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73"/>
    <p:restoredTop sz="68435"/>
  </p:normalViewPr>
  <p:slideViewPr>
    <p:cSldViewPr snapToGrid="0" snapToObjects="1">
      <p:cViewPr varScale="1">
        <p:scale>
          <a:sx n="85" d="100"/>
          <a:sy n="85" d="100"/>
        </p:scale>
        <p:origin x="2320"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6BFFAE-5FEF-8746-AEC6-982759D9F7C3}" type="datetimeFigureOut">
              <a:rPr lang="en-US" smtClean="0"/>
              <a:t>11/29/20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54FF8E-0943-C742-923B-6CAB077631BE}" type="slidenum">
              <a:rPr lang="en-US" smtClean="0"/>
              <a:t>‹#›</a:t>
            </a:fld>
            <a:endParaRPr lang="en-US"/>
          </a:p>
        </p:txBody>
      </p:sp>
    </p:spTree>
    <p:extLst>
      <p:ext uri="{BB962C8B-B14F-4D97-AF65-F5344CB8AC3E}">
        <p14:creationId xmlns:p14="http://schemas.microsoft.com/office/powerpoint/2010/main" val="1897359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54FF8E-0943-C742-923B-6CAB077631BE}" type="slidenum">
              <a:rPr lang="en-US" smtClean="0"/>
              <a:t>5</a:t>
            </a:fld>
            <a:endParaRPr lang="en-US"/>
          </a:p>
        </p:txBody>
      </p:sp>
    </p:spTree>
    <p:extLst>
      <p:ext uri="{BB962C8B-B14F-4D97-AF65-F5344CB8AC3E}">
        <p14:creationId xmlns:p14="http://schemas.microsoft.com/office/powerpoint/2010/main" val="2815128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6DFE-A798-B34E-BE5E-E8961E0F18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569D21-B035-4344-9517-A2B0E8C6D2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9FF2A7-B7A9-9E45-8989-E6532FB9EF44}"/>
              </a:ext>
            </a:extLst>
          </p:cNvPr>
          <p:cNvSpPr>
            <a:spLocks noGrp="1"/>
          </p:cNvSpPr>
          <p:nvPr>
            <p:ph type="dt" sz="half" idx="10"/>
          </p:nvPr>
        </p:nvSpPr>
        <p:spPr/>
        <p:txBody>
          <a:bodyPr/>
          <a:lstStyle/>
          <a:p>
            <a:fld id="{3DC5F7D6-4A37-CF4F-9CAF-02A33E2C7CCC}" type="datetimeFigureOut">
              <a:rPr lang="en-US" smtClean="0"/>
              <a:t>11/29/20</a:t>
            </a:fld>
            <a:endParaRPr lang="en-US"/>
          </a:p>
        </p:txBody>
      </p:sp>
      <p:sp>
        <p:nvSpPr>
          <p:cNvPr id="5" name="Footer Placeholder 4">
            <a:extLst>
              <a:ext uri="{FF2B5EF4-FFF2-40B4-BE49-F238E27FC236}">
                <a16:creationId xmlns:a16="http://schemas.microsoft.com/office/drawing/2014/main" id="{40D84773-71E3-2C44-A698-A38EA6E88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7BA1F-5CF4-1747-8E73-600DFB6C755E}"/>
              </a:ext>
            </a:extLst>
          </p:cNvPr>
          <p:cNvSpPr>
            <a:spLocks noGrp="1"/>
          </p:cNvSpPr>
          <p:nvPr>
            <p:ph type="sldNum" sz="quarter" idx="12"/>
          </p:nvPr>
        </p:nvSpPr>
        <p:spPr/>
        <p:txBody>
          <a:bodyPr/>
          <a:lstStyle/>
          <a:p>
            <a:fld id="{5C6DF6BC-9851-EE4E-9E20-D540C70E1F8A}" type="slidenum">
              <a:rPr lang="en-US" smtClean="0"/>
              <a:t>‹#›</a:t>
            </a:fld>
            <a:endParaRPr lang="en-US"/>
          </a:p>
        </p:txBody>
      </p:sp>
    </p:spTree>
    <p:extLst>
      <p:ext uri="{BB962C8B-B14F-4D97-AF65-F5344CB8AC3E}">
        <p14:creationId xmlns:p14="http://schemas.microsoft.com/office/powerpoint/2010/main" val="220382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CD8E-265B-D248-A65F-E53D9657C2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D4113F-D39B-0141-8A42-225F4C9DDE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68D17-1672-B44C-A073-8BAFD24480BE}"/>
              </a:ext>
            </a:extLst>
          </p:cNvPr>
          <p:cNvSpPr>
            <a:spLocks noGrp="1"/>
          </p:cNvSpPr>
          <p:nvPr>
            <p:ph type="dt" sz="half" idx="10"/>
          </p:nvPr>
        </p:nvSpPr>
        <p:spPr/>
        <p:txBody>
          <a:bodyPr/>
          <a:lstStyle/>
          <a:p>
            <a:fld id="{3DC5F7D6-4A37-CF4F-9CAF-02A33E2C7CCC}" type="datetimeFigureOut">
              <a:rPr lang="en-US" smtClean="0"/>
              <a:t>11/29/20</a:t>
            </a:fld>
            <a:endParaRPr lang="en-US"/>
          </a:p>
        </p:txBody>
      </p:sp>
      <p:sp>
        <p:nvSpPr>
          <p:cNvPr id="5" name="Footer Placeholder 4">
            <a:extLst>
              <a:ext uri="{FF2B5EF4-FFF2-40B4-BE49-F238E27FC236}">
                <a16:creationId xmlns:a16="http://schemas.microsoft.com/office/drawing/2014/main" id="{724E4F68-C39B-DD43-8557-BA4D004223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752602-9AAC-544E-B8E8-6A77AB906CBF}"/>
              </a:ext>
            </a:extLst>
          </p:cNvPr>
          <p:cNvSpPr>
            <a:spLocks noGrp="1"/>
          </p:cNvSpPr>
          <p:nvPr>
            <p:ph type="sldNum" sz="quarter" idx="12"/>
          </p:nvPr>
        </p:nvSpPr>
        <p:spPr/>
        <p:txBody>
          <a:bodyPr/>
          <a:lstStyle/>
          <a:p>
            <a:fld id="{5C6DF6BC-9851-EE4E-9E20-D540C70E1F8A}" type="slidenum">
              <a:rPr lang="en-US" smtClean="0"/>
              <a:t>‹#›</a:t>
            </a:fld>
            <a:endParaRPr lang="en-US"/>
          </a:p>
        </p:txBody>
      </p:sp>
    </p:spTree>
    <p:extLst>
      <p:ext uri="{BB962C8B-B14F-4D97-AF65-F5344CB8AC3E}">
        <p14:creationId xmlns:p14="http://schemas.microsoft.com/office/powerpoint/2010/main" val="158570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CC548C-B008-EE44-8E7C-A1D98BC2E6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05E609-C786-4345-9B10-591481056E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FA76F-1B16-0B4A-92D6-462956441622}"/>
              </a:ext>
            </a:extLst>
          </p:cNvPr>
          <p:cNvSpPr>
            <a:spLocks noGrp="1"/>
          </p:cNvSpPr>
          <p:nvPr>
            <p:ph type="dt" sz="half" idx="10"/>
          </p:nvPr>
        </p:nvSpPr>
        <p:spPr/>
        <p:txBody>
          <a:bodyPr/>
          <a:lstStyle/>
          <a:p>
            <a:fld id="{3DC5F7D6-4A37-CF4F-9CAF-02A33E2C7CCC}" type="datetimeFigureOut">
              <a:rPr lang="en-US" smtClean="0"/>
              <a:t>11/29/20</a:t>
            </a:fld>
            <a:endParaRPr lang="en-US"/>
          </a:p>
        </p:txBody>
      </p:sp>
      <p:sp>
        <p:nvSpPr>
          <p:cNvPr id="5" name="Footer Placeholder 4">
            <a:extLst>
              <a:ext uri="{FF2B5EF4-FFF2-40B4-BE49-F238E27FC236}">
                <a16:creationId xmlns:a16="http://schemas.microsoft.com/office/drawing/2014/main" id="{8FA430DE-61C0-EB48-90D4-A7C842DE5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83DF22-9573-8849-AD4D-FBAB1C9AC7FF}"/>
              </a:ext>
            </a:extLst>
          </p:cNvPr>
          <p:cNvSpPr>
            <a:spLocks noGrp="1"/>
          </p:cNvSpPr>
          <p:nvPr>
            <p:ph type="sldNum" sz="quarter" idx="12"/>
          </p:nvPr>
        </p:nvSpPr>
        <p:spPr/>
        <p:txBody>
          <a:bodyPr/>
          <a:lstStyle/>
          <a:p>
            <a:fld id="{5C6DF6BC-9851-EE4E-9E20-D540C70E1F8A}" type="slidenum">
              <a:rPr lang="en-US" smtClean="0"/>
              <a:t>‹#›</a:t>
            </a:fld>
            <a:endParaRPr lang="en-US"/>
          </a:p>
        </p:txBody>
      </p:sp>
    </p:spTree>
    <p:extLst>
      <p:ext uri="{BB962C8B-B14F-4D97-AF65-F5344CB8AC3E}">
        <p14:creationId xmlns:p14="http://schemas.microsoft.com/office/powerpoint/2010/main" val="1622591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82252-881F-E448-A005-CA6E234FD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21A0B2-C5B9-904A-B22C-BD5989582F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5AA7D-F50C-9248-B8DD-E9E2266D62CB}"/>
              </a:ext>
            </a:extLst>
          </p:cNvPr>
          <p:cNvSpPr>
            <a:spLocks noGrp="1"/>
          </p:cNvSpPr>
          <p:nvPr>
            <p:ph type="dt" sz="half" idx="10"/>
          </p:nvPr>
        </p:nvSpPr>
        <p:spPr/>
        <p:txBody>
          <a:bodyPr/>
          <a:lstStyle/>
          <a:p>
            <a:fld id="{3DC5F7D6-4A37-CF4F-9CAF-02A33E2C7CCC}" type="datetimeFigureOut">
              <a:rPr lang="en-US" smtClean="0"/>
              <a:t>11/29/20</a:t>
            </a:fld>
            <a:endParaRPr lang="en-US"/>
          </a:p>
        </p:txBody>
      </p:sp>
      <p:sp>
        <p:nvSpPr>
          <p:cNvPr id="5" name="Footer Placeholder 4">
            <a:extLst>
              <a:ext uri="{FF2B5EF4-FFF2-40B4-BE49-F238E27FC236}">
                <a16:creationId xmlns:a16="http://schemas.microsoft.com/office/drawing/2014/main" id="{DEEDDF2F-82F8-8A4E-8100-A4AD13C7E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7142A-4E33-5744-ADCF-F0D40ADBF031}"/>
              </a:ext>
            </a:extLst>
          </p:cNvPr>
          <p:cNvSpPr>
            <a:spLocks noGrp="1"/>
          </p:cNvSpPr>
          <p:nvPr>
            <p:ph type="sldNum" sz="quarter" idx="12"/>
          </p:nvPr>
        </p:nvSpPr>
        <p:spPr/>
        <p:txBody>
          <a:bodyPr/>
          <a:lstStyle/>
          <a:p>
            <a:fld id="{5C6DF6BC-9851-EE4E-9E20-D540C70E1F8A}" type="slidenum">
              <a:rPr lang="en-US" smtClean="0"/>
              <a:t>‹#›</a:t>
            </a:fld>
            <a:endParaRPr lang="en-US"/>
          </a:p>
        </p:txBody>
      </p:sp>
    </p:spTree>
    <p:extLst>
      <p:ext uri="{BB962C8B-B14F-4D97-AF65-F5344CB8AC3E}">
        <p14:creationId xmlns:p14="http://schemas.microsoft.com/office/powerpoint/2010/main" val="410462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4300-D7C5-154D-8FF8-769B16754A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D36C91-315D-5A4B-A9FC-E438A2F49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0F23AD-F818-1D46-9A6A-87655C67214D}"/>
              </a:ext>
            </a:extLst>
          </p:cNvPr>
          <p:cNvSpPr>
            <a:spLocks noGrp="1"/>
          </p:cNvSpPr>
          <p:nvPr>
            <p:ph type="dt" sz="half" idx="10"/>
          </p:nvPr>
        </p:nvSpPr>
        <p:spPr/>
        <p:txBody>
          <a:bodyPr/>
          <a:lstStyle/>
          <a:p>
            <a:fld id="{3DC5F7D6-4A37-CF4F-9CAF-02A33E2C7CCC}" type="datetimeFigureOut">
              <a:rPr lang="en-US" smtClean="0"/>
              <a:t>11/29/20</a:t>
            </a:fld>
            <a:endParaRPr lang="en-US"/>
          </a:p>
        </p:txBody>
      </p:sp>
      <p:sp>
        <p:nvSpPr>
          <p:cNvPr id="5" name="Footer Placeholder 4">
            <a:extLst>
              <a:ext uri="{FF2B5EF4-FFF2-40B4-BE49-F238E27FC236}">
                <a16:creationId xmlns:a16="http://schemas.microsoft.com/office/drawing/2014/main" id="{4D76F312-4158-134F-9D80-7EC2717A42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B2E60-1D11-B346-A4FC-4EA62BF7E590}"/>
              </a:ext>
            </a:extLst>
          </p:cNvPr>
          <p:cNvSpPr>
            <a:spLocks noGrp="1"/>
          </p:cNvSpPr>
          <p:nvPr>
            <p:ph type="sldNum" sz="quarter" idx="12"/>
          </p:nvPr>
        </p:nvSpPr>
        <p:spPr/>
        <p:txBody>
          <a:bodyPr/>
          <a:lstStyle/>
          <a:p>
            <a:fld id="{5C6DF6BC-9851-EE4E-9E20-D540C70E1F8A}" type="slidenum">
              <a:rPr lang="en-US" smtClean="0"/>
              <a:t>‹#›</a:t>
            </a:fld>
            <a:endParaRPr lang="en-US"/>
          </a:p>
        </p:txBody>
      </p:sp>
    </p:spTree>
    <p:extLst>
      <p:ext uri="{BB962C8B-B14F-4D97-AF65-F5344CB8AC3E}">
        <p14:creationId xmlns:p14="http://schemas.microsoft.com/office/powerpoint/2010/main" val="502484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C710-AFBF-7C4F-9766-794D6E7125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412776-32D6-2D43-B791-38678951EF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46F256-3DE1-734D-A72F-9B665941FE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7B47C2-006B-4143-B355-BDC38733E1E0}"/>
              </a:ext>
            </a:extLst>
          </p:cNvPr>
          <p:cNvSpPr>
            <a:spLocks noGrp="1"/>
          </p:cNvSpPr>
          <p:nvPr>
            <p:ph type="dt" sz="half" idx="10"/>
          </p:nvPr>
        </p:nvSpPr>
        <p:spPr/>
        <p:txBody>
          <a:bodyPr/>
          <a:lstStyle/>
          <a:p>
            <a:fld id="{3DC5F7D6-4A37-CF4F-9CAF-02A33E2C7CCC}" type="datetimeFigureOut">
              <a:rPr lang="en-US" smtClean="0"/>
              <a:t>11/29/20</a:t>
            </a:fld>
            <a:endParaRPr lang="en-US"/>
          </a:p>
        </p:txBody>
      </p:sp>
      <p:sp>
        <p:nvSpPr>
          <p:cNvPr id="6" name="Footer Placeholder 5">
            <a:extLst>
              <a:ext uri="{FF2B5EF4-FFF2-40B4-BE49-F238E27FC236}">
                <a16:creationId xmlns:a16="http://schemas.microsoft.com/office/drawing/2014/main" id="{AC99ED79-7C4B-FB41-85A0-BD070D3C9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4A314-A527-F54E-A5CF-17CDE7A50D6E}"/>
              </a:ext>
            </a:extLst>
          </p:cNvPr>
          <p:cNvSpPr>
            <a:spLocks noGrp="1"/>
          </p:cNvSpPr>
          <p:nvPr>
            <p:ph type="sldNum" sz="quarter" idx="12"/>
          </p:nvPr>
        </p:nvSpPr>
        <p:spPr/>
        <p:txBody>
          <a:bodyPr/>
          <a:lstStyle/>
          <a:p>
            <a:fld id="{5C6DF6BC-9851-EE4E-9E20-D540C70E1F8A}" type="slidenum">
              <a:rPr lang="en-US" smtClean="0"/>
              <a:t>‹#›</a:t>
            </a:fld>
            <a:endParaRPr lang="en-US"/>
          </a:p>
        </p:txBody>
      </p:sp>
    </p:spTree>
    <p:extLst>
      <p:ext uri="{BB962C8B-B14F-4D97-AF65-F5344CB8AC3E}">
        <p14:creationId xmlns:p14="http://schemas.microsoft.com/office/powerpoint/2010/main" val="4004196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92C91-C01B-3742-A50C-6FA10B03CB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4CEAE7-8D97-1F48-9B63-57583C166E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133147-E351-1A43-B2A9-246CF55A47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C782CF-502B-374A-B7CB-D04895733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C2CF3E-8A86-B74A-A3A2-C9996046E2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A2B3C0-D121-C448-962C-77F48512A782}"/>
              </a:ext>
            </a:extLst>
          </p:cNvPr>
          <p:cNvSpPr>
            <a:spLocks noGrp="1"/>
          </p:cNvSpPr>
          <p:nvPr>
            <p:ph type="dt" sz="half" idx="10"/>
          </p:nvPr>
        </p:nvSpPr>
        <p:spPr/>
        <p:txBody>
          <a:bodyPr/>
          <a:lstStyle/>
          <a:p>
            <a:fld id="{3DC5F7D6-4A37-CF4F-9CAF-02A33E2C7CCC}" type="datetimeFigureOut">
              <a:rPr lang="en-US" smtClean="0"/>
              <a:t>11/29/20</a:t>
            </a:fld>
            <a:endParaRPr lang="en-US"/>
          </a:p>
        </p:txBody>
      </p:sp>
      <p:sp>
        <p:nvSpPr>
          <p:cNvPr id="8" name="Footer Placeholder 7">
            <a:extLst>
              <a:ext uri="{FF2B5EF4-FFF2-40B4-BE49-F238E27FC236}">
                <a16:creationId xmlns:a16="http://schemas.microsoft.com/office/drawing/2014/main" id="{5C321CD2-F59F-4F46-8487-C6FDCECB19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748571-2380-F148-AC32-43847FFA0891}"/>
              </a:ext>
            </a:extLst>
          </p:cNvPr>
          <p:cNvSpPr>
            <a:spLocks noGrp="1"/>
          </p:cNvSpPr>
          <p:nvPr>
            <p:ph type="sldNum" sz="quarter" idx="12"/>
          </p:nvPr>
        </p:nvSpPr>
        <p:spPr/>
        <p:txBody>
          <a:bodyPr/>
          <a:lstStyle/>
          <a:p>
            <a:fld id="{5C6DF6BC-9851-EE4E-9E20-D540C70E1F8A}" type="slidenum">
              <a:rPr lang="en-US" smtClean="0"/>
              <a:t>‹#›</a:t>
            </a:fld>
            <a:endParaRPr lang="en-US"/>
          </a:p>
        </p:txBody>
      </p:sp>
    </p:spTree>
    <p:extLst>
      <p:ext uri="{BB962C8B-B14F-4D97-AF65-F5344CB8AC3E}">
        <p14:creationId xmlns:p14="http://schemas.microsoft.com/office/powerpoint/2010/main" val="173573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B5C4-8187-C14B-8D94-D2DE754550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646E5D-75CA-CC4C-8DE9-FC8F0F4F5DBC}"/>
              </a:ext>
            </a:extLst>
          </p:cNvPr>
          <p:cNvSpPr>
            <a:spLocks noGrp="1"/>
          </p:cNvSpPr>
          <p:nvPr>
            <p:ph type="dt" sz="half" idx="10"/>
          </p:nvPr>
        </p:nvSpPr>
        <p:spPr/>
        <p:txBody>
          <a:bodyPr/>
          <a:lstStyle/>
          <a:p>
            <a:fld id="{3DC5F7D6-4A37-CF4F-9CAF-02A33E2C7CCC}" type="datetimeFigureOut">
              <a:rPr lang="en-US" smtClean="0"/>
              <a:t>11/29/20</a:t>
            </a:fld>
            <a:endParaRPr lang="en-US"/>
          </a:p>
        </p:txBody>
      </p:sp>
      <p:sp>
        <p:nvSpPr>
          <p:cNvPr id="4" name="Footer Placeholder 3">
            <a:extLst>
              <a:ext uri="{FF2B5EF4-FFF2-40B4-BE49-F238E27FC236}">
                <a16:creationId xmlns:a16="http://schemas.microsoft.com/office/drawing/2014/main" id="{53BBD112-B915-C147-B43E-E24618BFE9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276692-B9B2-D541-BC3F-6646A01CF87E}"/>
              </a:ext>
            </a:extLst>
          </p:cNvPr>
          <p:cNvSpPr>
            <a:spLocks noGrp="1"/>
          </p:cNvSpPr>
          <p:nvPr>
            <p:ph type="sldNum" sz="quarter" idx="12"/>
          </p:nvPr>
        </p:nvSpPr>
        <p:spPr/>
        <p:txBody>
          <a:bodyPr/>
          <a:lstStyle/>
          <a:p>
            <a:fld id="{5C6DF6BC-9851-EE4E-9E20-D540C70E1F8A}" type="slidenum">
              <a:rPr lang="en-US" smtClean="0"/>
              <a:t>‹#›</a:t>
            </a:fld>
            <a:endParaRPr lang="en-US"/>
          </a:p>
        </p:txBody>
      </p:sp>
    </p:spTree>
    <p:extLst>
      <p:ext uri="{BB962C8B-B14F-4D97-AF65-F5344CB8AC3E}">
        <p14:creationId xmlns:p14="http://schemas.microsoft.com/office/powerpoint/2010/main" val="949477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28EE9-8188-8743-BE98-3F93C8B556C5}"/>
              </a:ext>
            </a:extLst>
          </p:cNvPr>
          <p:cNvSpPr>
            <a:spLocks noGrp="1"/>
          </p:cNvSpPr>
          <p:nvPr>
            <p:ph type="dt" sz="half" idx="10"/>
          </p:nvPr>
        </p:nvSpPr>
        <p:spPr/>
        <p:txBody>
          <a:bodyPr/>
          <a:lstStyle/>
          <a:p>
            <a:fld id="{3DC5F7D6-4A37-CF4F-9CAF-02A33E2C7CCC}" type="datetimeFigureOut">
              <a:rPr lang="en-US" smtClean="0"/>
              <a:t>11/29/20</a:t>
            </a:fld>
            <a:endParaRPr lang="en-US"/>
          </a:p>
        </p:txBody>
      </p:sp>
      <p:sp>
        <p:nvSpPr>
          <p:cNvPr id="3" name="Footer Placeholder 2">
            <a:extLst>
              <a:ext uri="{FF2B5EF4-FFF2-40B4-BE49-F238E27FC236}">
                <a16:creationId xmlns:a16="http://schemas.microsoft.com/office/drawing/2014/main" id="{8D42A120-42FA-904D-9032-6DBBBF6C7B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B1F2CE-A32B-6F4D-89FA-B06B9D60246E}"/>
              </a:ext>
            </a:extLst>
          </p:cNvPr>
          <p:cNvSpPr>
            <a:spLocks noGrp="1"/>
          </p:cNvSpPr>
          <p:nvPr>
            <p:ph type="sldNum" sz="quarter" idx="12"/>
          </p:nvPr>
        </p:nvSpPr>
        <p:spPr/>
        <p:txBody>
          <a:bodyPr/>
          <a:lstStyle/>
          <a:p>
            <a:fld id="{5C6DF6BC-9851-EE4E-9E20-D540C70E1F8A}" type="slidenum">
              <a:rPr lang="en-US" smtClean="0"/>
              <a:t>‹#›</a:t>
            </a:fld>
            <a:endParaRPr lang="en-US"/>
          </a:p>
        </p:txBody>
      </p:sp>
    </p:spTree>
    <p:extLst>
      <p:ext uri="{BB962C8B-B14F-4D97-AF65-F5344CB8AC3E}">
        <p14:creationId xmlns:p14="http://schemas.microsoft.com/office/powerpoint/2010/main" val="351762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A1C2-4C13-E24F-B349-934EC29039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3FC5F0-729B-384F-B03A-0216C53412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1AAFBC-F173-0E4B-85A7-49F2CDCD8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5D928-E5D5-E840-9AFC-3A7D93741EEF}"/>
              </a:ext>
            </a:extLst>
          </p:cNvPr>
          <p:cNvSpPr>
            <a:spLocks noGrp="1"/>
          </p:cNvSpPr>
          <p:nvPr>
            <p:ph type="dt" sz="half" idx="10"/>
          </p:nvPr>
        </p:nvSpPr>
        <p:spPr/>
        <p:txBody>
          <a:bodyPr/>
          <a:lstStyle/>
          <a:p>
            <a:fld id="{3DC5F7D6-4A37-CF4F-9CAF-02A33E2C7CCC}" type="datetimeFigureOut">
              <a:rPr lang="en-US" smtClean="0"/>
              <a:t>11/29/20</a:t>
            </a:fld>
            <a:endParaRPr lang="en-US"/>
          </a:p>
        </p:txBody>
      </p:sp>
      <p:sp>
        <p:nvSpPr>
          <p:cNvPr id="6" name="Footer Placeholder 5">
            <a:extLst>
              <a:ext uri="{FF2B5EF4-FFF2-40B4-BE49-F238E27FC236}">
                <a16:creationId xmlns:a16="http://schemas.microsoft.com/office/drawing/2014/main" id="{940B08CF-1AD3-3140-B4E2-2362FBDC83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187BD-F378-704D-BA9B-8509AA4F0866}"/>
              </a:ext>
            </a:extLst>
          </p:cNvPr>
          <p:cNvSpPr>
            <a:spLocks noGrp="1"/>
          </p:cNvSpPr>
          <p:nvPr>
            <p:ph type="sldNum" sz="quarter" idx="12"/>
          </p:nvPr>
        </p:nvSpPr>
        <p:spPr/>
        <p:txBody>
          <a:bodyPr/>
          <a:lstStyle/>
          <a:p>
            <a:fld id="{5C6DF6BC-9851-EE4E-9E20-D540C70E1F8A}" type="slidenum">
              <a:rPr lang="en-US" smtClean="0"/>
              <a:t>‹#›</a:t>
            </a:fld>
            <a:endParaRPr lang="en-US"/>
          </a:p>
        </p:txBody>
      </p:sp>
    </p:spTree>
    <p:extLst>
      <p:ext uri="{BB962C8B-B14F-4D97-AF65-F5344CB8AC3E}">
        <p14:creationId xmlns:p14="http://schemas.microsoft.com/office/powerpoint/2010/main" val="2849862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F8FE-7F07-F845-854B-7F742ADB53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281732-19BA-6644-9B0C-F73BE283D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430892-62B8-2C46-BAFD-621D24015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554954-D824-0845-B444-92AF8B7DC6F8}"/>
              </a:ext>
            </a:extLst>
          </p:cNvPr>
          <p:cNvSpPr>
            <a:spLocks noGrp="1"/>
          </p:cNvSpPr>
          <p:nvPr>
            <p:ph type="dt" sz="half" idx="10"/>
          </p:nvPr>
        </p:nvSpPr>
        <p:spPr/>
        <p:txBody>
          <a:bodyPr/>
          <a:lstStyle/>
          <a:p>
            <a:fld id="{3DC5F7D6-4A37-CF4F-9CAF-02A33E2C7CCC}" type="datetimeFigureOut">
              <a:rPr lang="en-US" smtClean="0"/>
              <a:t>11/29/20</a:t>
            </a:fld>
            <a:endParaRPr lang="en-US"/>
          </a:p>
        </p:txBody>
      </p:sp>
      <p:sp>
        <p:nvSpPr>
          <p:cNvPr id="6" name="Footer Placeholder 5">
            <a:extLst>
              <a:ext uri="{FF2B5EF4-FFF2-40B4-BE49-F238E27FC236}">
                <a16:creationId xmlns:a16="http://schemas.microsoft.com/office/drawing/2014/main" id="{DB48F50D-B18F-8E40-9D51-A3CABA45B1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DFD4AA-5EA6-5C47-B6A4-8E76413AAD97}"/>
              </a:ext>
            </a:extLst>
          </p:cNvPr>
          <p:cNvSpPr>
            <a:spLocks noGrp="1"/>
          </p:cNvSpPr>
          <p:nvPr>
            <p:ph type="sldNum" sz="quarter" idx="12"/>
          </p:nvPr>
        </p:nvSpPr>
        <p:spPr/>
        <p:txBody>
          <a:bodyPr/>
          <a:lstStyle/>
          <a:p>
            <a:fld id="{5C6DF6BC-9851-EE4E-9E20-D540C70E1F8A}" type="slidenum">
              <a:rPr lang="en-US" smtClean="0"/>
              <a:t>‹#›</a:t>
            </a:fld>
            <a:endParaRPr lang="en-US"/>
          </a:p>
        </p:txBody>
      </p:sp>
    </p:spTree>
    <p:extLst>
      <p:ext uri="{BB962C8B-B14F-4D97-AF65-F5344CB8AC3E}">
        <p14:creationId xmlns:p14="http://schemas.microsoft.com/office/powerpoint/2010/main" val="3518159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05DEC2-D7E7-DE44-970B-48413DFA98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DCEAED-BDA1-3C41-A629-48F821A51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CD4D9-1D21-FC43-B06E-452CC13742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5F7D6-4A37-CF4F-9CAF-02A33E2C7CCC}" type="datetimeFigureOut">
              <a:rPr lang="en-US" smtClean="0"/>
              <a:t>11/29/20</a:t>
            </a:fld>
            <a:endParaRPr lang="en-US"/>
          </a:p>
        </p:txBody>
      </p:sp>
      <p:sp>
        <p:nvSpPr>
          <p:cNvPr id="5" name="Footer Placeholder 4">
            <a:extLst>
              <a:ext uri="{FF2B5EF4-FFF2-40B4-BE49-F238E27FC236}">
                <a16:creationId xmlns:a16="http://schemas.microsoft.com/office/drawing/2014/main" id="{C797B482-2C48-CB48-A7BA-7787B4741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A91775-A8C6-F04B-85A9-48F93AC7C2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DF6BC-9851-EE4E-9E20-D540C70E1F8A}" type="slidenum">
              <a:rPr lang="en-US" smtClean="0"/>
              <a:t>‹#›</a:t>
            </a:fld>
            <a:endParaRPr lang="en-US"/>
          </a:p>
        </p:txBody>
      </p:sp>
    </p:spTree>
    <p:extLst>
      <p:ext uri="{BB962C8B-B14F-4D97-AF65-F5344CB8AC3E}">
        <p14:creationId xmlns:p14="http://schemas.microsoft.com/office/powerpoint/2010/main" val="787450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D771A-6751-D840-820C-E3D0E96D8FD7}"/>
              </a:ext>
            </a:extLst>
          </p:cNvPr>
          <p:cNvSpPr>
            <a:spLocks noGrp="1"/>
          </p:cNvSpPr>
          <p:nvPr>
            <p:ph type="ctrTitle"/>
          </p:nvPr>
        </p:nvSpPr>
        <p:spPr>
          <a:xfrm>
            <a:off x="1524000" y="399394"/>
            <a:ext cx="9144000" cy="369332"/>
          </a:xfrm>
        </p:spPr>
        <p:txBody>
          <a:bodyPr>
            <a:normAutofit fontScale="90000"/>
          </a:bodyPr>
          <a:lstStyle/>
          <a:p>
            <a:br>
              <a:rPr lang="en-US" sz="2400" b="1" i="1" dirty="0"/>
            </a:br>
            <a:br>
              <a:rPr lang="en-US" sz="2400" b="1" i="1" dirty="0"/>
            </a:br>
            <a:r>
              <a:rPr lang="en-US" sz="2400" b="1" i="1" dirty="0"/>
              <a:t>Exterior</a:t>
            </a:r>
          </a:p>
        </p:txBody>
      </p:sp>
      <p:sp>
        <p:nvSpPr>
          <p:cNvPr id="3" name="Subtitle 2">
            <a:extLst>
              <a:ext uri="{FF2B5EF4-FFF2-40B4-BE49-F238E27FC236}">
                <a16:creationId xmlns:a16="http://schemas.microsoft.com/office/drawing/2014/main" id="{B0B2453D-8E51-E941-A184-E22CAB66F248}"/>
              </a:ext>
            </a:extLst>
          </p:cNvPr>
          <p:cNvSpPr>
            <a:spLocks noGrp="1"/>
          </p:cNvSpPr>
          <p:nvPr>
            <p:ph type="subTitle" idx="1"/>
          </p:nvPr>
        </p:nvSpPr>
        <p:spPr>
          <a:xfrm>
            <a:off x="1524000" y="872360"/>
            <a:ext cx="9144000" cy="4863278"/>
          </a:xfrm>
        </p:spPr>
        <p:txBody>
          <a:bodyPr>
            <a:normAutofit/>
          </a:bodyPr>
          <a:lstStyle/>
          <a:p>
            <a:pPr algn="l"/>
            <a:r>
              <a:rPr lang="en-US" sz="1400" dirty="0"/>
              <a:t>In columns such as </a:t>
            </a:r>
            <a:r>
              <a:rPr lang="en-US" sz="1400" dirty="0" err="1"/>
              <a:t>MasVnrType</a:t>
            </a:r>
            <a:r>
              <a:rPr lang="en-US" sz="1400" dirty="0"/>
              <a:t> and </a:t>
            </a:r>
            <a:r>
              <a:rPr lang="en-US" sz="1400" dirty="0" err="1"/>
              <a:t>MasVnrArea</a:t>
            </a:r>
            <a:r>
              <a:rPr lang="en-US" sz="1400" dirty="0"/>
              <a:t> (Mason Veneer Type and Mason Veneer Area) the majority of the data appears as None and therefore doesn’t carry much significance. Exterior1st and Exterior2nd show similar yield when the typos in Exterior2nd are fixes. Typos were: ‘Wd </a:t>
            </a:r>
            <a:r>
              <a:rPr lang="en-US" sz="1400" dirty="0" err="1"/>
              <a:t>Shng</a:t>
            </a:r>
            <a:r>
              <a:rPr lang="en-US" sz="1400" dirty="0"/>
              <a:t>’ : ‘</a:t>
            </a:r>
            <a:r>
              <a:rPr lang="en-US" sz="1400" dirty="0" err="1"/>
              <a:t>WdShng</a:t>
            </a:r>
            <a:r>
              <a:rPr lang="en-US" sz="1400" dirty="0"/>
              <a:t>’,  ‘</a:t>
            </a:r>
            <a:r>
              <a:rPr lang="en-US" sz="1400" dirty="0" err="1"/>
              <a:t>CmentBD</a:t>
            </a:r>
            <a:r>
              <a:rPr lang="en-US" sz="1400" dirty="0"/>
              <a:t>’ : ‘</a:t>
            </a:r>
            <a:r>
              <a:rPr lang="en-US" sz="1400" dirty="0" err="1"/>
              <a:t>CemntBD</a:t>
            </a:r>
            <a:r>
              <a:rPr lang="en-US" sz="1400" dirty="0"/>
              <a:t>’,  ‘</a:t>
            </a:r>
            <a:r>
              <a:rPr lang="en-US" sz="1400" dirty="0" err="1"/>
              <a:t>Brk</a:t>
            </a:r>
            <a:r>
              <a:rPr lang="en-US" sz="1400" dirty="0"/>
              <a:t> </a:t>
            </a:r>
            <a:r>
              <a:rPr lang="en-US" sz="1400" dirty="0" err="1"/>
              <a:t>Cmn</a:t>
            </a:r>
            <a:r>
              <a:rPr lang="en-US" sz="1400" dirty="0"/>
              <a:t>’ : ’</a:t>
            </a:r>
            <a:r>
              <a:rPr lang="en-US" sz="1400" dirty="0" err="1"/>
              <a:t>Brk</a:t>
            </a:r>
            <a:r>
              <a:rPr lang="en-US" sz="1400" dirty="0"/>
              <a:t> Comm’</a:t>
            </a:r>
          </a:p>
        </p:txBody>
      </p:sp>
      <p:pic>
        <p:nvPicPr>
          <p:cNvPr id="4" name="Picture 3">
            <a:extLst>
              <a:ext uri="{FF2B5EF4-FFF2-40B4-BE49-F238E27FC236}">
                <a16:creationId xmlns:a16="http://schemas.microsoft.com/office/drawing/2014/main" id="{81FE06FD-0B1C-A042-AF57-3973650B04B8}"/>
              </a:ext>
            </a:extLst>
          </p:cNvPr>
          <p:cNvPicPr>
            <a:picLocks noChangeAspect="1"/>
          </p:cNvPicPr>
          <p:nvPr/>
        </p:nvPicPr>
        <p:blipFill>
          <a:blip r:embed="rId2"/>
          <a:stretch>
            <a:fillRect/>
          </a:stretch>
        </p:blipFill>
        <p:spPr>
          <a:xfrm>
            <a:off x="1431839" y="1963028"/>
            <a:ext cx="3426058" cy="1880973"/>
          </a:xfrm>
          <a:prstGeom prst="rect">
            <a:avLst/>
          </a:prstGeom>
        </p:spPr>
      </p:pic>
      <p:pic>
        <p:nvPicPr>
          <p:cNvPr id="5" name="Picture 4">
            <a:extLst>
              <a:ext uri="{FF2B5EF4-FFF2-40B4-BE49-F238E27FC236}">
                <a16:creationId xmlns:a16="http://schemas.microsoft.com/office/drawing/2014/main" id="{2C064CAB-7D11-1D4F-9AF3-7A8C1AF94390}"/>
              </a:ext>
            </a:extLst>
          </p:cNvPr>
          <p:cNvPicPr>
            <a:picLocks noChangeAspect="1"/>
          </p:cNvPicPr>
          <p:nvPr/>
        </p:nvPicPr>
        <p:blipFill>
          <a:blip r:embed="rId3"/>
          <a:stretch>
            <a:fillRect/>
          </a:stretch>
        </p:blipFill>
        <p:spPr>
          <a:xfrm>
            <a:off x="5038798" y="1952367"/>
            <a:ext cx="5229464" cy="3783269"/>
          </a:xfrm>
          <a:prstGeom prst="rect">
            <a:avLst/>
          </a:prstGeom>
        </p:spPr>
      </p:pic>
    </p:spTree>
    <p:extLst>
      <p:ext uri="{BB962C8B-B14F-4D97-AF65-F5344CB8AC3E}">
        <p14:creationId xmlns:p14="http://schemas.microsoft.com/office/powerpoint/2010/main" val="3533295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2180E-0D4A-6B46-9C2B-14510E710E18}"/>
              </a:ext>
            </a:extLst>
          </p:cNvPr>
          <p:cNvSpPr>
            <a:spLocks noGrp="1"/>
          </p:cNvSpPr>
          <p:nvPr>
            <p:ph type="title"/>
          </p:nvPr>
        </p:nvSpPr>
        <p:spPr>
          <a:xfrm>
            <a:off x="838200" y="123569"/>
            <a:ext cx="10515600" cy="939112"/>
          </a:xfrm>
        </p:spPr>
        <p:txBody>
          <a:bodyPr>
            <a:normAutofit/>
          </a:bodyPr>
          <a:lstStyle/>
          <a:p>
            <a:r>
              <a:rPr lang="en-US" sz="1400" b="1" dirty="0"/>
              <a:t>We selected to explore Exterior2nd feature deeper. The mean </a:t>
            </a:r>
            <a:r>
              <a:rPr lang="en-US" sz="1400" b="1" dirty="0" err="1"/>
              <a:t>SalePrice</a:t>
            </a:r>
            <a:r>
              <a:rPr lang="en-US" sz="1400" b="1" dirty="0"/>
              <a:t> per Exterior feature displayed on the left. The Percentage of Houses that have that Exterior material displayed on the right</a:t>
            </a:r>
          </a:p>
        </p:txBody>
      </p:sp>
      <p:sp>
        <p:nvSpPr>
          <p:cNvPr id="3" name="Content Placeholder 2">
            <a:extLst>
              <a:ext uri="{FF2B5EF4-FFF2-40B4-BE49-F238E27FC236}">
                <a16:creationId xmlns:a16="http://schemas.microsoft.com/office/drawing/2014/main" id="{8A9D0E27-4FDD-BD4B-B4B2-1946DEF0BBD0}"/>
              </a:ext>
            </a:extLst>
          </p:cNvPr>
          <p:cNvSpPr>
            <a:spLocks noGrp="1"/>
          </p:cNvSpPr>
          <p:nvPr>
            <p:ph idx="1"/>
          </p:nvPr>
        </p:nvSpPr>
        <p:spPr>
          <a:xfrm>
            <a:off x="838200" y="5387546"/>
            <a:ext cx="10515600" cy="803188"/>
          </a:xfrm>
        </p:spPr>
        <p:txBody>
          <a:bodyPr>
            <a:normAutofit fontScale="92500" lnSpcReduction="20000"/>
          </a:bodyPr>
          <a:lstStyle/>
          <a:p>
            <a:pPr marL="0" indent="0">
              <a:buNone/>
            </a:pPr>
            <a:r>
              <a:rPr lang="en-US" sz="1400" dirty="0"/>
              <a:t>We grab 10 houses with Plywood Exterior and use our model to predict the prices for these houses. </a:t>
            </a:r>
          </a:p>
          <a:p>
            <a:pPr marL="0" indent="0">
              <a:buNone/>
            </a:pPr>
            <a:r>
              <a:rPr lang="en-US" sz="1400" dirty="0"/>
              <a:t>Next, we predict the prices for these same houses if they had Vinyl Exterior instead of Plywood.</a:t>
            </a:r>
          </a:p>
          <a:p>
            <a:pPr marL="0" indent="0">
              <a:buNone/>
            </a:pPr>
            <a:r>
              <a:rPr lang="en-US" sz="1400" dirty="0"/>
              <a:t>Our model yields: 0.9158010328166403</a:t>
            </a:r>
          </a:p>
        </p:txBody>
      </p:sp>
      <p:pic>
        <p:nvPicPr>
          <p:cNvPr id="4" name="Picture 3">
            <a:extLst>
              <a:ext uri="{FF2B5EF4-FFF2-40B4-BE49-F238E27FC236}">
                <a16:creationId xmlns:a16="http://schemas.microsoft.com/office/drawing/2014/main" id="{751CF3FA-5271-8A41-8CA5-0ADA1898ED29}"/>
              </a:ext>
            </a:extLst>
          </p:cNvPr>
          <p:cNvPicPr>
            <a:picLocks noChangeAspect="1"/>
          </p:cNvPicPr>
          <p:nvPr/>
        </p:nvPicPr>
        <p:blipFill>
          <a:blip r:embed="rId2"/>
          <a:stretch>
            <a:fillRect/>
          </a:stretch>
        </p:blipFill>
        <p:spPr>
          <a:xfrm>
            <a:off x="471579" y="1169233"/>
            <a:ext cx="10612398" cy="3942671"/>
          </a:xfrm>
          <a:prstGeom prst="rect">
            <a:avLst/>
          </a:prstGeom>
        </p:spPr>
      </p:pic>
    </p:spTree>
    <p:extLst>
      <p:ext uri="{BB962C8B-B14F-4D97-AF65-F5344CB8AC3E}">
        <p14:creationId xmlns:p14="http://schemas.microsoft.com/office/powerpoint/2010/main" val="3184159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2248-5945-DA4A-B0F6-1BFB1B93B634}"/>
              </a:ext>
            </a:extLst>
          </p:cNvPr>
          <p:cNvSpPr>
            <a:spLocks noGrp="1"/>
          </p:cNvSpPr>
          <p:nvPr>
            <p:ph type="title"/>
          </p:nvPr>
        </p:nvSpPr>
        <p:spPr>
          <a:xfrm>
            <a:off x="838200" y="365125"/>
            <a:ext cx="10515600" cy="864585"/>
          </a:xfrm>
        </p:spPr>
        <p:txBody>
          <a:bodyPr>
            <a:normAutofit/>
          </a:bodyPr>
          <a:lstStyle/>
          <a:p>
            <a:r>
              <a:rPr lang="en-US" sz="1600" dirty="0"/>
              <a:t>Again, we compare the predicted value of the houses with Plywood Exterior with predicted value of the same houses if they had Vinyl exterior as opposed to Plywood. Each house with Plywood exterior shows an increase in price if it had Vinyl exterior</a:t>
            </a:r>
          </a:p>
        </p:txBody>
      </p:sp>
      <p:pic>
        <p:nvPicPr>
          <p:cNvPr id="4" name="Picture 3">
            <a:extLst>
              <a:ext uri="{FF2B5EF4-FFF2-40B4-BE49-F238E27FC236}">
                <a16:creationId xmlns:a16="http://schemas.microsoft.com/office/drawing/2014/main" id="{B23B515A-64B3-2B44-9615-3797BBB7A7EF}"/>
              </a:ext>
            </a:extLst>
          </p:cNvPr>
          <p:cNvPicPr>
            <a:picLocks noChangeAspect="1"/>
          </p:cNvPicPr>
          <p:nvPr/>
        </p:nvPicPr>
        <p:blipFill>
          <a:blip r:embed="rId2"/>
          <a:stretch>
            <a:fillRect/>
          </a:stretch>
        </p:blipFill>
        <p:spPr>
          <a:xfrm>
            <a:off x="6555820" y="1536077"/>
            <a:ext cx="4686803" cy="4407518"/>
          </a:xfrm>
          <a:prstGeom prst="rect">
            <a:avLst/>
          </a:prstGeom>
        </p:spPr>
      </p:pic>
      <p:graphicFrame>
        <p:nvGraphicFramePr>
          <p:cNvPr id="8" name="Content Placeholder 7">
            <a:extLst>
              <a:ext uri="{FF2B5EF4-FFF2-40B4-BE49-F238E27FC236}">
                <a16:creationId xmlns:a16="http://schemas.microsoft.com/office/drawing/2014/main" id="{8C66F39F-827D-694B-BFE0-D4111A0F0550}"/>
              </a:ext>
            </a:extLst>
          </p:cNvPr>
          <p:cNvGraphicFramePr>
            <a:graphicFrameLocks noGrp="1"/>
          </p:cNvGraphicFramePr>
          <p:nvPr>
            <p:ph idx="1"/>
            <p:extLst>
              <p:ext uri="{D42A27DB-BD31-4B8C-83A1-F6EECF244321}">
                <p14:modId xmlns:p14="http://schemas.microsoft.com/office/powerpoint/2010/main" val="423984969"/>
              </p:ext>
            </p:extLst>
          </p:nvPr>
        </p:nvGraphicFramePr>
        <p:xfrm>
          <a:off x="838200" y="1357745"/>
          <a:ext cx="5091544" cy="4407520"/>
        </p:xfrm>
        <a:graphic>
          <a:graphicData uri="http://schemas.openxmlformats.org/drawingml/2006/table">
            <a:tbl>
              <a:tblPr/>
              <a:tblGrid>
                <a:gridCol w="1272886">
                  <a:extLst>
                    <a:ext uri="{9D8B030D-6E8A-4147-A177-3AD203B41FA5}">
                      <a16:colId xmlns:a16="http://schemas.microsoft.com/office/drawing/2014/main" val="2737551324"/>
                    </a:ext>
                  </a:extLst>
                </a:gridCol>
                <a:gridCol w="1272886">
                  <a:extLst>
                    <a:ext uri="{9D8B030D-6E8A-4147-A177-3AD203B41FA5}">
                      <a16:colId xmlns:a16="http://schemas.microsoft.com/office/drawing/2014/main" val="589663733"/>
                    </a:ext>
                  </a:extLst>
                </a:gridCol>
                <a:gridCol w="1272886">
                  <a:extLst>
                    <a:ext uri="{9D8B030D-6E8A-4147-A177-3AD203B41FA5}">
                      <a16:colId xmlns:a16="http://schemas.microsoft.com/office/drawing/2014/main" val="529507136"/>
                    </a:ext>
                  </a:extLst>
                </a:gridCol>
                <a:gridCol w="1272886">
                  <a:extLst>
                    <a:ext uri="{9D8B030D-6E8A-4147-A177-3AD203B41FA5}">
                      <a16:colId xmlns:a16="http://schemas.microsoft.com/office/drawing/2014/main" val="3863850586"/>
                    </a:ext>
                  </a:extLst>
                </a:gridCol>
              </a:tblGrid>
              <a:tr h="656440">
                <a:tc>
                  <a:txBody>
                    <a:bodyPr/>
                    <a:lstStyle/>
                    <a:p>
                      <a:pPr algn="r" fontAlgn="ctr"/>
                      <a:endParaRPr lang="en-US" b="1" dirty="0">
                        <a:effectLst/>
                      </a:endParaRPr>
                    </a:p>
                  </a:txBody>
                  <a:tcPr anchor="ctr">
                    <a:lnL>
                      <a:noFill/>
                    </a:lnL>
                    <a:lnR>
                      <a:noFill/>
                    </a:lnR>
                    <a:lnT>
                      <a:noFill/>
                    </a:lnT>
                    <a:lnB>
                      <a:noFill/>
                    </a:lnB>
                    <a:solidFill>
                      <a:srgbClr val="FFFFFF"/>
                    </a:solidFill>
                  </a:tcPr>
                </a:tc>
                <a:tc>
                  <a:txBody>
                    <a:bodyPr/>
                    <a:lstStyle/>
                    <a:p>
                      <a:pPr algn="r" fontAlgn="ctr"/>
                      <a:r>
                        <a:rPr lang="en-US" b="1">
                          <a:effectLst/>
                        </a:rPr>
                        <a:t>Price by Plywood</a:t>
                      </a:r>
                    </a:p>
                  </a:txBody>
                  <a:tcPr anchor="ctr">
                    <a:lnL>
                      <a:noFill/>
                    </a:lnL>
                    <a:lnR>
                      <a:noFill/>
                    </a:lnR>
                    <a:lnT>
                      <a:noFill/>
                    </a:lnT>
                    <a:lnB>
                      <a:noFill/>
                    </a:lnB>
                    <a:solidFill>
                      <a:srgbClr val="FFFFFF"/>
                    </a:solidFill>
                  </a:tcPr>
                </a:tc>
                <a:tc>
                  <a:txBody>
                    <a:bodyPr/>
                    <a:lstStyle/>
                    <a:p>
                      <a:pPr algn="r" fontAlgn="ctr"/>
                      <a:r>
                        <a:rPr lang="en-US" b="1">
                          <a:effectLst/>
                        </a:rPr>
                        <a:t>Price by Vinyl</a:t>
                      </a:r>
                    </a:p>
                  </a:txBody>
                  <a:tcPr anchor="ctr">
                    <a:lnL>
                      <a:noFill/>
                    </a:lnL>
                    <a:lnR>
                      <a:noFill/>
                    </a:lnR>
                    <a:lnT>
                      <a:noFill/>
                    </a:lnT>
                    <a:lnB>
                      <a:noFill/>
                    </a:lnB>
                    <a:solidFill>
                      <a:srgbClr val="FFFFFF"/>
                    </a:solidFill>
                  </a:tcPr>
                </a:tc>
                <a:tc>
                  <a:txBody>
                    <a:bodyPr/>
                    <a:lstStyle/>
                    <a:p>
                      <a:pPr algn="r" fontAlgn="ctr"/>
                      <a:r>
                        <a:rPr lang="en-US" b="1">
                          <a:effectLst/>
                        </a:rPr>
                        <a:t>Difference</a:t>
                      </a:r>
                    </a:p>
                  </a:txBody>
                  <a:tcPr anchor="ctr">
                    <a:lnL>
                      <a:noFill/>
                    </a:lnL>
                    <a:lnR>
                      <a:noFill/>
                    </a:lnR>
                    <a:lnT>
                      <a:noFill/>
                    </a:lnT>
                    <a:lnB>
                      <a:noFill/>
                    </a:lnB>
                    <a:solidFill>
                      <a:srgbClr val="FFFFFF"/>
                    </a:solidFill>
                  </a:tcPr>
                </a:tc>
                <a:extLst>
                  <a:ext uri="{0D108BD9-81ED-4DB2-BD59-A6C34878D82A}">
                    <a16:rowId xmlns:a16="http://schemas.microsoft.com/office/drawing/2014/main" val="1625468820"/>
                  </a:ext>
                </a:extLst>
              </a:tr>
              <a:tr h="375108">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129287.19</a:t>
                      </a:r>
                    </a:p>
                  </a:txBody>
                  <a:tcPr anchor="ctr">
                    <a:lnL>
                      <a:noFill/>
                    </a:lnL>
                    <a:lnR>
                      <a:noFill/>
                    </a:lnR>
                    <a:lnT>
                      <a:noFill/>
                    </a:lnT>
                    <a:lnB>
                      <a:noFill/>
                    </a:lnB>
                    <a:solidFill>
                      <a:srgbClr val="F5F5F5"/>
                    </a:solidFill>
                  </a:tcPr>
                </a:tc>
                <a:tc>
                  <a:txBody>
                    <a:bodyPr/>
                    <a:lstStyle/>
                    <a:p>
                      <a:pPr algn="r" fontAlgn="ctr"/>
                      <a:r>
                        <a:rPr lang="en-US">
                          <a:effectLst/>
                        </a:rPr>
                        <a:t>134746.74</a:t>
                      </a:r>
                    </a:p>
                  </a:txBody>
                  <a:tcPr anchor="ctr">
                    <a:lnL>
                      <a:noFill/>
                    </a:lnL>
                    <a:lnR>
                      <a:noFill/>
                    </a:lnR>
                    <a:lnT>
                      <a:noFill/>
                    </a:lnT>
                    <a:lnB>
                      <a:noFill/>
                    </a:lnB>
                    <a:solidFill>
                      <a:srgbClr val="F5F5F5"/>
                    </a:solidFill>
                  </a:tcPr>
                </a:tc>
                <a:tc>
                  <a:txBody>
                    <a:bodyPr/>
                    <a:lstStyle/>
                    <a:p>
                      <a:pPr algn="r" fontAlgn="ctr"/>
                      <a:r>
                        <a:rPr lang="en-US">
                          <a:effectLst/>
                        </a:rPr>
                        <a:t>5459.55</a:t>
                      </a:r>
                    </a:p>
                  </a:txBody>
                  <a:tcPr anchor="ctr">
                    <a:lnL>
                      <a:noFill/>
                    </a:lnL>
                    <a:lnR>
                      <a:noFill/>
                    </a:lnR>
                    <a:lnT>
                      <a:noFill/>
                    </a:lnT>
                    <a:lnB>
                      <a:noFill/>
                    </a:lnB>
                    <a:solidFill>
                      <a:srgbClr val="F5F5F5"/>
                    </a:solidFill>
                  </a:tcPr>
                </a:tc>
                <a:extLst>
                  <a:ext uri="{0D108BD9-81ED-4DB2-BD59-A6C34878D82A}">
                    <a16:rowId xmlns:a16="http://schemas.microsoft.com/office/drawing/2014/main" val="2637139890"/>
                  </a:ext>
                </a:extLst>
              </a:tr>
              <a:tr h="375108">
                <a:tc>
                  <a:txBody>
                    <a:bodyPr/>
                    <a:lstStyle/>
                    <a:p>
                      <a:pPr algn="r" fontAlgn="ctr"/>
                      <a:r>
                        <a:rPr lang="en-US">
                          <a:effectLst/>
                        </a:rPr>
                        <a:t>1</a:t>
                      </a:r>
                    </a:p>
                  </a:txBody>
                  <a:tcPr anchor="ctr">
                    <a:lnL>
                      <a:noFill/>
                    </a:lnL>
                    <a:lnR>
                      <a:noFill/>
                    </a:lnR>
                    <a:lnT>
                      <a:noFill/>
                    </a:lnT>
                    <a:lnB>
                      <a:noFill/>
                    </a:lnB>
                    <a:solidFill>
                      <a:srgbClr val="FFFFFF"/>
                    </a:solidFill>
                  </a:tcPr>
                </a:tc>
                <a:tc>
                  <a:txBody>
                    <a:bodyPr/>
                    <a:lstStyle/>
                    <a:p>
                      <a:pPr algn="r" fontAlgn="ctr"/>
                      <a:r>
                        <a:rPr lang="en-US">
                          <a:effectLst/>
                        </a:rPr>
                        <a:t>156843.44</a:t>
                      </a:r>
                    </a:p>
                  </a:txBody>
                  <a:tcPr anchor="ctr">
                    <a:lnL>
                      <a:noFill/>
                    </a:lnL>
                    <a:lnR>
                      <a:noFill/>
                    </a:lnR>
                    <a:lnT>
                      <a:noFill/>
                    </a:lnT>
                    <a:lnB>
                      <a:noFill/>
                    </a:lnB>
                    <a:solidFill>
                      <a:srgbClr val="FFFFFF"/>
                    </a:solidFill>
                  </a:tcPr>
                </a:tc>
                <a:tc>
                  <a:txBody>
                    <a:bodyPr/>
                    <a:lstStyle/>
                    <a:p>
                      <a:pPr algn="r" fontAlgn="ctr"/>
                      <a:r>
                        <a:rPr lang="en-US">
                          <a:effectLst/>
                        </a:rPr>
                        <a:t>163466.64</a:t>
                      </a:r>
                    </a:p>
                  </a:txBody>
                  <a:tcPr anchor="ctr">
                    <a:lnL>
                      <a:noFill/>
                    </a:lnL>
                    <a:lnR>
                      <a:noFill/>
                    </a:lnR>
                    <a:lnT>
                      <a:noFill/>
                    </a:lnT>
                    <a:lnB>
                      <a:noFill/>
                    </a:lnB>
                    <a:solidFill>
                      <a:srgbClr val="FFFFFF"/>
                    </a:solidFill>
                  </a:tcPr>
                </a:tc>
                <a:tc>
                  <a:txBody>
                    <a:bodyPr/>
                    <a:lstStyle/>
                    <a:p>
                      <a:pPr algn="r" fontAlgn="ctr"/>
                      <a:r>
                        <a:rPr lang="en-US">
                          <a:effectLst/>
                        </a:rPr>
                        <a:t>6623.20</a:t>
                      </a:r>
                    </a:p>
                  </a:txBody>
                  <a:tcPr anchor="ctr">
                    <a:lnL>
                      <a:noFill/>
                    </a:lnL>
                    <a:lnR>
                      <a:noFill/>
                    </a:lnR>
                    <a:lnT>
                      <a:noFill/>
                    </a:lnT>
                    <a:lnB>
                      <a:noFill/>
                    </a:lnB>
                    <a:solidFill>
                      <a:srgbClr val="FFFFFF"/>
                    </a:solidFill>
                  </a:tcPr>
                </a:tc>
                <a:extLst>
                  <a:ext uri="{0D108BD9-81ED-4DB2-BD59-A6C34878D82A}">
                    <a16:rowId xmlns:a16="http://schemas.microsoft.com/office/drawing/2014/main" val="518364586"/>
                  </a:ext>
                </a:extLst>
              </a:tr>
              <a:tr h="375108">
                <a:tc>
                  <a:txBody>
                    <a:bodyPr/>
                    <a:lstStyle/>
                    <a:p>
                      <a:pPr algn="r" fontAlgn="ctr"/>
                      <a:r>
                        <a:rPr lang="en-US">
                          <a:effectLst/>
                        </a:rPr>
                        <a:t>2</a:t>
                      </a:r>
                    </a:p>
                  </a:txBody>
                  <a:tcPr anchor="ctr">
                    <a:lnL>
                      <a:noFill/>
                    </a:lnL>
                    <a:lnR>
                      <a:noFill/>
                    </a:lnR>
                    <a:lnT>
                      <a:noFill/>
                    </a:lnT>
                    <a:lnB>
                      <a:noFill/>
                    </a:lnB>
                    <a:solidFill>
                      <a:srgbClr val="F5F5F5"/>
                    </a:solidFill>
                  </a:tcPr>
                </a:tc>
                <a:tc>
                  <a:txBody>
                    <a:bodyPr/>
                    <a:lstStyle/>
                    <a:p>
                      <a:pPr algn="r" fontAlgn="ctr"/>
                      <a:r>
                        <a:rPr lang="en-US">
                          <a:effectLst/>
                        </a:rPr>
                        <a:t>219061.00</a:t>
                      </a:r>
                    </a:p>
                  </a:txBody>
                  <a:tcPr anchor="ctr">
                    <a:lnL>
                      <a:noFill/>
                    </a:lnL>
                    <a:lnR>
                      <a:noFill/>
                    </a:lnR>
                    <a:lnT>
                      <a:noFill/>
                    </a:lnT>
                    <a:lnB>
                      <a:noFill/>
                    </a:lnB>
                    <a:solidFill>
                      <a:srgbClr val="F5F5F5"/>
                    </a:solidFill>
                  </a:tcPr>
                </a:tc>
                <a:tc>
                  <a:txBody>
                    <a:bodyPr/>
                    <a:lstStyle/>
                    <a:p>
                      <a:pPr algn="r" fontAlgn="ctr"/>
                      <a:r>
                        <a:rPr lang="en-US" dirty="0">
                          <a:effectLst/>
                        </a:rPr>
                        <a:t>228311.53</a:t>
                      </a:r>
                    </a:p>
                  </a:txBody>
                  <a:tcPr anchor="ctr">
                    <a:lnL>
                      <a:noFill/>
                    </a:lnL>
                    <a:lnR>
                      <a:noFill/>
                    </a:lnR>
                    <a:lnT>
                      <a:noFill/>
                    </a:lnT>
                    <a:lnB>
                      <a:noFill/>
                    </a:lnB>
                    <a:solidFill>
                      <a:srgbClr val="F5F5F5"/>
                    </a:solidFill>
                  </a:tcPr>
                </a:tc>
                <a:tc>
                  <a:txBody>
                    <a:bodyPr/>
                    <a:lstStyle/>
                    <a:p>
                      <a:pPr algn="r" fontAlgn="ctr"/>
                      <a:r>
                        <a:rPr lang="en-US">
                          <a:effectLst/>
                        </a:rPr>
                        <a:t>9250.53</a:t>
                      </a:r>
                    </a:p>
                  </a:txBody>
                  <a:tcPr anchor="ctr">
                    <a:lnL>
                      <a:noFill/>
                    </a:lnL>
                    <a:lnR>
                      <a:noFill/>
                    </a:lnR>
                    <a:lnT>
                      <a:noFill/>
                    </a:lnT>
                    <a:lnB>
                      <a:noFill/>
                    </a:lnB>
                    <a:solidFill>
                      <a:srgbClr val="F5F5F5"/>
                    </a:solidFill>
                  </a:tcPr>
                </a:tc>
                <a:extLst>
                  <a:ext uri="{0D108BD9-81ED-4DB2-BD59-A6C34878D82A}">
                    <a16:rowId xmlns:a16="http://schemas.microsoft.com/office/drawing/2014/main" val="728225301"/>
                  </a:ext>
                </a:extLst>
              </a:tr>
              <a:tr h="375108">
                <a:tc>
                  <a:txBody>
                    <a:bodyPr/>
                    <a:lstStyle/>
                    <a:p>
                      <a:pPr algn="r" fontAlgn="ctr"/>
                      <a:r>
                        <a:rPr lang="en-US">
                          <a:effectLst/>
                        </a:rPr>
                        <a:t>3</a:t>
                      </a:r>
                    </a:p>
                  </a:txBody>
                  <a:tcPr anchor="ctr">
                    <a:lnL>
                      <a:noFill/>
                    </a:lnL>
                    <a:lnR>
                      <a:noFill/>
                    </a:lnR>
                    <a:lnT>
                      <a:noFill/>
                    </a:lnT>
                    <a:lnB>
                      <a:noFill/>
                    </a:lnB>
                    <a:solidFill>
                      <a:srgbClr val="FFFFFF"/>
                    </a:solidFill>
                  </a:tcPr>
                </a:tc>
                <a:tc>
                  <a:txBody>
                    <a:bodyPr/>
                    <a:lstStyle/>
                    <a:p>
                      <a:pPr algn="r" fontAlgn="ctr"/>
                      <a:r>
                        <a:rPr lang="en-US">
                          <a:effectLst/>
                        </a:rPr>
                        <a:t>188527.81</a:t>
                      </a:r>
                    </a:p>
                  </a:txBody>
                  <a:tcPr anchor="ctr">
                    <a:lnL>
                      <a:noFill/>
                    </a:lnL>
                    <a:lnR>
                      <a:noFill/>
                    </a:lnR>
                    <a:lnT>
                      <a:noFill/>
                    </a:lnT>
                    <a:lnB>
                      <a:noFill/>
                    </a:lnB>
                    <a:solidFill>
                      <a:srgbClr val="FFFFFF"/>
                    </a:solidFill>
                  </a:tcPr>
                </a:tc>
                <a:tc>
                  <a:txBody>
                    <a:bodyPr/>
                    <a:lstStyle/>
                    <a:p>
                      <a:pPr algn="r" fontAlgn="ctr"/>
                      <a:r>
                        <a:rPr lang="en-US">
                          <a:effectLst/>
                        </a:rPr>
                        <a:t>196488.98</a:t>
                      </a:r>
                    </a:p>
                  </a:txBody>
                  <a:tcPr anchor="ctr">
                    <a:lnL>
                      <a:noFill/>
                    </a:lnL>
                    <a:lnR>
                      <a:noFill/>
                    </a:lnR>
                    <a:lnT>
                      <a:noFill/>
                    </a:lnT>
                    <a:lnB>
                      <a:noFill/>
                    </a:lnB>
                    <a:solidFill>
                      <a:srgbClr val="FFFFFF"/>
                    </a:solidFill>
                  </a:tcPr>
                </a:tc>
                <a:tc>
                  <a:txBody>
                    <a:bodyPr/>
                    <a:lstStyle/>
                    <a:p>
                      <a:pPr algn="r" fontAlgn="ctr"/>
                      <a:r>
                        <a:rPr lang="en-US">
                          <a:effectLst/>
                        </a:rPr>
                        <a:t>7961.17</a:t>
                      </a:r>
                    </a:p>
                  </a:txBody>
                  <a:tcPr anchor="ctr">
                    <a:lnL>
                      <a:noFill/>
                    </a:lnL>
                    <a:lnR>
                      <a:noFill/>
                    </a:lnR>
                    <a:lnT>
                      <a:noFill/>
                    </a:lnT>
                    <a:lnB>
                      <a:noFill/>
                    </a:lnB>
                    <a:solidFill>
                      <a:srgbClr val="FFFFFF"/>
                    </a:solidFill>
                  </a:tcPr>
                </a:tc>
                <a:extLst>
                  <a:ext uri="{0D108BD9-81ED-4DB2-BD59-A6C34878D82A}">
                    <a16:rowId xmlns:a16="http://schemas.microsoft.com/office/drawing/2014/main" val="4166333763"/>
                  </a:ext>
                </a:extLst>
              </a:tr>
              <a:tr h="375108">
                <a:tc>
                  <a:txBody>
                    <a:bodyPr/>
                    <a:lstStyle/>
                    <a:p>
                      <a:pPr algn="r" fontAlgn="ctr"/>
                      <a:r>
                        <a:rPr lang="en-US">
                          <a:effectLst/>
                        </a:rPr>
                        <a:t>4</a:t>
                      </a:r>
                    </a:p>
                  </a:txBody>
                  <a:tcPr anchor="ctr">
                    <a:lnL>
                      <a:noFill/>
                    </a:lnL>
                    <a:lnR>
                      <a:noFill/>
                    </a:lnR>
                    <a:lnT>
                      <a:noFill/>
                    </a:lnT>
                    <a:lnB>
                      <a:noFill/>
                    </a:lnB>
                    <a:solidFill>
                      <a:srgbClr val="F5F5F5"/>
                    </a:solidFill>
                  </a:tcPr>
                </a:tc>
                <a:tc>
                  <a:txBody>
                    <a:bodyPr/>
                    <a:lstStyle/>
                    <a:p>
                      <a:pPr algn="r" fontAlgn="ctr"/>
                      <a:r>
                        <a:rPr lang="en-US" dirty="0">
                          <a:effectLst/>
                        </a:rPr>
                        <a:t>159762.70</a:t>
                      </a:r>
                    </a:p>
                  </a:txBody>
                  <a:tcPr anchor="ctr">
                    <a:lnL>
                      <a:noFill/>
                    </a:lnL>
                    <a:lnR>
                      <a:noFill/>
                    </a:lnR>
                    <a:lnT>
                      <a:noFill/>
                    </a:lnT>
                    <a:lnB>
                      <a:noFill/>
                    </a:lnB>
                    <a:solidFill>
                      <a:srgbClr val="F5F5F5"/>
                    </a:solidFill>
                  </a:tcPr>
                </a:tc>
                <a:tc>
                  <a:txBody>
                    <a:bodyPr/>
                    <a:lstStyle/>
                    <a:p>
                      <a:pPr algn="r" fontAlgn="ctr"/>
                      <a:r>
                        <a:rPr lang="en-US">
                          <a:effectLst/>
                        </a:rPr>
                        <a:t>166509.18</a:t>
                      </a:r>
                    </a:p>
                  </a:txBody>
                  <a:tcPr anchor="ctr">
                    <a:lnL>
                      <a:noFill/>
                    </a:lnL>
                    <a:lnR>
                      <a:noFill/>
                    </a:lnR>
                    <a:lnT>
                      <a:noFill/>
                    </a:lnT>
                    <a:lnB>
                      <a:noFill/>
                    </a:lnB>
                    <a:solidFill>
                      <a:srgbClr val="F5F5F5"/>
                    </a:solidFill>
                  </a:tcPr>
                </a:tc>
                <a:tc>
                  <a:txBody>
                    <a:bodyPr/>
                    <a:lstStyle/>
                    <a:p>
                      <a:pPr algn="r" fontAlgn="ctr"/>
                      <a:r>
                        <a:rPr lang="en-US">
                          <a:effectLst/>
                        </a:rPr>
                        <a:t>6746.48</a:t>
                      </a:r>
                    </a:p>
                  </a:txBody>
                  <a:tcPr anchor="ctr">
                    <a:lnL>
                      <a:noFill/>
                    </a:lnL>
                    <a:lnR>
                      <a:noFill/>
                    </a:lnR>
                    <a:lnT>
                      <a:noFill/>
                    </a:lnT>
                    <a:lnB>
                      <a:noFill/>
                    </a:lnB>
                    <a:solidFill>
                      <a:srgbClr val="F5F5F5"/>
                    </a:solidFill>
                  </a:tcPr>
                </a:tc>
                <a:extLst>
                  <a:ext uri="{0D108BD9-81ED-4DB2-BD59-A6C34878D82A}">
                    <a16:rowId xmlns:a16="http://schemas.microsoft.com/office/drawing/2014/main" val="4158126302"/>
                  </a:ext>
                </a:extLst>
              </a:tr>
              <a:tr h="375108">
                <a:tc>
                  <a:txBody>
                    <a:bodyPr/>
                    <a:lstStyle/>
                    <a:p>
                      <a:pPr algn="r" fontAlgn="ctr"/>
                      <a:r>
                        <a:rPr lang="en-US">
                          <a:effectLst/>
                        </a:rPr>
                        <a:t>5</a:t>
                      </a:r>
                    </a:p>
                  </a:txBody>
                  <a:tcPr anchor="ctr">
                    <a:lnL>
                      <a:noFill/>
                    </a:lnL>
                    <a:lnR>
                      <a:noFill/>
                    </a:lnR>
                    <a:lnT>
                      <a:noFill/>
                    </a:lnT>
                    <a:lnB>
                      <a:noFill/>
                    </a:lnB>
                    <a:solidFill>
                      <a:srgbClr val="FFFFFF"/>
                    </a:solidFill>
                  </a:tcPr>
                </a:tc>
                <a:tc>
                  <a:txBody>
                    <a:bodyPr/>
                    <a:lstStyle/>
                    <a:p>
                      <a:pPr algn="r" fontAlgn="ctr"/>
                      <a:r>
                        <a:rPr lang="en-US">
                          <a:effectLst/>
                        </a:rPr>
                        <a:t>149058.09</a:t>
                      </a:r>
                    </a:p>
                  </a:txBody>
                  <a:tcPr anchor="ctr">
                    <a:lnL>
                      <a:noFill/>
                    </a:lnL>
                    <a:lnR>
                      <a:noFill/>
                    </a:lnR>
                    <a:lnT>
                      <a:noFill/>
                    </a:lnT>
                    <a:lnB>
                      <a:noFill/>
                    </a:lnB>
                    <a:solidFill>
                      <a:srgbClr val="FFFFFF"/>
                    </a:solidFill>
                  </a:tcPr>
                </a:tc>
                <a:tc>
                  <a:txBody>
                    <a:bodyPr/>
                    <a:lstStyle/>
                    <a:p>
                      <a:pPr algn="r" fontAlgn="ctr"/>
                      <a:r>
                        <a:rPr lang="en-US" dirty="0">
                          <a:effectLst/>
                        </a:rPr>
                        <a:t>155352.53</a:t>
                      </a:r>
                    </a:p>
                  </a:txBody>
                  <a:tcPr anchor="ctr">
                    <a:lnL>
                      <a:noFill/>
                    </a:lnL>
                    <a:lnR>
                      <a:noFill/>
                    </a:lnR>
                    <a:lnT>
                      <a:noFill/>
                    </a:lnT>
                    <a:lnB>
                      <a:noFill/>
                    </a:lnB>
                    <a:solidFill>
                      <a:srgbClr val="FFFFFF"/>
                    </a:solidFill>
                  </a:tcPr>
                </a:tc>
                <a:tc>
                  <a:txBody>
                    <a:bodyPr/>
                    <a:lstStyle/>
                    <a:p>
                      <a:pPr algn="r" fontAlgn="ctr"/>
                      <a:r>
                        <a:rPr lang="en-US">
                          <a:effectLst/>
                        </a:rPr>
                        <a:t>6294.44</a:t>
                      </a:r>
                    </a:p>
                  </a:txBody>
                  <a:tcPr anchor="ctr">
                    <a:lnL>
                      <a:noFill/>
                    </a:lnL>
                    <a:lnR>
                      <a:noFill/>
                    </a:lnR>
                    <a:lnT>
                      <a:noFill/>
                    </a:lnT>
                    <a:lnB>
                      <a:noFill/>
                    </a:lnB>
                    <a:solidFill>
                      <a:srgbClr val="FFFFFF"/>
                    </a:solidFill>
                  </a:tcPr>
                </a:tc>
                <a:extLst>
                  <a:ext uri="{0D108BD9-81ED-4DB2-BD59-A6C34878D82A}">
                    <a16:rowId xmlns:a16="http://schemas.microsoft.com/office/drawing/2014/main" val="2402383876"/>
                  </a:ext>
                </a:extLst>
              </a:tr>
              <a:tr h="375108">
                <a:tc>
                  <a:txBody>
                    <a:bodyPr/>
                    <a:lstStyle/>
                    <a:p>
                      <a:pPr algn="r" fontAlgn="ctr"/>
                      <a:r>
                        <a:rPr lang="en-US">
                          <a:effectLst/>
                        </a:rPr>
                        <a:t>6</a:t>
                      </a:r>
                    </a:p>
                  </a:txBody>
                  <a:tcPr anchor="ctr">
                    <a:lnL>
                      <a:noFill/>
                    </a:lnL>
                    <a:lnR>
                      <a:noFill/>
                    </a:lnR>
                    <a:lnT>
                      <a:noFill/>
                    </a:lnT>
                    <a:lnB>
                      <a:noFill/>
                    </a:lnB>
                    <a:solidFill>
                      <a:srgbClr val="F5F5F5"/>
                    </a:solidFill>
                  </a:tcPr>
                </a:tc>
                <a:tc>
                  <a:txBody>
                    <a:bodyPr/>
                    <a:lstStyle/>
                    <a:p>
                      <a:pPr algn="r" fontAlgn="ctr"/>
                      <a:r>
                        <a:rPr lang="en-US">
                          <a:effectLst/>
                        </a:rPr>
                        <a:t>181585.60</a:t>
                      </a:r>
                    </a:p>
                  </a:txBody>
                  <a:tcPr anchor="ctr">
                    <a:lnL>
                      <a:noFill/>
                    </a:lnL>
                    <a:lnR>
                      <a:noFill/>
                    </a:lnR>
                    <a:lnT>
                      <a:noFill/>
                    </a:lnT>
                    <a:lnB>
                      <a:noFill/>
                    </a:lnB>
                    <a:solidFill>
                      <a:srgbClr val="F5F5F5"/>
                    </a:solidFill>
                  </a:tcPr>
                </a:tc>
                <a:tc>
                  <a:txBody>
                    <a:bodyPr/>
                    <a:lstStyle/>
                    <a:p>
                      <a:pPr algn="r" fontAlgn="ctr"/>
                      <a:r>
                        <a:rPr lang="en-US">
                          <a:effectLst/>
                        </a:rPr>
                        <a:t>189253.61</a:t>
                      </a:r>
                    </a:p>
                  </a:txBody>
                  <a:tcPr anchor="ctr">
                    <a:lnL>
                      <a:noFill/>
                    </a:lnL>
                    <a:lnR>
                      <a:noFill/>
                    </a:lnR>
                    <a:lnT>
                      <a:noFill/>
                    </a:lnT>
                    <a:lnB>
                      <a:noFill/>
                    </a:lnB>
                    <a:solidFill>
                      <a:srgbClr val="F5F5F5"/>
                    </a:solidFill>
                  </a:tcPr>
                </a:tc>
                <a:tc>
                  <a:txBody>
                    <a:bodyPr/>
                    <a:lstStyle/>
                    <a:p>
                      <a:pPr algn="r" fontAlgn="ctr"/>
                      <a:r>
                        <a:rPr lang="en-US">
                          <a:effectLst/>
                        </a:rPr>
                        <a:t>7668.01</a:t>
                      </a:r>
                    </a:p>
                  </a:txBody>
                  <a:tcPr anchor="ctr">
                    <a:lnL>
                      <a:noFill/>
                    </a:lnL>
                    <a:lnR>
                      <a:noFill/>
                    </a:lnR>
                    <a:lnT>
                      <a:noFill/>
                    </a:lnT>
                    <a:lnB>
                      <a:noFill/>
                    </a:lnB>
                    <a:solidFill>
                      <a:srgbClr val="F5F5F5"/>
                    </a:solidFill>
                  </a:tcPr>
                </a:tc>
                <a:extLst>
                  <a:ext uri="{0D108BD9-81ED-4DB2-BD59-A6C34878D82A}">
                    <a16:rowId xmlns:a16="http://schemas.microsoft.com/office/drawing/2014/main" val="358679835"/>
                  </a:ext>
                </a:extLst>
              </a:tr>
              <a:tr h="375108">
                <a:tc>
                  <a:txBody>
                    <a:bodyPr/>
                    <a:lstStyle/>
                    <a:p>
                      <a:pPr algn="r" fontAlgn="ctr"/>
                      <a:r>
                        <a:rPr lang="en-US">
                          <a:effectLst/>
                        </a:rPr>
                        <a:t>7</a:t>
                      </a:r>
                    </a:p>
                  </a:txBody>
                  <a:tcPr anchor="ctr">
                    <a:lnL>
                      <a:noFill/>
                    </a:lnL>
                    <a:lnR>
                      <a:noFill/>
                    </a:lnR>
                    <a:lnT>
                      <a:noFill/>
                    </a:lnT>
                    <a:lnB>
                      <a:noFill/>
                    </a:lnB>
                    <a:solidFill>
                      <a:srgbClr val="FFFFFF"/>
                    </a:solidFill>
                  </a:tcPr>
                </a:tc>
                <a:tc>
                  <a:txBody>
                    <a:bodyPr/>
                    <a:lstStyle/>
                    <a:p>
                      <a:pPr algn="r" fontAlgn="ctr"/>
                      <a:r>
                        <a:rPr lang="en-US">
                          <a:effectLst/>
                        </a:rPr>
                        <a:t>124476.14</a:t>
                      </a:r>
                    </a:p>
                  </a:txBody>
                  <a:tcPr anchor="ctr">
                    <a:lnL>
                      <a:noFill/>
                    </a:lnL>
                    <a:lnR>
                      <a:noFill/>
                    </a:lnR>
                    <a:lnT>
                      <a:noFill/>
                    </a:lnT>
                    <a:lnB>
                      <a:noFill/>
                    </a:lnB>
                    <a:solidFill>
                      <a:srgbClr val="FFFFFF"/>
                    </a:solidFill>
                  </a:tcPr>
                </a:tc>
                <a:tc>
                  <a:txBody>
                    <a:bodyPr/>
                    <a:lstStyle/>
                    <a:p>
                      <a:pPr algn="r" fontAlgn="ctr"/>
                      <a:r>
                        <a:rPr lang="en-US">
                          <a:effectLst/>
                        </a:rPr>
                        <a:t>129732.53</a:t>
                      </a:r>
                    </a:p>
                  </a:txBody>
                  <a:tcPr anchor="ctr">
                    <a:lnL>
                      <a:noFill/>
                    </a:lnL>
                    <a:lnR>
                      <a:noFill/>
                    </a:lnR>
                    <a:lnT>
                      <a:noFill/>
                    </a:lnT>
                    <a:lnB>
                      <a:noFill/>
                    </a:lnB>
                    <a:solidFill>
                      <a:srgbClr val="FFFFFF"/>
                    </a:solidFill>
                  </a:tcPr>
                </a:tc>
                <a:tc>
                  <a:txBody>
                    <a:bodyPr/>
                    <a:lstStyle/>
                    <a:p>
                      <a:pPr algn="r" fontAlgn="ctr"/>
                      <a:r>
                        <a:rPr lang="en-US">
                          <a:effectLst/>
                        </a:rPr>
                        <a:t>5256.39</a:t>
                      </a:r>
                    </a:p>
                  </a:txBody>
                  <a:tcPr anchor="ctr">
                    <a:lnL>
                      <a:noFill/>
                    </a:lnL>
                    <a:lnR>
                      <a:noFill/>
                    </a:lnR>
                    <a:lnT>
                      <a:noFill/>
                    </a:lnT>
                    <a:lnB>
                      <a:noFill/>
                    </a:lnB>
                    <a:solidFill>
                      <a:srgbClr val="FFFFFF"/>
                    </a:solidFill>
                  </a:tcPr>
                </a:tc>
                <a:extLst>
                  <a:ext uri="{0D108BD9-81ED-4DB2-BD59-A6C34878D82A}">
                    <a16:rowId xmlns:a16="http://schemas.microsoft.com/office/drawing/2014/main" val="1686356898"/>
                  </a:ext>
                </a:extLst>
              </a:tr>
              <a:tr h="375108">
                <a:tc>
                  <a:txBody>
                    <a:bodyPr/>
                    <a:lstStyle/>
                    <a:p>
                      <a:pPr algn="r" fontAlgn="ctr"/>
                      <a:r>
                        <a:rPr lang="en-US">
                          <a:effectLst/>
                        </a:rPr>
                        <a:t>8</a:t>
                      </a:r>
                    </a:p>
                  </a:txBody>
                  <a:tcPr anchor="ctr">
                    <a:lnL>
                      <a:noFill/>
                    </a:lnL>
                    <a:lnR>
                      <a:noFill/>
                    </a:lnR>
                    <a:lnT>
                      <a:noFill/>
                    </a:lnT>
                    <a:lnB>
                      <a:noFill/>
                    </a:lnB>
                    <a:solidFill>
                      <a:srgbClr val="F5F5F5"/>
                    </a:solidFill>
                  </a:tcPr>
                </a:tc>
                <a:tc>
                  <a:txBody>
                    <a:bodyPr/>
                    <a:lstStyle/>
                    <a:p>
                      <a:pPr algn="r" fontAlgn="ctr"/>
                      <a:r>
                        <a:rPr lang="en-US">
                          <a:effectLst/>
                        </a:rPr>
                        <a:t>85087.79</a:t>
                      </a:r>
                    </a:p>
                  </a:txBody>
                  <a:tcPr anchor="ctr">
                    <a:lnL>
                      <a:noFill/>
                    </a:lnL>
                    <a:lnR>
                      <a:noFill/>
                    </a:lnR>
                    <a:lnT>
                      <a:noFill/>
                    </a:lnT>
                    <a:lnB>
                      <a:noFill/>
                    </a:lnB>
                    <a:solidFill>
                      <a:srgbClr val="F5F5F5"/>
                    </a:solidFill>
                  </a:tcPr>
                </a:tc>
                <a:tc>
                  <a:txBody>
                    <a:bodyPr/>
                    <a:lstStyle/>
                    <a:p>
                      <a:pPr algn="r" fontAlgn="ctr"/>
                      <a:r>
                        <a:rPr lang="en-US">
                          <a:effectLst/>
                        </a:rPr>
                        <a:t>88680.89</a:t>
                      </a:r>
                    </a:p>
                  </a:txBody>
                  <a:tcPr anchor="ctr">
                    <a:lnL>
                      <a:noFill/>
                    </a:lnL>
                    <a:lnR>
                      <a:noFill/>
                    </a:lnR>
                    <a:lnT>
                      <a:noFill/>
                    </a:lnT>
                    <a:lnB>
                      <a:noFill/>
                    </a:lnB>
                    <a:solidFill>
                      <a:srgbClr val="F5F5F5"/>
                    </a:solidFill>
                  </a:tcPr>
                </a:tc>
                <a:tc>
                  <a:txBody>
                    <a:bodyPr/>
                    <a:lstStyle/>
                    <a:p>
                      <a:pPr algn="r" fontAlgn="ctr"/>
                      <a:r>
                        <a:rPr lang="en-US">
                          <a:effectLst/>
                        </a:rPr>
                        <a:t>3593.10</a:t>
                      </a:r>
                    </a:p>
                  </a:txBody>
                  <a:tcPr anchor="ctr">
                    <a:lnL>
                      <a:noFill/>
                    </a:lnL>
                    <a:lnR>
                      <a:noFill/>
                    </a:lnR>
                    <a:lnT>
                      <a:noFill/>
                    </a:lnT>
                    <a:lnB>
                      <a:noFill/>
                    </a:lnB>
                    <a:solidFill>
                      <a:srgbClr val="F5F5F5"/>
                    </a:solidFill>
                  </a:tcPr>
                </a:tc>
                <a:extLst>
                  <a:ext uri="{0D108BD9-81ED-4DB2-BD59-A6C34878D82A}">
                    <a16:rowId xmlns:a16="http://schemas.microsoft.com/office/drawing/2014/main" val="3103820583"/>
                  </a:ext>
                </a:extLst>
              </a:tr>
              <a:tr h="375108">
                <a:tc>
                  <a:txBody>
                    <a:bodyPr/>
                    <a:lstStyle/>
                    <a:p>
                      <a:pPr algn="r" fontAlgn="ctr"/>
                      <a:r>
                        <a:rPr lang="en-US">
                          <a:effectLst/>
                        </a:rPr>
                        <a:t>9</a:t>
                      </a:r>
                    </a:p>
                  </a:txBody>
                  <a:tcPr anchor="ctr">
                    <a:lnL>
                      <a:noFill/>
                    </a:lnL>
                    <a:lnR>
                      <a:noFill/>
                    </a:lnR>
                    <a:lnT>
                      <a:noFill/>
                    </a:lnT>
                    <a:lnB>
                      <a:noFill/>
                    </a:lnB>
                    <a:solidFill>
                      <a:srgbClr val="FFFFFF"/>
                    </a:solidFill>
                  </a:tcPr>
                </a:tc>
                <a:tc>
                  <a:txBody>
                    <a:bodyPr/>
                    <a:lstStyle/>
                    <a:p>
                      <a:pPr algn="r" fontAlgn="ctr"/>
                      <a:r>
                        <a:rPr lang="en-US">
                          <a:effectLst/>
                        </a:rPr>
                        <a:t>141097.01</a:t>
                      </a:r>
                    </a:p>
                  </a:txBody>
                  <a:tcPr anchor="ctr">
                    <a:lnL>
                      <a:noFill/>
                    </a:lnL>
                    <a:lnR>
                      <a:noFill/>
                    </a:lnR>
                    <a:lnT>
                      <a:noFill/>
                    </a:lnT>
                    <a:lnB>
                      <a:noFill/>
                    </a:lnB>
                    <a:solidFill>
                      <a:srgbClr val="FFFFFF"/>
                    </a:solidFill>
                  </a:tcPr>
                </a:tc>
                <a:tc>
                  <a:txBody>
                    <a:bodyPr/>
                    <a:lstStyle/>
                    <a:p>
                      <a:pPr algn="r" fontAlgn="ctr"/>
                      <a:r>
                        <a:rPr lang="en-US">
                          <a:effectLst/>
                        </a:rPr>
                        <a:t>147055.27</a:t>
                      </a:r>
                    </a:p>
                  </a:txBody>
                  <a:tcPr anchor="ctr">
                    <a:lnL>
                      <a:noFill/>
                    </a:lnL>
                    <a:lnR>
                      <a:noFill/>
                    </a:lnR>
                    <a:lnT>
                      <a:noFill/>
                    </a:lnT>
                    <a:lnB>
                      <a:noFill/>
                    </a:lnB>
                    <a:solidFill>
                      <a:srgbClr val="FFFFFF"/>
                    </a:solidFill>
                  </a:tcPr>
                </a:tc>
                <a:tc>
                  <a:txBody>
                    <a:bodyPr/>
                    <a:lstStyle/>
                    <a:p>
                      <a:pPr algn="r" fontAlgn="ctr"/>
                      <a:r>
                        <a:rPr lang="en-US" dirty="0">
                          <a:effectLst/>
                        </a:rPr>
                        <a:t>5958.26</a:t>
                      </a:r>
                    </a:p>
                  </a:txBody>
                  <a:tcPr anchor="ctr">
                    <a:lnL>
                      <a:noFill/>
                    </a:lnL>
                    <a:lnR>
                      <a:noFill/>
                    </a:lnR>
                    <a:lnT>
                      <a:noFill/>
                    </a:lnT>
                    <a:lnB>
                      <a:noFill/>
                    </a:lnB>
                    <a:solidFill>
                      <a:srgbClr val="FFFFFF"/>
                    </a:solidFill>
                  </a:tcPr>
                </a:tc>
                <a:extLst>
                  <a:ext uri="{0D108BD9-81ED-4DB2-BD59-A6C34878D82A}">
                    <a16:rowId xmlns:a16="http://schemas.microsoft.com/office/drawing/2014/main" val="1614108049"/>
                  </a:ext>
                </a:extLst>
              </a:tr>
            </a:tbl>
          </a:graphicData>
        </a:graphic>
      </p:graphicFrame>
    </p:spTree>
    <p:extLst>
      <p:ext uri="{BB962C8B-B14F-4D97-AF65-F5344CB8AC3E}">
        <p14:creationId xmlns:p14="http://schemas.microsoft.com/office/powerpoint/2010/main" val="2357560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A04E-0CE6-C04A-A250-26A8A5DFD6A4}"/>
              </a:ext>
            </a:extLst>
          </p:cNvPr>
          <p:cNvSpPr>
            <a:spLocks noGrp="1"/>
          </p:cNvSpPr>
          <p:nvPr>
            <p:ph type="title"/>
          </p:nvPr>
        </p:nvSpPr>
        <p:spPr>
          <a:xfrm>
            <a:off x="838200" y="365126"/>
            <a:ext cx="10515600" cy="590838"/>
          </a:xfrm>
        </p:spPr>
        <p:txBody>
          <a:bodyPr>
            <a:normAutofit fontScale="90000"/>
          </a:bodyPr>
          <a:lstStyle/>
          <a:p>
            <a:pPr algn="ctr"/>
            <a:r>
              <a:rPr lang="en-US" sz="2700" b="1" i="1" dirty="0"/>
              <a:t>Garage </a:t>
            </a:r>
            <a:br>
              <a:rPr lang="en-US" dirty="0"/>
            </a:br>
            <a:endParaRPr lang="en-US" sz="1600" dirty="0"/>
          </a:p>
        </p:txBody>
      </p:sp>
      <p:sp>
        <p:nvSpPr>
          <p:cNvPr id="3" name="Content Placeholder 2">
            <a:extLst>
              <a:ext uri="{FF2B5EF4-FFF2-40B4-BE49-F238E27FC236}">
                <a16:creationId xmlns:a16="http://schemas.microsoft.com/office/drawing/2014/main" id="{C0BFDA15-2693-634E-940D-3BBFDF52BC23}"/>
              </a:ext>
            </a:extLst>
          </p:cNvPr>
          <p:cNvSpPr>
            <a:spLocks noGrp="1"/>
          </p:cNvSpPr>
          <p:nvPr>
            <p:ph idx="1"/>
          </p:nvPr>
        </p:nvSpPr>
        <p:spPr>
          <a:xfrm>
            <a:off x="838200" y="955964"/>
            <a:ext cx="10515600" cy="5220999"/>
          </a:xfrm>
        </p:spPr>
        <p:txBody>
          <a:bodyPr>
            <a:normAutofit/>
          </a:bodyPr>
          <a:lstStyle/>
          <a:p>
            <a:pPr marL="0" indent="0">
              <a:buNone/>
            </a:pPr>
            <a:r>
              <a:rPr lang="en-US" sz="1400" dirty="0"/>
              <a:t>After a closer look at all Garage columns we chose to evaluating Garage Finish </a:t>
            </a:r>
          </a:p>
          <a:p>
            <a:pPr marL="0" indent="0">
              <a:buNone/>
            </a:pPr>
            <a:r>
              <a:rPr lang="en-US" sz="1400" dirty="0"/>
              <a:t>The count of Finished, Rough Finish, Unfinished and No Garage displayed on the left. The mean Sale Price for Finished, Rough Finish, Unfinished and No Garage displayed on the right</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By the same logic we grab 10 houses with Unfinished Garage and use our model to predict the prices for these houses. Next, we predict the prices for these same houses if they had Finished Garage instead of Unfinished.</a:t>
            </a:r>
          </a:p>
          <a:p>
            <a:pPr marL="0" indent="0">
              <a:buNone/>
            </a:pPr>
            <a:r>
              <a:rPr lang="en-US" sz="1400" dirty="0"/>
              <a:t> Again, our model yields: 0.9154034290784837</a:t>
            </a:r>
          </a:p>
        </p:txBody>
      </p:sp>
      <p:pic>
        <p:nvPicPr>
          <p:cNvPr id="4" name="Picture 3">
            <a:extLst>
              <a:ext uri="{FF2B5EF4-FFF2-40B4-BE49-F238E27FC236}">
                <a16:creationId xmlns:a16="http://schemas.microsoft.com/office/drawing/2014/main" id="{C319AA22-EA8D-DB43-9607-7BE57DF10AF9}"/>
              </a:ext>
            </a:extLst>
          </p:cNvPr>
          <p:cNvPicPr>
            <a:picLocks noChangeAspect="1"/>
          </p:cNvPicPr>
          <p:nvPr/>
        </p:nvPicPr>
        <p:blipFill>
          <a:blip r:embed="rId2"/>
          <a:stretch>
            <a:fillRect/>
          </a:stretch>
        </p:blipFill>
        <p:spPr>
          <a:xfrm>
            <a:off x="838200" y="2119745"/>
            <a:ext cx="10335491" cy="2618510"/>
          </a:xfrm>
          <a:prstGeom prst="rect">
            <a:avLst/>
          </a:prstGeom>
        </p:spPr>
      </p:pic>
    </p:spTree>
    <p:extLst>
      <p:ext uri="{BB962C8B-B14F-4D97-AF65-F5344CB8AC3E}">
        <p14:creationId xmlns:p14="http://schemas.microsoft.com/office/powerpoint/2010/main" val="68466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9B80-224A-7D47-BBF0-85C493410456}"/>
              </a:ext>
            </a:extLst>
          </p:cNvPr>
          <p:cNvSpPr>
            <a:spLocks noGrp="1"/>
          </p:cNvSpPr>
          <p:nvPr>
            <p:ph type="title"/>
          </p:nvPr>
        </p:nvSpPr>
        <p:spPr>
          <a:xfrm>
            <a:off x="838200" y="284813"/>
            <a:ext cx="10515600" cy="795843"/>
          </a:xfrm>
        </p:spPr>
        <p:txBody>
          <a:bodyPr>
            <a:normAutofit/>
          </a:bodyPr>
          <a:lstStyle/>
          <a:p>
            <a:r>
              <a:rPr lang="en-US" sz="1600" dirty="0"/>
              <a:t>Below are the prices for houses with </a:t>
            </a:r>
            <a:r>
              <a:rPr lang="en-US" sz="1600" dirty="0" err="1"/>
              <a:t>Unifinished</a:t>
            </a:r>
            <a:r>
              <a:rPr lang="en-US" sz="1600" dirty="0"/>
              <a:t> Garages and predicted prices for the same houses if their Garages were Finished. The houses are predicted to increase in price if the Garages were Finished</a:t>
            </a:r>
          </a:p>
        </p:txBody>
      </p:sp>
      <p:sp>
        <p:nvSpPr>
          <p:cNvPr id="3" name="Content Placeholder 2">
            <a:extLst>
              <a:ext uri="{FF2B5EF4-FFF2-40B4-BE49-F238E27FC236}">
                <a16:creationId xmlns:a16="http://schemas.microsoft.com/office/drawing/2014/main" id="{FF33507F-9BD5-E44D-8617-F72E9A2D6651}"/>
              </a:ext>
            </a:extLst>
          </p:cNvPr>
          <p:cNvSpPr>
            <a:spLocks noGrp="1"/>
          </p:cNvSpPr>
          <p:nvPr>
            <p:ph idx="1"/>
          </p:nvPr>
        </p:nvSpPr>
        <p:spPr>
          <a:xfrm>
            <a:off x="838200" y="935866"/>
            <a:ext cx="10515600" cy="5096308"/>
          </a:xfrm>
        </p:spPr>
        <p:txBody>
          <a:bodyPr/>
          <a:lstStyle/>
          <a:p>
            <a:pPr marL="0" indent="0">
              <a:buNone/>
            </a:pPr>
            <a:br>
              <a:rPr lang="en-US" dirty="0"/>
            </a:br>
            <a:endParaRPr lang="en-US" dirty="0"/>
          </a:p>
        </p:txBody>
      </p:sp>
      <p:graphicFrame>
        <p:nvGraphicFramePr>
          <p:cNvPr id="5" name="Table 4">
            <a:extLst>
              <a:ext uri="{FF2B5EF4-FFF2-40B4-BE49-F238E27FC236}">
                <a16:creationId xmlns:a16="http://schemas.microsoft.com/office/drawing/2014/main" id="{EA7E60EF-FE06-6743-BEDB-AA918C081360}"/>
              </a:ext>
            </a:extLst>
          </p:cNvPr>
          <p:cNvGraphicFramePr>
            <a:graphicFrameLocks noGrp="1"/>
          </p:cNvGraphicFramePr>
          <p:nvPr>
            <p:extLst>
              <p:ext uri="{D42A27DB-BD31-4B8C-83A1-F6EECF244321}">
                <p14:modId xmlns:p14="http://schemas.microsoft.com/office/powerpoint/2010/main" val="1652061157"/>
              </p:ext>
            </p:extLst>
          </p:nvPr>
        </p:nvGraphicFramePr>
        <p:xfrm>
          <a:off x="667139" y="1528994"/>
          <a:ext cx="4744312" cy="4297680"/>
        </p:xfrm>
        <a:graphic>
          <a:graphicData uri="http://schemas.openxmlformats.org/drawingml/2006/table">
            <a:tbl>
              <a:tblPr/>
              <a:tblGrid>
                <a:gridCol w="1186078">
                  <a:extLst>
                    <a:ext uri="{9D8B030D-6E8A-4147-A177-3AD203B41FA5}">
                      <a16:colId xmlns:a16="http://schemas.microsoft.com/office/drawing/2014/main" val="1048048616"/>
                    </a:ext>
                  </a:extLst>
                </a:gridCol>
                <a:gridCol w="1186078">
                  <a:extLst>
                    <a:ext uri="{9D8B030D-6E8A-4147-A177-3AD203B41FA5}">
                      <a16:colId xmlns:a16="http://schemas.microsoft.com/office/drawing/2014/main" val="2970779035"/>
                    </a:ext>
                  </a:extLst>
                </a:gridCol>
                <a:gridCol w="1186078">
                  <a:extLst>
                    <a:ext uri="{9D8B030D-6E8A-4147-A177-3AD203B41FA5}">
                      <a16:colId xmlns:a16="http://schemas.microsoft.com/office/drawing/2014/main" val="1791736599"/>
                    </a:ext>
                  </a:extLst>
                </a:gridCol>
                <a:gridCol w="1186078">
                  <a:extLst>
                    <a:ext uri="{9D8B030D-6E8A-4147-A177-3AD203B41FA5}">
                      <a16:colId xmlns:a16="http://schemas.microsoft.com/office/drawing/2014/main" val="2892367233"/>
                    </a:ext>
                  </a:extLst>
                </a:gridCol>
              </a:tblGrid>
              <a:tr h="618153">
                <a:tc>
                  <a:txBody>
                    <a:bodyPr/>
                    <a:lstStyle/>
                    <a:p>
                      <a:pPr algn="r" fontAlgn="ctr"/>
                      <a:endParaRPr lang="en-US" b="1" dirty="0">
                        <a:effectLst/>
                      </a:endParaRPr>
                    </a:p>
                  </a:txBody>
                  <a:tcPr anchor="ctr">
                    <a:lnL>
                      <a:noFill/>
                    </a:lnL>
                    <a:lnR>
                      <a:noFill/>
                    </a:lnR>
                    <a:lnT>
                      <a:noFill/>
                    </a:lnT>
                    <a:lnB>
                      <a:noFill/>
                    </a:lnB>
                    <a:solidFill>
                      <a:srgbClr val="FFFFFF"/>
                    </a:solidFill>
                  </a:tcPr>
                </a:tc>
                <a:tc>
                  <a:txBody>
                    <a:bodyPr/>
                    <a:lstStyle/>
                    <a:p>
                      <a:pPr algn="r" fontAlgn="ctr"/>
                      <a:r>
                        <a:rPr lang="en-US" b="1">
                          <a:effectLst/>
                        </a:rPr>
                        <a:t>Price for Unfin</a:t>
                      </a:r>
                    </a:p>
                  </a:txBody>
                  <a:tcPr anchor="ctr">
                    <a:lnL>
                      <a:noFill/>
                    </a:lnL>
                    <a:lnR>
                      <a:noFill/>
                    </a:lnR>
                    <a:lnT>
                      <a:noFill/>
                    </a:lnT>
                    <a:lnB>
                      <a:noFill/>
                    </a:lnB>
                    <a:solidFill>
                      <a:srgbClr val="FFFFFF"/>
                    </a:solidFill>
                  </a:tcPr>
                </a:tc>
                <a:tc>
                  <a:txBody>
                    <a:bodyPr/>
                    <a:lstStyle/>
                    <a:p>
                      <a:pPr algn="r" fontAlgn="ctr"/>
                      <a:r>
                        <a:rPr lang="en-US" b="1">
                          <a:effectLst/>
                        </a:rPr>
                        <a:t>Price for Fin</a:t>
                      </a:r>
                    </a:p>
                  </a:txBody>
                  <a:tcPr anchor="ctr">
                    <a:lnL>
                      <a:noFill/>
                    </a:lnL>
                    <a:lnR>
                      <a:noFill/>
                    </a:lnR>
                    <a:lnT>
                      <a:noFill/>
                    </a:lnT>
                    <a:lnB>
                      <a:noFill/>
                    </a:lnB>
                    <a:solidFill>
                      <a:srgbClr val="FFFFFF"/>
                    </a:solidFill>
                  </a:tcPr>
                </a:tc>
                <a:tc>
                  <a:txBody>
                    <a:bodyPr/>
                    <a:lstStyle/>
                    <a:p>
                      <a:pPr algn="r" fontAlgn="ctr"/>
                      <a:r>
                        <a:rPr lang="en-US" b="1">
                          <a:effectLst/>
                        </a:rPr>
                        <a:t>Difference</a:t>
                      </a:r>
                    </a:p>
                  </a:txBody>
                  <a:tcPr anchor="ctr">
                    <a:lnL>
                      <a:noFill/>
                    </a:lnL>
                    <a:lnR>
                      <a:noFill/>
                    </a:lnR>
                    <a:lnT>
                      <a:noFill/>
                    </a:lnT>
                    <a:lnB>
                      <a:noFill/>
                    </a:lnB>
                    <a:solidFill>
                      <a:srgbClr val="FFFFFF"/>
                    </a:solidFill>
                  </a:tcPr>
                </a:tc>
                <a:extLst>
                  <a:ext uri="{0D108BD9-81ED-4DB2-BD59-A6C34878D82A}">
                    <a16:rowId xmlns:a16="http://schemas.microsoft.com/office/drawing/2014/main" val="1839324886"/>
                  </a:ext>
                </a:extLst>
              </a:tr>
              <a:tr h="353231">
                <a:tc>
                  <a:txBody>
                    <a:bodyPr/>
                    <a:lstStyle/>
                    <a:p>
                      <a:pPr algn="r" fontAlgn="ctr"/>
                      <a:r>
                        <a:rPr lang="en-US">
                          <a:effectLst/>
                        </a:rPr>
                        <a:t>7</a:t>
                      </a:r>
                    </a:p>
                  </a:txBody>
                  <a:tcPr anchor="ctr">
                    <a:lnL>
                      <a:noFill/>
                    </a:lnL>
                    <a:lnR>
                      <a:noFill/>
                    </a:lnR>
                    <a:lnT>
                      <a:noFill/>
                    </a:lnT>
                    <a:lnB>
                      <a:noFill/>
                    </a:lnB>
                    <a:solidFill>
                      <a:srgbClr val="F5F5F5"/>
                    </a:solidFill>
                  </a:tcPr>
                </a:tc>
                <a:tc>
                  <a:txBody>
                    <a:bodyPr/>
                    <a:lstStyle/>
                    <a:p>
                      <a:pPr algn="r" fontAlgn="ctr"/>
                      <a:r>
                        <a:rPr lang="en-US">
                          <a:effectLst/>
                        </a:rPr>
                        <a:t>185629.90</a:t>
                      </a:r>
                    </a:p>
                  </a:txBody>
                  <a:tcPr anchor="ctr">
                    <a:lnL>
                      <a:noFill/>
                    </a:lnL>
                    <a:lnR>
                      <a:noFill/>
                    </a:lnR>
                    <a:lnT>
                      <a:noFill/>
                    </a:lnT>
                    <a:lnB>
                      <a:noFill/>
                    </a:lnB>
                    <a:solidFill>
                      <a:srgbClr val="F5F5F5"/>
                    </a:solidFill>
                  </a:tcPr>
                </a:tc>
                <a:tc>
                  <a:txBody>
                    <a:bodyPr/>
                    <a:lstStyle/>
                    <a:p>
                      <a:pPr algn="r" fontAlgn="ctr"/>
                      <a:r>
                        <a:rPr lang="en-US" dirty="0">
                          <a:effectLst/>
                        </a:rPr>
                        <a:t>190662.88</a:t>
                      </a:r>
                    </a:p>
                  </a:txBody>
                  <a:tcPr anchor="ctr">
                    <a:lnL>
                      <a:noFill/>
                    </a:lnL>
                    <a:lnR>
                      <a:noFill/>
                    </a:lnR>
                    <a:lnT>
                      <a:noFill/>
                    </a:lnT>
                    <a:lnB>
                      <a:noFill/>
                    </a:lnB>
                    <a:solidFill>
                      <a:srgbClr val="F5F5F5"/>
                    </a:solidFill>
                  </a:tcPr>
                </a:tc>
                <a:tc>
                  <a:txBody>
                    <a:bodyPr/>
                    <a:lstStyle/>
                    <a:p>
                      <a:pPr algn="r" fontAlgn="ctr"/>
                      <a:r>
                        <a:rPr lang="en-US">
                          <a:effectLst/>
                        </a:rPr>
                        <a:t>5032.98</a:t>
                      </a:r>
                    </a:p>
                  </a:txBody>
                  <a:tcPr anchor="ctr">
                    <a:lnL>
                      <a:noFill/>
                    </a:lnL>
                    <a:lnR>
                      <a:noFill/>
                    </a:lnR>
                    <a:lnT>
                      <a:noFill/>
                    </a:lnT>
                    <a:lnB>
                      <a:noFill/>
                    </a:lnB>
                    <a:solidFill>
                      <a:srgbClr val="F5F5F5"/>
                    </a:solidFill>
                  </a:tcPr>
                </a:tc>
                <a:extLst>
                  <a:ext uri="{0D108BD9-81ED-4DB2-BD59-A6C34878D82A}">
                    <a16:rowId xmlns:a16="http://schemas.microsoft.com/office/drawing/2014/main" val="3898656498"/>
                  </a:ext>
                </a:extLst>
              </a:tr>
              <a:tr h="353231">
                <a:tc>
                  <a:txBody>
                    <a:bodyPr/>
                    <a:lstStyle/>
                    <a:p>
                      <a:pPr algn="r" fontAlgn="ctr"/>
                      <a:r>
                        <a:rPr lang="en-US">
                          <a:effectLst/>
                        </a:rPr>
                        <a:t>9</a:t>
                      </a:r>
                    </a:p>
                  </a:txBody>
                  <a:tcPr anchor="ctr">
                    <a:lnL>
                      <a:noFill/>
                    </a:lnL>
                    <a:lnR>
                      <a:noFill/>
                    </a:lnR>
                    <a:lnT>
                      <a:noFill/>
                    </a:lnT>
                    <a:lnB>
                      <a:noFill/>
                    </a:lnB>
                    <a:solidFill>
                      <a:srgbClr val="FFFFFF"/>
                    </a:solidFill>
                  </a:tcPr>
                </a:tc>
                <a:tc>
                  <a:txBody>
                    <a:bodyPr/>
                    <a:lstStyle/>
                    <a:p>
                      <a:pPr algn="r" fontAlgn="ctr"/>
                      <a:r>
                        <a:rPr lang="en-US">
                          <a:effectLst/>
                        </a:rPr>
                        <a:t>150367.72</a:t>
                      </a:r>
                    </a:p>
                  </a:txBody>
                  <a:tcPr anchor="ctr">
                    <a:lnL>
                      <a:noFill/>
                    </a:lnL>
                    <a:lnR>
                      <a:noFill/>
                    </a:lnR>
                    <a:lnT>
                      <a:noFill/>
                    </a:lnT>
                    <a:lnB>
                      <a:noFill/>
                    </a:lnB>
                    <a:solidFill>
                      <a:srgbClr val="FFFFFF"/>
                    </a:solidFill>
                  </a:tcPr>
                </a:tc>
                <a:tc>
                  <a:txBody>
                    <a:bodyPr/>
                    <a:lstStyle/>
                    <a:p>
                      <a:pPr algn="r" fontAlgn="ctr"/>
                      <a:r>
                        <a:rPr lang="en-US" dirty="0">
                          <a:effectLst/>
                        </a:rPr>
                        <a:t>154444.64</a:t>
                      </a:r>
                    </a:p>
                  </a:txBody>
                  <a:tcPr anchor="ctr">
                    <a:lnL>
                      <a:noFill/>
                    </a:lnL>
                    <a:lnR>
                      <a:noFill/>
                    </a:lnR>
                    <a:lnT>
                      <a:noFill/>
                    </a:lnT>
                    <a:lnB>
                      <a:noFill/>
                    </a:lnB>
                    <a:solidFill>
                      <a:srgbClr val="FFFFFF"/>
                    </a:solidFill>
                  </a:tcPr>
                </a:tc>
                <a:tc>
                  <a:txBody>
                    <a:bodyPr/>
                    <a:lstStyle/>
                    <a:p>
                      <a:pPr algn="r" fontAlgn="ctr"/>
                      <a:r>
                        <a:rPr lang="en-US">
                          <a:effectLst/>
                        </a:rPr>
                        <a:t>4076.92</a:t>
                      </a:r>
                    </a:p>
                  </a:txBody>
                  <a:tcPr anchor="ctr">
                    <a:lnL>
                      <a:noFill/>
                    </a:lnL>
                    <a:lnR>
                      <a:noFill/>
                    </a:lnR>
                    <a:lnT>
                      <a:noFill/>
                    </a:lnT>
                    <a:lnB>
                      <a:noFill/>
                    </a:lnB>
                    <a:solidFill>
                      <a:srgbClr val="FFFFFF"/>
                    </a:solidFill>
                  </a:tcPr>
                </a:tc>
                <a:extLst>
                  <a:ext uri="{0D108BD9-81ED-4DB2-BD59-A6C34878D82A}">
                    <a16:rowId xmlns:a16="http://schemas.microsoft.com/office/drawing/2014/main" val="1884005530"/>
                  </a:ext>
                </a:extLst>
              </a:tr>
              <a:tr h="353231">
                <a:tc>
                  <a:txBody>
                    <a:bodyPr/>
                    <a:lstStyle/>
                    <a:p>
                      <a:pPr algn="r" fontAlgn="ctr"/>
                      <a:r>
                        <a:rPr lang="en-US">
                          <a:effectLst/>
                        </a:rPr>
                        <a:t>5</a:t>
                      </a:r>
                    </a:p>
                  </a:txBody>
                  <a:tcPr anchor="ctr">
                    <a:lnL>
                      <a:noFill/>
                    </a:lnL>
                    <a:lnR>
                      <a:noFill/>
                    </a:lnR>
                    <a:lnT>
                      <a:noFill/>
                    </a:lnT>
                    <a:lnB>
                      <a:noFill/>
                    </a:lnB>
                    <a:solidFill>
                      <a:srgbClr val="F5F5F5"/>
                    </a:solidFill>
                  </a:tcPr>
                </a:tc>
                <a:tc>
                  <a:txBody>
                    <a:bodyPr/>
                    <a:lstStyle/>
                    <a:p>
                      <a:pPr algn="r" fontAlgn="ctr"/>
                      <a:r>
                        <a:rPr lang="en-US">
                          <a:effectLst/>
                        </a:rPr>
                        <a:t>143491.54</a:t>
                      </a:r>
                    </a:p>
                  </a:txBody>
                  <a:tcPr anchor="ctr">
                    <a:lnL>
                      <a:noFill/>
                    </a:lnL>
                    <a:lnR>
                      <a:noFill/>
                    </a:lnR>
                    <a:lnT>
                      <a:noFill/>
                    </a:lnT>
                    <a:lnB>
                      <a:noFill/>
                    </a:lnB>
                    <a:solidFill>
                      <a:srgbClr val="F5F5F5"/>
                    </a:solidFill>
                  </a:tcPr>
                </a:tc>
                <a:tc>
                  <a:txBody>
                    <a:bodyPr/>
                    <a:lstStyle/>
                    <a:p>
                      <a:pPr algn="r" fontAlgn="ctr"/>
                      <a:r>
                        <a:rPr lang="en-US">
                          <a:effectLst/>
                        </a:rPr>
                        <a:t>147382.02</a:t>
                      </a:r>
                    </a:p>
                  </a:txBody>
                  <a:tcPr anchor="ctr">
                    <a:lnL>
                      <a:noFill/>
                    </a:lnL>
                    <a:lnR>
                      <a:noFill/>
                    </a:lnR>
                    <a:lnT>
                      <a:noFill/>
                    </a:lnT>
                    <a:lnB>
                      <a:noFill/>
                    </a:lnB>
                    <a:solidFill>
                      <a:srgbClr val="F5F5F5"/>
                    </a:solidFill>
                  </a:tcPr>
                </a:tc>
                <a:tc>
                  <a:txBody>
                    <a:bodyPr/>
                    <a:lstStyle/>
                    <a:p>
                      <a:pPr algn="r" fontAlgn="ctr"/>
                      <a:r>
                        <a:rPr lang="en-US">
                          <a:effectLst/>
                        </a:rPr>
                        <a:t>3890.48</a:t>
                      </a:r>
                    </a:p>
                  </a:txBody>
                  <a:tcPr anchor="ctr">
                    <a:lnL>
                      <a:noFill/>
                    </a:lnL>
                    <a:lnR>
                      <a:noFill/>
                    </a:lnR>
                    <a:lnT>
                      <a:noFill/>
                    </a:lnT>
                    <a:lnB>
                      <a:noFill/>
                    </a:lnB>
                    <a:solidFill>
                      <a:srgbClr val="F5F5F5"/>
                    </a:solidFill>
                  </a:tcPr>
                </a:tc>
                <a:extLst>
                  <a:ext uri="{0D108BD9-81ED-4DB2-BD59-A6C34878D82A}">
                    <a16:rowId xmlns:a16="http://schemas.microsoft.com/office/drawing/2014/main" val="3880933750"/>
                  </a:ext>
                </a:extLst>
              </a:tr>
              <a:tr h="353231">
                <a:tc>
                  <a:txBody>
                    <a:bodyPr/>
                    <a:lstStyle/>
                    <a:p>
                      <a:pPr algn="r" fontAlgn="ctr"/>
                      <a:r>
                        <a:rPr lang="en-US">
                          <a:effectLst/>
                        </a:rPr>
                        <a:t>4</a:t>
                      </a:r>
                    </a:p>
                  </a:txBody>
                  <a:tcPr anchor="ctr">
                    <a:lnL>
                      <a:noFill/>
                    </a:lnL>
                    <a:lnR>
                      <a:noFill/>
                    </a:lnR>
                    <a:lnT>
                      <a:noFill/>
                    </a:lnT>
                    <a:lnB>
                      <a:noFill/>
                    </a:lnB>
                    <a:solidFill>
                      <a:srgbClr val="FFFFFF"/>
                    </a:solidFill>
                  </a:tcPr>
                </a:tc>
                <a:tc>
                  <a:txBody>
                    <a:bodyPr/>
                    <a:lstStyle/>
                    <a:p>
                      <a:pPr algn="r" fontAlgn="ctr"/>
                      <a:r>
                        <a:rPr lang="en-US">
                          <a:effectLst/>
                        </a:rPr>
                        <a:t>132237.32</a:t>
                      </a:r>
                    </a:p>
                  </a:txBody>
                  <a:tcPr anchor="ctr">
                    <a:lnL>
                      <a:noFill/>
                    </a:lnL>
                    <a:lnR>
                      <a:noFill/>
                    </a:lnR>
                    <a:lnT>
                      <a:noFill/>
                    </a:lnT>
                    <a:lnB>
                      <a:noFill/>
                    </a:lnB>
                    <a:solidFill>
                      <a:srgbClr val="FFFFFF"/>
                    </a:solidFill>
                  </a:tcPr>
                </a:tc>
                <a:tc>
                  <a:txBody>
                    <a:bodyPr/>
                    <a:lstStyle/>
                    <a:p>
                      <a:pPr algn="r" fontAlgn="ctr"/>
                      <a:r>
                        <a:rPr lang="en-US">
                          <a:effectLst/>
                        </a:rPr>
                        <a:t>135822.67</a:t>
                      </a:r>
                    </a:p>
                  </a:txBody>
                  <a:tcPr anchor="ctr">
                    <a:lnL>
                      <a:noFill/>
                    </a:lnL>
                    <a:lnR>
                      <a:noFill/>
                    </a:lnR>
                    <a:lnT>
                      <a:noFill/>
                    </a:lnT>
                    <a:lnB>
                      <a:noFill/>
                    </a:lnB>
                    <a:solidFill>
                      <a:srgbClr val="FFFFFF"/>
                    </a:solidFill>
                  </a:tcPr>
                </a:tc>
                <a:tc>
                  <a:txBody>
                    <a:bodyPr/>
                    <a:lstStyle/>
                    <a:p>
                      <a:pPr algn="r" fontAlgn="ctr"/>
                      <a:r>
                        <a:rPr lang="en-US">
                          <a:effectLst/>
                        </a:rPr>
                        <a:t>3585.35</a:t>
                      </a:r>
                    </a:p>
                  </a:txBody>
                  <a:tcPr anchor="ctr">
                    <a:lnL>
                      <a:noFill/>
                    </a:lnL>
                    <a:lnR>
                      <a:noFill/>
                    </a:lnR>
                    <a:lnT>
                      <a:noFill/>
                    </a:lnT>
                    <a:lnB>
                      <a:noFill/>
                    </a:lnB>
                    <a:solidFill>
                      <a:srgbClr val="FFFFFF"/>
                    </a:solidFill>
                  </a:tcPr>
                </a:tc>
                <a:extLst>
                  <a:ext uri="{0D108BD9-81ED-4DB2-BD59-A6C34878D82A}">
                    <a16:rowId xmlns:a16="http://schemas.microsoft.com/office/drawing/2014/main" val="2020041506"/>
                  </a:ext>
                </a:extLst>
              </a:tr>
              <a:tr h="353231">
                <a:tc>
                  <a:txBody>
                    <a:bodyPr/>
                    <a:lstStyle/>
                    <a:p>
                      <a:pPr algn="r" fontAlgn="ctr"/>
                      <a:r>
                        <a:rPr lang="en-US">
                          <a:effectLst/>
                        </a:rPr>
                        <a:t>1</a:t>
                      </a:r>
                    </a:p>
                  </a:txBody>
                  <a:tcPr anchor="ctr">
                    <a:lnL>
                      <a:noFill/>
                    </a:lnL>
                    <a:lnR>
                      <a:noFill/>
                    </a:lnR>
                    <a:lnT>
                      <a:noFill/>
                    </a:lnT>
                    <a:lnB>
                      <a:noFill/>
                    </a:lnB>
                    <a:solidFill>
                      <a:srgbClr val="F5F5F5"/>
                    </a:solidFill>
                  </a:tcPr>
                </a:tc>
                <a:tc>
                  <a:txBody>
                    <a:bodyPr/>
                    <a:lstStyle/>
                    <a:p>
                      <a:pPr algn="r" fontAlgn="ctr"/>
                      <a:r>
                        <a:rPr lang="en-US">
                          <a:effectLst/>
                        </a:rPr>
                        <a:t>131259.17</a:t>
                      </a:r>
                    </a:p>
                  </a:txBody>
                  <a:tcPr anchor="ctr">
                    <a:lnL>
                      <a:noFill/>
                    </a:lnL>
                    <a:lnR>
                      <a:noFill/>
                    </a:lnR>
                    <a:lnT>
                      <a:noFill/>
                    </a:lnT>
                    <a:lnB>
                      <a:noFill/>
                    </a:lnB>
                    <a:solidFill>
                      <a:srgbClr val="F5F5F5"/>
                    </a:solidFill>
                  </a:tcPr>
                </a:tc>
                <a:tc>
                  <a:txBody>
                    <a:bodyPr/>
                    <a:lstStyle/>
                    <a:p>
                      <a:pPr algn="r" fontAlgn="ctr"/>
                      <a:r>
                        <a:rPr lang="en-US">
                          <a:effectLst/>
                        </a:rPr>
                        <a:t>134818.00</a:t>
                      </a:r>
                    </a:p>
                  </a:txBody>
                  <a:tcPr anchor="ctr">
                    <a:lnL>
                      <a:noFill/>
                    </a:lnL>
                    <a:lnR>
                      <a:noFill/>
                    </a:lnR>
                    <a:lnT>
                      <a:noFill/>
                    </a:lnT>
                    <a:lnB>
                      <a:noFill/>
                    </a:lnB>
                    <a:solidFill>
                      <a:srgbClr val="F5F5F5"/>
                    </a:solidFill>
                  </a:tcPr>
                </a:tc>
                <a:tc>
                  <a:txBody>
                    <a:bodyPr/>
                    <a:lstStyle/>
                    <a:p>
                      <a:pPr algn="r" fontAlgn="ctr"/>
                      <a:r>
                        <a:rPr lang="en-US">
                          <a:effectLst/>
                        </a:rPr>
                        <a:t>3558.83</a:t>
                      </a:r>
                    </a:p>
                  </a:txBody>
                  <a:tcPr anchor="ctr">
                    <a:lnL>
                      <a:noFill/>
                    </a:lnL>
                    <a:lnR>
                      <a:noFill/>
                    </a:lnR>
                    <a:lnT>
                      <a:noFill/>
                    </a:lnT>
                    <a:lnB>
                      <a:noFill/>
                    </a:lnB>
                    <a:solidFill>
                      <a:srgbClr val="F5F5F5"/>
                    </a:solidFill>
                  </a:tcPr>
                </a:tc>
                <a:extLst>
                  <a:ext uri="{0D108BD9-81ED-4DB2-BD59-A6C34878D82A}">
                    <a16:rowId xmlns:a16="http://schemas.microsoft.com/office/drawing/2014/main" val="2665409219"/>
                  </a:ext>
                </a:extLst>
              </a:tr>
              <a:tr h="353231">
                <a:tc>
                  <a:txBody>
                    <a:bodyPr/>
                    <a:lstStyle/>
                    <a:p>
                      <a:pPr algn="r" fontAlgn="ctr"/>
                      <a:r>
                        <a:rPr lang="en-US">
                          <a:effectLst/>
                        </a:rPr>
                        <a:t>0</a:t>
                      </a:r>
                    </a:p>
                  </a:txBody>
                  <a:tcPr anchor="ctr">
                    <a:lnL>
                      <a:noFill/>
                    </a:lnL>
                    <a:lnR>
                      <a:noFill/>
                    </a:lnR>
                    <a:lnT>
                      <a:noFill/>
                    </a:lnT>
                    <a:lnB>
                      <a:noFill/>
                    </a:lnB>
                    <a:solidFill>
                      <a:srgbClr val="FFFFFF"/>
                    </a:solidFill>
                  </a:tcPr>
                </a:tc>
                <a:tc>
                  <a:txBody>
                    <a:bodyPr/>
                    <a:lstStyle/>
                    <a:p>
                      <a:pPr algn="r" fontAlgn="ctr"/>
                      <a:r>
                        <a:rPr lang="en-US">
                          <a:effectLst/>
                        </a:rPr>
                        <a:t>113766.68</a:t>
                      </a:r>
                    </a:p>
                  </a:txBody>
                  <a:tcPr anchor="ctr">
                    <a:lnL>
                      <a:noFill/>
                    </a:lnL>
                    <a:lnR>
                      <a:noFill/>
                    </a:lnR>
                    <a:lnT>
                      <a:noFill/>
                    </a:lnT>
                    <a:lnB>
                      <a:noFill/>
                    </a:lnB>
                    <a:solidFill>
                      <a:srgbClr val="FFFFFF"/>
                    </a:solidFill>
                  </a:tcPr>
                </a:tc>
                <a:tc>
                  <a:txBody>
                    <a:bodyPr/>
                    <a:lstStyle/>
                    <a:p>
                      <a:pPr algn="r" fontAlgn="ctr"/>
                      <a:r>
                        <a:rPr lang="en-US">
                          <a:effectLst/>
                        </a:rPr>
                        <a:t>116851.23</a:t>
                      </a:r>
                    </a:p>
                  </a:txBody>
                  <a:tcPr anchor="ctr">
                    <a:lnL>
                      <a:noFill/>
                    </a:lnL>
                    <a:lnR>
                      <a:noFill/>
                    </a:lnR>
                    <a:lnT>
                      <a:noFill/>
                    </a:lnT>
                    <a:lnB>
                      <a:noFill/>
                    </a:lnB>
                    <a:solidFill>
                      <a:srgbClr val="FFFFFF"/>
                    </a:solidFill>
                  </a:tcPr>
                </a:tc>
                <a:tc>
                  <a:txBody>
                    <a:bodyPr/>
                    <a:lstStyle/>
                    <a:p>
                      <a:pPr algn="r" fontAlgn="ctr"/>
                      <a:r>
                        <a:rPr lang="en-US">
                          <a:effectLst/>
                        </a:rPr>
                        <a:t>3084.55</a:t>
                      </a:r>
                    </a:p>
                  </a:txBody>
                  <a:tcPr anchor="ctr">
                    <a:lnL>
                      <a:noFill/>
                    </a:lnL>
                    <a:lnR>
                      <a:noFill/>
                    </a:lnR>
                    <a:lnT>
                      <a:noFill/>
                    </a:lnT>
                    <a:lnB>
                      <a:noFill/>
                    </a:lnB>
                    <a:solidFill>
                      <a:srgbClr val="FFFFFF"/>
                    </a:solidFill>
                  </a:tcPr>
                </a:tc>
                <a:extLst>
                  <a:ext uri="{0D108BD9-81ED-4DB2-BD59-A6C34878D82A}">
                    <a16:rowId xmlns:a16="http://schemas.microsoft.com/office/drawing/2014/main" val="406289461"/>
                  </a:ext>
                </a:extLst>
              </a:tr>
              <a:tr h="353231">
                <a:tc>
                  <a:txBody>
                    <a:bodyPr/>
                    <a:lstStyle/>
                    <a:p>
                      <a:pPr algn="r" fontAlgn="ctr"/>
                      <a:r>
                        <a:rPr lang="en-US">
                          <a:effectLst/>
                        </a:rPr>
                        <a:t>8</a:t>
                      </a:r>
                    </a:p>
                  </a:txBody>
                  <a:tcPr anchor="ctr">
                    <a:lnL>
                      <a:noFill/>
                    </a:lnL>
                    <a:lnR>
                      <a:noFill/>
                    </a:lnR>
                    <a:lnT>
                      <a:noFill/>
                    </a:lnT>
                    <a:lnB>
                      <a:noFill/>
                    </a:lnB>
                    <a:solidFill>
                      <a:srgbClr val="F5F5F5"/>
                    </a:solidFill>
                  </a:tcPr>
                </a:tc>
                <a:tc>
                  <a:txBody>
                    <a:bodyPr/>
                    <a:lstStyle/>
                    <a:p>
                      <a:pPr algn="r" fontAlgn="ctr"/>
                      <a:r>
                        <a:rPr lang="en-US">
                          <a:effectLst/>
                        </a:rPr>
                        <a:t>98434.30</a:t>
                      </a:r>
                    </a:p>
                  </a:txBody>
                  <a:tcPr anchor="ctr">
                    <a:lnL>
                      <a:noFill/>
                    </a:lnL>
                    <a:lnR>
                      <a:noFill/>
                    </a:lnR>
                    <a:lnT>
                      <a:noFill/>
                    </a:lnT>
                    <a:lnB>
                      <a:noFill/>
                    </a:lnB>
                    <a:solidFill>
                      <a:srgbClr val="F5F5F5"/>
                    </a:solidFill>
                  </a:tcPr>
                </a:tc>
                <a:tc>
                  <a:txBody>
                    <a:bodyPr/>
                    <a:lstStyle/>
                    <a:p>
                      <a:pPr algn="r" fontAlgn="ctr"/>
                      <a:r>
                        <a:rPr lang="en-US">
                          <a:effectLst/>
                        </a:rPr>
                        <a:t>101103.15</a:t>
                      </a:r>
                    </a:p>
                  </a:txBody>
                  <a:tcPr anchor="ctr">
                    <a:lnL>
                      <a:noFill/>
                    </a:lnL>
                    <a:lnR>
                      <a:noFill/>
                    </a:lnR>
                    <a:lnT>
                      <a:noFill/>
                    </a:lnT>
                    <a:lnB>
                      <a:noFill/>
                    </a:lnB>
                    <a:solidFill>
                      <a:srgbClr val="F5F5F5"/>
                    </a:solidFill>
                  </a:tcPr>
                </a:tc>
                <a:tc>
                  <a:txBody>
                    <a:bodyPr/>
                    <a:lstStyle/>
                    <a:p>
                      <a:pPr algn="r" fontAlgn="ctr"/>
                      <a:r>
                        <a:rPr lang="en-US">
                          <a:effectLst/>
                        </a:rPr>
                        <a:t>2668.85</a:t>
                      </a:r>
                    </a:p>
                  </a:txBody>
                  <a:tcPr anchor="ctr">
                    <a:lnL>
                      <a:noFill/>
                    </a:lnL>
                    <a:lnR>
                      <a:noFill/>
                    </a:lnR>
                    <a:lnT>
                      <a:noFill/>
                    </a:lnT>
                    <a:lnB>
                      <a:noFill/>
                    </a:lnB>
                    <a:solidFill>
                      <a:srgbClr val="F5F5F5"/>
                    </a:solidFill>
                  </a:tcPr>
                </a:tc>
                <a:extLst>
                  <a:ext uri="{0D108BD9-81ED-4DB2-BD59-A6C34878D82A}">
                    <a16:rowId xmlns:a16="http://schemas.microsoft.com/office/drawing/2014/main" val="3950280470"/>
                  </a:ext>
                </a:extLst>
              </a:tr>
              <a:tr h="353231">
                <a:tc>
                  <a:txBody>
                    <a:bodyPr/>
                    <a:lstStyle/>
                    <a:p>
                      <a:pPr algn="r" fontAlgn="ctr"/>
                      <a:r>
                        <a:rPr lang="en-US">
                          <a:effectLst/>
                        </a:rPr>
                        <a:t>2</a:t>
                      </a:r>
                    </a:p>
                  </a:txBody>
                  <a:tcPr anchor="ctr">
                    <a:lnL>
                      <a:noFill/>
                    </a:lnL>
                    <a:lnR>
                      <a:noFill/>
                    </a:lnR>
                    <a:lnT>
                      <a:noFill/>
                    </a:lnT>
                    <a:lnB>
                      <a:noFill/>
                    </a:lnB>
                    <a:solidFill>
                      <a:srgbClr val="FFFFFF"/>
                    </a:solidFill>
                  </a:tcPr>
                </a:tc>
                <a:tc>
                  <a:txBody>
                    <a:bodyPr/>
                    <a:lstStyle/>
                    <a:p>
                      <a:pPr algn="r" fontAlgn="ctr"/>
                      <a:r>
                        <a:rPr lang="en-US">
                          <a:effectLst/>
                        </a:rPr>
                        <a:t>96028.32</a:t>
                      </a:r>
                    </a:p>
                  </a:txBody>
                  <a:tcPr anchor="ctr">
                    <a:lnL>
                      <a:noFill/>
                    </a:lnL>
                    <a:lnR>
                      <a:noFill/>
                    </a:lnR>
                    <a:lnT>
                      <a:noFill/>
                    </a:lnT>
                    <a:lnB>
                      <a:noFill/>
                    </a:lnB>
                    <a:solidFill>
                      <a:srgbClr val="FFFFFF"/>
                    </a:solidFill>
                  </a:tcPr>
                </a:tc>
                <a:tc>
                  <a:txBody>
                    <a:bodyPr/>
                    <a:lstStyle/>
                    <a:p>
                      <a:pPr algn="r" fontAlgn="ctr"/>
                      <a:r>
                        <a:rPr lang="en-US">
                          <a:effectLst/>
                        </a:rPr>
                        <a:t>98631.94</a:t>
                      </a:r>
                    </a:p>
                  </a:txBody>
                  <a:tcPr anchor="ctr">
                    <a:lnL>
                      <a:noFill/>
                    </a:lnL>
                    <a:lnR>
                      <a:noFill/>
                    </a:lnR>
                    <a:lnT>
                      <a:noFill/>
                    </a:lnT>
                    <a:lnB>
                      <a:noFill/>
                    </a:lnB>
                    <a:solidFill>
                      <a:srgbClr val="FFFFFF"/>
                    </a:solidFill>
                  </a:tcPr>
                </a:tc>
                <a:tc>
                  <a:txBody>
                    <a:bodyPr/>
                    <a:lstStyle/>
                    <a:p>
                      <a:pPr algn="r" fontAlgn="ctr"/>
                      <a:r>
                        <a:rPr lang="en-US">
                          <a:effectLst/>
                        </a:rPr>
                        <a:t>2603.62</a:t>
                      </a:r>
                    </a:p>
                  </a:txBody>
                  <a:tcPr anchor="ctr">
                    <a:lnL>
                      <a:noFill/>
                    </a:lnL>
                    <a:lnR>
                      <a:noFill/>
                    </a:lnR>
                    <a:lnT>
                      <a:noFill/>
                    </a:lnT>
                    <a:lnB>
                      <a:noFill/>
                    </a:lnB>
                    <a:solidFill>
                      <a:srgbClr val="FFFFFF"/>
                    </a:solidFill>
                  </a:tcPr>
                </a:tc>
                <a:extLst>
                  <a:ext uri="{0D108BD9-81ED-4DB2-BD59-A6C34878D82A}">
                    <a16:rowId xmlns:a16="http://schemas.microsoft.com/office/drawing/2014/main" val="1963681268"/>
                  </a:ext>
                </a:extLst>
              </a:tr>
              <a:tr h="353231">
                <a:tc>
                  <a:txBody>
                    <a:bodyPr/>
                    <a:lstStyle/>
                    <a:p>
                      <a:pPr algn="r" fontAlgn="ctr"/>
                      <a:r>
                        <a:rPr lang="en-US">
                          <a:effectLst/>
                        </a:rPr>
                        <a:t>3</a:t>
                      </a:r>
                    </a:p>
                  </a:txBody>
                  <a:tcPr anchor="ctr">
                    <a:lnL>
                      <a:noFill/>
                    </a:lnL>
                    <a:lnR>
                      <a:noFill/>
                    </a:lnR>
                    <a:lnT>
                      <a:noFill/>
                    </a:lnT>
                    <a:lnB>
                      <a:noFill/>
                    </a:lnB>
                    <a:solidFill>
                      <a:srgbClr val="F5F5F5"/>
                    </a:solidFill>
                  </a:tcPr>
                </a:tc>
                <a:tc>
                  <a:txBody>
                    <a:bodyPr/>
                    <a:lstStyle/>
                    <a:p>
                      <a:pPr algn="r" fontAlgn="ctr"/>
                      <a:r>
                        <a:rPr lang="en-US">
                          <a:effectLst/>
                        </a:rPr>
                        <a:t>89853.38</a:t>
                      </a:r>
                    </a:p>
                  </a:txBody>
                  <a:tcPr anchor="ctr">
                    <a:lnL>
                      <a:noFill/>
                    </a:lnL>
                    <a:lnR>
                      <a:noFill/>
                    </a:lnR>
                    <a:lnT>
                      <a:noFill/>
                    </a:lnT>
                    <a:lnB>
                      <a:noFill/>
                    </a:lnB>
                    <a:solidFill>
                      <a:srgbClr val="F5F5F5"/>
                    </a:solidFill>
                  </a:tcPr>
                </a:tc>
                <a:tc>
                  <a:txBody>
                    <a:bodyPr/>
                    <a:lstStyle/>
                    <a:p>
                      <a:pPr algn="r" fontAlgn="ctr"/>
                      <a:r>
                        <a:rPr lang="en-US">
                          <a:effectLst/>
                        </a:rPr>
                        <a:t>92289.57</a:t>
                      </a:r>
                    </a:p>
                  </a:txBody>
                  <a:tcPr anchor="ctr">
                    <a:lnL>
                      <a:noFill/>
                    </a:lnL>
                    <a:lnR>
                      <a:noFill/>
                    </a:lnR>
                    <a:lnT>
                      <a:noFill/>
                    </a:lnT>
                    <a:lnB>
                      <a:noFill/>
                    </a:lnB>
                    <a:solidFill>
                      <a:srgbClr val="F5F5F5"/>
                    </a:solidFill>
                  </a:tcPr>
                </a:tc>
                <a:tc>
                  <a:txBody>
                    <a:bodyPr/>
                    <a:lstStyle/>
                    <a:p>
                      <a:pPr algn="r" fontAlgn="ctr"/>
                      <a:r>
                        <a:rPr lang="en-US">
                          <a:effectLst/>
                        </a:rPr>
                        <a:t>2436.19</a:t>
                      </a:r>
                    </a:p>
                  </a:txBody>
                  <a:tcPr anchor="ctr">
                    <a:lnL>
                      <a:noFill/>
                    </a:lnL>
                    <a:lnR>
                      <a:noFill/>
                    </a:lnR>
                    <a:lnT>
                      <a:noFill/>
                    </a:lnT>
                    <a:lnB>
                      <a:noFill/>
                    </a:lnB>
                    <a:solidFill>
                      <a:srgbClr val="F5F5F5"/>
                    </a:solidFill>
                  </a:tcPr>
                </a:tc>
                <a:extLst>
                  <a:ext uri="{0D108BD9-81ED-4DB2-BD59-A6C34878D82A}">
                    <a16:rowId xmlns:a16="http://schemas.microsoft.com/office/drawing/2014/main" val="188479466"/>
                  </a:ext>
                </a:extLst>
              </a:tr>
              <a:tr h="353231">
                <a:tc>
                  <a:txBody>
                    <a:bodyPr/>
                    <a:lstStyle/>
                    <a:p>
                      <a:pPr algn="r" fontAlgn="ctr"/>
                      <a:r>
                        <a:rPr lang="en-US">
                          <a:effectLst/>
                        </a:rPr>
                        <a:t>6</a:t>
                      </a:r>
                    </a:p>
                  </a:txBody>
                  <a:tcPr anchor="ctr">
                    <a:lnL>
                      <a:noFill/>
                    </a:lnL>
                    <a:lnR>
                      <a:noFill/>
                    </a:lnR>
                    <a:lnT>
                      <a:noFill/>
                    </a:lnT>
                    <a:lnB>
                      <a:noFill/>
                    </a:lnB>
                    <a:solidFill>
                      <a:srgbClr val="FFFFFF"/>
                    </a:solidFill>
                  </a:tcPr>
                </a:tc>
                <a:tc>
                  <a:txBody>
                    <a:bodyPr/>
                    <a:lstStyle/>
                    <a:p>
                      <a:pPr algn="r" fontAlgn="ctr"/>
                      <a:r>
                        <a:rPr lang="en-US">
                          <a:effectLst/>
                        </a:rPr>
                        <a:t>87298.49</a:t>
                      </a:r>
                    </a:p>
                  </a:txBody>
                  <a:tcPr anchor="ctr">
                    <a:lnL>
                      <a:noFill/>
                    </a:lnL>
                    <a:lnR>
                      <a:noFill/>
                    </a:lnR>
                    <a:lnT>
                      <a:noFill/>
                    </a:lnT>
                    <a:lnB>
                      <a:noFill/>
                    </a:lnB>
                    <a:solidFill>
                      <a:srgbClr val="FFFFFF"/>
                    </a:solidFill>
                  </a:tcPr>
                </a:tc>
                <a:tc>
                  <a:txBody>
                    <a:bodyPr/>
                    <a:lstStyle/>
                    <a:p>
                      <a:pPr algn="r" fontAlgn="ctr"/>
                      <a:r>
                        <a:rPr lang="en-US">
                          <a:effectLst/>
                        </a:rPr>
                        <a:t>89665.41</a:t>
                      </a:r>
                    </a:p>
                  </a:txBody>
                  <a:tcPr anchor="ctr">
                    <a:lnL>
                      <a:noFill/>
                    </a:lnL>
                    <a:lnR>
                      <a:noFill/>
                    </a:lnR>
                    <a:lnT>
                      <a:noFill/>
                    </a:lnT>
                    <a:lnB>
                      <a:noFill/>
                    </a:lnB>
                    <a:solidFill>
                      <a:srgbClr val="FFFFFF"/>
                    </a:solidFill>
                  </a:tcPr>
                </a:tc>
                <a:tc>
                  <a:txBody>
                    <a:bodyPr/>
                    <a:lstStyle/>
                    <a:p>
                      <a:pPr algn="r" fontAlgn="ctr"/>
                      <a:r>
                        <a:rPr lang="en-US" dirty="0">
                          <a:effectLst/>
                        </a:rPr>
                        <a:t>2366.92</a:t>
                      </a:r>
                    </a:p>
                  </a:txBody>
                  <a:tcPr anchor="ctr">
                    <a:lnL>
                      <a:noFill/>
                    </a:lnL>
                    <a:lnR>
                      <a:noFill/>
                    </a:lnR>
                    <a:lnT>
                      <a:noFill/>
                    </a:lnT>
                    <a:lnB>
                      <a:noFill/>
                    </a:lnB>
                    <a:solidFill>
                      <a:srgbClr val="FFFFFF"/>
                    </a:solidFill>
                  </a:tcPr>
                </a:tc>
                <a:extLst>
                  <a:ext uri="{0D108BD9-81ED-4DB2-BD59-A6C34878D82A}">
                    <a16:rowId xmlns:a16="http://schemas.microsoft.com/office/drawing/2014/main" val="2766725870"/>
                  </a:ext>
                </a:extLst>
              </a:tr>
            </a:tbl>
          </a:graphicData>
        </a:graphic>
      </p:graphicFrame>
      <p:pic>
        <p:nvPicPr>
          <p:cNvPr id="6" name="Picture 5">
            <a:extLst>
              <a:ext uri="{FF2B5EF4-FFF2-40B4-BE49-F238E27FC236}">
                <a16:creationId xmlns:a16="http://schemas.microsoft.com/office/drawing/2014/main" id="{2AF89E44-571A-4E41-BF12-4366EA1F4BCD}"/>
              </a:ext>
            </a:extLst>
          </p:cNvPr>
          <p:cNvPicPr>
            <a:picLocks noChangeAspect="1"/>
          </p:cNvPicPr>
          <p:nvPr/>
        </p:nvPicPr>
        <p:blipFill>
          <a:blip r:embed="rId3"/>
          <a:stretch>
            <a:fillRect/>
          </a:stretch>
        </p:blipFill>
        <p:spPr>
          <a:xfrm>
            <a:off x="5829509" y="1815626"/>
            <a:ext cx="5203252" cy="4150459"/>
          </a:xfrm>
          <a:prstGeom prst="rect">
            <a:avLst/>
          </a:prstGeom>
        </p:spPr>
      </p:pic>
    </p:spTree>
    <p:extLst>
      <p:ext uri="{BB962C8B-B14F-4D97-AF65-F5344CB8AC3E}">
        <p14:creationId xmlns:p14="http://schemas.microsoft.com/office/powerpoint/2010/main" val="3350281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426</Words>
  <Application>Microsoft Macintosh PowerPoint</Application>
  <PresentationFormat>Widescreen</PresentationFormat>
  <Paragraphs>111</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  Exterior</vt:lpstr>
      <vt:lpstr>We selected to explore Exterior2nd feature deeper. The mean SalePrice per Exterior feature displayed on the left. The Percentage of Houses that have that Exterior material displayed on the right</vt:lpstr>
      <vt:lpstr>Again, we compare the predicted value of the houses with Plywood Exterior with predicted value of the same houses if they had Vinyl exterior as opposed to Plywood. Each house with Plywood exterior shows an increase in price if it had Vinyl exterior</vt:lpstr>
      <vt:lpstr>Garage  </vt:lpstr>
      <vt:lpstr>Below are the prices for houses with Unifinished Garages and predicted prices for the same houses if their Garages were Finished. The houses are predicted to increase in price if the Garages were Finished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Exterior</dc:title>
  <dc:creator>Khamanna Iskandarova</dc:creator>
  <cp:lastModifiedBy>Khamanna Iskandarova</cp:lastModifiedBy>
  <cp:revision>7</cp:revision>
  <dcterms:created xsi:type="dcterms:W3CDTF">2020-11-29T14:14:27Z</dcterms:created>
  <dcterms:modified xsi:type="dcterms:W3CDTF">2020-11-29T15:03:18Z</dcterms:modified>
</cp:coreProperties>
</file>