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0" r:id="rId1"/>
    <p:sldMasterId id="2147483648" r:id="rId2"/>
  </p:sldMasterIdLst>
  <p:sldIdLst>
    <p:sldId id="262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5C64D-DF91-437A-B3C9-8CD43393AE53}" v="1146" dt="2020-11-29T23:01:15.562"/>
    <p1510:client id="{6ECE8BC1-589C-4D33-B065-7D818EC5840E}" v="1876" dt="2020-11-29T21:10:58.1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6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4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23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6DFE-A798-B34E-BE5E-E8961E0F1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69D21-B035-4344-9517-A2B0E8C6D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FF2A7-B7A9-9E45-8989-E6532FB9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F7D6-4A37-CF4F-9CAF-02A33E2C7CC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84773-71E3-2C44-A698-A38EA6E8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7BA1F-5CF4-1747-8E73-600DFB6C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F6BC-9851-EE4E-9E20-D540C70E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2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2252-881F-E448-A005-CA6E234F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1A0B2-C5B9-904A-B22C-BD5989582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5AA7D-F50C-9248-B8DD-E9E2266D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F7D6-4A37-CF4F-9CAF-02A33E2C7CC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DDF2F-82F8-8A4E-8100-A4AD13C7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7142A-4E33-5744-ADCF-F0D40ADB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F6BC-9851-EE4E-9E20-D540C70E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5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94300-D7C5-154D-8FF8-769B16754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36C91-315D-5A4B-A9FC-E438A2F49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F23AD-F818-1D46-9A6A-87655C672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F7D6-4A37-CF4F-9CAF-02A33E2C7CC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6F312-4158-134F-9D80-7EC2717A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B2E60-1D11-B346-A4FC-4EA62BF7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F6BC-9851-EE4E-9E20-D540C70E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84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0C710-AFBF-7C4F-9766-794D6E71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12776-32D6-2D43-B791-38678951E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6F256-3DE1-734D-A72F-9B665941F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B47C2-006B-4143-B355-BDC38733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F7D6-4A37-CF4F-9CAF-02A33E2C7CC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9ED79-7C4B-FB41-85A0-BD070D3C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4A314-A527-F54E-A5CF-17CDE7A5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F6BC-9851-EE4E-9E20-D540C70E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96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92C91-C01B-3742-A50C-6FA10B03C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CEAE7-8D97-1F48-9B63-57583C166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33147-E351-1A43-B2A9-246CF55A4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C782CF-502B-374A-B7CB-D04895733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2CF3E-8A86-B74A-A3A2-C9996046E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2B3C0-D121-C448-962C-77F48512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F7D6-4A37-CF4F-9CAF-02A33E2C7CC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321CD2-F59F-4F46-8487-C6FDCECB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48571-2380-F148-AC32-43847FFA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F6BC-9851-EE4E-9E20-D540C70E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35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B5C4-8187-C14B-8D94-D2DE7545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46E5D-75CA-CC4C-8DE9-FC8F0F4F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F7D6-4A37-CF4F-9CAF-02A33E2C7CC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BD112-B915-C147-B43E-E24618BFE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276692-B9B2-D541-BC3F-6646A01C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F6BC-9851-EE4E-9E20-D540C70E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775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28EE9-8188-8743-BE98-3F93C8B5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F7D6-4A37-CF4F-9CAF-02A33E2C7CC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2A120-42FA-904D-9032-6DBBBF6C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1F2CE-A32B-6F4D-89FA-B06B9D60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F6BC-9851-EE4E-9E20-D540C70E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2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A1C2-4C13-E24F-B349-934EC2903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FC5F0-729B-384F-B03A-0216C5341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AAFBC-F173-0E4B-85A7-49F2CDCD8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5D928-E5D5-E840-9AFC-3A7D9374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F7D6-4A37-CF4F-9CAF-02A33E2C7CC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B08CF-1AD3-3140-B4E2-2362FBDC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187BD-F378-704D-BA9B-8509AA4F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F6BC-9851-EE4E-9E20-D540C70E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6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81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5F8FE-7F07-F845-854B-7F742ADB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281732-19BA-6644-9B0C-F73BE283D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30892-62B8-2C46-BAFD-621D24015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54954-D824-0845-B444-92AF8B7DC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F7D6-4A37-CF4F-9CAF-02A33E2C7CC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8F50D-B18F-8E40-9D51-A3CABA45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FD4AA-5EA6-5C47-B6A4-8E76413A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F6BC-9851-EE4E-9E20-D540C70E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59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CD8E-265B-D248-A65F-E53D9657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4113F-D39B-0141-8A42-225F4C9DD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68D17-1672-B44C-A073-8BAFD2448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F7D6-4A37-CF4F-9CAF-02A33E2C7CC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E4F68-C39B-DD43-8557-BA4D0042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52602-9AAC-544E-B8E8-6A77AB90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F6BC-9851-EE4E-9E20-D540C70E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095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C548C-B008-EE44-8E7C-A1D98BC2E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5E609-C786-4345-9B10-591481056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FA76F-1B16-0B4A-92D6-46295644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F7D6-4A37-CF4F-9CAF-02A33E2C7CC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430DE-61C0-EB48-90D4-A7C842DE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3DF22-9573-8849-AD4D-FBAB1C9A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F6BC-9851-EE4E-9E20-D540C70E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9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7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1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6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77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76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2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2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6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5DEC2-D7E7-DE44-970B-48413DFA9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CEAED-BDA1-3C41-A629-48F821A51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CD4D9-1D21-FC43-B06E-452CC1374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5F7D6-4A37-CF4F-9CAF-02A33E2C7CC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7B482-2C48-CB48-A7BA-7787B4741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91775-A8C6-F04B-85A9-48F93AC7C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DF6BC-9851-EE4E-9E20-D540C70E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5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B0448-F6AA-4CB0-8C69-C644B9514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>
                <a:cs typeface="Calibri Light"/>
              </a:rPr>
              <a:t>Roof Material and Fence Quality</a:t>
            </a:r>
            <a:endParaRPr lang="en-US" sz="7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7155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892A4-2AF3-9943-93DB-BE40C4B4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en-US" sz="3600" b="1" i="1" dirty="0"/>
              <a:t>Roof Material</a:t>
            </a:r>
            <a:endParaRPr lang="en-US" sz="3600" b="1" i="1" dirty="0">
              <a:cs typeface="Calibri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460C8-576D-7646-A940-B963611E0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cs typeface="Calibri"/>
              </a:rPr>
              <a:t>Using our descriptive model to predict house price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A9ACFC-6D4C-4B7E-A130-6FC66299F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062384"/>
              </p:ext>
            </p:extLst>
          </p:nvPr>
        </p:nvGraphicFramePr>
        <p:xfrm>
          <a:off x="1644805" y="2546195"/>
          <a:ext cx="9169732" cy="4181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433">
                  <a:extLst>
                    <a:ext uri="{9D8B030D-6E8A-4147-A177-3AD203B41FA5}">
                      <a16:colId xmlns:a16="http://schemas.microsoft.com/office/drawing/2014/main" val="1915065198"/>
                    </a:ext>
                  </a:extLst>
                </a:gridCol>
                <a:gridCol w="2292433">
                  <a:extLst>
                    <a:ext uri="{9D8B030D-6E8A-4147-A177-3AD203B41FA5}">
                      <a16:colId xmlns:a16="http://schemas.microsoft.com/office/drawing/2014/main" val="1113136537"/>
                    </a:ext>
                  </a:extLst>
                </a:gridCol>
                <a:gridCol w="2292433">
                  <a:extLst>
                    <a:ext uri="{9D8B030D-6E8A-4147-A177-3AD203B41FA5}">
                      <a16:colId xmlns:a16="http://schemas.microsoft.com/office/drawing/2014/main" val="2916884400"/>
                    </a:ext>
                  </a:extLst>
                </a:gridCol>
                <a:gridCol w="2292433">
                  <a:extLst>
                    <a:ext uri="{9D8B030D-6E8A-4147-A177-3AD203B41FA5}">
                      <a16:colId xmlns:a16="http://schemas.microsoft.com/office/drawing/2014/main" val="810593065"/>
                    </a:ext>
                  </a:extLst>
                </a:gridCol>
              </a:tblGrid>
              <a:tr h="524322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Minimum Wood/Wire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Good Wood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Minimum Privacy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Good Privacy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009654"/>
                  </a:ext>
                </a:extLst>
              </a:tr>
              <a:tr h="327701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132,486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136,309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136,380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139,268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19577"/>
                  </a:ext>
                </a:extLst>
              </a:tr>
              <a:tr h="327701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112,295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115,536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115,596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118,044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154494"/>
                  </a:ext>
                </a:extLst>
              </a:tr>
              <a:tr h="327701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117,293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120,678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120,741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123,298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150060"/>
                  </a:ext>
                </a:extLst>
              </a:tr>
              <a:tr h="327701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154,103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158,550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158,633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161,992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1773464"/>
                  </a:ext>
                </a:extLst>
              </a:tr>
              <a:tr h="327701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132,607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136,434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136,505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139,395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144254"/>
                  </a:ext>
                </a:extLst>
              </a:tr>
              <a:tr h="327701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139,400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143,422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143,497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146,536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2497761"/>
                  </a:ext>
                </a:extLst>
              </a:tr>
              <a:tr h="327701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67,098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69,034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69,070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70,533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179173"/>
                  </a:ext>
                </a:extLst>
              </a:tr>
              <a:tr h="327701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149,418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153,730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153,810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157,067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618099"/>
                  </a:ext>
                </a:extLst>
              </a:tr>
              <a:tr h="327701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168,696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173,564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173,655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177,332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06968"/>
                  </a:ext>
                </a:extLst>
              </a:tr>
              <a:tr h="327701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126,707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130,364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130,432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133,194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61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98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892A4-2AF3-9943-93DB-BE40C4B4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en-US" sz="3600" b="1" i="1" dirty="0"/>
              <a:t>Roof Material</a:t>
            </a:r>
            <a:endParaRPr lang="en-US" sz="3600" b="1" i="1" dirty="0">
              <a:cs typeface="Calibri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460C8-576D-7646-A940-B963611E0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cs typeface="Calibri"/>
              </a:rPr>
              <a:t>Change in house value depending on the fence quality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5FB8F3-E2F2-478D-BCAD-E9BB7187B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149697"/>
              </p:ext>
            </p:extLst>
          </p:nvPr>
        </p:nvGraphicFramePr>
        <p:xfrm>
          <a:off x="576146" y="3280316"/>
          <a:ext cx="512181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3794">
                  <a:extLst>
                    <a:ext uri="{9D8B030D-6E8A-4147-A177-3AD203B41FA5}">
                      <a16:colId xmlns:a16="http://schemas.microsoft.com/office/drawing/2014/main" val="3195454760"/>
                    </a:ext>
                  </a:extLst>
                </a:gridCol>
                <a:gridCol w="2598025">
                  <a:extLst>
                    <a:ext uri="{9D8B030D-6E8A-4147-A177-3AD203B41FA5}">
                      <a16:colId xmlns:a16="http://schemas.microsoft.com/office/drawing/2014/main" val="2522025459"/>
                    </a:ext>
                  </a:extLst>
                </a:gridCol>
              </a:tblGrid>
              <a:tr h="329592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Fence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Sale Price (avg)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73159"/>
                  </a:ext>
                </a:extLst>
              </a:tr>
              <a:tr h="354312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Minimum Wood/Wire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155,466.8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298423"/>
                  </a:ext>
                </a:extLst>
              </a:tr>
              <a:tr h="329592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Good Wood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159,953.1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642595"/>
                  </a:ext>
                </a:extLst>
              </a:tr>
              <a:tr h="329592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Minimum Privacy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160,036.6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061129"/>
                  </a:ext>
                </a:extLst>
              </a:tr>
              <a:tr h="329592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Good Privacy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163,425.55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925055"/>
                  </a:ext>
                </a:extLst>
              </a:tr>
            </a:tbl>
          </a:graphicData>
        </a:graphic>
      </p:graphicFrame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231239A-82DC-426F-97EC-995FB712B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059" y="2579255"/>
            <a:ext cx="5912004" cy="425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90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892A4-2AF3-9943-93DB-BE40C4B4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en-US" sz="3600" b="1" i="1" dirty="0"/>
              <a:t>Roof Material</a:t>
            </a:r>
            <a:endParaRPr lang="en-US" sz="3600" b="1" i="1" dirty="0">
              <a:cs typeface="Calibri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460C8-576D-7646-A940-B963611E0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cs typeface="Calibri"/>
              </a:rPr>
              <a:t>Findings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8DEC643-8F4B-498C-B585-2C79A228BE23}"/>
              </a:ext>
            </a:extLst>
          </p:cNvPr>
          <p:cNvSpPr txBox="1">
            <a:spLocks/>
          </p:cNvSpPr>
          <p:nvPr/>
        </p:nvSpPr>
        <p:spPr>
          <a:xfrm>
            <a:off x="685699" y="2528067"/>
            <a:ext cx="11029993" cy="38378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3200" dirty="0">
                <a:ea typeface="+mj-lt"/>
                <a:cs typeface="+mj-lt"/>
              </a:rPr>
              <a:t>We are not able, given the data available, to determine how much value would be added to a house by installing a new fence. 80% of the houses in the dataset do not have fences.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3200" dirty="0">
                <a:ea typeface="+mj-lt"/>
                <a:cs typeface="+mj-lt"/>
              </a:rPr>
              <a:t>If we take a look at only those houses with a fence we can see a trend: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sz="3200" dirty="0">
                <a:latin typeface="+mj-lt"/>
                <a:ea typeface="+mj-lt"/>
                <a:cs typeface="+mj-lt"/>
              </a:rPr>
              <a:t>Houses with Minimum Wood/Wire fences have the lowest values among houses with a fence.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sz="3200" dirty="0">
                <a:latin typeface="+mj-lt"/>
                <a:ea typeface="+mj-lt"/>
                <a:cs typeface="+mj-lt"/>
              </a:rPr>
              <a:t>Replacing a Minimum Wood/Wire fence with a Good Wood or Minimum Privacy fence can yield almost a 3% increase in the value of the house.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sz="3200" dirty="0">
                <a:latin typeface="+mj-lt"/>
                <a:ea typeface="+mj-lt"/>
                <a:cs typeface="+mj-lt"/>
              </a:rPr>
              <a:t>The best gains were observed when a Minimum Wood/Wire fence was replaced by a Good Privacy fence, a ~5% increase in the value of the house. For example, a house priced at $150,000.00 with a Minimum Wood/Wire fence, according to the data available, can increase its sale price to $157,500.00 by replacing the existing fence for a Good Privacy fence.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3200" dirty="0">
                <a:ea typeface="+mj-lt"/>
                <a:cs typeface="+mj-lt"/>
              </a:rPr>
              <a:t>It is clear from the data that most houses do not have a fence. Adding a fence to a house that does not have one is not recommended given the data available. However, it should be considered case by case. </a:t>
            </a:r>
            <a:endParaRPr lang="en-US">
              <a:cs typeface="Calibri Light" panose="020F0302020204030204"/>
            </a:endParaRPr>
          </a:p>
          <a:p>
            <a:pPr algn="ctr"/>
            <a:endParaRPr lang="en-US" sz="32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9639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892A4-2AF3-9943-93DB-BE40C4B4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en-US" sz="3600" b="1" i="1" dirty="0"/>
              <a:t>Roof Material</a:t>
            </a:r>
            <a:endParaRPr lang="en-US" sz="3600" b="1" i="1" dirty="0">
              <a:cs typeface="Calibri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E4EF6E-E4EF-4136-84A1-0DC73618749C}"/>
              </a:ext>
            </a:extLst>
          </p:cNvPr>
          <p:cNvSpPr txBox="1">
            <a:spLocks/>
          </p:cNvSpPr>
          <p:nvPr/>
        </p:nvSpPr>
        <p:spPr>
          <a:xfrm>
            <a:off x="557008" y="2987613"/>
            <a:ext cx="7696373" cy="3129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>
                <a:cs typeface="Calibri Light"/>
              </a:rPr>
              <a:t>How does the material used for the </a:t>
            </a:r>
            <a:r>
              <a:rPr lang="en-US" sz="4000" dirty="0">
                <a:cs typeface="Calibri Light"/>
              </a:rPr>
              <a:t>roof of the house affects the sale price? </a:t>
            </a:r>
            <a:endParaRPr lang="en-US" sz="4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9B2734F-3788-4A4E-ADEC-854277DAB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392600"/>
              </p:ext>
            </p:extLst>
          </p:nvPr>
        </p:nvGraphicFramePr>
        <p:xfrm>
          <a:off x="8316951" y="2890024"/>
          <a:ext cx="3405731" cy="3575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731">
                  <a:extLst>
                    <a:ext uri="{9D8B030D-6E8A-4147-A177-3AD203B41FA5}">
                      <a16:colId xmlns:a16="http://schemas.microsoft.com/office/drawing/2014/main" val="818212611"/>
                    </a:ext>
                  </a:extLst>
                </a:gridCol>
              </a:tblGrid>
              <a:tr h="649431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Roof Material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763315"/>
                  </a:ext>
                </a:extLst>
              </a:tr>
              <a:tr h="344392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Clay or Tile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339503"/>
                  </a:ext>
                </a:extLst>
              </a:tr>
              <a:tr h="344392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Standard (Composite) Shingle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343459"/>
                  </a:ext>
                </a:extLst>
              </a:tr>
              <a:tr h="344392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Membrane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5009035"/>
                  </a:ext>
                </a:extLst>
              </a:tr>
              <a:tr h="344392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Metal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585885"/>
                  </a:ext>
                </a:extLst>
              </a:tr>
              <a:tr h="344392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Roll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346395"/>
                  </a:ext>
                </a:extLst>
              </a:tr>
              <a:tr h="344392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Gravel &amp; Tar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9995749"/>
                  </a:ext>
                </a:extLst>
              </a:tr>
              <a:tr h="344392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Wood Shakes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76721"/>
                  </a:ext>
                </a:extLst>
              </a:tr>
              <a:tr h="344392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Wood Shingles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914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00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892A4-2AF3-9943-93DB-BE40C4B4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en-US" sz="3600" b="1" i="1" dirty="0"/>
              <a:t>Roof Material</a:t>
            </a:r>
            <a:endParaRPr lang="en-US" sz="3600" b="1" i="1" dirty="0">
              <a:cs typeface="Calibri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460C8-576D-7646-A940-B963611E0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cs typeface="Calibri"/>
              </a:rPr>
              <a:t>Number of houses grouped by roof material</a:t>
            </a: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0EB434-7BB8-43C7-8151-8F51E5A58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484935"/>
              </p:ext>
            </p:extLst>
          </p:nvPr>
        </p:nvGraphicFramePr>
        <p:xfrm>
          <a:off x="2360341" y="3001536"/>
          <a:ext cx="7372875" cy="3410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7505">
                  <a:extLst>
                    <a:ext uri="{9D8B030D-6E8A-4147-A177-3AD203B41FA5}">
                      <a16:colId xmlns:a16="http://schemas.microsoft.com/office/drawing/2014/main" val="518888875"/>
                    </a:ext>
                  </a:extLst>
                </a:gridCol>
                <a:gridCol w="3445370">
                  <a:extLst>
                    <a:ext uri="{9D8B030D-6E8A-4147-A177-3AD203B41FA5}">
                      <a16:colId xmlns:a16="http://schemas.microsoft.com/office/drawing/2014/main" val="432826922"/>
                    </a:ext>
                  </a:extLst>
                </a:gridCol>
              </a:tblGrid>
              <a:tr h="538216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Roof Material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Percentage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719030"/>
                  </a:ext>
                </a:extLst>
              </a:tr>
              <a:tr h="677519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Standard (Composite) Shingle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98.673850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446950"/>
                  </a:ext>
                </a:extLst>
              </a:tr>
              <a:tr h="303934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Membrane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0.041442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968985"/>
                  </a:ext>
                </a:extLst>
              </a:tr>
              <a:tr h="303934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Metal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0.041442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5741497"/>
                  </a:ext>
                </a:extLst>
              </a:tr>
              <a:tr h="303934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Roll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0.041442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704367"/>
                  </a:ext>
                </a:extLst>
              </a:tr>
              <a:tr h="303934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Gravel &amp; Tar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0.621633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2087771"/>
                  </a:ext>
                </a:extLst>
              </a:tr>
              <a:tr h="303934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Wood Shakes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0.290095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18214"/>
                  </a:ext>
                </a:extLst>
              </a:tr>
              <a:tr h="303934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Wood Shingles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0.290095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731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05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892A4-2AF3-9943-93DB-BE40C4B4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en-US" sz="3600" b="1" i="1" dirty="0"/>
              <a:t>Roof Material</a:t>
            </a:r>
            <a:endParaRPr lang="en-US" sz="3600" b="1" i="1" dirty="0">
              <a:cs typeface="Calibri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460C8-576D-7646-A940-B963611E0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cs typeface="Calibri"/>
              </a:rPr>
              <a:t>Analyzing house year built grouped by roof material</a:t>
            </a:r>
            <a:endParaRPr lang="en-US" sz="2400">
              <a:cs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5FD72E-0B49-45A5-8E35-78CC2DEF0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331452"/>
              </p:ext>
            </p:extLst>
          </p:nvPr>
        </p:nvGraphicFramePr>
        <p:xfrm>
          <a:off x="1858536" y="3094463"/>
          <a:ext cx="8777649" cy="3226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4845">
                  <a:extLst>
                    <a:ext uri="{9D8B030D-6E8A-4147-A177-3AD203B41FA5}">
                      <a16:colId xmlns:a16="http://schemas.microsoft.com/office/drawing/2014/main" val="4242436051"/>
                    </a:ext>
                  </a:extLst>
                </a:gridCol>
                <a:gridCol w="1802423">
                  <a:extLst>
                    <a:ext uri="{9D8B030D-6E8A-4147-A177-3AD203B41FA5}">
                      <a16:colId xmlns:a16="http://schemas.microsoft.com/office/drawing/2014/main" val="1892622310"/>
                    </a:ext>
                  </a:extLst>
                </a:gridCol>
                <a:gridCol w="1758458">
                  <a:extLst>
                    <a:ext uri="{9D8B030D-6E8A-4147-A177-3AD203B41FA5}">
                      <a16:colId xmlns:a16="http://schemas.microsoft.com/office/drawing/2014/main" val="4292045403"/>
                    </a:ext>
                  </a:extLst>
                </a:gridCol>
                <a:gridCol w="1611923">
                  <a:extLst>
                    <a:ext uri="{9D8B030D-6E8A-4147-A177-3AD203B41FA5}">
                      <a16:colId xmlns:a16="http://schemas.microsoft.com/office/drawing/2014/main" val="2289702780"/>
                    </a:ext>
                  </a:extLst>
                </a:gridCol>
              </a:tblGrid>
              <a:tr h="389659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Roof Material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Minimum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Maximum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Average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765743"/>
                  </a:ext>
                </a:extLst>
              </a:tr>
              <a:tr h="641825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Standard (Composite) Shingle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1872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1969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8332497"/>
                  </a:ext>
                </a:extLst>
              </a:tr>
              <a:tr h="364672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Membrane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1954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1954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1954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7766183"/>
                  </a:ext>
                </a:extLst>
              </a:tr>
              <a:tr h="364672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Metal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1969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1969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1969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484197"/>
                  </a:ext>
                </a:extLst>
              </a:tr>
              <a:tr h="364672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Roll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1948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064346"/>
                  </a:ext>
                </a:extLst>
              </a:tr>
              <a:tr h="364672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Gravel &amp; Tar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1940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1963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839452"/>
                  </a:ext>
                </a:extLst>
              </a:tr>
              <a:tr h="364672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Wood Shakes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1967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1993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1979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217257"/>
                  </a:ext>
                </a:extLst>
              </a:tr>
              <a:tr h="364672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Wood Shingles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1892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1994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1966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4761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1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892A4-2AF3-9943-93DB-BE40C4B4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en-US" sz="3600" b="1" i="1" dirty="0"/>
              <a:t>Roof Material</a:t>
            </a:r>
            <a:endParaRPr lang="en-US" sz="3600" b="1" i="1" dirty="0">
              <a:cs typeface="Calibri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460C8-576D-7646-A940-B963611E0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cs typeface="Calibri"/>
              </a:rPr>
              <a:t>Number of houses built after 1990 grouped by roof material</a:t>
            </a:r>
            <a:endParaRPr lang="en-US" sz="24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30A0EF-6EC3-43C0-B8F3-92FD2EC03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452172"/>
              </p:ext>
            </p:extLst>
          </p:nvPr>
        </p:nvGraphicFramePr>
        <p:xfrm>
          <a:off x="2137316" y="3233853"/>
          <a:ext cx="6968856" cy="2313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260">
                  <a:extLst>
                    <a:ext uri="{9D8B030D-6E8A-4147-A177-3AD203B41FA5}">
                      <a16:colId xmlns:a16="http://schemas.microsoft.com/office/drawing/2014/main" val="2135245335"/>
                    </a:ext>
                  </a:extLst>
                </a:gridCol>
                <a:gridCol w="3727596">
                  <a:extLst>
                    <a:ext uri="{9D8B030D-6E8A-4147-A177-3AD203B41FA5}">
                      <a16:colId xmlns:a16="http://schemas.microsoft.com/office/drawing/2014/main" val="1511507811"/>
                    </a:ext>
                  </a:extLst>
                </a:gridCol>
              </a:tblGrid>
              <a:tr h="519545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Roof Material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Percentage of Houses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216999"/>
                  </a:ext>
                </a:extLst>
              </a:tr>
              <a:tr h="448407">
                <a:tc>
                  <a:txBody>
                    <a:bodyPr/>
                    <a:lstStyle/>
                    <a:p>
                      <a:pPr lvl="1" fontAlgn="ctr"/>
                      <a:r>
                        <a:rPr lang="en-US">
                          <a:effectLst/>
                        </a:rPr>
                        <a:t>CompShg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99.64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5295035"/>
                  </a:ext>
                </a:extLst>
              </a:tr>
              <a:tr h="448407">
                <a:tc>
                  <a:txBody>
                    <a:bodyPr/>
                    <a:lstStyle/>
                    <a:p>
                      <a:pPr lvl="1" fontAlgn="ctr"/>
                      <a:r>
                        <a:rPr lang="en-US">
                          <a:effectLst/>
                        </a:rPr>
                        <a:t>Tar&amp;Grv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9454529"/>
                  </a:ext>
                </a:extLst>
              </a:tr>
              <a:tr h="448407">
                <a:tc>
                  <a:txBody>
                    <a:bodyPr/>
                    <a:lstStyle/>
                    <a:p>
                      <a:pPr lvl="1" fontAlgn="ctr"/>
                      <a:r>
                        <a:rPr lang="en-US">
                          <a:effectLst/>
                        </a:rPr>
                        <a:t>WdShake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000758"/>
                  </a:ext>
                </a:extLst>
              </a:tr>
              <a:tr h="448407">
                <a:tc>
                  <a:txBody>
                    <a:bodyPr/>
                    <a:lstStyle/>
                    <a:p>
                      <a:pPr lvl="1" fontAlgn="ctr"/>
                      <a:r>
                        <a:rPr lang="en-US">
                          <a:effectLst/>
                        </a:rPr>
                        <a:t>WdShngl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041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85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892A4-2AF3-9943-93DB-BE40C4B4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en-US" sz="3600" b="1" i="1" dirty="0"/>
              <a:t>Roof Material</a:t>
            </a:r>
            <a:endParaRPr lang="en-US" sz="3600" b="1" i="1" dirty="0">
              <a:cs typeface="Calibri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460C8-576D-7646-A940-B963611E0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Calibri"/>
              </a:rPr>
              <a:t>                                       </a:t>
            </a:r>
            <a:r>
              <a:rPr lang="en-US" sz="3600" dirty="0">
                <a:cs typeface="Calibri"/>
              </a:rPr>
              <a:t>Findings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BB76CC-1CF8-4A9A-817E-45E327423279}"/>
              </a:ext>
            </a:extLst>
          </p:cNvPr>
          <p:cNvSpPr txBox="1">
            <a:spLocks/>
          </p:cNvSpPr>
          <p:nvPr/>
        </p:nvSpPr>
        <p:spPr>
          <a:xfrm>
            <a:off x="988327" y="2967977"/>
            <a:ext cx="10684761" cy="32077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sz="3200">
                <a:ea typeface="+mj-lt"/>
                <a:cs typeface="+mj-lt"/>
              </a:rPr>
              <a:t>We are not able to determine from the data available how much the value of the house would increase or decrease depending on the roof material.</a:t>
            </a:r>
          </a:p>
          <a:p>
            <a:pPr marL="457200" indent="-457200">
              <a:buFont typeface="Arial"/>
              <a:buChar char="•"/>
            </a:pPr>
            <a:r>
              <a:rPr lang="en-US" sz="3200">
                <a:ea typeface="+mj-lt"/>
                <a:cs typeface="+mj-lt"/>
              </a:rPr>
              <a:t>Should the house roof material requires </a:t>
            </a:r>
            <a:r>
              <a:rPr lang="en-US" sz="3200" dirty="0">
                <a:ea typeface="+mj-lt"/>
                <a:cs typeface="+mj-lt"/>
              </a:rPr>
              <a:t>replacement we recommend to use </a:t>
            </a:r>
            <a:r>
              <a:rPr lang="en-US" sz="3200">
                <a:ea typeface="+mj-lt"/>
                <a:cs typeface="+mj-lt"/>
              </a:rPr>
              <a:t>standard shingles.  Almost all the houses in our dataset have standard shingles.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0729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892A4-2AF3-9943-93DB-BE40C4B4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en-US" sz="3600" b="1" i="1" dirty="0">
                <a:cs typeface="Calibri Light"/>
              </a:rPr>
              <a:t>Fence Quality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D780038-6F78-4889-9766-D29D4503BF6F}"/>
              </a:ext>
            </a:extLst>
          </p:cNvPr>
          <p:cNvSpPr txBox="1">
            <a:spLocks/>
          </p:cNvSpPr>
          <p:nvPr/>
        </p:nvSpPr>
        <p:spPr>
          <a:xfrm>
            <a:off x="487575" y="2989720"/>
            <a:ext cx="7537171" cy="3570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>
                <a:cs typeface="Calibri Light"/>
              </a:rPr>
              <a:t>How much does the quality of the fence will affect the sale price of the house?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71E513-9729-4104-81E7-28D14D59E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936497"/>
              </p:ext>
            </p:extLst>
          </p:nvPr>
        </p:nvGraphicFramePr>
        <p:xfrm>
          <a:off x="8056755" y="3085170"/>
          <a:ext cx="3679834" cy="3160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686">
                  <a:extLst>
                    <a:ext uri="{9D8B030D-6E8A-4147-A177-3AD203B41FA5}">
                      <a16:colId xmlns:a16="http://schemas.microsoft.com/office/drawing/2014/main" val="2943971979"/>
                    </a:ext>
                  </a:extLst>
                </a:gridCol>
                <a:gridCol w="2889148">
                  <a:extLst>
                    <a:ext uri="{9D8B030D-6E8A-4147-A177-3AD203B41FA5}">
                      <a16:colId xmlns:a16="http://schemas.microsoft.com/office/drawing/2014/main" val="2897120985"/>
                    </a:ext>
                  </a:extLst>
                </a:gridCol>
              </a:tblGrid>
              <a:tr h="963384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163351"/>
                  </a:ext>
                </a:extLst>
              </a:tr>
              <a:tr h="439437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>
                          <a:effectLst/>
                        </a:rPr>
                        <a:t>  Good Privacy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231548"/>
                  </a:ext>
                </a:extLst>
              </a:tr>
              <a:tr h="439437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>
                          <a:effectLst/>
                        </a:rPr>
                        <a:t>  Minimum Privacy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643774"/>
                  </a:ext>
                </a:extLst>
              </a:tr>
              <a:tr h="439437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>
                          <a:effectLst/>
                        </a:rPr>
                        <a:t>  Good Wood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4183541"/>
                  </a:ext>
                </a:extLst>
              </a:tr>
              <a:tr h="439437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>
                          <a:effectLst/>
                        </a:rPr>
                        <a:t>  Minimum Wood/Wire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459395"/>
                  </a:ext>
                </a:extLst>
              </a:tr>
              <a:tr h="439437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>
                          <a:effectLst/>
                        </a:rPr>
                        <a:t>  No Fence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1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62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892A4-2AF3-9943-93DB-BE40C4B4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en-US" sz="3600" b="1" i="1" dirty="0"/>
              <a:t>Roof Material</a:t>
            </a:r>
            <a:endParaRPr lang="en-US" sz="3600" b="1" i="1" dirty="0">
              <a:cs typeface="Calibri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460C8-576D-7646-A940-B963611E0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cs typeface="Calibri"/>
              </a:rPr>
              <a:t>Number of Houses with a Fence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0B9AB3-54EE-415B-AF34-E74A4570E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192723"/>
              </p:ext>
            </p:extLst>
          </p:nvPr>
        </p:nvGraphicFramePr>
        <p:xfrm>
          <a:off x="1830658" y="3001537"/>
          <a:ext cx="8294076" cy="3128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7038">
                  <a:extLst>
                    <a:ext uri="{9D8B030D-6E8A-4147-A177-3AD203B41FA5}">
                      <a16:colId xmlns:a16="http://schemas.microsoft.com/office/drawing/2014/main" val="3939668647"/>
                    </a:ext>
                  </a:extLst>
                </a:gridCol>
                <a:gridCol w="4147038">
                  <a:extLst>
                    <a:ext uri="{9D8B030D-6E8A-4147-A177-3AD203B41FA5}">
                      <a16:colId xmlns:a16="http://schemas.microsoft.com/office/drawing/2014/main" val="3996650828"/>
                    </a:ext>
                  </a:extLst>
                </a:gridCol>
              </a:tblGrid>
              <a:tr h="554181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Fence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Percentage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647570"/>
                  </a:ext>
                </a:extLst>
              </a:tr>
              <a:tr h="514852">
                <a:tc>
                  <a:txBody>
                    <a:bodyPr/>
                    <a:lstStyle/>
                    <a:p>
                      <a:pPr lvl="1">
                        <a:buNone/>
                      </a:pP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Good Privacy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3">
                        <a:buNone/>
                      </a:pP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4.43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200816"/>
                  </a:ext>
                </a:extLst>
              </a:tr>
              <a:tr h="514852">
                <a:tc>
                  <a:txBody>
                    <a:bodyPr/>
                    <a:lstStyle/>
                    <a:p>
                      <a:pPr lvl="1">
                        <a:buNone/>
                      </a:pP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Minimum Privacy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3">
                        <a:buNone/>
                      </a:pP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11.86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2820578"/>
                  </a:ext>
                </a:extLst>
              </a:tr>
              <a:tr h="514852">
                <a:tc>
                  <a:txBody>
                    <a:bodyPr/>
                    <a:lstStyle/>
                    <a:p>
                      <a:pPr lvl="1" fontAlgn="ctr"/>
                      <a:r>
                        <a:rPr lang="en-US" dirty="0">
                          <a:effectLst/>
                        </a:rPr>
                        <a:t>Good Wood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3" fontAlgn="ctr"/>
                      <a:r>
                        <a:rPr lang="en-US" dirty="0">
                          <a:effectLst/>
                        </a:rPr>
                        <a:t>4.1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4083546"/>
                  </a:ext>
                </a:extLst>
              </a:tr>
              <a:tr h="514852">
                <a:tc>
                  <a:txBody>
                    <a:bodyPr/>
                    <a:lstStyle/>
                    <a:p>
                      <a:pPr lvl="1" fontAlgn="ctr"/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Minimum Wood/Wire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3" fontAlgn="ctr"/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0.41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553729"/>
                  </a:ext>
                </a:extLst>
              </a:tr>
              <a:tr h="514852">
                <a:tc>
                  <a:txBody>
                    <a:bodyPr/>
                    <a:lstStyle/>
                    <a:p>
                      <a:pPr lvl="1" fontAlgn="ctr"/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No Fence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3">
                        <a:buNone/>
                      </a:pP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79.2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7948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607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892A4-2AF3-9943-93DB-BE40C4B4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en-US" sz="3600" b="1" i="1" dirty="0"/>
              <a:t>Roof Material</a:t>
            </a:r>
            <a:endParaRPr lang="en-US" sz="3600" b="1" i="1" dirty="0">
              <a:cs typeface="Calibri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460C8-576D-7646-A940-B963611E0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cs typeface="Calibri"/>
              </a:rPr>
              <a:t>Houses built after 1990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EE05B6-B70F-43AF-8FD9-915EB53D1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57422"/>
              </p:ext>
            </p:extLst>
          </p:nvPr>
        </p:nvGraphicFramePr>
        <p:xfrm>
          <a:off x="2351048" y="2843561"/>
          <a:ext cx="7302200" cy="3485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1100">
                  <a:extLst>
                    <a:ext uri="{9D8B030D-6E8A-4147-A177-3AD203B41FA5}">
                      <a16:colId xmlns:a16="http://schemas.microsoft.com/office/drawing/2014/main" val="1162058811"/>
                    </a:ext>
                  </a:extLst>
                </a:gridCol>
                <a:gridCol w="3651100">
                  <a:extLst>
                    <a:ext uri="{9D8B030D-6E8A-4147-A177-3AD203B41FA5}">
                      <a16:colId xmlns:a16="http://schemas.microsoft.com/office/drawing/2014/main" val="2036026158"/>
                    </a:ext>
                  </a:extLst>
                </a:gridCol>
              </a:tblGrid>
              <a:tr h="926522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Fence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Percentage of Houses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337267"/>
                  </a:ext>
                </a:extLst>
              </a:tr>
              <a:tr h="639756">
                <a:tc>
                  <a:txBody>
                    <a:bodyPr/>
                    <a:lstStyle/>
                    <a:p>
                      <a:pPr lvl="1">
                        <a:buNone/>
                      </a:pPr>
                      <a:r>
                        <a:rPr lang="en-US" sz="1800" b="0" i="0" u="none" strike="noStrike" noProof="0" dirty="0">
                          <a:effectLst/>
                        </a:rPr>
                        <a:t>Good Privacy</a:t>
                      </a:r>
                      <a:endParaRPr lang="en-US" sz="18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effectLst/>
                        </a:rPr>
                        <a:t>2.99</a:t>
                      </a:r>
                      <a:endParaRPr lang="en-US" sz="18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8534343"/>
                  </a:ext>
                </a:extLst>
              </a:tr>
              <a:tr h="639756"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effectLst/>
                        </a:rPr>
                        <a:t>Minimum Privacy</a:t>
                      </a:r>
                      <a:endParaRPr lang="en-US" sz="18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effectLst/>
                        </a:rPr>
                        <a:t>1.79</a:t>
                      </a:r>
                      <a:endParaRPr lang="en-US" sz="18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3302394"/>
                  </a:ext>
                </a:extLst>
              </a:tr>
              <a:tr h="639756"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Good Wood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0.48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622382"/>
                  </a:ext>
                </a:extLst>
              </a:tr>
              <a:tr h="639756">
                <a:tc>
                  <a:txBody>
                    <a:bodyPr/>
                    <a:lstStyle/>
                    <a:p>
                      <a:pPr lvl="1" fontAlgn="ctr"/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No Fence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94.74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5392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090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Office Theme</vt:lpstr>
      <vt:lpstr>Roof Material and Fence Quality</vt:lpstr>
      <vt:lpstr>Roof Material</vt:lpstr>
      <vt:lpstr>Roof Material</vt:lpstr>
      <vt:lpstr>Roof Material</vt:lpstr>
      <vt:lpstr>Roof Material</vt:lpstr>
      <vt:lpstr>Roof Material</vt:lpstr>
      <vt:lpstr>Fence Quality</vt:lpstr>
      <vt:lpstr>Roof Material</vt:lpstr>
      <vt:lpstr>Roof Material</vt:lpstr>
      <vt:lpstr>Roof Material</vt:lpstr>
      <vt:lpstr>Roof Material</vt:lpstr>
      <vt:lpstr>Roof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910</cp:revision>
  <dcterms:created xsi:type="dcterms:W3CDTF">2020-11-29T16:28:02Z</dcterms:created>
  <dcterms:modified xsi:type="dcterms:W3CDTF">2020-11-29T23:01:32Z</dcterms:modified>
</cp:coreProperties>
</file>