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6" r:id="rId3"/>
    <p:sldId id="276" r:id="rId4"/>
    <p:sldId id="277" r:id="rId5"/>
    <p:sldId id="288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6DFE-A798-B34E-BE5E-E8961E0F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69D21-B035-4344-9517-A2B0E8C6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F2A7-B7A9-9E45-8989-E6532FB9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4773-71E3-2C44-A698-A38EA6E8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BA1F-5CF4-1747-8E73-600DFB6C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CD8E-265B-D248-A65F-E53D9657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113F-D39B-0141-8A42-225F4C9DD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8D17-1672-B44C-A073-8BAFD244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4F68-C39B-DD43-8557-BA4D004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2602-9AAC-544E-B8E8-6A77AB90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C548C-B008-EE44-8E7C-A1D98BC2E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5E609-C786-4345-9B10-59148105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A76F-1B16-0B4A-92D6-46295644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30DE-61C0-EB48-90D4-A7C842DE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DF22-9573-8849-AD4D-FBAB1C9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2252-881F-E448-A005-CA6E234F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A0B2-C5B9-904A-B22C-BD598958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AA7D-F50C-9248-B8DD-E9E2266D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DF2F-82F8-8A4E-8100-A4AD13C7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142A-4E33-5744-ADCF-F0D40ADB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4300-D7C5-154D-8FF8-769B1675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36C91-315D-5A4B-A9FC-E438A2F4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23AD-F818-1D46-9A6A-87655C67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F312-4158-134F-9D80-7EC2717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2E60-1D11-B346-A4FC-4EA62BF7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C710-AFBF-7C4F-9766-794D6E71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2776-32D6-2D43-B791-38678951E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6F256-3DE1-734D-A72F-9B665941F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47C2-006B-4143-B355-BDC38733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ED79-7C4B-FB41-85A0-BD070D3C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4A314-A527-F54E-A5CF-17CDE7A5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9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2C91-C01B-3742-A50C-6FA10B03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EAE7-8D97-1F48-9B63-57583C16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33147-E351-1A43-B2A9-246CF55A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782CF-502B-374A-B7CB-D04895733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2CF3E-8A86-B74A-A3A2-C9996046E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2B3C0-D121-C448-962C-77F48512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21CD2-F59F-4F46-8487-C6FDCECB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48571-2380-F148-AC32-43847FFA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5C4-8187-C14B-8D94-D2DE7545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46E5D-75CA-CC4C-8DE9-FC8F0F4F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D112-B915-C147-B43E-E24618BF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76692-B9B2-D541-BC3F-6646A01C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28EE9-8188-8743-BE98-3F93C8B5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2A120-42FA-904D-9032-6DBBBF6C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1F2CE-A32B-6F4D-89FA-B06B9D60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A1C2-4C13-E24F-B349-934EC290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C5F0-729B-384F-B03A-0216C534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AAFBC-F173-0E4B-85A7-49F2CDCD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5D928-E5D5-E840-9AFC-3A7D937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B08CF-1AD3-3140-B4E2-2362FBDC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87BD-F378-704D-BA9B-8509AA4F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F8FE-7F07-F845-854B-7F742AD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81732-19BA-6644-9B0C-F73BE283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30892-62B8-2C46-BAFD-621D24015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4954-D824-0845-B444-92AF8B7D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8F50D-B18F-8E40-9D51-A3CABA45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FD4AA-5EA6-5C47-B6A4-8E76413A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5DEC2-D7E7-DE44-970B-48413DFA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EAED-BDA1-3C41-A629-48F821A5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CD4D9-1D21-FC43-B06E-452CC1374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F7D6-4A37-CF4F-9CAF-02A33E2C7CCC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B482-2C48-CB48-A7BA-7787B4741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1775-A8C6-F04B-85A9-48F93AC7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F6BC-9851-EE4E-9E20-D540C70E1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5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32" y="652103"/>
            <a:ext cx="3611880" cy="15358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cs typeface="Calibri Light"/>
              </a:rPr>
              <a:t>Basement Features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E49EBD-FAB7-4485-A6F3-AF013130B05F}"/>
              </a:ext>
            </a:extLst>
          </p:cNvPr>
          <p:cNvSpPr txBox="1">
            <a:spLocks/>
          </p:cNvSpPr>
          <p:nvPr/>
        </p:nvSpPr>
        <p:spPr>
          <a:xfrm>
            <a:off x="1361317" y="2298917"/>
            <a:ext cx="6252729" cy="108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Basement Condition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7CD9A71-D5FE-4E70-9CA8-420F31C2B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68" y="3799621"/>
            <a:ext cx="4720047" cy="244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0490690-D611-49C0-A642-97B2C742C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04" y="1970202"/>
            <a:ext cx="5304295" cy="427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11533EB-CC09-42CF-AA1A-4827F12B8697}"/>
              </a:ext>
            </a:extLst>
          </p:cNvPr>
          <p:cNvSpPr/>
          <p:nvPr/>
        </p:nvSpPr>
        <p:spPr>
          <a:xfrm>
            <a:off x="890108" y="3679279"/>
            <a:ext cx="4972788" cy="2600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F8C61-ADC8-4ECE-9C86-6B30B0E9A733}"/>
              </a:ext>
            </a:extLst>
          </p:cNvPr>
          <p:cNvSpPr txBox="1"/>
          <p:nvPr/>
        </p:nvSpPr>
        <p:spPr>
          <a:xfrm>
            <a:off x="890108" y="3309947"/>
            <a:ext cx="4972788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Basement condition By Year built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66CF2C-7202-413B-8DE3-4690B2127813}"/>
              </a:ext>
            </a:extLst>
          </p:cNvPr>
          <p:cNvSpPr/>
          <p:nvPr/>
        </p:nvSpPr>
        <p:spPr>
          <a:xfrm>
            <a:off x="6316589" y="1581788"/>
            <a:ext cx="5740709" cy="4998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2FE10E-249E-4D37-AABD-797FF9E97155}"/>
              </a:ext>
            </a:extLst>
          </p:cNvPr>
          <p:cNvSpPr txBox="1"/>
          <p:nvPr/>
        </p:nvSpPr>
        <p:spPr>
          <a:xfrm>
            <a:off x="6312181" y="1233642"/>
            <a:ext cx="5740709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Sale price By Year built</a:t>
            </a:r>
          </a:p>
        </p:txBody>
      </p:sp>
    </p:spTree>
    <p:extLst>
      <p:ext uri="{BB962C8B-B14F-4D97-AF65-F5344CB8AC3E}">
        <p14:creationId xmlns:p14="http://schemas.microsoft.com/office/powerpoint/2010/main" val="291400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6E5C0D-918C-4825-877E-C3541A76F956}"/>
              </a:ext>
            </a:extLst>
          </p:cNvPr>
          <p:cNvSpPr/>
          <p:nvPr/>
        </p:nvSpPr>
        <p:spPr>
          <a:xfrm>
            <a:off x="4984205" y="365125"/>
            <a:ext cx="6662523" cy="649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892A4-2AF3-9943-93DB-BE40C4B4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32" y="652103"/>
            <a:ext cx="3611880" cy="15358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cs typeface="Calibri Light"/>
              </a:rPr>
              <a:t>Basement Features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4E49EBD-FAB7-4485-A6F3-AF013130B05F}"/>
              </a:ext>
            </a:extLst>
          </p:cNvPr>
          <p:cNvSpPr txBox="1">
            <a:spLocks/>
          </p:cNvSpPr>
          <p:nvPr/>
        </p:nvSpPr>
        <p:spPr>
          <a:xfrm>
            <a:off x="1454563" y="2276133"/>
            <a:ext cx="6252729" cy="108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Basement Condition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6D48E3-BA6E-459B-9BE3-2F1AE4E19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11058"/>
              </p:ext>
            </p:extLst>
          </p:nvPr>
        </p:nvGraphicFramePr>
        <p:xfrm>
          <a:off x="5275128" y="934709"/>
          <a:ext cx="2986580" cy="5761351"/>
        </p:xfrm>
        <a:graphic>
          <a:graphicData uri="http://schemas.openxmlformats.org/drawingml/2006/table">
            <a:tbl>
              <a:tblPr/>
              <a:tblGrid>
                <a:gridCol w="2986580">
                  <a:extLst>
                    <a:ext uri="{9D8B030D-6E8A-4147-A177-3AD203B41FA5}">
                      <a16:colId xmlns:a16="http://schemas.microsoft.com/office/drawing/2014/main" val="1245623259"/>
                    </a:ext>
                  </a:extLst>
                </a:gridCol>
              </a:tblGrid>
              <a:tr h="878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Low Condition Basement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$113429.95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$129082.78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$92443.56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$240970.45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$190568.86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$87688.65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$136040.59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$137339.89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$201439.41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4882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$129340.61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130337-9EC9-4145-982B-20298B236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60300"/>
              </p:ext>
            </p:extLst>
          </p:nvPr>
        </p:nvGraphicFramePr>
        <p:xfrm>
          <a:off x="8571484" y="499621"/>
          <a:ext cx="2986579" cy="5993251"/>
        </p:xfrm>
        <a:graphic>
          <a:graphicData uri="http://schemas.openxmlformats.org/drawingml/2006/table">
            <a:tbl>
              <a:tblPr/>
              <a:tblGrid>
                <a:gridCol w="2986579">
                  <a:extLst>
                    <a:ext uri="{9D8B030D-6E8A-4147-A177-3AD203B41FA5}">
                      <a16:colId xmlns:a16="http://schemas.microsoft.com/office/drawing/2014/main" val="1245623259"/>
                    </a:ext>
                  </a:extLst>
                </a:gridCol>
              </a:tblGrid>
              <a:tr h="929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Good Condition Basement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$107983.46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$122884.71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$88004.76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554402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$229399.94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679662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</a:t>
                      </a:r>
                      <a:r>
                        <a:rPr lang="en-US" sz="2400" b="0" dirty="0"/>
                        <a:t>181418.45</a:t>
                      </a:r>
                      <a:endParaRPr lang="en-US" sz="2400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29835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$83478.17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278974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$129508.43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687740"/>
                  </a:ext>
                </a:extLst>
              </a:tr>
              <a:tr h="516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$130745.34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434568"/>
                  </a:ext>
                </a:extLst>
              </a:tr>
              <a:tr h="465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$191767.04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959410"/>
                  </a:ext>
                </a:extLst>
              </a:tr>
              <a:tr h="4650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$123130.15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234159"/>
                  </a:ext>
                </a:extLst>
              </a:tr>
            </a:tbl>
          </a:graphicData>
        </a:graphic>
      </p:graphicFrame>
      <p:sp>
        <p:nvSpPr>
          <p:cNvPr id="6" name="Cross 5">
            <a:extLst>
              <a:ext uri="{FF2B5EF4-FFF2-40B4-BE49-F238E27FC236}">
                <a16:creationId xmlns:a16="http://schemas.microsoft.com/office/drawing/2014/main" id="{638E9834-ED4C-469F-9BCE-94C0C92EBF11}"/>
              </a:ext>
            </a:extLst>
          </p:cNvPr>
          <p:cNvSpPr/>
          <p:nvPr/>
        </p:nvSpPr>
        <p:spPr>
          <a:xfrm rot="19895149">
            <a:off x="4832366" y="591147"/>
            <a:ext cx="885524" cy="676183"/>
          </a:xfrm>
          <a:prstGeom prst="plus">
            <a:avLst>
              <a:gd name="adj" fmla="val 435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4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B8CF0E-F5F4-485C-AA9F-DD38872F1FD9}"/>
              </a:ext>
            </a:extLst>
          </p:cNvPr>
          <p:cNvSpPr txBox="1">
            <a:spLocks/>
          </p:cNvSpPr>
          <p:nvPr/>
        </p:nvSpPr>
        <p:spPr>
          <a:xfrm>
            <a:off x="1108832" y="652103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>
                <a:cs typeface="Calibri Light"/>
              </a:rPr>
              <a:t>Basement Features</a:t>
            </a:r>
            <a:endParaRPr lang="en-US" sz="5400" b="1" dirty="0">
              <a:cs typeface="Calibri Ligh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2AC3C0-3253-479A-8A3C-B8FE3B6772B1}"/>
              </a:ext>
            </a:extLst>
          </p:cNvPr>
          <p:cNvSpPr txBox="1">
            <a:spLocks/>
          </p:cNvSpPr>
          <p:nvPr/>
        </p:nvSpPr>
        <p:spPr>
          <a:xfrm>
            <a:off x="5226669" y="784790"/>
            <a:ext cx="6252729" cy="108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 Light"/>
              </a:rPr>
              <a:t>Basement Type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306559-D923-4C8E-8A5B-CE038DF9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4662"/>
            <a:ext cx="8386133" cy="38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8CCC37-FBDC-4E27-9609-E90873EC3E78}"/>
              </a:ext>
            </a:extLst>
          </p:cNvPr>
          <p:cNvSpPr txBox="1"/>
          <p:nvPr/>
        </p:nvSpPr>
        <p:spPr>
          <a:xfrm>
            <a:off x="8466158" y="3551548"/>
            <a:ext cx="3713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Basement type </a:t>
            </a:r>
          </a:p>
          <a:p>
            <a:pPr marL="285750" indent="-285750">
              <a:buFontTx/>
              <a:buChar char="-"/>
            </a:pPr>
            <a:r>
              <a:rPr lang="en-US"/>
              <a:t>Unfinished and Good Living Quarters has similar number of houses. .</a:t>
            </a:r>
          </a:p>
          <a:p>
            <a:pPr marL="285750" indent="-285750">
              <a:buFontTx/>
              <a:buChar char="-"/>
            </a:pPr>
            <a:r>
              <a:rPr lang="en-US"/>
              <a:t>Analyze between two values.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3EBF03-693F-49FA-A851-509250EA703D}"/>
              </a:ext>
            </a:extLst>
          </p:cNvPr>
          <p:cNvSpPr/>
          <p:nvPr/>
        </p:nvSpPr>
        <p:spPr>
          <a:xfrm>
            <a:off x="7934" y="2654661"/>
            <a:ext cx="8386133" cy="4019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409AB-066C-4D5C-B3E7-E3DAD853A730}"/>
              </a:ext>
            </a:extLst>
          </p:cNvPr>
          <p:cNvSpPr txBox="1"/>
          <p:nvPr/>
        </p:nvSpPr>
        <p:spPr>
          <a:xfrm>
            <a:off x="10138" y="2322094"/>
            <a:ext cx="8375995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Basement types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05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CD5B75-F7BE-43B5-962B-3A3CFB578A6D}"/>
              </a:ext>
            </a:extLst>
          </p:cNvPr>
          <p:cNvSpPr txBox="1">
            <a:spLocks/>
          </p:cNvSpPr>
          <p:nvPr/>
        </p:nvSpPr>
        <p:spPr>
          <a:xfrm>
            <a:off x="1108832" y="652103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cs typeface="Calibri Light"/>
              </a:rPr>
              <a:t>Basement Features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EC20732-DACF-43BB-8145-AC8960724F0A}"/>
              </a:ext>
            </a:extLst>
          </p:cNvPr>
          <p:cNvSpPr txBox="1">
            <a:spLocks/>
          </p:cNvSpPr>
          <p:nvPr/>
        </p:nvSpPr>
        <p:spPr>
          <a:xfrm>
            <a:off x="1640264" y="2253007"/>
            <a:ext cx="6206812" cy="1108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Basement Type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EBD6D-DE4B-43DA-A4B5-3C135219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70854"/>
              </p:ext>
            </p:extLst>
          </p:nvPr>
        </p:nvGraphicFramePr>
        <p:xfrm>
          <a:off x="4946491" y="875899"/>
          <a:ext cx="3384670" cy="5524894"/>
        </p:xfrm>
        <a:graphic>
          <a:graphicData uri="http://schemas.openxmlformats.org/drawingml/2006/table">
            <a:tbl>
              <a:tblPr/>
              <a:tblGrid>
                <a:gridCol w="3384670">
                  <a:extLst>
                    <a:ext uri="{9D8B030D-6E8A-4147-A177-3AD203B41FA5}">
                      <a16:colId xmlns:a16="http://schemas.microsoft.com/office/drawing/2014/main" val="2232482511"/>
                    </a:ext>
                  </a:extLst>
                </a:gridCol>
              </a:tblGrid>
              <a:tr h="498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Unfinished Basement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111714.96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126187.10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129978.74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94384.43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230702.09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176027.34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536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87986.12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131470.10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133945.75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498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199197.32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F9F76F1-DD6D-476B-9FFB-6BDCFCE14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28125"/>
              </p:ext>
            </p:extLst>
          </p:nvPr>
        </p:nvGraphicFramePr>
        <p:xfrm>
          <a:off x="8556939" y="798897"/>
          <a:ext cx="3228931" cy="5693969"/>
        </p:xfrm>
        <a:graphic>
          <a:graphicData uri="http://schemas.openxmlformats.org/drawingml/2006/table">
            <a:tbl>
              <a:tblPr/>
              <a:tblGrid>
                <a:gridCol w="3228931">
                  <a:extLst>
                    <a:ext uri="{9D8B030D-6E8A-4147-A177-3AD203B41FA5}">
                      <a16:colId xmlns:a16="http://schemas.microsoft.com/office/drawing/2014/main" val="258640488"/>
                    </a:ext>
                  </a:extLst>
                </a:gridCol>
              </a:tblGrid>
              <a:tr h="5359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Good Living Quarters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117037.72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132199.39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136171.69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98881.46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241694.10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184414.32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92178.30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137734.11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140327.71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515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$</a:t>
                      </a:r>
                      <a:r>
                        <a:rPr lang="en-US" sz="2200" dirty="0"/>
                        <a:t>208688.26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9884A0D7-CE5E-4B2D-B93D-656DADD1F51C}"/>
              </a:ext>
            </a:extLst>
          </p:cNvPr>
          <p:cNvSpPr/>
          <p:nvPr/>
        </p:nvSpPr>
        <p:spPr>
          <a:xfrm rot="19895149">
            <a:off x="8091464" y="419342"/>
            <a:ext cx="885524" cy="676183"/>
          </a:xfrm>
          <a:prstGeom prst="plus">
            <a:avLst>
              <a:gd name="adj" fmla="val 435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506E07D-B45A-4077-96E6-9461456500EC}"/>
              </a:ext>
            </a:extLst>
          </p:cNvPr>
          <p:cNvSpPr txBox="1">
            <a:spLocks/>
          </p:cNvSpPr>
          <p:nvPr/>
        </p:nvSpPr>
        <p:spPr>
          <a:xfrm>
            <a:off x="1108832" y="652103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cs typeface="Calibri Light"/>
              </a:rPr>
              <a:t>Fireplace features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25C68C-219F-4058-B07F-360BC1D40BE3}"/>
              </a:ext>
            </a:extLst>
          </p:cNvPr>
          <p:cNvSpPr txBox="1">
            <a:spLocks/>
          </p:cNvSpPr>
          <p:nvPr/>
        </p:nvSpPr>
        <p:spPr>
          <a:xfrm>
            <a:off x="5226669" y="784790"/>
            <a:ext cx="6252729" cy="108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 Light"/>
              </a:rPr>
              <a:t>Number of fireplaces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A536DA-7DB8-4D8B-B2FA-C8DB73BF7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70" y="2559845"/>
            <a:ext cx="6567537" cy="38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61D6B9-7255-49F2-A400-93D257359FEF}"/>
              </a:ext>
            </a:extLst>
          </p:cNvPr>
          <p:cNvSpPr txBox="1"/>
          <p:nvPr/>
        </p:nvSpPr>
        <p:spPr>
          <a:xfrm>
            <a:off x="7514050" y="3664895"/>
            <a:ext cx="3713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Basement type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number of fireplaces are “0” or “1”.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Analyze between two values.</a:t>
            </a:r>
          </a:p>
        </p:txBody>
      </p:sp>
    </p:spTree>
    <p:extLst>
      <p:ext uri="{BB962C8B-B14F-4D97-AF65-F5344CB8AC3E}">
        <p14:creationId xmlns:p14="http://schemas.microsoft.com/office/powerpoint/2010/main" val="332402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506E07D-B45A-4077-96E6-9461456500EC}"/>
              </a:ext>
            </a:extLst>
          </p:cNvPr>
          <p:cNvSpPr txBox="1">
            <a:spLocks/>
          </p:cNvSpPr>
          <p:nvPr/>
        </p:nvSpPr>
        <p:spPr>
          <a:xfrm>
            <a:off x="1108832" y="652103"/>
            <a:ext cx="3611880" cy="1535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cs typeface="Calibri Light"/>
              </a:rPr>
              <a:t>Fireplace features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25C68C-219F-4058-B07F-360BC1D40BE3}"/>
              </a:ext>
            </a:extLst>
          </p:cNvPr>
          <p:cNvSpPr txBox="1">
            <a:spLocks/>
          </p:cNvSpPr>
          <p:nvPr/>
        </p:nvSpPr>
        <p:spPr>
          <a:xfrm>
            <a:off x="1371106" y="2585062"/>
            <a:ext cx="6252729" cy="108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accent2">
                    <a:lumMod val="75000"/>
                  </a:schemeClr>
                </a:solidFill>
                <a:cs typeface="Calibri Light"/>
              </a:rPr>
              <a:t>Number of fireplaces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BD8AA3-A063-4931-A5F6-465FCA690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517971"/>
              </p:ext>
            </p:extLst>
          </p:nvPr>
        </p:nvGraphicFramePr>
        <p:xfrm>
          <a:off x="5265019" y="832873"/>
          <a:ext cx="2976123" cy="5673873"/>
        </p:xfrm>
        <a:graphic>
          <a:graphicData uri="http://schemas.openxmlformats.org/drawingml/2006/table">
            <a:tbl>
              <a:tblPr/>
              <a:tblGrid>
                <a:gridCol w="2976123">
                  <a:extLst>
                    <a:ext uri="{9D8B030D-6E8A-4147-A177-3AD203B41FA5}">
                      <a16:colId xmlns:a16="http://schemas.microsoft.com/office/drawing/2014/main" val="2232482511"/>
                    </a:ext>
                  </a:extLst>
                </a:gridCol>
              </a:tblGrid>
              <a:tr h="894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No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Fireplaces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$112127.73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$128676.78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$93912.06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$231627.60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$128989.30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$179166.81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$88686.26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$131713.56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$136523.97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477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$199973.84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209597F-1AD2-48AF-A4D1-CC4F6ED0F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6514"/>
              </p:ext>
            </p:extLst>
          </p:nvPr>
        </p:nvGraphicFramePr>
        <p:xfrm>
          <a:off x="8503274" y="868424"/>
          <a:ext cx="2976123" cy="5673873"/>
        </p:xfrm>
        <a:graphic>
          <a:graphicData uri="http://schemas.openxmlformats.org/drawingml/2006/table">
            <a:tbl>
              <a:tblPr/>
              <a:tblGrid>
                <a:gridCol w="2976123">
                  <a:extLst>
                    <a:ext uri="{9D8B030D-6E8A-4147-A177-3AD203B41FA5}">
                      <a16:colId xmlns:a16="http://schemas.microsoft.com/office/drawing/2014/main" val="258640488"/>
                    </a:ext>
                  </a:extLst>
                </a:gridCol>
              </a:tblGrid>
              <a:tr h="8550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 Fireplace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539016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$116638.44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6855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$133853.24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562813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$134178.33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212388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$97689.99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73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$240945.60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579634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$186374.40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28506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$92253.96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52800"/>
                  </a:ext>
                </a:extLst>
              </a:tr>
              <a:tr h="543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$137012.18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21516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$142016.11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097560"/>
                  </a:ext>
                </a:extLst>
              </a:tr>
              <a:tr h="4750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/>
                        <a:t>$208018.46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1679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E6B6CBF4-BA21-4290-AC8C-3D03B53AC397}"/>
              </a:ext>
            </a:extLst>
          </p:cNvPr>
          <p:cNvSpPr/>
          <p:nvPr/>
        </p:nvSpPr>
        <p:spPr>
          <a:xfrm rot="1746056">
            <a:off x="10758105" y="485658"/>
            <a:ext cx="885524" cy="676183"/>
          </a:xfrm>
          <a:prstGeom prst="plus">
            <a:avLst>
              <a:gd name="adj" fmla="val 4350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2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211</Words>
  <Application>Microsoft Office PowerPoint</Application>
  <PresentationFormat>Widescreen</PresentationFormat>
  <Paragraphs>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Basement Features</vt:lpstr>
      <vt:lpstr>Basement Features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eunyoung kim</dc:creator>
  <cp:lastModifiedBy>eunyoung kim</cp:lastModifiedBy>
  <cp:revision>922</cp:revision>
  <dcterms:created xsi:type="dcterms:W3CDTF">2020-11-29T16:28:02Z</dcterms:created>
  <dcterms:modified xsi:type="dcterms:W3CDTF">2020-11-30T14:34:34Z</dcterms:modified>
</cp:coreProperties>
</file>