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6"/>
  </p:notesMasterIdLst>
  <p:handoutMasterIdLst>
    <p:handoutMasterId r:id="rId27"/>
  </p:handoutMasterIdLst>
  <p:sldIdLst>
    <p:sldId id="348" r:id="rId5"/>
    <p:sldId id="350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9" r:id="rId14"/>
    <p:sldId id="357" r:id="rId15"/>
    <p:sldId id="358" r:id="rId16"/>
    <p:sldId id="363" r:id="rId17"/>
    <p:sldId id="362" r:id="rId18"/>
    <p:sldId id="364" r:id="rId19"/>
    <p:sldId id="365" r:id="rId20"/>
    <p:sldId id="367" r:id="rId21"/>
    <p:sldId id="366" r:id="rId22"/>
    <p:sldId id="368" r:id="rId23"/>
    <p:sldId id="369" r:id="rId24"/>
    <p:sldId id="370" r:id="rId2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55856-92B2-4186-90C1-8196600CBFAD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2020/12/24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1096804-C8EC-4538-8FD3-491286753C5E}" type="datetime1">
              <a:rPr lang="ja-JP" altLang="en-US" smtClean="0"/>
              <a:pPr/>
              <a:t>2020/12/24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" noProof="0" dirty="0"/>
              <a:t>第 2 レベル</a:t>
            </a:r>
          </a:p>
          <a:p>
            <a:pPr lvl="2" rtl="0"/>
            <a:r>
              <a:rPr lang="ja" noProof="0" dirty="0"/>
              <a:t>第 3 レベル</a:t>
            </a:r>
          </a:p>
          <a:p>
            <a:pPr lvl="3" rtl="0"/>
            <a:r>
              <a:rPr lang="ja" noProof="0" dirty="0"/>
              <a:t>第 4 レベル</a:t>
            </a:r>
          </a:p>
          <a:p>
            <a:pPr lvl="4" rtl="0"/>
            <a:r>
              <a:rPr lang="ja" noProof="0" dirty="0"/>
              <a:t>第 5 レベル</a:t>
            </a:r>
            <a:endParaRPr 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DD8812-632B-44E3-B183-D20ADC793C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4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D7F159-1366-499E-A92C-2118BAD1D2CD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C9F38E-1970-4A0F-893C-F61690DEDFF9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grpSp>
        <p:nvGrpSpPr>
          <p:cNvPr id="21" name="グループ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8" name="タイトル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1BD197-A4BF-4710-8B63-F35B61ADDB77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4" name="図プレースホルダー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1" name="図プレースホルダー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2" name="図プレースホルダー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 dirty="0"/>
              <a:t>名前をここに入力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 dirty="0"/>
              <a:t>名前をここに入力</a:t>
            </a: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 dirty="0"/>
              <a:t>名前をここに入力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4" name="タイトル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13DECA-91A6-4A64-A9AA-B56DB98CCFC9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9" name="グループ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10CE4A6-BED9-4532-8B5A-C95D9108FEC3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タイトル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61E55A1-EB03-46F0-B50A-485B1DA379B5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0" name="タイトル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AAE4EB5-6897-44D8-AFD5-0F09BDC2C17C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3BA6077-D2C1-41C7-99C3-D5C7D8ED6FB2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タイトルをここに入力</a:t>
            </a: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5F86F-5F18-402C-ADA3-5BBEBE1339CF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ADD15D-A10C-4ED2-981E-9A1DB6AC0BC2}" type="datetime1">
              <a:rPr lang="ja-JP" altLang="en-US" noProof="0" smtClean="0"/>
              <a:t>2020/12/24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gger-api/swagger-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gger-api/swagger-codeg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5" y="772204"/>
            <a:ext cx="10190922" cy="3455239"/>
          </a:xfrm>
        </p:spPr>
        <p:txBody>
          <a:bodyPr rtlCol="0">
            <a:normAutofit/>
          </a:bodyPr>
          <a:lstStyle/>
          <a:p>
            <a:r>
              <a:rPr lang="en-US" altLang="ja-JP" sz="7200" dirty="0"/>
              <a:t>Experience Swagger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357" y="6294782"/>
            <a:ext cx="4919531" cy="40143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Hikari zhen 2020/12/24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B676221-D8C0-4AF2-9163-2557E063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生成したソースに対して仮実装を行う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4B70CDE-DD05-42BE-97EA-1BC6C4C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C6BCB8-FC31-471D-ADD9-EFD753A5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47303"/>
            <a:ext cx="84105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EDF88C-0C17-4174-8D8A-889AD5D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生成したソースをコンパイルする。</a:t>
            </a:r>
          </a:p>
          <a:p>
            <a:r>
              <a:rPr lang="en-US" altLang="ja-JP" dirty="0"/>
              <a:t>$ </a:t>
            </a:r>
            <a:r>
              <a:rPr lang="en-US" altLang="ja-JP" dirty="0" err="1"/>
              <a:t>mvn</a:t>
            </a:r>
            <a:r>
              <a:rPr lang="en-US" altLang="ja-JP" dirty="0"/>
              <a:t> clean package </a:t>
            </a:r>
            <a:r>
              <a:rPr lang="en-US" altLang="ja-JP" dirty="0" err="1"/>
              <a:t>jetty:run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1B8B68-245D-418B-8BF3-7723FFC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6F9A58-0E6D-428A-B528-7348689F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0" y="3048042"/>
            <a:ext cx="6714245" cy="36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2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EDF88C-0C17-4174-8D8A-889AD5D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結果を確認する</a:t>
            </a:r>
            <a:endParaRPr lang="en-US" altLang="ja-JP" b="1" dirty="0"/>
          </a:p>
          <a:p>
            <a:r>
              <a:rPr lang="ja-JP" altLang="en-US" dirty="0"/>
              <a:t>コマンドで確認</a:t>
            </a:r>
            <a:endParaRPr lang="en-US" altLang="ja-JP" dirty="0"/>
          </a:p>
          <a:p>
            <a:r>
              <a:rPr lang="en-US" altLang="ja-JP" sz="1400" dirty="0"/>
              <a:t>$ curl http://localhost:8080/hello?name=Cathy {“code”:4,”type”:”ok”,”message”:”hello Cathy”}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dirty="0"/>
              <a:t>ブラウザで確認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1B8B68-245D-418B-8BF3-7723FFC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A4E4AACF-C3FB-4DC9-85C7-314A5FC8C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-10706" r="-682" b="58121"/>
          <a:stretch/>
        </p:blipFill>
        <p:spPr bwMode="auto">
          <a:xfrm>
            <a:off x="1097280" y="3755421"/>
            <a:ext cx="8934450" cy="211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EDF88C-0C17-4174-8D8A-889AD5D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結果を確認する</a:t>
            </a:r>
            <a:endParaRPr lang="en-US" altLang="ja-JP" b="1" dirty="0"/>
          </a:p>
          <a:p>
            <a:r>
              <a:rPr lang="ja-JP" altLang="en-US" dirty="0"/>
              <a:t>コマンドで確認</a:t>
            </a:r>
            <a:endParaRPr lang="en-US" altLang="ja-JP" dirty="0"/>
          </a:p>
          <a:p>
            <a:r>
              <a:rPr lang="en-US" altLang="ja-JP" sz="1400" dirty="0"/>
              <a:t>$ curl http://localhost:8080/hello?name=Cathy {“code”:4,”type”:”ok”,”message”:”hello Cathy”}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dirty="0"/>
              <a:t>ブラウザで確認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1B8B68-245D-418B-8BF3-7723FFC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A4E4AACF-C3FB-4DC9-85C7-314A5FC8C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-10706" r="-682" b="58121"/>
          <a:stretch/>
        </p:blipFill>
        <p:spPr bwMode="auto">
          <a:xfrm>
            <a:off x="1097280" y="3755421"/>
            <a:ext cx="8934450" cy="211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EE2AC69-23A3-4361-975D-49E4169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例まとめ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D9BEB2-8EA4-48EB-B238-4EF0A79093CE}"/>
              </a:ext>
            </a:extLst>
          </p:cNvPr>
          <p:cNvSpPr/>
          <p:nvPr/>
        </p:nvSpPr>
        <p:spPr>
          <a:xfrm>
            <a:off x="1336431" y="1790891"/>
            <a:ext cx="4618892" cy="914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r>
              <a:rPr kumimoji="1" lang="ja-JP" altLang="en-US" dirty="0"/>
              <a:t>定義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C8FE6A-A29A-41C5-99BD-E7A6FDB2D5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45877" y="2705291"/>
            <a:ext cx="0" cy="30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B58DA7-44E9-4ADE-85F3-EB31C8D9C11E}"/>
              </a:ext>
            </a:extLst>
          </p:cNvPr>
          <p:cNvSpPr/>
          <p:nvPr/>
        </p:nvSpPr>
        <p:spPr>
          <a:xfrm>
            <a:off x="1336431" y="3127428"/>
            <a:ext cx="4618892" cy="914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サーバー側ソース生成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2B9902-FD12-4FFA-9E02-1352C0E00A75}"/>
              </a:ext>
            </a:extLst>
          </p:cNvPr>
          <p:cNvSpPr/>
          <p:nvPr/>
        </p:nvSpPr>
        <p:spPr>
          <a:xfrm>
            <a:off x="1336431" y="4463966"/>
            <a:ext cx="4618892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生成したソースに業務ロジックを実装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4BD180-9A6C-4C7C-82C5-BE5AD9775422}"/>
              </a:ext>
            </a:extLst>
          </p:cNvPr>
          <p:cNvSpPr/>
          <p:nvPr/>
        </p:nvSpPr>
        <p:spPr>
          <a:xfrm>
            <a:off x="8546124" y="2484608"/>
            <a:ext cx="3139438" cy="914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r>
              <a:rPr kumimoji="1" lang="ja-JP" altLang="en-US" dirty="0"/>
              <a:t>ドキュメント生成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B78CBF-A1E2-4FAA-8B8C-E1BBD26B892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955323" y="2248091"/>
            <a:ext cx="2590801" cy="69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7C726FF-863F-4DBE-9332-73DD33C0378E}"/>
              </a:ext>
            </a:extLst>
          </p:cNvPr>
          <p:cNvSpPr/>
          <p:nvPr/>
        </p:nvSpPr>
        <p:spPr>
          <a:xfrm>
            <a:off x="4557931" y="1674055"/>
            <a:ext cx="1885072" cy="448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Swagger Editor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4C65E47-DF03-4738-812F-8186BABF2610}"/>
              </a:ext>
            </a:extLst>
          </p:cNvPr>
          <p:cNvSpPr/>
          <p:nvPr/>
        </p:nvSpPr>
        <p:spPr>
          <a:xfrm>
            <a:off x="4548553" y="2926293"/>
            <a:ext cx="1885072" cy="448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/>
              <a:t>オンライン生成ツール</a:t>
            </a:r>
            <a:endParaRPr lang="en-US" altLang="ja-JP" sz="12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4334DC-1511-4162-AB69-9C9660A4CC9C}"/>
              </a:ext>
            </a:extLst>
          </p:cNvPr>
          <p:cNvSpPr/>
          <p:nvPr/>
        </p:nvSpPr>
        <p:spPr>
          <a:xfrm>
            <a:off x="1341120" y="5732904"/>
            <a:ext cx="4618892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サーバーを起動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F00841E-0B66-47C1-ADDF-09B0E977F310}"/>
              </a:ext>
            </a:extLst>
          </p:cNvPr>
          <p:cNvSpPr/>
          <p:nvPr/>
        </p:nvSpPr>
        <p:spPr>
          <a:xfrm>
            <a:off x="10115843" y="2227483"/>
            <a:ext cx="1885072" cy="448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Swagger UI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F39E53-BD8F-4937-AC2A-7BAD0CAF05E8}"/>
              </a:ext>
            </a:extLst>
          </p:cNvPr>
          <p:cNvSpPr/>
          <p:nvPr/>
        </p:nvSpPr>
        <p:spPr>
          <a:xfrm>
            <a:off x="2663481" y="2923659"/>
            <a:ext cx="1885072" cy="448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Swagger Codegen</a:t>
            </a:r>
          </a:p>
        </p:txBody>
      </p:sp>
    </p:spTree>
    <p:extLst>
      <p:ext uri="{BB962C8B-B14F-4D97-AF65-F5344CB8AC3E}">
        <p14:creationId xmlns:p14="http://schemas.microsoft.com/office/powerpoint/2010/main" val="252702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EDF88C-0C17-4174-8D8A-889AD5D2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1463041"/>
            <a:ext cx="10325686" cy="4406052"/>
          </a:xfrm>
        </p:spPr>
        <p:txBody>
          <a:bodyPr/>
          <a:lstStyle/>
          <a:p>
            <a:r>
              <a:rPr kumimoji="1" lang="en-US" altLang="ja-JP" dirty="0"/>
              <a:t>/file/{fileId}</a:t>
            </a:r>
          </a:p>
          <a:p>
            <a:r>
              <a:rPr lang="ja-JP" altLang="en-US" dirty="0"/>
              <a:t>ファイル情報を取得する。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リターン値</a:t>
            </a:r>
            <a:endParaRPr lang="en-US" altLang="ja-JP" dirty="0"/>
          </a:p>
          <a:p>
            <a:r>
              <a:rPr kumimoji="1" lang="en-US" altLang="ja-JP" dirty="0" err="1"/>
              <a:t>FWFile</a:t>
            </a:r>
            <a:r>
              <a:rPr kumimoji="1" lang="ja-JP" altLang="en-US" dirty="0"/>
              <a:t>オブジェクト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JSON</a:t>
            </a:r>
            <a:r>
              <a:rPr lang="ja-JP" altLang="en-US" dirty="0"/>
              <a:t>形）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添付した</a:t>
            </a:r>
            <a:r>
              <a:rPr lang="en-US" altLang="ja-JP" dirty="0" err="1"/>
              <a:t>Yaml</a:t>
            </a:r>
            <a:r>
              <a:rPr lang="ja-JP" altLang="en-US" dirty="0"/>
              <a:t>ファイルを</a:t>
            </a:r>
            <a:endParaRPr lang="en-US" altLang="ja-JP" dirty="0"/>
          </a:p>
          <a:p>
            <a:r>
              <a:rPr lang="ja-JP" altLang="en-US" dirty="0"/>
              <a:t>ご参照してください。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1B8B68-245D-418B-8BF3-7723FFC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FILE</a:t>
            </a:r>
            <a:r>
              <a:rPr lang="ja-JP" altLang="en-US" dirty="0"/>
              <a:t>　</a:t>
            </a:r>
            <a:r>
              <a:rPr lang="en-US" altLang="ja-JP" dirty="0"/>
              <a:t>API]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BEC60C-9F9A-40ED-B40A-DF459052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26" y="1463041"/>
            <a:ext cx="7535594" cy="43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3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3ECC5FA-EBAA-40A0-8D2F-013366FE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FILE</a:t>
            </a:r>
            <a:r>
              <a:rPr lang="ja-JP" altLang="en-US" dirty="0"/>
              <a:t>　</a:t>
            </a:r>
            <a:r>
              <a:rPr lang="en-US" altLang="ja-JP" dirty="0"/>
              <a:t>API]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D71407B4-250D-4B5C-921B-5EDDBDC5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業務仮実装概要</a:t>
            </a:r>
            <a:endParaRPr lang="en-US" altLang="ja-JP" dirty="0"/>
          </a:p>
          <a:p>
            <a:r>
              <a:rPr lang="en-US" altLang="ja-JP" dirty="0"/>
              <a:t>{fileId}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lang="ja-JP" altLang="en-US" dirty="0"/>
              <a:t>「１」：仮のファイル情報を返却する。</a:t>
            </a:r>
            <a:endParaRPr lang="en-US" altLang="ja-JP" dirty="0"/>
          </a:p>
          <a:p>
            <a:r>
              <a:rPr lang="ja-JP" altLang="en-US" dirty="0"/>
              <a:t>「２」：ファイルは存在しない情報を返却する。</a:t>
            </a:r>
            <a:endParaRPr lang="en-US" altLang="ja-JP" dirty="0"/>
          </a:p>
          <a:p>
            <a:r>
              <a:rPr lang="ja-JP" altLang="en-US" dirty="0"/>
              <a:t>「３」：エラーが発生した情報を返却する。</a:t>
            </a:r>
          </a:p>
        </p:txBody>
      </p:sp>
    </p:spTree>
    <p:extLst>
      <p:ext uri="{BB962C8B-B14F-4D97-AF65-F5344CB8AC3E}">
        <p14:creationId xmlns:p14="http://schemas.microsoft.com/office/powerpoint/2010/main" val="25588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867B57A-F916-4AE5-9E32-A750FFD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FILE</a:t>
            </a:r>
            <a:r>
              <a:rPr lang="ja-JP" altLang="en-US" dirty="0"/>
              <a:t>　</a:t>
            </a:r>
            <a:r>
              <a:rPr lang="en-US" altLang="ja-JP" dirty="0"/>
              <a:t>API]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892550-3949-4023-8811-A092DEDF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982056"/>
            <a:ext cx="9997440" cy="48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1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9F4B486-AE32-4687-BA3A-09871D59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検証：</a:t>
            </a:r>
            <a:endParaRPr kumimoji="1" lang="en-US" altLang="ja-JP" dirty="0"/>
          </a:p>
          <a:p>
            <a:r>
              <a:rPr lang="en-US" altLang="ja-JP" dirty="0"/>
              <a:t>$ </a:t>
            </a:r>
            <a:r>
              <a:rPr lang="en-US" altLang="ja-JP" dirty="0">
                <a:solidFill>
                  <a:srgbClr val="00B050"/>
                </a:solidFill>
              </a:rPr>
              <a:t>curl http://localhost:8080/file/1</a:t>
            </a:r>
          </a:p>
          <a:p>
            <a:r>
              <a:rPr lang="en-US" altLang="ja-JP" dirty="0"/>
              <a:t>{“id”:”20201220001”,”name”:”file_sample”,”status”:”available”}</a:t>
            </a:r>
          </a:p>
          <a:p>
            <a:endParaRPr lang="en-US" altLang="ja-JP" dirty="0"/>
          </a:p>
          <a:p>
            <a:r>
              <a:rPr lang="en-US" altLang="ja-JP" dirty="0"/>
              <a:t>$ </a:t>
            </a:r>
            <a:r>
              <a:rPr lang="en-US" altLang="ja-JP" dirty="0">
                <a:solidFill>
                  <a:srgbClr val="00B050"/>
                </a:solidFill>
              </a:rPr>
              <a:t>curl http://localhost:8080/file/2</a:t>
            </a:r>
          </a:p>
          <a:p>
            <a:r>
              <a:rPr lang="en-US" altLang="ja-JP" dirty="0"/>
              <a:t>{“code”:2,”type”:”warning”,”message”:”file is not found.”}</a:t>
            </a:r>
          </a:p>
          <a:p>
            <a:endParaRPr lang="en-US" altLang="ja-JP" dirty="0"/>
          </a:p>
          <a:p>
            <a:r>
              <a:rPr lang="en-US" altLang="ja-JP" dirty="0"/>
              <a:t>$ </a:t>
            </a:r>
            <a:r>
              <a:rPr lang="en-US" altLang="ja-JP" dirty="0">
                <a:solidFill>
                  <a:srgbClr val="00B050"/>
                </a:solidFill>
              </a:rPr>
              <a:t>curl http://localhost:8080/file/3</a:t>
            </a:r>
          </a:p>
          <a:p>
            <a:r>
              <a:rPr lang="en-US" altLang="ja-JP" dirty="0"/>
              <a:t>{“code”:1,”type”:”error”,”message”:”some error is raised.”}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78F8FE9-C4DE-4484-B99D-829AFB28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FILE</a:t>
            </a:r>
            <a:r>
              <a:rPr lang="ja-JP" altLang="en-US" dirty="0"/>
              <a:t>　</a:t>
            </a:r>
            <a:r>
              <a:rPr lang="en-US" altLang="ja-JP" dirty="0"/>
              <a:t>API]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32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A6B7DCE-35C6-40EC-9C1E-AE819C73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Swagger</a:t>
            </a:r>
            <a:r>
              <a:rPr lang="ja-JP" altLang="en-US" dirty="0"/>
              <a:t>プロジェクトを作成する。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File</a:t>
            </a:r>
            <a:r>
              <a:rPr kumimoji="1" lang="ja-JP" altLang="en-US" dirty="0"/>
              <a:t>操作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を定義する。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サーバー側ソースを自動生成する。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IMF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Swagger</a:t>
            </a:r>
            <a:r>
              <a:rPr kumimoji="1" lang="ja-JP" altLang="en-US" dirty="0"/>
              <a:t>プロジェクトに導入する。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Swagger</a:t>
            </a:r>
            <a:r>
              <a:rPr kumimoji="1" lang="ja-JP" altLang="en-US" dirty="0"/>
              <a:t>プロジェクトをデプロイする。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C5C2E3-06D0-4F8C-9E7D-2B66647C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IMF</a:t>
            </a:r>
            <a:r>
              <a:rPr lang="ja-JP" altLang="en-US" dirty="0"/>
              <a:t>との結合方式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Swagger</a:t>
            </a:r>
            <a:r>
              <a:rPr lang="ja-JP" altLang="en-US" dirty="0"/>
              <a:t>とは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4B7DE63-A88B-42A7-8493-9C17D994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RESTful API</a:t>
            </a:r>
            <a:r>
              <a:rPr lang="ja-JP" altLang="en-US" dirty="0"/>
              <a:t>のドキュメントや、サーバ、クライアントコード、エディタ、またそれらを扱うための仕様などを提供するフレームワークです。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The World’s Most Popular Framework for APIs</a:t>
            </a:r>
            <a:r>
              <a:rPr lang="ja-JP" altLang="en-US" dirty="0"/>
              <a:t>」と言われています。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743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E3BD2A-884F-4FEC-9DCE-8C401640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■</a:t>
            </a:r>
            <a:r>
              <a:rPr lang="en-US" altLang="ja-JP" dirty="0"/>
              <a:t>HelloWorld</a:t>
            </a:r>
            <a:r>
              <a:rPr lang="ja-JP" altLang="en-US" dirty="0"/>
              <a:t>サンプル　</a:t>
            </a:r>
            <a:r>
              <a:rPr lang="en-US" altLang="ja-JP" dirty="0"/>
              <a:t>API</a:t>
            </a:r>
            <a:r>
              <a:rPr lang="ja-JP" altLang="en-US" dirty="0"/>
              <a:t>定義ファイル</a:t>
            </a:r>
            <a:endParaRPr lang="en-US" altLang="ja-JP" dirty="0"/>
          </a:p>
          <a:p>
            <a:r>
              <a:rPr lang="en-US" altLang="ja-JP" dirty="0" err="1"/>
              <a:t>helloworld.yml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■ファイル操作　</a:t>
            </a:r>
            <a:r>
              <a:rPr lang="en-US" altLang="ja-JP" dirty="0"/>
              <a:t>API</a:t>
            </a:r>
            <a:r>
              <a:rPr lang="ja-JP" altLang="en-US" dirty="0"/>
              <a:t>定義ファイル</a:t>
            </a:r>
            <a:endParaRPr lang="en-US" altLang="ja-JP" dirty="0"/>
          </a:p>
          <a:p>
            <a:r>
              <a:rPr lang="en-US" altLang="ja-JP" dirty="0" err="1"/>
              <a:t>fileApi.yml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D74D20-C039-4A9A-9C13-4A48B34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添付ファイル</a:t>
            </a:r>
          </a:p>
        </p:txBody>
      </p:sp>
    </p:spTree>
    <p:extLst>
      <p:ext uri="{BB962C8B-B14F-4D97-AF65-F5344CB8AC3E}">
        <p14:creationId xmlns:p14="http://schemas.microsoft.com/office/powerpoint/2010/main" val="95805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E3BD2A-884F-4FEC-9DCE-8C401640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686929"/>
            <a:ext cx="10156874" cy="19020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ありがとうございました。</a:t>
            </a:r>
            <a:endParaRPr kumimoji="1" lang="ja-JP" altLang="en-US" sz="4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D74D20-C039-4A9A-9C13-4A48B34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Swagger</a:t>
            </a:r>
            <a:r>
              <a:rPr kumimoji="1" lang="ja-JP" altLang="en-US" dirty="0"/>
              <a:t>調査報告</a:t>
            </a:r>
          </a:p>
        </p:txBody>
      </p:sp>
    </p:spTree>
    <p:extLst>
      <p:ext uri="{BB962C8B-B14F-4D97-AF65-F5344CB8AC3E}">
        <p14:creationId xmlns:p14="http://schemas.microsoft.com/office/powerpoint/2010/main" val="34316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F67616E-939E-4C34-9E9B-0369B767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変化し続ける要件に対応するために、</a:t>
            </a:r>
            <a:r>
              <a:rPr lang="en-US" altLang="ja-JP" dirty="0"/>
              <a:t>API</a:t>
            </a:r>
            <a:r>
              <a:rPr lang="ja-JP" altLang="en-US" dirty="0"/>
              <a:t>経由で連携するマイクロサービス的アーキテクチャが増えてきています。</a:t>
            </a:r>
          </a:p>
          <a:p>
            <a:r>
              <a:rPr lang="ja-JP" altLang="en-US" dirty="0"/>
              <a:t>従来のモノリシックなアプリケーションについて、機能間のインターフェイスをどう管理するかという話が来ました。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8A9B8AE-FFE0-46A8-BC45-35A7903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　</a:t>
            </a:r>
            <a:r>
              <a:rPr lang="en-US" altLang="ja-JP" b="1" dirty="0"/>
              <a:t>Swagger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60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5A02366-0702-4115-86FC-B2A25EFA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swagger-core</a:t>
            </a:r>
          </a:p>
          <a:p>
            <a:r>
              <a:rPr lang="en-US" altLang="ja-JP" dirty="0"/>
              <a:t>Java</a:t>
            </a:r>
            <a:r>
              <a:rPr lang="ja-JP" altLang="en-US" dirty="0"/>
              <a:t>のコードから</a:t>
            </a:r>
            <a:r>
              <a:rPr lang="en-US" altLang="ja-JP" dirty="0"/>
              <a:t>Swagger Specification</a:t>
            </a:r>
            <a:r>
              <a:rPr lang="ja-JP" altLang="en-US" dirty="0"/>
              <a:t>を生成するための</a:t>
            </a:r>
            <a:r>
              <a:rPr lang="en-US" altLang="ja-JP" dirty="0"/>
              <a:t>Java</a:t>
            </a:r>
            <a:r>
              <a:rPr lang="ja-JP" altLang="en-US" dirty="0"/>
              <a:t>ライブラリ</a:t>
            </a:r>
          </a:p>
          <a:p>
            <a:r>
              <a:rPr lang="en-US" altLang="ja-JP" dirty="0">
                <a:hlinkClick r:id="rId2"/>
              </a:rPr>
              <a:t>https://github.com/swagger-api/swagger-core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Swagger Editor</a:t>
            </a:r>
          </a:p>
          <a:p>
            <a:r>
              <a:rPr lang="en-US" altLang="ja-JP" dirty="0"/>
              <a:t>Swagger Specification</a:t>
            </a:r>
            <a:r>
              <a:rPr lang="ja-JP" altLang="en-US" dirty="0"/>
              <a:t>からクライアントコード生成するコマンドラインツール</a:t>
            </a:r>
          </a:p>
          <a:p>
            <a:pPr marL="0" indent="0">
              <a:buNone/>
            </a:pPr>
            <a:r>
              <a:rPr lang="en-US" altLang="ja-JP" dirty="0"/>
              <a:t>https://editor.swagger.io/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4DBFC1-B3C9-451D-9C60-FFDB7B3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基本的なツール</a:t>
            </a:r>
          </a:p>
        </p:txBody>
      </p:sp>
    </p:spTree>
    <p:extLst>
      <p:ext uri="{BB962C8B-B14F-4D97-AF65-F5344CB8AC3E}">
        <p14:creationId xmlns:p14="http://schemas.microsoft.com/office/powerpoint/2010/main" val="281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5A02366-0702-4115-86FC-B2A25EFA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Swagger Codegen</a:t>
            </a:r>
          </a:p>
          <a:p>
            <a:r>
              <a:rPr lang="en-US" altLang="ja-JP" dirty="0"/>
              <a:t>Swagger Specification</a:t>
            </a:r>
            <a:r>
              <a:rPr lang="ja-JP" altLang="en-US" dirty="0"/>
              <a:t>からクライアントコード生成するコマンドラインツール</a:t>
            </a:r>
          </a:p>
          <a:p>
            <a:r>
              <a:rPr lang="en-US" altLang="ja-JP" dirty="0">
                <a:hlinkClick r:id="rId2"/>
              </a:rPr>
              <a:t>https://github.com/swagger-api/swagger-codegen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Swagger UI</a:t>
            </a:r>
          </a:p>
          <a:p>
            <a:r>
              <a:rPr lang="en-US" altLang="ja-JP" dirty="0"/>
              <a:t>Swagger Specification</a:t>
            </a:r>
            <a:r>
              <a:rPr lang="ja-JP" altLang="en-US" dirty="0"/>
              <a:t>から動的にドキュメントを生成するツール</a:t>
            </a:r>
          </a:p>
          <a:p>
            <a:r>
              <a:rPr lang="en-US" altLang="ja-JP" dirty="0"/>
              <a:t>https://swagger.io/tools/swagger-ui/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4DBFC1-B3C9-451D-9C60-FFDB7B3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基本的なツール</a:t>
            </a:r>
          </a:p>
        </p:txBody>
      </p:sp>
    </p:spTree>
    <p:extLst>
      <p:ext uri="{BB962C8B-B14F-4D97-AF65-F5344CB8AC3E}">
        <p14:creationId xmlns:p14="http://schemas.microsoft.com/office/powerpoint/2010/main" val="188669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077F221-D33A-4578-9B75-21DD7AFC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Swagger</a:t>
            </a:r>
            <a:r>
              <a:rPr lang="ja-JP" altLang="en-US" dirty="0"/>
              <a:t>にて、トップドウン形式とボトムアップ形式があります。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0557B7F-EB80-4891-A077-61F434A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どう使うのか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C0E4A-AF89-468F-BEC5-1AEFEBB0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30642"/>
            <a:ext cx="9372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0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11A63A1-F792-4B93-A1A2-4BF2F87B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00740"/>
            <a:ext cx="6590274" cy="42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D335FF7-0B72-4451-81AE-64B0E7CD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「</a:t>
            </a:r>
            <a:r>
              <a:rPr lang="en-US" altLang="ja-JP" b="1" dirty="0"/>
              <a:t>Swagger Editor</a:t>
            </a:r>
            <a:r>
              <a:rPr lang="ja-JP" altLang="en-US" b="1" dirty="0"/>
              <a:t>」で</a:t>
            </a:r>
            <a:r>
              <a:rPr lang="en-US" altLang="ja-JP" b="1" dirty="0"/>
              <a:t>API</a:t>
            </a:r>
            <a:r>
              <a:rPr lang="ja-JP" altLang="en-US" b="1" dirty="0"/>
              <a:t>定義作業を行う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523E3EE-0CAF-4EA5-A3C7-DC386C7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</a:t>
            </a:r>
            <a:r>
              <a:rPr kumimoji="1" lang="ja-JP" altLang="en-US" dirty="0"/>
              <a:t>　</a:t>
            </a:r>
            <a:r>
              <a:rPr kumimoji="1" lang="en-US" altLang="ja-JP" dirty="0"/>
              <a:t>World]</a:t>
            </a:r>
            <a:r>
              <a:rPr kumimoji="1" lang="ja-JP" altLang="en-US" dirty="0"/>
              <a:t>例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67F1E33-330F-458A-8AA7-C1131E4727B4}"/>
              </a:ext>
            </a:extLst>
          </p:cNvPr>
          <p:cNvSpPr/>
          <p:nvPr/>
        </p:nvSpPr>
        <p:spPr>
          <a:xfrm>
            <a:off x="7687554" y="4371668"/>
            <a:ext cx="4164037" cy="1125416"/>
          </a:xfrm>
          <a:prstGeom prst="wedgeRectCallout">
            <a:avLst>
              <a:gd name="adj1" fmla="val -54617"/>
              <a:gd name="adj2" fmla="val -6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ドキュメントは自動的に生成される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D335FF7-0B72-4451-81AE-64B0E7CD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「</a:t>
            </a:r>
            <a:r>
              <a:rPr lang="en-US" altLang="ja-JP" dirty="0"/>
              <a:t> Swagger Codegen </a:t>
            </a:r>
            <a:r>
              <a:rPr lang="ja-JP" altLang="en-US" b="1" dirty="0"/>
              <a:t>」</a:t>
            </a:r>
            <a:r>
              <a:rPr lang="ja-JP" altLang="en-US" dirty="0"/>
              <a:t>を利用してソースを自動生成します。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523E3EE-0CAF-4EA5-A3C7-DC386C7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</a:t>
            </a:r>
            <a:r>
              <a:rPr kumimoji="1" lang="ja-JP" altLang="en-US" dirty="0"/>
              <a:t>　</a:t>
            </a:r>
            <a:r>
              <a:rPr kumimoji="1" lang="en-US" altLang="ja-JP" dirty="0"/>
              <a:t>World]</a:t>
            </a:r>
            <a:r>
              <a:rPr kumimoji="1" lang="ja-JP" altLang="en-US" dirty="0"/>
              <a:t>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261D0D-5613-4D5E-AE08-956D69E1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01241"/>
            <a:ext cx="7790557" cy="4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8B2E336-95B3-4AFB-9B1F-1C43C9CC6024}"/>
              </a:ext>
            </a:extLst>
          </p:cNvPr>
          <p:cNvSpPr/>
          <p:nvPr/>
        </p:nvSpPr>
        <p:spPr>
          <a:xfrm>
            <a:off x="6805818" y="3530990"/>
            <a:ext cx="4164037" cy="1125416"/>
          </a:xfrm>
          <a:prstGeom prst="wedgeRectCallout">
            <a:avLst>
              <a:gd name="adj1" fmla="val -55968"/>
              <a:gd name="adj2" fmla="val 7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lang="en-US" altLang="ja-JP" dirty="0"/>
              <a:t>Online generators</a:t>
            </a:r>
            <a:r>
              <a:rPr lang="ja-JP" altLang="en-US" dirty="0"/>
              <a:t>」を利用してサーバー側のソースを生成します。</a:t>
            </a:r>
            <a:endParaRPr kumimoji="1" lang="ja-JP" altLang="en-US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04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DDE37DB-405A-4A91-BEC3-19DDC233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生成したソースは </a:t>
            </a:r>
            <a:r>
              <a:rPr lang="en-US" altLang="ja-JP" dirty="0"/>
              <a:t>zip </a:t>
            </a:r>
            <a:r>
              <a:rPr lang="ja-JP" altLang="en-US" dirty="0"/>
              <a:t>ファイルの形でダウンロードします。</a:t>
            </a:r>
          </a:p>
          <a:p>
            <a:endParaRPr kumimoji="1" lang="en-US" altLang="ja-JP" dirty="0"/>
          </a:p>
          <a:p>
            <a:r>
              <a:rPr lang="ja-JP" altLang="en-US" dirty="0"/>
              <a:t>社内開発であれば、</a:t>
            </a:r>
            <a:r>
              <a:rPr lang="en-US" altLang="ja-JP" dirty="0"/>
              <a:t> </a:t>
            </a:r>
            <a:r>
              <a:rPr lang="ja-JP" altLang="en-US" dirty="0"/>
              <a:t>セキュリティ視点から「</a:t>
            </a:r>
            <a:r>
              <a:rPr lang="en-US" altLang="ja-JP" dirty="0"/>
              <a:t> swagger-</a:t>
            </a:r>
            <a:r>
              <a:rPr lang="en-US" altLang="ja-JP" dirty="0" err="1"/>
              <a:t>codegen</a:t>
            </a:r>
            <a:r>
              <a:rPr lang="en-US" altLang="ja-JP" dirty="0"/>
              <a:t> </a:t>
            </a:r>
            <a:r>
              <a:rPr lang="ja-JP" altLang="en-US" dirty="0"/>
              <a:t>」をプロジェクトに導入する。</a:t>
            </a:r>
            <a:endParaRPr lang="en-US" altLang="ja-JP" dirty="0"/>
          </a:p>
          <a:p>
            <a:r>
              <a:rPr kumimoji="1" lang="ja-JP" altLang="en-US" dirty="0"/>
              <a:t>勉強する時、オンライン生成は可能です。</a:t>
            </a:r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オンライン生成ガイドライン </a:t>
            </a:r>
            <a:r>
              <a:rPr lang="en-US" altLang="ja-JP" dirty="0"/>
              <a:t>https://github.com/swagger-api/swagger-codegen#online-generators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65EE422-5D31-4800-BDE9-33746A4B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Hello</a:t>
            </a:r>
            <a:r>
              <a:rPr lang="ja-JP" altLang="en-US" dirty="0"/>
              <a:t>　</a:t>
            </a:r>
            <a:r>
              <a:rPr lang="en-US" altLang="ja-JP" dirty="0"/>
              <a:t>World]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824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0_TF66722518.potx" id="{BDC49A1B-93BE-4EAB-8DC8-24B9A620B77C}" vid="{F7E4FB8D-E249-46D0-9FA6-9E8E3E8FC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販売ライト ピッチ プレゼンテーション</Template>
  <TotalTime>514</TotalTime>
  <Words>696</Words>
  <Application>Microsoft Office PowerPoint</Application>
  <PresentationFormat>ワイド画面</PresentationFormat>
  <Paragraphs>108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Meiryo UI</vt:lpstr>
      <vt:lpstr>Calibri</vt:lpstr>
      <vt:lpstr>Verdana</vt:lpstr>
      <vt:lpstr>RetrospectVTI</vt:lpstr>
      <vt:lpstr>Experience Swagger</vt:lpstr>
      <vt:lpstr>Swaggerとは</vt:lpstr>
      <vt:lpstr>なぜ　Swagger</vt:lpstr>
      <vt:lpstr>基本的なツール</vt:lpstr>
      <vt:lpstr>基本的なツール</vt:lpstr>
      <vt:lpstr>どう使うのか</vt:lpstr>
      <vt:lpstr>「Hello　World]例</vt:lpstr>
      <vt:lpstr>「Hello　World]例</vt:lpstr>
      <vt:lpstr>「Hello　World]例</vt:lpstr>
      <vt:lpstr>「Hello　World]例</vt:lpstr>
      <vt:lpstr>「Hello　World]例</vt:lpstr>
      <vt:lpstr>「Hello　World]例</vt:lpstr>
      <vt:lpstr>「Hello　World]例</vt:lpstr>
      <vt:lpstr>「Hello　World]例まとめ</vt:lpstr>
      <vt:lpstr>「FILE　API]例</vt:lpstr>
      <vt:lpstr>「FILE　API]例</vt:lpstr>
      <vt:lpstr>「FILE　API]例</vt:lpstr>
      <vt:lpstr>「FILE　API]例</vt:lpstr>
      <vt:lpstr>IMFとの結合方式</vt:lpstr>
      <vt:lpstr>添付ファイル</vt:lpstr>
      <vt:lpstr>Swagger調査報告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Swaggerの導入案</dc:title>
  <dc:creator>Administrator</dc:creator>
  <cp:lastModifiedBy>甄景輝(BP)</cp:lastModifiedBy>
  <cp:revision>29</cp:revision>
  <dcterms:created xsi:type="dcterms:W3CDTF">2020-12-22T00:38:19Z</dcterms:created>
  <dcterms:modified xsi:type="dcterms:W3CDTF">2020-12-24T02:50:33Z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