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9" r:id="rId13"/>
    <p:sldId id="268" r:id="rId14"/>
    <p:sldId id="265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53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93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66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5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1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0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6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04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9261-A6C7-434E-B2DA-3AC0B56452BB}" type="datetimeFigureOut">
              <a:rPr kumimoji="1" lang="ja-JP" altLang="en-US" smtClean="0"/>
              <a:t>2017/11/21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00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27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D94585A-C4AF-4C7B-83FC-0190DD4C98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6379"/>
                <a:ext cx="10515600" cy="52705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ja-JP" altLang="en-US" sz="2400" dirty="0"/>
                  <a:t>の値を代入して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 sz="2400" dirty="0"/>
              </a:p>
              <a:p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r>
                  <a:rPr lang="ja-JP" altLang="en-US" sz="2400" dirty="0">
                    <a:latin typeface="Cambria Math" panose="02040503050406030204" pitchFamily="18" charset="0"/>
                  </a:rPr>
                  <a:t>行列形式に書き直すと</a:t>
                </a:r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𝐻𝑊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𝐻𝑊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endParaRPr lang="en-US" altLang="ja-JP" sz="2400" dirty="0">
                  <a:latin typeface="Cambria Math" panose="02040503050406030204" pitchFamily="18" charset="0"/>
                </a:endParaRP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D94585A-C4AF-4C7B-83FC-0190DD4C9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6379"/>
                <a:ext cx="10515600" cy="5270584"/>
              </a:xfrm>
              <a:blipFill>
                <a:blip r:embed="rId2"/>
                <a:stretch>
                  <a:fillRect l="-812" t="-1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1">
            <a:extLst>
              <a:ext uri="{FF2B5EF4-FFF2-40B4-BE49-F238E27FC236}">
                <a16:creationId xmlns:a16="http://schemas.microsoft.com/office/drawing/2014/main" id="{95A6B972-D54E-479F-8551-6D0221A8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4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ＮＭＦのアルゴリズム（ユークリッド距離）</a:t>
            </a:r>
          </a:p>
        </p:txBody>
      </p:sp>
    </p:spTree>
    <p:extLst>
      <p:ext uri="{BB962C8B-B14F-4D97-AF65-F5344CB8AC3E}">
        <p14:creationId xmlns:p14="http://schemas.microsoft.com/office/powerpoint/2010/main" val="103170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62E690-6BFF-4D91-B45B-57B1C69B4BF5}"/>
              </a:ext>
            </a:extLst>
          </p:cNvPr>
          <p:cNvSpPr/>
          <p:nvPr/>
        </p:nvSpPr>
        <p:spPr>
          <a:xfrm>
            <a:off x="7884695" y="3842084"/>
            <a:ext cx="4211052" cy="183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096A839-6772-4DC0-BFEE-BF46CD89BF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sSup>
                                    <m:sSup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𝐻𝑊</m:t>
                                  </m:r>
                                  <m:sSup>
                                    <m:sSup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32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32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𝐻𝑊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E096A839-6772-4DC0-BFEE-BF46CD89B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9976423-9AA3-45E2-968E-AD1030299372}"/>
              </a:ext>
            </a:extLst>
          </p:cNvPr>
          <p:cNvSpPr/>
          <p:nvPr/>
        </p:nvSpPr>
        <p:spPr>
          <a:xfrm>
            <a:off x="1612230" y="1749591"/>
            <a:ext cx="73954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import numpy as np</a:t>
            </a:r>
          </a:p>
          <a:p>
            <a:r>
              <a:rPr lang="en-US" altLang="ja-JP" sz="1400" dirty="0"/>
              <a:t> </a:t>
            </a:r>
          </a:p>
          <a:p>
            <a:r>
              <a:rPr lang="en-US" altLang="ja-JP" sz="1400" dirty="0"/>
              <a:t>def NMF(V,it,rank):</a:t>
            </a:r>
          </a:p>
          <a:p>
            <a:r>
              <a:rPr lang="en-US" altLang="ja-JP" sz="1400" dirty="0"/>
              <a:t>    H = np.random.rand(V.shape[0],rank)</a:t>
            </a:r>
          </a:p>
          <a:p>
            <a:r>
              <a:rPr lang="en-US" altLang="ja-JP" sz="1400" dirty="0"/>
              <a:t>    W = np.random.rand(rank,V.shape[1])</a:t>
            </a:r>
          </a:p>
          <a:p>
            <a:r>
              <a:rPr lang="en-US" altLang="ja-JP" sz="1400" dirty="0"/>
              <a:t>    for i in range(it):</a:t>
            </a:r>
          </a:p>
          <a:p>
            <a:r>
              <a:rPr lang="en-US" altLang="ja-JP" sz="1400" dirty="0"/>
              <a:t>        VW = np.dot(V,W.T)</a:t>
            </a:r>
          </a:p>
          <a:p>
            <a:r>
              <a:rPr lang="en-US" altLang="ja-JP" sz="1400" dirty="0"/>
              <a:t>        HWW = np.dot(H,np.dot(W,W.T))</a:t>
            </a:r>
          </a:p>
          <a:p>
            <a:r>
              <a:rPr lang="en-US" altLang="ja-JP" sz="1400" dirty="0"/>
              <a:t>        H = H * VW / HWW</a:t>
            </a:r>
          </a:p>
          <a:p>
            <a:r>
              <a:rPr lang="en-US" altLang="ja-JP" sz="1400" dirty="0"/>
              <a:t>        HV = np.dot(H.T,V)</a:t>
            </a:r>
          </a:p>
          <a:p>
            <a:r>
              <a:rPr lang="en-US" altLang="ja-JP" sz="1400" dirty="0"/>
              <a:t>        HHW = np.dot(H.T,np.dot(H,W))</a:t>
            </a:r>
          </a:p>
          <a:p>
            <a:r>
              <a:rPr lang="en-US" altLang="ja-JP" sz="1400" dirty="0"/>
              <a:t>        W = W * HV / HHW</a:t>
            </a:r>
          </a:p>
          <a:p>
            <a:r>
              <a:rPr lang="en-US" altLang="ja-JP" sz="1400" dirty="0"/>
              <a:t>                </a:t>
            </a:r>
          </a:p>
          <a:p>
            <a:r>
              <a:rPr lang="en-US" altLang="ja-JP" sz="1400" dirty="0"/>
              <a:t>        print ("it: "+ str(i) + "  Error : " + str(np.linalg.norm(V-np.dot(H,W))))</a:t>
            </a:r>
          </a:p>
          <a:p>
            <a:r>
              <a:rPr lang="en-US" altLang="ja-JP" sz="1400" dirty="0"/>
              <a:t>    return H,W</a:t>
            </a:r>
          </a:p>
          <a:p>
            <a:r>
              <a:rPr lang="en-US" altLang="ja-JP" sz="1400" dirty="0"/>
              <a:t> </a:t>
            </a:r>
          </a:p>
          <a:p>
            <a:r>
              <a:rPr lang="en-US" altLang="ja-JP" sz="1400" dirty="0"/>
              <a:t>#</a:t>
            </a:r>
            <a:r>
              <a:rPr lang="ja-JP" altLang="en-US" sz="1400" dirty="0"/>
              <a:t>サンプル行列</a:t>
            </a:r>
          </a:p>
          <a:p>
            <a:r>
              <a:rPr lang="en-US" altLang="ja-JP" sz="1400" dirty="0"/>
              <a:t>V = np.array([[5,0,0,0],[3,4,0,0],[2,0,1,0],[2,4,0,3],[0,5,0,4],[0,0,0,5]])</a:t>
            </a:r>
          </a:p>
          <a:p>
            <a:r>
              <a:rPr lang="en-US" altLang="ja-JP" sz="1400" dirty="0"/>
              <a:t> </a:t>
            </a:r>
          </a:p>
          <a:p>
            <a:r>
              <a:rPr lang="en-US" altLang="ja-JP" sz="1400" dirty="0"/>
              <a:t>#</a:t>
            </a:r>
            <a:r>
              <a:rPr lang="ja-JP" altLang="en-US" sz="1400" dirty="0"/>
              <a:t>実行部分</a:t>
            </a:r>
          </a:p>
          <a:p>
            <a:r>
              <a:rPr lang="en-US" altLang="ja-JP" sz="1400" dirty="0"/>
              <a:t>H,W = NMF(V,100,3)</a:t>
            </a:r>
            <a:endParaRPr lang="en-US" altLang="ja-JP" sz="1400" dirty="0">
              <a:effectLst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BBE7336-01AD-4F3A-8952-8052B7CC2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874" y="2454443"/>
            <a:ext cx="5305926" cy="1708484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特徴量の数を増やし過ぎると収束しないで発散する場合がある（らしい）。</a:t>
            </a:r>
            <a:endParaRPr lang="en-US" altLang="ja-JP" sz="1800" dirty="0"/>
          </a:p>
          <a:p>
            <a:r>
              <a:rPr lang="en-US" altLang="ja-JP" sz="1800" dirty="0"/>
              <a:t>Python</a:t>
            </a:r>
            <a:r>
              <a:rPr lang="ja-JP" altLang="en-US" sz="1800" dirty="0"/>
              <a:t>に</a:t>
            </a:r>
            <a:r>
              <a:rPr lang="en-US" altLang="ja-JP" sz="1800" dirty="0"/>
              <a:t>nimfa</a:t>
            </a:r>
            <a:r>
              <a:rPr lang="ja-JP" altLang="en-US" sz="1800" dirty="0"/>
              <a:t>というライブラリがあるので、わざわざ実装する必要はない（かも）。</a:t>
            </a:r>
            <a:endParaRPr lang="en-US" altLang="ja-JP" sz="1800" dirty="0"/>
          </a:p>
          <a:p>
            <a:endParaRPr kumimoji="1" lang="en-US" altLang="ja-JP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ADED481-8DC8-429C-992A-00EF61429528}"/>
              </a:ext>
            </a:extLst>
          </p:cNvPr>
          <p:cNvSpPr/>
          <p:nvPr/>
        </p:nvSpPr>
        <p:spPr>
          <a:xfrm>
            <a:off x="7892715" y="3858128"/>
            <a:ext cx="41869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import nimfa</a:t>
            </a:r>
          </a:p>
          <a:p>
            <a:r>
              <a:rPr lang="ja-JP" altLang="en-US" sz="1600" dirty="0"/>
              <a:t>nmf = nimfa.Nmf(V, seed='nndsvd', rank=3, max_iter=100)</a:t>
            </a:r>
          </a:p>
          <a:p>
            <a:r>
              <a:rPr lang="ja-JP" altLang="en-US" sz="1600" dirty="0"/>
              <a:t>nmf_fit = nmf()</a:t>
            </a:r>
          </a:p>
          <a:p>
            <a:r>
              <a:rPr lang="ja-JP" altLang="en-US" sz="1600" dirty="0"/>
              <a:t>H = nmf_fit.basis() #URL ・ 特徴の行列</a:t>
            </a:r>
          </a:p>
          <a:p>
            <a:r>
              <a:rPr lang="ja-JP" altLang="en-US" sz="1600" dirty="0"/>
              <a:t>W = nmf_fit.coef() #特徴　・　要素の行列</a:t>
            </a:r>
          </a:p>
          <a:p>
            <a:r>
              <a:rPr lang="ja-JP" altLang="en-US" sz="1600" dirty="0"/>
              <a:t>E = np.linalg.norm(nmf.residuals())</a:t>
            </a:r>
          </a:p>
        </p:txBody>
      </p:sp>
    </p:spTree>
    <p:extLst>
      <p:ext uri="{BB962C8B-B14F-4D97-AF65-F5344CB8AC3E}">
        <p14:creationId xmlns:p14="http://schemas.microsoft.com/office/powerpoint/2010/main" val="219253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94585A-C4AF-4C7B-83FC-0190DD4C9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6379"/>
            <a:ext cx="10515600" cy="5270584"/>
          </a:xfrm>
        </p:spPr>
        <p:txBody>
          <a:bodyPr/>
          <a:lstStyle/>
          <a:p>
            <a:r>
              <a:rPr lang="ja-JP" altLang="en-US" sz="2400" dirty="0">
                <a:latin typeface="Cambria Math" panose="02040503050406030204" pitchFamily="18" charset="0"/>
              </a:rPr>
              <a:t>注意点</a:t>
            </a:r>
            <a:endParaRPr lang="en-US" altLang="ja-JP" sz="2400" dirty="0">
              <a:latin typeface="Cambria Math" panose="02040503050406030204" pitchFamily="18" charset="0"/>
            </a:endParaRPr>
          </a:p>
          <a:p>
            <a:pPr lvl="1"/>
            <a:r>
              <a:rPr lang="ja-JP" altLang="en-US" sz="2000" dirty="0">
                <a:latin typeface="Cambria Math" panose="02040503050406030204" pitchFamily="18" charset="0"/>
              </a:rPr>
              <a:t>大域的最適解の保証がない</a:t>
            </a:r>
            <a:endParaRPr lang="en-US" altLang="ja-JP" sz="2000" dirty="0">
              <a:latin typeface="Cambria Math" panose="02040503050406030204" pitchFamily="18" charset="0"/>
            </a:endParaRPr>
          </a:p>
          <a:p>
            <a:endParaRPr lang="en-US" altLang="ja-JP" sz="2400" dirty="0">
              <a:latin typeface="Cambria Math" panose="02040503050406030204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95A6B972-D54E-479F-8551-6D0221A8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4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ＮＭＦのアルゴリズム）</a:t>
            </a:r>
          </a:p>
        </p:txBody>
      </p:sp>
    </p:spTree>
    <p:extLst>
      <p:ext uri="{BB962C8B-B14F-4D97-AF65-F5344CB8AC3E}">
        <p14:creationId xmlns:p14="http://schemas.microsoft.com/office/powerpoint/2010/main" val="270577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9537C-1329-414C-B425-5A305B63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1971EB-29EA-4C5E-9C3D-4C96359F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92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BEC84F4-A258-4754-97E0-0F8EC47D6D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49083"/>
                <a:ext cx="10515600" cy="80594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イェンゼンの不等式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9BEC84F4-A258-4754-97E0-0F8EC47D6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49083"/>
                <a:ext cx="10515600" cy="8059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C5B198D-2A1B-463A-AA4F-6E0EC0E5C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263"/>
                <a:ext cx="10515600" cy="49337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ja-JP" altLang="en-US" dirty="0"/>
                  <a:t>の時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ja-JP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等号条件は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endParaRPr lang="en-US" altLang="ja-JP" b="0" dirty="0"/>
              </a:p>
              <a:p>
                <a:pPr marL="0" indent="0">
                  <a:buNone/>
                </a:pPr>
                <a:r>
                  <a:rPr kumimoji="1" lang="ja-JP" altLang="en-US" dirty="0"/>
                  <a:t>例の場合、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C5B198D-2A1B-463A-AA4F-6E0EC0E5C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263"/>
                <a:ext cx="10515600" cy="4933700"/>
              </a:xfrm>
              <a:blipFill>
                <a:blip r:embed="rId3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3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FBF143B-C8AF-458C-ADD7-A986A3A7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04F87B7A-D39D-4957-A395-5D1C03AFC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 sz="2400" dirty="0"/>
                  <a:t>の平均ベクトルを</a:t>
                </a:r>
                <a14:m>
                  <m:oMath xmlns:m="http://schemas.openxmlformats.org/officeDocument/2006/math">
                    <m:r>
                      <a:rPr lang="ja-JP" alt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ja-JP" altLang="en-US" sz="2400" dirty="0"/>
                  <a:t>とおくと、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 sz="2400" dirty="0" err="1"/>
                  <a:t>の分散共</a:t>
                </a:r>
                <a:r>
                  <a:rPr lang="ja-JP" altLang="en-US" sz="2400" dirty="0"/>
                  <a:t>分散行列は、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[(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sz="24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sz="2400" dirty="0">
                    <a:latin typeface="Century" panose="02040604050505020304" pitchFamily="18" charset="0"/>
                  </a:rPr>
                  <a:t>（半正定値対称行列なので）直交行列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2400" dirty="0">
                    <a:latin typeface="Century" panose="02040604050505020304" pitchFamily="18" charset="0"/>
                  </a:rPr>
                  <a:t>用いて対角化できる</a:t>
                </a: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ja-JP" altLang="en-US" i="1" smtClean="0">
                        <a:latin typeface="Cambria Math" panose="02040503050406030204" pitchFamily="18" charset="0"/>
                        <a:ea typeface="+mj-ea"/>
                      </a:rPr>
                      <m:t>は</m:t>
                    </m:r>
                  </m:oMath>
                </a14:m>
                <a:r>
                  <a:rPr lang="ja-JP" altLang="en-US" dirty="0">
                    <a:latin typeface="+mj-ea"/>
                    <a:ea typeface="+mj-ea"/>
                  </a:rPr>
                  <a:t>対角行列で</a:t>
                </a:r>
                <a:r>
                  <a:rPr lang="ja-JP" altLang="en-US" sz="2400" dirty="0">
                    <a:latin typeface="Century" panose="02040604050505020304" pitchFamily="18" charset="0"/>
                  </a:rPr>
                  <a:t>、対角細分は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ja-JP" altLang="en-US" sz="2400" dirty="0">
                    <a:latin typeface="Century" panose="02040604050505020304" pitchFamily="18" charset="0"/>
                  </a:rPr>
                  <a:t>の各固有値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lang="ja-JP" altLang="en-US" sz="2400" dirty="0">
                    <a:latin typeface="Century" panose="02040604050505020304" pitchFamily="18" charset="0"/>
                  </a:rPr>
                  <a:t>すべて</a:t>
                </a:r>
                <a:r>
                  <a:rPr lang="en-US" altLang="ja-JP" sz="2400" dirty="0">
                    <a:latin typeface="Century" panose="02040604050505020304" pitchFamily="18" charset="0"/>
                  </a:rPr>
                  <a:t>0</a:t>
                </a:r>
                <a:r>
                  <a:rPr lang="ja-JP" altLang="en-US" sz="2400" dirty="0">
                    <a:latin typeface="Century" panose="02040604050505020304" pitchFamily="18" charset="0"/>
                  </a:rPr>
                  <a:t>以上。</a:t>
                </a: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 dirty="0">
                    <a:latin typeface="Century" panose="02040604050505020304" pitchFamily="18" charset="0"/>
                  </a:rPr>
                  <a:t>の</a:t>
                </a:r>
                <a:r>
                  <a:rPr lang="ja-JP" altLang="en-US" dirty="0"/>
                  <a:t>各列ベクトルは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ja-JP" altLang="en-US" dirty="0"/>
                  <a:t>の固有ベクトル。一番大きい固有値に対応する固有ベクトルが第一主成分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04F87B7A-D39D-4957-A395-5D1C03AFC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91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02A0F-09F4-4C2C-B7B5-B3001DC3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4BEBB1E-5A0A-4EBD-BF93-13ABBF722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/>
                  <a:t>上記の行列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sz="2400" dirty="0"/>
                  <a:t>を使って、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ja-JP" altLang="en-US" sz="2400" dirty="0"/>
                  <a:t>を一次変換する。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en-US" altLang="ja-JP" sz="2400" b="1" dirty="0"/>
              </a:p>
              <a:p>
                <a:r>
                  <a:rPr lang="ja-JP" altLang="en-US" sz="2400" dirty="0"/>
                  <a:t>この時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ja-JP" altLang="en-US" sz="2400" dirty="0" err="1"/>
                  <a:t>の分散共</a:t>
                </a:r>
                <a:r>
                  <a:rPr lang="ja-JP" altLang="en-US" sz="2400" dirty="0"/>
                  <a:t>分散行列は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ja-JP" altLang="en-US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ja-JP" altLang="en-US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sz="24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ja-JP" altLang="en-US" sz="2400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となり、対角行列となる。</a:t>
                </a:r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lang="en-US" altLang="ja-JP" sz="2400" dirty="0"/>
              </a:p>
              <a:p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4BEBB1E-5A0A-4EBD-BF93-13ABBF722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60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C0923-8D8E-4D28-A664-79726B3B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705" y="335519"/>
            <a:ext cx="10515600" cy="533233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892D8E9-034B-4F40-8F4C-B985E75BF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159696"/>
              </p:ext>
            </p:extLst>
          </p:nvPr>
        </p:nvGraphicFramePr>
        <p:xfrm>
          <a:off x="1030705" y="1118810"/>
          <a:ext cx="242636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452">
                  <a:extLst>
                    <a:ext uri="{9D8B030D-6E8A-4147-A177-3AD203B41FA5}">
                      <a16:colId xmlns:a16="http://schemas.microsoft.com/office/drawing/2014/main" val="1358606430"/>
                    </a:ext>
                  </a:extLst>
                </a:gridCol>
                <a:gridCol w="368968">
                  <a:extLst>
                    <a:ext uri="{9D8B030D-6E8A-4147-A177-3AD203B41FA5}">
                      <a16:colId xmlns:a16="http://schemas.microsoft.com/office/drawing/2014/main" val="2639264332"/>
                    </a:ext>
                  </a:extLst>
                </a:gridCol>
                <a:gridCol w="385011">
                  <a:extLst>
                    <a:ext uri="{9D8B030D-6E8A-4147-A177-3AD203B41FA5}">
                      <a16:colId xmlns:a16="http://schemas.microsoft.com/office/drawing/2014/main" val="2944803473"/>
                    </a:ext>
                  </a:extLst>
                </a:gridCol>
                <a:gridCol w="360947">
                  <a:extLst>
                    <a:ext uri="{9D8B030D-6E8A-4147-A177-3AD203B41FA5}">
                      <a16:colId xmlns:a16="http://schemas.microsoft.com/office/drawing/2014/main" val="288488734"/>
                    </a:ext>
                  </a:extLst>
                </a:gridCol>
                <a:gridCol w="376990">
                  <a:extLst>
                    <a:ext uri="{9D8B030D-6E8A-4147-A177-3AD203B41FA5}">
                      <a16:colId xmlns:a16="http://schemas.microsoft.com/office/drawing/2014/main" val="4213343525"/>
                    </a:ext>
                  </a:extLst>
                </a:gridCol>
              </a:tblGrid>
              <a:tr h="21668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3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34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4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1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8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748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F3620C-A1F6-4599-95B1-36E2B66FC602}"/>
                  </a:ext>
                </a:extLst>
              </p:cNvPr>
              <p:cNvSpPr txBox="1"/>
              <p:nvPr/>
            </p:nvSpPr>
            <p:spPr>
              <a:xfrm>
                <a:off x="0" y="4285022"/>
                <a:ext cx="4018548" cy="1566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F3620C-A1F6-4599-95B1-36E2B66FC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5022"/>
                <a:ext cx="4018548" cy="1566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3851808C-E4BA-4D2D-8327-B7D0F902AF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35114" y="1118810"/>
                <a:ext cx="7587917" cy="53782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400" dirty="0"/>
                  <a:t>協調フィルタリング</a:t>
                </a:r>
                <a:endParaRPr lang="en-US" altLang="ja-JP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ja-JP" altLang="en-US" sz="2000" dirty="0"/>
                  <a:t>を計算すると類似ユーザを算出できる</a:t>
                </a:r>
                <a:endParaRPr lang="en-US" altLang="ja-JP" sz="2000" dirty="0"/>
              </a:p>
              <a:p>
                <a:pPr lvl="1"/>
                <a:r>
                  <a:rPr lang="ja-JP" altLang="en-US" sz="2000" dirty="0"/>
                  <a:t>さらに算出した類似ユーザと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000" dirty="0"/>
                  <a:t>の内積を取ることで類似ユーザが好むアイテムを算出できる。</a:t>
                </a:r>
                <a:endParaRPr lang="en-US" altLang="ja-JP" sz="2000" dirty="0"/>
              </a:p>
              <a:p>
                <a:pPr marL="457200" lvl="1" indent="0">
                  <a:buNone/>
                </a:pPr>
                <a:r>
                  <a:rPr lang="ja-JP" altLang="en-US" sz="2000" dirty="0"/>
                  <a:t>⇒</a:t>
                </a:r>
                <a:r>
                  <a:rPr lang="en-US" altLang="ja-JP" sz="20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ja-JP" sz="20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ja-JP" altLang="en-US" sz="2400" dirty="0"/>
                  <a:t>この場合ユーザ１にお勧めするアイテムは、評価済みのＡを除く、Ｂ</a:t>
                </a:r>
                <a:r>
                  <a:rPr lang="en-US" altLang="ja-JP" sz="2400" dirty="0"/>
                  <a:t>(100), D(30), C(10)</a:t>
                </a:r>
                <a:r>
                  <a:rPr lang="ja-JP" altLang="en-US" sz="2400" dirty="0"/>
                  <a:t>の順となる。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3851808C-E4BA-4D2D-8327-B7D0F902A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114" y="1118810"/>
                <a:ext cx="7587917" cy="5378243"/>
              </a:xfrm>
              <a:prstGeom prst="rect">
                <a:avLst/>
              </a:prstGeom>
              <a:blipFill>
                <a:blip r:embed="rId3"/>
                <a:stretch>
                  <a:fillRect l="-1125" t="-1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コンテンツ プレースホルダー 3">
            <a:extLst>
              <a:ext uri="{FF2B5EF4-FFF2-40B4-BE49-F238E27FC236}">
                <a16:creationId xmlns:a16="http://schemas.microsoft.com/office/drawing/2014/main" id="{FBA4321F-382D-4CEE-86F6-251925E04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031034"/>
              </p:ext>
            </p:extLst>
          </p:nvPr>
        </p:nvGraphicFramePr>
        <p:xfrm>
          <a:off x="6446919" y="2512531"/>
          <a:ext cx="361148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327">
                  <a:extLst>
                    <a:ext uri="{9D8B030D-6E8A-4147-A177-3AD203B41FA5}">
                      <a16:colId xmlns:a16="http://schemas.microsoft.com/office/drawing/2014/main" val="1358606430"/>
                    </a:ext>
                  </a:extLst>
                </a:gridCol>
                <a:gridCol w="681790">
                  <a:extLst>
                    <a:ext uri="{9D8B030D-6E8A-4147-A177-3AD203B41FA5}">
                      <a16:colId xmlns:a16="http://schemas.microsoft.com/office/drawing/2014/main" val="2639264332"/>
                    </a:ext>
                  </a:extLst>
                </a:gridCol>
                <a:gridCol w="721894">
                  <a:extLst>
                    <a:ext uri="{9D8B030D-6E8A-4147-A177-3AD203B41FA5}">
                      <a16:colId xmlns:a16="http://schemas.microsoft.com/office/drawing/2014/main" val="2944803473"/>
                    </a:ext>
                  </a:extLst>
                </a:gridCol>
                <a:gridCol w="680740">
                  <a:extLst>
                    <a:ext uri="{9D8B030D-6E8A-4147-A177-3AD203B41FA5}">
                      <a16:colId xmlns:a16="http://schemas.microsoft.com/office/drawing/2014/main" val="288488734"/>
                    </a:ext>
                  </a:extLst>
                </a:gridCol>
                <a:gridCol w="640730">
                  <a:extLst>
                    <a:ext uri="{9D8B030D-6E8A-4147-A177-3AD203B41FA5}">
                      <a16:colId xmlns:a16="http://schemas.microsoft.com/office/drawing/2014/main" val="4213343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3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8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288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34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4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290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1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360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98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user6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74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4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43E86-699C-4D07-AD18-516032A3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1CB4EB-6D75-466C-8CBB-E94D3B748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ＮＭＦ：次元削除の方法の一種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非負値行列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を</a:t>
                </a:r>
                <a:r>
                  <a:rPr lang="ja-JP" altLang="en-US" dirty="0"/>
                  <a:t>非負値行列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ja-JP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に分解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𝐻𝑊</m:t>
                    </m:r>
                  </m:oMath>
                </a14:m>
                <a:r>
                  <a:rPr kumimoji="1" lang="ja-JP" altLang="en-US" dirty="0" err="1"/>
                  <a:t>と近</a:t>
                </a:r>
                <a:r>
                  <a:rPr kumimoji="1" lang="ja-JP" altLang="en-US" dirty="0"/>
                  <a:t>似される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31CB4EB-6D75-466C-8CBB-E94D3B748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37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FF458CE-3A0E-4402-9586-7569FDD360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9365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𝐻𝑊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DFF458CE-3A0E-4402-9586-7569FDD36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936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DE0AC97-170A-42A0-BD25-950C8F2E2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074"/>
                <a:ext cx="10515600" cy="5005889"/>
              </a:xfrm>
            </p:spPr>
            <p:txBody>
              <a:bodyPr/>
              <a:lstStyle/>
              <a:p>
                <a:r>
                  <a:rPr lang="ja-JP" altLang="en-US" sz="2400" dirty="0"/>
                  <a:t>例えば以下のようなデータがあって、要素数が多すぎて手に負えないとき</a:t>
                </a:r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lang="en-US" altLang="ja-JP" sz="2400" dirty="0"/>
              </a:p>
              <a:p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r>
                  <a:rPr kumimoji="1" lang="ja-JP" altLang="en-US" sz="2400" dirty="0"/>
                  <a:t>次元を削除して</a:t>
                </a:r>
                <a:r>
                  <a:rPr lang="ja-JP" altLang="en-US" sz="2400" dirty="0"/>
                  <a:t>、こんな感じにできると楽。これが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ja-JP" altLang="en-US" sz="2400" dirty="0"/>
                  <a:t>に該当。</a:t>
                </a:r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pPr marL="0" indent="0">
                  <a:buNone/>
                </a:pPr>
                <a:endParaRPr kumimoji="1" lang="en-US" altLang="ja-JP" sz="2400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DE0AC97-170A-42A0-BD25-950C8F2E2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074"/>
                <a:ext cx="10515600" cy="5005889"/>
              </a:xfrm>
              <a:blipFill>
                <a:blip r:embed="rId3"/>
                <a:stretch>
                  <a:fillRect l="-812" t="-1583" r="-4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B2A9DCC-CA75-4898-93EC-EF6AB894C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77249"/>
              </p:ext>
            </p:extLst>
          </p:nvPr>
        </p:nvGraphicFramePr>
        <p:xfrm>
          <a:off x="1165726" y="1561876"/>
          <a:ext cx="78338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779">
                  <a:extLst>
                    <a:ext uri="{9D8B030D-6E8A-4147-A177-3AD203B41FA5}">
                      <a16:colId xmlns:a16="http://schemas.microsoft.com/office/drawing/2014/main" val="1564923255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1339758693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1584753734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717631956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3772286817"/>
                    </a:ext>
                  </a:extLst>
                </a:gridCol>
              </a:tblGrid>
              <a:tr h="3357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要素２００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7833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8809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503990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25417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ユーザ１００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3129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3E9F00F-DE35-4D52-9BDA-00AEC43C8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81666"/>
              </p:ext>
            </p:extLst>
          </p:nvPr>
        </p:nvGraphicFramePr>
        <p:xfrm>
          <a:off x="1165726" y="3869419"/>
          <a:ext cx="78338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779">
                  <a:extLst>
                    <a:ext uri="{9D8B030D-6E8A-4147-A177-3AD203B41FA5}">
                      <a16:colId xmlns:a16="http://schemas.microsoft.com/office/drawing/2014/main" val="1564923255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1339758693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1584753734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717631956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3772286817"/>
                    </a:ext>
                  </a:extLst>
                </a:gridCol>
              </a:tblGrid>
              <a:tr h="3357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特徴量１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特徴量２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特徴量５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7833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8809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503990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25417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ユーザ１００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8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E715404-2925-4F2D-9EB7-C9DA1D7A53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87813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𝐻𝑊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E715404-2925-4F2D-9EB7-C9DA1D7A5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8781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7F7458-3AD7-4436-9326-2CB9E4076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264"/>
                <a:ext cx="10515600" cy="4933699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400" dirty="0"/>
                  <a:t>一方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 sz="2400" dirty="0"/>
                  <a:t>はこんな感じ</a:t>
                </a:r>
                <a:endParaRPr kumimoji="1" lang="en-US" altLang="ja-JP" sz="2400" dirty="0"/>
              </a:p>
              <a:p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lang="en-US" altLang="ja-JP" sz="2400" dirty="0"/>
              </a:p>
              <a:p>
                <a:endParaRPr kumimoji="1" lang="en-US" altLang="ja-JP" sz="2400" dirty="0"/>
              </a:p>
              <a:p>
                <a:endParaRPr kumimoji="1" lang="en-US" altLang="ja-JP" sz="2400" dirty="0"/>
              </a:p>
              <a:p>
                <a:r>
                  <a:rPr kumimoji="1" lang="ja-JP" altLang="en-US" sz="2400" dirty="0"/>
                  <a:t>要素が特徴量にどれだけ効いてくるかがわかる。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非負値なのは、現実的に非負の要素を扱うことが多いから</a:t>
                </a:r>
                <a:endParaRPr lang="en-US" altLang="ja-JP" sz="2400" dirty="0"/>
              </a:p>
              <a:p>
                <a:pPr lvl="1"/>
                <a:r>
                  <a:rPr kumimoji="1" lang="ja-JP" altLang="en-US" sz="2000" dirty="0"/>
                  <a:t>ユーザ数、画素数、アンケートの評価値、購入の有無（</a:t>
                </a:r>
                <a:r>
                  <a:rPr kumimoji="1" lang="en-US" altLang="ja-JP" sz="2000" dirty="0"/>
                  <a:t>0 or 1</a:t>
                </a:r>
                <a:r>
                  <a:rPr kumimoji="1" lang="ja-JP" altLang="en-US" sz="2000" dirty="0"/>
                  <a:t>）など</a:t>
                </a:r>
                <a:endParaRPr kumimoji="1" lang="en-US" altLang="ja-JP" sz="2000" dirty="0"/>
              </a:p>
              <a:p>
                <a:pPr lvl="1"/>
                <a:r>
                  <a:rPr kumimoji="1" lang="ja-JP" altLang="en-US" sz="2000" dirty="0"/>
                  <a:t>ＳＶＤだとユーザ数</a:t>
                </a:r>
                <a:r>
                  <a:rPr kumimoji="1" lang="en-US" altLang="ja-JP" sz="2000" dirty="0"/>
                  <a:t>-10</a:t>
                </a:r>
                <a:r>
                  <a:rPr kumimoji="1" lang="ja-JP" altLang="en-US" sz="2000" dirty="0"/>
                  <a:t>とか出てしまうことがある。</a:t>
                </a:r>
                <a:endParaRPr kumimoji="1" lang="en-US" altLang="ja-JP" sz="2000" dirty="0"/>
              </a:p>
              <a:p>
                <a:r>
                  <a:rPr kumimoji="1" lang="ja-JP" altLang="en-US" sz="2400" dirty="0"/>
                  <a:t>片方を固定してＨとＷを逐次的に更新していく。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A7F7458-3AD7-4436-9326-2CB9E4076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264"/>
                <a:ext cx="10515600" cy="4933699"/>
              </a:xfrm>
              <a:blipFill>
                <a:blip r:embed="rId3"/>
                <a:stretch>
                  <a:fillRect l="-812" t="-1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D70207A-486D-41DF-8FAA-A187228A1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42194"/>
              </p:ext>
            </p:extLst>
          </p:nvPr>
        </p:nvGraphicFramePr>
        <p:xfrm>
          <a:off x="838200" y="1727798"/>
          <a:ext cx="78338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779">
                  <a:extLst>
                    <a:ext uri="{9D8B030D-6E8A-4147-A177-3AD203B41FA5}">
                      <a16:colId xmlns:a16="http://schemas.microsoft.com/office/drawing/2014/main" val="1564923255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1339758693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1584753734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717631956"/>
                    </a:ext>
                  </a:extLst>
                </a:gridCol>
                <a:gridCol w="1566779">
                  <a:extLst>
                    <a:ext uri="{9D8B030D-6E8A-4147-A177-3AD203B41FA5}">
                      <a16:colId xmlns:a16="http://schemas.microsoft.com/office/drawing/2014/main" val="3772286817"/>
                    </a:ext>
                  </a:extLst>
                </a:gridCol>
              </a:tblGrid>
              <a:tr h="33572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要素５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57833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特徴量１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58809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特徴量２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503990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25417"/>
                  </a:ext>
                </a:extLst>
              </a:tr>
              <a:tr h="335726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特徴量５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3.0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31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01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28A22-B48E-4332-AE94-05C67BE4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4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ＮＭＦのアルゴリズム（ユークリッド距離）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BA518D6-4D95-47D8-AE66-7B38ECAFC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8568"/>
                <a:ext cx="10515600" cy="572703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𝐻𝑊</m:t>
                    </m:r>
                  </m:oMath>
                </a14:m>
                <a:r>
                  <a:rPr kumimoji="1" lang="ja-JP" altLang="en-US" sz="2400" dirty="0"/>
                  <a:t>となるようなＨ、Ｗを見つけたい。以下の誤差関数Ｅが最小になる場合を考える。行列のユークリッド距離は各要素の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 dirty="0"/>
                  <a:t>乗和。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𝐻𝑊</m:t>
                              </m:r>
                            </m:e>
                          </m:d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:r>
                  <a:rPr lang="ja-JP" altLang="en-US" sz="2400" dirty="0"/>
                  <a:t>展開して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イェンゼン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不等式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等号条件は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kumimoji="1" lang="en-US" altLang="ja-JP" sz="2400" dirty="0"/>
                  <a:t>,</a:t>
                </a:r>
                <a:r>
                  <a:rPr kumimoji="1" lang="ja-JP" altLang="en-US" sz="2400" dirty="0"/>
                  <a:t>さらに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ja-JP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ja-JP" altLang="en-US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より</a:t>
                </a:r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ja-JP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𝑐𝑜𝑛𝑠𝑡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BA518D6-4D95-47D8-AE66-7B38ECAFC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8568"/>
                <a:ext cx="10515600" cy="5727032"/>
              </a:xfrm>
              <a:blipFill>
                <a:blip r:embed="rId2"/>
                <a:stretch>
                  <a:fillRect l="-928" t="-13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72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28A22-B48E-4332-AE94-05C67BE4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4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ＮＭＦのアルゴリズム（ユークリッド距離）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BA518D6-4D95-47D8-AE66-7B38ECAFC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8568"/>
                <a:ext cx="10515600" cy="5727032"/>
              </a:xfrm>
            </p:spPr>
            <p:txBody>
              <a:bodyPr>
                <a:normAutofit fontScale="92500"/>
              </a:bodyPr>
              <a:lstStyle/>
              <a:p>
                <a:r>
                  <a:rPr lang="ja-JP" altLang="en-US" sz="2400" dirty="0"/>
                  <a:t>よって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400" dirty="0"/>
                  <a:t>は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ja-JP" sz="2400" dirty="0"/>
              </a:p>
              <a:p>
                <a:r>
                  <a:rPr lang="ja-JP" altLang="en-US" sz="2400" dirty="0"/>
                  <a:t>元の式は以下のように上界から囲める。後は偏微分をすればよい。</a:t>
                </a:r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ja-JP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f>
                                <m:f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14:m>
                  <m:oMath xmlns:m="http://schemas.openxmlformats.org/officeDocument/2006/math"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これを解いて</m:t>
                    </m:r>
                  </m:oMath>
                </a14:m>
                <a:endParaRPr lang="en-US" altLang="ja-JP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BA518D6-4D95-47D8-AE66-7B38ECAFC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8568"/>
                <a:ext cx="10515600" cy="5727032"/>
              </a:xfrm>
              <a:blipFill>
                <a:blip r:embed="rId2"/>
                <a:stretch>
                  <a:fillRect l="-696" t="-12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11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835</Words>
  <Application>Microsoft Office PowerPoint</Application>
  <PresentationFormat>ワイド画面</PresentationFormat>
  <Paragraphs>235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游ゴシック</vt:lpstr>
      <vt:lpstr>游ゴシック Light</vt:lpstr>
      <vt:lpstr>Arial</vt:lpstr>
      <vt:lpstr>Cambria Math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V≅HW</vt:lpstr>
      <vt:lpstr>V≅HW</vt:lpstr>
      <vt:lpstr>ＮＭＦのアルゴリズム（ユークリッド距離）</vt:lpstr>
      <vt:lpstr>ＮＭＦのアルゴリズム（ユークリッド距離）</vt:lpstr>
      <vt:lpstr>ＮＭＦのアルゴリズム（ユークリッド距離）</vt:lpstr>
      <vt:lpstr>H_(m,k)=H_(m,k)  [VW^T ]_(m,k)/[HWW^T ]_(m,k) ,W_(k,n)=W_(k,n)  [H^T V]_(k,n)/[H^T HW]_(k,n) </vt:lpstr>
      <vt:lpstr>ＮＭＦのアルゴリズム）</vt:lpstr>
      <vt:lpstr>PowerPoint プレゼンテーション</vt:lpstr>
      <vt:lpstr>イェンゼンの不等式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icecube</dc:creator>
  <cp:lastModifiedBy>icecube</cp:lastModifiedBy>
  <cp:revision>21</cp:revision>
  <dcterms:created xsi:type="dcterms:W3CDTF">2017-11-20T12:19:22Z</dcterms:created>
  <dcterms:modified xsi:type="dcterms:W3CDTF">2017-11-20T15:41:19Z</dcterms:modified>
</cp:coreProperties>
</file>