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ja" sz="1800">
                <a:solidFill>
                  <a:schemeClr val="dk2"/>
                </a:solidFill>
                <a:latin typeface="Open Sans"/>
                <a:ea typeface="Open Sans"/>
                <a:cs typeface="Open Sans"/>
                <a:sym typeface="Open Sans"/>
              </a:rPr>
              <a:t>SSID</a:t>
            </a:r>
            <a:br>
              <a:rPr lang="ja" sz="1800">
                <a:solidFill>
                  <a:schemeClr val="dk2"/>
                </a:solidFill>
                <a:latin typeface="Open Sans"/>
                <a:ea typeface="Open Sans"/>
                <a:cs typeface="Open Sans"/>
                <a:sym typeface="Open Sans"/>
              </a:rPr>
            </a:br>
            <a:r>
              <a:rPr lang="ja" sz="1800">
                <a:solidFill>
                  <a:schemeClr val="dk2"/>
                </a:solidFill>
                <a:latin typeface="Open Sans"/>
                <a:ea typeface="Open Sans"/>
                <a:cs typeface="Open Sans"/>
                <a:sym typeface="Open Sans"/>
              </a:rPr>
              <a:t>305ZTa-869D69</a:t>
            </a:r>
            <a:br>
              <a:rPr lang="ja" sz="1800">
                <a:solidFill>
                  <a:schemeClr val="dk2"/>
                </a:solidFill>
                <a:latin typeface="Open Sans"/>
                <a:ea typeface="Open Sans"/>
                <a:cs typeface="Open Sans"/>
                <a:sym typeface="Open Sans"/>
              </a:rPr>
            </a:br>
            <a:r>
              <a:rPr lang="ja" sz="1800">
                <a:solidFill>
                  <a:schemeClr val="dk2"/>
                </a:solidFill>
                <a:latin typeface="Open Sans"/>
                <a:ea typeface="Open Sans"/>
                <a:cs typeface="Open Sans"/>
                <a:sym typeface="Open Sans"/>
              </a:rPr>
              <a:t>パスワード</a:t>
            </a:r>
            <a:br>
              <a:rPr lang="ja" sz="1800">
                <a:solidFill>
                  <a:schemeClr val="dk2"/>
                </a:solidFill>
                <a:latin typeface="Open Sans"/>
                <a:ea typeface="Open Sans"/>
                <a:cs typeface="Open Sans"/>
                <a:sym typeface="Open Sans"/>
              </a:rPr>
            </a:br>
            <a:r>
              <a:rPr lang="ja" sz="1800">
                <a:solidFill>
                  <a:schemeClr val="dk2"/>
                </a:solidFill>
                <a:latin typeface="Open Sans"/>
                <a:ea typeface="Open Sans"/>
                <a:cs typeface="Open Sans"/>
                <a:sym typeface="Open Sans"/>
              </a:rPr>
              <a:t>4457919a</a:t>
            </a:r>
            <a:endParaRPr sz="1800">
              <a:solidFill>
                <a:schemeClr val="dk2"/>
              </a:solidFill>
              <a:latin typeface="Open Sans"/>
              <a:ea typeface="Open Sans"/>
              <a:cs typeface="Open Sans"/>
              <a:sym typeface="Open Sans"/>
            </a:endParaRPr>
          </a:p>
          <a:p>
            <a:pPr indent="0" lvl="0" marL="0">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etamask.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ethereum.stackexchange.com/questions/27048/comparison-of-the-different-testnets" TargetMode="External"/><Relationship Id="rId4" Type="http://schemas.openxmlformats.org/officeDocument/2006/relationships/hyperlink" Target="https://blog.ethereum.org/2016/11/20/from-morden-to-ropsten/" TargetMode="External"/><Relationship Id="rId5" Type="http://schemas.openxmlformats.org/officeDocument/2006/relationships/hyperlink" Target="https://github.com/kovan-testnet/proposal" TargetMode="External"/><Relationship Id="rId6" Type="http://schemas.openxmlformats.org/officeDocument/2006/relationships/hyperlink" Target="https://kovan-testnet.github.io/website/proposa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remix.ethereum.org/" TargetMode="External"/><Relationship Id="rId4" Type="http://schemas.openxmlformats.org/officeDocument/2006/relationships/hyperlink" Target="https://www.ethereum.org/toke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cipherbrowser.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myetherwallet.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cryptozombies.io/jp/" TargetMode="External"/><Relationship Id="rId4" Type="http://schemas.openxmlformats.org/officeDocument/2006/relationships/hyperlink" Target="https://www.udemy.com/ethereum-and-solidity-the-complete-developers-guide/" TargetMode="External"/><Relationship Id="rId5" Type="http://schemas.openxmlformats.org/officeDocument/2006/relationships/hyperlink" Target="https://www.amazon.co.jp/dp/483996513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596900" marR="381000" rtl="0" algn="l">
              <a:lnSpc>
                <a:spcPct val="140000"/>
              </a:lnSpc>
              <a:spcBef>
                <a:spcPts val="0"/>
              </a:spcBef>
              <a:spcAft>
                <a:spcPts val="0"/>
              </a:spcAft>
              <a:buNone/>
            </a:pPr>
            <a:r>
              <a:rPr lang="ja" sz="3400">
                <a:solidFill>
                  <a:srgbClr val="444444"/>
                </a:solidFill>
                <a:latin typeface="Verdana"/>
                <a:ea typeface="Verdana"/>
                <a:cs typeface="Verdana"/>
                <a:sym typeface="Verdana"/>
              </a:rPr>
              <a:t>60分で作れる</a:t>
            </a:r>
            <a:endParaRPr sz="3400">
              <a:solidFill>
                <a:srgbClr val="444444"/>
              </a:solidFill>
              <a:latin typeface="Verdana"/>
              <a:ea typeface="Verdana"/>
              <a:cs typeface="Verdana"/>
              <a:sym typeface="Verdana"/>
            </a:endParaRPr>
          </a:p>
          <a:p>
            <a:pPr indent="0" lvl="0" marL="596900" marR="381000" rtl="0" algn="l">
              <a:lnSpc>
                <a:spcPct val="140000"/>
              </a:lnSpc>
              <a:spcBef>
                <a:spcPts val="0"/>
              </a:spcBef>
              <a:spcAft>
                <a:spcPts val="0"/>
              </a:spcAft>
              <a:buNone/>
            </a:pPr>
            <a:r>
              <a:rPr lang="ja" sz="3400">
                <a:solidFill>
                  <a:srgbClr val="444444"/>
                </a:solidFill>
                <a:latin typeface="Verdana"/>
                <a:ea typeface="Verdana"/>
                <a:cs typeface="Verdana"/>
                <a:sym typeface="Verdana"/>
              </a:rPr>
              <a:t>My仮想通貨ハンズオン</a:t>
            </a:r>
            <a:endParaRPr/>
          </a:p>
        </p:txBody>
      </p:sp>
      <p:sp>
        <p:nvSpPr>
          <p:cNvPr id="67" name="Shape 6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130" name="Shape 1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0000"/>
              </a:buClr>
              <a:buSzPts val="1800"/>
              <a:buAutoNum type="arabicPeriod"/>
            </a:pPr>
            <a:r>
              <a:rPr lang="ja">
                <a:solidFill>
                  <a:srgbClr val="FF0000"/>
                </a:solidFill>
              </a:rPr>
              <a:t>MetaMaskを使ってFaucetからEtherを取得</a:t>
            </a:r>
            <a:endParaRPr>
              <a:solidFill>
                <a:srgbClr val="FF0000"/>
              </a:solidFill>
            </a:endParaRPr>
          </a:p>
          <a:p>
            <a:pPr indent="-342900" lvl="0" marL="457200" rtl="0">
              <a:spcBef>
                <a:spcPts val="0"/>
              </a:spcBef>
              <a:spcAft>
                <a:spcPts val="0"/>
              </a:spcAft>
              <a:buSzPts val="1800"/>
              <a:buAutoNum type="arabicPeriod"/>
            </a:pPr>
            <a:r>
              <a:rPr lang="ja"/>
              <a:t>Remixを使って独自トークンを発行</a:t>
            </a:r>
            <a:endParaRPr/>
          </a:p>
          <a:p>
            <a:pPr indent="-342900" lvl="0" marL="457200" rtl="0">
              <a:spcBef>
                <a:spcPts val="0"/>
              </a:spcBef>
              <a:spcAft>
                <a:spcPts val="0"/>
              </a:spcAft>
              <a:buSzPts val="1800"/>
              <a:buAutoNum type="arabicPeriod"/>
            </a:pPr>
            <a:r>
              <a:rPr lang="ja"/>
              <a:t>MetaMaskで独自トークンを</a:t>
            </a:r>
            <a:r>
              <a:rPr lang="ja"/>
              <a:t>認識する</a:t>
            </a:r>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rt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Metamaskを使ってFaucetからEtherを取得</a:t>
            </a:r>
            <a:endParaRPr/>
          </a:p>
        </p:txBody>
      </p:sp>
      <p:sp>
        <p:nvSpPr>
          <p:cNvPr id="136" name="Shape 136"/>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a:t>
            </a:r>
            <a:r>
              <a:rPr lang="ja"/>
              <a:t>手順]</a:t>
            </a:r>
            <a:br>
              <a:rPr lang="ja"/>
            </a:br>
            <a:r>
              <a:rPr lang="ja"/>
              <a:t>1. Metamaskをインストール</a:t>
            </a:r>
            <a:br>
              <a:rPr lang="ja"/>
            </a:br>
            <a:r>
              <a:rPr lang="ja"/>
              <a:t>(ChromeかFirefoxをインストールしていない人はしてください。)</a:t>
            </a:r>
            <a:br>
              <a:rPr lang="ja"/>
            </a:br>
            <a:r>
              <a:rPr lang="ja" u="sng">
                <a:solidFill>
                  <a:schemeClr val="hlink"/>
                </a:solidFill>
                <a:hlinkClick r:id="rId3"/>
              </a:rPr>
              <a:t>https://metamask.io/</a:t>
            </a:r>
            <a:endParaRPr>
              <a:solidFill>
                <a:srgbClr val="695D46"/>
              </a:solidFill>
            </a:endParaRPr>
          </a:p>
          <a:p>
            <a:pPr indent="0" lvl="0" marL="0">
              <a:spcBef>
                <a:spcPts val="1600"/>
              </a:spcBef>
              <a:spcAft>
                <a:spcPts val="0"/>
              </a:spcAft>
              <a:buNone/>
            </a:pPr>
            <a:r>
              <a:rPr lang="ja">
                <a:solidFill>
                  <a:srgbClr val="695D46"/>
                </a:solidFill>
              </a:rPr>
              <a:t>2. インストール完了すると、右上にキツネがでてくるので、キツネを押す。</a:t>
            </a:r>
            <a:endParaRPr>
              <a:solidFill>
                <a:srgbClr val="695D46"/>
              </a:solidFill>
            </a:endParaRPr>
          </a:p>
          <a:p>
            <a:pPr indent="0" lvl="0" marL="0">
              <a:spcBef>
                <a:spcPts val="1600"/>
              </a:spcBef>
              <a:spcAft>
                <a:spcPts val="0"/>
              </a:spcAft>
              <a:buNone/>
            </a:pPr>
            <a:r>
              <a:rPr lang="ja">
                <a:solidFill>
                  <a:srgbClr val="695D46"/>
                </a:solidFill>
              </a:rPr>
              <a:t>3. 利用規約をガンガン進める</a:t>
            </a:r>
            <a:endParaRPr>
              <a:solidFill>
                <a:srgbClr val="695D46"/>
              </a:solidFill>
            </a:endParaRPr>
          </a:p>
          <a:p>
            <a:pPr indent="0" lvl="0" marL="0">
              <a:spcBef>
                <a:spcPts val="1600"/>
              </a:spcBef>
              <a:spcAft>
                <a:spcPts val="0"/>
              </a:spcAft>
              <a:buNone/>
            </a:pPr>
            <a:r>
              <a:rPr lang="ja">
                <a:solidFill>
                  <a:srgbClr val="695D46"/>
                </a:solidFill>
              </a:rPr>
              <a:t>4. パスワードを入力する(7文字以上なら何でもOK)</a:t>
            </a:r>
            <a:endParaRPr>
              <a:solidFill>
                <a:srgbClr val="695D46"/>
              </a:solidFill>
            </a:endParaRPr>
          </a:p>
          <a:p>
            <a:pPr indent="0" lvl="0" marL="0">
              <a:spcBef>
                <a:spcPts val="1600"/>
              </a:spcBef>
              <a:spcAft>
                <a:spcPts val="1600"/>
              </a:spcAft>
              <a:buNone/>
            </a:pPr>
            <a:r>
              <a:rPr lang="ja">
                <a:solidFill>
                  <a:srgbClr val="695D46"/>
                </a:solidFill>
              </a:rPr>
              <a:t>5. 12文字の単語が出てくるがひとまず無視して、上のボタンを選ぶ。</a:t>
            </a:r>
            <a:br>
              <a:rPr lang="ja">
                <a:solidFill>
                  <a:srgbClr val="695D46"/>
                </a:solidFill>
              </a:rPr>
            </a:br>
            <a:r>
              <a:rPr lang="ja">
                <a:solidFill>
                  <a:srgbClr val="695D46"/>
                </a:solidFill>
              </a:rPr>
              <a:t> 　(I’VE COPIED IT SOMEWHERE SAFEの方) </a:t>
            </a:r>
            <a:br>
              <a:rPr lang="ja">
                <a:solidFill>
                  <a:srgbClr val="695D46"/>
                </a:solidFill>
              </a:rPr>
            </a:br>
            <a:r>
              <a:rPr lang="ja">
                <a:solidFill>
                  <a:srgbClr val="695D46"/>
                </a:solidFill>
              </a:rPr>
              <a:t>6. ウォレット完成！</a:t>
            </a:r>
            <a:endParaRPr>
              <a:solidFill>
                <a:srgbClr val="695D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ウォレット(Wallet)</a:t>
            </a:r>
            <a:endParaRPr/>
          </a:p>
        </p:txBody>
      </p:sp>
      <p:sp>
        <p:nvSpPr>
          <p:cNvPr id="142" name="Shape 142"/>
          <p:cNvSpPr txBox="1"/>
          <p:nvPr>
            <p:ph idx="1" type="body"/>
          </p:nvPr>
        </p:nvSpPr>
        <p:spPr>
          <a:xfrm>
            <a:off x="311700" y="10377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solidFill>
                  <a:srgbClr val="695D46"/>
                </a:solidFill>
              </a:rPr>
              <a:t>仮想通貨のお財布アプリ。(厳密には違います)</a:t>
            </a:r>
            <a:br>
              <a:rPr lang="ja">
                <a:solidFill>
                  <a:srgbClr val="695D46"/>
                </a:solidFill>
              </a:rPr>
            </a:br>
            <a:r>
              <a:rPr lang="ja">
                <a:solidFill>
                  <a:srgbClr val="695D46"/>
                </a:solidFill>
              </a:rPr>
              <a:t>ウォレットの中に鍵が入っていて、ブロックチェーン上の自分の金庫の鍵を開けてコインを出すイメージ。</a:t>
            </a:r>
            <a:endParaRPr>
              <a:solidFill>
                <a:srgbClr val="695D46"/>
              </a:solidFill>
            </a:endParaRPr>
          </a:p>
          <a:p>
            <a:pPr indent="0" lvl="0" marL="0">
              <a:spcBef>
                <a:spcPts val="1600"/>
              </a:spcBef>
              <a:spcAft>
                <a:spcPts val="0"/>
              </a:spcAft>
              <a:buNone/>
            </a:pPr>
            <a:r>
              <a:rPr lang="ja">
                <a:solidFill>
                  <a:srgbClr val="695D46"/>
                </a:solidFill>
              </a:rPr>
              <a:t>今回のセミナーでは、３つのウォレットが登場します。</a:t>
            </a:r>
            <a:endParaRPr>
              <a:solidFill>
                <a:srgbClr val="695D46"/>
              </a:solidFill>
            </a:endParaRPr>
          </a:p>
          <a:p>
            <a:pPr indent="0" lvl="0" marL="0">
              <a:spcBef>
                <a:spcPts val="1600"/>
              </a:spcBef>
              <a:spcAft>
                <a:spcPts val="0"/>
              </a:spcAft>
              <a:buNone/>
            </a:pPr>
            <a:r>
              <a:rPr lang="ja">
                <a:solidFill>
                  <a:srgbClr val="695D46"/>
                </a:solidFill>
              </a:rPr>
              <a:t>・Metamask</a:t>
            </a:r>
            <a:endParaRPr>
              <a:solidFill>
                <a:srgbClr val="695D46"/>
              </a:solidFill>
            </a:endParaRPr>
          </a:p>
          <a:p>
            <a:pPr indent="0" lvl="0" marL="0">
              <a:spcBef>
                <a:spcPts val="1600"/>
              </a:spcBef>
              <a:spcAft>
                <a:spcPts val="0"/>
              </a:spcAft>
              <a:buNone/>
            </a:pPr>
            <a:r>
              <a:rPr lang="ja">
                <a:solidFill>
                  <a:srgbClr val="695D46"/>
                </a:solidFill>
              </a:rPr>
              <a:t>・MyEthereWallet</a:t>
            </a:r>
            <a:endParaRPr>
              <a:solidFill>
                <a:srgbClr val="695D46"/>
              </a:solidFill>
            </a:endParaRPr>
          </a:p>
          <a:p>
            <a:pPr indent="0" lvl="0" marL="0">
              <a:spcBef>
                <a:spcPts val="1600"/>
              </a:spcBef>
              <a:spcAft>
                <a:spcPts val="0"/>
              </a:spcAft>
              <a:buNone/>
            </a:pPr>
            <a:r>
              <a:rPr lang="ja">
                <a:solidFill>
                  <a:srgbClr val="695D46"/>
                </a:solidFill>
              </a:rPr>
              <a:t>・CipherBrowser</a:t>
            </a:r>
            <a:endParaRPr>
              <a:solidFill>
                <a:srgbClr val="695D46"/>
              </a:solidFill>
            </a:endParaRPr>
          </a:p>
          <a:p>
            <a:pPr indent="0" lvl="0" marL="0" rtl="0">
              <a:spcBef>
                <a:spcPts val="1600"/>
              </a:spcBef>
              <a:spcAft>
                <a:spcPts val="1600"/>
              </a:spcAft>
              <a:buNone/>
            </a:pPr>
            <a:r>
              <a:rPr lang="ja">
                <a:solidFill>
                  <a:srgbClr val="695D46"/>
                </a:solidFill>
              </a:rPr>
              <a:t>ウォレットごとに機能がちょっとずつ違ってます。</a:t>
            </a:r>
            <a:endParaRPr>
              <a:solidFill>
                <a:srgbClr val="695D4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アドレス</a:t>
            </a:r>
            <a:r>
              <a:rPr lang="ja"/>
              <a:t>(Address)</a:t>
            </a:r>
            <a:endParaRPr/>
          </a:p>
        </p:txBody>
      </p:sp>
      <p:sp>
        <p:nvSpPr>
          <p:cNvPr id="148" name="Shape 148"/>
          <p:cNvSpPr txBox="1"/>
          <p:nvPr>
            <p:ph idx="1" type="body"/>
          </p:nvPr>
        </p:nvSpPr>
        <p:spPr>
          <a:xfrm>
            <a:off x="311700" y="10377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solidFill>
                  <a:srgbClr val="695D46"/>
                </a:solidFill>
              </a:rPr>
              <a:t>ブロックチェーン上での住所を表す。</a:t>
            </a:r>
            <a:br>
              <a:rPr lang="ja">
                <a:solidFill>
                  <a:srgbClr val="695D46"/>
                </a:solidFill>
              </a:rPr>
            </a:br>
            <a:r>
              <a:rPr lang="ja">
                <a:solidFill>
                  <a:srgbClr val="695D46"/>
                </a:solidFill>
              </a:rPr>
              <a:t>Metamaskに表示されているアドレスが自分のブロックチェーン上での住所。</a:t>
            </a:r>
            <a:endParaRPr>
              <a:solidFill>
                <a:srgbClr val="695D46"/>
              </a:solidFill>
            </a:endParaRPr>
          </a:p>
          <a:p>
            <a:pPr indent="0" lvl="0" marL="0">
              <a:spcBef>
                <a:spcPts val="1600"/>
              </a:spcBef>
              <a:spcAft>
                <a:spcPts val="0"/>
              </a:spcAft>
              <a:buNone/>
            </a:pPr>
            <a:r>
              <a:rPr lang="ja">
                <a:solidFill>
                  <a:srgbClr val="695D46"/>
                </a:solidFill>
              </a:rPr>
              <a:t>住所に対して、送金したり、データを送ったりすることで、通貨のやり取りが発生する。</a:t>
            </a:r>
            <a:endParaRPr>
              <a:solidFill>
                <a:srgbClr val="695D46"/>
              </a:solidFill>
            </a:endParaRPr>
          </a:p>
          <a:p>
            <a:pPr indent="0" lvl="0" marL="0">
              <a:spcBef>
                <a:spcPts val="1600"/>
              </a:spcBef>
              <a:spcAft>
                <a:spcPts val="0"/>
              </a:spcAft>
              <a:buNone/>
            </a:pPr>
            <a:r>
              <a:rPr lang="ja" sz="2400">
                <a:solidFill>
                  <a:srgbClr val="4D4D4D"/>
                </a:solidFill>
                <a:highlight>
                  <a:srgbClr val="F7F7F7"/>
                </a:highlight>
                <a:latin typeface="Arial"/>
                <a:ea typeface="Arial"/>
                <a:cs typeface="Arial"/>
                <a:sym typeface="Arial"/>
              </a:rPr>
              <a:t>例：0x5aea61495Ea536Fe70f1c3DE90a563B8aE12468e</a:t>
            </a:r>
            <a:endParaRPr sz="2400">
              <a:solidFill>
                <a:srgbClr val="4D4D4D"/>
              </a:solidFill>
              <a:highlight>
                <a:srgbClr val="F7F7F7"/>
              </a:highlight>
              <a:latin typeface="Arial"/>
              <a:ea typeface="Arial"/>
              <a:cs typeface="Arial"/>
              <a:sym typeface="Arial"/>
            </a:endParaRPr>
          </a:p>
          <a:p>
            <a:pPr indent="0" lvl="0" marL="0" rtl="0">
              <a:spcBef>
                <a:spcPts val="1600"/>
              </a:spcBef>
              <a:spcAft>
                <a:spcPts val="1600"/>
              </a:spcAft>
              <a:buNone/>
            </a:pPr>
            <a:r>
              <a:rPr lang="ja" sz="3000">
                <a:solidFill>
                  <a:srgbClr val="4D4D4D"/>
                </a:solidFill>
                <a:highlight>
                  <a:srgbClr val="F7F7F7"/>
                </a:highlight>
                <a:latin typeface="Arial"/>
                <a:ea typeface="Arial"/>
                <a:cs typeface="Arial"/>
                <a:sym typeface="Arial"/>
              </a:rPr>
              <a:t>0x743279C8BD50B0B71B2a2F91aFcB49A005805DeB</a:t>
            </a:r>
            <a:endParaRPr sz="3000">
              <a:solidFill>
                <a:srgbClr val="4D4D4D"/>
              </a:solidFill>
              <a:highlight>
                <a:srgbClr val="F7F7F7"/>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Why needs wallet?</a:t>
            </a:r>
            <a:endParaRPr/>
          </a:p>
        </p:txBody>
      </p:sp>
      <p:sp>
        <p:nvSpPr>
          <p:cNvPr id="154" name="Shape 154"/>
          <p:cNvSpPr txBox="1"/>
          <p:nvPr>
            <p:ph idx="1" type="body"/>
          </p:nvPr>
        </p:nvSpPr>
        <p:spPr>
          <a:xfrm>
            <a:off x="311700" y="10377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solidFill>
                <a:srgbClr val="695D4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Why needs wallet?</a:t>
            </a:r>
            <a:endParaRPr/>
          </a:p>
        </p:txBody>
      </p:sp>
      <p:sp>
        <p:nvSpPr>
          <p:cNvPr id="160" name="Shape 160"/>
          <p:cNvSpPr txBox="1"/>
          <p:nvPr/>
        </p:nvSpPr>
        <p:spPr>
          <a:xfrm>
            <a:off x="553550" y="2041250"/>
            <a:ext cx="8395800" cy="77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3000"/>
              <a:t>トークン作るためにEthereum必要やねん。</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Metamaskを使ってFaucetからEtherを取得</a:t>
            </a:r>
            <a:endParaRPr/>
          </a:p>
        </p:txBody>
      </p:sp>
      <p:sp>
        <p:nvSpPr>
          <p:cNvPr id="166" name="Shape 166"/>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[手順]</a:t>
            </a:r>
            <a:br>
              <a:rPr lang="ja"/>
            </a:br>
            <a:r>
              <a:rPr lang="ja"/>
              <a:t>7. Metamaskの</a:t>
            </a:r>
            <a:r>
              <a:rPr lang="ja"/>
              <a:t>左上のMain Networkを選択して、Ropsten Test Networkに変更する</a:t>
            </a:r>
            <a:br>
              <a:rPr lang="ja"/>
            </a:br>
            <a:br>
              <a:rPr lang="ja"/>
            </a:br>
            <a:r>
              <a:rPr lang="ja">
                <a:solidFill>
                  <a:srgbClr val="695D46"/>
                </a:solidFill>
              </a:rPr>
              <a:t>8</a:t>
            </a:r>
            <a:r>
              <a:rPr lang="ja">
                <a:solidFill>
                  <a:srgbClr val="695D46"/>
                </a:solidFill>
              </a:rPr>
              <a:t>. BUY</a:t>
            </a:r>
            <a:r>
              <a:rPr lang="ja">
                <a:solidFill>
                  <a:srgbClr val="695D46"/>
                </a:solidFill>
              </a:rPr>
              <a:t>ボタン =&gt; ROPSTEN TEST FAUCETを選択</a:t>
            </a:r>
            <a:endParaRPr>
              <a:solidFill>
                <a:srgbClr val="695D46"/>
              </a:solidFill>
            </a:endParaRPr>
          </a:p>
          <a:p>
            <a:pPr indent="0" lvl="0" marL="0" rtl="0">
              <a:spcBef>
                <a:spcPts val="1600"/>
              </a:spcBef>
              <a:spcAft>
                <a:spcPts val="0"/>
              </a:spcAft>
              <a:buNone/>
            </a:pPr>
            <a:r>
              <a:rPr lang="ja">
                <a:solidFill>
                  <a:srgbClr val="695D46"/>
                </a:solidFill>
              </a:rPr>
              <a:t>9. request 1 ether from faucet</a:t>
            </a:r>
            <a:r>
              <a:rPr lang="ja">
                <a:solidFill>
                  <a:srgbClr val="695D46"/>
                </a:solidFill>
              </a:rPr>
              <a:t>ボタンを押す</a:t>
            </a:r>
            <a:endParaRPr>
              <a:solidFill>
                <a:srgbClr val="695D46"/>
              </a:solidFill>
            </a:endParaRPr>
          </a:p>
          <a:p>
            <a:pPr indent="0" lvl="0" marL="0">
              <a:spcBef>
                <a:spcPts val="1600"/>
              </a:spcBef>
              <a:spcAft>
                <a:spcPts val="0"/>
              </a:spcAft>
              <a:buNone/>
            </a:pPr>
            <a:r>
              <a:rPr lang="ja">
                <a:solidFill>
                  <a:srgbClr val="695D46"/>
                </a:solidFill>
              </a:rPr>
              <a:t>10. transactionsに</a:t>
            </a:r>
            <a:r>
              <a:rPr lang="ja">
                <a:solidFill>
                  <a:srgbClr val="695D46"/>
                </a:solidFill>
              </a:rPr>
              <a:t>反応があることを確認してしばらく待つ(1-2分)</a:t>
            </a:r>
            <a:br>
              <a:rPr lang="ja">
                <a:solidFill>
                  <a:srgbClr val="695D46"/>
                </a:solidFill>
              </a:rPr>
            </a:br>
            <a:r>
              <a:rPr lang="ja">
                <a:solidFill>
                  <a:srgbClr val="695D46"/>
                </a:solidFill>
              </a:rPr>
              <a:t>      ※赤文字でエラーメッセージが出る場合は、他のFaucetを使ってください</a:t>
            </a:r>
            <a:endParaRPr>
              <a:solidFill>
                <a:srgbClr val="695D46"/>
              </a:solidFill>
            </a:endParaRPr>
          </a:p>
          <a:p>
            <a:pPr indent="0" lvl="0" marL="0" rtl="0">
              <a:spcBef>
                <a:spcPts val="1600"/>
              </a:spcBef>
              <a:spcAft>
                <a:spcPts val="1600"/>
              </a:spcAft>
              <a:buNone/>
            </a:pPr>
            <a:r>
              <a:rPr lang="ja">
                <a:solidFill>
                  <a:srgbClr val="695D46"/>
                </a:solidFill>
              </a:rPr>
              <a:t>11. 1 Ether Get!!!</a:t>
            </a:r>
            <a:endParaRPr>
              <a:solidFill>
                <a:srgbClr val="695D4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Mainnet vs Testnet</a:t>
            </a:r>
            <a:endParaRPr/>
          </a:p>
        </p:txBody>
      </p:sp>
      <p:sp>
        <p:nvSpPr>
          <p:cNvPr id="172" name="Shape 172"/>
          <p:cNvSpPr txBox="1"/>
          <p:nvPr>
            <p:ph idx="1" type="body"/>
          </p:nvPr>
        </p:nvSpPr>
        <p:spPr>
          <a:xfrm>
            <a:off x="311700" y="10377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solidFill>
                  <a:srgbClr val="695D46"/>
                </a:solidFill>
              </a:rPr>
              <a:t>通常の仮想通貨のやりとりで使われるものがMainnet。</a:t>
            </a:r>
            <a:br>
              <a:rPr lang="ja">
                <a:solidFill>
                  <a:srgbClr val="695D46"/>
                </a:solidFill>
              </a:rPr>
            </a:br>
            <a:r>
              <a:rPr lang="ja">
                <a:solidFill>
                  <a:srgbClr val="695D46"/>
                </a:solidFill>
              </a:rPr>
              <a:t>開発用にTestnetがある。</a:t>
            </a:r>
            <a:br>
              <a:rPr lang="ja">
                <a:solidFill>
                  <a:srgbClr val="695D46"/>
                </a:solidFill>
              </a:rPr>
            </a:br>
            <a:r>
              <a:rPr lang="ja">
                <a:solidFill>
                  <a:srgbClr val="695D46"/>
                </a:solidFill>
              </a:rPr>
              <a:t>大体の仮想通貨にMainnetとTestnetが存在します。</a:t>
            </a:r>
            <a:endParaRPr>
              <a:solidFill>
                <a:srgbClr val="695D46"/>
              </a:solidFill>
            </a:endParaRPr>
          </a:p>
          <a:p>
            <a:pPr indent="0" lvl="0" marL="0" rtl="0">
              <a:spcBef>
                <a:spcPts val="1600"/>
              </a:spcBef>
              <a:spcAft>
                <a:spcPts val="0"/>
              </a:spcAft>
              <a:buNone/>
            </a:pPr>
            <a:r>
              <a:rPr lang="ja">
                <a:solidFill>
                  <a:srgbClr val="695D46"/>
                </a:solidFill>
              </a:rPr>
              <a:t>[EthereumのTestnetの種類]</a:t>
            </a:r>
            <a:br>
              <a:rPr lang="ja">
                <a:solidFill>
                  <a:srgbClr val="695D46"/>
                </a:solidFill>
              </a:rPr>
            </a:br>
            <a:r>
              <a:rPr lang="ja">
                <a:solidFill>
                  <a:srgbClr val="695D46"/>
                </a:solidFill>
              </a:rPr>
              <a:t>各Testnetでコンセンサスアルゴリズムが違います。</a:t>
            </a:r>
            <a:br>
              <a:rPr lang="ja">
                <a:solidFill>
                  <a:srgbClr val="695D46"/>
                </a:solidFill>
              </a:rPr>
            </a:br>
            <a:r>
              <a:rPr lang="ja" sz="1100" u="sng">
                <a:solidFill>
                  <a:schemeClr val="hlink"/>
                </a:solidFill>
                <a:hlinkClick r:id="rId3"/>
              </a:rPr>
              <a:t>https://ethereum.stackexchange.com/questions/27048/comparison-of-the-different-testnets</a:t>
            </a:r>
            <a:endParaRPr sz="1100">
              <a:solidFill>
                <a:srgbClr val="695D46"/>
              </a:solidFill>
            </a:endParaRPr>
          </a:p>
          <a:p>
            <a:pPr indent="-342900" lvl="0" marL="457200" rtl="0">
              <a:spcBef>
                <a:spcPts val="0"/>
              </a:spcBef>
              <a:spcAft>
                <a:spcPts val="0"/>
              </a:spcAft>
              <a:buClr>
                <a:srgbClr val="695D46"/>
              </a:buClr>
              <a:buSzPts val="1800"/>
              <a:buChar char="●"/>
            </a:pPr>
            <a:r>
              <a:rPr lang="ja">
                <a:solidFill>
                  <a:srgbClr val="695D46"/>
                </a:solidFill>
              </a:rPr>
              <a:t>Ropsten =&gt; Proof of Work</a:t>
            </a:r>
            <a:endParaRPr>
              <a:solidFill>
                <a:srgbClr val="695D46"/>
              </a:solidFill>
            </a:endParaRPr>
          </a:p>
          <a:p>
            <a:pPr indent="-317500" lvl="1" marL="914400" rtl="0">
              <a:spcBef>
                <a:spcPts val="0"/>
              </a:spcBef>
              <a:spcAft>
                <a:spcPts val="0"/>
              </a:spcAft>
              <a:buClr>
                <a:srgbClr val="695D46"/>
              </a:buClr>
              <a:buSzPts val="1400"/>
              <a:buChar char="○"/>
            </a:pPr>
            <a:r>
              <a:rPr lang="ja" u="sng">
                <a:solidFill>
                  <a:schemeClr val="hlink"/>
                </a:solidFill>
                <a:hlinkClick r:id="rId4"/>
              </a:rPr>
              <a:t>https://blog.ethereum.org/2016/11/20/from-morden-to-ropsten/</a:t>
            </a:r>
            <a:endParaRPr>
              <a:solidFill>
                <a:srgbClr val="695D46"/>
              </a:solidFill>
            </a:endParaRPr>
          </a:p>
          <a:p>
            <a:pPr indent="-342900" lvl="0" marL="457200" rtl="0">
              <a:spcBef>
                <a:spcPts val="0"/>
              </a:spcBef>
              <a:spcAft>
                <a:spcPts val="0"/>
              </a:spcAft>
              <a:buClr>
                <a:srgbClr val="695D46"/>
              </a:buClr>
              <a:buSzPts val="1800"/>
              <a:buChar char="●"/>
            </a:pPr>
            <a:r>
              <a:rPr lang="ja">
                <a:solidFill>
                  <a:srgbClr val="695D46"/>
                </a:solidFill>
              </a:rPr>
              <a:t>Kovan =&gt; Proof of Authority(Parity Client only)</a:t>
            </a:r>
            <a:endParaRPr>
              <a:solidFill>
                <a:srgbClr val="695D46"/>
              </a:solidFill>
            </a:endParaRPr>
          </a:p>
          <a:p>
            <a:pPr indent="-317500" lvl="1" marL="914400" rtl="0">
              <a:spcBef>
                <a:spcPts val="0"/>
              </a:spcBef>
              <a:spcAft>
                <a:spcPts val="0"/>
              </a:spcAft>
              <a:buClr>
                <a:srgbClr val="695D46"/>
              </a:buClr>
              <a:buSzPts val="1400"/>
              <a:buChar char="○"/>
            </a:pPr>
            <a:r>
              <a:rPr lang="ja" u="sng">
                <a:solidFill>
                  <a:schemeClr val="hlink"/>
                </a:solidFill>
                <a:hlinkClick r:id="rId5"/>
              </a:rPr>
              <a:t>https://github.com/kovan-testnet/proposal</a:t>
            </a:r>
            <a:r>
              <a:rPr lang="ja">
                <a:solidFill>
                  <a:srgbClr val="695D46"/>
                </a:solidFill>
              </a:rPr>
              <a:t>	</a:t>
            </a:r>
            <a:endParaRPr>
              <a:solidFill>
                <a:srgbClr val="695D46"/>
              </a:solidFill>
            </a:endParaRPr>
          </a:p>
          <a:p>
            <a:pPr indent="-342900" lvl="0" marL="457200" rtl="0">
              <a:spcBef>
                <a:spcPts val="0"/>
              </a:spcBef>
              <a:spcAft>
                <a:spcPts val="0"/>
              </a:spcAft>
              <a:buClr>
                <a:srgbClr val="695D46"/>
              </a:buClr>
              <a:buSzPts val="1800"/>
              <a:buChar char="●"/>
            </a:pPr>
            <a:r>
              <a:rPr lang="ja">
                <a:solidFill>
                  <a:srgbClr val="695D46"/>
                </a:solidFill>
              </a:rPr>
              <a:t>Rinkeby =&gt; Proof of Authority(Geth Client only)</a:t>
            </a:r>
            <a:endParaRPr>
              <a:solidFill>
                <a:srgbClr val="695D46"/>
              </a:solidFill>
            </a:endParaRPr>
          </a:p>
          <a:p>
            <a:pPr indent="-317500" lvl="1" marL="914400" rtl="0">
              <a:spcBef>
                <a:spcPts val="0"/>
              </a:spcBef>
              <a:spcAft>
                <a:spcPts val="0"/>
              </a:spcAft>
              <a:buClr>
                <a:srgbClr val="695D46"/>
              </a:buClr>
              <a:buSzPts val="1400"/>
              <a:buChar char="○"/>
            </a:pPr>
            <a:r>
              <a:rPr lang="ja" u="sng">
                <a:solidFill>
                  <a:schemeClr val="hlink"/>
                </a:solidFill>
                <a:hlinkClick r:id="rId6"/>
              </a:rPr>
              <a:t>https://kovan-testnet.github.io/website/proposal/</a:t>
            </a:r>
            <a:endParaRPr>
              <a:solidFill>
                <a:srgbClr val="695D4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What is faucet?</a:t>
            </a:r>
            <a:endParaRPr/>
          </a:p>
        </p:txBody>
      </p:sp>
      <p:sp>
        <p:nvSpPr>
          <p:cNvPr id="178" name="Shape 178"/>
          <p:cNvSpPr txBox="1"/>
          <p:nvPr>
            <p:ph idx="1" type="body"/>
          </p:nvPr>
        </p:nvSpPr>
        <p:spPr>
          <a:xfrm>
            <a:off x="311700" y="10377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solidFill>
                  <a:srgbClr val="695D46"/>
                </a:solidFill>
              </a:rPr>
              <a:t>Testnetでマイニングされたテスト用の仮想通貨が集められている場所。</a:t>
            </a:r>
            <a:br>
              <a:rPr lang="ja">
                <a:solidFill>
                  <a:srgbClr val="695D46"/>
                </a:solidFill>
              </a:rPr>
            </a:br>
            <a:r>
              <a:rPr lang="ja">
                <a:solidFill>
                  <a:srgbClr val="695D46"/>
                </a:solidFill>
              </a:rPr>
              <a:t>誰もがテスト用の仮想通貨を手に入れることができます。</a:t>
            </a:r>
            <a:br>
              <a:rPr lang="ja">
                <a:solidFill>
                  <a:srgbClr val="695D46"/>
                </a:solidFill>
              </a:rPr>
            </a:br>
            <a:r>
              <a:rPr lang="ja">
                <a:solidFill>
                  <a:srgbClr val="695D46"/>
                </a:solidFill>
              </a:rPr>
              <a:t>※多量のリクエストするとIPが弾かれることがあります。</a:t>
            </a:r>
            <a:endParaRPr>
              <a:solidFill>
                <a:srgbClr val="695D46"/>
              </a:solidFill>
            </a:endParaRPr>
          </a:p>
          <a:p>
            <a:pPr indent="0" lvl="0" marL="0" rtl="0">
              <a:spcBef>
                <a:spcPts val="1600"/>
              </a:spcBef>
              <a:spcAft>
                <a:spcPts val="1600"/>
              </a:spcAft>
              <a:buNone/>
            </a:pPr>
            <a:r>
              <a:rPr lang="ja">
                <a:solidFill>
                  <a:srgbClr val="695D46"/>
                </a:solidFill>
              </a:rPr>
              <a:t>（一応）faucetから取得した仮想通貨はfaucetに返すルールにはなってますが・・・。</a:t>
            </a:r>
            <a:endParaRPr>
              <a:solidFill>
                <a:srgbClr val="695D4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トランザクション(transaction)</a:t>
            </a:r>
            <a:endParaRPr/>
          </a:p>
        </p:txBody>
      </p:sp>
      <p:sp>
        <p:nvSpPr>
          <p:cNvPr id="184" name="Shape 184"/>
          <p:cNvSpPr txBox="1"/>
          <p:nvPr>
            <p:ph idx="1" type="body"/>
          </p:nvPr>
        </p:nvSpPr>
        <p:spPr>
          <a:xfrm>
            <a:off x="311700" y="10377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solidFill>
                  <a:srgbClr val="695D46"/>
                </a:solidFill>
              </a:rPr>
              <a:t>ブロックチェーンに対する手続きのこと。</a:t>
            </a:r>
            <a:br>
              <a:rPr lang="ja">
                <a:solidFill>
                  <a:srgbClr val="695D46"/>
                </a:solidFill>
              </a:rPr>
            </a:br>
            <a:r>
              <a:rPr lang="ja">
                <a:solidFill>
                  <a:srgbClr val="695D46"/>
                </a:solidFill>
              </a:rPr>
              <a:t>Bitcoinでは送金用途にしか用いられないが、</a:t>
            </a:r>
            <a:br>
              <a:rPr lang="ja">
                <a:solidFill>
                  <a:srgbClr val="695D46"/>
                </a:solidFill>
              </a:rPr>
            </a:br>
            <a:r>
              <a:rPr lang="ja">
                <a:solidFill>
                  <a:srgbClr val="695D46"/>
                </a:solidFill>
              </a:rPr>
              <a:t>Ethereumは送金以外にも、データを送ることも可能。</a:t>
            </a:r>
            <a:endParaRPr>
              <a:solidFill>
                <a:srgbClr val="695D46"/>
              </a:solidFill>
            </a:endParaRPr>
          </a:p>
          <a:p>
            <a:pPr indent="0" lvl="0" marL="0">
              <a:spcBef>
                <a:spcPts val="1600"/>
              </a:spcBef>
              <a:spcAft>
                <a:spcPts val="0"/>
              </a:spcAft>
              <a:buNone/>
            </a:pPr>
            <a:r>
              <a:rPr lang="ja">
                <a:solidFill>
                  <a:srgbClr val="695D46"/>
                </a:solidFill>
              </a:rPr>
              <a:t>ブロックチェーンのブロックの中に入っている。</a:t>
            </a:r>
            <a:br>
              <a:rPr lang="ja">
                <a:solidFill>
                  <a:srgbClr val="695D46"/>
                </a:solidFill>
              </a:rPr>
            </a:br>
            <a:r>
              <a:rPr lang="ja">
                <a:solidFill>
                  <a:srgbClr val="695D46"/>
                </a:solidFill>
              </a:rPr>
              <a:t>トランザクションを取り込んだブロックがブロックチェーンに積まれるまではトランザクションは処理されない。</a:t>
            </a:r>
            <a:endParaRPr>
              <a:solidFill>
                <a:srgbClr val="695D46"/>
              </a:solidFill>
            </a:endParaRPr>
          </a:p>
          <a:p>
            <a:pPr indent="0" lvl="0" marL="0" rtl="0">
              <a:spcBef>
                <a:spcPts val="1600"/>
              </a:spcBef>
              <a:spcAft>
                <a:spcPts val="1600"/>
              </a:spcAft>
              <a:buNone/>
            </a:pPr>
            <a:r>
              <a:rPr lang="ja">
                <a:solidFill>
                  <a:srgbClr val="695D46"/>
                </a:solidFill>
              </a:rPr>
              <a:t>トランザクションをブロックに取り込んでもらうためには、マイナーさんに手数料を払う必要がある。</a:t>
            </a:r>
            <a:endParaRPr>
              <a:solidFill>
                <a:srgbClr val="695D4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Wifi</a:t>
            </a:r>
            <a:r>
              <a:rPr lang="ja"/>
              <a:t>情報</a:t>
            </a:r>
            <a:endParaRPr/>
          </a:p>
        </p:txBody>
      </p:sp>
      <p:sp>
        <p:nvSpPr>
          <p:cNvPr id="73" name="Shape 7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SSID</a:t>
            </a:r>
            <a:br>
              <a:rPr lang="ja"/>
            </a:br>
            <a:r>
              <a:rPr lang="ja"/>
              <a:t>305ZTa-869D69</a:t>
            </a:r>
            <a:br>
              <a:rPr lang="ja"/>
            </a:br>
            <a:r>
              <a:rPr lang="ja"/>
              <a:t>パスワード</a:t>
            </a:r>
            <a:br>
              <a:rPr lang="ja"/>
            </a:br>
            <a:r>
              <a:rPr lang="ja"/>
              <a:t>4457919a</a:t>
            </a:r>
            <a:endParaRPr/>
          </a:p>
          <a:p>
            <a:pPr indent="0" lvl="0" marL="0">
              <a:spcBef>
                <a:spcPts val="1600"/>
              </a:spcBef>
              <a:spcAft>
                <a:spcPts val="0"/>
              </a:spcAft>
              <a:buNone/>
            </a:pPr>
            <a:r>
              <a:rPr lang="ja"/>
              <a:t>SSID</a:t>
            </a:r>
            <a:br>
              <a:rPr lang="ja"/>
            </a:br>
            <a:r>
              <a:rPr lang="ja"/>
              <a:t>wx03-9c1c45</a:t>
            </a:r>
            <a:br>
              <a:rPr lang="ja"/>
            </a:br>
            <a:r>
              <a:rPr lang="ja"/>
              <a:t>パスワード</a:t>
            </a:r>
            <a:br>
              <a:rPr lang="ja"/>
            </a:br>
            <a:r>
              <a:rPr lang="ja"/>
              <a:t>417b198fdc627</a:t>
            </a:r>
            <a:endParaRPr/>
          </a:p>
          <a:p>
            <a:pPr indent="0" lvl="0" marL="0">
              <a:spcBef>
                <a:spcPts val="1600"/>
              </a:spcBef>
              <a:spcAft>
                <a:spcPts val="0"/>
              </a:spcAft>
              <a:buNone/>
            </a:pPr>
            <a:r>
              <a:rPr lang="ja"/>
              <a:t>Slackチャンネル</a:t>
            </a:r>
            <a:br>
              <a:rPr lang="ja"/>
            </a:br>
            <a:r>
              <a:rPr lang="ja"/>
              <a:t>#20180620_token_create</a:t>
            </a:r>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190" name="Shape 19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0000"/>
              </a:buClr>
              <a:buSzPts val="1800"/>
              <a:buAutoNum type="arabicPeriod"/>
            </a:pPr>
            <a:r>
              <a:rPr lang="ja">
                <a:solidFill>
                  <a:srgbClr val="FF0000"/>
                </a:solidFill>
              </a:rPr>
              <a:t>MetaMaskを使ってFaucetからEtherを取得</a:t>
            </a:r>
            <a:endParaRPr>
              <a:solidFill>
                <a:srgbClr val="FF0000"/>
              </a:solidFill>
            </a:endParaRPr>
          </a:p>
          <a:p>
            <a:pPr indent="-342900" lvl="0" marL="457200" rtl="0">
              <a:spcBef>
                <a:spcPts val="0"/>
              </a:spcBef>
              <a:spcAft>
                <a:spcPts val="0"/>
              </a:spcAft>
              <a:buSzPts val="1800"/>
              <a:buAutoNum type="arabicPeriod"/>
            </a:pPr>
            <a:r>
              <a:rPr lang="ja"/>
              <a:t>Remixを使って独自トークンを発行</a:t>
            </a:r>
            <a:endParaRPr/>
          </a:p>
          <a:p>
            <a:pPr indent="-342900" lvl="0" marL="457200" rtl="0">
              <a:spcBef>
                <a:spcPts val="0"/>
              </a:spcBef>
              <a:spcAft>
                <a:spcPts val="0"/>
              </a:spcAft>
              <a:buSzPts val="1800"/>
              <a:buAutoNum type="arabicPeriod"/>
            </a:pPr>
            <a:r>
              <a:rPr lang="ja"/>
              <a:t>MetaMaskで独自トークンを</a:t>
            </a:r>
            <a:r>
              <a:rPr lang="ja"/>
              <a:t>認識する</a:t>
            </a:r>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rtl="0">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196" name="Shape 19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AutoNum type="arabicPeriod"/>
            </a:pPr>
            <a:r>
              <a:rPr lang="ja">
                <a:solidFill>
                  <a:srgbClr val="666666"/>
                </a:solidFill>
              </a:rPr>
              <a:t>MetaMaskを使ってFaucetからEtherを取得</a:t>
            </a:r>
            <a:endParaRPr>
              <a:solidFill>
                <a:srgbClr val="666666"/>
              </a:solidFill>
            </a:endParaRPr>
          </a:p>
          <a:p>
            <a:pPr indent="-342900" lvl="0" marL="457200" rtl="0">
              <a:spcBef>
                <a:spcPts val="0"/>
              </a:spcBef>
              <a:spcAft>
                <a:spcPts val="0"/>
              </a:spcAft>
              <a:buClr>
                <a:srgbClr val="FF0000"/>
              </a:buClr>
              <a:buSzPts val="1800"/>
              <a:buAutoNum type="arabicPeriod"/>
            </a:pPr>
            <a:r>
              <a:rPr lang="ja">
                <a:solidFill>
                  <a:srgbClr val="FF0000"/>
                </a:solidFill>
              </a:rPr>
              <a:t>Remixを使って独自トークンを発行</a:t>
            </a:r>
            <a:endParaRPr>
              <a:solidFill>
                <a:srgbClr val="FF0000"/>
              </a:solidFill>
            </a:endParaRPr>
          </a:p>
          <a:p>
            <a:pPr indent="-342900" lvl="0" marL="457200" rtl="0">
              <a:spcBef>
                <a:spcPts val="0"/>
              </a:spcBef>
              <a:spcAft>
                <a:spcPts val="0"/>
              </a:spcAft>
              <a:buSzPts val="1800"/>
              <a:buAutoNum type="arabicPeriod"/>
            </a:pPr>
            <a:r>
              <a:rPr lang="ja"/>
              <a:t>MetaMaskで独自トークンを</a:t>
            </a:r>
            <a:r>
              <a:rPr lang="ja"/>
              <a:t>認識する</a:t>
            </a:r>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rtl="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Remix</a:t>
            </a:r>
            <a:r>
              <a:rPr lang="ja"/>
              <a:t>を使って</a:t>
            </a:r>
            <a:r>
              <a:rPr lang="ja"/>
              <a:t>独自トークンを発行</a:t>
            </a:r>
            <a:endParaRPr/>
          </a:p>
        </p:txBody>
      </p:sp>
      <p:sp>
        <p:nvSpPr>
          <p:cNvPr id="202" name="Shape 202"/>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[手順]</a:t>
            </a:r>
            <a:br>
              <a:rPr lang="ja"/>
            </a:br>
            <a:r>
              <a:rPr lang="ja"/>
              <a:t>1. Remixに</a:t>
            </a:r>
            <a:r>
              <a:rPr lang="ja"/>
              <a:t>アクセス</a:t>
            </a:r>
            <a:br>
              <a:rPr lang="ja"/>
            </a:br>
            <a:r>
              <a:rPr lang="ja" u="sng">
                <a:solidFill>
                  <a:schemeClr val="hlink"/>
                </a:solidFill>
                <a:hlinkClick r:id="rId3"/>
              </a:rPr>
              <a:t>https://remix.ethereum.org/</a:t>
            </a:r>
            <a:endParaRPr>
              <a:solidFill>
                <a:srgbClr val="695D46"/>
              </a:solidFill>
            </a:endParaRPr>
          </a:p>
          <a:p>
            <a:pPr indent="0" lvl="0" marL="0">
              <a:spcBef>
                <a:spcPts val="1600"/>
              </a:spcBef>
              <a:spcAft>
                <a:spcPts val="0"/>
              </a:spcAft>
              <a:buNone/>
            </a:pPr>
            <a:r>
              <a:rPr lang="ja">
                <a:solidFill>
                  <a:srgbClr val="695D46"/>
                </a:solidFill>
              </a:rPr>
              <a:t>2. </a:t>
            </a:r>
            <a:r>
              <a:rPr lang="ja">
                <a:solidFill>
                  <a:srgbClr val="695D46"/>
                </a:solidFill>
              </a:rPr>
              <a:t>下記ページの[THE CODE]セクションのプログラムをRemixへ上書きでコピペ。</a:t>
            </a:r>
            <a:br>
              <a:rPr lang="ja">
                <a:solidFill>
                  <a:srgbClr val="695D46"/>
                </a:solidFill>
              </a:rPr>
            </a:br>
            <a:r>
              <a:rPr lang="ja" u="sng">
                <a:solidFill>
                  <a:schemeClr val="hlink"/>
                </a:solidFill>
                <a:hlinkClick r:id="rId4"/>
              </a:rPr>
              <a:t>https://www.ethereum.org/token</a:t>
            </a:r>
            <a:endParaRPr>
              <a:solidFill>
                <a:srgbClr val="695D46"/>
              </a:solidFill>
            </a:endParaRPr>
          </a:p>
          <a:p>
            <a:pPr indent="0" lvl="0" marL="0" rtl="0">
              <a:spcBef>
                <a:spcPts val="1600"/>
              </a:spcBef>
              <a:spcAft>
                <a:spcPts val="0"/>
              </a:spcAft>
              <a:buNone/>
            </a:pPr>
            <a:r>
              <a:rPr lang="ja">
                <a:solidFill>
                  <a:srgbClr val="695D46"/>
                </a:solidFill>
              </a:rPr>
              <a:t>3. Start to compile</a:t>
            </a:r>
            <a:r>
              <a:rPr lang="ja">
                <a:solidFill>
                  <a:srgbClr val="695D46"/>
                </a:solidFill>
              </a:rPr>
              <a:t>ボタン</a:t>
            </a:r>
            <a:r>
              <a:rPr lang="ja">
                <a:solidFill>
                  <a:srgbClr val="695D46"/>
                </a:solidFill>
              </a:rPr>
              <a:t>を</a:t>
            </a:r>
            <a:r>
              <a:rPr lang="ja">
                <a:solidFill>
                  <a:srgbClr val="695D46"/>
                </a:solidFill>
              </a:rPr>
              <a:t>押す</a:t>
            </a:r>
            <a:endParaRPr>
              <a:solidFill>
                <a:srgbClr val="695D46"/>
              </a:solidFill>
            </a:endParaRPr>
          </a:p>
          <a:p>
            <a:pPr indent="0" lvl="0" marL="0" rtl="0">
              <a:spcBef>
                <a:spcPts val="1600"/>
              </a:spcBef>
              <a:spcAft>
                <a:spcPts val="0"/>
              </a:spcAft>
              <a:buNone/>
            </a:pPr>
            <a:r>
              <a:rPr lang="ja">
                <a:solidFill>
                  <a:srgbClr val="695D46"/>
                </a:solidFill>
              </a:rPr>
              <a:t>4. </a:t>
            </a:r>
            <a:r>
              <a:rPr lang="ja">
                <a:solidFill>
                  <a:srgbClr val="695D46"/>
                </a:solidFill>
              </a:rPr>
              <a:t>右上のRunタブを選択</a:t>
            </a:r>
            <a:endParaRPr>
              <a:solidFill>
                <a:srgbClr val="695D46"/>
              </a:solidFill>
            </a:endParaRPr>
          </a:p>
          <a:p>
            <a:pPr indent="0" lvl="0" marL="0" rtl="0">
              <a:spcBef>
                <a:spcPts val="1600"/>
              </a:spcBef>
              <a:spcAft>
                <a:spcPts val="1600"/>
              </a:spcAft>
              <a:buNone/>
            </a:pPr>
            <a:r>
              <a:rPr lang="ja">
                <a:solidFill>
                  <a:srgbClr val="695D46"/>
                </a:solidFill>
              </a:rPr>
              <a:t>5. EnvironmentがRopsten</a:t>
            </a:r>
            <a:r>
              <a:rPr lang="ja">
                <a:solidFill>
                  <a:srgbClr val="695D46"/>
                </a:solidFill>
              </a:rPr>
              <a:t>になってることを確認する</a:t>
            </a:r>
            <a:br>
              <a:rPr lang="ja">
                <a:solidFill>
                  <a:srgbClr val="695D46"/>
                </a:solidFill>
              </a:rPr>
            </a:br>
            <a:r>
              <a:rPr lang="ja">
                <a:solidFill>
                  <a:srgbClr val="695D46"/>
                </a:solidFill>
              </a:rPr>
              <a:t>　　=&gt;Ropstenになっていなかったら、Metamaskの接続先をRopstenに変更</a:t>
            </a:r>
            <a:endParaRPr>
              <a:solidFill>
                <a:srgbClr val="695D4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Remixを使って独自トークンを発行</a:t>
            </a:r>
            <a:endParaRPr/>
          </a:p>
        </p:txBody>
      </p:sp>
      <p:sp>
        <p:nvSpPr>
          <p:cNvPr id="208" name="Shape 208"/>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[手順]</a:t>
            </a:r>
            <a:br>
              <a:rPr lang="ja"/>
            </a:br>
            <a:r>
              <a:rPr lang="ja"/>
              <a:t>6. Deploy</a:t>
            </a:r>
            <a:r>
              <a:rPr lang="ja"/>
              <a:t>のところへ、Initial Supply(発行枚数)、TokenName、TokenSymbolを入力する</a:t>
            </a:r>
            <a:br>
              <a:rPr lang="ja"/>
            </a:br>
            <a:r>
              <a:rPr lang="ja"/>
              <a:t>Koichi</a:t>
            </a:r>
            <a:r>
              <a:rPr lang="ja"/>
              <a:t>コイン</a:t>
            </a:r>
            <a:r>
              <a:rPr lang="ja"/>
              <a:t>を</a:t>
            </a:r>
            <a:r>
              <a:rPr lang="ja"/>
              <a:t>作る例: </a:t>
            </a:r>
            <a:r>
              <a:rPr lang="ja"/>
              <a:t>2000, “Koichi”, “KCH”</a:t>
            </a:r>
            <a:endParaRPr>
              <a:solidFill>
                <a:srgbClr val="695D46"/>
              </a:solidFill>
            </a:endParaRPr>
          </a:p>
          <a:p>
            <a:pPr indent="0" lvl="0" marL="0" rtl="0">
              <a:spcBef>
                <a:spcPts val="1600"/>
              </a:spcBef>
              <a:spcAft>
                <a:spcPts val="0"/>
              </a:spcAft>
              <a:buNone/>
            </a:pPr>
            <a:r>
              <a:rPr lang="ja">
                <a:solidFill>
                  <a:srgbClr val="695D46"/>
                </a:solidFill>
              </a:rPr>
              <a:t>7. Deploy</a:t>
            </a:r>
            <a:r>
              <a:rPr lang="ja">
                <a:solidFill>
                  <a:srgbClr val="695D46"/>
                </a:solidFill>
              </a:rPr>
              <a:t>ボタンを押す</a:t>
            </a:r>
            <a:endParaRPr>
              <a:solidFill>
                <a:srgbClr val="695D46"/>
              </a:solidFill>
            </a:endParaRPr>
          </a:p>
          <a:p>
            <a:pPr indent="0" lvl="0" marL="0" rtl="0">
              <a:spcBef>
                <a:spcPts val="1600"/>
              </a:spcBef>
              <a:spcAft>
                <a:spcPts val="0"/>
              </a:spcAft>
              <a:buNone/>
            </a:pPr>
            <a:r>
              <a:rPr lang="ja">
                <a:solidFill>
                  <a:srgbClr val="695D46"/>
                </a:solidFill>
              </a:rPr>
              <a:t>8. Metamaskの</a:t>
            </a:r>
            <a:r>
              <a:rPr lang="ja">
                <a:solidFill>
                  <a:srgbClr val="695D46"/>
                </a:solidFill>
              </a:rPr>
              <a:t>ポップアップが出現するので、SUBMITを選ぶ</a:t>
            </a:r>
            <a:endParaRPr>
              <a:solidFill>
                <a:srgbClr val="695D46"/>
              </a:solidFill>
            </a:endParaRPr>
          </a:p>
          <a:p>
            <a:pPr indent="0" lvl="0" marL="0" rtl="0">
              <a:spcBef>
                <a:spcPts val="1600"/>
              </a:spcBef>
              <a:spcAft>
                <a:spcPts val="0"/>
              </a:spcAft>
              <a:buNone/>
            </a:pPr>
            <a:r>
              <a:rPr lang="ja">
                <a:solidFill>
                  <a:srgbClr val="695D46"/>
                </a:solidFill>
              </a:rPr>
              <a:t>9. Metamaskを</a:t>
            </a:r>
            <a:r>
              <a:rPr lang="ja">
                <a:solidFill>
                  <a:srgbClr val="695D46"/>
                </a:solidFill>
              </a:rPr>
              <a:t>開いて、SENTタブにトランザクションの履歴が追加されているので、それをクリック</a:t>
            </a:r>
            <a:endParaRPr>
              <a:solidFill>
                <a:srgbClr val="695D46"/>
              </a:solidFill>
            </a:endParaRPr>
          </a:p>
          <a:p>
            <a:pPr indent="0" lvl="0" marL="0" rtl="0">
              <a:spcBef>
                <a:spcPts val="1600"/>
              </a:spcBef>
              <a:spcAft>
                <a:spcPts val="1600"/>
              </a:spcAft>
              <a:buNone/>
            </a:pPr>
            <a:r>
              <a:rPr lang="ja">
                <a:solidFill>
                  <a:srgbClr val="695D46"/>
                </a:solidFill>
              </a:rPr>
              <a:t>10. EtherScanが</a:t>
            </a:r>
            <a:r>
              <a:rPr lang="ja">
                <a:solidFill>
                  <a:srgbClr val="695D46"/>
                </a:solidFill>
              </a:rPr>
              <a:t>起動するので、Pending -&gt; Successになればトークン発行完了！</a:t>
            </a:r>
            <a:endParaRPr>
              <a:solidFill>
                <a:srgbClr val="695D4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Remix</a:t>
            </a:r>
            <a:endParaRPr/>
          </a:p>
        </p:txBody>
      </p:sp>
      <p:sp>
        <p:nvSpPr>
          <p:cNvPr id="214" name="Shape 2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Web</a:t>
            </a:r>
            <a:r>
              <a:rPr lang="ja"/>
              <a:t>ブラウザ型のSolidity IDE</a:t>
            </a:r>
            <a:endParaRPr/>
          </a:p>
          <a:p>
            <a:pPr indent="0" lvl="0" marL="0">
              <a:spcBef>
                <a:spcPts val="1600"/>
              </a:spcBef>
              <a:spcAft>
                <a:spcPts val="0"/>
              </a:spcAft>
              <a:buNone/>
            </a:pPr>
            <a:r>
              <a:rPr lang="ja"/>
              <a:t>Solidity: Ethereum上でのプログラムを書くためのプログラミング言語</a:t>
            </a:r>
            <a:endParaRPr/>
          </a:p>
          <a:p>
            <a:pPr indent="0" lvl="0" marL="0">
              <a:spcBef>
                <a:spcPts val="1600"/>
              </a:spcBef>
              <a:spcAft>
                <a:spcPts val="0"/>
              </a:spcAft>
              <a:buNone/>
            </a:pPr>
            <a:r>
              <a:rPr lang="ja"/>
              <a:t>Solidityで書かれたプログラムのことを、特にコントラクト(Contract)と呼びます。</a:t>
            </a:r>
            <a:br>
              <a:rPr lang="ja"/>
            </a:br>
            <a:r>
              <a:rPr lang="ja"/>
              <a:t>コントラクトとは契約の意味で、トークンを利用することで、どういったことが起こるかをプログラミングします。</a:t>
            </a:r>
            <a:br>
              <a:rPr lang="ja"/>
            </a:br>
            <a:r>
              <a:rPr lang="ja"/>
              <a:t>ここで、ブロックチェーンの動作により、自動的に契約が成立するため、この動きのことをスマートコントラクトと呼びます。</a:t>
            </a:r>
            <a:endParaRPr/>
          </a:p>
          <a:p>
            <a:pPr indent="0" lvl="0" marL="0">
              <a:spcBef>
                <a:spcPts val="1600"/>
              </a:spcBef>
              <a:spcAft>
                <a:spcPts val="1600"/>
              </a:spcAft>
              <a:buNone/>
            </a:pPr>
            <a:r>
              <a:rPr lang="ja"/>
              <a:t>スマートコントラクト自体は、古くからある概念で、自動販売機が有名です。</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ERC20</a:t>
            </a:r>
            <a:endParaRPr/>
          </a:p>
        </p:txBody>
      </p:sp>
      <p:sp>
        <p:nvSpPr>
          <p:cNvPr id="220" name="Shape 2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最も基本的な形のトークン。</a:t>
            </a:r>
            <a:endParaRPr/>
          </a:p>
          <a:p>
            <a:pPr indent="0" lvl="0" marL="0">
              <a:spcBef>
                <a:spcPts val="1600"/>
              </a:spcBef>
              <a:spcAft>
                <a:spcPts val="0"/>
              </a:spcAft>
              <a:buNone/>
            </a:pPr>
            <a:r>
              <a:rPr lang="ja"/>
              <a:t>ERC(Ethereum Request for Comments)とは、Ethereumをより良くしていくための仕様議論。</a:t>
            </a:r>
            <a:br>
              <a:rPr lang="ja"/>
            </a:br>
            <a:r>
              <a:rPr lang="ja"/>
              <a:t>これの20番目の議論がERC20。</a:t>
            </a:r>
            <a:endParaRPr/>
          </a:p>
          <a:p>
            <a:pPr indent="0" lvl="0" marL="0">
              <a:spcBef>
                <a:spcPts val="1600"/>
              </a:spcBef>
              <a:spcAft>
                <a:spcPts val="0"/>
              </a:spcAft>
              <a:buNone/>
            </a:pPr>
            <a:r>
              <a:rPr lang="ja"/>
              <a:t>ERC20の議論は、</a:t>
            </a:r>
            <a:br>
              <a:rPr lang="ja"/>
            </a:br>
            <a:r>
              <a:rPr lang="ja"/>
              <a:t>トークン側で全く違う仕組みをしていると、トークンを扱う側のウォレットがそれぞれに対応しないといけないため、統一した仕様にしようという内容。</a:t>
            </a:r>
            <a:endParaRPr/>
          </a:p>
          <a:p>
            <a:pPr indent="0" lvl="0" marL="0">
              <a:spcBef>
                <a:spcPts val="1600"/>
              </a:spcBef>
              <a:spcAft>
                <a:spcPts val="0"/>
              </a:spcAft>
              <a:buNone/>
            </a:pPr>
            <a:r>
              <a:rPr lang="ja"/>
              <a:t>ERC20に対応したトークンを作れば、ERC20に対応したウォレットでそのトークンを取り扱うことができます。</a:t>
            </a:r>
            <a:endParaRPr/>
          </a:p>
          <a:p>
            <a:pPr indent="0" lvl="0" marL="0" rt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ブロックチェーンへの</a:t>
            </a:r>
            <a:r>
              <a:rPr lang="ja"/>
              <a:t>Deploy</a:t>
            </a:r>
            <a:endParaRPr/>
          </a:p>
        </p:txBody>
      </p:sp>
      <p:sp>
        <p:nvSpPr>
          <p:cNvPr id="226" name="Shape 2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Remixで</a:t>
            </a:r>
            <a:r>
              <a:rPr lang="ja"/>
              <a:t>作成したSolidityプログラム(コントラクト)は、ウォレットを通じて、EthereumブロックチェーンへDeployされます。</a:t>
            </a:r>
            <a:endParaRPr/>
          </a:p>
          <a:p>
            <a:pPr indent="0" lvl="0" marL="0">
              <a:spcBef>
                <a:spcPts val="1600"/>
              </a:spcBef>
              <a:spcAft>
                <a:spcPts val="0"/>
              </a:spcAft>
              <a:buNone/>
            </a:pPr>
            <a:r>
              <a:rPr lang="ja"/>
              <a:t>Deployはトランザクションを通して行われます。</a:t>
            </a:r>
            <a:br>
              <a:rPr lang="ja"/>
            </a:br>
            <a:r>
              <a:rPr lang="ja"/>
              <a:t>トランザクションにはRemixでコンパイルされたバイナリがデータとして含まれています。</a:t>
            </a:r>
            <a:endParaRPr/>
          </a:p>
          <a:p>
            <a:pPr indent="0" lvl="0" marL="0" rtl="0">
              <a:spcBef>
                <a:spcPts val="1600"/>
              </a:spcBef>
              <a:spcAft>
                <a:spcPts val="1600"/>
              </a:spcAft>
              <a:buNone/>
            </a:pPr>
            <a:r>
              <a:rPr lang="ja"/>
              <a:t>トランザクションがブロックチェーンに取り込まれたタイミングでコントラクトがブロックチェーン上に配置されます。</a:t>
            </a:r>
            <a:br>
              <a:rPr lang="ja"/>
            </a:br>
            <a:r>
              <a:rPr lang="ja"/>
              <a:t>このとき配置されたアドレスを特にコントラクトアドレスと呼びます。</a:t>
            </a:r>
            <a:br>
              <a:rPr lang="ja"/>
            </a:br>
            <a:r>
              <a:rPr lang="ja"/>
              <a:t>(これに対して、ユーザーのアドレスのことをアカウントアドレスと呼びます。)</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ブロックチェーンへのDeploy</a:t>
            </a:r>
            <a:endParaRPr/>
          </a:p>
        </p:txBody>
      </p:sp>
      <p:sp>
        <p:nvSpPr>
          <p:cNvPr id="232" name="Shape 2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Deploy</a:t>
            </a:r>
            <a:r>
              <a:rPr lang="ja"/>
              <a:t>の注意点として、一度Deployしたコントラクトは修正がききません。</a:t>
            </a:r>
            <a:br>
              <a:rPr lang="ja"/>
            </a:br>
            <a:r>
              <a:rPr lang="ja"/>
              <a:t>もし、修正を入れたい場合は、新しくコントラクトを作成して、Deployする必要があります。</a:t>
            </a:r>
            <a:br>
              <a:rPr lang="ja"/>
            </a:br>
            <a:r>
              <a:rPr lang="ja"/>
              <a:t>(逆に言うと、しっかりテスト行う必要があるということです)</a:t>
            </a:r>
            <a:endParaRPr/>
          </a:p>
          <a:p>
            <a:pPr indent="0" lvl="0" marL="0" rtl="0">
              <a:spcBef>
                <a:spcPts val="1600"/>
              </a:spcBef>
              <a:spcAft>
                <a:spcPts val="1600"/>
              </a:spcAft>
              <a:buNone/>
            </a:pPr>
            <a:r>
              <a:rPr lang="ja"/>
              <a:t>このとき、TokenNameやTokenSymbolが被る可能性が出てきますが、ブロックチェーン上では、アドレスでコントラクトが認識されるので、トークンの名前がかぶったとしても、一意性は保たれます。</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238" name="Shape 2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AutoNum type="arabicPeriod"/>
            </a:pPr>
            <a:r>
              <a:rPr lang="ja">
                <a:solidFill>
                  <a:srgbClr val="666666"/>
                </a:solidFill>
              </a:rPr>
              <a:t>MetaMaskを使ってFaucetからEtherを取得</a:t>
            </a:r>
            <a:endParaRPr>
              <a:solidFill>
                <a:srgbClr val="666666"/>
              </a:solidFill>
            </a:endParaRPr>
          </a:p>
          <a:p>
            <a:pPr indent="-342900" lvl="0" marL="457200" rtl="0">
              <a:spcBef>
                <a:spcPts val="0"/>
              </a:spcBef>
              <a:spcAft>
                <a:spcPts val="0"/>
              </a:spcAft>
              <a:buClr>
                <a:srgbClr val="FF0000"/>
              </a:buClr>
              <a:buSzPts val="1800"/>
              <a:buAutoNum type="arabicPeriod"/>
            </a:pPr>
            <a:r>
              <a:rPr lang="ja">
                <a:solidFill>
                  <a:srgbClr val="FF0000"/>
                </a:solidFill>
              </a:rPr>
              <a:t>Remixを使って独自トークンを発行</a:t>
            </a:r>
            <a:endParaRPr>
              <a:solidFill>
                <a:srgbClr val="FF0000"/>
              </a:solidFill>
            </a:endParaRPr>
          </a:p>
          <a:p>
            <a:pPr indent="-342900" lvl="0" marL="457200" rtl="0">
              <a:spcBef>
                <a:spcPts val="0"/>
              </a:spcBef>
              <a:spcAft>
                <a:spcPts val="0"/>
              </a:spcAft>
              <a:buSzPts val="1800"/>
              <a:buAutoNum type="arabicPeriod"/>
            </a:pPr>
            <a:r>
              <a:rPr lang="ja"/>
              <a:t>MetaMaskで独自トークンを認識する</a:t>
            </a:r>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rt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244" name="Shape 2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AutoNum type="arabicPeriod"/>
            </a:pPr>
            <a:r>
              <a:rPr lang="ja">
                <a:solidFill>
                  <a:srgbClr val="666666"/>
                </a:solidFill>
              </a:rPr>
              <a:t>MetaMaskを使ってFaucetからEtherを取得</a:t>
            </a:r>
            <a:endParaRPr>
              <a:solidFill>
                <a:srgbClr val="666666"/>
              </a:solidFill>
            </a:endParaRPr>
          </a:p>
          <a:p>
            <a:pPr indent="-342900" lvl="0" marL="457200" rtl="0">
              <a:spcBef>
                <a:spcPts val="0"/>
              </a:spcBef>
              <a:spcAft>
                <a:spcPts val="0"/>
              </a:spcAft>
              <a:buClr>
                <a:srgbClr val="666666"/>
              </a:buClr>
              <a:buSzPts val="1800"/>
              <a:buAutoNum type="arabicPeriod"/>
            </a:pPr>
            <a:r>
              <a:rPr lang="ja">
                <a:solidFill>
                  <a:srgbClr val="666666"/>
                </a:solidFill>
              </a:rPr>
              <a:t>Remixを使って独自トークンを発行</a:t>
            </a:r>
            <a:endParaRPr>
              <a:solidFill>
                <a:srgbClr val="666666"/>
              </a:solidFill>
            </a:endParaRPr>
          </a:p>
          <a:p>
            <a:pPr indent="-342900" lvl="0" marL="457200" rtl="0">
              <a:spcBef>
                <a:spcPts val="0"/>
              </a:spcBef>
              <a:spcAft>
                <a:spcPts val="0"/>
              </a:spcAft>
              <a:buClr>
                <a:srgbClr val="FF0000"/>
              </a:buClr>
              <a:buSzPts val="1800"/>
              <a:buAutoNum type="arabicPeriod"/>
            </a:pPr>
            <a:r>
              <a:rPr lang="ja">
                <a:solidFill>
                  <a:srgbClr val="FF0000"/>
                </a:solidFill>
              </a:rPr>
              <a:t>MetaMaskで独自トークンを認識する</a:t>
            </a:r>
            <a:endParaRPr>
              <a:solidFill>
                <a:srgbClr val="FF0000"/>
              </a:solidFill>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本日の流れ</a:t>
            </a:r>
            <a:endParaRPr/>
          </a:p>
        </p:txBody>
      </p:sp>
      <p:sp>
        <p:nvSpPr>
          <p:cNvPr id="79" name="Shape 7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１．自己紹介(5分)</a:t>
            </a:r>
            <a:endParaRPr/>
          </a:p>
          <a:p>
            <a:pPr indent="0" lvl="0" marL="0">
              <a:spcBef>
                <a:spcPts val="1600"/>
              </a:spcBef>
              <a:spcAft>
                <a:spcPts val="0"/>
              </a:spcAft>
              <a:buNone/>
            </a:pPr>
            <a:r>
              <a:rPr lang="ja"/>
              <a:t>２．新しいトークンを発行しながら解説(約80分)</a:t>
            </a:r>
            <a:endParaRPr/>
          </a:p>
          <a:p>
            <a:pPr indent="0" lvl="0" marL="0">
              <a:spcBef>
                <a:spcPts val="1600"/>
              </a:spcBef>
              <a:spcAft>
                <a:spcPts val="0"/>
              </a:spcAft>
              <a:buNone/>
            </a:pPr>
            <a:r>
              <a:t/>
            </a:r>
            <a:endParaRPr/>
          </a:p>
          <a:p>
            <a:pPr indent="0" lvl="0" marL="0">
              <a:spcBef>
                <a:spcPts val="1600"/>
              </a:spcBef>
              <a:spcAft>
                <a:spcPts val="0"/>
              </a:spcAft>
              <a:buNone/>
            </a:pPr>
            <a:r>
              <a:rPr lang="ja"/>
              <a:t>[前提]</a:t>
            </a:r>
            <a:br>
              <a:rPr lang="ja"/>
            </a:br>
            <a:r>
              <a:rPr lang="ja"/>
              <a:t>　Ethereumのテスト用ブロックチェーン上でトークンを発行していく</a:t>
            </a:r>
            <a:endParaRPr/>
          </a:p>
          <a:p>
            <a:pPr indent="0" lvl="0" marL="0">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Metamaskで</a:t>
            </a:r>
            <a:r>
              <a:rPr lang="ja"/>
              <a:t>独自トークンを認識する</a:t>
            </a:r>
            <a:endParaRPr/>
          </a:p>
        </p:txBody>
      </p:sp>
      <p:sp>
        <p:nvSpPr>
          <p:cNvPr id="250" name="Shape 250"/>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[手順]</a:t>
            </a:r>
            <a:br>
              <a:rPr lang="ja"/>
            </a:br>
            <a:r>
              <a:rPr lang="ja"/>
              <a:t>1. MetamaskのTOKENS</a:t>
            </a:r>
            <a:r>
              <a:rPr lang="ja"/>
              <a:t>タブを選ぶ</a:t>
            </a:r>
            <a:endParaRPr>
              <a:solidFill>
                <a:srgbClr val="695D46"/>
              </a:solidFill>
            </a:endParaRPr>
          </a:p>
          <a:p>
            <a:pPr indent="0" lvl="0" marL="0" rtl="0">
              <a:spcBef>
                <a:spcPts val="1600"/>
              </a:spcBef>
              <a:spcAft>
                <a:spcPts val="0"/>
              </a:spcAft>
              <a:buNone/>
            </a:pPr>
            <a:r>
              <a:rPr lang="ja">
                <a:solidFill>
                  <a:srgbClr val="695D46"/>
                </a:solidFill>
              </a:rPr>
              <a:t>2. ADD TOKEN</a:t>
            </a:r>
            <a:r>
              <a:rPr lang="ja">
                <a:solidFill>
                  <a:srgbClr val="695D46"/>
                </a:solidFill>
              </a:rPr>
              <a:t>ボタンを押す</a:t>
            </a:r>
            <a:endParaRPr>
              <a:solidFill>
                <a:srgbClr val="695D46"/>
              </a:solidFill>
            </a:endParaRPr>
          </a:p>
          <a:p>
            <a:pPr indent="0" lvl="0" marL="0" rtl="0">
              <a:spcBef>
                <a:spcPts val="1600"/>
              </a:spcBef>
              <a:spcAft>
                <a:spcPts val="0"/>
              </a:spcAft>
              <a:buNone/>
            </a:pPr>
            <a:r>
              <a:rPr lang="ja">
                <a:solidFill>
                  <a:srgbClr val="695D46"/>
                </a:solidFill>
              </a:rPr>
              <a:t>3. Token Contract Addressに</a:t>
            </a:r>
            <a:r>
              <a:rPr lang="ja">
                <a:solidFill>
                  <a:srgbClr val="695D46"/>
                </a:solidFill>
              </a:rPr>
              <a:t>コントラクトアドレスをコピペしてくる</a:t>
            </a:r>
            <a:br>
              <a:rPr lang="ja">
                <a:solidFill>
                  <a:srgbClr val="695D46"/>
                </a:solidFill>
              </a:rPr>
            </a:br>
            <a:r>
              <a:rPr lang="ja">
                <a:solidFill>
                  <a:srgbClr val="695D46"/>
                </a:solidFill>
              </a:rPr>
              <a:t>    (コントラクトアドレスは、MetamaskのSENTタブの送金履歴から飛んだEtherScanのページの、[Contract 0xXXXXX Created]となっている箇所の0xXXXXXの部分です)</a:t>
            </a:r>
            <a:endParaRPr>
              <a:solidFill>
                <a:srgbClr val="695D46"/>
              </a:solidFill>
            </a:endParaRPr>
          </a:p>
          <a:p>
            <a:pPr indent="0" lvl="0" marL="0" rtl="0">
              <a:spcBef>
                <a:spcPts val="1600"/>
              </a:spcBef>
              <a:spcAft>
                <a:spcPts val="0"/>
              </a:spcAft>
              <a:buNone/>
            </a:pPr>
            <a:r>
              <a:rPr lang="ja">
                <a:solidFill>
                  <a:srgbClr val="695D46"/>
                </a:solidFill>
              </a:rPr>
              <a:t>4. Token Symbol, Decimalsが</a:t>
            </a:r>
            <a:r>
              <a:rPr lang="ja">
                <a:solidFill>
                  <a:srgbClr val="695D46"/>
                </a:solidFill>
              </a:rPr>
              <a:t>自動入力される</a:t>
            </a:r>
            <a:br>
              <a:rPr lang="ja">
                <a:solidFill>
                  <a:srgbClr val="695D46"/>
                </a:solidFill>
              </a:rPr>
            </a:br>
            <a:r>
              <a:rPr lang="ja">
                <a:solidFill>
                  <a:srgbClr val="695D46"/>
                </a:solidFill>
              </a:rPr>
              <a:t>    (自動入力されなかったら、自分で入力。Decimalsは今回は18です)</a:t>
            </a:r>
            <a:endParaRPr>
              <a:solidFill>
                <a:srgbClr val="695D46"/>
              </a:solidFill>
            </a:endParaRPr>
          </a:p>
          <a:p>
            <a:pPr indent="0" lvl="0" marL="0" rtl="0">
              <a:spcBef>
                <a:spcPts val="1600"/>
              </a:spcBef>
              <a:spcAft>
                <a:spcPts val="1600"/>
              </a:spcAft>
              <a:buNone/>
            </a:pPr>
            <a:r>
              <a:rPr lang="ja">
                <a:solidFill>
                  <a:srgbClr val="695D46"/>
                </a:solidFill>
              </a:rPr>
              <a:t>5. Add</a:t>
            </a:r>
            <a:r>
              <a:rPr lang="ja">
                <a:solidFill>
                  <a:srgbClr val="695D46"/>
                </a:solidFill>
              </a:rPr>
              <a:t>ボタンを押すと、トークンが追加されています。</a:t>
            </a:r>
            <a:endParaRPr>
              <a:solidFill>
                <a:srgbClr val="695D4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256" name="Shape 25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AutoNum type="arabicPeriod"/>
            </a:pPr>
            <a:r>
              <a:rPr lang="ja">
                <a:solidFill>
                  <a:srgbClr val="666666"/>
                </a:solidFill>
              </a:rPr>
              <a:t>MetaMaskを使ってFaucetからEtherを取得</a:t>
            </a:r>
            <a:endParaRPr>
              <a:solidFill>
                <a:srgbClr val="666666"/>
              </a:solidFill>
            </a:endParaRPr>
          </a:p>
          <a:p>
            <a:pPr indent="-342900" lvl="0" marL="457200" rtl="0">
              <a:spcBef>
                <a:spcPts val="0"/>
              </a:spcBef>
              <a:spcAft>
                <a:spcPts val="0"/>
              </a:spcAft>
              <a:buClr>
                <a:srgbClr val="666666"/>
              </a:buClr>
              <a:buSzPts val="1800"/>
              <a:buAutoNum type="arabicPeriod"/>
            </a:pPr>
            <a:r>
              <a:rPr lang="ja">
                <a:solidFill>
                  <a:srgbClr val="666666"/>
                </a:solidFill>
              </a:rPr>
              <a:t>Remixを使って独自トークンを発行</a:t>
            </a:r>
            <a:endParaRPr>
              <a:solidFill>
                <a:srgbClr val="666666"/>
              </a:solidFill>
            </a:endParaRPr>
          </a:p>
          <a:p>
            <a:pPr indent="-342900" lvl="0" marL="457200" rtl="0">
              <a:spcBef>
                <a:spcPts val="0"/>
              </a:spcBef>
              <a:spcAft>
                <a:spcPts val="0"/>
              </a:spcAft>
              <a:buClr>
                <a:srgbClr val="FF0000"/>
              </a:buClr>
              <a:buSzPts val="1800"/>
              <a:buAutoNum type="arabicPeriod"/>
            </a:pPr>
            <a:r>
              <a:rPr lang="ja">
                <a:solidFill>
                  <a:srgbClr val="FF0000"/>
                </a:solidFill>
              </a:rPr>
              <a:t>MetaMaskで独自トークンを認識する</a:t>
            </a:r>
            <a:endParaRPr>
              <a:solidFill>
                <a:srgbClr val="FF0000"/>
              </a:solidFill>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rtl="0">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262" name="Shape 26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AutoNum type="arabicPeriod"/>
            </a:pPr>
            <a:r>
              <a:rPr lang="ja">
                <a:solidFill>
                  <a:srgbClr val="666666"/>
                </a:solidFill>
              </a:rPr>
              <a:t>MetaMaskを使ってFaucetからEtherを取得</a:t>
            </a:r>
            <a:endParaRPr>
              <a:solidFill>
                <a:srgbClr val="666666"/>
              </a:solidFill>
            </a:endParaRPr>
          </a:p>
          <a:p>
            <a:pPr indent="-342900" lvl="0" marL="457200" rtl="0">
              <a:spcBef>
                <a:spcPts val="0"/>
              </a:spcBef>
              <a:spcAft>
                <a:spcPts val="0"/>
              </a:spcAft>
              <a:buClr>
                <a:srgbClr val="666666"/>
              </a:buClr>
              <a:buSzPts val="1800"/>
              <a:buAutoNum type="arabicPeriod"/>
            </a:pPr>
            <a:r>
              <a:rPr lang="ja">
                <a:solidFill>
                  <a:srgbClr val="666666"/>
                </a:solidFill>
              </a:rPr>
              <a:t>Remixを使って独自トークンを発行</a:t>
            </a:r>
            <a:endParaRPr>
              <a:solidFill>
                <a:srgbClr val="666666"/>
              </a:solidFill>
            </a:endParaRPr>
          </a:p>
          <a:p>
            <a:pPr indent="-342900" lvl="0" marL="457200" rtl="0">
              <a:spcBef>
                <a:spcPts val="0"/>
              </a:spcBef>
              <a:spcAft>
                <a:spcPts val="0"/>
              </a:spcAft>
              <a:buClr>
                <a:srgbClr val="666666"/>
              </a:buClr>
              <a:buSzPts val="1800"/>
              <a:buAutoNum type="arabicPeriod"/>
            </a:pPr>
            <a:r>
              <a:rPr lang="ja">
                <a:solidFill>
                  <a:srgbClr val="666666"/>
                </a:solidFill>
              </a:rPr>
              <a:t>MetaMaskで独自トークンを認識する</a:t>
            </a:r>
            <a:endParaRPr>
              <a:solidFill>
                <a:srgbClr val="666666"/>
              </a:solidFill>
            </a:endParaRPr>
          </a:p>
          <a:p>
            <a:pPr indent="-342900" lvl="0" marL="457200" rtl="0">
              <a:spcBef>
                <a:spcPts val="0"/>
              </a:spcBef>
              <a:spcAft>
                <a:spcPts val="0"/>
              </a:spcAft>
              <a:buClr>
                <a:srgbClr val="FF0000"/>
              </a:buClr>
              <a:buSzPts val="1800"/>
              <a:buAutoNum type="arabicPeriod"/>
            </a:pPr>
            <a:r>
              <a:rPr lang="ja">
                <a:solidFill>
                  <a:srgbClr val="FF0000"/>
                </a:solidFill>
              </a:rPr>
              <a:t>CipherBrowserで独自トークンを受け取る準備をする</a:t>
            </a:r>
            <a:endParaRPr>
              <a:solidFill>
                <a:srgbClr val="FF0000"/>
              </a:solidFill>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rtl="0">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140225"/>
            <a:ext cx="86952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sz="3000"/>
              <a:t>CipherBrowserで</a:t>
            </a:r>
            <a:r>
              <a:rPr lang="ja" sz="3000"/>
              <a:t>独自トークンを受け取る準備をする</a:t>
            </a:r>
            <a:endParaRPr sz="3000"/>
          </a:p>
        </p:txBody>
      </p:sp>
      <p:sp>
        <p:nvSpPr>
          <p:cNvPr id="268" name="Shape 268"/>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[手順]</a:t>
            </a:r>
            <a:br>
              <a:rPr lang="ja"/>
            </a:br>
            <a:r>
              <a:rPr lang="ja"/>
              <a:t>1. CipherBrowserを</a:t>
            </a:r>
            <a:r>
              <a:rPr lang="ja"/>
              <a:t>ダウンロードして起動</a:t>
            </a:r>
            <a:br>
              <a:rPr lang="ja"/>
            </a:br>
            <a:r>
              <a:rPr lang="ja" u="sng">
                <a:solidFill>
                  <a:schemeClr val="hlink"/>
                </a:solidFill>
                <a:hlinkClick r:id="rId3"/>
              </a:rPr>
              <a:t>https://www.cipherbrowser.com/</a:t>
            </a:r>
            <a:endParaRPr>
              <a:solidFill>
                <a:srgbClr val="695D46"/>
              </a:solidFill>
            </a:endParaRPr>
          </a:p>
          <a:p>
            <a:pPr indent="0" lvl="0" marL="0" rtl="0">
              <a:spcBef>
                <a:spcPts val="1600"/>
              </a:spcBef>
              <a:spcAft>
                <a:spcPts val="0"/>
              </a:spcAft>
              <a:buNone/>
            </a:pPr>
            <a:r>
              <a:rPr lang="ja">
                <a:solidFill>
                  <a:srgbClr val="695D46"/>
                </a:solidFill>
              </a:rPr>
              <a:t>2. CREATE A NEW WALLETを</a:t>
            </a:r>
            <a:r>
              <a:rPr lang="ja">
                <a:solidFill>
                  <a:srgbClr val="695D46"/>
                </a:solidFill>
              </a:rPr>
              <a:t>選択して、利用規約を進める</a:t>
            </a:r>
            <a:endParaRPr>
              <a:solidFill>
                <a:srgbClr val="695D46"/>
              </a:solidFill>
            </a:endParaRPr>
          </a:p>
          <a:p>
            <a:pPr indent="0" lvl="0" marL="0">
              <a:spcBef>
                <a:spcPts val="1600"/>
              </a:spcBef>
              <a:spcAft>
                <a:spcPts val="0"/>
              </a:spcAft>
              <a:buNone/>
            </a:pPr>
            <a:r>
              <a:rPr lang="ja">
                <a:solidFill>
                  <a:srgbClr val="695D46"/>
                </a:solidFill>
              </a:rPr>
              <a:t>3. 4</a:t>
            </a:r>
            <a:r>
              <a:rPr lang="ja">
                <a:solidFill>
                  <a:srgbClr val="695D46"/>
                </a:solidFill>
              </a:rPr>
              <a:t>つの画像がでてくるので、どれかを選択する</a:t>
            </a:r>
            <a:endParaRPr>
              <a:solidFill>
                <a:srgbClr val="695D46"/>
              </a:solidFill>
            </a:endParaRPr>
          </a:p>
          <a:p>
            <a:pPr indent="0" lvl="0" marL="0" rtl="0">
              <a:spcBef>
                <a:spcPts val="1600"/>
              </a:spcBef>
              <a:spcAft>
                <a:spcPts val="0"/>
              </a:spcAft>
              <a:buNone/>
            </a:pPr>
            <a:r>
              <a:rPr lang="ja">
                <a:solidFill>
                  <a:srgbClr val="695D46"/>
                </a:solidFill>
              </a:rPr>
              <a:t>4. 12</a:t>
            </a:r>
            <a:r>
              <a:rPr lang="ja">
                <a:solidFill>
                  <a:srgbClr val="695D46"/>
                </a:solidFill>
              </a:rPr>
              <a:t>単語が出てくるので、I’VE WRITTEN IT DOWNを選択</a:t>
            </a:r>
            <a:endParaRPr>
              <a:solidFill>
                <a:srgbClr val="695D46"/>
              </a:solidFill>
            </a:endParaRPr>
          </a:p>
          <a:p>
            <a:pPr indent="0" lvl="0" marL="0">
              <a:spcBef>
                <a:spcPts val="1600"/>
              </a:spcBef>
              <a:spcAft>
                <a:spcPts val="0"/>
              </a:spcAft>
              <a:buNone/>
            </a:pPr>
            <a:r>
              <a:rPr lang="ja">
                <a:solidFill>
                  <a:srgbClr val="695D46"/>
                </a:solidFill>
              </a:rPr>
              <a:t>5. </a:t>
            </a:r>
            <a:r>
              <a:rPr lang="ja">
                <a:solidFill>
                  <a:srgbClr val="695D46"/>
                </a:solidFill>
              </a:rPr>
              <a:t>右上のSKIPを押す</a:t>
            </a:r>
            <a:endParaRPr>
              <a:solidFill>
                <a:srgbClr val="695D46"/>
              </a:solidFill>
            </a:endParaRPr>
          </a:p>
          <a:p>
            <a:pPr indent="0" lvl="0" marL="0" rtl="0">
              <a:spcBef>
                <a:spcPts val="1600"/>
              </a:spcBef>
              <a:spcAft>
                <a:spcPts val="1600"/>
              </a:spcAft>
              <a:buNone/>
            </a:pPr>
            <a:r>
              <a:rPr lang="ja">
                <a:solidFill>
                  <a:srgbClr val="695D46"/>
                </a:solidFill>
              </a:rPr>
              <a:t>6. 指紋のマークが出てきたら、Touch IDを設定されてる方は、そのままSET UP TOUCH IDを選択。そうでない方は右上の歯車マークを押して、認証方法を変更して認証を行う。</a:t>
            </a:r>
            <a:endParaRPr>
              <a:solidFill>
                <a:srgbClr val="695D4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140225"/>
            <a:ext cx="86952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sz="3000"/>
              <a:t>CipherBrowserで独自トークンを受け取る準備をする</a:t>
            </a:r>
            <a:endParaRPr sz="3000"/>
          </a:p>
        </p:txBody>
      </p:sp>
      <p:sp>
        <p:nvSpPr>
          <p:cNvPr id="274" name="Shape 274"/>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[手順]</a:t>
            </a:r>
            <a:br>
              <a:rPr lang="ja"/>
            </a:br>
            <a:r>
              <a:rPr lang="ja"/>
              <a:t>7. Walletが</a:t>
            </a:r>
            <a:r>
              <a:rPr lang="ja"/>
              <a:t>完成！</a:t>
            </a:r>
            <a:endParaRPr>
              <a:solidFill>
                <a:srgbClr val="695D46"/>
              </a:solidFill>
            </a:endParaRPr>
          </a:p>
          <a:p>
            <a:pPr indent="0" lvl="0" marL="0" rtl="0">
              <a:spcBef>
                <a:spcPts val="1600"/>
              </a:spcBef>
              <a:spcAft>
                <a:spcPts val="0"/>
              </a:spcAft>
              <a:buNone/>
            </a:pPr>
            <a:r>
              <a:rPr lang="ja">
                <a:solidFill>
                  <a:srgbClr val="695D46"/>
                </a:solidFill>
              </a:rPr>
              <a:t>8</a:t>
            </a:r>
            <a:r>
              <a:rPr lang="ja">
                <a:solidFill>
                  <a:srgbClr val="695D46"/>
                </a:solidFill>
              </a:rPr>
              <a:t>. </a:t>
            </a:r>
            <a:r>
              <a:rPr lang="ja">
                <a:solidFill>
                  <a:srgbClr val="695D46"/>
                </a:solidFill>
              </a:rPr>
              <a:t>歯車アイコンを選び、NetworkをRopsten Testnetに変更する</a:t>
            </a:r>
            <a:endParaRPr>
              <a:solidFill>
                <a:srgbClr val="695D46"/>
              </a:solidFill>
            </a:endParaRPr>
          </a:p>
          <a:p>
            <a:pPr indent="0" lvl="0" marL="0" rtl="0">
              <a:spcBef>
                <a:spcPts val="1600"/>
              </a:spcBef>
              <a:spcAft>
                <a:spcPts val="0"/>
              </a:spcAft>
              <a:buNone/>
            </a:pPr>
            <a:r>
              <a:rPr lang="ja">
                <a:solidFill>
                  <a:srgbClr val="695D46"/>
                </a:solidFill>
              </a:rPr>
              <a:t>9. </a:t>
            </a:r>
            <a:r>
              <a:rPr lang="ja">
                <a:solidFill>
                  <a:srgbClr val="695D46"/>
                </a:solidFill>
              </a:rPr>
              <a:t>財布アイコンを選び、ADD TOKENS-&gt;ADD CUSTOM TOKENを選択</a:t>
            </a:r>
            <a:endParaRPr>
              <a:solidFill>
                <a:srgbClr val="695D46"/>
              </a:solidFill>
            </a:endParaRPr>
          </a:p>
          <a:p>
            <a:pPr indent="0" lvl="0" marL="0" rtl="0">
              <a:spcBef>
                <a:spcPts val="1600"/>
              </a:spcBef>
              <a:spcAft>
                <a:spcPts val="0"/>
              </a:spcAft>
              <a:buNone/>
            </a:pPr>
            <a:r>
              <a:rPr lang="ja">
                <a:solidFill>
                  <a:srgbClr val="695D46"/>
                </a:solidFill>
              </a:rPr>
              <a:t>10. Contract AddressのQR</a:t>
            </a:r>
            <a:r>
              <a:rPr lang="ja">
                <a:solidFill>
                  <a:srgbClr val="695D46"/>
                </a:solidFill>
              </a:rPr>
              <a:t>コードを読み取る</a:t>
            </a:r>
            <a:endParaRPr>
              <a:solidFill>
                <a:srgbClr val="695D46"/>
              </a:solidFill>
            </a:endParaRPr>
          </a:p>
          <a:p>
            <a:pPr indent="0" lvl="0" marL="0" rtl="0">
              <a:spcBef>
                <a:spcPts val="1600"/>
              </a:spcBef>
              <a:spcAft>
                <a:spcPts val="1600"/>
              </a:spcAft>
              <a:buNone/>
            </a:pPr>
            <a:r>
              <a:rPr lang="ja">
                <a:solidFill>
                  <a:srgbClr val="695D46"/>
                </a:solidFill>
              </a:rPr>
              <a:t>11. </a:t>
            </a:r>
            <a:r>
              <a:rPr lang="ja">
                <a:solidFill>
                  <a:srgbClr val="695D46"/>
                </a:solidFill>
              </a:rPr>
              <a:t>カスタムトークンを登録して、準備完了！</a:t>
            </a:r>
            <a:endParaRPr>
              <a:solidFill>
                <a:srgbClr val="695D4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280" name="Shape 28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AutoNum type="arabicPeriod"/>
            </a:pPr>
            <a:r>
              <a:rPr lang="ja">
                <a:solidFill>
                  <a:srgbClr val="666666"/>
                </a:solidFill>
              </a:rPr>
              <a:t>MetaMaskを使ってFaucetからEtherを取得</a:t>
            </a:r>
            <a:endParaRPr>
              <a:solidFill>
                <a:srgbClr val="666666"/>
              </a:solidFill>
            </a:endParaRPr>
          </a:p>
          <a:p>
            <a:pPr indent="-342900" lvl="0" marL="457200" rtl="0">
              <a:spcBef>
                <a:spcPts val="0"/>
              </a:spcBef>
              <a:spcAft>
                <a:spcPts val="0"/>
              </a:spcAft>
              <a:buClr>
                <a:srgbClr val="666666"/>
              </a:buClr>
              <a:buSzPts val="1800"/>
              <a:buAutoNum type="arabicPeriod"/>
            </a:pPr>
            <a:r>
              <a:rPr lang="ja">
                <a:solidFill>
                  <a:srgbClr val="666666"/>
                </a:solidFill>
              </a:rPr>
              <a:t>Remixを使って独自トークンを発行</a:t>
            </a:r>
            <a:endParaRPr>
              <a:solidFill>
                <a:srgbClr val="666666"/>
              </a:solidFill>
            </a:endParaRPr>
          </a:p>
          <a:p>
            <a:pPr indent="-342900" lvl="0" marL="457200" rtl="0">
              <a:spcBef>
                <a:spcPts val="0"/>
              </a:spcBef>
              <a:spcAft>
                <a:spcPts val="0"/>
              </a:spcAft>
              <a:buClr>
                <a:srgbClr val="666666"/>
              </a:buClr>
              <a:buSzPts val="1800"/>
              <a:buAutoNum type="arabicPeriod"/>
            </a:pPr>
            <a:r>
              <a:rPr lang="ja">
                <a:solidFill>
                  <a:srgbClr val="666666"/>
                </a:solidFill>
              </a:rPr>
              <a:t>MetaMaskで独自トークンを認識する</a:t>
            </a:r>
            <a:endParaRPr>
              <a:solidFill>
                <a:srgbClr val="666666"/>
              </a:solidFill>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Clr>
                <a:srgbClr val="FF0000"/>
              </a:buClr>
              <a:buSzPts val="1800"/>
              <a:buAutoNum type="arabicPeriod"/>
            </a:pPr>
            <a:r>
              <a:rPr lang="ja">
                <a:solidFill>
                  <a:srgbClr val="FF0000"/>
                </a:solidFill>
              </a:rPr>
              <a:t>MyEtherWalletで独自トークンをCipherBrowserに送る</a:t>
            </a:r>
            <a:endParaRPr>
              <a:solidFill>
                <a:srgbClr val="FF0000"/>
              </a:solidFill>
            </a:endParaRPr>
          </a:p>
          <a:p>
            <a:pPr indent="0" lvl="0" marL="0" rt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140225"/>
            <a:ext cx="86952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sz="3000"/>
              <a:t>MyEtherWalletで独自トークンをCipherBrowserに送る</a:t>
            </a:r>
            <a:endParaRPr sz="3000"/>
          </a:p>
        </p:txBody>
      </p:sp>
      <p:sp>
        <p:nvSpPr>
          <p:cNvPr id="286" name="Shape 286"/>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[手順]</a:t>
            </a:r>
            <a:br>
              <a:rPr lang="ja"/>
            </a:br>
            <a:r>
              <a:rPr lang="ja"/>
              <a:t>1. MyEtherWalletに</a:t>
            </a:r>
            <a:r>
              <a:rPr lang="ja"/>
              <a:t>アクセス</a:t>
            </a:r>
            <a:br>
              <a:rPr lang="ja"/>
            </a:br>
            <a:r>
              <a:rPr lang="ja" u="sng">
                <a:solidFill>
                  <a:schemeClr val="hlink"/>
                </a:solidFill>
                <a:hlinkClick r:id="rId3"/>
              </a:rPr>
              <a:t>https://www.myetherwallet.com/</a:t>
            </a:r>
            <a:endParaRPr>
              <a:solidFill>
                <a:srgbClr val="695D46"/>
              </a:solidFill>
            </a:endParaRPr>
          </a:p>
          <a:p>
            <a:pPr indent="0" lvl="0" marL="0" rtl="0">
              <a:spcBef>
                <a:spcPts val="1600"/>
              </a:spcBef>
              <a:spcAft>
                <a:spcPts val="0"/>
              </a:spcAft>
              <a:buNone/>
            </a:pPr>
            <a:r>
              <a:rPr lang="ja">
                <a:solidFill>
                  <a:srgbClr val="695D46"/>
                </a:solidFill>
              </a:rPr>
              <a:t>2. </a:t>
            </a:r>
            <a:r>
              <a:rPr lang="ja">
                <a:solidFill>
                  <a:srgbClr val="695D46"/>
                </a:solidFill>
              </a:rPr>
              <a:t>ページ右上からネットワークをNetwork Ropstenに変更する</a:t>
            </a:r>
            <a:endParaRPr>
              <a:solidFill>
                <a:srgbClr val="695D46"/>
              </a:solidFill>
            </a:endParaRPr>
          </a:p>
          <a:p>
            <a:pPr indent="0" lvl="0" marL="0">
              <a:spcBef>
                <a:spcPts val="1600"/>
              </a:spcBef>
              <a:spcAft>
                <a:spcPts val="0"/>
              </a:spcAft>
              <a:buNone/>
            </a:pPr>
            <a:r>
              <a:rPr lang="ja">
                <a:solidFill>
                  <a:srgbClr val="695D46"/>
                </a:solidFill>
              </a:rPr>
              <a:t>3. Send Ether&amp;Tokensを</a:t>
            </a:r>
            <a:r>
              <a:rPr lang="ja">
                <a:solidFill>
                  <a:srgbClr val="695D46"/>
                </a:solidFill>
              </a:rPr>
              <a:t>選択して、Metamask/Mistを選んで、Connect to Metamaskを押す</a:t>
            </a:r>
            <a:endParaRPr>
              <a:solidFill>
                <a:srgbClr val="695D46"/>
              </a:solidFill>
            </a:endParaRPr>
          </a:p>
          <a:p>
            <a:pPr indent="0" lvl="0" marL="0">
              <a:spcBef>
                <a:spcPts val="1600"/>
              </a:spcBef>
              <a:spcAft>
                <a:spcPts val="0"/>
              </a:spcAft>
              <a:buNone/>
            </a:pPr>
            <a:r>
              <a:rPr lang="ja">
                <a:solidFill>
                  <a:srgbClr val="695D46"/>
                </a:solidFill>
              </a:rPr>
              <a:t>4. </a:t>
            </a:r>
            <a:r>
              <a:rPr lang="ja">
                <a:solidFill>
                  <a:srgbClr val="695D46"/>
                </a:solidFill>
              </a:rPr>
              <a:t>ページ右下のAdd Custom TokenからContract Address, Token Symbol, Decimalsを入力して、カスタムトークンを追加する</a:t>
            </a:r>
            <a:br>
              <a:rPr lang="ja">
                <a:solidFill>
                  <a:srgbClr val="695D46"/>
                </a:solidFill>
              </a:rPr>
            </a:br>
            <a:r>
              <a:rPr lang="ja">
                <a:solidFill>
                  <a:srgbClr val="695D46"/>
                </a:solidFill>
              </a:rPr>
              <a:t>※Decimalsは18を入力してください</a:t>
            </a:r>
            <a:endParaRPr>
              <a:solidFill>
                <a:srgbClr val="695D46"/>
              </a:solidFill>
            </a:endParaRPr>
          </a:p>
          <a:p>
            <a:pPr indent="0" lvl="0" marL="0" rtl="0">
              <a:spcBef>
                <a:spcPts val="1600"/>
              </a:spcBef>
              <a:spcAft>
                <a:spcPts val="1600"/>
              </a:spcAft>
              <a:buNone/>
            </a:pPr>
            <a:r>
              <a:rPr lang="ja">
                <a:solidFill>
                  <a:srgbClr val="695D46"/>
                </a:solidFill>
              </a:rPr>
              <a:t>5. Amount to Sendの単位にトークンが選べるようになっているか確認する</a:t>
            </a:r>
            <a:endParaRPr>
              <a:solidFill>
                <a:srgbClr val="695D4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140225"/>
            <a:ext cx="86952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sz="3000"/>
              <a:t>MyEtherWalletで独自トークンをCipherBrowserに送る</a:t>
            </a:r>
            <a:endParaRPr sz="3000"/>
          </a:p>
        </p:txBody>
      </p:sp>
      <p:sp>
        <p:nvSpPr>
          <p:cNvPr id="292" name="Shape 292"/>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[手順]</a:t>
            </a:r>
            <a:br>
              <a:rPr lang="ja"/>
            </a:br>
            <a:r>
              <a:rPr lang="ja"/>
              <a:t>6. CipherBrowserの</a:t>
            </a:r>
            <a:r>
              <a:rPr lang="ja"/>
              <a:t>ホーム画面のRECEIVEからアドレスをコピーする</a:t>
            </a:r>
            <a:endParaRPr>
              <a:solidFill>
                <a:srgbClr val="695D46"/>
              </a:solidFill>
            </a:endParaRPr>
          </a:p>
          <a:p>
            <a:pPr indent="0" lvl="0" marL="0" rtl="0">
              <a:spcBef>
                <a:spcPts val="1600"/>
              </a:spcBef>
              <a:spcAft>
                <a:spcPts val="0"/>
              </a:spcAft>
              <a:buNone/>
            </a:pPr>
            <a:r>
              <a:rPr lang="ja">
                <a:solidFill>
                  <a:srgbClr val="695D46"/>
                </a:solidFill>
              </a:rPr>
              <a:t>7</a:t>
            </a:r>
            <a:r>
              <a:rPr lang="ja">
                <a:solidFill>
                  <a:srgbClr val="695D46"/>
                </a:solidFill>
              </a:rPr>
              <a:t>. 6.で</a:t>
            </a:r>
            <a:r>
              <a:rPr lang="ja">
                <a:solidFill>
                  <a:srgbClr val="695D46"/>
                </a:solidFill>
              </a:rPr>
              <a:t>コピーしたアドレスをMyEtherWalletのTo Addressにペーストする</a:t>
            </a:r>
            <a:br>
              <a:rPr lang="ja">
                <a:solidFill>
                  <a:srgbClr val="695D46"/>
                </a:solidFill>
              </a:rPr>
            </a:br>
            <a:r>
              <a:rPr lang="ja">
                <a:solidFill>
                  <a:srgbClr val="695D46"/>
                </a:solidFill>
              </a:rPr>
              <a:t>※自分自身にメールを送るなどで、アドレスをスマホからPCに送ってください</a:t>
            </a:r>
            <a:endParaRPr>
              <a:solidFill>
                <a:srgbClr val="695D46"/>
              </a:solidFill>
            </a:endParaRPr>
          </a:p>
          <a:p>
            <a:pPr indent="0" lvl="0" marL="0" rtl="0">
              <a:spcBef>
                <a:spcPts val="1600"/>
              </a:spcBef>
              <a:spcAft>
                <a:spcPts val="0"/>
              </a:spcAft>
              <a:buNone/>
            </a:pPr>
            <a:r>
              <a:rPr lang="ja">
                <a:solidFill>
                  <a:srgbClr val="695D46"/>
                </a:solidFill>
              </a:rPr>
              <a:t>8. </a:t>
            </a:r>
            <a:r>
              <a:rPr lang="ja">
                <a:solidFill>
                  <a:srgbClr val="695D46"/>
                </a:solidFill>
              </a:rPr>
              <a:t>送出したいトークン数を入力してGenerate Transaction -&gt; Send Transactionを行う</a:t>
            </a:r>
            <a:endParaRPr>
              <a:solidFill>
                <a:srgbClr val="695D46"/>
              </a:solidFill>
            </a:endParaRPr>
          </a:p>
          <a:p>
            <a:pPr indent="0" lvl="0" marL="0">
              <a:spcBef>
                <a:spcPts val="1600"/>
              </a:spcBef>
              <a:spcAft>
                <a:spcPts val="0"/>
              </a:spcAft>
              <a:buNone/>
            </a:pPr>
            <a:r>
              <a:rPr lang="ja">
                <a:solidFill>
                  <a:srgbClr val="695D46"/>
                </a:solidFill>
              </a:rPr>
              <a:t>9. MyEtherWalletとMetamaskで</a:t>
            </a:r>
            <a:r>
              <a:rPr lang="ja">
                <a:solidFill>
                  <a:srgbClr val="695D46"/>
                </a:solidFill>
              </a:rPr>
              <a:t>送出の確認が行われるので、両方で承諾する</a:t>
            </a:r>
            <a:endParaRPr>
              <a:solidFill>
                <a:srgbClr val="695D46"/>
              </a:solidFill>
            </a:endParaRPr>
          </a:p>
          <a:p>
            <a:pPr indent="0" lvl="0" marL="0" rtl="0">
              <a:spcBef>
                <a:spcPts val="1600"/>
              </a:spcBef>
              <a:spcAft>
                <a:spcPts val="1600"/>
              </a:spcAft>
              <a:buNone/>
            </a:pPr>
            <a:r>
              <a:rPr lang="ja">
                <a:solidFill>
                  <a:srgbClr val="695D46"/>
                </a:solidFill>
              </a:rPr>
              <a:t>10. 単位を切り替えて、ETHも送出しておく</a:t>
            </a:r>
            <a:endParaRPr>
              <a:solidFill>
                <a:srgbClr val="695D4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このあとの学習方法</a:t>
            </a:r>
            <a:endParaRPr/>
          </a:p>
        </p:txBody>
      </p:sp>
      <p:sp>
        <p:nvSpPr>
          <p:cNvPr id="298" name="Shape 29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・CryptZombies</a:t>
            </a:r>
            <a:br>
              <a:rPr lang="ja"/>
            </a:br>
            <a:r>
              <a:rPr lang="ja" u="sng">
                <a:solidFill>
                  <a:schemeClr val="hlink"/>
                </a:solidFill>
                <a:hlinkClick r:id="rId3"/>
              </a:rPr>
              <a:t>https://cryptozombies.io/jp/</a:t>
            </a:r>
            <a:endParaRPr/>
          </a:p>
          <a:p>
            <a:pPr indent="0" lvl="0" marL="0">
              <a:spcBef>
                <a:spcPts val="1600"/>
              </a:spcBef>
              <a:spcAft>
                <a:spcPts val="0"/>
              </a:spcAft>
              <a:buNone/>
            </a:pPr>
            <a:r>
              <a:rPr lang="ja"/>
              <a:t>・Udemy Solidity </a:t>
            </a:r>
            <a:r>
              <a:rPr lang="ja"/>
              <a:t>コース</a:t>
            </a:r>
            <a:br>
              <a:rPr lang="ja"/>
            </a:br>
            <a:r>
              <a:rPr lang="ja" u="sng">
                <a:solidFill>
                  <a:schemeClr val="hlink"/>
                </a:solidFill>
                <a:hlinkClick r:id="rId4"/>
              </a:rPr>
              <a:t>https://www.udemy.com/ethereum-and-solidity-the-complete-developers-guide/</a:t>
            </a:r>
            <a:endParaRPr>
              <a:solidFill>
                <a:srgbClr val="695D46"/>
              </a:solidFill>
            </a:endParaRPr>
          </a:p>
          <a:p>
            <a:pPr indent="0" lvl="0" marL="0">
              <a:spcBef>
                <a:spcPts val="1600"/>
              </a:spcBef>
              <a:spcAft>
                <a:spcPts val="0"/>
              </a:spcAft>
              <a:buNone/>
            </a:pPr>
            <a:r>
              <a:rPr lang="ja">
                <a:solidFill>
                  <a:srgbClr val="695D46"/>
                </a:solidFill>
              </a:rPr>
              <a:t>・ブロックチェーンアプリケーション開発の教科書</a:t>
            </a:r>
            <a:br>
              <a:rPr lang="ja">
                <a:solidFill>
                  <a:srgbClr val="695D46"/>
                </a:solidFill>
              </a:rPr>
            </a:br>
            <a:r>
              <a:rPr lang="ja" u="sng">
                <a:solidFill>
                  <a:schemeClr val="hlink"/>
                </a:solidFill>
                <a:hlinkClick r:id="rId5"/>
              </a:rPr>
              <a:t>https://www.amazon.co.jp/dp/4839965137</a:t>
            </a:r>
            <a:endParaRPr>
              <a:solidFill>
                <a:srgbClr val="695D46"/>
              </a:solidFill>
            </a:endParaRPr>
          </a:p>
          <a:p>
            <a:pPr indent="0" lvl="0" marL="0">
              <a:spcBef>
                <a:spcPts val="1600"/>
              </a:spcBef>
              <a:spcAft>
                <a:spcPts val="1600"/>
              </a:spcAft>
              <a:buNone/>
            </a:pPr>
            <a:r>
              <a:t/>
            </a:r>
            <a:endParaRPr>
              <a:solidFill>
                <a:srgbClr val="695D4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自己紹介</a:t>
            </a:r>
            <a:endParaRPr/>
          </a:p>
        </p:txBody>
      </p:sp>
      <p:sp>
        <p:nvSpPr>
          <p:cNvPr id="85" name="Shape 8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ja" sz="2400"/>
              <a:t>名前(もしくはニックネーム)</a:t>
            </a:r>
            <a:endParaRPr sz="2400"/>
          </a:p>
          <a:p>
            <a:pPr indent="-381000" lvl="0" marL="457200" rtl="0">
              <a:spcBef>
                <a:spcPts val="0"/>
              </a:spcBef>
              <a:spcAft>
                <a:spcPts val="0"/>
              </a:spcAft>
              <a:buSzPts val="2400"/>
              <a:buAutoNum type="arabicPeriod"/>
            </a:pPr>
            <a:r>
              <a:rPr lang="ja" sz="2400"/>
              <a:t>何をやっている人なのか？</a:t>
            </a:r>
            <a:endParaRPr sz="2400"/>
          </a:p>
          <a:p>
            <a:pPr indent="-381000" lvl="0" marL="457200" rtl="0">
              <a:spcBef>
                <a:spcPts val="0"/>
              </a:spcBef>
              <a:spcAft>
                <a:spcPts val="0"/>
              </a:spcAft>
              <a:buSzPts val="2400"/>
              <a:buAutoNum type="arabicPeriod"/>
            </a:pPr>
            <a:r>
              <a:rPr lang="ja" sz="2400"/>
              <a:t>ここに来た目的</a:t>
            </a:r>
            <a:endParaRPr sz="2400"/>
          </a:p>
          <a:p>
            <a:pPr indent="0" lvl="0" marL="0" rtl="0">
              <a:spcBef>
                <a:spcPts val="160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solidFill>
                  <a:srgbClr val="666666"/>
                </a:solidFill>
                <a:latin typeface="Proxima Nova"/>
                <a:ea typeface="Proxima Nova"/>
                <a:cs typeface="Proxima Nova"/>
                <a:sym typeface="Proxima Nova"/>
              </a:rPr>
              <a:t>・名前　辻野晃一</a:t>
            </a:r>
            <a:br>
              <a:rPr lang="ja">
                <a:solidFill>
                  <a:srgbClr val="666666"/>
                </a:solidFill>
                <a:latin typeface="Proxima Nova"/>
                <a:ea typeface="Proxima Nova"/>
                <a:cs typeface="Proxima Nova"/>
                <a:sym typeface="Proxima Nova"/>
              </a:rPr>
            </a:br>
            <a:r>
              <a:rPr lang="ja">
                <a:solidFill>
                  <a:srgbClr val="666666"/>
                </a:solidFill>
                <a:latin typeface="Proxima Nova"/>
                <a:ea typeface="Proxima Nova"/>
                <a:cs typeface="Proxima Nova"/>
                <a:sym typeface="Proxima Nova"/>
              </a:rPr>
              <a:t>・出身　山口県宇部市</a:t>
            </a:r>
            <a:br>
              <a:rPr lang="ja">
                <a:solidFill>
                  <a:srgbClr val="666666"/>
                </a:solidFill>
                <a:latin typeface="Proxima Nova"/>
                <a:ea typeface="Proxima Nova"/>
                <a:cs typeface="Proxima Nova"/>
                <a:sym typeface="Proxima Nova"/>
              </a:rPr>
            </a:br>
            <a:r>
              <a:rPr lang="ja">
                <a:solidFill>
                  <a:srgbClr val="666666"/>
                </a:solidFill>
                <a:latin typeface="Proxima Nova"/>
                <a:ea typeface="Proxima Nova"/>
                <a:cs typeface="Proxima Nova"/>
                <a:sym typeface="Proxima Nova"/>
              </a:rPr>
              <a:t>・キャリア</a:t>
            </a:r>
            <a:br>
              <a:rPr lang="ja">
                <a:solidFill>
                  <a:srgbClr val="666666"/>
                </a:solidFill>
                <a:latin typeface="Proxima Nova"/>
                <a:ea typeface="Proxima Nova"/>
                <a:cs typeface="Proxima Nova"/>
                <a:sym typeface="Proxima Nova"/>
              </a:rPr>
            </a:br>
            <a:r>
              <a:rPr lang="ja">
                <a:solidFill>
                  <a:srgbClr val="666666"/>
                </a:solidFill>
                <a:latin typeface="Proxima Nova"/>
                <a:ea typeface="Proxima Nova"/>
                <a:cs typeface="Proxima Nova"/>
                <a:sym typeface="Proxima Nova"/>
              </a:rPr>
              <a:t>　ー ゲーム 6年</a:t>
            </a:r>
            <a:br>
              <a:rPr lang="ja">
                <a:solidFill>
                  <a:srgbClr val="666666"/>
                </a:solidFill>
                <a:latin typeface="Proxima Nova"/>
                <a:ea typeface="Proxima Nova"/>
                <a:cs typeface="Proxima Nova"/>
                <a:sym typeface="Proxima Nova"/>
              </a:rPr>
            </a:br>
            <a:r>
              <a:rPr lang="ja">
                <a:solidFill>
                  <a:srgbClr val="666666"/>
                </a:solidFill>
                <a:latin typeface="Proxima Nova"/>
                <a:ea typeface="Proxima Nova"/>
                <a:cs typeface="Proxima Nova"/>
                <a:sym typeface="Proxima Nova"/>
              </a:rPr>
              <a:t>　ー TV 4年</a:t>
            </a:r>
            <a:br>
              <a:rPr lang="ja">
                <a:solidFill>
                  <a:srgbClr val="666666"/>
                </a:solidFill>
                <a:latin typeface="Proxima Nova"/>
                <a:ea typeface="Proxima Nova"/>
                <a:cs typeface="Proxima Nova"/>
                <a:sym typeface="Proxima Nova"/>
              </a:rPr>
            </a:br>
            <a:r>
              <a:rPr lang="ja">
                <a:solidFill>
                  <a:srgbClr val="666666"/>
                </a:solidFill>
                <a:latin typeface="Proxima Nova"/>
                <a:ea typeface="Proxima Nova"/>
                <a:cs typeface="Proxima Nova"/>
                <a:sym typeface="Proxima Nova"/>
              </a:rPr>
              <a:t>　ー 金融 半年</a:t>
            </a:r>
            <a:br>
              <a:rPr lang="ja">
                <a:solidFill>
                  <a:srgbClr val="666666"/>
                </a:solidFill>
                <a:latin typeface="Proxima Nova"/>
                <a:ea typeface="Proxima Nova"/>
                <a:cs typeface="Proxima Nova"/>
                <a:sym typeface="Proxima Nova"/>
              </a:rPr>
            </a:br>
            <a:r>
              <a:rPr lang="ja">
                <a:solidFill>
                  <a:srgbClr val="666666"/>
                </a:solidFill>
                <a:latin typeface="Proxima Nova"/>
                <a:ea typeface="Proxima Nova"/>
                <a:cs typeface="Proxima Nova"/>
                <a:sym typeface="Proxima Nova"/>
              </a:rPr>
              <a:t>　ー プログラマキャリア相談、プログラミング教育3年</a:t>
            </a:r>
            <a:br>
              <a:rPr lang="ja">
                <a:solidFill>
                  <a:srgbClr val="666666"/>
                </a:solidFill>
                <a:latin typeface="Proxima Nova"/>
                <a:ea typeface="Proxima Nova"/>
                <a:cs typeface="Proxima Nova"/>
                <a:sym typeface="Proxima Nova"/>
              </a:rPr>
            </a:br>
            <a:r>
              <a:rPr lang="ja">
                <a:solidFill>
                  <a:srgbClr val="666666"/>
                </a:solidFill>
                <a:latin typeface="Proxima Nova"/>
                <a:ea typeface="Proxima Nova"/>
                <a:cs typeface="Proxima Nova"/>
                <a:sym typeface="Proxima Nova"/>
              </a:rPr>
              <a:t>・最近気になっている技術　5G、クラウドレンダリング</a:t>
            </a:r>
            <a:br>
              <a:rPr lang="ja">
                <a:solidFill>
                  <a:srgbClr val="666666"/>
                </a:solidFill>
                <a:latin typeface="Proxima Nova"/>
                <a:ea typeface="Proxima Nova"/>
                <a:cs typeface="Proxima Nova"/>
                <a:sym typeface="Proxima Nova"/>
              </a:rPr>
            </a:br>
            <a:r>
              <a:rPr lang="ja">
                <a:solidFill>
                  <a:srgbClr val="666666"/>
                </a:solidFill>
                <a:latin typeface="Proxima Nova"/>
                <a:ea typeface="Proxima Nova"/>
                <a:cs typeface="Proxima Nova"/>
                <a:sym typeface="Proxima Nova"/>
              </a:rPr>
              <a:t>・このセミナーを始めた理由　ブロックチェーンを触るきっかけになってもらう</a:t>
            </a:r>
            <a:endParaRPr>
              <a:solidFill>
                <a:srgbClr val="666666"/>
              </a:solidFill>
              <a:latin typeface="Proxima Nova"/>
              <a:ea typeface="Proxima Nova"/>
              <a:cs typeface="Proxima Nova"/>
              <a:sym typeface="Proxima Nova"/>
            </a:endParaRPr>
          </a:p>
          <a:p>
            <a:pPr indent="0" lvl="0" marL="0" rtl="0">
              <a:spcBef>
                <a:spcPts val="1600"/>
              </a:spcBef>
              <a:spcAft>
                <a:spcPts val="1600"/>
              </a:spcAft>
              <a:buNone/>
            </a:pPr>
            <a:r>
              <a:t/>
            </a:r>
            <a:endParaRPr sz="2400"/>
          </a:p>
        </p:txBody>
      </p:sp>
      <p:sp>
        <p:nvSpPr>
          <p:cNvPr id="91" name="Shape 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自己紹介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トークン発行体験の流れ</a:t>
            </a:r>
            <a:endParaRPr/>
          </a:p>
        </p:txBody>
      </p:sp>
      <p:sp>
        <p:nvSpPr>
          <p:cNvPr id="97" name="Shape 9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ja"/>
              <a:t>MetaMask</a:t>
            </a:r>
            <a:r>
              <a:rPr lang="ja"/>
              <a:t>を使ってFaucetからEtherを取得</a:t>
            </a:r>
            <a:endParaRPr/>
          </a:p>
          <a:p>
            <a:pPr indent="-342900" lvl="0" marL="457200" rtl="0">
              <a:spcBef>
                <a:spcPts val="0"/>
              </a:spcBef>
              <a:spcAft>
                <a:spcPts val="0"/>
              </a:spcAft>
              <a:buSzPts val="1800"/>
              <a:buAutoNum type="arabicPeriod"/>
            </a:pPr>
            <a:r>
              <a:rPr lang="ja"/>
              <a:t>Remixを使って独自トークンを発行</a:t>
            </a:r>
            <a:endParaRPr/>
          </a:p>
          <a:p>
            <a:pPr indent="-342900" lvl="0" marL="457200" rtl="0">
              <a:spcBef>
                <a:spcPts val="0"/>
              </a:spcBef>
              <a:spcAft>
                <a:spcPts val="0"/>
              </a:spcAft>
              <a:buSzPts val="1800"/>
              <a:buAutoNum type="arabicPeriod"/>
            </a:pPr>
            <a:r>
              <a:rPr lang="ja"/>
              <a:t>MetaMaskで独自トークンを認識する</a:t>
            </a:r>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103" name="Shape 10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ja"/>
              <a:t>MetaMaskを使ってFaucetからEtherを取得</a:t>
            </a:r>
            <a:endParaRPr/>
          </a:p>
          <a:p>
            <a:pPr indent="-342900" lvl="0" marL="457200" rtl="0">
              <a:spcBef>
                <a:spcPts val="0"/>
              </a:spcBef>
              <a:spcAft>
                <a:spcPts val="0"/>
              </a:spcAft>
              <a:buSzPts val="1800"/>
              <a:buAutoNum type="arabicPeriod"/>
            </a:pPr>
            <a:r>
              <a:rPr lang="ja"/>
              <a:t>Remixを使って独自トークンを発行</a:t>
            </a:r>
            <a:endParaRPr/>
          </a:p>
          <a:p>
            <a:pPr indent="-342900" lvl="0" marL="457200" rtl="0">
              <a:spcBef>
                <a:spcPts val="0"/>
              </a:spcBef>
              <a:spcAft>
                <a:spcPts val="0"/>
              </a:spcAft>
              <a:buSzPts val="1800"/>
              <a:buAutoNum type="arabicPeriod"/>
            </a:pPr>
            <a:r>
              <a:rPr lang="ja"/>
              <a:t>MetaMaskで独自トークンを</a:t>
            </a:r>
            <a:r>
              <a:rPr lang="ja"/>
              <a:t>認識する</a:t>
            </a:r>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rtl="0">
              <a:spcBef>
                <a:spcPts val="1600"/>
              </a:spcBef>
              <a:spcAft>
                <a:spcPts val="1600"/>
              </a:spcAft>
              <a:buNone/>
            </a:pPr>
            <a:r>
              <a:t/>
            </a:r>
            <a:endParaRPr/>
          </a:p>
        </p:txBody>
      </p:sp>
      <p:sp>
        <p:nvSpPr>
          <p:cNvPr id="104" name="Shape 104"/>
          <p:cNvSpPr/>
          <p:nvPr/>
        </p:nvSpPr>
        <p:spPr>
          <a:xfrm>
            <a:off x="6815725" y="1395425"/>
            <a:ext cx="403500" cy="7842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6815725" y="2366650"/>
            <a:ext cx="403500" cy="4587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txBox="1"/>
          <p:nvPr/>
        </p:nvSpPr>
        <p:spPr>
          <a:xfrm>
            <a:off x="7219225" y="1513620"/>
            <a:ext cx="1833600" cy="39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1800"/>
              <a:t>トークンの発行</a:t>
            </a:r>
            <a:endParaRPr sz="1800"/>
          </a:p>
        </p:txBody>
      </p:sp>
      <p:sp>
        <p:nvSpPr>
          <p:cNvPr id="107" name="Shape 107"/>
          <p:cNvSpPr txBox="1"/>
          <p:nvPr/>
        </p:nvSpPr>
        <p:spPr>
          <a:xfrm>
            <a:off x="7219225" y="2213353"/>
            <a:ext cx="1833600" cy="61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1800"/>
              <a:t>トークンの</a:t>
            </a:r>
            <a:endParaRPr sz="1800"/>
          </a:p>
          <a:p>
            <a:pPr indent="0" lvl="0" marL="0" rtl="0">
              <a:spcBef>
                <a:spcPts val="0"/>
              </a:spcBef>
              <a:spcAft>
                <a:spcPts val="0"/>
              </a:spcAft>
              <a:buNone/>
            </a:pPr>
            <a:r>
              <a:rPr lang="ja" sz="1800"/>
              <a:t>送り方を学ぶ</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トークン発行体験の流れ</a:t>
            </a:r>
            <a:endParaRPr/>
          </a:p>
        </p:txBody>
      </p:sp>
      <p:sp>
        <p:nvSpPr>
          <p:cNvPr id="113" name="Shape 11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ja"/>
              <a:t>MetaMaskを使ってFaucetからEtherを取得</a:t>
            </a:r>
            <a:endParaRPr/>
          </a:p>
          <a:p>
            <a:pPr indent="-342900" lvl="0" marL="457200" rtl="0">
              <a:spcBef>
                <a:spcPts val="0"/>
              </a:spcBef>
              <a:spcAft>
                <a:spcPts val="0"/>
              </a:spcAft>
              <a:buSzPts val="1800"/>
              <a:buAutoNum type="arabicPeriod"/>
            </a:pPr>
            <a:r>
              <a:rPr lang="ja"/>
              <a:t>Remixを使って独自トークンを発行</a:t>
            </a:r>
            <a:endParaRPr/>
          </a:p>
          <a:p>
            <a:pPr indent="-342900" lvl="0" marL="457200" rtl="0">
              <a:spcBef>
                <a:spcPts val="0"/>
              </a:spcBef>
              <a:spcAft>
                <a:spcPts val="0"/>
              </a:spcAft>
              <a:buSzPts val="1800"/>
              <a:buAutoNum type="arabicPeriod"/>
            </a:pPr>
            <a:r>
              <a:rPr lang="ja"/>
              <a:t>MetaMaskで独自トークンを</a:t>
            </a:r>
            <a:r>
              <a:rPr lang="ja"/>
              <a:t>認識する</a:t>
            </a:r>
            <a:endParaRPr/>
          </a:p>
          <a:p>
            <a:pPr indent="-342900" lvl="0" marL="457200" rtl="0">
              <a:spcBef>
                <a:spcPts val="0"/>
              </a:spcBef>
              <a:spcAft>
                <a:spcPts val="0"/>
              </a:spcAft>
              <a:buSzPts val="1800"/>
              <a:buAutoNum type="arabicPeriod"/>
            </a:pPr>
            <a:r>
              <a:rPr lang="ja"/>
              <a:t>CipherBrowserで独自トークンを受け取る準備をする</a:t>
            </a:r>
            <a:endParaRPr/>
          </a:p>
          <a:p>
            <a:pPr indent="-342900" lvl="0" marL="457200" rtl="0">
              <a:spcBef>
                <a:spcPts val="0"/>
              </a:spcBef>
              <a:spcAft>
                <a:spcPts val="0"/>
              </a:spcAft>
              <a:buSzPts val="1800"/>
              <a:buAutoNum type="arabicPeriod"/>
            </a:pPr>
            <a:r>
              <a:rPr lang="ja"/>
              <a:t>MyEtherWalletで独自トークンをCipherBrowserに送る</a:t>
            </a:r>
            <a:endParaRPr/>
          </a:p>
          <a:p>
            <a:pPr indent="0" lvl="0" marL="0" rtl="0">
              <a:spcBef>
                <a:spcPts val="1600"/>
              </a:spcBef>
              <a:spcAft>
                <a:spcPts val="1600"/>
              </a:spcAft>
              <a:buNone/>
            </a:pPr>
            <a:r>
              <a:t/>
            </a:r>
            <a:endParaRPr/>
          </a:p>
        </p:txBody>
      </p:sp>
      <p:sp>
        <p:nvSpPr>
          <p:cNvPr id="114" name="Shape 114"/>
          <p:cNvSpPr/>
          <p:nvPr/>
        </p:nvSpPr>
        <p:spPr>
          <a:xfrm>
            <a:off x="6815725" y="1395425"/>
            <a:ext cx="403500" cy="7842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6815725" y="2366650"/>
            <a:ext cx="403500" cy="4587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txBox="1"/>
          <p:nvPr/>
        </p:nvSpPr>
        <p:spPr>
          <a:xfrm>
            <a:off x="7219225" y="1513620"/>
            <a:ext cx="1833600" cy="39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sz="1800"/>
              <a:t>トークンの発行</a:t>
            </a:r>
            <a:endParaRPr sz="1800"/>
          </a:p>
        </p:txBody>
      </p:sp>
      <p:sp>
        <p:nvSpPr>
          <p:cNvPr id="117" name="Shape 117"/>
          <p:cNvSpPr txBox="1"/>
          <p:nvPr/>
        </p:nvSpPr>
        <p:spPr>
          <a:xfrm>
            <a:off x="7219225" y="2213353"/>
            <a:ext cx="1833600" cy="61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sz="1800"/>
              <a:t>トークンの</a:t>
            </a:r>
            <a:endParaRPr sz="1800"/>
          </a:p>
          <a:p>
            <a:pPr indent="0" lvl="0" marL="0" rtl="0">
              <a:spcBef>
                <a:spcPts val="0"/>
              </a:spcBef>
              <a:spcAft>
                <a:spcPts val="0"/>
              </a:spcAft>
              <a:buNone/>
            </a:pPr>
            <a:r>
              <a:rPr lang="ja" sz="1800"/>
              <a:t>送り方を学ぶ</a:t>
            </a:r>
            <a:endParaRPr sz="1800"/>
          </a:p>
        </p:txBody>
      </p:sp>
      <p:sp>
        <p:nvSpPr>
          <p:cNvPr id="118" name="Shape 118"/>
          <p:cNvSpPr txBox="1"/>
          <p:nvPr/>
        </p:nvSpPr>
        <p:spPr>
          <a:xfrm>
            <a:off x="627900" y="3130575"/>
            <a:ext cx="7888200" cy="104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3000"/>
              <a:t>[ゴール]</a:t>
            </a:r>
            <a:endParaRPr sz="3000"/>
          </a:p>
          <a:p>
            <a:pPr indent="0" lvl="0" marL="0">
              <a:spcBef>
                <a:spcPts val="0"/>
              </a:spcBef>
              <a:spcAft>
                <a:spcPts val="0"/>
              </a:spcAft>
              <a:buNone/>
            </a:pPr>
            <a:r>
              <a:rPr lang="ja" sz="3000">
                <a:solidFill>
                  <a:srgbClr val="FF0000"/>
                </a:solidFill>
              </a:rPr>
              <a:t>　自分のスマホに自分のトークンを持つ</a:t>
            </a:r>
            <a:endParaRPr sz="3000">
              <a:solidFill>
                <a:srgbClr val="FF0000"/>
              </a:solidFill>
            </a:endParaRPr>
          </a:p>
          <a:p>
            <a:pPr indent="0" lvl="0" marL="0">
              <a:spcBef>
                <a:spcPts val="0"/>
              </a:spcBef>
              <a:spcAft>
                <a:spcPts val="0"/>
              </a:spcAft>
              <a:buNone/>
            </a:pPr>
            <a:r>
              <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進め方</a:t>
            </a:r>
            <a:endParaRPr/>
          </a:p>
        </p:txBody>
      </p:sp>
      <p:sp>
        <p:nvSpPr>
          <p:cNvPr id="124" name="Shape 1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ja"/>
              <a:t>やる</a:t>
            </a:r>
            <a:endParaRPr/>
          </a:p>
          <a:p>
            <a:pPr indent="-342900" lvl="0" marL="457200" rtl="0">
              <a:spcBef>
                <a:spcPts val="0"/>
              </a:spcBef>
              <a:spcAft>
                <a:spcPts val="0"/>
              </a:spcAft>
              <a:buSzPts val="1800"/>
              <a:buAutoNum type="arabicPeriod"/>
            </a:pPr>
            <a:r>
              <a:rPr lang="ja"/>
              <a:t>知る</a:t>
            </a:r>
            <a:endParaRPr/>
          </a:p>
          <a:p>
            <a:pPr indent="-342900" lvl="0" marL="457200" rtl="0">
              <a:spcBef>
                <a:spcPts val="0"/>
              </a:spcBef>
              <a:spcAft>
                <a:spcPts val="0"/>
              </a:spcAft>
              <a:buSzPts val="1800"/>
              <a:buAutoNum type="arabicPeriod"/>
            </a:pPr>
            <a:r>
              <a:rPr lang="ja"/>
              <a:t>質問</a:t>
            </a:r>
            <a:endParaRPr/>
          </a:p>
          <a:p>
            <a:pPr indent="0" lvl="0" marL="0" rtl="0">
              <a:spcBef>
                <a:spcPts val="1600"/>
              </a:spcBef>
              <a:spcAft>
                <a:spcPts val="0"/>
              </a:spcAft>
              <a:buNone/>
            </a:pPr>
            <a:r>
              <a:t/>
            </a:r>
            <a:endParaRPr/>
          </a:p>
          <a:p>
            <a:pPr indent="0" lvl="0" marL="0" rtl="0">
              <a:spcBef>
                <a:spcPts val="1600"/>
              </a:spcBef>
              <a:spcAft>
                <a:spcPts val="0"/>
              </a:spcAft>
              <a:buNone/>
            </a:pPr>
            <a:r>
              <a:rPr lang="ja"/>
              <a:t>前提：</a:t>
            </a:r>
            <a:endParaRPr/>
          </a:p>
          <a:p>
            <a:pPr indent="0" lvl="0" marL="0" rtl="0">
              <a:spcBef>
                <a:spcPts val="1600"/>
              </a:spcBef>
              <a:spcAft>
                <a:spcPts val="1600"/>
              </a:spcAft>
              <a:buNone/>
            </a:pPr>
            <a:r>
              <a:rPr lang="ja"/>
              <a:t>　トークン＝コイン＝通貨</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