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sldIdLst>
    <p:sldId id="256" r:id="rId2"/>
    <p:sldId id="259" r:id="rId3"/>
    <p:sldId id="257" r:id="rId4"/>
    <p:sldId id="258"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34F56A-D937-4395-670A-76FB15DB6670}" v="1345" dt="2020-09-13T14:09:03.7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Sunday, September 13,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28060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Sunday, September 13,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645445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Sunday, September 13,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59846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Sunday, September 13,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200151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Sunday, September 13,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256116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Sunday, September 13,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486631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Sunday, September 13,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785275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Sunday, September 13,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906827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Sunday, September 13,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34512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Sunday, September 13,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395973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Sunday, September 13,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23861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Sunday, September 13,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405918941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09" r:id="rId6"/>
    <p:sldLayoutId id="2147483705" r:id="rId7"/>
    <p:sldLayoutId id="2147483706" r:id="rId8"/>
    <p:sldLayoutId id="2147483707" r:id="rId9"/>
    <p:sldLayoutId id="2147483708" r:id="rId10"/>
    <p:sldLayoutId id="2147483710"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3698ABF1-2D7A-4C8C-A41A-095741274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E160AE-3C66-4235-84C0-BD472DE6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7416"/>
            <a:ext cx="12192002" cy="6892832"/>
          </a:xfrm>
          <a:prstGeom prst="rect">
            <a:avLst/>
          </a:prstGeom>
          <a:gradFill>
            <a:gsLst>
              <a:gs pos="0">
                <a:schemeClr val="accent6"/>
              </a:gs>
              <a:gs pos="95000">
                <a:schemeClr val="accent5">
                  <a:alpha val="8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39CC7EE-929B-4FA6-BA5A-86D02B792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 y="4369578"/>
            <a:ext cx="12192004" cy="2505838"/>
          </a:xfrm>
          <a:prstGeom prst="rect">
            <a:avLst/>
          </a:prstGeom>
          <a:gradFill>
            <a:gsLst>
              <a:gs pos="0">
                <a:schemeClr val="accent5">
                  <a:alpha val="0"/>
                </a:schemeClr>
              </a:gs>
              <a:gs pos="95000">
                <a:schemeClr val="accent2">
                  <a:alpha val="63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4BB87F2-3BE0-433A-AD90-24CE82FBF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7191" y="-17416"/>
            <a:ext cx="11734809" cy="6892831"/>
          </a:xfrm>
          <a:prstGeom prst="rect">
            <a:avLst/>
          </a:prstGeom>
          <a:gradFill>
            <a:gsLst>
              <a:gs pos="22000">
                <a:schemeClr val="accent2">
                  <a:alpha val="43000"/>
                </a:schemeClr>
              </a:gs>
              <a:gs pos="99000">
                <a:schemeClr val="accent5">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66B6A15-54B2-4DFA-B2EF-ED937D8CC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417086">
            <a:off x="5496703" y="1105097"/>
            <a:ext cx="5005754" cy="5005754"/>
          </a:xfrm>
          <a:prstGeom prst="ellipse">
            <a:avLst/>
          </a:prstGeom>
          <a:gradFill>
            <a:gsLst>
              <a:gs pos="31000">
                <a:schemeClr val="accent6">
                  <a:lumMod val="75000"/>
                  <a:alpha val="0"/>
                </a:schemeClr>
              </a:gs>
              <a:gs pos="85000">
                <a:schemeClr val="accent6">
                  <a:alpha val="37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A60DA6D8-1AE1-42F8-808F-E247404A4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935529" y="-1495746"/>
            <a:ext cx="4739543" cy="7696200"/>
          </a:xfrm>
          <a:prstGeom prst="rect">
            <a:avLst/>
          </a:prstGeom>
          <a:gradFill>
            <a:gsLst>
              <a:gs pos="52000">
                <a:schemeClr val="accent5">
                  <a:lumMod val="60000"/>
                  <a:lumOff val="40000"/>
                  <a:alpha val="0"/>
                </a:schemeClr>
              </a:gs>
              <a:gs pos="99000">
                <a:schemeClr val="accent6">
                  <a:alpha val="25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19276" y="661358"/>
            <a:ext cx="10242685" cy="3347559"/>
          </a:xfrm>
        </p:spPr>
        <p:txBody>
          <a:bodyPr vert="horz" lIns="0" tIns="0" rIns="0" bIns="0" rtlCol="0" anchor="b">
            <a:normAutofit/>
          </a:bodyPr>
          <a:lstStyle/>
          <a:p>
            <a:pPr algn="r"/>
            <a:r>
              <a:rPr lang="en-US" sz="4400" spc="750" dirty="0">
                <a:solidFill>
                  <a:schemeClr val="bg1"/>
                </a:solidFill>
              </a:rPr>
              <a:t>Prediction on injury in car accidents</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768B-B571-4A08-8BEF-E67F8A599EBA}"/>
              </a:ext>
            </a:extLst>
          </p:cNvPr>
          <p:cNvSpPr>
            <a:spLocks noGrp="1"/>
          </p:cNvSpPr>
          <p:nvPr>
            <p:ph type="title"/>
          </p:nvPr>
        </p:nvSpPr>
        <p:spPr/>
        <p:txBody>
          <a:bodyPr/>
          <a:lstStyle/>
          <a:p>
            <a:r>
              <a:rPr lang="en-US" dirty="0" err="1"/>
              <a:t>BackgrounD</a:t>
            </a:r>
            <a:r>
              <a:rPr lang="en-US" dirty="0"/>
              <a:t> and Problem</a:t>
            </a:r>
            <a:br>
              <a:rPr lang="en-US" dirty="0"/>
            </a:br>
            <a:endParaRPr lang="en-US" dirty="0"/>
          </a:p>
        </p:txBody>
      </p:sp>
      <p:sp>
        <p:nvSpPr>
          <p:cNvPr id="3" name="TextBox 2">
            <a:extLst>
              <a:ext uri="{FF2B5EF4-FFF2-40B4-BE49-F238E27FC236}">
                <a16:creationId xmlns:a16="http://schemas.microsoft.com/office/drawing/2014/main" id="{C74D7741-AAA9-49D0-B03B-57F112865BEA}"/>
              </a:ext>
            </a:extLst>
          </p:cNvPr>
          <p:cNvSpPr txBox="1"/>
          <p:nvPr/>
        </p:nvSpPr>
        <p:spPr>
          <a:xfrm>
            <a:off x="802888" y="1490547"/>
            <a:ext cx="10976516"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According to WHO, the number of road traffic deaths rising steadily up to 1.35 million in 2016. It is the 8</a:t>
            </a:r>
            <a:r>
              <a:rPr lang="en-US" baseline="30000" dirty="0">
                <a:ea typeface="+mn-lt"/>
                <a:cs typeface="+mn-lt"/>
              </a:rPr>
              <a:t>th</a:t>
            </a:r>
            <a:r>
              <a:rPr lang="en-US" dirty="0">
                <a:ea typeface="+mn-lt"/>
                <a:cs typeface="+mn-lt"/>
              </a:rPr>
              <a:t> leading cause of death, less likely to survive than AIDs. </a:t>
            </a:r>
          </a:p>
          <a:p>
            <a:pPr algn="l"/>
            <a:endParaRPr lang="en-US" dirty="0"/>
          </a:p>
          <a:p>
            <a:endParaRPr lang="en-US" dirty="0"/>
          </a:p>
          <a:p>
            <a:endParaRPr lang="en-US" dirty="0"/>
          </a:p>
          <a:p>
            <a:r>
              <a:rPr lang="en-US" dirty="0">
                <a:ea typeface="+mn-lt"/>
                <a:cs typeface="+mn-lt"/>
              </a:rPr>
              <a:t>Prevention is always better than cure. This project is to predict the injury in car accidents. This is concerned by drivers for the purchase of insurance as well as the insurance company to adjust the insurance premium and the claim. On top of those, minimize the injury is most important purpose.</a:t>
            </a:r>
          </a:p>
          <a:p>
            <a:endParaRPr lang="en-US" dirty="0"/>
          </a:p>
        </p:txBody>
      </p:sp>
    </p:spTree>
    <p:extLst>
      <p:ext uri="{BB962C8B-B14F-4D97-AF65-F5344CB8AC3E}">
        <p14:creationId xmlns:p14="http://schemas.microsoft.com/office/powerpoint/2010/main" val="3543052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DF733-5B7F-48DB-AB09-E3B2B3F135DA}"/>
              </a:ext>
            </a:extLst>
          </p:cNvPr>
          <p:cNvSpPr>
            <a:spLocks noGrp="1"/>
          </p:cNvSpPr>
          <p:nvPr>
            <p:ph type="title"/>
          </p:nvPr>
        </p:nvSpPr>
        <p:spPr/>
        <p:txBody>
          <a:bodyPr/>
          <a:lstStyle/>
          <a:p>
            <a:r>
              <a:rPr lang="en-US" dirty="0"/>
              <a:t>Data Source</a:t>
            </a:r>
          </a:p>
        </p:txBody>
      </p:sp>
      <p:sp>
        <p:nvSpPr>
          <p:cNvPr id="3" name="TextBox 2">
            <a:extLst>
              <a:ext uri="{FF2B5EF4-FFF2-40B4-BE49-F238E27FC236}">
                <a16:creationId xmlns:a16="http://schemas.microsoft.com/office/drawing/2014/main" id="{B37826C9-3DD9-4BC1-BAF7-6F595798EAD5}"/>
              </a:ext>
            </a:extLst>
          </p:cNvPr>
          <p:cNvSpPr txBox="1"/>
          <p:nvPr/>
        </p:nvSpPr>
        <p:spPr>
          <a:xfrm>
            <a:off x="1295400" y="2075986"/>
            <a:ext cx="10326029" cy="22327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00000"/>
              </a:lnSpc>
            </a:pPr>
            <a:r>
              <a:rPr lang="en-US" dirty="0">
                <a:latin typeface="Calibri"/>
                <a:cs typeface="Calibri"/>
              </a:rPr>
              <a:t>The data I will us is obtained from this class’s, provided by SDOT Traffic Management Division, Traffic Records Group, from 2004 to Present. The dataset comes with many factors that may affect the probability of accidents: Geographic data, accident details, timestamp, road types at which accident happened like intersection, driver behavior, weather, road condition, light condition.  </a:t>
            </a:r>
            <a:endParaRPr lang="en-US"/>
          </a:p>
        </p:txBody>
      </p:sp>
    </p:spTree>
    <p:extLst>
      <p:ext uri="{BB962C8B-B14F-4D97-AF65-F5344CB8AC3E}">
        <p14:creationId xmlns:p14="http://schemas.microsoft.com/office/powerpoint/2010/main" val="347951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A66E6-8F62-4DBA-9AA3-D6B49C20CAAF}"/>
              </a:ext>
            </a:extLst>
          </p:cNvPr>
          <p:cNvSpPr>
            <a:spLocks noGrp="1"/>
          </p:cNvSpPr>
          <p:nvPr>
            <p:ph type="title"/>
          </p:nvPr>
        </p:nvSpPr>
        <p:spPr>
          <a:xfrm>
            <a:off x="721112" y="559420"/>
            <a:ext cx="11905783" cy="1252073"/>
          </a:xfrm>
        </p:spPr>
        <p:txBody>
          <a:bodyPr/>
          <a:lstStyle/>
          <a:p>
            <a:r>
              <a:rPr lang="en-US" sz="2800" dirty="0">
                <a:ea typeface="+mj-lt"/>
                <a:cs typeface="+mj-lt"/>
              </a:rPr>
              <a:t>Data cleaning and Feature selection</a:t>
            </a:r>
            <a:endParaRPr lang="en-US" sz="2800" b="0">
              <a:ea typeface="+mj-lt"/>
              <a:cs typeface="+mj-lt"/>
            </a:endParaRPr>
          </a:p>
          <a:p>
            <a:endParaRPr lang="en-US" sz="2800" dirty="0"/>
          </a:p>
        </p:txBody>
      </p:sp>
      <p:sp>
        <p:nvSpPr>
          <p:cNvPr id="3" name="TextBox 2">
            <a:extLst>
              <a:ext uri="{FF2B5EF4-FFF2-40B4-BE49-F238E27FC236}">
                <a16:creationId xmlns:a16="http://schemas.microsoft.com/office/drawing/2014/main" id="{3386B097-E66B-4ABF-B07E-62628064D776}"/>
              </a:ext>
            </a:extLst>
          </p:cNvPr>
          <p:cNvSpPr txBox="1"/>
          <p:nvPr/>
        </p:nvSpPr>
        <p:spPr>
          <a:xfrm>
            <a:off x="533400" y="1629937"/>
            <a:ext cx="108371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a:cs typeface="Calibri"/>
              </a:rPr>
              <a:t>There were 194673 samples and 38 features in the data.</a:t>
            </a:r>
            <a:endParaRPr lang="en-US" dirty="0">
              <a:latin typeface="Gill Sans Nova"/>
              <a:cs typeface="Calibri"/>
            </a:endParaRPr>
          </a:p>
          <a:p>
            <a:r>
              <a:rPr lang="en-US" dirty="0">
                <a:latin typeface="Calibri"/>
                <a:cs typeface="Calibri"/>
              </a:rPr>
              <a:t>I picked road types at which accident happened, driver behavior, weather, road condition, light condition. </a:t>
            </a:r>
            <a:endParaRPr lang="en-US" dirty="0"/>
          </a:p>
        </p:txBody>
      </p:sp>
      <p:pic>
        <p:nvPicPr>
          <p:cNvPr id="4" name="Picture 4" descr="A screenshot of a cell phone&#10;&#10;Description automatically generated">
            <a:extLst>
              <a:ext uri="{FF2B5EF4-FFF2-40B4-BE49-F238E27FC236}">
                <a16:creationId xmlns:a16="http://schemas.microsoft.com/office/drawing/2014/main" id="{05108A88-3213-487D-96C5-022863F2128D}"/>
              </a:ext>
            </a:extLst>
          </p:cNvPr>
          <p:cNvPicPr>
            <a:picLocks noChangeAspect="1"/>
          </p:cNvPicPr>
          <p:nvPr/>
        </p:nvPicPr>
        <p:blipFill>
          <a:blip r:embed="rId2"/>
          <a:stretch>
            <a:fillRect/>
          </a:stretch>
        </p:blipFill>
        <p:spPr>
          <a:xfrm>
            <a:off x="636433" y="2681056"/>
            <a:ext cx="3624378" cy="2378694"/>
          </a:xfrm>
          <a:prstGeom prst="rect">
            <a:avLst/>
          </a:prstGeom>
        </p:spPr>
      </p:pic>
      <p:sp>
        <p:nvSpPr>
          <p:cNvPr id="5" name="TextBox 4">
            <a:extLst>
              <a:ext uri="{FF2B5EF4-FFF2-40B4-BE49-F238E27FC236}">
                <a16:creationId xmlns:a16="http://schemas.microsoft.com/office/drawing/2014/main" id="{ED431EBB-67CE-4DCF-822E-BB400392B39A}"/>
              </a:ext>
            </a:extLst>
          </p:cNvPr>
          <p:cNvSpPr txBox="1"/>
          <p:nvPr/>
        </p:nvSpPr>
        <p:spPr>
          <a:xfrm>
            <a:off x="4464205" y="2633546"/>
            <a:ext cx="611644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rPr>
              <a:t>1)Severity code is the prediction group,  ​</a:t>
            </a:r>
          </a:p>
          <a:p>
            <a:r>
              <a:rPr lang="en-US">
                <a:latin typeface="Calibri"/>
              </a:rPr>
              <a:t>2)inattentionind is the driver attention status, ​</a:t>
            </a:r>
          </a:p>
          <a:p>
            <a:r>
              <a:rPr lang="en-US">
                <a:latin typeface="Calibri"/>
              </a:rPr>
              <a:t>3) underinfl is the status that driver is involved in drugs and alcohol ​</a:t>
            </a:r>
          </a:p>
          <a:p>
            <a:r>
              <a:rPr lang="en-US">
                <a:latin typeface="Calibri"/>
              </a:rPr>
              <a:t>4) Weather, road and Light condition ​</a:t>
            </a:r>
          </a:p>
          <a:p>
            <a:r>
              <a:rPr lang="en-US">
                <a:latin typeface="Calibri"/>
              </a:rPr>
              <a:t>5) whether the driver was speeding during the accident ​</a:t>
            </a:r>
          </a:p>
          <a:p>
            <a:r>
              <a:rPr lang="en-US">
                <a:latin typeface="Calibri"/>
              </a:rPr>
              <a:t>6) hitparkedcar is whether the accident happened in car park ​</a:t>
            </a:r>
          </a:p>
          <a:p>
            <a:r>
              <a:rPr lang="en-US">
                <a:latin typeface="Calibri"/>
              </a:rPr>
              <a:t>7) pedcylcount is whether bicycle involved in the accident ​</a:t>
            </a:r>
          </a:p>
        </p:txBody>
      </p:sp>
    </p:spTree>
    <p:extLst>
      <p:ext uri="{BB962C8B-B14F-4D97-AF65-F5344CB8AC3E}">
        <p14:creationId xmlns:p14="http://schemas.microsoft.com/office/powerpoint/2010/main" val="2989819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9">
            <a:extLst>
              <a:ext uri="{FF2B5EF4-FFF2-40B4-BE49-F238E27FC236}">
                <a16:creationId xmlns:a16="http://schemas.microsoft.com/office/drawing/2014/main" id="{AECF16F1-C2CC-427B-ABB0-609540BF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431F76-E00E-4CB7-A9D8-C4B7927FC7F5}"/>
              </a:ext>
            </a:extLst>
          </p:cNvPr>
          <p:cNvSpPr>
            <a:spLocks noGrp="1"/>
          </p:cNvSpPr>
          <p:nvPr>
            <p:ph type="title"/>
          </p:nvPr>
        </p:nvSpPr>
        <p:spPr>
          <a:xfrm>
            <a:off x="1371600" y="457200"/>
            <a:ext cx="9444127" cy="1023791"/>
          </a:xfrm>
        </p:spPr>
        <p:txBody>
          <a:bodyPr vert="horz" lIns="0" tIns="0" rIns="0" bIns="0" rtlCol="0" anchor="b">
            <a:normAutofit/>
          </a:bodyPr>
          <a:lstStyle/>
          <a:p>
            <a:pPr>
              <a:lnSpc>
                <a:spcPct val="90000"/>
              </a:lnSpc>
            </a:pPr>
            <a:r>
              <a:rPr lang="en-US" sz="3600" dirty="0"/>
              <a:t>Data understanding and visualization</a:t>
            </a:r>
          </a:p>
          <a:p>
            <a:pPr>
              <a:lnSpc>
                <a:spcPct val="90000"/>
              </a:lnSpc>
            </a:pPr>
            <a:endParaRPr lang="en-US" sz="3600"/>
          </a:p>
        </p:txBody>
      </p:sp>
      <p:pic>
        <p:nvPicPr>
          <p:cNvPr id="11" name="Picture 11">
            <a:extLst>
              <a:ext uri="{FF2B5EF4-FFF2-40B4-BE49-F238E27FC236}">
                <a16:creationId xmlns:a16="http://schemas.microsoft.com/office/drawing/2014/main" id="{D01BA2D7-725A-4829-B6C4-4984E32472E7}"/>
              </a:ext>
            </a:extLst>
          </p:cNvPr>
          <p:cNvPicPr>
            <a:picLocks noChangeAspect="1"/>
          </p:cNvPicPr>
          <p:nvPr/>
        </p:nvPicPr>
        <p:blipFill>
          <a:blip r:embed="rId2"/>
          <a:stretch>
            <a:fillRect/>
          </a:stretch>
        </p:blipFill>
        <p:spPr>
          <a:xfrm>
            <a:off x="438366" y="3036058"/>
            <a:ext cx="3882597" cy="1600704"/>
          </a:xfrm>
          <a:prstGeom prst="rect">
            <a:avLst/>
          </a:prstGeom>
        </p:spPr>
      </p:pic>
      <p:pic>
        <p:nvPicPr>
          <p:cNvPr id="10" name="Picture 10" descr="A picture containing public, ready, large, blue&#10;&#10;Description automatically generated">
            <a:extLst>
              <a:ext uri="{FF2B5EF4-FFF2-40B4-BE49-F238E27FC236}">
                <a16:creationId xmlns:a16="http://schemas.microsoft.com/office/drawing/2014/main" id="{7D612324-4121-4E67-B1D9-C495EBD3E61E}"/>
              </a:ext>
            </a:extLst>
          </p:cNvPr>
          <p:cNvPicPr>
            <a:picLocks noChangeAspect="1"/>
          </p:cNvPicPr>
          <p:nvPr/>
        </p:nvPicPr>
        <p:blipFill>
          <a:blip r:embed="rId3"/>
          <a:stretch>
            <a:fillRect/>
          </a:stretch>
        </p:blipFill>
        <p:spPr>
          <a:xfrm>
            <a:off x="4259940" y="3077680"/>
            <a:ext cx="3668554" cy="1516273"/>
          </a:xfrm>
          <a:prstGeom prst="rect">
            <a:avLst/>
          </a:prstGeom>
        </p:spPr>
      </p:pic>
      <p:pic>
        <p:nvPicPr>
          <p:cNvPr id="9" name="Picture 9" descr="A picture containing sitting, large, group&#10;&#10;Description automatically generated">
            <a:extLst>
              <a:ext uri="{FF2B5EF4-FFF2-40B4-BE49-F238E27FC236}">
                <a16:creationId xmlns:a16="http://schemas.microsoft.com/office/drawing/2014/main" id="{F9891BC1-3D5C-4B39-BD59-CD34159BAFF9}"/>
              </a:ext>
            </a:extLst>
          </p:cNvPr>
          <p:cNvPicPr>
            <a:picLocks noChangeAspect="1"/>
          </p:cNvPicPr>
          <p:nvPr/>
        </p:nvPicPr>
        <p:blipFill>
          <a:blip r:embed="rId4"/>
          <a:stretch>
            <a:fillRect/>
          </a:stretch>
        </p:blipFill>
        <p:spPr>
          <a:xfrm>
            <a:off x="8003352" y="3075766"/>
            <a:ext cx="3574375" cy="1458718"/>
          </a:xfrm>
          <a:prstGeom prst="rect">
            <a:avLst/>
          </a:prstGeom>
        </p:spPr>
      </p:pic>
      <p:sp>
        <p:nvSpPr>
          <p:cNvPr id="8" name="TextBox 7">
            <a:extLst>
              <a:ext uri="{FF2B5EF4-FFF2-40B4-BE49-F238E27FC236}">
                <a16:creationId xmlns:a16="http://schemas.microsoft.com/office/drawing/2014/main" id="{1E3B6912-C54E-4622-9382-04A686085DFC}"/>
              </a:ext>
            </a:extLst>
          </p:cNvPr>
          <p:cNvSpPr txBox="1"/>
          <p:nvPr/>
        </p:nvSpPr>
        <p:spPr>
          <a:xfrm>
            <a:off x="1285337" y="1474888"/>
            <a:ext cx="9444126" cy="1222940"/>
          </a:xfrm>
          <a:prstGeom prst="rect">
            <a:avLst/>
          </a:prstGeom>
        </p:spPr>
        <p:txBody>
          <a:bodyPr rot="0" spcFirstLastPara="0" vertOverflow="overflow" horzOverflow="overflow" vert="horz" lIns="0" tIns="0" rIns="0" bIns="0" numCol="1" spcCol="0" rtlCol="0" fromWordArt="0" anchorCtr="0" forceAA="0" compatLnSpc="1">
            <a:prstTxWarp prst="textNoShape">
              <a:avLst/>
            </a:prstTxWarp>
            <a:normAutofit/>
          </a:bodyPr>
          <a:lstStyle/>
          <a:p>
            <a:pPr marL="285750" indent="-228600">
              <a:lnSpc>
                <a:spcPct val="120000"/>
              </a:lnSpc>
              <a:spcAft>
                <a:spcPts val="600"/>
              </a:spcAft>
              <a:buFont typeface="Arial" panose="020B0604020202020204" pitchFamily="34" charset="0"/>
              <a:buChar char="•"/>
            </a:pPr>
            <a:r>
              <a:rPr lang="en-US" sz="1600" dirty="0"/>
              <a:t>Prediction group is not balanced</a:t>
            </a:r>
          </a:p>
          <a:p>
            <a:pPr marL="285750" indent="-228600">
              <a:lnSpc>
                <a:spcPct val="120000"/>
              </a:lnSpc>
              <a:spcAft>
                <a:spcPts val="600"/>
              </a:spcAft>
              <a:buFont typeface="Arial" panose="020B0604020202020204" pitchFamily="34" charset="0"/>
              <a:buChar char="•"/>
            </a:pPr>
            <a:r>
              <a:rPr lang="en-US" sz="1600" dirty="0"/>
              <a:t>All other categorical data needed to be converted to 1 or 0 and made dummy variables to train</a:t>
            </a:r>
          </a:p>
          <a:p>
            <a:pPr marL="57150">
              <a:lnSpc>
                <a:spcPct val="120000"/>
              </a:lnSpc>
              <a:spcAft>
                <a:spcPts val="600"/>
              </a:spcAft>
            </a:pPr>
            <a:endParaRPr lang="en-US" sz="1600" dirty="0"/>
          </a:p>
          <a:p>
            <a:pPr indent="-228600">
              <a:lnSpc>
                <a:spcPct val="120000"/>
              </a:lnSpc>
              <a:spcAft>
                <a:spcPts val="600"/>
              </a:spcAft>
              <a:buFont typeface="Arial" panose="020B0604020202020204" pitchFamily="34" charset="0"/>
              <a:buChar char="•"/>
            </a:pPr>
            <a:endParaRPr lang="en-US" sz="1600"/>
          </a:p>
        </p:txBody>
      </p:sp>
      <p:sp>
        <p:nvSpPr>
          <p:cNvPr id="19" name="Rectangle 21">
            <a:extLst>
              <a:ext uri="{FF2B5EF4-FFF2-40B4-BE49-F238E27FC236}">
                <a16:creationId xmlns:a16="http://schemas.microsoft.com/office/drawing/2014/main" id="{EF76F1EA-0EE6-4B34-A77D-A4CC7C0AC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3">
            <a:extLst>
              <a:ext uri="{FF2B5EF4-FFF2-40B4-BE49-F238E27FC236}">
                <a16:creationId xmlns:a16="http://schemas.microsoft.com/office/drawing/2014/main" id="{0A717AAF-4D06-4020-A66A-F70EB99EC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0B3658E-29A6-4B37-A1FC-F824786C1560}"/>
              </a:ext>
            </a:extLst>
          </p:cNvPr>
          <p:cNvSpPr txBox="1"/>
          <p:nvPr/>
        </p:nvSpPr>
        <p:spPr>
          <a:xfrm>
            <a:off x="1118839" y="2977376"/>
            <a:ext cx="2743200" cy="3000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350" dirty="0">
              <a:latin typeface="Calibri"/>
              <a:cs typeface="Calibri"/>
            </a:endParaRPr>
          </a:p>
        </p:txBody>
      </p:sp>
      <p:sp>
        <p:nvSpPr>
          <p:cNvPr id="12" name="TextBox 11">
            <a:extLst>
              <a:ext uri="{FF2B5EF4-FFF2-40B4-BE49-F238E27FC236}">
                <a16:creationId xmlns:a16="http://schemas.microsoft.com/office/drawing/2014/main" id="{9C7DD237-4B01-48DA-B1EF-60E76AC41D38}"/>
              </a:ext>
            </a:extLst>
          </p:cNvPr>
          <p:cNvSpPr txBox="1"/>
          <p:nvPr/>
        </p:nvSpPr>
        <p:spPr>
          <a:xfrm>
            <a:off x="1796265" y="2558264"/>
            <a:ext cx="84710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Weather                                     Road </a:t>
            </a:r>
            <a:r>
              <a:rPr lang="en-US" dirty="0" err="1"/>
              <a:t>cond</a:t>
            </a:r>
            <a:r>
              <a:rPr lang="en-US" dirty="0"/>
              <a:t>                                       Light </a:t>
            </a:r>
            <a:r>
              <a:rPr lang="en-US" dirty="0" err="1"/>
              <a:t>cond</a:t>
            </a:r>
            <a:endParaRPr lang="en-US" dirty="0"/>
          </a:p>
        </p:txBody>
      </p:sp>
    </p:spTree>
    <p:extLst>
      <p:ext uri="{BB962C8B-B14F-4D97-AF65-F5344CB8AC3E}">
        <p14:creationId xmlns:p14="http://schemas.microsoft.com/office/powerpoint/2010/main" val="1190072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FB0779-7006-4895-87D6-2FD361DE534C}"/>
              </a:ext>
            </a:extLst>
          </p:cNvPr>
          <p:cNvSpPr txBox="1"/>
          <p:nvPr/>
        </p:nvSpPr>
        <p:spPr>
          <a:xfrm>
            <a:off x="1131577" y="515859"/>
            <a:ext cx="875556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cs typeface="Calibri"/>
              </a:rPr>
              <a:t>Removed some highly correlated features the model is better to train</a:t>
            </a:r>
          </a:p>
        </p:txBody>
      </p:sp>
      <p:pic>
        <p:nvPicPr>
          <p:cNvPr id="6" name="Picture 6" descr="A screenshot of a cell phone&#10;&#10;Description automatically generated">
            <a:extLst>
              <a:ext uri="{FF2B5EF4-FFF2-40B4-BE49-F238E27FC236}">
                <a16:creationId xmlns:a16="http://schemas.microsoft.com/office/drawing/2014/main" id="{BDE24CFB-DEC5-42C4-BF93-F7929C1435E2}"/>
              </a:ext>
            </a:extLst>
          </p:cNvPr>
          <p:cNvPicPr>
            <a:picLocks noChangeAspect="1"/>
          </p:cNvPicPr>
          <p:nvPr/>
        </p:nvPicPr>
        <p:blipFill>
          <a:blip r:embed="rId2"/>
          <a:stretch>
            <a:fillRect/>
          </a:stretch>
        </p:blipFill>
        <p:spPr>
          <a:xfrm>
            <a:off x="1760240" y="1211187"/>
            <a:ext cx="6450458" cy="5412317"/>
          </a:xfrm>
          <a:prstGeom prst="rect">
            <a:avLst/>
          </a:prstGeom>
        </p:spPr>
      </p:pic>
    </p:spTree>
    <p:extLst>
      <p:ext uri="{BB962C8B-B14F-4D97-AF65-F5344CB8AC3E}">
        <p14:creationId xmlns:p14="http://schemas.microsoft.com/office/powerpoint/2010/main" val="3882463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DE361-6016-4C7E-97B3-DD092D0DD7E2}"/>
              </a:ext>
            </a:extLst>
          </p:cNvPr>
          <p:cNvSpPr>
            <a:spLocks noGrp="1"/>
          </p:cNvSpPr>
          <p:nvPr>
            <p:ph type="title"/>
          </p:nvPr>
        </p:nvSpPr>
        <p:spPr/>
        <p:txBody>
          <a:bodyPr/>
          <a:lstStyle/>
          <a:p>
            <a:r>
              <a:rPr lang="en-US" b="0" dirty="0">
                <a:ea typeface="+mj-lt"/>
                <a:cs typeface="+mj-lt"/>
              </a:rPr>
              <a:t>Modeling and results</a:t>
            </a:r>
            <a:endParaRPr lang="en-US" dirty="0"/>
          </a:p>
        </p:txBody>
      </p:sp>
      <p:sp>
        <p:nvSpPr>
          <p:cNvPr id="3" name="TextBox 2">
            <a:extLst>
              <a:ext uri="{FF2B5EF4-FFF2-40B4-BE49-F238E27FC236}">
                <a16:creationId xmlns:a16="http://schemas.microsoft.com/office/drawing/2014/main" id="{341BB84B-804D-4A35-BE10-05A2D3C6C741}"/>
              </a:ext>
            </a:extLst>
          </p:cNvPr>
          <p:cNvSpPr txBox="1"/>
          <p:nvPr/>
        </p:nvSpPr>
        <p:spPr>
          <a:xfrm>
            <a:off x="606176" y="2318534"/>
            <a:ext cx="393328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Models to be used:</a:t>
            </a:r>
          </a:p>
          <a:p>
            <a:endParaRPr lang="en-US" dirty="0"/>
          </a:p>
          <a:p>
            <a:pPr marL="285750" indent="-285750">
              <a:buFont typeface="Arial"/>
              <a:buChar char="•"/>
            </a:pPr>
            <a:r>
              <a:rPr lang="en-US" dirty="0"/>
              <a:t>Decision Tree (best at d=1)</a:t>
            </a:r>
          </a:p>
          <a:p>
            <a:pPr marL="285750" indent="-285750">
              <a:buFont typeface="Arial"/>
              <a:buChar char="•"/>
            </a:pPr>
            <a:r>
              <a:rPr lang="en-US" dirty="0"/>
              <a:t>KNN (best at k=10)</a:t>
            </a:r>
          </a:p>
          <a:p>
            <a:pPr marL="285750" indent="-285750">
              <a:buFont typeface="Arial"/>
              <a:buChar char="•"/>
            </a:pPr>
            <a:r>
              <a:rPr lang="en-US" dirty="0"/>
              <a:t>Logistic Regression (best at C=0.01)</a:t>
            </a:r>
          </a:p>
        </p:txBody>
      </p:sp>
      <p:sp>
        <p:nvSpPr>
          <p:cNvPr id="5" name="TextBox 4">
            <a:extLst>
              <a:ext uri="{FF2B5EF4-FFF2-40B4-BE49-F238E27FC236}">
                <a16:creationId xmlns:a16="http://schemas.microsoft.com/office/drawing/2014/main" id="{AF499D9E-0208-4498-A3BF-FABEA2F1E14A}"/>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graphicFrame>
        <p:nvGraphicFramePr>
          <p:cNvPr id="6" name="Table 6">
            <a:extLst>
              <a:ext uri="{FF2B5EF4-FFF2-40B4-BE49-F238E27FC236}">
                <a16:creationId xmlns:a16="http://schemas.microsoft.com/office/drawing/2014/main" id="{BEC47CD8-F7A3-4D4B-9B29-73870B8C421F}"/>
              </a:ext>
            </a:extLst>
          </p:cNvPr>
          <p:cNvGraphicFramePr>
            <a:graphicFrameLocks noGrp="1"/>
          </p:cNvGraphicFramePr>
          <p:nvPr>
            <p:extLst>
              <p:ext uri="{D42A27DB-BD31-4B8C-83A1-F6EECF244321}">
                <p14:modId xmlns:p14="http://schemas.microsoft.com/office/powerpoint/2010/main" val="178780164"/>
              </p:ext>
            </p:extLst>
          </p:nvPr>
        </p:nvGraphicFramePr>
        <p:xfrm>
          <a:off x="4931595" y="2140449"/>
          <a:ext cx="6961404" cy="2270085"/>
        </p:xfrm>
        <a:graphic>
          <a:graphicData uri="http://schemas.openxmlformats.org/drawingml/2006/table">
            <a:tbl>
              <a:tblPr firstRow="1" bandRow="1">
                <a:tableStyleId>{5C22544A-7EE6-4342-B048-85BDC9FD1C3A}</a:tableStyleId>
              </a:tblPr>
              <a:tblGrid>
                <a:gridCol w="1740351">
                  <a:extLst>
                    <a:ext uri="{9D8B030D-6E8A-4147-A177-3AD203B41FA5}">
                      <a16:colId xmlns:a16="http://schemas.microsoft.com/office/drawing/2014/main" val="1836930444"/>
                    </a:ext>
                  </a:extLst>
                </a:gridCol>
                <a:gridCol w="1740351">
                  <a:extLst>
                    <a:ext uri="{9D8B030D-6E8A-4147-A177-3AD203B41FA5}">
                      <a16:colId xmlns:a16="http://schemas.microsoft.com/office/drawing/2014/main" val="4240555466"/>
                    </a:ext>
                  </a:extLst>
                </a:gridCol>
                <a:gridCol w="1740351">
                  <a:extLst>
                    <a:ext uri="{9D8B030D-6E8A-4147-A177-3AD203B41FA5}">
                      <a16:colId xmlns:a16="http://schemas.microsoft.com/office/drawing/2014/main" val="2490985155"/>
                    </a:ext>
                  </a:extLst>
                </a:gridCol>
                <a:gridCol w="1740351">
                  <a:extLst>
                    <a:ext uri="{9D8B030D-6E8A-4147-A177-3AD203B41FA5}">
                      <a16:colId xmlns:a16="http://schemas.microsoft.com/office/drawing/2014/main" val="2638966919"/>
                    </a:ext>
                  </a:extLst>
                </a:gridCol>
              </a:tblGrid>
              <a:tr h="543335">
                <a:tc>
                  <a:txBody>
                    <a:bodyPr/>
                    <a:lstStyle/>
                    <a:p>
                      <a:endParaRPr lang="en-US"/>
                    </a:p>
                  </a:txBody>
                  <a:tcPr/>
                </a:tc>
                <a:tc>
                  <a:txBody>
                    <a:bodyPr/>
                    <a:lstStyle/>
                    <a:p>
                      <a:r>
                        <a:rPr lang="en-US" dirty="0"/>
                        <a:t>Decision Tree</a:t>
                      </a:r>
                    </a:p>
                  </a:txBody>
                  <a:tcPr/>
                </a:tc>
                <a:tc>
                  <a:txBody>
                    <a:bodyPr/>
                    <a:lstStyle/>
                    <a:p>
                      <a:r>
                        <a:rPr lang="en-US" dirty="0"/>
                        <a:t>KNN</a:t>
                      </a:r>
                    </a:p>
                  </a:txBody>
                  <a:tcPr/>
                </a:tc>
                <a:tc>
                  <a:txBody>
                    <a:bodyPr/>
                    <a:lstStyle/>
                    <a:p>
                      <a:r>
                        <a:rPr lang="en-US" dirty="0"/>
                        <a:t>Logistic Regression</a:t>
                      </a:r>
                    </a:p>
                  </a:txBody>
                  <a:tcPr/>
                </a:tc>
                <a:extLst>
                  <a:ext uri="{0D108BD9-81ED-4DB2-BD59-A6C34878D82A}">
                    <a16:rowId xmlns:a16="http://schemas.microsoft.com/office/drawing/2014/main" val="278894762"/>
                  </a:ext>
                </a:extLst>
              </a:tr>
              <a:tr h="543335">
                <a:tc>
                  <a:txBody>
                    <a:bodyPr/>
                    <a:lstStyle/>
                    <a:p>
                      <a:r>
                        <a:rPr lang="en-US" dirty="0"/>
                        <a:t>Jaccard score</a:t>
                      </a:r>
                    </a:p>
                  </a:txBody>
                  <a:tcPr/>
                </a:tc>
                <a:tc>
                  <a:txBody>
                    <a:bodyPr/>
                    <a:lstStyle/>
                    <a:p>
                      <a:r>
                        <a:rPr lang="en-US" dirty="0"/>
                        <a:t>0.51</a:t>
                      </a:r>
                    </a:p>
                  </a:txBody>
                  <a:tcPr/>
                </a:tc>
                <a:tc>
                  <a:txBody>
                    <a:bodyPr/>
                    <a:lstStyle/>
                    <a:p>
                      <a:r>
                        <a:rPr lang="en-US" dirty="0"/>
                        <a:t>0.36</a:t>
                      </a:r>
                    </a:p>
                  </a:txBody>
                  <a:tcPr/>
                </a:tc>
                <a:tc>
                  <a:txBody>
                    <a:bodyPr/>
                    <a:lstStyle/>
                    <a:p>
                      <a:r>
                        <a:rPr lang="en-US" dirty="0"/>
                        <a:t>NA</a:t>
                      </a:r>
                    </a:p>
                  </a:txBody>
                  <a:tcPr/>
                </a:tc>
                <a:extLst>
                  <a:ext uri="{0D108BD9-81ED-4DB2-BD59-A6C34878D82A}">
                    <a16:rowId xmlns:a16="http://schemas.microsoft.com/office/drawing/2014/main" val="1087222489"/>
                  </a:ext>
                </a:extLst>
              </a:tr>
              <a:tr h="543335">
                <a:tc>
                  <a:txBody>
                    <a:bodyPr/>
                    <a:lstStyle/>
                    <a:p>
                      <a:r>
                        <a:rPr lang="en-US" dirty="0"/>
                        <a:t>F1 score</a:t>
                      </a:r>
                    </a:p>
                  </a:txBody>
                  <a:tcPr/>
                </a:tc>
                <a:tc>
                  <a:txBody>
                    <a:bodyPr/>
                    <a:lstStyle/>
                    <a:p>
                      <a:r>
                        <a:rPr lang="en-US" dirty="0"/>
                        <a:t>0.41</a:t>
                      </a:r>
                    </a:p>
                  </a:txBody>
                  <a:tcPr/>
                </a:tc>
                <a:tc>
                  <a:txBody>
                    <a:bodyPr/>
                    <a:lstStyle/>
                    <a:p>
                      <a:r>
                        <a:rPr lang="en-US" dirty="0"/>
                        <a:t>0.56</a:t>
                      </a:r>
                    </a:p>
                  </a:txBody>
                  <a:tcPr/>
                </a:tc>
                <a:tc>
                  <a:txBody>
                    <a:bodyPr/>
                    <a:lstStyle/>
                    <a:p>
                      <a:r>
                        <a:rPr lang="en-US" dirty="0"/>
                        <a:t>NA</a:t>
                      </a:r>
                    </a:p>
                  </a:txBody>
                  <a:tcPr/>
                </a:tc>
                <a:extLst>
                  <a:ext uri="{0D108BD9-81ED-4DB2-BD59-A6C34878D82A}">
                    <a16:rowId xmlns:a16="http://schemas.microsoft.com/office/drawing/2014/main" val="1249935438"/>
                  </a:ext>
                </a:extLst>
              </a:tr>
              <a:tr h="543335">
                <a:tc>
                  <a:txBody>
                    <a:bodyPr/>
                    <a:lstStyle/>
                    <a:p>
                      <a:r>
                        <a:rPr lang="en-US" dirty="0"/>
                        <a:t>Log loss</a:t>
                      </a:r>
                    </a:p>
                  </a:txBody>
                  <a:tcPr/>
                </a:tc>
                <a:tc>
                  <a:txBody>
                    <a:bodyPr/>
                    <a:lstStyle/>
                    <a:p>
                      <a:r>
                        <a:rPr lang="en-US" dirty="0"/>
                        <a:t>NA</a:t>
                      </a:r>
                    </a:p>
                  </a:txBody>
                  <a:tcPr/>
                </a:tc>
                <a:tc>
                  <a:txBody>
                    <a:bodyPr/>
                    <a:lstStyle/>
                    <a:p>
                      <a:r>
                        <a:rPr lang="en-US" dirty="0"/>
                        <a:t>NA</a:t>
                      </a:r>
                    </a:p>
                  </a:txBody>
                  <a:tcPr/>
                </a:tc>
                <a:tc>
                  <a:txBody>
                    <a:bodyPr/>
                    <a:lstStyle/>
                    <a:p>
                      <a:r>
                        <a:rPr lang="en-US" dirty="0"/>
                        <a:t>0.64</a:t>
                      </a:r>
                    </a:p>
                  </a:txBody>
                  <a:tcPr/>
                </a:tc>
                <a:extLst>
                  <a:ext uri="{0D108BD9-81ED-4DB2-BD59-A6C34878D82A}">
                    <a16:rowId xmlns:a16="http://schemas.microsoft.com/office/drawing/2014/main" val="491571917"/>
                  </a:ext>
                </a:extLst>
              </a:tr>
            </a:tbl>
          </a:graphicData>
        </a:graphic>
      </p:graphicFrame>
    </p:spTree>
    <p:extLst>
      <p:ext uri="{BB962C8B-B14F-4D97-AF65-F5344CB8AC3E}">
        <p14:creationId xmlns:p14="http://schemas.microsoft.com/office/powerpoint/2010/main" val="4006876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28C90-C62B-40EB-8AFB-4E19F9350BCE}"/>
              </a:ext>
            </a:extLst>
          </p:cNvPr>
          <p:cNvSpPr>
            <a:spLocks noGrp="1"/>
          </p:cNvSpPr>
          <p:nvPr>
            <p:ph type="title"/>
          </p:nvPr>
        </p:nvSpPr>
        <p:spPr/>
        <p:txBody>
          <a:bodyPr/>
          <a:lstStyle/>
          <a:p>
            <a:r>
              <a:rPr lang="en-US" dirty="0"/>
              <a:t>Discussion and Conclusion</a:t>
            </a:r>
          </a:p>
        </p:txBody>
      </p:sp>
      <p:sp>
        <p:nvSpPr>
          <p:cNvPr id="3" name="TextBox 2">
            <a:extLst>
              <a:ext uri="{FF2B5EF4-FFF2-40B4-BE49-F238E27FC236}">
                <a16:creationId xmlns:a16="http://schemas.microsoft.com/office/drawing/2014/main" id="{622CDA42-004A-4C30-90F0-A08A934AB372}"/>
              </a:ext>
            </a:extLst>
          </p:cNvPr>
          <p:cNvSpPr txBox="1"/>
          <p:nvPr/>
        </p:nvSpPr>
        <p:spPr>
          <a:xfrm>
            <a:off x="1368175" y="2155860"/>
            <a:ext cx="740937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t>Models have room to improve</a:t>
            </a:r>
          </a:p>
          <a:p>
            <a:r>
              <a:rPr lang="en-US" sz="3600" dirty="0"/>
              <a:t>More data or alternative datasets will be tested in the future.</a:t>
            </a:r>
          </a:p>
        </p:txBody>
      </p:sp>
    </p:spTree>
    <p:extLst>
      <p:ext uri="{BB962C8B-B14F-4D97-AF65-F5344CB8AC3E}">
        <p14:creationId xmlns:p14="http://schemas.microsoft.com/office/powerpoint/2010/main" val="2741850837"/>
      </p:ext>
    </p:extLst>
  </p:cSld>
  <p:clrMapOvr>
    <a:masterClrMapping/>
  </p:clrMapOvr>
</p:sld>
</file>

<file path=ppt/theme/theme1.xml><?xml version="1.0" encoding="utf-8"?>
<a:theme xmlns:a="http://schemas.openxmlformats.org/drawingml/2006/main" name="GradientRiseVTI">
  <a:themeElements>
    <a:clrScheme name="Custom 5">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GradientRiseVTI</vt:lpstr>
      <vt:lpstr>Prediction on injury in car accidents</vt:lpstr>
      <vt:lpstr>BackgrounD and Problem </vt:lpstr>
      <vt:lpstr>Data Source</vt:lpstr>
      <vt:lpstr>Data cleaning and Feature selection </vt:lpstr>
      <vt:lpstr>Data understanding and visualization </vt:lpstr>
      <vt:lpstr>PowerPoint Presentation</vt:lpstr>
      <vt:lpstr>Modeling and results</vt:lpstr>
      <vt:lpstr>Discussion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286</cp:revision>
  <dcterms:created xsi:type="dcterms:W3CDTF">2020-09-13T11:59:57Z</dcterms:created>
  <dcterms:modified xsi:type="dcterms:W3CDTF">2020-09-13T14:10:40Z</dcterms:modified>
</cp:coreProperties>
</file>