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2" r:id="rId17"/>
    <p:sldId id="263" r:id="rId18"/>
    <p:sldId id="264" r:id="rId19"/>
    <p:sldId id="2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74" r:id="rId28"/>
    <p:sldId id="271" r:id="rId29"/>
    <p:sldId id="272" r:id="rId30"/>
    <p:sldId id="273" r:id="rId31"/>
    <p:sldId id="266" r:id="rId32"/>
    <p:sldId id="267" r:id="rId33"/>
    <p:sldId id="268" r:id="rId34"/>
    <p:sldId id="269" r:id="rId35"/>
    <p:sldId id="270" r:id="rId36"/>
    <p:sldId id="290" r:id="rId37"/>
    <p:sldId id="291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AI-WEBCONTENT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notre dame log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004" y="0"/>
            <a:ext cx="12118793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Design a product that eases &amp; helps users to find out </a:t>
            </a:r>
          </a:p>
          <a:p>
            <a:r>
              <a:rPr lang="en-US" dirty="0"/>
              <a:t>The information they’re looking for from a hospital</a:t>
            </a:r>
          </a:p>
        </p:txBody>
      </p:sp>
    </p:spTree>
    <p:extLst>
      <p:ext uri="{BB962C8B-B14F-4D97-AF65-F5344CB8AC3E}">
        <p14:creationId xmlns:p14="http://schemas.microsoft.com/office/powerpoint/2010/main" val="18022792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43290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736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70"/>
          <a:stretch/>
        </p:blipFill>
        <p:spPr>
          <a:xfrm>
            <a:off x="1456806" y="1371601"/>
            <a:ext cx="1005455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32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1" b="15791"/>
          <a:stretch/>
        </p:blipFill>
        <p:spPr>
          <a:xfrm>
            <a:off x="1919408" y="1482173"/>
            <a:ext cx="9197163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308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9"/>
          <a:stretch/>
        </p:blipFill>
        <p:spPr>
          <a:xfrm>
            <a:off x="1243086" y="1232452"/>
            <a:ext cx="10398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271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79" y="166009"/>
            <a:ext cx="5784574" cy="9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4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HOSPITAL FEATURES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526233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7394710" y="2538481"/>
            <a:ext cx="6480314" cy="5055015"/>
          </a:xfrm>
        </p:spPr>
        <p:txBody>
          <a:bodyPr/>
          <a:lstStyle/>
          <a:p>
            <a:r>
              <a:rPr lang="en-CA" dirty="0"/>
              <a:t>VIDEO CONSULTATION</a:t>
            </a:r>
          </a:p>
          <a:p>
            <a:r>
              <a:rPr lang="en-US" u="sng" dirty="0"/>
              <a:t>Benefits</a:t>
            </a:r>
          </a:p>
          <a:p>
            <a:endParaRPr lang="en-US" u="sng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Minimize patient travel.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Reduce patient stress.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Encourages patient selfcare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1" y="2587625"/>
            <a:ext cx="7181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200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7593495" y="2325757"/>
            <a:ext cx="5665305" cy="5367130"/>
          </a:xfrm>
        </p:spPr>
        <p:txBody>
          <a:bodyPr/>
          <a:lstStyle/>
          <a:p>
            <a:r>
              <a:rPr lang="en-CA" dirty="0"/>
              <a:t>RANKING SYSTEM</a:t>
            </a:r>
          </a:p>
          <a:p>
            <a:r>
              <a:rPr lang="en-US" u="sng" dirty="0"/>
              <a:t>Benefits</a:t>
            </a:r>
          </a:p>
          <a:p>
            <a:endParaRPr lang="en-US" u="sng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Patient feedback.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Improved patients services.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Positive perception in the community.</a:t>
            </a:r>
          </a:p>
          <a:p>
            <a:endParaRPr lang="en-C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52" y="2854130"/>
            <a:ext cx="6517065" cy="43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28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7832035" y="3260035"/>
            <a:ext cx="5466522" cy="3836504"/>
          </a:xfrm>
        </p:spPr>
        <p:txBody>
          <a:bodyPr/>
          <a:lstStyle/>
          <a:p>
            <a:r>
              <a:rPr lang="en-CA" dirty="0"/>
              <a:t>HOSPITAL MAP</a:t>
            </a:r>
          </a:p>
          <a:p>
            <a:endParaRPr lang="en-CA" dirty="0"/>
          </a:p>
          <a:p>
            <a:r>
              <a:rPr lang="en-US" u="sng" dirty="0"/>
              <a:t>Benefits</a:t>
            </a:r>
          </a:p>
          <a:p>
            <a:endParaRPr lang="en-US" u="sng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Informs first time visitors.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Saves time.</a:t>
            </a:r>
          </a:p>
          <a:p>
            <a:endParaRPr lang="en-C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00" y="2892035"/>
            <a:ext cx="6517065" cy="46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164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29520" y="1574800"/>
            <a:ext cx="12345760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Mission</a:t>
            </a:r>
          </a:p>
          <a:p>
            <a:pPr>
              <a:defRPr sz="3300" i="1">
                <a:latin typeface="Helvetica"/>
                <a:ea typeface="Helvetica"/>
                <a:cs typeface="Helvetica"/>
                <a:sym typeface="Helvetica"/>
              </a:defRPr>
            </a:pPr>
            <a:r>
              <a:t>Contribute to improving the health of our communities through leadership rooted in partnerships. </a:t>
            </a:r>
          </a:p>
          <a:p>
            <a:pPr>
              <a:defRPr sz="3300" i="1">
                <a:latin typeface="Helvetica"/>
                <a:ea typeface="Helvetica"/>
                <a:cs typeface="Helvetica"/>
                <a:sym typeface="Helvetica"/>
              </a:defRPr>
            </a:pPr>
            <a:r>
              <a:t>A Francophone establishment in which all populations are treated with respect for their culture and language. </a:t>
            </a:r>
          </a:p>
          <a:p>
            <a:pPr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  <a:r>
              <a:rPr b="1"/>
              <a:t>Vision</a:t>
            </a:r>
          </a:p>
          <a:p>
            <a:pPr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To focus on the person...for healthy communities. </a:t>
            </a:r>
          </a:p>
          <a:p>
            <a:pPr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Values</a:t>
            </a:r>
          </a:p>
          <a:p>
            <a:pPr>
              <a:defRPr sz="3300" i="1">
                <a:latin typeface="Helvetica"/>
                <a:ea typeface="Helvetica"/>
                <a:cs typeface="Helvetica"/>
                <a:sym typeface="Helvetica"/>
              </a:defRPr>
            </a:pPr>
            <a:r>
              <a:t>Listen to appreciate diversity. </a:t>
            </a:r>
          </a:p>
          <a:p>
            <a:pPr>
              <a:defRPr sz="3300" i="1">
                <a:latin typeface="Helvetica"/>
                <a:ea typeface="Helvetica"/>
                <a:cs typeface="Helvetica"/>
                <a:sym typeface="Helvetica"/>
              </a:defRPr>
            </a:pPr>
            <a:r>
              <a:t>Learn through dialogue and reflection. </a:t>
            </a:r>
          </a:p>
          <a:p>
            <a:pPr>
              <a:defRPr sz="3300" i="1">
                <a:latin typeface="Helvetica"/>
                <a:ea typeface="Helvetica"/>
                <a:cs typeface="Helvetica"/>
                <a:sym typeface="Helvetica"/>
              </a:defRPr>
            </a:pPr>
            <a:r>
              <a:t>Guide with courage and transparency. </a:t>
            </a:r>
          </a:p>
          <a:p>
            <a:pPr>
              <a:defRPr sz="3300" i="1">
                <a:latin typeface="Helvetica"/>
                <a:ea typeface="Helvetica"/>
                <a:cs typeface="Helvetica"/>
                <a:sym typeface="Helvetica"/>
              </a:defRPr>
            </a:pPr>
            <a:r>
              <a:t>Support our patients through empathy and kindness.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252" y="1490870"/>
            <a:ext cx="5244296" cy="4830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The power of the Web is in its universality. Access by everyone regardless of disability is an essential aspect.</a:t>
            </a: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br>
              <a:rPr lang="en-CA" sz="2400" dirty="0">
                <a:solidFill>
                  <a:schemeClr val="tx1"/>
                </a:solidFill>
              </a:rPr>
            </a:br>
            <a:endParaRPr lang="en-CA" sz="2400" dirty="0">
              <a:solidFill>
                <a:schemeClr val="tx1"/>
              </a:solidFill>
            </a:endParaRPr>
          </a:p>
        </p:txBody>
      </p:sp>
      <p:pic>
        <p:nvPicPr>
          <p:cNvPr id="5" name="Picture 2" descr="Image result for website accessibility disabil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97168" y="1981208"/>
            <a:ext cx="4930468" cy="49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37326" y="6639546"/>
            <a:ext cx="4586066" cy="54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775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80000"/>
              </a:lnSpc>
            </a:pPr>
            <a:endParaRPr lang="en-US" altLang="en-US" sz="800">
              <a:solidFill>
                <a:schemeClr val="tx1"/>
              </a:solidFill>
            </a:endParaRPr>
          </a:p>
          <a:p>
            <a:pPr hangingPunct="1">
              <a:lnSpc>
                <a:spcPct val="80000"/>
              </a:lnSpc>
            </a:pPr>
            <a:r>
              <a:rPr lang="en-US" altLang="en-US" sz="2800">
                <a:solidFill>
                  <a:schemeClr val="tx1"/>
                </a:solidFill>
              </a:rPr>
              <a:t>Why Need to Care About Accessibility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2116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4368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Barriers</a:t>
            </a:r>
            <a:r>
              <a:rPr lang="en-US" altLang="en-US" dirty="0"/>
              <a:t> to Access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26958" y="3174840"/>
            <a:ext cx="6798380" cy="210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en-US" dirty="0"/>
              <a:t>     Visual Disabilities</a:t>
            </a:r>
          </a:p>
          <a:p>
            <a:pPr hangingPunct="1">
              <a:lnSpc>
                <a:spcPct val="150000"/>
              </a:lnSpc>
            </a:pPr>
            <a:r>
              <a:rPr lang="en-US" altLang="en-US" dirty="0"/>
              <a:t>     Hearing Disabilities</a:t>
            </a:r>
          </a:p>
          <a:p>
            <a:pPr hangingPunct="1">
              <a:lnSpc>
                <a:spcPct val="150000"/>
              </a:lnSpc>
            </a:pPr>
            <a:r>
              <a:rPr lang="en-US" altLang="en-US" dirty="0"/>
              <a:t>     Mobility Disabilities</a:t>
            </a:r>
          </a:p>
          <a:p>
            <a:pPr hangingPunct="1">
              <a:lnSpc>
                <a:spcPct val="150000"/>
              </a:lnSpc>
            </a:pPr>
            <a:endParaRPr lang="en-US" altLang="en-US" dirty="0"/>
          </a:p>
          <a:p>
            <a:pPr hangingPunct="1"/>
            <a:endParaRPr lang="en-CA" dirty="0"/>
          </a:p>
        </p:txBody>
      </p:sp>
      <p:pic>
        <p:nvPicPr>
          <p:cNvPr id="6" name="Picture 4" descr="Image result for accessibility of webs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r="14747" b="25178"/>
          <a:stretch/>
        </p:blipFill>
        <p:spPr bwMode="auto">
          <a:xfrm>
            <a:off x="2126958" y="5641451"/>
            <a:ext cx="8275756" cy="336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597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6556" y="437322"/>
            <a:ext cx="8911687" cy="2643809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solidFill>
                  <a:schemeClr val="tx1"/>
                </a:solidFill>
              </a:rPr>
              <a:t>Techniques for Developing Accessible Web Pages</a:t>
            </a:r>
            <a:br>
              <a:rPr lang="en-US" altLang="en-US" sz="6000" dirty="0">
                <a:latin typeface="Verdana" panose="020B0604030504040204" pitchFamily="34" charset="0"/>
              </a:rPr>
            </a:br>
            <a:endParaRPr lang="en-CA" sz="6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46556" y="3346174"/>
            <a:ext cx="7271448" cy="3777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CA"/>
              <a:t>Colors</a:t>
            </a:r>
          </a:p>
          <a:p>
            <a:pPr hangingPunct="1"/>
            <a:r>
              <a:rPr lang="en-US" altLang="en-US"/>
              <a:t>Images and animations</a:t>
            </a:r>
          </a:p>
          <a:p>
            <a:pPr hangingPunct="1"/>
            <a:r>
              <a:rPr lang="en-US" altLang="en-US"/>
              <a:t>Multimedia</a:t>
            </a:r>
          </a:p>
          <a:p>
            <a:pPr hangingPunct="1"/>
            <a:r>
              <a:rPr lang="en-US" altLang="en-US"/>
              <a:t>Hypertext links</a:t>
            </a:r>
          </a:p>
          <a:p>
            <a:pPr hangingPunct="1"/>
            <a:r>
              <a:rPr lang="en-US" altLang="en-US"/>
              <a:t>Page organization</a:t>
            </a:r>
          </a:p>
          <a:p>
            <a:pPr hangingPunct="1"/>
            <a:r>
              <a:rPr lang="en-US" altLang="en-US"/>
              <a:t>Scripts, applets &amp; plug-ins</a:t>
            </a:r>
          </a:p>
          <a:p>
            <a:pPr hangingPunct="1"/>
            <a:endParaRPr lang="en-US" altLang="en-US"/>
          </a:p>
          <a:p>
            <a:pPr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69095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59595" y="417443"/>
            <a:ext cx="4885610" cy="3428236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Accessibility Features of Popular Browsers</a:t>
            </a:r>
            <a:endParaRPr lang="en-CA" sz="6000" dirty="0"/>
          </a:p>
        </p:txBody>
      </p:sp>
      <p:pic>
        <p:nvPicPr>
          <p:cNvPr id="5" name="Picture 2" descr="Image result for website accessibility disability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241810" y="4414243"/>
            <a:ext cx="4862434" cy="43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734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72377" y="2793049"/>
            <a:ext cx="8915400" cy="207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/>
              <a:t>World Wide Web Consortium (W3C).</a:t>
            </a:r>
          </a:p>
          <a:p>
            <a:pPr hangingPunct="1"/>
            <a:r>
              <a:rPr lang="en-US"/>
              <a:t>      </a:t>
            </a:r>
            <a:r>
              <a:rPr lang="en-US">
                <a:hlinkClick r:id="rId2"/>
              </a:rPr>
              <a:t>Web Content Accessibility Guidelines.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45902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9623" y="536714"/>
            <a:ext cx="5122652" cy="2541104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Responsive Web Design</a:t>
            </a:r>
            <a:endParaRPr lang="en-CA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370928" y="4143680"/>
            <a:ext cx="5122652" cy="375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Means that a web site works optimally well for users regardless of the device they are using. </a:t>
            </a:r>
          </a:p>
          <a:p>
            <a:pPr hangingPunct="1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-3" b="3990"/>
          <a:stretch/>
        </p:blipFill>
        <p:spPr>
          <a:xfrm>
            <a:off x="7085829" y="3686480"/>
            <a:ext cx="545162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89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70000" y="298174"/>
            <a:ext cx="3650279" cy="250134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Why is it relevant 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7521" y="3604592"/>
            <a:ext cx="3650278" cy="375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Segoe UI" panose="020B0502040204020203" pitchFamily="34" charset="0"/>
              </a:rPr>
              <a:t>1/3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Segoe UI" panose="020B0502040204020203" pitchFamily="34" charset="0"/>
              </a:rPr>
              <a:t>  of the global internet users access the internet only via mobile</a:t>
            </a:r>
          </a:p>
          <a:p>
            <a:pPr hangingPunct="1"/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hangingPunct="1"/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Segoe UI" panose="020B0502040204020203" pitchFamily="34" charset="0"/>
            </a:endParaRPr>
          </a:p>
          <a:p>
            <a:pPr hangingPunct="1"/>
            <a:endParaRPr lang="en-CA" dirty="0"/>
          </a:p>
        </p:txBody>
      </p:sp>
      <p:pic>
        <p:nvPicPr>
          <p:cNvPr id="6" name="Content Placeholder 5" descr="Screen Shot 2013-06-12 at 2.39.1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98" y="2556241"/>
            <a:ext cx="6953577" cy="52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2254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2"/>
          <p:cNvSpPr txBox="1">
            <a:spLocks/>
          </p:cNvSpPr>
          <p:nvPr/>
        </p:nvSpPr>
        <p:spPr>
          <a:xfrm>
            <a:off x="2677213" y="865371"/>
            <a:ext cx="8520600" cy="7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5" tIns="91425" rIns="91425" bIns="91425" anchor="b" anchorCtr="0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"/>
              <a:t>Timeline</a:t>
            </a:r>
            <a:endParaRPr lang="en" dirty="0"/>
          </a:p>
        </p:txBody>
      </p:sp>
      <p:pic>
        <p:nvPicPr>
          <p:cNvPr id="5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1478" y="2746519"/>
            <a:ext cx="12664540" cy="5880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64616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 noGrp="1"/>
          </p:cNvSpPr>
          <p:nvPr>
            <p:ph type="title"/>
          </p:nvPr>
        </p:nvSpPr>
        <p:spPr>
          <a:xfrm>
            <a:off x="2242100" y="1061251"/>
            <a:ext cx="8520600" cy="87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200" dirty="0"/>
              <a:t>What is CMS</a:t>
            </a:r>
          </a:p>
        </p:txBody>
      </p:sp>
      <p:pic>
        <p:nvPicPr>
          <p:cNvPr id="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5391" y="2703443"/>
            <a:ext cx="8164141" cy="546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9826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 txBox="1">
            <a:spLocks/>
          </p:cNvSpPr>
          <p:nvPr/>
        </p:nvSpPr>
        <p:spPr>
          <a:xfrm>
            <a:off x="1802569" y="1021871"/>
            <a:ext cx="8520600" cy="98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5" tIns="91425" rIns="91425" bIns="91425" anchor="b" anchorCtr="0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"/>
              <a:t>Why CMS</a:t>
            </a:r>
            <a:endParaRPr lang="en" dirty="0"/>
          </a:p>
        </p:txBody>
      </p:sp>
      <p:pic>
        <p:nvPicPr>
          <p:cNvPr id="5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2348" y="2726195"/>
            <a:ext cx="8939722" cy="6002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1146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opulation pie ch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51763"/>
            <a:ext cx="13004800" cy="8669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/>
          </p:cNvSpPr>
          <p:nvPr/>
        </p:nvSpPr>
        <p:spPr>
          <a:xfrm>
            <a:off x="2100744" y="1082491"/>
            <a:ext cx="8520600" cy="8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5" tIns="91425" rIns="91425" bIns="91425" anchor="b" anchorCtr="0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"/>
              <a:t>CMS example</a:t>
            </a:r>
            <a:endParaRPr lang="en" dirty="0"/>
          </a:p>
        </p:txBody>
      </p:sp>
      <p:pic>
        <p:nvPicPr>
          <p:cNvPr id="5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5044" y="2367612"/>
            <a:ext cx="4870174" cy="6652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86779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914399"/>
            <a:ext cx="10464800" cy="1401970"/>
          </a:xfrm>
        </p:spPr>
        <p:txBody>
          <a:bodyPr/>
          <a:lstStyle/>
          <a:p>
            <a:r>
              <a:rPr lang="en-US" dirty="0"/>
              <a:t>Database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32" y="3580365"/>
            <a:ext cx="19939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555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will build a database best suited for your need, and optimized for performance</a:t>
            </a:r>
            <a:r>
              <a:rPr lang="en-US" sz="1800" dirty="0"/>
              <a:t>.</a:t>
            </a:r>
            <a:br>
              <a:rPr lang="en-US" sz="1800" dirty="0"/>
            </a:br>
            <a:endParaRPr lang="en-CA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Possible features for database:</a:t>
            </a:r>
          </a:p>
          <a:p>
            <a:pPr lvl="1"/>
            <a:r>
              <a:rPr lang="en-US" dirty="0"/>
              <a:t>Patients’ appointments;</a:t>
            </a:r>
          </a:p>
          <a:p>
            <a:pPr lvl="1"/>
            <a:r>
              <a:rPr lang="en-US" dirty="0"/>
              <a:t>Donors information;</a:t>
            </a:r>
          </a:p>
          <a:p>
            <a:pPr lvl="1"/>
            <a:r>
              <a:rPr lang="en-US" dirty="0"/>
              <a:t>Volunteer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16943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5367130" y="1948071"/>
            <a:ext cx="6367670" cy="6321286"/>
          </a:xfrm>
        </p:spPr>
        <p:txBody>
          <a:bodyPr>
            <a:normAutofit fontScale="70000" lnSpcReduction="20000"/>
          </a:bodyPr>
          <a:lstStyle/>
          <a:p>
            <a:pPr lvl="0" defTabSz="914400">
              <a:defRPr/>
            </a:pPr>
            <a:r>
              <a:rPr lang="en-US" sz="5900" dirty="0">
                <a:solidFill>
                  <a:schemeClr val="tx1"/>
                </a:solidFill>
              </a:rPr>
              <a:t>Database is at the center of the website:</a:t>
            </a:r>
          </a:p>
          <a:p>
            <a:pPr lvl="0" defTabSz="914400">
              <a:defRPr/>
            </a:pPr>
            <a:r>
              <a:rPr lang="en-US" sz="5900" dirty="0">
                <a:solidFill>
                  <a:schemeClr val="tx1"/>
                </a:solidFill>
              </a:rPr>
              <a:t>Customers can see their appointments at home or on their phone.</a:t>
            </a:r>
          </a:p>
          <a:p>
            <a:pPr lvl="0" defTabSz="914400">
              <a:defRPr/>
            </a:pPr>
            <a:r>
              <a:rPr lang="en-US" sz="5900" dirty="0">
                <a:solidFill>
                  <a:schemeClr val="tx1"/>
                </a:solidFill>
              </a:rPr>
              <a:t>Staff members can access it easily, make changes easily.</a:t>
            </a:r>
          </a:p>
          <a:p>
            <a:pPr lvl="0" defTabSz="914400">
              <a:defRPr/>
            </a:pPr>
            <a:r>
              <a:rPr lang="en-US" sz="5900" dirty="0">
                <a:solidFill>
                  <a:schemeClr val="tx1"/>
                </a:solidFill>
              </a:rPr>
              <a:t>The administration can see what is going on with the day to day operation of the hospital.</a:t>
            </a:r>
          </a:p>
          <a:p>
            <a:endParaRPr lang="en-C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driven website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5" y="5420938"/>
            <a:ext cx="3622704" cy="24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011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344604" y="1232685"/>
            <a:ext cx="5408696" cy="525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914400" hangingPunct="1">
              <a:defRPr/>
            </a:pPr>
            <a:r>
              <a:rPr lang="en-US" sz="2400">
                <a:solidFill>
                  <a:schemeClr val="tx1"/>
                </a:solidFill>
              </a:rPr>
              <a:t>We can build a donor database. Everyone who donated though the website will leave their information in the database. The administration can use the information to understand donors behavior and attract more donations.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US" sz="3200" dirty="0"/>
              <a:t>Data allows you do more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82" y="5154468"/>
            <a:ext cx="2311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124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49182" y="2623930"/>
            <a:ext cx="5408696" cy="5068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We can also build a volunteer database. You can reach to all of your volunteers with emails, informing them about upcoming volunteering opportunities, getting feed back or showing appreciation.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Even community engagement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83" y="5463665"/>
            <a:ext cx="2233233" cy="19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591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eam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240" y="2104786"/>
            <a:ext cx="4663404" cy="4900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28" y="3450223"/>
            <a:ext cx="7234454" cy="22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2567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40826" y="2857685"/>
            <a:ext cx="10782300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946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Hearst Hospit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050" y="1934517"/>
            <a:ext cx="9918700" cy="676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r="5109"/>
          <a:stretch/>
        </p:blipFill>
        <p:spPr>
          <a:xfrm>
            <a:off x="0" y="755374"/>
            <a:ext cx="13089087" cy="819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426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79" y="166009"/>
            <a:ext cx="5784574" cy="93758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Beam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8509" y="1394741"/>
            <a:ext cx="6627782" cy="6964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3504" y="770467"/>
            <a:ext cx="10782300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/>
              <a:t>UI/UX Design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Visual design, User research, Content strategy</a:t>
            </a:r>
          </a:p>
        </p:txBody>
      </p:sp>
    </p:spTree>
    <p:extLst>
      <p:ext uri="{BB962C8B-B14F-4D97-AF65-F5344CB8AC3E}">
        <p14:creationId xmlns:p14="http://schemas.microsoft.com/office/powerpoint/2010/main" val="572401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400" dirty="0"/>
              <a:t>Understanding user needs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400" dirty="0"/>
              <a:t>Look &amp; Feel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400" dirty="0"/>
              <a:t>Clear Navigation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400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110169589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421</Words>
  <Application>Microsoft Office PowerPoint</Application>
  <PresentationFormat>Custom</PresentationFormat>
  <Paragraphs>88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Helvetica</vt:lpstr>
      <vt:lpstr>Helvetica Light</vt:lpstr>
      <vt:lpstr>Helvetica Neue</vt:lpstr>
      <vt:lpstr>Segoe UI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user needs Look &amp; Feel Clear Navigation User Flow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HOSPITAL FEATURES</vt:lpstr>
      <vt:lpstr>PowerPoint Presentation</vt:lpstr>
      <vt:lpstr>PowerPoint Presentation</vt:lpstr>
      <vt:lpstr>PowerPoint Presentation</vt:lpstr>
      <vt:lpstr>PowerPoint Presentation</vt:lpstr>
      <vt:lpstr>Barriers to Access</vt:lpstr>
      <vt:lpstr>Techniques for Developing Accessible Web Pages </vt:lpstr>
      <vt:lpstr>Accessibility Features of Popular Browsers</vt:lpstr>
      <vt:lpstr>Documents</vt:lpstr>
      <vt:lpstr>Responsive Web Design</vt:lpstr>
      <vt:lpstr>Why is it relevant </vt:lpstr>
      <vt:lpstr>PowerPoint Presentation</vt:lpstr>
      <vt:lpstr>What is CMS</vt:lpstr>
      <vt:lpstr>PowerPoint Presentation</vt:lpstr>
      <vt:lpstr>PowerPoint Presentation</vt:lpstr>
      <vt:lpstr>Database</vt:lpstr>
      <vt:lpstr>We will build a database best suited for your need, and optimized for performance. </vt:lpstr>
      <vt:lpstr>Data driven website</vt:lpstr>
      <vt:lpstr>Data allows you do more</vt:lpstr>
      <vt:lpstr>Even community engagement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Nate</cp:lastModifiedBy>
  <cp:revision>12</cp:revision>
  <dcterms:modified xsi:type="dcterms:W3CDTF">2016-12-07T20:03:46Z</dcterms:modified>
</cp:coreProperties>
</file>