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6" r:id="rId6"/>
    <p:sldId id="260" r:id="rId7"/>
    <p:sldId id="263" r:id="rId8"/>
    <p:sldId id="267" r:id="rId9"/>
    <p:sldId id="262" r:id="rId10"/>
    <p:sldId id="271" r:id="rId11"/>
    <p:sldId id="270" r:id="rId12"/>
    <p:sldId id="269" r:id="rId13"/>
    <p:sldId id="261" r:id="rId14"/>
    <p:sldId id="273" r:id="rId15"/>
    <p:sldId id="268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8D991-B824-4C98-B34A-C9FC4EC6105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249492-A85E-412A-9EA0-68E91CACA020}">
      <dgm:prSet phldrT="[Text]" custT="1"/>
      <dgm:spPr/>
      <dgm:t>
        <a:bodyPr/>
        <a:lstStyle/>
        <a:p>
          <a:r>
            <a:rPr lang="en-GB" sz="2000" b="1" dirty="0" smtClean="0"/>
            <a:t>1</a:t>
          </a:r>
          <a:r>
            <a:rPr lang="en-GB" sz="2000" b="1" baseline="30000" dirty="0" smtClean="0"/>
            <a:t>st</a:t>
          </a:r>
          <a:r>
            <a:rPr lang="en-GB" sz="2000" b="1" dirty="0" smtClean="0"/>
            <a:t> Phase</a:t>
          </a:r>
          <a:endParaRPr lang="en-GB" sz="2000" b="1" dirty="0"/>
        </a:p>
      </dgm:t>
    </dgm:pt>
    <dgm:pt modelId="{80C3C9D4-F7BA-4C93-994D-CAF11A26A336}" type="parTrans" cxnId="{15E8DA94-F371-4C72-A91A-AB7CF762F9C2}">
      <dgm:prSet/>
      <dgm:spPr/>
      <dgm:t>
        <a:bodyPr/>
        <a:lstStyle/>
        <a:p>
          <a:endParaRPr lang="en-GB"/>
        </a:p>
      </dgm:t>
    </dgm:pt>
    <dgm:pt modelId="{2A70AC20-6403-4893-9591-2669449DD76E}" type="sibTrans" cxnId="{15E8DA94-F371-4C72-A91A-AB7CF762F9C2}">
      <dgm:prSet/>
      <dgm:spPr/>
      <dgm:t>
        <a:bodyPr/>
        <a:lstStyle/>
        <a:p>
          <a:endParaRPr lang="en-GB"/>
        </a:p>
      </dgm:t>
    </dgm:pt>
    <dgm:pt modelId="{3AEC1E06-166C-426D-B28B-D8CB2F1E2658}">
      <dgm:prSet phldrT="[Text]" custT="1"/>
      <dgm:spPr/>
      <dgm:t>
        <a:bodyPr/>
        <a:lstStyle/>
        <a:p>
          <a:r>
            <a:rPr lang="en-GB" sz="2400" b="1" dirty="0" smtClean="0"/>
            <a:t>Indicators availability: </a:t>
          </a:r>
          <a:r>
            <a:rPr lang="en-GB" sz="2400" i="1" dirty="0" smtClean="0"/>
            <a:t>Choice by filter exclusion</a:t>
          </a:r>
          <a:endParaRPr lang="en-GB" sz="2400" i="1" dirty="0"/>
        </a:p>
      </dgm:t>
    </dgm:pt>
    <dgm:pt modelId="{F6032DC6-7311-49AD-8760-AC1BE6D5CD56}" type="parTrans" cxnId="{9B8F5EDB-8DE5-406A-BBEB-8CC90A37011D}">
      <dgm:prSet/>
      <dgm:spPr/>
      <dgm:t>
        <a:bodyPr/>
        <a:lstStyle/>
        <a:p>
          <a:endParaRPr lang="en-GB"/>
        </a:p>
      </dgm:t>
    </dgm:pt>
    <dgm:pt modelId="{C88EC338-0322-419F-984F-80F466DE01C7}" type="sibTrans" cxnId="{9B8F5EDB-8DE5-406A-BBEB-8CC90A37011D}">
      <dgm:prSet/>
      <dgm:spPr/>
      <dgm:t>
        <a:bodyPr/>
        <a:lstStyle/>
        <a:p>
          <a:endParaRPr lang="en-GB"/>
        </a:p>
      </dgm:t>
    </dgm:pt>
    <dgm:pt modelId="{D722F432-7B1B-4A3D-BBE7-59106F0D2A26}">
      <dgm:prSet phldrT="[Text]" custT="1"/>
      <dgm:spPr/>
      <dgm:t>
        <a:bodyPr/>
        <a:lstStyle/>
        <a:p>
          <a:r>
            <a:rPr lang="en-GB" sz="1800" b="1" dirty="0" smtClean="0"/>
            <a:t>2</a:t>
          </a:r>
          <a:r>
            <a:rPr lang="en-GB" sz="1800" b="1" baseline="30000" dirty="0" smtClean="0"/>
            <a:t>nd</a:t>
          </a:r>
          <a:r>
            <a:rPr lang="en-GB" sz="1800" b="1" dirty="0" smtClean="0"/>
            <a:t> </a:t>
          </a:r>
          <a:r>
            <a:rPr lang="en-GB" sz="2000" b="1" dirty="0" smtClean="0"/>
            <a:t>Phase</a:t>
          </a:r>
          <a:endParaRPr lang="en-GB" sz="2000" b="1" dirty="0"/>
        </a:p>
      </dgm:t>
    </dgm:pt>
    <dgm:pt modelId="{FF3C893D-47CA-4D3E-99DA-FEDFC7199A6D}" type="parTrans" cxnId="{96C07A61-8D25-46A2-94EC-D5D75A49DD77}">
      <dgm:prSet/>
      <dgm:spPr/>
      <dgm:t>
        <a:bodyPr/>
        <a:lstStyle/>
        <a:p>
          <a:endParaRPr lang="en-GB"/>
        </a:p>
      </dgm:t>
    </dgm:pt>
    <dgm:pt modelId="{CCF43AD7-A071-4A86-BBB6-2DE4E27214BA}" type="sibTrans" cxnId="{96C07A61-8D25-46A2-94EC-D5D75A49DD77}">
      <dgm:prSet/>
      <dgm:spPr/>
      <dgm:t>
        <a:bodyPr/>
        <a:lstStyle/>
        <a:p>
          <a:endParaRPr lang="en-GB"/>
        </a:p>
      </dgm:t>
    </dgm:pt>
    <dgm:pt modelId="{06181D74-AF80-4AE2-91C0-6B8DA4748539}">
      <dgm:prSet phldrT="[Text]" custT="1"/>
      <dgm:spPr/>
      <dgm:t>
        <a:bodyPr/>
        <a:lstStyle/>
        <a:p>
          <a:r>
            <a:rPr lang="en-GB" sz="2400" b="1" dirty="0" smtClean="0"/>
            <a:t>Semantic analysis: </a:t>
          </a:r>
          <a:r>
            <a:rPr lang="en-GB" sz="2400" i="1" dirty="0" smtClean="0"/>
            <a:t>Choice by keywords exclusion</a:t>
          </a:r>
          <a:endParaRPr lang="en-GB" sz="3200" i="1" dirty="0"/>
        </a:p>
      </dgm:t>
    </dgm:pt>
    <dgm:pt modelId="{7D0AC8B3-F1F3-4405-A8C3-FB22231FBF11}" type="parTrans" cxnId="{49265CCB-45D2-4564-A3F5-96FBFB69F9B8}">
      <dgm:prSet/>
      <dgm:spPr/>
      <dgm:t>
        <a:bodyPr/>
        <a:lstStyle/>
        <a:p>
          <a:endParaRPr lang="en-GB"/>
        </a:p>
      </dgm:t>
    </dgm:pt>
    <dgm:pt modelId="{29EAC6BF-F6BD-49FF-8F43-E2928AA27985}" type="sibTrans" cxnId="{49265CCB-45D2-4564-A3F5-96FBFB69F9B8}">
      <dgm:prSet/>
      <dgm:spPr/>
      <dgm:t>
        <a:bodyPr/>
        <a:lstStyle/>
        <a:p>
          <a:endParaRPr lang="en-GB"/>
        </a:p>
      </dgm:t>
    </dgm:pt>
    <dgm:pt modelId="{5C9C4B9C-0B92-4836-9853-01E9C1A14264}">
      <dgm:prSet phldrT="[Text]" custT="1"/>
      <dgm:spPr/>
      <dgm:t>
        <a:bodyPr/>
        <a:lstStyle/>
        <a:p>
          <a:r>
            <a:rPr lang="en-GB" sz="2000" b="1" dirty="0" smtClean="0"/>
            <a:t>3</a:t>
          </a:r>
          <a:r>
            <a:rPr lang="en-GB" sz="2000" b="1" baseline="30000" dirty="0" smtClean="0"/>
            <a:t>rd</a:t>
          </a:r>
          <a:r>
            <a:rPr lang="en-GB" sz="2000" b="1" dirty="0" smtClean="0"/>
            <a:t> Phase</a:t>
          </a:r>
          <a:endParaRPr lang="en-GB" sz="2000" b="1" dirty="0"/>
        </a:p>
      </dgm:t>
    </dgm:pt>
    <dgm:pt modelId="{EAC8B31F-58EE-40F7-BAEB-B22786A26231}" type="parTrans" cxnId="{1A6F6806-9EBD-400E-A08F-FC6AF959DC66}">
      <dgm:prSet/>
      <dgm:spPr/>
      <dgm:t>
        <a:bodyPr/>
        <a:lstStyle/>
        <a:p>
          <a:endParaRPr lang="en-GB"/>
        </a:p>
      </dgm:t>
    </dgm:pt>
    <dgm:pt modelId="{7BF4B09F-6DD7-455F-9805-69BF1F5D9516}" type="sibTrans" cxnId="{1A6F6806-9EBD-400E-A08F-FC6AF959DC66}">
      <dgm:prSet/>
      <dgm:spPr/>
      <dgm:t>
        <a:bodyPr/>
        <a:lstStyle/>
        <a:p>
          <a:endParaRPr lang="en-GB"/>
        </a:p>
      </dgm:t>
    </dgm:pt>
    <dgm:pt modelId="{19A52327-839B-4BDC-88DC-D4E45FC9795B}">
      <dgm:prSet phldrT="[Text]" custT="1"/>
      <dgm:spPr/>
      <dgm:t>
        <a:bodyPr/>
        <a:lstStyle/>
        <a:p>
          <a:r>
            <a:rPr lang="en-GB" sz="2400" b="1" dirty="0" smtClean="0"/>
            <a:t>Indicators hand picked: </a:t>
          </a:r>
          <a:r>
            <a:rPr lang="en-GB" sz="2400" i="1" dirty="0" smtClean="0"/>
            <a:t>Choice by inclusion</a:t>
          </a:r>
          <a:endParaRPr lang="en-GB" sz="2800" i="1" dirty="0"/>
        </a:p>
      </dgm:t>
    </dgm:pt>
    <dgm:pt modelId="{BD88AF3A-1CA9-4D75-90DA-2E363B790B23}" type="parTrans" cxnId="{B0B071DB-F244-4424-971D-7BE812AAB7D8}">
      <dgm:prSet/>
      <dgm:spPr/>
      <dgm:t>
        <a:bodyPr/>
        <a:lstStyle/>
        <a:p>
          <a:endParaRPr lang="en-GB"/>
        </a:p>
      </dgm:t>
    </dgm:pt>
    <dgm:pt modelId="{B2734D24-914C-4E78-BF9D-9D4FE9E12BB2}" type="sibTrans" cxnId="{B0B071DB-F244-4424-971D-7BE812AAB7D8}">
      <dgm:prSet/>
      <dgm:spPr/>
      <dgm:t>
        <a:bodyPr/>
        <a:lstStyle/>
        <a:p>
          <a:endParaRPr lang="en-GB"/>
        </a:p>
      </dgm:t>
    </dgm:pt>
    <dgm:pt modelId="{DDC6D99C-F484-4C61-850B-BA0A27BD4AFD}">
      <dgm:prSet phldrT="[Text]" custT="1"/>
      <dgm:spPr/>
      <dgm:t>
        <a:bodyPr/>
        <a:lstStyle/>
        <a:p>
          <a:r>
            <a:rPr lang="en-GB" sz="2000" dirty="0" smtClean="0"/>
            <a:t>“</a:t>
          </a:r>
          <a:r>
            <a:rPr lang="en-GB" sz="2000" dirty="0" err="1" smtClean="0"/>
            <a:t>Pandas.DataFrame.isin</a:t>
          </a:r>
          <a:r>
            <a:rPr lang="en-GB" sz="2000" dirty="0" smtClean="0"/>
            <a:t>()” amongst </a:t>
          </a:r>
          <a:r>
            <a:rPr lang="en-GB" sz="2000" i="1" dirty="0" smtClean="0"/>
            <a:t>“Indicators Code”</a:t>
          </a:r>
          <a:endParaRPr lang="en-GB" sz="2000" i="1" dirty="0"/>
        </a:p>
      </dgm:t>
    </dgm:pt>
    <dgm:pt modelId="{9817B1EB-A971-493A-A1BE-4F0E407375CB}" type="parTrans" cxnId="{5B2D900D-1E91-49BE-B571-27C06DA0DF42}">
      <dgm:prSet/>
      <dgm:spPr/>
      <dgm:t>
        <a:bodyPr/>
        <a:lstStyle/>
        <a:p>
          <a:endParaRPr lang="en-GB"/>
        </a:p>
      </dgm:t>
    </dgm:pt>
    <dgm:pt modelId="{7B790F6A-5219-4B87-8118-7AAE31457FBC}" type="sibTrans" cxnId="{5B2D900D-1E91-49BE-B571-27C06DA0DF42}">
      <dgm:prSet/>
      <dgm:spPr/>
      <dgm:t>
        <a:bodyPr/>
        <a:lstStyle/>
        <a:p>
          <a:endParaRPr lang="en-GB"/>
        </a:p>
      </dgm:t>
    </dgm:pt>
    <dgm:pt modelId="{F5356E3F-2C58-41B0-A629-98F7CA88E008}">
      <dgm:prSet phldrT="[Text]" custT="1"/>
      <dgm:spPr/>
      <dgm:t>
        <a:bodyPr/>
        <a:lstStyle/>
        <a:p>
          <a:r>
            <a:rPr lang="en-GB" sz="2000" dirty="0" smtClean="0"/>
            <a:t>“</a:t>
          </a:r>
          <a:r>
            <a:rPr lang="en-GB" sz="2000" dirty="0" err="1" smtClean="0"/>
            <a:t>Pandas.DataFrame.dropna</a:t>
          </a:r>
          <a:r>
            <a:rPr lang="en-GB" sz="2000" dirty="0" smtClean="0"/>
            <a:t>(thresh=filter</a:t>
          </a:r>
          <a:r>
            <a:rPr lang="en-GB" sz="2000" dirty="0" smtClean="0"/>
            <a:t>)” 60%</a:t>
          </a:r>
          <a:endParaRPr lang="en-GB" sz="2000" dirty="0"/>
        </a:p>
      </dgm:t>
    </dgm:pt>
    <dgm:pt modelId="{F1461E26-093A-4231-B09F-01D4284DEA49}" type="parTrans" cxnId="{008CC25B-DF1B-4ADA-8AC8-A739370B9F6C}">
      <dgm:prSet/>
      <dgm:spPr/>
      <dgm:t>
        <a:bodyPr/>
        <a:lstStyle/>
        <a:p>
          <a:endParaRPr lang="en-GB"/>
        </a:p>
      </dgm:t>
    </dgm:pt>
    <dgm:pt modelId="{67BAEC0E-8E52-4A2F-A92B-0EDA2F304AA7}" type="sibTrans" cxnId="{008CC25B-DF1B-4ADA-8AC8-A739370B9F6C}">
      <dgm:prSet/>
      <dgm:spPr/>
      <dgm:t>
        <a:bodyPr/>
        <a:lstStyle/>
        <a:p>
          <a:endParaRPr lang="en-GB"/>
        </a:p>
      </dgm:t>
    </dgm:pt>
    <dgm:pt modelId="{198B76A7-AFD5-4015-A808-6CBD22DDC495}">
      <dgm:prSet phldrT="[Text]" custT="1"/>
      <dgm:spPr/>
      <dgm:t>
        <a:bodyPr/>
        <a:lstStyle/>
        <a:p>
          <a:r>
            <a:rPr lang="en-GB" sz="2000" dirty="0" smtClean="0"/>
            <a:t>“~</a:t>
          </a:r>
          <a:r>
            <a:rPr lang="en-GB" sz="2000" dirty="0" err="1" smtClean="0"/>
            <a:t>Pandas.Series.str.contains</a:t>
          </a:r>
          <a:r>
            <a:rPr lang="en-GB" sz="2000" dirty="0" smtClean="0"/>
            <a:t>()” amongst </a:t>
          </a:r>
          <a:r>
            <a:rPr lang="en-GB" sz="2000" i="1" dirty="0" smtClean="0"/>
            <a:t>“Indicators Name”</a:t>
          </a:r>
          <a:endParaRPr lang="en-GB" sz="2000" i="1" dirty="0"/>
        </a:p>
      </dgm:t>
    </dgm:pt>
    <dgm:pt modelId="{1B324575-6E3E-4121-9DF0-474C1641DA90}" type="parTrans" cxnId="{23806928-4ECD-4584-BD5C-7CFE9DD8447B}">
      <dgm:prSet/>
      <dgm:spPr/>
      <dgm:t>
        <a:bodyPr/>
        <a:lstStyle/>
        <a:p>
          <a:endParaRPr lang="en-GB"/>
        </a:p>
      </dgm:t>
    </dgm:pt>
    <dgm:pt modelId="{D58747BF-3B6E-463E-A455-071C788A56F0}" type="sibTrans" cxnId="{23806928-4ECD-4584-BD5C-7CFE9DD8447B}">
      <dgm:prSet/>
      <dgm:spPr/>
      <dgm:t>
        <a:bodyPr/>
        <a:lstStyle/>
        <a:p>
          <a:endParaRPr lang="en-GB"/>
        </a:p>
      </dgm:t>
    </dgm:pt>
    <dgm:pt modelId="{5A7694AB-B6E6-43FC-B79B-DBD6B707241F}" type="pres">
      <dgm:prSet presAssocID="{F598D991-B824-4C98-B34A-C9FC4EC610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E7C89C-7BC7-44E9-B71C-C7F30E637450}" type="pres">
      <dgm:prSet presAssocID="{36249492-A85E-412A-9EA0-68E91CACA020}" presName="composite" presStyleCnt="0"/>
      <dgm:spPr/>
    </dgm:pt>
    <dgm:pt modelId="{27213ED9-0DA0-441D-AE6B-1A7000B6AA0F}" type="pres">
      <dgm:prSet presAssocID="{36249492-A85E-412A-9EA0-68E91CACA020}" presName="parentText" presStyleLbl="alignNode1" presStyleIdx="0" presStyleCnt="3" custScaleX="11131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360BD5-269F-4E05-8ED6-341EC1BBC9DA}" type="pres">
      <dgm:prSet presAssocID="{36249492-A85E-412A-9EA0-68E91CACA020}" presName="descendantText" presStyleLbl="alignAcc1" presStyleIdx="0" presStyleCnt="3" custScaleX="98914" custLinFactY="29815" custLinFactNeighborX="190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DD1C30-8C43-4E25-9A33-5135786F9D92}" type="pres">
      <dgm:prSet presAssocID="{2A70AC20-6403-4893-9591-2669449DD76E}" presName="sp" presStyleCnt="0"/>
      <dgm:spPr/>
    </dgm:pt>
    <dgm:pt modelId="{D5074930-9D2E-4C75-9BFB-6167DA9D537F}" type="pres">
      <dgm:prSet presAssocID="{D722F432-7B1B-4A3D-BBE7-59106F0D2A26}" presName="composite" presStyleCnt="0"/>
      <dgm:spPr/>
    </dgm:pt>
    <dgm:pt modelId="{D1465776-D690-472E-838D-47C43251A7AE}" type="pres">
      <dgm:prSet presAssocID="{D722F432-7B1B-4A3D-BBE7-59106F0D2A26}" presName="parentText" presStyleLbl="alignNode1" presStyleIdx="1" presStyleCnt="3" custScaleX="10923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57E1F8-3036-4D27-AC0E-D0B0ABB34BB5}" type="pres">
      <dgm:prSet presAssocID="{D722F432-7B1B-4A3D-BBE7-59106F0D2A26}" presName="descendantText" presStyleLbl="alignAcc1" presStyleIdx="1" presStyleCnt="3" custScaleX="97835" custLinFactY="-37270" custLinFactNeighborX="16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EDCB96-F876-4C8B-98D6-13B174272FE9}" type="pres">
      <dgm:prSet presAssocID="{CCF43AD7-A071-4A86-BBB6-2DE4E27214BA}" presName="sp" presStyleCnt="0"/>
      <dgm:spPr/>
    </dgm:pt>
    <dgm:pt modelId="{B557E378-BADE-4392-B60D-BF9EB26391A9}" type="pres">
      <dgm:prSet presAssocID="{5C9C4B9C-0B92-4836-9853-01E9C1A14264}" presName="composite" presStyleCnt="0"/>
      <dgm:spPr/>
    </dgm:pt>
    <dgm:pt modelId="{7EC5D090-312D-455F-BA77-C8352BA43683}" type="pres">
      <dgm:prSet presAssocID="{5C9C4B9C-0B92-4836-9853-01E9C1A14264}" presName="parentText" presStyleLbl="alignNode1" presStyleIdx="2" presStyleCnt="3" custScaleX="114661" custLinFactNeighborY="27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97747A-E51F-4CF9-9766-E1819007A04D}" type="pres">
      <dgm:prSet presAssocID="{5C9C4B9C-0B92-4836-9853-01E9C1A14264}" presName="descendantText" presStyleLbl="alignAcc1" presStyleIdx="2" presStyleCnt="3" custLinFactNeighborX="-2" custLinFactNeighborY="-12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01664A-5563-4EE0-AFD3-31C783121F7E}" type="presOf" srcId="{F5356E3F-2C58-41B0-A629-98F7CA88E008}" destId="{D6360BD5-269F-4E05-8ED6-341EC1BBC9DA}" srcOrd="0" destOrd="1" presId="urn:microsoft.com/office/officeart/2005/8/layout/chevron2"/>
    <dgm:cxn modelId="{7E8B9264-1CCB-4849-978C-068E61DF03FB}" type="presOf" srcId="{06181D74-AF80-4AE2-91C0-6B8DA4748539}" destId="{F957E1F8-3036-4D27-AC0E-D0B0ABB34BB5}" srcOrd="0" destOrd="0" presId="urn:microsoft.com/office/officeart/2005/8/layout/chevron2"/>
    <dgm:cxn modelId="{66C7FA09-039B-4A15-8151-ABFA070276C9}" type="presOf" srcId="{3AEC1E06-166C-426D-B28B-D8CB2F1E2658}" destId="{D6360BD5-269F-4E05-8ED6-341EC1BBC9DA}" srcOrd="0" destOrd="0" presId="urn:microsoft.com/office/officeart/2005/8/layout/chevron2"/>
    <dgm:cxn modelId="{008CC25B-DF1B-4ADA-8AC8-A739370B9F6C}" srcId="{3AEC1E06-166C-426D-B28B-D8CB2F1E2658}" destId="{F5356E3F-2C58-41B0-A629-98F7CA88E008}" srcOrd="0" destOrd="0" parTransId="{F1461E26-093A-4231-B09F-01D4284DEA49}" sibTransId="{67BAEC0E-8E52-4A2F-A92B-0EDA2F304AA7}"/>
    <dgm:cxn modelId="{9B8F5EDB-8DE5-406A-BBEB-8CC90A37011D}" srcId="{36249492-A85E-412A-9EA0-68E91CACA020}" destId="{3AEC1E06-166C-426D-B28B-D8CB2F1E2658}" srcOrd="0" destOrd="0" parTransId="{F6032DC6-7311-49AD-8760-AC1BE6D5CD56}" sibTransId="{C88EC338-0322-419F-984F-80F466DE01C7}"/>
    <dgm:cxn modelId="{DE169160-621E-4C85-BD3F-8078F8D4E6D1}" type="presOf" srcId="{36249492-A85E-412A-9EA0-68E91CACA020}" destId="{27213ED9-0DA0-441D-AE6B-1A7000B6AA0F}" srcOrd="0" destOrd="0" presId="urn:microsoft.com/office/officeart/2005/8/layout/chevron2"/>
    <dgm:cxn modelId="{35E93A61-8E74-4B59-88C1-CB1AA540929F}" type="presOf" srcId="{19A52327-839B-4BDC-88DC-D4E45FC9795B}" destId="{8597747A-E51F-4CF9-9766-E1819007A04D}" srcOrd="0" destOrd="0" presId="urn:microsoft.com/office/officeart/2005/8/layout/chevron2"/>
    <dgm:cxn modelId="{FFC0F896-D0FC-48F6-B896-22BDE60D8B85}" type="presOf" srcId="{F598D991-B824-4C98-B34A-C9FC4EC61056}" destId="{5A7694AB-B6E6-43FC-B79B-DBD6B707241F}" srcOrd="0" destOrd="0" presId="urn:microsoft.com/office/officeart/2005/8/layout/chevron2"/>
    <dgm:cxn modelId="{49265CCB-45D2-4564-A3F5-96FBFB69F9B8}" srcId="{D722F432-7B1B-4A3D-BBE7-59106F0D2A26}" destId="{06181D74-AF80-4AE2-91C0-6B8DA4748539}" srcOrd="0" destOrd="0" parTransId="{7D0AC8B3-F1F3-4405-A8C3-FB22231FBF11}" sibTransId="{29EAC6BF-F6BD-49FF-8F43-E2928AA27985}"/>
    <dgm:cxn modelId="{69AB6D05-2A2C-4BBD-B87F-0006849AFFD9}" type="presOf" srcId="{5C9C4B9C-0B92-4836-9853-01E9C1A14264}" destId="{7EC5D090-312D-455F-BA77-C8352BA43683}" srcOrd="0" destOrd="0" presId="urn:microsoft.com/office/officeart/2005/8/layout/chevron2"/>
    <dgm:cxn modelId="{3C47EDD8-278B-45C7-A386-5B71B62B0A47}" type="presOf" srcId="{DDC6D99C-F484-4C61-850B-BA0A27BD4AFD}" destId="{8597747A-E51F-4CF9-9766-E1819007A04D}" srcOrd="0" destOrd="1" presId="urn:microsoft.com/office/officeart/2005/8/layout/chevron2"/>
    <dgm:cxn modelId="{23806928-4ECD-4584-BD5C-7CFE9DD8447B}" srcId="{06181D74-AF80-4AE2-91C0-6B8DA4748539}" destId="{198B76A7-AFD5-4015-A808-6CBD22DDC495}" srcOrd="0" destOrd="0" parTransId="{1B324575-6E3E-4121-9DF0-474C1641DA90}" sibTransId="{D58747BF-3B6E-463E-A455-071C788A56F0}"/>
    <dgm:cxn modelId="{B0B071DB-F244-4424-971D-7BE812AAB7D8}" srcId="{5C9C4B9C-0B92-4836-9853-01E9C1A14264}" destId="{19A52327-839B-4BDC-88DC-D4E45FC9795B}" srcOrd="0" destOrd="0" parTransId="{BD88AF3A-1CA9-4D75-90DA-2E363B790B23}" sibTransId="{B2734D24-914C-4E78-BF9D-9D4FE9E12BB2}"/>
    <dgm:cxn modelId="{4CEE683A-6D91-40DC-BFCB-31BF6A391CBB}" type="presOf" srcId="{D722F432-7B1B-4A3D-BBE7-59106F0D2A26}" destId="{D1465776-D690-472E-838D-47C43251A7AE}" srcOrd="0" destOrd="0" presId="urn:microsoft.com/office/officeart/2005/8/layout/chevron2"/>
    <dgm:cxn modelId="{96C07A61-8D25-46A2-94EC-D5D75A49DD77}" srcId="{F598D991-B824-4C98-B34A-C9FC4EC61056}" destId="{D722F432-7B1B-4A3D-BBE7-59106F0D2A26}" srcOrd="1" destOrd="0" parTransId="{FF3C893D-47CA-4D3E-99DA-FEDFC7199A6D}" sibTransId="{CCF43AD7-A071-4A86-BBB6-2DE4E27214BA}"/>
    <dgm:cxn modelId="{1A6F6806-9EBD-400E-A08F-FC6AF959DC66}" srcId="{F598D991-B824-4C98-B34A-C9FC4EC61056}" destId="{5C9C4B9C-0B92-4836-9853-01E9C1A14264}" srcOrd="2" destOrd="0" parTransId="{EAC8B31F-58EE-40F7-BAEB-B22786A26231}" sibTransId="{7BF4B09F-6DD7-455F-9805-69BF1F5D9516}"/>
    <dgm:cxn modelId="{A25A91E4-DF0B-444B-9910-449F1912064A}" type="presOf" srcId="{198B76A7-AFD5-4015-A808-6CBD22DDC495}" destId="{F957E1F8-3036-4D27-AC0E-D0B0ABB34BB5}" srcOrd="0" destOrd="1" presId="urn:microsoft.com/office/officeart/2005/8/layout/chevron2"/>
    <dgm:cxn modelId="{5B2D900D-1E91-49BE-B571-27C06DA0DF42}" srcId="{19A52327-839B-4BDC-88DC-D4E45FC9795B}" destId="{DDC6D99C-F484-4C61-850B-BA0A27BD4AFD}" srcOrd="0" destOrd="0" parTransId="{9817B1EB-A971-493A-A1BE-4F0E407375CB}" sibTransId="{7B790F6A-5219-4B87-8118-7AAE31457FBC}"/>
    <dgm:cxn modelId="{15E8DA94-F371-4C72-A91A-AB7CF762F9C2}" srcId="{F598D991-B824-4C98-B34A-C9FC4EC61056}" destId="{36249492-A85E-412A-9EA0-68E91CACA020}" srcOrd="0" destOrd="0" parTransId="{80C3C9D4-F7BA-4C93-994D-CAF11A26A336}" sibTransId="{2A70AC20-6403-4893-9591-2669449DD76E}"/>
    <dgm:cxn modelId="{09A7D0BE-1D5C-44AF-B927-58962D578994}" type="presParOf" srcId="{5A7694AB-B6E6-43FC-B79B-DBD6B707241F}" destId="{A7E7C89C-7BC7-44E9-B71C-C7F30E637450}" srcOrd="0" destOrd="0" presId="urn:microsoft.com/office/officeart/2005/8/layout/chevron2"/>
    <dgm:cxn modelId="{3D091404-F1E1-424B-BBDC-336940EF47A0}" type="presParOf" srcId="{A7E7C89C-7BC7-44E9-B71C-C7F30E637450}" destId="{27213ED9-0DA0-441D-AE6B-1A7000B6AA0F}" srcOrd="0" destOrd="0" presId="urn:microsoft.com/office/officeart/2005/8/layout/chevron2"/>
    <dgm:cxn modelId="{C4751197-2010-493C-9833-C29269CBCFF2}" type="presParOf" srcId="{A7E7C89C-7BC7-44E9-B71C-C7F30E637450}" destId="{D6360BD5-269F-4E05-8ED6-341EC1BBC9DA}" srcOrd="1" destOrd="0" presId="urn:microsoft.com/office/officeart/2005/8/layout/chevron2"/>
    <dgm:cxn modelId="{79754DEC-4DE7-470B-B816-33949A5167A8}" type="presParOf" srcId="{5A7694AB-B6E6-43FC-B79B-DBD6B707241F}" destId="{C1DD1C30-8C43-4E25-9A33-5135786F9D92}" srcOrd="1" destOrd="0" presId="urn:microsoft.com/office/officeart/2005/8/layout/chevron2"/>
    <dgm:cxn modelId="{D6B92D9D-73A6-4092-AA8E-ABB81E5A4208}" type="presParOf" srcId="{5A7694AB-B6E6-43FC-B79B-DBD6B707241F}" destId="{D5074930-9D2E-4C75-9BFB-6167DA9D537F}" srcOrd="2" destOrd="0" presId="urn:microsoft.com/office/officeart/2005/8/layout/chevron2"/>
    <dgm:cxn modelId="{A11A90BA-E34A-4A96-BD56-C02A8DCB581B}" type="presParOf" srcId="{D5074930-9D2E-4C75-9BFB-6167DA9D537F}" destId="{D1465776-D690-472E-838D-47C43251A7AE}" srcOrd="0" destOrd="0" presId="urn:microsoft.com/office/officeart/2005/8/layout/chevron2"/>
    <dgm:cxn modelId="{A83CD7B3-AF09-476E-86D7-FEAD06A51EA7}" type="presParOf" srcId="{D5074930-9D2E-4C75-9BFB-6167DA9D537F}" destId="{F957E1F8-3036-4D27-AC0E-D0B0ABB34BB5}" srcOrd="1" destOrd="0" presId="urn:microsoft.com/office/officeart/2005/8/layout/chevron2"/>
    <dgm:cxn modelId="{54C1EC8B-A844-4B7D-902C-6B54B0491088}" type="presParOf" srcId="{5A7694AB-B6E6-43FC-B79B-DBD6B707241F}" destId="{5CEDCB96-F876-4C8B-98D6-13B174272FE9}" srcOrd="3" destOrd="0" presId="urn:microsoft.com/office/officeart/2005/8/layout/chevron2"/>
    <dgm:cxn modelId="{250D495F-F656-4F65-9AD4-E35FDF8D7468}" type="presParOf" srcId="{5A7694AB-B6E6-43FC-B79B-DBD6B707241F}" destId="{B557E378-BADE-4392-B60D-BF9EB26391A9}" srcOrd="4" destOrd="0" presId="urn:microsoft.com/office/officeart/2005/8/layout/chevron2"/>
    <dgm:cxn modelId="{CA523061-6432-417F-AAC0-7C5EC8FD0121}" type="presParOf" srcId="{B557E378-BADE-4392-B60D-BF9EB26391A9}" destId="{7EC5D090-312D-455F-BA77-C8352BA43683}" srcOrd="0" destOrd="0" presId="urn:microsoft.com/office/officeart/2005/8/layout/chevron2"/>
    <dgm:cxn modelId="{7C8CF9BB-7BF6-4004-8DF5-EE1346D0A642}" type="presParOf" srcId="{B557E378-BADE-4392-B60D-BF9EB26391A9}" destId="{8597747A-E51F-4CF9-9766-E1819007A0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137D9-34A9-4E90-897A-A6142D3ABE8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8F1570-B293-4662-AD59-025456585C91}">
      <dgm:prSet phldrT="[Text]" custT="1"/>
      <dgm:spPr/>
      <dgm:t>
        <a:bodyPr/>
        <a:lstStyle/>
        <a:p>
          <a:r>
            <a:rPr lang="en-GB" sz="2000" b="1" dirty="0" smtClean="0"/>
            <a:t>Internet</a:t>
          </a:r>
        </a:p>
        <a:p>
          <a:r>
            <a:rPr lang="en-GB" sz="2000" b="1" dirty="0" smtClean="0"/>
            <a:t> users</a:t>
          </a:r>
          <a:endParaRPr lang="en-GB" sz="2000" b="1" dirty="0"/>
        </a:p>
      </dgm:t>
    </dgm:pt>
    <dgm:pt modelId="{370A8B01-1969-4955-A87A-E8094999562A}" type="parTrans" cxnId="{9239D2D3-0762-47FE-A5CE-0E91BBF6A421}">
      <dgm:prSet/>
      <dgm:spPr/>
      <dgm:t>
        <a:bodyPr/>
        <a:lstStyle/>
        <a:p>
          <a:endParaRPr lang="en-GB"/>
        </a:p>
      </dgm:t>
    </dgm:pt>
    <dgm:pt modelId="{89767C66-E060-4670-A469-CE02D0152D0C}" type="sibTrans" cxnId="{9239D2D3-0762-47FE-A5CE-0E91BBF6A421}">
      <dgm:prSet/>
      <dgm:spPr/>
      <dgm:t>
        <a:bodyPr/>
        <a:lstStyle/>
        <a:p>
          <a:endParaRPr lang="en-GB"/>
        </a:p>
      </dgm:t>
    </dgm:pt>
    <dgm:pt modelId="{B12E4254-0945-4AEB-82BF-EE009E1792EE}">
      <dgm:prSet phldrT="[Text]" custT="1"/>
      <dgm:spPr/>
      <dgm:t>
        <a:bodyPr/>
        <a:lstStyle/>
        <a:p>
          <a:r>
            <a:rPr lang="en-GB" sz="2000" b="1" dirty="0" smtClean="0"/>
            <a:t>Students enrolment</a:t>
          </a:r>
        </a:p>
        <a:p>
          <a:r>
            <a:rPr lang="en-GB" sz="2000" b="1" dirty="0" smtClean="0"/>
            <a:t>secondary</a:t>
          </a:r>
        </a:p>
        <a:p>
          <a:r>
            <a:rPr lang="en-GB" sz="2000" b="1" dirty="0" smtClean="0"/>
            <a:t>tertiary</a:t>
          </a:r>
          <a:endParaRPr lang="en-GB" sz="2000" b="1" dirty="0"/>
        </a:p>
      </dgm:t>
    </dgm:pt>
    <dgm:pt modelId="{0E0E966F-89D7-457F-BD6F-D7869A00C681}" type="parTrans" cxnId="{8AD6F93B-DA11-46E7-8F7A-B353EE926ABE}">
      <dgm:prSet/>
      <dgm:spPr/>
      <dgm:t>
        <a:bodyPr/>
        <a:lstStyle/>
        <a:p>
          <a:endParaRPr lang="en-GB"/>
        </a:p>
      </dgm:t>
    </dgm:pt>
    <dgm:pt modelId="{75A21DFF-A7BB-4C81-8B29-727806B4A8F8}" type="sibTrans" cxnId="{8AD6F93B-DA11-46E7-8F7A-B353EE926ABE}">
      <dgm:prSet/>
      <dgm:spPr/>
      <dgm:t>
        <a:bodyPr/>
        <a:lstStyle/>
        <a:p>
          <a:endParaRPr lang="en-GB"/>
        </a:p>
      </dgm:t>
    </dgm:pt>
    <dgm:pt modelId="{F6975345-7096-40ED-B0E4-530D30D27C5B}">
      <dgm:prSet phldrT="[Text]" custT="1"/>
      <dgm:spPr/>
      <dgm:t>
        <a:bodyPr/>
        <a:lstStyle/>
        <a:p>
          <a:r>
            <a:rPr lang="en-GB" sz="2000" b="1" dirty="0" smtClean="0"/>
            <a:t>Population growth</a:t>
          </a:r>
          <a:endParaRPr lang="en-GB" sz="2000" b="1" dirty="0"/>
        </a:p>
      </dgm:t>
    </dgm:pt>
    <dgm:pt modelId="{87787128-F6C3-44A2-8929-A6C42ED81ABF}" type="parTrans" cxnId="{7373D52F-68D7-4A11-9C3F-97CE9BEE2800}">
      <dgm:prSet/>
      <dgm:spPr/>
      <dgm:t>
        <a:bodyPr/>
        <a:lstStyle/>
        <a:p>
          <a:endParaRPr lang="en-GB"/>
        </a:p>
      </dgm:t>
    </dgm:pt>
    <dgm:pt modelId="{AE79A543-2FC2-4BBE-80AF-0F1DA6C08A54}" type="sibTrans" cxnId="{7373D52F-68D7-4A11-9C3F-97CE9BEE2800}">
      <dgm:prSet/>
      <dgm:spPr/>
      <dgm:t>
        <a:bodyPr/>
        <a:lstStyle/>
        <a:p>
          <a:endParaRPr lang="en-GB"/>
        </a:p>
      </dgm:t>
    </dgm:pt>
    <dgm:pt modelId="{F0CEEF9F-3F29-49D5-B7B3-CA9E2061F50D}">
      <dgm:prSet phldrT="[Text]" custT="1"/>
      <dgm:spPr/>
      <dgm:t>
        <a:bodyPr/>
        <a:lstStyle/>
        <a:p>
          <a:r>
            <a:rPr lang="en-GB" sz="2000" b="1" dirty="0" smtClean="0"/>
            <a:t>Unemployment</a:t>
          </a:r>
          <a:endParaRPr lang="en-GB" sz="2000" b="1" dirty="0"/>
        </a:p>
      </dgm:t>
    </dgm:pt>
    <dgm:pt modelId="{C02F408A-1558-4591-BF6B-082F97B80627}" type="parTrans" cxnId="{AC58E8FF-BCE7-414D-B02A-C25C46954071}">
      <dgm:prSet/>
      <dgm:spPr/>
      <dgm:t>
        <a:bodyPr/>
        <a:lstStyle/>
        <a:p>
          <a:endParaRPr lang="en-GB"/>
        </a:p>
      </dgm:t>
    </dgm:pt>
    <dgm:pt modelId="{A10F5130-0F0D-456A-B19A-1CCC67DDF673}" type="sibTrans" cxnId="{AC58E8FF-BCE7-414D-B02A-C25C46954071}">
      <dgm:prSet/>
      <dgm:spPr/>
      <dgm:t>
        <a:bodyPr/>
        <a:lstStyle/>
        <a:p>
          <a:endParaRPr lang="en-GB"/>
        </a:p>
      </dgm:t>
    </dgm:pt>
    <dgm:pt modelId="{6DB91FCB-C6B3-4D54-A0FA-D2C29206B794}" type="pres">
      <dgm:prSet presAssocID="{F0A137D9-34A9-4E90-897A-A6142D3ABE8E}" presName="matrix" presStyleCnt="0">
        <dgm:presLayoutVars>
          <dgm:chMax val="1"/>
          <dgm:dir/>
          <dgm:resizeHandles val="exact"/>
        </dgm:presLayoutVars>
      </dgm:prSet>
      <dgm:spPr/>
    </dgm:pt>
    <dgm:pt modelId="{695B1811-AB6F-4656-A959-3B31DBD4F3C7}" type="pres">
      <dgm:prSet presAssocID="{F0A137D9-34A9-4E90-897A-A6142D3ABE8E}" presName="axisShape" presStyleLbl="bgShp" presStyleIdx="0" presStyleCnt="1"/>
      <dgm:spPr/>
    </dgm:pt>
    <dgm:pt modelId="{407C8D5B-9275-40AA-8EB0-75D274CD3563}" type="pres">
      <dgm:prSet presAssocID="{F0A137D9-34A9-4E90-897A-A6142D3ABE8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945BF0-1D2B-4DB3-AD58-343A5066BF09}" type="pres">
      <dgm:prSet presAssocID="{F0A137D9-34A9-4E90-897A-A6142D3ABE8E}" presName="rect2" presStyleLbl="node1" presStyleIdx="1" presStyleCnt="4" custScaleX="124673" custLinFactNeighborX="10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9C432-4C8D-4CF9-98CE-1CCDFA6C4406}" type="pres">
      <dgm:prSet presAssocID="{F0A137D9-34A9-4E90-897A-A6142D3ABE8E}" presName="rect3" presStyleLbl="node1" presStyleIdx="2" presStyleCnt="4" custScaleX="119123" custLinFactNeighborX="-8766">
        <dgm:presLayoutVars>
          <dgm:chMax val="0"/>
          <dgm:chPref val="0"/>
          <dgm:bulletEnabled val="1"/>
        </dgm:presLayoutVars>
      </dgm:prSet>
      <dgm:spPr/>
    </dgm:pt>
    <dgm:pt modelId="{8084C274-7F31-4892-801A-D42CDB1DA7F9}" type="pres">
      <dgm:prSet presAssocID="{F0A137D9-34A9-4E90-897A-A6142D3ABE8E}" presName="rect4" presStyleLbl="node1" presStyleIdx="3" presStyleCnt="4" custScaleX="166549" custLinFactNeighborX="30194">
        <dgm:presLayoutVars>
          <dgm:chMax val="0"/>
          <dgm:chPref val="0"/>
          <dgm:bulletEnabled val="1"/>
        </dgm:presLayoutVars>
      </dgm:prSet>
      <dgm:spPr/>
    </dgm:pt>
  </dgm:ptLst>
  <dgm:cxnLst>
    <dgm:cxn modelId="{D090DA92-05C8-45A8-9462-A8FB15292145}" type="presOf" srcId="{B12E4254-0945-4AEB-82BF-EE009E1792EE}" destId="{14945BF0-1D2B-4DB3-AD58-343A5066BF09}" srcOrd="0" destOrd="0" presId="urn:microsoft.com/office/officeart/2005/8/layout/matrix2"/>
    <dgm:cxn modelId="{CC099D19-5364-4126-A64A-DB44180C9EB6}" type="presOf" srcId="{F6975345-7096-40ED-B0E4-530D30D27C5B}" destId="{8889C432-4C8D-4CF9-98CE-1CCDFA6C4406}" srcOrd="0" destOrd="0" presId="urn:microsoft.com/office/officeart/2005/8/layout/matrix2"/>
    <dgm:cxn modelId="{AC58E8FF-BCE7-414D-B02A-C25C46954071}" srcId="{F0A137D9-34A9-4E90-897A-A6142D3ABE8E}" destId="{F0CEEF9F-3F29-49D5-B7B3-CA9E2061F50D}" srcOrd="3" destOrd="0" parTransId="{C02F408A-1558-4591-BF6B-082F97B80627}" sibTransId="{A10F5130-0F0D-456A-B19A-1CCC67DDF673}"/>
    <dgm:cxn modelId="{7373D52F-68D7-4A11-9C3F-97CE9BEE2800}" srcId="{F0A137D9-34A9-4E90-897A-A6142D3ABE8E}" destId="{F6975345-7096-40ED-B0E4-530D30D27C5B}" srcOrd="2" destOrd="0" parTransId="{87787128-F6C3-44A2-8929-A6C42ED81ABF}" sibTransId="{AE79A543-2FC2-4BBE-80AF-0F1DA6C08A54}"/>
    <dgm:cxn modelId="{1830F73E-30A3-4DDC-801D-D3DF5546ABF9}" type="presOf" srcId="{E78F1570-B293-4662-AD59-025456585C91}" destId="{407C8D5B-9275-40AA-8EB0-75D274CD3563}" srcOrd="0" destOrd="0" presId="urn:microsoft.com/office/officeart/2005/8/layout/matrix2"/>
    <dgm:cxn modelId="{3F52F826-7A47-4DE6-B854-B2130B3BFEB3}" type="presOf" srcId="{F0CEEF9F-3F29-49D5-B7B3-CA9E2061F50D}" destId="{8084C274-7F31-4892-801A-D42CDB1DA7F9}" srcOrd="0" destOrd="0" presId="urn:microsoft.com/office/officeart/2005/8/layout/matrix2"/>
    <dgm:cxn modelId="{8AD6F93B-DA11-46E7-8F7A-B353EE926ABE}" srcId="{F0A137D9-34A9-4E90-897A-A6142D3ABE8E}" destId="{B12E4254-0945-4AEB-82BF-EE009E1792EE}" srcOrd="1" destOrd="0" parTransId="{0E0E966F-89D7-457F-BD6F-D7869A00C681}" sibTransId="{75A21DFF-A7BB-4C81-8B29-727806B4A8F8}"/>
    <dgm:cxn modelId="{2373ED81-BACA-4277-8FE3-93E35B29B797}" type="presOf" srcId="{F0A137D9-34A9-4E90-897A-A6142D3ABE8E}" destId="{6DB91FCB-C6B3-4D54-A0FA-D2C29206B794}" srcOrd="0" destOrd="0" presId="urn:microsoft.com/office/officeart/2005/8/layout/matrix2"/>
    <dgm:cxn modelId="{9239D2D3-0762-47FE-A5CE-0E91BBF6A421}" srcId="{F0A137D9-34A9-4E90-897A-A6142D3ABE8E}" destId="{E78F1570-B293-4662-AD59-025456585C91}" srcOrd="0" destOrd="0" parTransId="{370A8B01-1969-4955-A87A-E8094999562A}" sibTransId="{89767C66-E060-4670-A469-CE02D0152D0C}"/>
    <dgm:cxn modelId="{B15D9282-F7FC-4E02-8518-0847C1A50CB6}" type="presParOf" srcId="{6DB91FCB-C6B3-4D54-A0FA-D2C29206B794}" destId="{695B1811-AB6F-4656-A959-3B31DBD4F3C7}" srcOrd="0" destOrd="0" presId="urn:microsoft.com/office/officeart/2005/8/layout/matrix2"/>
    <dgm:cxn modelId="{8FA8D361-5B74-4B64-BAA6-14D9CE01EA25}" type="presParOf" srcId="{6DB91FCB-C6B3-4D54-A0FA-D2C29206B794}" destId="{407C8D5B-9275-40AA-8EB0-75D274CD3563}" srcOrd="1" destOrd="0" presId="urn:microsoft.com/office/officeart/2005/8/layout/matrix2"/>
    <dgm:cxn modelId="{2E9C1F5C-B543-436D-B262-DFAF73EB2E4D}" type="presParOf" srcId="{6DB91FCB-C6B3-4D54-A0FA-D2C29206B794}" destId="{14945BF0-1D2B-4DB3-AD58-343A5066BF09}" srcOrd="2" destOrd="0" presId="urn:microsoft.com/office/officeart/2005/8/layout/matrix2"/>
    <dgm:cxn modelId="{9222FA55-777D-4190-9BB3-671C04B010A0}" type="presParOf" srcId="{6DB91FCB-C6B3-4D54-A0FA-D2C29206B794}" destId="{8889C432-4C8D-4CF9-98CE-1CCDFA6C4406}" srcOrd="3" destOrd="0" presId="urn:microsoft.com/office/officeart/2005/8/layout/matrix2"/>
    <dgm:cxn modelId="{91C62907-4443-4E91-8BA7-2D53C2B13CD8}" type="presParOf" srcId="{6DB91FCB-C6B3-4D54-A0FA-D2C29206B794}" destId="{8084C274-7F31-4892-801A-D42CDB1DA7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3ED9-0DA0-441D-AE6B-1A7000B6AA0F}">
      <dsp:nvSpPr>
        <dsp:cNvPr id="0" name=""/>
        <dsp:cNvSpPr/>
      </dsp:nvSpPr>
      <dsp:spPr>
        <a:xfrm rot="5400000">
          <a:off x="-219630" y="183377"/>
          <a:ext cx="1614454" cy="1258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1</a:t>
          </a:r>
          <a:r>
            <a:rPr lang="en-GB" sz="2000" b="1" kern="1200" baseline="30000" dirty="0" smtClean="0"/>
            <a:t>st</a:t>
          </a:r>
          <a:r>
            <a:rPr lang="en-GB" sz="2000" b="1" kern="1200" dirty="0" smtClean="0"/>
            <a:t> Phase</a:t>
          </a:r>
          <a:endParaRPr lang="en-GB" sz="2000" b="1" kern="1200" dirty="0"/>
        </a:p>
      </dsp:txBody>
      <dsp:txXfrm rot="-5400000">
        <a:off x="-41420" y="634186"/>
        <a:ext cx="1258035" cy="356419"/>
      </dsp:txXfrm>
    </dsp:sp>
    <dsp:sp modelId="{D6360BD5-269F-4E05-8ED6-341EC1BBC9DA}">
      <dsp:nvSpPr>
        <dsp:cNvPr id="0" name=""/>
        <dsp:cNvSpPr/>
      </dsp:nvSpPr>
      <dsp:spPr>
        <a:xfrm rot="5400000">
          <a:off x="4469831" y="-1893626"/>
          <a:ext cx="1049395" cy="7571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/>
            <a:t>Indicators availability: </a:t>
          </a:r>
          <a:r>
            <a:rPr lang="en-GB" sz="2400" i="1" kern="1200" dirty="0" smtClean="0"/>
            <a:t>Choice by filter exclusion</a:t>
          </a:r>
          <a:endParaRPr lang="en-GB" sz="2400" i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“</a:t>
          </a:r>
          <a:r>
            <a:rPr lang="en-GB" sz="2000" kern="1200" dirty="0" err="1" smtClean="0"/>
            <a:t>Pandas.DataFrame.dropna</a:t>
          </a:r>
          <a:r>
            <a:rPr lang="en-GB" sz="2000" kern="1200" dirty="0" smtClean="0"/>
            <a:t>(thresh=filter</a:t>
          </a:r>
          <a:r>
            <a:rPr lang="en-GB" sz="2000" kern="1200" dirty="0" smtClean="0"/>
            <a:t>)” 60%</a:t>
          </a:r>
          <a:endParaRPr lang="en-GB" sz="2000" kern="1200" dirty="0"/>
        </a:p>
      </dsp:txBody>
      <dsp:txXfrm rot="-5400000">
        <a:off x="1208764" y="1418668"/>
        <a:ext cx="7520303" cy="946941"/>
      </dsp:txXfrm>
    </dsp:sp>
    <dsp:sp modelId="{D1465776-D690-472E-838D-47C43251A7AE}">
      <dsp:nvSpPr>
        <dsp:cNvPr id="0" name=""/>
        <dsp:cNvSpPr/>
      </dsp:nvSpPr>
      <dsp:spPr>
        <a:xfrm rot="5400000">
          <a:off x="-231429" y="1616001"/>
          <a:ext cx="1614454" cy="1234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2</a:t>
          </a:r>
          <a:r>
            <a:rPr lang="en-GB" sz="1800" b="1" kern="1200" baseline="30000" dirty="0" smtClean="0"/>
            <a:t>nd</a:t>
          </a:r>
          <a:r>
            <a:rPr lang="en-GB" sz="1800" b="1" kern="1200" dirty="0" smtClean="0"/>
            <a:t> </a:t>
          </a:r>
          <a:r>
            <a:rPr lang="en-GB" sz="2000" b="1" kern="1200" dirty="0" smtClean="0"/>
            <a:t>Phase</a:t>
          </a:r>
          <a:endParaRPr lang="en-GB" sz="2000" b="1" kern="1200" dirty="0"/>
        </a:p>
      </dsp:txBody>
      <dsp:txXfrm rot="-5400000">
        <a:off x="-41421" y="2043214"/>
        <a:ext cx="1234439" cy="380015"/>
      </dsp:txXfrm>
    </dsp:sp>
    <dsp:sp modelId="{F957E1F8-3036-4D27-AC0E-D0B0ABB34BB5}">
      <dsp:nvSpPr>
        <dsp:cNvPr id="0" name=""/>
        <dsp:cNvSpPr/>
      </dsp:nvSpPr>
      <dsp:spPr>
        <a:xfrm rot="5400000">
          <a:off x="4456349" y="-3219770"/>
          <a:ext cx="1049395" cy="7488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/>
            <a:t>Semantic analysis: </a:t>
          </a:r>
          <a:r>
            <a:rPr lang="en-GB" sz="2400" i="1" kern="1200" dirty="0" smtClean="0"/>
            <a:t>Choice by keywords exclusion</a:t>
          </a:r>
          <a:endParaRPr lang="en-GB" sz="3200" i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“~</a:t>
          </a:r>
          <a:r>
            <a:rPr lang="en-GB" sz="2000" kern="1200" dirty="0" err="1" smtClean="0"/>
            <a:t>Pandas.Series.str.contains</a:t>
          </a:r>
          <a:r>
            <a:rPr lang="en-GB" sz="2000" kern="1200" dirty="0" smtClean="0"/>
            <a:t>()” amongst </a:t>
          </a:r>
          <a:r>
            <a:rPr lang="en-GB" sz="2000" i="1" kern="1200" dirty="0" smtClean="0"/>
            <a:t>“Indicators Name”</a:t>
          </a:r>
          <a:endParaRPr lang="en-GB" sz="2000" i="1" kern="1200" dirty="0"/>
        </a:p>
      </dsp:txBody>
      <dsp:txXfrm rot="-5400000">
        <a:off x="1236579" y="51227"/>
        <a:ext cx="7437709" cy="946941"/>
      </dsp:txXfrm>
    </dsp:sp>
    <dsp:sp modelId="{7EC5D090-312D-455F-BA77-C8352BA43683}">
      <dsp:nvSpPr>
        <dsp:cNvPr id="0" name=""/>
        <dsp:cNvSpPr/>
      </dsp:nvSpPr>
      <dsp:spPr>
        <a:xfrm rot="5400000">
          <a:off x="-200746" y="3010649"/>
          <a:ext cx="1614454" cy="129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3</a:t>
          </a:r>
          <a:r>
            <a:rPr lang="en-GB" sz="2000" b="1" kern="1200" baseline="30000" dirty="0" smtClean="0"/>
            <a:t>rd</a:t>
          </a:r>
          <a:r>
            <a:rPr lang="en-GB" sz="2000" b="1" kern="1200" dirty="0" smtClean="0"/>
            <a:t> Phase</a:t>
          </a:r>
          <a:endParaRPr lang="en-GB" sz="2000" b="1" kern="1200" dirty="0"/>
        </a:p>
      </dsp:txBody>
      <dsp:txXfrm rot="-5400000">
        <a:off x="-41421" y="3499226"/>
        <a:ext cx="1295804" cy="318650"/>
      </dsp:txXfrm>
    </dsp:sp>
    <dsp:sp modelId="{8597747A-E51F-4CF9-9766-E1819007A04D}">
      <dsp:nvSpPr>
        <dsp:cNvPr id="0" name=""/>
        <dsp:cNvSpPr/>
      </dsp:nvSpPr>
      <dsp:spPr>
        <a:xfrm rot="5400000">
          <a:off x="4474018" y="-468677"/>
          <a:ext cx="1049395" cy="76546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/>
            <a:t>Indicators hand picked: </a:t>
          </a:r>
          <a:r>
            <a:rPr lang="en-GB" sz="2400" i="1" kern="1200" dirty="0" smtClean="0"/>
            <a:t>Choice by inclusion</a:t>
          </a:r>
          <a:endParaRPr lang="en-GB" sz="2800" i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“</a:t>
          </a:r>
          <a:r>
            <a:rPr lang="en-GB" sz="2000" kern="1200" dirty="0" err="1" smtClean="0"/>
            <a:t>Pandas.DataFrame.isin</a:t>
          </a:r>
          <a:r>
            <a:rPr lang="en-GB" sz="2000" kern="1200" dirty="0" smtClean="0"/>
            <a:t>()” amongst </a:t>
          </a:r>
          <a:r>
            <a:rPr lang="en-GB" sz="2000" i="1" kern="1200" dirty="0" smtClean="0"/>
            <a:t>“Indicators Code”</a:t>
          </a:r>
          <a:endParaRPr lang="en-GB" sz="2000" i="1" kern="1200" dirty="0"/>
        </a:p>
      </dsp:txBody>
      <dsp:txXfrm rot="-5400000">
        <a:off x="1171386" y="2885182"/>
        <a:ext cx="7603433" cy="946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1811-AB6F-4656-A959-3B31DBD4F3C7}">
      <dsp:nvSpPr>
        <dsp:cNvPr id="0" name=""/>
        <dsp:cNvSpPr/>
      </dsp:nvSpPr>
      <dsp:spPr>
        <a:xfrm>
          <a:off x="816476" y="0"/>
          <a:ext cx="3304981" cy="330498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8D5B-9275-40AA-8EB0-75D274CD3563}">
      <dsp:nvSpPr>
        <dsp:cNvPr id="0" name=""/>
        <dsp:cNvSpPr/>
      </dsp:nvSpPr>
      <dsp:spPr>
        <a:xfrm>
          <a:off x="1031300" y="214823"/>
          <a:ext cx="1321992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Internet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 users</a:t>
          </a:r>
          <a:endParaRPr lang="en-GB" sz="2000" b="1" kern="1200" dirty="0"/>
        </a:p>
      </dsp:txBody>
      <dsp:txXfrm>
        <a:off x="1095834" y="279357"/>
        <a:ext cx="1192924" cy="1192924"/>
      </dsp:txXfrm>
    </dsp:sp>
    <dsp:sp modelId="{14945BF0-1D2B-4DB3-AD58-343A5066BF09}">
      <dsp:nvSpPr>
        <dsp:cNvPr id="0" name=""/>
        <dsp:cNvSpPr/>
      </dsp:nvSpPr>
      <dsp:spPr>
        <a:xfrm>
          <a:off x="2563192" y="214823"/>
          <a:ext cx="1648167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Students enrolment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secondary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tertiary</a:t>
          </a:r>
          <a:endParaRPr lang="en-GB" sz="2000" b="1" kern="1200" dirty="0"/>
        </a:p>
      </dsp:txBody>
      <dsp:txXfrm>
        <a:off x="2627726" y="279357"/>
        <a:ext cx="1519099" cy="1192924"/>
      </dsp:txXfrm>
    </dsp:sp>
    <dsp:sp modelId="{8889C432-4C8D-4CF9-98CE-1CCDFA6C4406}">
      <dsp:nvSpPr>
        <dsp:cNvPr id="0" name=""/>
        <dsp:cNvSpPr/>
      </dsp:nvSpPr>
      <dsp:spPr>
        <a:xfrm>
          <a:off x="789012" y="1768164"/>
          <a:ext cx="1574797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Population growth</a:t>
          </a:r>
          <a:endParaRPr lang="en-GB" sz="2000" b="1" kern="1200" dirty="0"/>
        </a:p>
      </dsp:txBody>
      <dsp:txXfrm>
        <a:off x="853546" y="1832698"/>
        <a:ext cx="1445729" cy="1192924"/>
      </dsp:txXfrm>
    </dsp:sp>
    <dsp:sp modelId="{8084C274-7F31-4892-801A-D42CDB1DA7F9}">
      <dsp:nvSpPr>
        <dsp:cNvPr id="0" name=""/>
        <dsp:cNvSpPr/>
      </dsp:nvSpPr>
      <dsp:spPr>
        <a:xfrm>
          <a:off x="2543917" y="1768164"/>
          <a:ext cx="2201765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Unemployment</a:t>
          </a:r>
          <a:endParaRPr lang="en-GB" sz="2000" b="1" kern="1200" dirty="0"/>
        </a:p>
      </dsp:txBody>
      <dsp:txXfrm>
        <a:off x="2608451" y="1832698"/>
        <a:ext cx="2072697" cy="11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A708-23F5-414F-9D15-73C30E6731CC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9EEB-C5A6-4C3E-A62A-CAD89AAA56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3E6-EAC1-4C11-BDA5-EE1130A0999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62-56CF-4BEA-A29D-F5ECAC77AFD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9C-61EF-44EE-BEC5-CE0778EDCF0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F3EC-DD9B-4BCB-B119-E82A254E8710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4BAB-BAF1-4977-9A25-16E4ACAE60F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686A-FA36-43C5-BF8C-DEB2FD6E7B9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E00-D1DB-4824-9209-E2835219E8E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0E1-F1D8-4BED-A364-3A9CEA59D00D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947-12A1-4E32-BC02-5629094B2B47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9F2-6671-490D-8F8A-D1D5B6F7CB8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7FB-CC18-434F-B041-ACAE83D5558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3EF-4BCA-4431-8F42-46EDF39ACEEF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F4C-7D1B-493D-82E3-69F23383E53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C6E6-9E00-4431-8010-0FF918CE997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E73E-365E-4758-917F-E616B2D6830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413-29E6-47C1-B028-9FC3BEB4C824}" type="datetime1">
              <a:rPr lang="en-US" smtClean="0"/>
              <a:t>6/29/2021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CC88-22E6-4F3E-B061-6A8AEB63021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8040"/>
            <a:ext cx="7766936" cy="901522"/>
          </a:xfrm>
        </p:spPr>
        <p:txBody>
          <a:bodyPr/>
          <a:lstStyle/>
          <a:p>
            <a:pPr algn="ctr"/>
            <a:r>
              <a:rPr lang="en-GB" b="1" dirty="0" smtClean="0"/>
              <a:t>OC - Project 2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3" y="2698552"/>
            <a:ext cx="9787943" cy="2993909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 smtClean="0"/>
              <a:t>Exploratory Data Analysis</a:t>
            </a:r>
          </a:p>
          <a:p>
            <a:pPr algn="ctr"/>
            <a:r>
              <a:rPr lang="en-GB" sz="3600" b="1" dirty="0" smtClean="0"/>
              <a:t> </a:t>
            </a:r>
            <a:r>
              <a:rPr lang="en-GB" sz="3600" b="1" dirty="0" smtClean="0"/>
              <a:t>of </a:t>
            </a:r>
            <a:endParaRPr lang="en-GB" sz="3600" b="1" dirty="0" smtClean="0"/>
          </a:p>
          <a:p>
            <a:pPr algn="ctr"/>
            <a:r>
              <a:rPr lang="en-GB" sz="3600" b="1" dirty="0" smtClean="0"/>
              <a:t>Educational </a:t>
            </a:r>
            <a:r>
              <a:rPr lang="en-GB" sz="3600" b="1" dirty="0" smtClean="0"/>
              <a:t>Management </a:t>
            </a:r>
            <a:r>
              <a:rPr lang="en-GB" sz="3600" b="1" dirty="0" smtClean="0"/>
              <a:t>Systems</a:t>
            </a:r>
            <a:endParaRPr lang="en-GB" sz="3600" b="1" dirty="0" smtClean="0"/>
          </a:p>
          <a:p>
            <a:pPr algn="ctr"/>
            <a:r>
              <a:rPr lang="en-GB" sz="3600" b="1" dirty="0" smtClean="0"/>
              <a:t>World Bank</a:t>
            </a:r>
            <a:endParaRPr lang="en-GB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778" y="622961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Stephane Lanchec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/>
              <a:t>Bivariate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480" t="27773" r="27663" b="5326"/>
          <a:stretch/>
        </p:blipFill>
        <p:spPr>
          <a:xfrm>
            <a:off x="807393" y="1433736"/>
            <a:ext cx="6306168" cy="44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19084" t="38512" r="36967" b="17650"/>
          <a:stretch/>
        </p:blipFill>
        <p:spPr>
          <a:xfrm>
            <a:off x="5410270" y="1566718"/>
            <a:ext cx="4514102" cy="2568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9282" t="45731" r="37462" b="10959"/>
          <a:stretch/>
        </p:blipFill>
        <p:spPr>
          <a:xfrm>
            <a:off x="5505878" y="4195525"/>
            <a:ext cx="4418494" cy="2487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19579" t="41857" r="37165" b="14129"/>
          <a:stretch/>
        </p:blipFill>
        <p:spPr>
          <a:xfrm>
            <a:off x="434214" y="4133452"/>
            <a:ext cx="4493559" cy="2570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19480" t="39040" r="37561" b="17649"/>
          <a:stretch/>
        </p:blipFill>
        <p:spPr>
          <a:xfrm>
            <a:off x="394952" y="1566718"/>
            <a:ext cx="4465207" cy="2530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57"/>
          </a:xfrm>
        </p:spPr>
        <p:txBody>
          <a:bodyPr/>
          <a:lstStyle/>
          <a:p>
            <a:r>
              <a:rPr lang="en-GB" b="1" dirty="0" smtClean="0"/>
              <a:t>Indicators trends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520455">
            <a:off x="9210564" y="455014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Unemployment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2499167">
            <a:off x="4208283" y="4432118"/>
            <a:ext cx="12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Population</a:t>
            </a:r>
          </a:p>
          <a:p>
            <a:pPr algn="ctr"/>
            <a:r>
              <a:rPr lang="en-GB" dirty="0" smtClean="0"/>
              <a:t>growth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2646947">
            <a:off x="3918702" y="180794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Internet users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2276" y="141504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Last value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976060">
            <a:off x="9624547" y="1876125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Secondary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42852" y="142504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88137" y="404116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706790" y="40508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9579" t="36399" r="36967" b="20115"/>
          <a:stretch/>
        </p:blipFill>
        <p:spPr>
          <a:xfrm>
            <a:off x="496264" y="1481107"/>
            <a:ext cx="4474982" cy="25178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Indicators trends &amp; averaging method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282" t="45026" r="37264" b="11489"/>
          <a:stretch/>
        </p:blipFill>
        <p:spPr>
          <a:xfrm>
            <a:off x="5576556" y="1506829"/>
            <a:ext cx="4417454" cy="2485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976060">
            <a:off x="9624547" y="1876125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Tertiary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7247" y="13606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2976060">
            <a:off x="4511432" y="136258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Upper</a:t>
            </a:r>
          </a:p>
          <a:p>
            <a:pPr algn="ctr"/>
            <a:r>
              <a:rPr lang="en-GB" dirty="0" smtClean="0"/>
              <a:t>secondary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9604" y="134562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69539"/>
              </p:ext>
            </p:extLst>
          </p:nvPr>
        </p:nvGraphicFramePr>
        <p:xfrm>
          <a:off x="1676843" y="4132687"/>
          <a:ext cx="75534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9"/>
                <a:gridCol w="2303780"/>
                <a:gridCol w="1289368"/>
                <a:gridCol w="20405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Indicator Code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Method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Trend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IT.NET.USER.P2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Internet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Last value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Linear increase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SP.POP.GROW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Population growth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Fluctuations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SL.UEM.TOTL.ZS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Unemployment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Fluctuations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SE.SEC.ENRR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Secondary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SE.SEC.ENRR.UP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Upper Sec.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SE.TER.ENRR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Tertiary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smtClean="0"/>
              <a:t>Candidates regions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85" t="54534" r="19150" b="16769"/>
          <a:stretch/>
        </p:blipFill>
        <p:spPr>
          <a:xfrm>
            <a:off x="677334" y="1570615"/>
            <a:ext cx="8448139" cy="2203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4" y="4211391"/>
            <a:ext cx="9890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Europe &amp; Central Asia and North America have low population growth but high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Latin America, East Asia &amp; MENA have an average of 30% internet users, good secondary enrolment but low tertiary enrolment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South Asia &amp; Sub-Saharan Africa have very low internet users (&lt;10%) and enrolment students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smtClean="0"/>
              <a:t>Logistically and technically difficult to expand business at the moment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55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GB" b="1" dirty="0" smtClean="0"/>
              <a:t>Candidates regions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6317"/>
              </p:ext>
            </p:extLst>
          </p:nvPr>
        </p:nvGraphicFramePr>
        <p:xfrm>
          <a:off x="325934" y="1767482"/>
          <a:ext cx="99252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10"/>
                <a:gridCol w="1080049"/>
                <a:gridCol w="1074097"/>
                <a:gridCol w="1186243"/>
                <a:gridCol w="1181481"/>
                <a:gridCol w="1046480"/>
                <a:gridCol w="1346581"/>
                <a:gridCol w="12381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Europe &amp; 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Latin</a:t>
                      </a:r>
                    </a:p>
                    <a:p>
                      <a:pPr algn="ctr"/>
                      <a:r>
                        <a:rPr lang="en-GB" dirty="0" smtClean="0"/>
                        <a:t>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East Asia</a:t>
                      </a:r>
                    </a:p>
                    <a:p>
                      <a:pPr algn="ctr"/>
                      <a:r>
                        <a:rPr lang="en-GB" dirty="0" smtClean="0"/>
                        <a:t> Pacific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South 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SS Africa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IT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Sec.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 sec.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Ter.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Unemployment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Pop. growth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12585" y="5192039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potential</a:t>
            </a:r>
          </a:p>
          <a:p>
            <a:pPr algn="ctr"/>
            <a:r>
              <a:rPr lang="en-GB" dirty="0" smtClean="0"/>
              <a:t>Short - Middle term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93481" y="519940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potential</a:t>
            </a:r>
          </a:p>
          <a:p>
            <a:pPr algn="ctr"/>
            <a:r>
              <a:rPr lang="en-GB" dirty="0" smtClean="0"/>
              <a:t>Middle - Long term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44099" y="5199405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Low potential</a:t>
            </a:r>
          </a:p>
          <a:p>
            <a:pPr algn="ctr"/>
            <a:r>
              <a:rPr lang="en-GB" dirty="0" smtClean="0"/>
              <a:t>Short &amp; Long term</a:t>
            </a:r>
            <a:endParaRPr lang="en-GB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2947374" y="3954779"/>
            <a:ext cx="412124" cy="20476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/>
          <p:cNvSpPr/>
          <p:nvPr/>
        </p:nvSpPr>
        <p:spPr>
          <a:xfrm rot="16200000">
            <a:off x="5756783" y="3304280"/>
            <a:ext cx="412124" cy="33486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 rot="16200000">
            <a:off x="8781064" y="3737760"/>
            <a:ext cx="412124" cy="24774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GB" b="1" dirty="0" smtClean="0"/>
              <a:t>Candidates countries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986" t="46083" r="23109" b="10431"/>
          <a:stretch/>
        </p:blipFill>
        <p:spPr>
          <a:xfrm>
            <a:off x="978794" y="1416676"/>
            <a:ext cx="7039498" cy="2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GB" b="1" dirty="0" err="1" smtClean="0"/>
              <a:t>Acronymes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285"/>
            <a:ext cx="8596668" cy="470078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Gini</a:t>
            </a:r>
            <a:r>
              <a:rPr lang="en-GB" b="1" dirty="0" smtClean="0"/>
              <a:t> index</a:t>
            </a:r>
            <a:r>
              <a:rPr lang="en-GB" dirty="0" smtClean="0"/>
              <a:t>: </a:t>
            </a:r>
            <a:r>
              <a:rPr lang="en-GB" dirty="0"/>
              <a:t>M</a:t>
            </a:r>
            <a:r>
              <a:rPr lang="en-GB" dirty="0" smtClean="0"/>
              <a:t>easure </a:t>
            </a:r>
            <a:r>
              <a:rPr lang="en-GB" dirty="0"/>
              <a:t>of the distribution of income across a population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EGRA: </a:t>
            </a:r>
            <a:r>
              <a:rPr lang="en-GB" dirty="0"/>
              <a:t>O</a:t>
            </a:r>
            <a:r>
              <a:rPr lang="en-GB" dirty="0" smtClean="0"/>
              <a:t>ral </a:t>
            </a:r>
            <a:r>
              <a:rPr lang="en-GB" dirty="0"/>
              <a:t>assessment of the most basic foundation skills </a:t>
            </a:r>
            <a:r>
              <a:rPr lang="en-GB" dirty="0" smtClean="0"/>
              <a:t>(early grades)</a:t>
            </a:r>
          </a:p>
          <a:p>
            <a:r>
              <a:rPr lang="en-GB" b="1" dirty="0" smtClean="0"/>
              <a:t>PIRLS: </a:t>
            </a:r>
            <a:r>
              <a:rPr lang="en-GB" dirty="0" smtClean="0"/>
              <a:t>Trends </a:t>
            </a:r>
            <a:r>
              <a:rPr lang="en-GB" dirty="0"/>
              <a:t>in student achievement in mathematics, science, and </a:t>
            </a:r>
            <a:r>
              <a:rPr lang="en-GB" dirty="0" smtClean="0"/>
              <a:t>reading</a:t>
            </a:r>
            <a:endParaRPr lang="en-GB" b="1" dirty="0" smtClean="0"/>
          </a:p>
          <a:p>
            <a:r>
              <a:rPr lang="en-GB" b="1" dirty="0" smtClean="0"/>
              <a:t>PISA: </a:t>
            </a:r>
            <a:r>
              <a:rPr lang="en-GB" dirty="0"/>
              <a:t>A</a:t>
            </a:r>
            <a:r>
              <a:rPr lang="en-GB" dirty="0" smtClean="0"/>
              <a:t>ssessment </a:t>
            </a:r>
            <a:r>
              <a:rPr lang="en-GB" dirty="0"/>
              <a:t>that measures 15-year-old students' reading, mathematics, and </a:t>
            </a:r>
            <a:r>
              <a:rPr lang="en-GB" dirty="0" smtClean="0"/>
              <a:t>science</a:t>
            </a:r>
            <a:endParaRPr lang="en-GB" b="1" dirty="0" smtClean="0"/>
          </a:p>
          <a:p>
            <a:r>
              <a:rPr lang="en-GB" b="1" dirty="0" smtClean="0"/>
              <a:t>TIMSS: </a:t>
            </a:r>
            <a:r>
              <a:rPr lang="en-GB" dirty="0" smtClean="0"/>
              <a:t>Trends </a:t>
            </a:r>
            <a:r>
              <a:rPr lang="en-GB" dirty="0"/>
              <a:t>data on the mathematics and science achievement of U.S. students compared to that of students in other countries</a:t>
            </a:r>
            <a:endParaRPr lang="en-GB" dirty="0" smtClean="0"/>
          </a:p>
          <a:p>
            <a:r>
              <a:rPr lang="en-GB" b="1" dirty="0" smtClean="0"/>
              <a:t>DHS: </a:t>
            </a:r>
            <a:r>
              <a:rPr lang="en-GB" dirty="0" smtClean="0"/>
              <a:t>Collect, analyse </a:t>
            </a:r>
            <a:r>
              <a:rPr lang="en-GB" dirty="0"/>
              <a:t>accurate and representative data on population, health, HIV, and nutrition</a:t>
            </a:r>
          </a:p>
          <a:p>
            <a:r>
              <a:rPr lang="en-GB" b="1" dirty="0" smtClean="0"/>
              <a:t>SACMEQ: </a:t>
            </a:r>
            <a:r>
              <a:rPr lang="en-GB" dirty="0" smtClean="0"/>
              <a:t>Assessment on mathematics &amp; reading proficiency</a:t>
            </a:r>
          </a:p>
          <a:p>
            <a:r>
              <a:rPr lang="en-GB" b="1" dirty="0" smtClean="0"/>
              <a:t>PASEC: </a:t>
            </a:r>
            <a:r>
              <a:rPr lang="en-GB" dirty="0" smtClean="0"/>
              <a:t>Mean performance on different subject, grades distribution</a:t>
            </a:r>
          </a:p>
          <a:p>
            <a:r>
              <a:rPr lang="en-GB" b="1" dirty="0" smtClean="0"/>
              <a:t>LLECE: </a:t>
            </a:r>
            <a:r>
              <a:rPr lang="en-GB" dirty="0"/>
              <a:t>Mean performance on different subject, grades </a:t>
            </a:r>
            <a:r>
              <a:rPr lang="en-GB" dirty="0" smtClean="0"/>
              <a:t>distribution</a:t>
            </a:r>
            <a:endParaRPr lang="en-GB" b="1" dirty="0" smtClean="0"/>
          </a:p>
          <a:p>
            <a:r>
              <a:rPr lang="en-GB" b="1" dirty="0" smtClean="0"/>
              <a:t>SABER: </a:t>
            </a:r>
            <a:r>
              <a:rPr lang="en-GB" dirty="0"/>
              <a:t>P</a:t>
            </a:r>
            <a:r>
              <a:rPr lang="en-GB" dirty="0" smtClean="0"/>
              <a:t>roduce </a:t>
            </a:r>
            <a:r>
              <a:rPr lang="en-GB" dirty="0"/>
              <a:t>comparative data and knowledge on education policies and institutions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15275"/>
              </p:ext>
            </p:extLst>
          </p:nvPr>
        </p:nvGraphicFramePr>
        <p:xfrm>
          <a:off x="677863" y="2160588"/>
          <a:ext cx="105850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59"/>
                <a:gridCol w="1223113"/>
                <a:gridCol w="1216373"/>
                <a:gridCol w="1608356"/>
                <a:gridCol w="1253028"/>
                <a:gridCol w="1875155"/>
                <a:gridCol w="1402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IT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Sec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 Sec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Ter.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Unemployment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Pop growth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Europe &amp; Central 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Latin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East Asia Pacific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South</a:t>
                      </a:r>
                      <a:r>
                        <a:rPr lang="en-GB" baseline="0" dirty="0" smtClean="0"/>
                        <a:t> 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SS Africa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3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GB" b="1" dirty="0" smtClean="0"/>
              <a:t>Business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10130"/>
            <a:ext cx="9803098" cy="2220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smtClean="0"/>
              <a:t>Exploratory Analysis of a education management systems dataset</a:t>
            </a:r>
            <a:endParaRPr lang="en-GB" sz="2400" b="1" dirty="0" smtClean="0"/>
          </a:p>
          <a:p>
            <a:pPr marL="0" indent="0">
              <a:buNone/>
            </a:pPr>
            <a:r>
              <a:rPr lang="en-GB" sz="2600" b="1" dirty="0" smtClean="0"/>
              <a:t> </a:t>
            </a:r>
            <a:r>
              <a:rPr lang="en-GB" sz="2900" b="1" dirty="0" smtClean="0"/>
              <a:t>(</a:t>
            </a:r>
            <a:r>
              <a:rPr lang="en-GB" sz="2200" b="1" dirty="0" smtClean="0"/>
              <a:t>Source: </a:t>
            </a:r>
            <a:r>
              <a:rPr lang="en-GB" sz="2200" b="1" dirty="0" smtClean="0"/>
              <a:t>World Bank)</a:t>
            </a:r>
            <a:endParaRPr lang="en-GB" sz="2200" b="1" dirty="0" smtClean="0"/>
          </a:p>
          <a:p>
            <a:r>
              <a:rPr lang="en-GB" dirty="0" smtClean="0"/>
              <a:t>Identify countries with high customers potential</a:t>
            </a:r>
          </a:p>
          <a:p>
            <a:r>
              <a:rPr lang="en-GB" dirty="0" smtClean="0"/>
              <a:t>Which countries should we be settled in first</a:t>
            </a:r>
            <a:endParaRPr lang="en-GB" dirty="0" smtClean="0"/>
          </a:p>
          <a:p>
            <a:r>
              <a:rPr lang="en-GB" dirty="0" smtClean="0"/>
              <a:t>Customers potential evolution for these candidate countries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03797"/>
            <a:ext cx="8596668" cy="192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I</a:t>
            </a:r>
            <a:r>
              <a:rPr lang="en-GB" sz="2400" b="1" dirty="0" smtClean="0"/>
              <a:t>nternational e</a:t>
            </a:r>
            <a:r>
              <a:rPr lang="en-GB" sz="2400" b="1" dirty="0" smtClean="0"/>
              <a:t>xpansion for our online training programs company ‘academy’ </a:t>
            </a:r>
          </a:p>
          <a:p>
            <a:pPr marL="0" indent="0">
              <a:buNone/>
            </a:pPr>
            <a:r>
              <a:rPr lang="en-GB" sz="2400" b="1" dirty="0" smtClean="0"/>
              <a:t>Primary target audience: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smtClean="0"/>
              <a:t>Secondary to tertiary students </a:t>
            </a:r>
            <a:endParaRPr lang="en-GB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451547"/>
            <a:ext cx="8596668" cy="79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err="1" smtClean="0"/>
              <a:t>Workscope</a:t>
            </a:r>
            <a:endParaRPr lang="en-GB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154"/>
          </a:xfrm>
        </p:spPr>
        <p:txBody>
          <a:bodyPr/>
          <a:lstStyle/>
          <a:p>
            <a:pPr algn="ctr"/>
            <a:r>
              <a:rPr lang="en-GB" b="1" dirty="0" smtClean="0"/>
              <a:t>Data set available </a:t>
            </a:r>
            <a:endParaRPr lang="en-GB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6" t="33132" r="41212" b="42223"/>
          <a:stretch/>
        </p:blipFill>
        <p:spPr>
          <a:xfrm>
            <a:off x="5500857" y="1696995"/>
            <a:ext cx="4375053" cy="1452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7095" t="77548" r="48414" b="12452"/>
          <a:stretch/>
        </p:blipFill>
        <p:spPr>
          <a:xfrm>
            <a:off x="468514" y="3702396"/>
            <a:ext cx="4446247" cy="724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879" t="33125" r="33586" b="26490"/>
          <a:stretch/>
        </p:blipFill>
        <p:spPr>
          <a:xfrm>
            <a:off x="604363" y="4783509"/>
            <a:ext cx="4174550" cy="1913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6771" t="41587" r="25254" b="26491"/>
          <a:stretch/>
        </p:blipFill>
        <p:spPr>
          <a:xfrm>
            <a:off x="5500857" y="4785089"/>
            <a:ext cx="5765669" cy="1784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7095" t="46779" r="41711" b="43413"/>
          <a:stretch/>
        </p:blipFill>
        <p:spPr>
          <a:xfrm>
            <a:off x="5500857" y="3702396"/>
            <a:ext cx="5359792" cy="71745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61073" y="1337249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EdStatsData.csv</a:t>
            </a:r>
            <a:endParaRPr lang="en-GB" i="1" dirty="0"/>
          </a:p>
        </p:txBody>
      </p:sp>
      <p:sp>
        <p:nvSpPr>
          <p:cNvPr id="15" name="Rectangle 14"/>
          <p:cNvSpPr/>
          <p:nvPr/>
        </p:nvSpPr>
        <p:spPr>
          <a:xfrm>
            <a:off x="6739024" y="3270516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EdStatsCountry-Series.csv</a:t>
            </a:r>
            <a:endParaRPr lang="en-GB" i="1" dirty="0"/>
          </a:p>
        </p:txBody>
      </p:sp>
      <p:sp>
        <p:nvSpPr>
          <p:cNvPr id="16" name="Rectangle 15"/>
          <p:cNvSpPr/>
          <p:nvPr/>
        </p:nvSpPr>
        <p:spPr>
          <a:xfrm>
            <a:off x="1678872" y="327051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EdStatsFootNote.csv</a:t>
            </a:r>
            <a:endParaRPr lang="en-GB" i="1" dirty="0"/>
          </a:p>
        </p:txBody>
      </p:sp>
      <p:sp>
        <p:nvSpPr>
          <p:cNvPr id="17" name="Rectangle 16"/>
          <p:cNvSpPr/>
          <p:nvPr/>
        </p:nvSpPr>
        <p:spPr>
          <a:xfrm>
            <a:off x="1678872" y="4488883"/>
            <a:ext cx="214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EdStatsCountry.csv</a:t>
            </a:r>
            <a:endParaRPr lang="en-GB" i="1" dirty="0"/>
          </a:p>
        </p:txBody>
      </p:sp>
      <p:sp>
        <p:nvSpPr>
          <p:cNvPr id="18" name="Rectangle 17"/>
          <p:cNvSpPr/>
          <p:nvPr/>
        </p:nvSpPr>
        <p:spPr>
          <a:xfrm>
            <a:off x="7311236" y="450431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EdStatsSeries.csv</a:t>
            </a:r>
            <a:endParaRPr lang="en-GB" i="1" dirty="0"/>
          </a:p>
        </p:txBody>
      </p:sp>
      <p:sp>
        <p:nvSpPr>
          <p:cNvPr id="2" name="Rectangle 1"/>
          <p:cNvSpPr/>
          <p:nvPr/>
        </p:nvSpPr>
        <p:spPr>
          <a:xfrm>
            <a:off x="468514" y="1867547"/>
            <a:ext cx="4812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Loading the data into the </a:t>
            </a:r>
            <a:r>
              <a:rPr lang="en-GB" dirty="0" err="1" smtClean="0"/>
              <a:t>dataframe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df_data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 smtClean="0"/>
              <a:t>pd.read_csv</a:t>
            </a:r>
            <a:r>
              <a:rPr lang="en-GB" dirty="0" smtClean="0"/>
              <a:t> ("</a:t>
            </a:r>
            <a:r>
              <a:rPr lang="en-GB" dirty="0"/>
              <a:t>EdStatsData.csv</a:t>
            </a:r>
            <a:r>
              <a:rPr lang="en-GB" dirty="0" smtClean="0"/>
              <a:t>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Df_data.head</a:t>
            </a:r>
            <a:r>
              <a:rPr lang="en-GB" dirty="0" smtClean="0"/>
              <a:t>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b="1" dirty="0" smtClean="0"/>
              <a:t>Data Set description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92011"/>
              </p:ext>
            </p:extLst>
          </p:nvPr>
        </p:nvGraphicFramePr>
        <p:xfrm>
          <a:off x="804331" y="1465254"/>
          <a:ext cx="83678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878"/>
                <a:gridCol w="53879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Input</a:t>
                      </a:r>
                      <a:r>
                        <a:rPr lang="en-GB" b="1" baseline="0" dirty="0" smtClean="0"/>
                        <a:t>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Description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EdStatsData.csv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Numbers by</a:t>
                      </a:r>
                      <a:r>
                        <a:rPr lang="en-GB" b="0" i="1" baseline="0" dirty="0" smtClean="0"/>
                        <a:t> </a:t>
                      </a:r>
                      <a:r>
                        <a:rPr lang="en-GB" b="0" i="1" baseline="0" dirty="0" smtClean="0"/>
                        <a:t>indicators/country </a:t>
                      </a:r>
                      <a:r>
                        <a:rPr lang="en-GB" b="0" i="1" baseline="0" dirty="0" smtClean="0"/>
                        <a:t>1970-2100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EdStatsFootNote.csv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Data source estimation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EdStatsCountry.csv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Economical country description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EdStatsCountrySeries.csv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Country codes and data source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EdStatsSeries.csv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Detailed indicators</a:t>
                      </a:r>
                      <a:r>
                        <a:rPr lang="en-GB" b="0" i="1" baseline="0" dirty="0" smtClean="0"/>
                        <a:t> description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World</a:t>
                      </a:r>
                      <a:r>
                        <a:rPr lang="en-GB" b="1" baseline="0" dirty="0" smtClean="0"/>
                        <a:t> Bank website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All related data </a:t>
                      </a:r>
                      <a:endParaRPr lang="en-GB" b="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316" t="36619" r="34112" b="38283"/>
          <a:stretch/>
        </p:blipFill>
        <p:spPr>
          <a:xfrm>
            <a:off x="677335" y="4318781"/>
            <a:ext cx="8480734" cy="23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GB" b="1" dirty="0" smtClean="0"/>
              <a:t>Data cleaning &amp; </a:t>
            </a:r>
            <a:r>
              <a:rPr lang="en-GB" b="1" dirty="0" smtClean="0"/>
              <a:t>arrangement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518" y="1762126"/>
            <a:ext cx="4693156" cy="1156638"/>
          </a:xfrm>
        </p:spPr>
        <p:txBody>
          <a:bodyPr>
            <a:normAutofit/>
          </a:bodyPr>
          <a:lstStyle/>
          <a:p>
            <a:r>
              <a:rPr lang="en-GB" dirty="0" smtClean="0"/>
              <a:t>First focus on EdStatsData.csv</a:t>
            </a:r>
          </a:p>
          <a:p>
            <a:r>
              <a:rPr lang="en-GB" dirty="0" smtClean="0"/>
              <a:t>Association </a:t>
            </a:r>
            <a:r>
              <a:rPr lang="en-GB" dirty="0" smtClean="0"/>
              <a:t>Country Name-Country Code</a:t>
            </a:r>
          </a:p>
          <a:p>
            <a:pPr lvl="1"/>
            <a:r>
              <a:rPr lang="en-GB" dirty="0" err="1" smtClean="0"/>
              <a:t>Pandas.DataFrame.drop_duplicates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11" t="39921" r="55576" b="17826"/>
          <a:stretch/>
        </p:blipFill>
        <p:spPr>
          <a:xfrm>
            <a:off x="6015624" y="2918764"/>
            <a:ext cx="4396944" cy="3742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02" t="36575" r="56566" b="38601"/>
          <a:stretch/>
        </p:blipFill>
        <p:spPr>
          <a:xfrm>
            <a:off x="677334" y="3681080"/>
            <a:ext cx="4136094" cy="221744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8963" y="1759978"/>
            <a:ext cx="4693156" cy="178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Analysis of the last column in files</a:t>
            </a:r>
          </a:p>
          <a:p>
            <a:r>
              <a:rPr lang="en-GB" dirty="0" smtClean="0"/>
              <a:t>Return zero data</a:t>
            </a:r>
          </a:p>
          <a:p>
            <a:r>
              <a:rPr lang="en-GB" dirty="0" smtClean="0"/>
              <a:t>Removal of last column</a:t>
            </a:r>
          </a:p>
          <a:p>
            <a:pPr lvl="1"/>
            <a:r>
              <a:rPr lang="en-GB" dirty="0" err="1" smtClean="0"/>
              <a:t>Pandas.DataFrame.drop</a:t>
            </a:r>
            <a:r>
              <a:rPr lang="en-GB" dirty="0" smtClean="0"/>
              <a:t>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21"/>
          </a:xfrm>
        </p:spPr>
        <p:txBody>
          <a:bodyPr/>
          <a:lstStyle/>
          <a:p>
            <a:r>
              <a:rPr lang="en-GB" b="1" dirty="0" smtClean="0"/>
              <a:t>Geographic data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021"/>
            <a:ext cx="9445460" cy="89189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1700" dirty="0" smtClean="0"/>
              <a:t>Data </a:t>
            </a:r>
            <a:r>
              <a:rPr lang="en-GB" sz="1700" dirty="0" smtClean="0"/>
              <a:t>processing on label ‘Country Name’</a:t>
            </a:r>
          </a:p>
          <a:p>
            <a:pPr>
              <a:lnSpc>
                <a:spcPct val="80000"/>
              </a:lnSpc>
            </a:pPr>
            <a:r>
              <a:rPr lang="en-GB" sz="1700" dirty="0" smtClean="0"/>
              <a:t>242 ‘Country Name’ </a:t>
            </a:r>
            <a:r>
              <a:rPr lang="en-GB" sz="1700" dirty="0"/>
              <a:t>divided into 3 </a:t>
            </a:r>
            <a:r>
              <a:rPr lang="en-GB" sz="1700" dirty="0" smtClean="0"/>
              <a:t>categories</a:t>
            </a:r>
            <a:endParaRPr lang="en-GB" sz="17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7335" y="2174798"/>
            <a:ext cx="6996036" cy="2803589"/>
            <a:chOff x="677335" y="2651321"/>
            <a:chExt cx="6996036" cy="280358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77335" y="3027035"/>
              <a:ext cx="2115904" cy="24134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South Asia</a:t>
              </a:r>
            </a:p>
            <a:p>
              <a:r>
                <a:rPr lang="en-GB" dirty="0" smtClean="0"/>
                <a:t>SS Africa</a:t>
              </a:r>
            </a:p>
            <a:p>
              <a:r>
                <a:rPr lang="en-GB" dirty="0" smtClean="0"/>
                <a:t>N America</a:t>
              </a:r>
            </a:p>
            <a:p>
              <a:r>
                <a:rPr lang="en-GB" dirty="0" smtClean="0"/>
                <a:t>MENA</a:t>
              </a:r>
            </a:p>
            <a:p>
              <a:r>
                <a:rPr lang="en-GB" dirty="0" smtClean="0"/>
                <a:t>Latin America</a:t>
              </a:r>
            </a:p>
            <a:p>
              <a:r>
                <a:rPr lang="en-GB" dirty="0" smtClean="0"/>
                <a:t>E Asia Pacific</a:t>
              </a:r>
            </a:p>
            <a:p>
              <a:r>
                <a:rPr lang="en-GB" dirty="0" smtClean="0"/>
                <a:t>Europe &amp; Central Asia…</a:t>
              </a:r>
              <a:endParaRPr lang="en-GB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57467" y="3030830"/>
              <a:ext cx="2115904" cy="24096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GB" sz="1500" dirty="0"/>
                <a:t>Afghanistan</a:t>
              </a:r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 marL="0" indent="0">
                <a:lnSpc>
                  <a:spcPct val="110000"/>
                </a:lnSpc>
                <a:buNone/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r>
                <a:rPr lang="en-GB" sz="1500" dirty="0"/>
                <a:t>Zimbabwe</a:t>
              </a: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972372" y="3000480"/>
              <a:ext cx="2563388" cy="24400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High income</a:t>
              </a:r>
            </a:p>
            <a:p>
              <a:r>
                <a:rPr lang="en-GB" dirty="0" smtClean="0"/>
                <a:t>Low &amp; Middle income</a:t>
              </a:r>
            </a:p>
            <a:p>
              <a:r>
                <a:rPr lang="en-GB" dirty="0"/>
                <a:t>Arab World</a:t>
              </a:r>
            </a:p>
            <a:p>
              <a:r>
                <a:rPr lang="en-GB" dirty="0" smtClean="0"/>
                <a:t>Low income</a:t>
              </a:r>
            </a:p>
            <a:p>
              <a:r>
                <a:rPr lang="en-GB" dirty="0" smtClean="0"/>
                <a:t>Lower middle income</a:t>
              </a:r>
            </a:p>
            <a:p>
              <a:r>
                <a:rPr lang="en-GB" dirty="0" smtClean="0"/>
                <a:t>HIPC</a:t>
              </a:r>
            </a:p>
            <a:p>
              <a:r>
                <a:rPr lang="en-GB" dirty="0" smtClean="0"/>
                <a:t>World…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33369" y="3359151"/>
              <a:ext cx="1816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1748" y="2651321"/>
              <a:ext cx="10871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smtClean="0"/>
                <a:t>countries</a:t>
              </a:r>
              <a:endParaRPr lang="en-GB" sz="1600" b="1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1940" y="2651321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smtClean="0"/>
                <a:t>regions</a:t>
              </a:r>
              <a:endParaRPr lang="en-GB" sz="16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37330" y="2651321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err="1"/>
                <a:t>n</a:t>
              </a:r>
              <a:r>
                <a:rPr lang="en-GB" sz="1600" b="1" u="sng" dirty="0" err="1" smtClean="0"/>
                <a:t>on_country</a:t>
              </a:r>
              <a:endParaRPr lang="en-GB" sz="1600" b="1" u="sng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36029" y="5454910"/>
              <a:ext cx="6392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00833" y="5454910"/>
              <a:ext cx="1611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5078" y="5454910"/>
              <a:ext cx="1611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6609" t="37280" r="62406" b="44762"/>
          <a:stretch/>
        </p:blipFill>
        <p:spPr>
          <a:xfrm>
            <a:off x="2500169" y="5039765"/>
            <a:ext cx="3505551" cy="16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GB" b="1" dirty="0" smtClean="0"/>
              <a:t>Data cleaning phases – </a:t>
            </a:r>
            <a:r>
              <a:rPr lang="en-GB" sz="3200" b="1" i="1" dirty="0" smtClean="0"/>
              <a:t>Indicators choice</a:t>
            </a:r>
            <a:endParaRPr lang="en-GB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07103"/>
              </p:ext>
            </p:extLst>
          </p:nvPr>
        </p:nvGraphicFramePr>
        <p:xfrm>
          <a:off x="489397" y="1858917"/>
          <a:ext cx="8784778" cy="4466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732" y="18416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3665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38011" y="6385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04517" y="34107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92559" y="48526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136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5908" y="148106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Number of Indicators</a:t>
            </a:r>
            <a:endParaRPr lang="en-GB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62311" y="6194896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err="1"/>
              <a:t>S</a:t>
            </a:r>
            <a:r>
              <a:rPr lang="en-GB" sz="2800" b="1" u="sng" dirty="0" err="1" smtClean="0"/>
              <a:t>tatictical</a:t>
            </a:r>
            <a:r>
              <a:rPr lang="en-GB" sz="2800" b="1" u="sng" dirty="0" smtClean="0"/>
              <a:t> analysis on </a:t>
            </a:r>
            <a:r>
              <a:rPr lang="en-GB" sz="2800" b="1" u="sng" dirty="0" smtClean="0"/>
              <a:t>6 </a:t>
            </a:r>
            <a:r>
              <a:rPr lang="en-GB" sz="2800" b="1" u="sng" dirty="0" smtClean="0"/>
              <a:t>indicators</a:t>
            </a:r>
            <a:endParaRPr lang="en-GB" sz="28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000778" y="1481065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Timeframe reduction from 2000 to 2016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Indicators list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85" t="50502" r="33701" b="25395"/>
          <a:stretch/>
        </p:blipFill>
        <p:spPr>
          <a:xfrm>
            <a:off x="1054051" y="1490589"/>
            <a:ext cx="7206705" cy="206398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68177530"/>
              </p:ext>
            </p:extLst>
          </p:nvPr>
        </p:nvGraphicFramePr>
        <p:xfrm>
          <a:off x="2331076" y="3553019"/>
          <a:ext cx="5162997" cy="330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8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GB" b="1" dirty="0" smtClean="0"/>
              <a:t>Correlation Matrix </a:t>
            </a:r>
            <a:r>
              <a:rPr lang="en-GB" b="1" dirty="0" err="1" smtClean="0"/>
              <a:t>Heatmap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83" t="33155" r="24891" b="6205"/>
          <a:stretch/>
        </p:blipFill>
        <p:spPr>
          <a:xfrm>
            <a:off x="780971" y="1442434"/>
            <a:ext cx="6379683" cy="3896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5579697"/>
            <a:ext cx="1046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Strong positive correlation between Internet users and students enrolment in secondary-tertiary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Strong negative correlation between Internet users &amp; population growth or unemployment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No linear correlation between unemployment &amp; student enrolment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221196" y="2224550"/>
            <a:ext cx="41056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IT.NET.USER: Internet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SE.SEC.ENRR: Enrolment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SE.SEC.ENRR.UP: Enrolment upper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SE.TER.ENRR: Enrolment tertiary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SL.UEM.TOTL.ZS: Unemployment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SP.POP.GROW: Population growth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243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8272</TotalTime>
  <Words>829</Words>
  <Application>Microsoft Office PowerPoint</Application>
  <PresentationFormat>Widescreen</PresentationFormat>
  <Paragraphs>319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OC - Project 2</vt:lpstr>
      <vt:lpstr>Business goal</vt:lpstr>
      <vt:lpstr>Data set available </vt:lpstr>
      <vt:lpstr>Data Set description</vt:lpstr>
      <vt:lpstr>Data cleaning &amp; arrangement</vt:lpstr>
      <vt:lpstr>Geographic data analysis</vt:lpstr>
      <vt:lpstr>Data cleaning phases – Indicators choice</vt:lpstr>
      <vt:lpstr>Indicators list</vt:lpstr>
      <vt:lpstr>Correlation Matrix Heatmap</vt:lpstr>
      <vt:lpstr>Bivariate Analysis</vt:lpstr>
      <vt:lpstr>Indicators trends</vt:lpstr>
      <vt:lpstr>Indicators trends &amp; averaging method</vt:lpstr>
      <vt:lpstr>Candidates regions</vt:lpstr>
      <vt:lpstr>Candidates regions</vt:lpstr>
      <vt:lpstr>Candidates countries</vt:lpstr>
      <vt:lpstr>Acronymes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Stephane Lanchec</dc:creator>
  <cp:lastModifiedBy>Stephane Lanchec</cp:lastModifiedBy>
  <cp:revision>112</cp:revision>
  <dcterms:created xsi:type="dcterms:W3CDTF">2021-06-09T08:05:05Z</dcterms:created>
  <dcterms:modified xsi:type="dcterms:W3CDTF">2021-06-30T13:42:32Z</dcterms:modified>
</cp:coreProperties>
</file>