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2" r:id="rId4"/>
    <p:sldId id="280" r:id="rId5"/>
    <p:sldId id="265" r:id="rId6"/>
    <p:sldId id="266" r:id="rId7"/>
    <p:sldId id="278" r:id="rId8"/>
    <p:sldId id="279" r:id="rId9"/>
    <p:sldId id="281" r:id="rId10"/>
    <p:sldId id="271" r:id="rId11"/>
    <p:sldId id="290" r:id="rId12"/>
    <p:sldId id="267" r:id="rId13"/>
    <p:sldId id="258" r:id="rId14"/>
    <p:sldId id="277" r:id="rId15"/>
    <p:sldId id="292" r:id="rId16"/>
    <p:sldId id="284" r:id="rId17"/>
    <p:sldId id="287" r:id="rId18"/>
    <p:sldId id="288" r:id="rId19"/>
    <p:sldId id="285" r:id="rId20"/>
    <p:sldId id="289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A708-23F5-414F-9D15-73C30E6731CC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59EEB-C5A6-4C3E-A62A-CAD89AAA56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5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1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7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5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1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03E6-EAC1-4C11-BDA5-EE1130A09993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62-56CF-4BEA-A29D-F5ECAC77AFD3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99C-61EF-44EE-BEC5-CE0778EDCF09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F3EC-DD9B-4BCB-B119-E82A254E8710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4BAB-BAF1-4977-9A25-16E4ACAE60F6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686A-FA36-43C5-BF8C-DEB2FD6E7B9A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E00-D1DB-4824-9209-E2835219E8E3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0E1-F1D8-4BED-A364-3A9CEA59D00D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F947-12A1-4E32-BC02-5629094B2B47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49F2-6671-490D-8F8A-D1D5B6F7CB8A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57FB-CC18-434F-B041-ACAE83D55583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3EF-4BCA-4431-8F42-46EDF39ACEEF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F4C-7D1B-493D-82E3-69F23383E538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C6E6-9E00-4431-8010-0FF918CE9974}" type="datetime1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E73E-365E-4758-917F-E616B2D68306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413-29E6-47C1-B028-9FC3BEB4C824}" type="datetime1">
              <a:rPr lang="en-US" smtClean="0"/>
              <a:t>9/20/2021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CC88-22E6-4F3E-B061-6A8AEB630216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78040"/>
            <a:ext cx="7766936" cy="901522"/>
          </a:xfrm>
        </p:spPr>
        <p:txBody>
          <a:bodyPr/>
          <a:lstStyle/>
          <a:p>
            <a:pPr algn="ctr"/>
            <a:r>
              <a:rPr lang="en-GB" b="1" dirty="0"/>
              <a:t>OC - Project </a:t>
            </a:r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63" y="2698552"/>
            <a:ext cx="9787943" cy="3349823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 smtClean="0"/>
              <a:t>Prediction of CO2 Emissions from Seattle</a:t>
            </a:r>
          </a:p>
          <a:p>
            <a:pPr algn="ctr"/>
            <a:endParaRPr lang="en-GB" sz="3200" b="1" dirty="0"/>
          </a:p>
          <a:p>
            <a:pPr algn="ctr"/>
            <a:r>
              <a:rPr lang="en-GB" sz="2800" b="1" dirty="0"/>
              <a:t>Exploratory </a:t>
            </a:r>
            <a:r>
              <a:rPr lang="en-GB" sz="2800" b="1" dirty="0" smtClean="0"/>
              <a:t>Analysis</a:t>
            </a:r>
            <a:endParaRPr lang="en-GB" sz="2800" b="1" dirty="0"/>
          </a:p>
          <a:p>
            <a:pPr algn="ctr"/>
            <a:r>
              <a:rPr lang="en-GB" sz="2800" b="1" dirty="0"/>
              <a:t>Of </a:t>
            </a:r>
            <a:r>
              <a:rPr lang="en-GB" sz="2800" b="1" dirty="0" smtClean="0"/>
              <a:t>a Database </a:t>
            </a:r>
          </a:p>
          <a:p>
            <a:pPr algn="ctr"/>
            <a:r>
              <a:rPr lang="en-GB" sz="2800" b="1" dirty="0" smtClean="0"/>
              <a:t>from the city of Seattle</a:t>
            </a:r>
            <a:endParaRPr lang="en-GB" sz="2800" b="1" dirty="0"/>
          </a:p>
          <a:p>
            <a:pPr algn="ctr"/>
            <a:endParaRPr lang="en-GB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7778" y="6229611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Stephane Lanchec</a:t>
            </a:r>
          </a:p>
        </p:txBody>
      </p:sp>
    </p:spTree>
    <p:extLst>
      <p:ext uri="{BB962C8B-B14F-4D97-AF65-F5344CB8AC3E}">
        <p14:creationId xmlns:p14="http://schemas.microsoft.com/office/powerpoint/2010/main" val="374962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56" y="696686"/>
            <a:ext cx="8596668" cy="704045"/>
          </a:xfrm>
        </p:spPr>
        <p:txBody>
          <a:bodyPr/>
          <a:lstStyle/>
          <a:p>
            <a:r>
              <a:rPr lang="en-GB" b="1" dirty="0" smtClean="0"/>
              <a:t>Regression Models Evaluation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836023" y="2177142"/>
            <a:ext cx="7968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Dummy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Linear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Lasso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Ridge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ElasticNet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SVM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Random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XGBoost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65724" y="2751909"/>
            <a:ext cx="18325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Impact of </a:t>
            </a:r>
          </a:p>
          <a:p>
            <a:pPr algn="ctr"/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Linear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</a:p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Log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scale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ouble flèche horizontale 4"/>
          <p:cNvSpPr/>
          <p:nvPr/>
        </p:nvSpPr>
        <p:spPr>
          <a:xfrm>
            <a:off x="5373189" y="3417534"/>
            <a:ext cx="159862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 smtClean="0"/>
              <a:t>Linear v Log scale</a:t>
            </a:r>
            <a:endParaRPr lang="en-GB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9792" t="26667" r="15764" b="8642"/>
          <a:stretch/>
        </p:blipFill>
        <p:spPr>
          <a:xfrm>
            <a:off x="283634" y="1618567"/>
            <a:ext cx="6684433" cy="3774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68067" y="3157888"/>
            <a:ext cx="3663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Log transform is used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to convert a skewed distribution to a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normal / less skewed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distribution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3534" y="5546636"/>
            <a:ext cx="8619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TransformedTargetRegressor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regressor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=np.log1p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inverse_func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=np.expm1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9299" y="6181057"/>
            <a:ext cx="24785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Function to apply to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before passing to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fit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07042" y="6181057"/>
            <a:ext cx="2985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Function to apply to the 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prediction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of the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regressor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071534" y="5915968"/>
            <a:ext cx="642854" cy="33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8017933" y="5915968"/>
            <a:ext cx="681568" cy="3096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6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 smtClean="0"/>
              <a:t>Linear regression</a:t>
            </a:r>
            <a:endParaRPr lang="en-GB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0140" t="37161" r="30555" b="14320"/>
          <a:stretch/>
        </p:blipFill>
        <p:spPr>
          <a:xfrm>
            <a:off x="537357" y="2286000"/>
            <a:ext cx="7209939" cy="371263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0000" t="57161" r="65972" b="11852"/>
          <a:stretch/>
        </p:blipFill>
        <p:spPr>
          <a:xfrm>
            <a:off x="8365067" y="2700866"/>
            <a:ext cx="2192867" cy="27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GB" b="1" dirty="0" err="1" smtClean="0"/>
              <a:t>ElasticNet</a:t>
            </a:r>
            <a:r>
              <a:rPr lang="en-GB" b="1" dirty="0" smtClean="0"/>
              <a:t> regression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64685-ABE6-4CAC-B869-AE21197896C9}"/>
              </a:ext>
            </a:extLst>
          </p:cNvPr>
          <p:cNvSpPr txBox="1"/>
          <p:nvPr/>
        </p:nvSpPr>
        <p:spPr>
          <a:xfrm>
            <a:off x="7362152" y="6134565"/>
            <a:ext cx="289932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 dirty="0"/>
              <a:t>.</a:t>
            </a:r>
          </a:p>
          <a:p>
            <a:r>
              <a:rPr lang="en-US" sz="1050" b="1" dirty="0"/>
              <a:t>.</a:t>
            </a:r>
          </a:p>
          <a:p>
            <a:r>
              <a:rPr lang="en-US" sz="105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99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GB" b="1" dirty="0" err="1" smtClean="0"/>
              <a:t>RandomForest</a:t>
            </a:r>
            <a:r>
              <a:rPr lang="en-GB" b="1" dirty="0" smtClean="0"/>
              <a:t> regression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658"/>
            <a:ext cx="9971616" cy="49187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Linear regression vs. Dummy regression (baseline)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Coefficient of determination: </a:t>
            </a:r>
            <a:r>
              <a:rPr lang="en-US" dirty="0"/>
              <a:t>how well the regression model fits the actual data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R2 = 0.65, scattered data between actual &amp; forecasts</a:t>
            </a:r>
          </a:p>
        </p:txBody>
      </p:sp>
    </p:spTree>
    <p:extLst>
      <p:ext uri="{BB962C8B-B14F-4D97-AF65-F5344CB8AC3E}">
        <p14:creationId xmlns:p14="http://schemas.microsoft.com/office/powerpoint/2010/main" val="52911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/>
          <a:lstStyle/>
          <a:p>
            <a:r>
              <a:rPr lang="fr-FR" b="1" dirty="0" err="1" smtClean="0"/>
              <a:t>XGBoost</a:t>
            </a:r>
            <a:r>
              <a:rPr lang="fr-FR" b="1" dirty="0" smtClean="0"/>
              <a:t> </a:t>
            </a:r>
            <a:r>
              <a:rPr lang="fr-FR" b="1" dirty="0" err="1" smtClean="0"/>
              <a:t>regression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FBF35-D4A2-48AF-9845-0E5D4AAA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b="1" dirty="0" smtClean="0"/>
              <a:t>Results for Site Energy Use</a:t>
            </a:r>
            <a:endParaRPr lang="fr-FR" b="1" i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9722" t="57037" r="27292" b="12098"/>
          <a:stretch/>
        </p:blipFill>
        <p:spPr>
          <a:xfrm>
            <a:off x="262255" y="2789838"/>
            <a:ext cx="6909453" cy="226391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0207" t="42099" r="40626" b="13580"/>
          <a:stretch/>
        </p:blipFill>
        <p:spPr>
          <a:xfrm>
            <a:off x="7315200" y="1352550"/>
            <a:ext cx="4345331" cy="27659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20278" t="36666" r="39305" b="18642"/>
          <a:stretch/>
        </p:blipFill>
        <p:spPr>
          <a:xfrm>
            <a:off x="7393898" y="4118460"/>
            <a:ext cx="4266634" cy="26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9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C7A75-FCA9-42BD-9D1D-2690D121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b="1" dirty="0"/>
              <a:t>Results for </a:t>
            </a:r>
            <a:r>
              <a:rPr lang="en-US" b="1" dirty="0" smtClean="0"/>
              <a:t>GHG Emissions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673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9304-6745-44DD-BA57-A0F3D500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fr-FR" b="1" dirty="0" err="1"/>
              <a:t>Regression</a:t>
            </a:r>
            <a:r>
              <a:rPr lang="fr-FR" b="1" dirty="0"/>
              <a:t> </a:t>
            </a:r>
            <a:r>
              <a:rPr lang="fr-FR" b="1" dirty="0" err="1"/>
              <a:t>improvement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1525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DF6D6-07D4-4B19-A8B1-DC9FB7A5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Discussions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90A76F-FAAE-4EBC-81E9-1551D71E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AEF724-5808-40C1-BA61-406D27DC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6788"/>
            <a:ext cx="8862451" cy="4809699"/>
          </a:xfrm>
        </p:spPr>
        <p:txBody>
          <a:bodyPr/>
          <a:lstStyle/>
          <a:p>
            <a:r>
              <a:rPr lang="en-GB" dirty="0"/>
              <a:t>An algorithm based on linear regression and one hot encoding has been performed to relate nutrients and category to the </a:t>
            </a:r>
            <a:r>
              <a:rPr lang="en-GB" dirty="0" err="1"/>
              <a:t>Nutriscore</a:t>
            </a:r>
            <a:r>
              <a:rPr lang="en-GB" dirty="0"/>
              <a:t>/Grade</a:t>
            </a:r>
          </a:p>
          <a:p>
            <a:r>
              <a:rPr lang="en-GB" dirty="0"/>
              <a:t>Adding the products category to the nutrients in the model improves the performance of the model</a:t>
            </a:r>
          </a:p>
          <a:p>
            <a:r>
              <a:rPr lang="en-GB" dirty="0"/>
              <a:t>The coefficient of determination increases from 0.80 to 0.93</a:t>
            </a:r>
          </a:p>
          <a:p>
            <a:r>
              <a:rPr lang="en-GB" dirty="0"/>
              <a:t>Investigation of different regressions possible: Ridge, Lasso…in order to estimate the impact</a:t>
            </a:r>
          </a:p>
          <a:p>
            <a:r>
              <a:rPr lang="en-GB" dirty="0"/>
              <a:t>Work would still need to be done on identifying labels from different countries (serving size in the US v 100g in Europe…) </a:t>
            </a:r>
          </a:p>
          <a:p>
            <a:r>
              <a:rPr lang="en-GB" dirty="0"/>
              <a:t> Might need to work on subcategories like olive oil for instance graded D then C (misclassification of many foods through </a:t>
            </a:r>
            <a:r>
              <a:rPr lang="en-GB" dirty="0" err="1"/>
              <a:t>Nutriscore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62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pPr algn="ctr"/>
            <a:r>
              <a:rPr lang="en-GB" b="1" dirty="0" err="1"/>
              <a:t>NutriSteph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69" y="1447919"/>
            <a:ext cx="9803098" cy="540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Application that returns the </a:t>
            </a:r>
            <a:r>
              <a:rPr lang="en-GB" sz="2400" dirty="0" err="1"/>
              <a:t>Nutriscore</a:t>
            </a:r>
            <a:r>
              <a:rPr lang="en-GB" sz="2400" dirty="0"/>
              <a:t> &amp; </a:t>
            </a:r>
            <a:r>
              <a:rPr lang="en-GB" sz="2400" dirty="0" err="1"/>
              <a:t>Nutrigrade</a:t>
            </a:r>
            <a:r>
              <a:rPr lang="en-GB" sz="2400" dirty="0"/>
              <a:t> of products</a:t>
            </a: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403797"/>
            <a:ext cx="8596668" cy="19234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9DF2F8-731B-49E5-AEB1-1DE5C6BF9310}"/>
              </a:ext>
            </a:extLst>
          </p:cNvPr>
          <p:cNvSpPr txBox="1">
            <a:spLocks/>
          </p:cNvSpPr>
          <p:nvPr/>
        </p:nvSpPr>
        <p:spPr>
          <a:xfrm>
            <a:off x="820209" y="2156391"/>
            <a:ext cx="8596668" cy="79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b="1" dirty="0"/>
              <a:t>What’s new?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D50681-5AA0-459A-9014-9C43350FD10F}"/>
              </a:ext>
            </a:extLst>
          </p:cNvPr>
          <p:cNvSpPr txBox="1">
            <a:spLocks/>
          </p:cNvSpPr>
          <p:nvPr/>
        </p:nvSpPr>
        <p:spPr>
          <a:xfrm>
            <a:off x="474169" y="3026868"/>
            <a:ext cx="10050956" cy="354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No need for a food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Works for non-referenced products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Works for any product across the globe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Just take a picture of the list of ingredients on the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Integrated algorithm: Nutrients					</a:t>
            </a:r>
            <a:r>
              <a:rPr lang="en-GB" sz="2400" dirty="0" err="1"/>
              <a:t>Nutriscore</a:t>
            </a:r>
            <a:r>
              <a:rPr lang="en-GB" sz="2400" dirty="0"/>
              <a:t>/grade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Integrated dictionary/translator to grade any product in the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Users language choice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 algn="ctr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9" name="Flèche : droite rayée 8">
            <a:extLst>
              <a:ext uri="{FF2B5EF4-FFF2-40B4-BE49-F238E27FC236}">
                <a16:creationId xmlns:a16="http://schemas.microsoft.com/office/drawing/2014/main" id="{632C6685-861F-4CF6-88D5-402532B2E386}"/>
              </a:ext>
            </a:extLst>
          </p:cNvPr>
          <p:cNvSpPr/>
          <p:nvPr/>
        </p:nvSpPr>
        <p:spPr>
          <a:xfrm>
            <a:off x="5695950" y="5086350"/>
            <a:ext cx="1352549" cy="209550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92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EB7A4-52F5-4021-94F4-087BE85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27" y="569963"/>
            <a:ext cx="8596668" cy="1320800"/>
          </a:xfrm>
        </p:spPr>
        <p:txBody>
          <a:bodyPr/>
          <a:lstStyle/>
          <a:p>
            <a:r>
              <a:rPr lang="fr-FR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46452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35579-93B5-44F9-8816-6DE9992E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449"/>
          </a:xfrm>
        </p:spPr>
        <p:txBody>
          <a:bodyPr/>
          <a:lstStyle/>
          <a:p>
            <a:r>
              <a:rPr lang="en-US" b="1" dirty="0" err="1"/>
              <a:t>ANalysis</a:t>
            </a:r>
            <a:r>
              <a:rPr lang="en-US" b="1" dirty="0"/>
              <a:t> Of </a:t>
            </a:r>
            <a:r>
              <a:rPr lang="en-US" b="1" dirty="0" err="1"/>
              <a:t>VAriance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B8FB08-1451-4A24-8F28-56284851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8E4B-AA04-4815-A658-1E5D04F9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72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Technical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88616-1A23-4A35-9C49-9015A5C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5780" y="6866986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9575-2370-44FE-AD22-B44D55D6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548" y="2260600"/>
            <a:ext cx="7344810" cy="20737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/>
              <a:t>Dataset </a:t>
            </a:r>
            <a:br>
              <a:rPr lang="en-US" sz="6000" b="1"/>
            </a:br>
            <a:r>
              <a:rPr lang="en-US" sz="6000" b="1"/>
              <a:t>Overview &amp; Cleaning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6C20-7F83-45E2-BDD5-5D7C8D3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154"/>
          </a:xfrm>
        </p:spPr>
        <p:txBody>
          <a:bodyPr/>
          <a:lstStyle/>
          <a:p>
            <a:r>
              <a:rPr lang="en-GB" b="1"/>
              <a:t>Data set available 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514" y="1533520"/>
            <a:ext cx="8768811" cy="92333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SEA Building Energy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Benchmarking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is an open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database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from 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e city of Seattle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.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Helvetica Neue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df_data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pd.read_csv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(“2015-building-energy-benchmarking.csv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df_data.head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01A6DF3C-7CE3-4562-A382-A2F990308DCF}"/>
              </a:ext>
            </a:extLst>
          </p:cNvPr>
          <p:cNvSpPr/>
          <p:nvPr/>
        </p:nvSpPr>
        <p:spPr>
          <a:xfrm rot="19520650">
            <a:off x="8072222" y="5619587"/>
            <a:ext cx="1604210" cy="5722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9444" t="65852" r="15209" b="19926"/>
          <a:stretch/>
        </p:blipFill>
        <p:spPr>
          <a:xfrm>
            <a:off x="723021" y="5476507"/>
            <a:ext cx="6973994" cy="8537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9444" t="30889" r="15209" b="45556"/>
          <a:stretch/>
        </p:blipFill>
        <p:spPr>
          <a:xfrm>
            <a:off x="723021" y="2747827"/>
            <a:ext cx="6973994" cy="1414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0000" t="55061" r="31319" b="32840"/>
          <a:stretch/>
        </p:blipFill>
        <p:spPr>
          <a:xfrm>
            <a:off x="5329483" y="4269248"/>
            <a:ext cx="6862517" cy="959382"/>
          </a:xfrm>
          <a:prstGeom prst="rect">
            <a:avLst/>
          </a:prstGeom>
        </p:spPr>
      </p:pic>
      <p:sp>
        <p:nvSpPr>
          <p:cNvPr id="11" name="Arrow: Curved Up 2">
            <a:extLst>
              <a:ext uri="{FF2B5EF4-FFF2-40B4-BE49-F238E27FC236}">
                <a16:creationId xmlns:a16="http://schemas.microsoft.com/office/drawing/2014/main" id="{01A6DF3C-7CE3-4562-A382-A2F990308DCF}"/>
              </a:ext>
            </a:extLst>
          </p:cNvPr>
          <p:cNvSpPr/>
          <p:nvPr/>
        </p:nvSpPr>
        <p:spPr>
          <a:xfrm rot="1713574" flipV="1">
            <a:off x="8031196" y="3265879"/>
            <a:ext cx="1604210" cy="6173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7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34" y="609600"/>
            <a:ext cx="10295466" cy="841117"/>
          </a:xfrm>
        </p:spPr>
        <p:txBody>
          <a:bodyPr>
            <a:noAutofit/>
          </a:bodyPr>
          <a:lstStyle/>
          <a:p>
            <a:r>
              <a:rPr lang="en-GB" b="1" dirty="0"/>
              <a:t>Data cleaning Phase 1: </a:t>
            </a:r>
            <a:r>
              <a:rPr lang="en-GB" sz="3200" b="1" i="1" dirty="0" smtClean="0"/>
              <a:t>Differences focus</a:t>
            </a:r>
            <a:endParaRPr lang="en-GB" sz="3200" b="1" i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0139" t="41358" r="46597" b="37902"/>
          <a:stretch/>
        </p:blipFill>
        <p:spPr>
          <a:xfrm>
            <a:off x="381000" y="3644899"/>
            <a:ext cx="7278234" cy="25527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20139" t="69136" r="65579" b="12593"/>
          <a:stretch/>
        </p:blipFill>
        <p:spPr>
          <a:xfrm>
            <a:off x="8030634" y="2387600"/>
            <a:ext cx="3247309" cy="2336800"/>
          </a:xfrm>
          <a:prstGeom prst="rect">
            <a:avLst/>
          </a:prstGeom>
        </p:spPr>
      </p:pic>
      <p:sp>
        <p:nvSpPr>
          <p:cNvPr id="4" name="Accolade ouvrante 3"/>
          <p:cNvSpPr/>
          <p:nvPr/>
        </p:nvSpPr>
        <p:spPr>
          <a:xfrm>
            <a:off x="7759700" y="2527300"/>
            <a:ext cx="270934" cy="1333500"/>
          </a:xfrm>
          <a:prstGeom prst="leftBrac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9900" y="2086001"/>
            <a:ext cx="381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2015 but not in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2016 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58428" y="2088634"/>
            <a:ext cx="381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 2016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but not in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2015 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ccolade fermante 5"/>
          <p:cNvSpPr/>
          <p:nvPr/>
        </p:nvSpPr>
        <p:spPr>
          <a:xfrm>
            <a:off x="4572000" y="4191000"/>
            <a:ext cx="317500" cy="4191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colade ouvrante 9"/>
          <p:cNvSpPr/>
          <p:nvPr/>
        </p:nvSpPr>
        <p:spPr>
          <a:xfrm>
            <a:off x="7759700" y="4247634"/>
            <a:ext cx="270934" cy="32436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5105400" y="4409817"/>
            <a:ext cx="24260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1892300" y="3194050"/>
            <a:ext cx="5639128" cy="577850"/>
          </a:xfrm>
          <a:prstGeom prst="straightConnector1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ccolade fermante 20"/>
          <p:cNvSpPr/>
          <p:nvPr/>
        </p:nvSpPr>
        <p:spPr>
          <a:xfrm>
            <a:off x="7659234" y="4984234"/>
            <a:ext cx="371400" cy="1086365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 droit 27"/>
          <p:cNvCxnSpPr/>
          <p:nvPr/>
        </p:nvCxnSpPr>
        <p:spPr>
          <a:xfrm>
            <a:off x="469900" y="4908034"/>
            <a:ext cx="11811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153400" y="4184134"/>
            <a:ext cx="11811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1246118">
            <a:off x="3024543" y="3121052"/>
            <a:ext cx="3374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Split of the </a:t>
            </a:r>
            <a:r>
              <a:rPr lang="en-US" sz="1600" dirty="0" err="1"/>
              <a:t>json</a:t>
            </a:r>
            <a:r>
              <a:rPr lang="en-US" sz="1600" dirty="0"/>
              <a:t> "Location" column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67620" y="3984653"/>
            <a:ext cx="1260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Same units?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8242300" y="5201562"/>
            <a:ext cx="19014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Features related</a:t>
            </a:r>
          </a:p>
          <a:p>
            <a:pPr algn="ctr"/>
            <a:r>
              <a:rPr lang="en-US" sz="1600" dirty="0" smtClean="0"/>
              <a:t> </a:t>
            </a:r>
            <a:r>
              <a:rPr lang="en-US" sz="1600" dirty="0"/>
              <a:t>to crime or </a:t>
            </a:r>
            <a:r>
              <a:rPr lang="en-US" sz="1600" dirty="0" smtClean="0"/>
              <a:t>safety</a:t>
            </a:r>
          </a:p>
          <a:p>
            <a:pPr algn="ctr"/>
            <a:r>
              <a:rPr lang="fr-FR" sz="1600" dirty="0" smtClean="0"/>
              <a:t>=</a:t>
            </a:r>
          </a:p>
          <a:p>
            <a:pPr algn="ctr"/>
            <a:r>
              <a:rPr lang="fr-FR" sz="1600" dirty="0" smtClean="0"/>
              <a:t>drop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915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GB" b="1"/>
              <a:t>Data cleaning Phase 2: </a:t>
            </a:r>
            <a:r>
              <a:rPr lang="en-GB" sz="3200" b="1" i="1"/>
              <a:t>Country name</a:t>
            </a:r>
          </a:p>
        </p:txBody>
      </p:sp>
    </p:spTree>
    <p:extLst>
      <p:ext uri="{BB962C8B-B14F-4D97-AF65-F5344CB8AC3E}">
        <p14:creationId xmlns:p14="http://schemas.microsoft.com/office/powerpoint/2010/main" val="245564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03133" cy="845713"/>
          </a:xfrm>
        </p:spPr>
        <p:txBody>
          <a:bodyPr/>
          <a:lstStyle/>
          <a:p>
            <a:r>
              <a:rPr lang="en-GB" b="1"/>
              <a:t>Data cleaning Phase 3/4 </a:t>
            </a:r>
            <a:endParaRPr lang="en-GB" sz="3200" b="1" i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607" y="1718223"/>
            <a:ext cx="9588745" cy="967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Focus on </a:t>
            </a:r>
            <a:r>
              <a:rPr lang="en-GB" dirty="0" err="1"/>
              <a:t>Nutriscore</a:t>
            </a:r>
            <a:r>
              <a:rPr lang="en-GB" dirty="0"/>
              <a:t>: Removal of all products with no </a:t>
            </a:r>
            <a:r>
              <a:rPr lang="en-GB" dirty="0" err="1"/>
              <a:t>Nutriscore</a:t>
            </a:r>
            <a:r>
              <a:rPr lang="en-GB" dirty="0"/>
              <a:t> information (Phase 3)</a:t>
            </a:r>
            <a:endParaRPr lang="en-US" dirty="0"/>
          </a:p>
          <a:p>
            <a:r>
              <a:rPr lang="en-GB" dirty="0"/>
              <a:t>Removal of redundant products categories (Phase 4):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4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9575-2370-44FE-AD22-B44D55D6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548" y="2260600"/>
            <a:ext cx="7344810" cy="2073729"/>
          </a:xfrm>
        </p:spPr>
        <p:txBody>
          <a:bodyPr>
            <a:normAutofit/>
          </a:bodyPr>
          <a:lstStyle/>
          <a:p>
            <a:pPr algn="ctr"/>
            <a:r>
              <a:rPr lang="en-US" sz="6000" b="1"/>
              <a:t>Dataset </a:t>
            </a:r>
            <a:br>
              <a:rPr lang="en-US" sz="6000" b="1"/>
            </a:br>
            <a:r>
              <a:rPr lang="en-US" sz="6000" b="1"/>
              <a:t>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6C20-7F83-45E2-BDD5-5D7C8D3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6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24479</TotalTime>
  <Words>409</Words>
  <Application>Microsoft Office PowerPoint</Application>
  <PresentationFormat>Grand écran</PresentationFormat>
  <Paragraphs>94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arial</vt:lpstr>
      <vt:lpstr>Calibri</vt:lpstr>
      <vt:lpstr>Helvetica Neue</vt:lpstr>
      <vt:lpstr>Trebuchet MS</vt:lpstr>
      <vt:lpstr>Wingdings</vt:lpstr>
      <vt:lpstr>Wingdings 3</vt:lpstr>
      <vt:lpstr>Facet</vt:lpstr>
      <vt:lpstr>OC - Project 4</vt:lpstr>
      <vt:lpstr>NutriSteph</vt:lpstr>
      <vt:lpstr>Technical Process</vt:lpstr>
      <vt:lpstr>Dataset  Overview &amp; Cleaning </vt:lpstr>
      <vt:lpstr>Data set available </vt:lpstr>
      <vt:lpstr>Data cleaning Phase 1: Differences focus</vt:lpstr>
      <vt:lpstr>Data cleaning Phase 2: Country name</vt:lpstr>
      <vt:lpstr>Data cleaning Phase 3/4 </vt:lpstr>
      <vt:lpstr>Dataset  Exploration</vt:lpstr>
      <vt:lpstr>Regression Models Evaluation</vt:lpstr>
      <vt:lpstr>Linear v Log scale</vt:lpstr>
      <vt:lpstr>Linear regression</vt:lpstr>
      <vt:lpstr>ElasticNet regression</vt:lpstr>
      <vt:lpstr>RandomForest regression</vt:lpstr>
      <vt:lpstr>XGBoost regression</vt:lpstr>
      <vt:lpstr>Results for Site Energy Use</vt:lpstr>
      <vt:lpstr>Results for GHG Emissions</vt:lpstr>
      <vt:lpstr>Regression improvement</vt:lpstr>
      <vt:lpstr>Discussions</vt:lpstr>
      <vt:lpstr>Conclusions</vt:lpstr>
      <vt:lpstr>ANalysis Of 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- Project 3</dc:title>
  <dc:creator>Stephane Lanchec</dc:creator>
  <cp:lastModifiedBy>Stephane Lanchec</cp:lastModifiedBy>
  <cp:revision>33</cp:revision>
  <dcterms:created xsi:type="dcterms:W3CDTF">2021-08-06T13:44:45Z</dcterms:created>
  <dcterms:modified xsi:type="dcterms:W3CDTF">2021-09-21T09:02:29Z</dcterms:modified>
</cp:coreProperties>
</file>