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82" r:id="rId4"/>
    <p:sldId id="280" r:id="rId5"/>
    <p:sldId id="265" r:id="rId6"/>
    <p:sldId id="266" r:id="rId7"/>
    <p:sldId id="278" r:id="rId8"/>
    <p:sldId id="279" r:id="rId9"/>
    <p:sldId id="293" r:id="rId10"/>
    <p:sldId id="294" r:id="rId11"/>
    <p:sldId id="281" r:id="rId12"/>
    <p:sldId id="295" r:id="rId13"/>
    <p:sldId id="271" r:id="rId14"/>
    <p:sldId id="290" r:id="rId15"/>
    <p:sldId id="267" r:id="rId16"/>
    <p:sldId id="297" r:id="rId17"/>
    <p:sldId id="258" r:id="rId18"/>
    <p:sldId id="277" r:id="rId19"/>
    <p:sldId id="292" r:id="rId20"/>
    <p:sldId id="284" r:id="rId21"/>
    <p:sldId id="287" r:id="rId22"/>
    <p:sldId id="296" r:id="rId23"/>
    <p:sldId id="288" r:id="rId24"/>
    <p:sldId id="285" r:id="rId25"/>
    <p:sldId id="289" r:id="rId26"/>
    <p:sldId id="29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80" d="100"/>
          <a:sy n="80" d="100"/>
        </p:scale>
        <p:origin x="78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FA708-23F5-414F-9D15-73C30E6731CC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59EEB-C5A6-4C3E-A62A-CAD89AAA56B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43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59EEB-C5A6-4C3E-A62A-CAD89AAA56B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657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59EEB-C5A6-4C3E-A62A-CAD89AAA56B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513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59EEB-C5A6-4C3E-A62A-CAD89AAA56B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874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59EEB-C5A6-4C3E-A62A-CAD89AAA56B8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40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59EEB-C5A6-4C3E-A62A-CAD89AAA56B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454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59EEB-C5A6-4C3E-A62A-CAD89AAA56B8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711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03E6-EAC1-4C11-BDA5-EE1130A09993}" type="datetime1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7262-56CF-4BEA-A29D-F5ECAC77AFD3}" type="datetime1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699C-61EF-44EE-BEC5-CE0778EDCF09}" type="datetime1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F3EC-DD9B-4BCB-B119-E82A254E8710}" type="datetime1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4BAB-BAF1-4977-9A25-16E4ACAE60F6}" type="datetime1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686A-FA36-43C5-BF8C-DEB2FD6E7B9A}" type="datetime1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9E00-D1DB-4824-9209-E2835219E8E3}" type="datetime1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30E1-F1D8-4BED-A364-3A9CEA59D00D}" type="datetime1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F947-12A1-4E32-BC02-5629094B2B47}" type="datetime1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49F2-6671-490D-8F8A-D1D5B6F7CB8A}" type="datetime1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57FB-CC18-434F-B041-ACAE83D55583}" type="datetime1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A3EF-4BCA-4431-8F42-46EDF39ACEEF}" type="datetime1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96F4C-7D1B-493D-82E3-69F23383E538}" type="datetime1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C6E6-9E00-4431-8010-0FF918CE9974}" type="datetime1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E73E-365E-4758-917F-E616B2D68306}" type="datetime1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9413-29E6-47C1-B028-9FC3BEB4C824}" type="datetime1">
              <a:rPr lang="en-US" smtClean="0"/>
              <a:t>9/21/2021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DCC88-22E6-4F3E-B061-6A8AEB630216}" type="datetime1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378040"/>
            <a:ext cx="7766936" cy="901522"/>
          </a:xfrm>
        </p:spPr>
        <p:txBody>
          <a:bodyPr/>
          <a:lstStyle/>
          <a:p>
            <a:pPr algn="ctr"/>
            <a:r>
              <a:rPr lang="en-GB" b="1" dirty="0"/>
              <a:t>OC - Project </a:t>
            </a:r>
            <a:r>
              <a:rPr lang="en-GB" b="1" dirty="0" smtClean="0"/>
              <a:t>4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563" y="2698552"/>
            <a:ext cx="9787943" cy="3349823"/>
          </a:xfrm>
        </p:spPr>
        <p:txBody>
          <a:bodyPr>
            <a:noAutofit/>
          </a:bodyPr>
          <a:lstStyle/>
          <a:p>
            <a:pPr algn="ctr"/>
            <a:r>
              <a:rPr lang="en-GB" sz="3600" b="1" dirty="0" smtClean="0">
                <a:solidFill>
                  <a:schemeClr val="tx1"/>
                </a:solidFill>
              </a:rPr>
              <a:t>Prediction of CO2 Emissions from Seattle</a:t>
            </a:r>
          </a:p>
          <a:p>
            <a:pPr algn="ctr"/>
            <a:endParaRPr lang="en-GB" sz="3200" b="1" dirty="0">
              <a:solidFill>
                <a:schemeClr val="tx1"/>
              </a:solidFill>
            </a:endParaRPr>
          </a:p>
          <a:p>
            <a:pPr algn="ctr"/>
            <a:r>
              <a:rPr lang="en-GB" sz="2800" b="1" dirty="0">
                <a:solidFill>
                  <a:schemeClr val="tx1"/>
                </a:solidFill>
              </a:rPr>
              <a:t>Exploratory </a:t>
            </a:r>
            <a:r>
              <a:rPr lang="en-GB" sz="2800" b="1" dirty="0" smtClean="0">
                <a:solidFill>
                  <a:schemeClr val="tx1"/>
                </a:solidFill>
              </a:rPr>
              <a:t>Analysis</a:t>
            </a:r>
            <a:endParaRPr lang="en-GB" sz="2800" b="1" dirty="0">
              <a:solidFill>
                <a:schemeClr val="tx1"/>
              </a:solidFill>
            </a:endParaRPr>
          </a:p>
          <a:p>
            <a:pPr algn="ctr"/>
            <a:r>
              <a:rPr lang="en-GB" sz="2800" b="1" dirty="0">
                <a:solidFill>
                  <a:schemeClr val="tx1"/>
                </a:solidFill>
              </a:rPr>
              <a:t>Of </a:t>
            </a:r>
            <a:r>
              <a:rPr lang="en-GB" sz="2800" b="1" dirty="0" smtClean="0">
                <a:solidFill>
                  <a:schemeClr val="tx1"/>
                </a:solidFill>
              </a:rPr>
              <a:t>a Database </a:t>
            </a:r>
          </a:p>
          <a:p>
            <a:pPr algn="ctr"/>
            <a:r>
              <a:rPr lang="en-GB" sz="2800" b="1" dirty="0" smtClean="0">
                <a:solidFill>
                  <a:schemeClr val="tx1"/>
                </a:solidFill>
              </a:rPr>
              <a:t>from the city of Seattle</a:t>
            </a:r>
            <a:endParaRPr lang="en-GB" sz="2800" b="1" dirty="0">
              <a:solidFill>
                <a:schemeClr val="tx1"/>
              </a:solidFill>
            </a:endParaRPr>
          </a:p>
          <a:p>
            <a:pPr algn="ctr"/>
            <a:endParaRPr lang="en-GB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7778" y="6229611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Stephane Lanchec</a:t>
            </a:r>
          </a:p>
        </p:txBody>
      </p:sp>
    </p:spTree>
    <p:extLst>
      <p:ext uri="{BB962C8B-B14F-4D97-AF65-F5344CB8AC3E}">
        <p14:creationId xmlns:p14="http://schemas.microsoft.com/office/powerpoint/2010/main" val="3749627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Final </a:t>
            </a:r>
            <a:r>
              <a:rPr lang="fr-FR" b="1" dirty="0" err="1" smtClean="0"/>
              <a:t>cleaning</a:t>
            </a:r>
            <a:r>
              <a:rPr lang="fr-FR" b="1" dirty="0" smtClean="0"/>
              <a:t> phase</a:t>
            </a:r>
            <a:endParaRPr lang="en-US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20278" t="32345" r="27083" b="6296"/>
          <a:stretch/>
        </p:blipFill>
        <p:spPr>
          <a:xfrm>
            <a:off x="156638" y="1744330"/>
            <a:ext cx="5804068" cy="380557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7333" y="6221821"/>
            <a:ext cx="1026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End of cleaning phase</a:t>
            </a:r>
            <a:r>
              <a:rPr lang="en-US" b="1" dirty="0" smtClean="0"/>
              <a:t>: </a:t>
            </a:r>
            <a:r>
              <a:rPr lang="en-US" dirty="0" smtClean="0"/>
              <a:t>From 6695 </a:t>
            </a:r>
            <a:r>
              <a:rPr lang="en-US" dirty="0"/>
              <a:t>rows × 47 </a:t>
            </a:r>
            <a:r>
              <a:rPr lang="en-US" dirty="0" smtClean="0"/>
              <a:t>columns				3173 rows x 17 columns</a:t>
            </a:r>
            <a:endParaRPr lang="en-US" dirty="0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6519333" y="6414954"/>
            <a:ext cx="1346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8075083" y="1520825"/>
            <a:ext cx="3121175" cy="4108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Not </a:t>
            </a:r>
            <a:r>
              <a:rPr lang="fr-FR" b="1" u="sng" dirty="0" err="1" smtClean="0"/>
              <a:t>critical</a:t>
            </a:r>
            <a:r>
              <a:rPr lang="fr-FR" b="1" u="sng" dirty="0" smtClean="0"/>
              <a:t> </a:t>
            </a:r>
            <a:r>
              <a:rPr lang="fr-FR" b="1" u="sng" dirty="0" err="1" smtClean="0"/>
              <a:t>column</a:t>
            </a:r>
            <a:r>
              <a:rPr lang="fr-FR" dirty="0" smtClean="0"/>
              <a:t>: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 err="1" smtClean="0"/>
              <a:t>OSEBuildingID</a:t>
            </a:r>
            <a:endParaRPr lang="en-US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 err="1" smtClean="0"/>
              <a:t>PropertyName</a:t>
            </a:r>
            <a:endParaRPr lang="en-US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Address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City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State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 err="1" smtClean="0"/>
              <a:t>ZipCode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dirty="0" err="1" smtClean="0"/>
              <a:t>Outlier</a:t>
            </a:r>
            <a:endParaRPr lang="fr-FR" dirty="0" smtClean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dirty="0" err="1" smtClean="0"/>
              <a:t>YearENERGYSTARcertified</a:t>
            </a:r>
            <a:endParaRPr lang="fr-FR" dirty="0" smtClean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dirty="0" err="1" smtClean="0"/>
              <a:t>ENERGYSTARScore</a:t>
            </a:r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677333" y="5615836"/>
            <a:ext cx="581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Pearsons</a:t>
            </a:r>
            <a:r>
              <a:rPr lang="fr-FR" dirty="0" smtClean="0"/>
              <a:t> coefficients &lt; 0.7, </a:t>
            </a:r>
            <a:r>
              <a:rPr lang="fr-FR" dirty="0" err="1" smtClean="0"/>
              <a:t>multicollinearity</a:t>
            </a:r>
            <a:r>
              <a:rPr lang="fr-FR" dirty="0" smtClean="0"/>
              <a:t> </a:t>
            </a:r>
            <a:r>
              <a:rPr lang="fr-FR" dirty="0" err="1" smtClean="0"/>
              <a:t>reduced</a:t>
            </a:r>
            <a:r>
              <a:rPr lang="fr-F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337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79575-2370-44FE-AD22-B44D55D66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548" y="2260600"/>
            <a:ext cx="7344810" cy="2073729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Machine Learning models</a:t>
            </a:r>
            <a:endParaRPr lang="en-US" sz="6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46C20-7F83-45E2-BDD5-5D7C8D3DC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6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Dataset</a:t>
            </a:r>
            <a:r>
              <a:rPr lang="fr-FR" b="1" dirty="0" smtClean="0"/>
              <a:t> </a:t>
            </a:r>
            <a:r>
              <a:rPr lang="fr-FR" b="1" dirty="0" err="1" smtClean="0"/>
              <a:t>preparation</a:t>
            </a:r>
            <a:endParaRPr lang="en-US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7700" y="5577593"/>
            <a:ext cx="52006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rgbClr val="000000"/>
                </a:solidFill>
                <a:latin typeface="Helvetica Neue"/>
              </a:rPr>
              <a:t>num_data</a:t>
            </a:r>
            <a:r>
              <a:rPr lang="en-US" dirty="0" smtClean="0">
                <a:solidFill>
                  <a:srgbClr val="000000"/>
                </a:solidFill>
                <a:latin typeface="Helvetica Neue"/>
              </a:rPr>
              <a:t>: 10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numerical columns =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int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or </a:t>
            </a:r>
            <a:r>
              <a:rPr lang="en-US" dirty="0" smtClean="0">
                <a:solidFill>
                  <a:srgbClr val="000000"/>
                </a:solidFill>
                <a:latin typeface="Helvetica Neue"/>
              </a:rPr>
              <a:t>float (excluding </a:t>
            </a:r>
            <a:r>
              <a:rPr lang="fr-FR" dirty="0" err="1" smtClean="0">
                <a:solidFill>
                  <a:srgbClr val="000000"/>
                </a:solidFill>
                <a:latin typeface="Helvetica Neue"/>
              </a:rPr>
              <a:t>our</a:t>
            </a:r>
            <a:r>
              <a:rPr lang="fr-FR" dirty="0" smtClean="0">
                <a:solidFill>
                  <a:srgbClr val="000000"/>
                </a:solidFill>
                <a:latin typeface="Helvetica Neue"/>
              </a:rPr>
              <a:t> 2 </a:t>
            </a:r>
            <a:r>
              <a:rPr lang="fr-FR" dirty="0" err="1" smtClean="0">
                <a:solidFill>
                  <a:srgbClr val="000000"/>
                </a:solidFill>
                <a:latin typeface="Helvetica Neue"/>
              </a:rPr>
              <a:t>target</a:t>
            </a:r>
            <a:r>
              <a:rPr lang="fr-FR" dirty="0" smtClean="0">
                <a:solidFill>
                  <a:srgbClr val="000000"/>
                </a:solidFill>
                <a:latin typeface="Helvetica Neue"/>
              </a:rPr>
              <a:t> </a:t>
            </a:r>
            <a:r>
              <a:rPr lang="fr-FR" dirty="0" err="1" smtClean="0">
                <a:solidFill>
                  <a:srgbClr val="000000"/>
                </a:solidFill>
                <a:latin typeface="Helvetica Neue"/>
              </a:rPr>
              <a:t>features</a:t>
            </a:r>
            <a:r>
              <a:rPr lang="fr-FR" dirty="0" smtClean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rgbClr val="000000"/>
                </a:solidFill>
                <a:latin typeface="Helvetica Neue"/>
              </a:rPr>
              <a:t>cat_data</a:t>
            </a:r>
            <a:r>
              <a:rPr lang="en-US" dirty="0" smtClean="0">
                <a:solidFill>
                  <a:srgbClr val="000000"/>
                </a:solidFill>
                <a:latin typeface="Helvetica Neue"/>
              </a:rPr>
              <a:t>: 5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categorical columns = </a:t>
            </a:r>
            <a:r>
              <a:rPr lang="en-US" dirty="0" smtClean="0">
                <a:solidFill>
                  <a:srgbClr val="000000"/>
                </a:solidFill>
                <a:latin typeface="Helvetica Neue"/>
              </a:rPr>
              <a:t>object</a:t>
            </a:r>
            <a:endParaRPr lang="en-US" dirty="0"/>
          </a:p>
        </p:txBody>
      </p:sp>
      <p:grpSp>
        <p:nvGrpSpPr>
          <p:cNvPr id="8" name="Groupe 7"/>
          <p:cNvGrpSpPr/>
          <p:nvPr/>
        </p:nvGrpSpPr>
        <p:grpSpPr>
          <a:xfrm>
            <a:off x="609600" y="1930400"/>
            <a:ext cx="4055534" cy="3078953"/>
            <a:chOff x="609600" y="1930400"/>
            <a:chExt cx="4055534" cy="3078953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 rotWithShape="1">
            <a:blip r:embed="rId2"/>
            <a:srcRect l="20069" t="35926" r="50070" b="23086"/>
            <a:stretch/>
          </p:blipFill>
          <p:spPr>
            <a:xfrm>
              <a:off x="677334" y="1930400"/>
              <a:ext cx="3987800" cy="3078953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609600" y="3705226"/>
              <a:ext cx="4055534" cy="2762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5542663" y="1715550"/>
            <a:ext cx="63540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scaler = </a:t>
            </a:r>
            <a:r>
              <a:rPr lang="en-US" dirty="0" err="1"/>
              <a:t>StandardScaler</a:t>
            </a:r>
            <a:r>
              <a:rPr lang="en-US" dirty="0"/>
              <a:t>()</a:t>
            </a:r>
          </a:p>
          <a:p>
            <a:r>
              <a:rPr lang="en-US" dirty="0" err="1"/>
              <a:t>categorical_transformer</a:t>
            </a:r>
            <a:r>
              <a:rPr lang="en-US" dirty="0"/>
              <a:t> = </a:t>
            </a:r>
            <a:r>
              <a:rPr lang="en-US" dirty="0" err="1" smtClean="0"/>
              <a:t>OneHotEncoder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preprocessor </a:t>
            </a:r>
            <a:r>
              <a:rPr lang="en-US" dirty="0"/>
              <a:t>= </a:t>
            </a:r>
            <a:r>
              <a:rPr lang="en-US" dirty="0" err="1"/>
              <a:t>ColumnTransformer</a:t>
            </a:r>
            <a:r>
              <a:rPr lang="en-US" dirty="0"/>
              <a:t>(transformers=</a:t>
            </a:r>
          </a:p>
          <a:p>
            <a:r>
              <a:rPr lang="en-US" dirty="0"/>
              <a:t>                     </a:t>
            </a:r>
            <a:r>
              <a:rPr lang="en-US" dirty="0" smtClean="0"/>
              <a:t>  [(</a:t>
            </a:r>
            <a:r>
              <a:rPr lang="en-US" dirty="0"/>
              <a:t>'</a:t>
            </a:r>
            <a:r>
              <a:rPr lang="en-US" dirty="0" err="1"/>
              <a:t>num</a:t>
            </a:r>
            <a:r>
              <a:rPr lang="en-US" dirty="0"/>
              <a:t>', scaler, </a:t>
            </a:r>
            <a:r>
              <a:rPr lang="en-US" dirty="0" err="1"/>
              <a:t>num_data</a:t>
            </a:r>
            <a:r>
              <a:rPr lang="en-US" dirty="0"/>
              <a:t> ),</a:t>
            </a:r>
          </a:p>
          <a:p>
            <a:r>
              <a:rPr lang="en-US" dirty="0"/>
              <a:t>                     </a:t>
            </a:r>
            <a:r>
              <a:rPr lang="en-US" dirty="0" smtClean="0"/>
              <a:t>   (</a:t>
            </a:r>
            <a:r>
              <a:rPr lang="en-US" dirty="0"/>
              <a:t>'cat', </a:t>
            </a:r>
            <a:r>
              <a:rPr lang="en-US" dirty="0" err="1"/>
              <a:t>categorical_transformer</a:t>
            </a:r>
            <a:r>
              <a:rPr lang="en-US" dirty="0"/>
              <a:t>, </a:t>
            </a:r>
            <a:r>
              <a:rPr lang="en-US" dirty="0" err="1"/>
              <a:t>cat_data</a:t>
            </a:r>
            <a:r>
              <a:rPr lang="en-US" dirty="0" smtClean="0"/>
              <a:t>)])</a:t>
            </a:r>
          </a:p>
          <a:p>
            <a:endParaRPr lang="fr-FR" dirty="0"/>
          </a:p>
        </p:txBody>
      </p:sp>
      <p:grpSp>
        <p:nvGrpSpPr>
          <p:cNvPr id="15" name="Groupe 14"/>
          <p:cNvGrpSpPr/>
          <p:nvPr/>
        </p:nvGrpSpPr>
        <p:grpSpPr>
          <a:xfrm>
            <a:off x="5542663" y="4291650"/>
            <a:ext cx="5392037" cy="975744"/>
            <a:chOff x="5542663" y="3926888"/>
            <a:chExt cx="5753987" cy="975744"/>
          </a:xfrm>
        </p:grpSpPr>
        <p:sp>
          <p:nvSpPr>
            <p:cNvPr id="10" name="ZoneTexte 9"/>
            <p:cNvSpPr txBox="1"/>
            <p:nvPr/>
          </p:nvSpPr>
          <p:spPr>
            <a:xfrm>
              <a:off x="5542663" y="4317857"/>
              <a:ext cx="57539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err="1"/>
                <a:t>X_train</a:t>
              </a:r>
              <a:r>
                <a:rPr lang="en-US" sz="1600" i="1" dirty="0"/>
                <a:t>, </a:t>
              </a:r>
              <a:r>
                <a:rPr lang="en-US" sz="1600" i="1" dirty="0" err="1"/>
                <a:t>X_test</a:t>
              </a:r>
              <a:r>
                <a:rPr lang="en-US" sz="1600" i="1" dirty="0"/>
                <a:t>, </a:t>
              </a:r>
              <a:r>
                <a:rPr lang="en-US" sz="1600" i="1" dirty="0" err="1"/>
                <a:t>y_train</a:t>
              </a:r>
              <a:r>
                <a:rPr lang="en-US" sz="1600" i="1" dirty="0"/>
                <a:t>, </a:t>
              </a:r>
              <a:r>
                <a:rPr lang="en-US" sz="1600" i="1" dirty="0" err="1"/>
                <a:t>y_test</a:t>
              </a:r>
              <a:r>
                <a:rPr lang="en-US" sz="1600" i="1" dirty="0"/>
                <a:t> = </a:t>
              </a:r>
              <a:r>
                <a:rPr lang="en-US" sz="1600" i="1" dirty="0" err="1"/>
                <a:t>train_test_split</a:t>
              </a:r>
              <a:r>
                <a:rPr lang="en-US" sz="1600" i="1" dirty="0"/>
                <a:t>(X, y, </a:t>
              </a:r>
              <a:r>
                <a:rPr lang="en-US" sz="1600" i="1" dirty="0" err="1"/>
                <a:t>test_size</a:t>
              </a:r>
              <a:r>
                <a:rPr lang="en-US" sz="1600" i="1" dirty="0"/>
                <a:t>=0.2, </a:t>
              </a:r>
              <a:r>
                <a:rPr lang="en-US" sz="1600" i="1" dirty="0" err="1"/>
                <a:t>random_state</a:t>
              </a:r>
              <a:r>
                <a:rPr lang="en-US" sz="1600" i="1" dirty="0"/>
                <a:t>=42</a:t>
              </a:r>
              <a:r>
                <a:rPr lang="en-US" sz="1600" i="1" dirty="0" smtClean="0"/>
                <a:t>)</a:t>
              </a:r>
              <a:endParaRPr lang="en-US" sz="1600" i="1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5542663" y="3926888"/>
              <a:ext cx="5172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 err="1" smtClean="0"/>
                <a:t>Dataset</a:t>
              </a:r>
              <a:r>
                <a:rPr lang="fr-FR" u="sng" dirty="0" smtClean="0"/>
                <a:t> split (80% training, 20% </a:t>
              </a:r>
              <a:r>
                <a:rPr lang="fr-FR" u="sng" dirty="0" err="1" smtClean="0"/>
                <a:t>testing</a:t>
              </a:r>
              <a:r>
                <a:rPr lang="fr-FR" u="sng" dirty="0" smtClean="0"/>
                <a:t>)</a:t>
              </a:r>
              <a:endParaRPr lang="en-US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3707282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956" y="696686"/>
            <a:ext cx="8596668" cy="704045"/>
          </a:xfrm>
        </p:spPr>
        <p:txBody>
          <a:bodyPr/>
          <a:lstStyle/>
          <a:p>
            <a:r>
              <a:rPr lang="en-GB" b="1" dirty="0" smtClean="0"/>
              <a:t>Regression Models Evaluation</a:t>
            </a:r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836023" y="2177142"/>
            <a:ext cx="79683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 smtClean="0">
                <a:solidFill>
                  <a:schemeClr val="bg1">
                    <a:lumMod val="50000"/>
                  </a:schemeClr>
                </a:solidFill>
              </a:rPr>
              <a:t>Dummy</a:t>
            </a: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800" dirty="0" err="1" smtClean="0">
                <a:solidFill>
                  <a:schemeClr val="bg1">
                    <a:lumMod val="50000"/>
                  </a:schemeClr>
                </a:solidFill>
              </a:rPr>
              <a:t>regression</a:t>
            </a:r>
            <a:endParaRPr lang="fr-FR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 smtClean="0">
                <a:solidFill>
                  <a:schemeClr val="bg1">
                    <a:lumMod val="50000"/>
                  </a:schemeClr>
                </a:solidFill>
              </a:rPr>
              <a:t>Linear</a:t>
            </a: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800" dirty="0" err="1" smtClean="0">
                <a:solidFill>
                  <a:schemeClr val="bg1">
                    <a:lumMod val="50000"/>
                  </a:schemeClr>
                </a:solidFill>
              </a:rPr>
              <a:t>regression</a:t>
            </a:r>
            <a:endParaRPr lang="fr-FR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</a:rPr>
              <a:t>Lasso </a:t>
            </a:r>
            <a:r>
              <a:rPr lang="fr-FR" sz="2800" dirty="0" err="1" smtClean="0">
                <a:solidFill>
                  <a:schemeClr val="bg1">
                    <a:lumMod val="50000"/>
                  </a:schemeClr>
                </a:solidFill>
              </a:rPr>
              <a:t>regression</a:t>
            </a:r>
            <a:endParaRPr lang="fr-FR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</a:rPr>
              <a:t>Ridge </a:t>
            </a:r>
            <a:r>
              <a:rPr lang="fr-FR" sz="2800" dirty="0" err="1" smtClean="0">
                <a:solidFill>
                  <a:schemeClr val="bg1">
                    <a:lumMod val="50000"/>
                  </a:schemeClr>
                </a:solidFill>
              </a:rPr>
              <a:t>regression</a:t>
            </a:r>
            <a:endParaRPr lang="fr-FR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 smtClean="0">
                <a:solidFill>
                  <a:schemeClr val="bg1">
                    <a:lumMod val="50000"/>
                  </a:schemeClr>
                </a:solidFill>
              </a:rPr>
              <a:t>ElasticNet</a:t>
            </a: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800" dirty="0" err="1" smtClean="0">
                <a:solidFill>
                  <a:schemeClr val="bg1">
                    <a:lumMod val="50000"/>
                  </a:schemeClr>
                </a:solidFill>
              </a:rPr>
              <a:t>regression</a:t>
            </a:r>
            <a:endParaRPr lang="fr-FR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</a:rPr>
              <a:t>SVM </a:t>
            </a:r>
            <a:r>
              <a:rPr lang="fr-FR" sz="2800" dirty="0" err="1" smtClean="0">
                <a:solidFill>
                  <a:schemeClr val="bg1">
                    <a:lumMod val="50000"/>
                  </a:schemeClr>
                </a:solidFill>
              </a:rPr>
              <a:t>regression</a:t>
            </a:r>
            <a:endParaRPr lang="fr-FR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</a:rPr>
              <a:t>KNN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 smtClean="0">
                <a:solidFill>
                  <a:schemeClr val="bg1">
                    <a:lumMod val="50000"/>
                  </a:schemeClr>
                </a:solidFill>
              </a:rPr>
              <a:t>Random</a:t>
            </a: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</a:rPr>
              <a:t>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 smtClean="0">
                <a:solidFill>
                  <a:schemeClr val="bg1">
                    <a:lumMod val="50000"/>
                  </a:schemeClr>
                </a:solidFill>
              </a:rPr>
              <a:t>XGBoost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565724" y="2751909"/>
            <a:ext cx="18325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</a:rPr>
              <a:t>Impact of </a:t>
            </a:r>
          </a:p>
          <a:p>
            <a:pPr algn="ctr"/>
            <a:r>
              <a:rPr lang="fr-FR" sz="2800" dirty="0" err="1" smtClean="0">
                <a:solidFill>
                  <a:schemeClr val="bg1">
                    <a:lumMod val="50000"/>
                  </a:schemeClr>
                </a:solidFill>
              </a:rPr>
              <a:t>Linear</a:t>
            </a: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</a:rPr>
              <a:t>v</a:t>
            </a:r>
          </a:p>
          <a:p>
            <a:pPr algn="ctr"/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</a:rPr>
              <a:t> Log </a:t>
            </a:r>
            <a:r>
              <a:rPr lang="fr-FR" sz="2800" dirty="0" err="1" smtClean="0">
                <a:solidFill>
                  <a:schemeClr val="bg1">
                    <a:lumMod val="50000"/>
                  </a:schemeClr>
                </a:solidFill>
              </a:rPr>
              <a:t>scale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Double flèche horizontale 4"/>
          <p:cNvSpPr/>
          <p:nvPr/>
        </p:nvSpPr>
        <p:spPr>
          <a:xfrm>
            <a:off x="5373189" y="3417534"/>
            <a:ext cx="1598624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4397790" y="6036783"/>
            <a:ext cx="4703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</a:rPr>
              <a:t>Is </a:t>
            </a:r>
            <a:r>
              <a:rPr lang="fr-FR" sz="2400" dirty="0" err="1" smtClean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 smtClean="0">
                <a:solidFill>
                  <a:schemeClr val="bg1">
                    <a:lumMod val="50000"/>
                  </a:schemeClr>
                </a:solidFill>
              </a:rPr>
              <a:t>worth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 smtClean="0">
                <a:solidFill>
                  <a:schemeClr val="bg1">
                    <a:lumMod val="50000"/>
                  </a:schemeClr>
                </a:solidFill>
              </a:rPr>
              <a:t>transforming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 smtClean="0">
                <a:solidFill>
                  <a:schemeClr val="bg1">
                    <a:lumMod val="50000"/>
                  </a:schemeClr>
                </a:solidFill>
              </a:rPr>
              <a:t>into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</a:rPr>
              <a:t> log?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222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045"/>
          </a:xfrm>
        </p:spPr>
        <p:txBody>
          <a:bodyPr/>
          <a:lstStyle/>
          <a:p>
            <a:r>
              <a:rPr lang="en-GB" b="1" dirty="0" smtClean="0"/>
              <a:t>Linear v Log scale</a:t>
            </a:r>
            <a:endParaRPr lang="en-GB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19792" t="26667" r="15764" b="8642"/>
          <a:stretch/>
        </p:blipFill>
        <p:spPr>
          <a:xfrm>
            <a:off x="283634" y="1618567"/>
            <a:ext cx="6684433" cy="37743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129992" y="2767102"/>
            <a:ext cx="36630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Log transform is used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to convert a skewed distribution to a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normal / less skewed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distribution.</a:t>
            </a:r>
          </a:p>
          <a:p>
            <a:pPr algn="ctr"/>
            <a:r>
              <a:rPr lang="fr-FR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Data </a:t>
            </a:r>
            <a:r>
              <a:rPr lang="fr-FR" b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normalization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3534" y="5546636"/>
            <a:ext cx="8619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TransformedTargetRegressor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regressor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func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=np.log1p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inverse_func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=np.expm1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4159299" y="6181057"/>
            <a:ext cx="24785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Function to apply to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y</a:t>
            </a:r>
          </a:p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before passing to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fit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07042" y="6181057"/>
            <a:ext cx="29851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Function to apply to the </a:t>
            </a:r>
            <a:endParaRPr lang="en-US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prediction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of the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regressor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5071534" y="5915968"/>
            <a:ext cx="642854" cy="3383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 flipV="1">
            <a:off x="8017933" y="5915968"/>
            <a:ext cx="681568" cy="3096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66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045"/>
          </a:xfrm>
        </p:spPr>
        <p:txBody>
          <a:bodyPr/>
          <a:lstStyle/>
          <a:p>
            <a:r>
              <a:rPr lang="en-GB" b="1" dirty="0" smtClean="0"/>
              <a:t>Linear regression</a:t>
            </a:r>
            <a:endParaRPr lang="en-GB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20000" t="57161" r="65972" b="11852"/>
          <a:stretch/>
        </p:blipFill>
        <p:spPr>
          <a:xfrm>
            <a:off x="8177568" y="1950832"/>
            <a:ext cx="2192867" cy="27248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l="20139" t="35926" r="15695" b="20617"/>
          <a:stretch/>
        </p:blipFill>
        <p:spPr>
          <a:xfrm>
            <a:off x="342900" y="1950832"/>
            <a:ext cx="7378700" cy="281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6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900"/>
          </a:xfrm>
        </p:spPr>
        <p:txBody>
          <a:bodyPr/>
          <a:lstStyle/>
          <a:p>
            <a:r>
              <a:rPr lang="fr-FR" b="1" dirty="0" err="1" smtClean="0"/>
              <a:t>Gridsearchcv</a:t>
            </a:r>
            <a:r>
              <a:rPr lang="fr-FR" b="1" dirty="0" smtClean="0"/>
              <a:t> &amp; </a:t>
            </a:r>
            <a:r>
              <a:rPr lang="fr-FR" b="1" dirty="0" err="1" smtClean="0"/>
              <a:t>Hyperparameters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627189"/>
            <a:ext cx="8596668" cy="388077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69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2530"/>
          </a:xfrm>
        </p:spPr>
        <p:txBody>
          <a:bodyPr/>
          <a:lstStyle/>
          <a:p>
            <a:r>
              <a:rPr lang="en-GB" b="1" dirty="0" err="1" smtClean="0"/>
              <a:t>ElasticNet</a:t>
            </a:r>
            <a:r>
              <a:rPr lang="en-GB" b="1" dirty="0" smtClean="0"/>
              <a:t> regression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A64685-ABE6-4CAC-B869-AE21197896C9}"/>
              </a:ext>
            </a:extLst>
          </p:cNvPr>
          <p:cNvSpPr txBox="1"/>
          <p:nvPr/>
        </p:nvSpPr>
        <p:spPr>
          <a:xfrm>
            <a:off x="7362152" y="6134565"/>
            <a:ext cx="289932" cy="5770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50" b="1" dirty="0"/>
              <a:t>.</a:t>
            </a:r>
          </a:p>
          <a:p>
            <a:r>
              <a:rPr lang="en-US" sz="1050" b="1" dirty="0"/>
              <a:t>.</a:t>
            </a:r>
          </a:p>
          <a:p>
            <a:r>
              <a:rPr lang="en-US" sz="1050" b="1" dirty="0"/>
              <a:t>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/>
          <a:srcRect l="19791" t="39876" r="15695" b="16667"/>
          <a:stretch/>
        </p:blipFill>
        <p:spPr>
          <a:xfrm>
            <a:off x="420159" y="3718547"/>
            <a:ext cx="7899400" cy="29930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0159" y="1516515"/>
            <a:ext cx="113432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params_eNet</a:t>
            </a:r>
            <a:r>
              <a:rPr lang="en-US" sz="1400" dirty="0"/>
              <a:t> = {"</a:t>
            </a:r>
            <a:r>
              <a:rPr lang="en-US" sz="1400" dirty="0" err="1"/>
              <a:t>regressor</a:t>
            </a:r>
            <a:r>
              <a:rPr lang="en-US" sz="1400" dirty="0"/>
              <a:t>__alpha": </a:t>
            </a:r>
            <a:r>
              <a:rPr lang="en-US" sz="1400" dirty="0" err="1"/>
              <a:t>np.logspace</a:t>
            </a:r>
            <a:r>
              <a:rPr lang="en-US" sz="1400" dirty="0"/>
              <a:t>(-4, 0, </a:t>
            </a:r>
            <a:r>
              <a:rPr lang="en-US" sz="1400" dirty="0" err="1"/>
              <a:t>num</a:t>
            </a:r>
            <a:r>
              <a:rPr lang="en-US" sz="1400" dirty="0"/>
              <a:t>=5),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# Constant that multiplies the penalty terms. Defaults to 1.0</a:t>
            </a:r>
          </a:p>
          <a:p>
            <a:r>
              <a:rPr lang="en-US" sz="1400" dirty="0"/>
              <a:t>                                                  </a:t>
            </a:r>
            <a:r>
              <a:rPr lang="en-US" sz="1400" dirty="0" smtClean="0"/>
              <a:t>						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#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alpha=0 the penalty function reduces to the L1 (ridge) term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                                            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						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# alpha=1, we get the L2 (lasso) term.</a:t>
            </a:r>
          </a:p>
          <a:p>
            <a:r>
              <a:rPr lang="en-US" sz="1400" dirty="0"/>
              <a:t>              "regressor__l1_ratio": [.001, .01, .1, .5, .7, .9, .95, .99, 1],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# The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ElasticNet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mixing parameter,</a:t>
            </a:r>
          </a:p>
          <a:p>
            <a:r>
              <a:rPr lang="en-US" sz="1400" dirty="0"/>
              <a:t>                                                                    </a:t>
            </a:r>
            <a:r>
              <a:rPr lang="en-US" sz="1400" dirty="0" smtClean="0"/>
              <a:t>				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#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with 0 &lt;= l1_ratio &lt;= 1. 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				 #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For l1_ratio = 0 the penalty is an L2 penalty.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				 #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For l1_ratio = 1 it is an L1 penalty. 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				 #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For 0 &lt; l1_ratio &lt; 1, the penalty is a combination of L1 and L2.</a:t>
            </a:r>
          </a:p>
          <a:p>
            <a:r>
              <a:rPr lang="en-US" sz="1400" dirty="0"/>
              <a:t>              "</a:t>
            </a:r>
            <a:r>
              <a:rPr lang="en-US" sz="1400" dirty="0" err="1"/>
              <a:t>regressor</a:t>
            </a:r>
            <a:r>
              <a:rPr lang="en-US" sz="1400" dirty="0"/>
              <a:t>__</a:t>
            </a:r>
            <a:r>
              <a:rPr lang="en-US" sz="1400" dirty="0" err="1"/>
              <a:t>max_iter</a:t>
            </a:r>
            <a:r>
              <a:rPr lang="en-US" sz="1400" dirty="0"/>
              <a:t>": [10, 50, 100, 1000, 10000]} </a:t>
            </a:r>
            <a:r>
              <a:rPr lang="en-US" sz="1400" dirty="0" smtClean="0"/>
              <a:t>		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#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The maximum number of iterations (default = 1000)</a:t>
            </a:r>
          </a:p>
        </p:txBody>
      </p:sp>
    </p:spTree>
    <p:extLst>
      <p:ext uri="{BB962C8B-B14F-4D97-AF65-F5344CB8AC3E}">
        <p14:creationId xmlns:p14="http://schemas.microsoft.com/office/powerpoint/2010/main" val="374299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318"/>
          </a:xfrm>
        </p:spPr>
        <p:txBody>
          <a:bodyPr/>
          <a:lstStyle/>
          <a:p>
            <a:r>
              <a:rPr lang="en-GB" b="1" dirty="0" err="1" smtClean="0"/>
              <a:t>RandomForest</a:t>
            </a:r>
            <a:r>
              <a:rPr lang="en-GB" b="1" dirty="0" smtClean="0"/>
              <a:t> regression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5658"/>
            <a:ext cx="9971616" cy="49187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9118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5067"/>
          </a:xfrm>
        </p:spPr>
        <p:txBody>
          <a:bodyPr/>
          <a:lstStyle/>
          <a:p>
            <a:r>
              <a:rPr lang="fr-FR" b="1" dirty="0" err="1" smtClean="0"/>
              <a:t>XGBoost</a:t>
            </a:r>
            <a:r>
              <a:rPr lang="fr-FR" b="1" dirty="0" smtClean="0"/>
              <a:t> </a:t>
            </a:r>
            <a:r>
              <a:rPr lang="fr-FR" b="1" dirty="0" err="1" smtClean="0"/>
              <a:t>regression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1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197"/>
          </a:xfrm>
        </p:spPr>
        <p:txBody>
          <a:bodyPr/>
          <a:lstStyle/>
          <a:p>
            <a:pPr algn="ctr"/>
            <a:r>
              <a:rPr lang="en-GB" b="1" dirty="0" err="1"/>
              <a:t>NutriSteph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69" y="1447919"/>
            <a:ext cx="9803098" cy="5405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/>
              <a:t>Application that returns the </a:t>
            </a:r>
            <a:r>
              <a:rPr lang="en-GB" sz="2400" dirty="0" err="1"/>
              <a:t>Nutriscore</a:t>
            </a:r>
            <a:r>
              <a:rPr lang="en-GB" sz="2400" dirty="0"/>
              <a:t> &amp; </a:t>
            </a:r>
            <a:r>
              <a:rPr lang="en-GB" sz="2400" dirty="0" err="1"/>
              <a:t>Nutrigrade</a:t>
            </a:r>
            <a:r>
              <a:rPr lang="en-GB" sz="2400" dirty="0"/>
              <a:t> of products</a:t>
            </a:r>
          </a:p>
          <a:p>
            <a:pPr marL="0" indent="0" algn="ctr">
              <a:buNone/>
            </a:pPr>
            <a:endParaRPr lang="en-GB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4" y="1403797"/>
            <a:ext cx="8596668" cy="19234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29DF2F8-731B-49E5-AEB1-1DE5C6BF9310}"/>
              </a:ext>
            </a:extLst>
          </p:cNvPr>
          <p:cNvSpPr txBox="1">
            <a:spLocks/>
          </p:cNvSpPr>
          <p:nvPr/>
        </p:nvSpPr>
        <p:spPr>
          <a:xfrm>
            <a:off x="820209" y="2156391"/>
            <a:ext cx="8596668" cy="7941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200" b="1" dirty="0"/>
              <a:t>What’s new?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1D50681-5AA0-459A-9014-9C43350FD10F}"/>
              </a:ext>
            </a:extLst>
          </p:cNvPr>
          <p:cNvSpPr txBox="1">
            <a:spLocks/>
          </p:cNvSpPr>
          <p:nvPr/>
        </p:nvSpPr>
        <p:spPr>
          <a:xfrm>
            <a:off x="474169" y="3026868"/>
            <a:ext cx="10050956" cy="3545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GB" sz="2400" dirty="0"/>
          </a:p>
          <a:p>
            <a:pPr>
              <a:buFont typeface="Wingdings" panose="05000000000000000000" pitchFamily="2" charset="2"/>
              <a:buChar char="Ø"/>
            </a:pPr>
            <a:endParaRPr lang="en-GB" sz="2400" dirty="0"/>
          </a:p>
          <a:p>
            <a:pPr algn="ctr">
              <a:buFont typeface="Wingdings" panose="05000000000000000000" pitchFamily="2" charset="2"/>
              <a:buChar char="Ø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22927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FBF35-D4A2-48AF-9845-0E5D4AAA4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950"/>
          </a:xfrm>
        </p:spPr>
        <p:txBody>
          <a:bodyPr/>
          <a:lstStyle/>
          <a:p>
            <a:r>
              <a:rPr lang="en-US" b="1" dirty="0" smtClean="0"/>
              <a:t>Results for Site Energy Use</a:t>
            </a:r>
            <a:endParaRPr lang="fr-FR" b="1" i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19722" t="57037" r="27292" b="12098"/>
          <a:stretch/>
        </p:blipFill>
        <p:spPr>
          <a:xfrm>
            <a:off x="262255" y="2789838"/>
            <a:ext cx="6909453" cy="226391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l="20207" t="42099" r="40626" b="13580"/>
          <a:stretch/>
        </p:blipFill>
        <p:spPr>
          <a:xfrm>
            <a:off x="7315200" y="1352550"/>
            <a:ext cx="4345331" cy="276591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4"/>
          <a:srcRect l="20278" t="36666" r="39305" b="18642"/>
          <a:stretch/>
        </p:blipFill>
        <p:spPr>
          <a:xfrm>
            <a:off x="7393898" y="4118460"/>
            <a:ext cx="4266634" cy="265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99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0C7A75-FCA9-42BD-9D1D-2690D121A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850"/>
          </a:xfrm>
        </p:spPr>
        <p:txBody>
          <a:bodyPr/>
          <a:lstStyle/>
          <a:p>
            <a:r>
              <a:rPr lang="en-US" b="1" dirty="0"/>
              <a:t>Results for </a:t>
            </a:r>
            <a:r>
              <a:rPr lang="en-US" b="1" dirty="0" smtClean="0"/>
              <a:t>GHG Emissions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36732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100"/>
          </a:xfrm>
        </p:spPr>
        <p:txBody>
          <a:bodyPr/>
          <a:lstStyle/>
          <a:p>
            <a:r>
              <a:rPr lang="fr-FR" b="1" dirty="0" smtClean="0"/>
              <a:t>Impact of </a:t>
            </a:r>
            <a:r>
              <a:rPr lang="fr-FR" b="1" dirty="0" err="1" smtClean="0"/>
              <a:t>ENERGYSTARScore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97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979304-6745-44DD-BA57-A0F3D500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5350"/>
          </a:xfrm>
        </p:spPr>
        <p:txBody>
          <a:bodyPr/>
          <a:lstStyle/>
          <a:p>
            <a:r>
              <a:rPr lang="fr-FR" b="1" dirty="0" err="1"/>
              <a:t>Regression</a:t>
            </a:r>
            <a:r>
              <a:rPr lang="fr-FR" b="1" dirty="0"/>
              <a:t> </a:t>
            </a:r>
            <a:r>
              <a:rPr lang="fr-FR" b="1" dirty="0" err="1"/>
              <a:t>improvement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515256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4DF6D6-07D4-4B19-A8B1-DC9FB7A5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Discussions</a:t>
            </a: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90A76F-FAAE-4EBC-81E9-1551D71E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6AEF724-5808-40C1-BA61-406D27DC3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96788"/>
            <a:ext cx="8862451" cy="48096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err="1" smtClean="0"/>
              <a:t>Jdfjfvdj</a:t>
            </a: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 err="1" smtClean="0"/>
              <a:t>Dckcsdfjcdj</a:t>
            </a: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 err="1" smtClean="0"/>
              <a:t>Dkvdfjdfvj</a:t>
            </a: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 err="1" smtClean="0"/>
              <a:t>vfdkjfdvjfdvj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621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1EB7A4-52F5-4021-94F4-087BE8505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27" y="569963"/>
            <a:ext cx="8596668" cy="1320800"/>
          </a:xfrm>
        </p:spPr>
        <p:txBody>
          <a:bodyPr/>
          <a:lstStyle/>
          <a:p>
            <a:r>
              <a:rPr lang="fr-FR" b="1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346452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435579-93B5-44F9-8816-6DE9992EF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7449"/>
          </a:xfrm>
        </p:spPr>
        <p:txBody>
          <a:bodyPr/>
          <a:lstStyle/>
          <a:p>
            <a:r>
              <a:rPr lang="en-US" b="1" dirty="0" smtClean="0"/>
              <a:t>Improvements</a:t>
            </a: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B8FB08-1451-4A24-8F28-56284851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26</a:t>
            </a:fld>
            <a:endParaRPr lang="en-US"/>
          </a:p>
        </p:txBody>
      </p:sp>
      <p:sp>
        <p:nvSpPr>
          <p:cNvPr id="3" name="ZoneTexte 2"/>
          <p:cNvSpPr txBox="1"/>
          <p:nvPr/>
        </p:nvSpPr>
        <p:spPr>
          <a:xfrm>
            <a:off x="815340" y="1859280"/>
            <a:ext cx="65982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dirty="0" smtClean="0"/>
              <a:t>Use VIF (Variance Inflation Factor) for </a:t>
            </a:r>
            <a:r>
              <a:rPr lang="fr-FR" dirty="0" err="1" smtClean="0"/>
              <a:t>collinearity</a:t>
            </a:r>
            <a:endParaRPr lang="fr-FR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dirty="0" err="1" smtClean="0"/>
              <a:t>Feature</a:t>
            </a:r>
            <a:r>
              <a:rPr lang="fr-FR" dirty="0" smtClean="0"/>
              <a:t> importance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dirty="0" err="1" smtClean="0"/>
              <a:t>Early</a:t>
            </a:r>
            <a:r>
              <a:rPr lang="fr-FR" dirty="0" smtClean="0"/>
              <a:t> </a:t>
            </a:r>
            <a:r>
              <a:rPr lang="fr-FR" dirty="0" err="1" smtClean="0"/>
              <a:t>stopping</a:t>
            </a:r>
            <a:r>
              <a:rPr lang="fr-FR" dirty="0" smtClean="0"/>
              <a:t> for </a:t>
            </a:r>
            <a:r>
              <a:rPr lang="fr-FR" dirty="0" err="1" smtClean="0"/>
              <a:t>XGBoost</a:t>
            </a:r>
            <a:r>
              <a:rPr lang="fr-FR" dirty="0" smtClean="0"/>
              <a:t> (not </a:t>
            </a:r>
            <a:r>
              <a:rPr lang="fr-FR" dirty="0" err="1" smtClean="0"/>
              <a:t>available</a:t>
            </a:r>
            <a:r>
              <a:rPr lang="fr-FR" dirty="0" smtClean="0"/>
              <a:t> in </a:t>
            </a:r>
            <a:r>
              <a:rPr lang="fr-FR" dirty="0" err="1" smtClean="0"/>
              <a:t>RandomForest</a:t>
            </a:r>
            <a:r>
              <a:rPr lang="fr-FR" dirty="0" smtClean="0"/>
              <a:t>)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dirty="0" smtClean="0"/>
              <a:t>Validation </a:t>
            </a:r>
            <a:r>
              <a:rPr lang="fr-FR" dirty="0" err="1" smtClean="0"/>
              <a:t>curve</a:t>
            </a:r>
            <a:r>
              <a:rPr lang="fr-FR" dirty="0" smtClean="0"/>
              <a:t> (</a:t>
            </a:r>
            <a:r>
              <a:rPr lang="fr-FR" dirty="0" err="1" smtClean="0"/>
              <a:t>overfitting</a:t>
            </a:r>
            <a:r>
              <a:rPr lang="fr-FR" dirty="0" smtClean="0"/>
              <a:t> check)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dirty="0" smtClean="0"/>
              <a:t>Learning </a:t>
            </a:r>
            <a:r>
              <a:rPr lang="fr-FR" dirty="0" err="1" smtClean="0"/>
              <a:t>curve</a:t>
            </a:r>
            <a:r>
              <a:rPr lang="fr-FR" dirty="0" smtClean="0"/>
              <a:t> (possible </a:t>
            </a:r>
            <a:r>
              <a:rPr lang="fr-FR" dirty="0" err="1" smtClean="0"/>
              <a:t>improvement</a:t>
            </a:r>
            <a:r>
              <a:rPr lang="fr-FR" dirty="0" smtClean="0"/>
              <a:t> check)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0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98E4B-AA04-4815-A658-1E5D04F90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3729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Technical Process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88616-1A23-4A35-9C49-9015A5CDF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5780" y="6866986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dirty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2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79575-2370-44FE-AD22-B44D55D66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548" y="2260600"/>
            <a:ext cx="7344810" cy="207372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/>
              <a:t>Dataset </a:t>
            </a:r>
            <a:br>
              <a:rPr lang="en-US" sz="6000" b="1" dirty="0"/>
            </a:br>
            <a:r>
              <a:rPr lang="en-US" sz="6000" b="1" dirty="0"/>
              <a:t>Overview &amp; Cleaning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46C20-7F83-45E2-BDD5-5D7C8D3DC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51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154"/>
          </a:xfrm>
        </p:spPr>
        <p:txBody>
          <a:bodyPr/>
          <a:lstStyle/>
          <a:p>
            <a:r>
              <a:rPr lang="en-GB" b="1" dirty="0"/>
              <a:t>Data set available </a:t>
            </a:r>
          </a:p>
        </p:txBody>
      </p:sp>
      <p:sp>
        <p:nvSpPr>
          <p:cNvPr id="2" name="Rectangle 1"/>
          <p:cNvSpPr/>
          <p:nvPr/>
        </p:nvSpPr>
        <p:spPr>
          <a:xfrm>
            <a:off x="468514" y="1533520"/>
            <a:ext cx="8768811" cy="92333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SEA Building Energy </a:t>
            </a:r>
            <a:r>
              <a:rPr lang="en-US" b="1" dirty="0" smtClean="0"/>
              <a:t>Benchmarking </a:t>
            </a:r>
            <a:r>
              <a:rPr lang="en-US" b="0" i="0" dirty="0" smtClean="0">
                <a:effectLst/>
                <a:latin typeface="Helvetica Neue"/>
              </a:rPr>
              <a:t>is an open </a:t>
            </a:r>
            <a:r>
              <a:rPr lang="en-US" b="0" i="0" dirty="0">
                <a:effectLst/>
                <a:latin typeface="Helvetica Neue"/>
              </a:rPr>
              <a:t>database </a:t>
            </a:r>
            <a:r>
              <a:rPr lang="en-US" b="0" i="0" dirty="0" smtClean="0">
                <a:effectLst/>
                <a:latin typeface="Helvetica Neue"/>
              </a:rPr>
              <a:t>from th</a:t>
            </a:r>
            <a:r>
              <a:rPr lang="en-US" dirty="0" smtClean="0">
                <a:latin typeface="Helvetica Neue"/>
              </a:rPr>
              <a:t>e city of Seattle</a:t>
            </a:r>
            <a:r>
              <a:rPr lang="en-US" b="0" i="0" dirty="0" smtClean="0">
                <a:effectLst/>
                <a:latin typeface="Helvetica Neue"/>
              </a:rPr>
              <a:t>.</a:t>
            </a:r>
            <a:endParaRPr lang="en-US" b="0" i="0" dirty="0">
              <a:effectLst/>
              <a:latin typeface="Helvetica Neue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dirty="0" err="1"/>
              <a:t>df_data</a:t>
            </a:r>
            <a:r>
              <a:rPr lang="en-GB" dirty="0"/>
              <a:t> = </a:t>
            </a:r>
            <a:r>
              <a:rPr lang="en-GB" dirty="0" err="1"/>
              <a:t>pd.read_csv</a:t>
            </a:r>
            <a:r>
              <a:rPr lang="en-GB" dirty="0"/>
              <a:t> </a:t>
            </a:r>
            <a:r>
              <a:rPr lang="en-GB" dirty="0" smtClean="0"/>
              <a:t>(“2015-building-energy-benchmarking.csv</a:t>
            </a:r>
            <a:r>
              <a:rPr lang="en-GB" dirty="0"/>
              <a:t>")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dirty="0" err="1" smtClean="0"/>
              <a:t>df_data.head</a:t>
            </a:r>
            <a:r>
              <a:rPr lang="en-GB" dirty="0" smtClean="0"/>
              <a:t>(2)</a:t>
            </a:r>
            <a:endParaRPr lang="en-GB" dirty="0"/>
          </a:p>
        </p:txBody>
      </p: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01A6DF3C-7CE3-4562-A382-A2F990308DCF}"/>
              </a:ext>
            </a:extLst>
          </p:cNvPr>
          <p:cNvSpPr/>
          <p:nvPr/>
        </p:nvSpPr>
        <p:spPr>
          <a:xfrm rot="19520650">
            <a:off x="8072222" y="5619587"/>
            <a:ext cx="1604210" cy="57228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19444" t="65852" r="15209" b="19926"/>
          <a:stretch/>
        </p:blipFill>
        <p:spPr>
          <a:xfrm>
            <a:off x="723021" y="5476507"/>
            <a:ext cx="6973994" cy="85377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/>
          <a:srcRect l="19444" t="30889" r="15209" b="45556"/>
          <a:stretch/>
        </p:blipFill>
        <p:spPr>
          <a:xfrm>
            <a:off x="723021" y="2747827"/>
            <a:ext cx="6973994" cy="141406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/>
          <a:srcRect l="20000" t="55061" r="31319" b="32840"/>
          <a:stretch/>
        </p:blipFill>
        <p:spPr>
          <a:xfrm>
            <a:off x="5329483" y="4269248"/>
            <a:ext cx="6862517" cy="959382"/>
          </a:xfrm>
          <a:prstGeom prst="rect">
            <a:avLst/>
          </a:prstGeom>
        </p:spPr>
      </p:pic>
      <p:sp>
        <p:nvSpPr>
          <p:cNvPr id="11" name="Arrow: Curved Up 2">
            <a:extLst>
              <a:ext uri="{FF2B5EF4-FFF2-40B4-BE49-F238E27FC236}">
                <a16:creationId xmlns:a16="http://schemas.microsoft.com/office/drawing/2014/main" id="{01A6DF3C-7CE3-4562-A382-A2F990308DCF}"/>
              </a:ext>
            </a:extLst>
          </p:cNvPr>
          <p:cNvSpPr/>
          <p:nvPr/>
        </p:nvSpPr>
        <p:spPr>
          <a:xfrm rot="1713574" flipV="1">
            <a:off x="8031196" y="3265879"/>
            <a:ext cx="1604210" cy="61733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970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234" y="609600"/>
            <a:ext cx="10295466" cy="841117"/>
          </a:xfrm>
        </p:spPr>
        <p:txBody>
          <a:bodyPr>
            <a:noAutofit/>
          </a:bodyPr>
          <a:lstStyle/>
          <a:p>
            <a:r>
              <a:rPr lang="en-GB" b="1" dirty="0"/>
              <a:t>Data cleaning Phase 1: </a:t>
            </a:r>
            <a:r>
              <a:rPr lang="en-GB" sz="3200" b="1" i="1" dirty="0" smtClean="0"/>
              <a:t>Differences focus</a:t>
            </a:r>
            <a:endParaRPr lang="en-GB" sz="3200" b="1" i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20139" t="41358" r="46597" b="37902"/>
          <a:stretch/>
        </p:blipFill>
        <p:spPr>
          <a:xfrm>
            <a:off x="381000" y="3644899"/>
            <a:ext cx="7278234" cy="25527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/>
          <a:srcRect l="20139" t="69136" r="65579" b="12593"/>
          <a:stretch/>
        </p:blipFill>
        <p:spPr>
          <a:xfrm>
            <a:off x="8030634" y="2387600"/>
            <a:ext cx="3247309" cy="2336800"/>
          </a:xfrm>
          <a:prstGeom prst="rect">
            <a:avLst/>
          </a:prstGeom>
        </p:spPr>
      </p:pic>
      <p:sp>
        <p:nvSpPr>
          <p:cNvPr id="4" name="Accolade ouvrante 3"/>
          <p:cNvSpPr/>
          <p:nvPr/>
        </p:nvSpPr>
        <p:spPr>
          <a:xfrm>
            <a:off x="7759700" y="2527300"/>
            <a:ext cx="270934" cy="1333500"/>
          </a:xfrm>
          <a:prstGeom prst="leftBrac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9900" y="2086001"/>
            <a:ext cx="3814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Features </a:t>
            </a:r>
            <a:r>
              <a:rPr lang="en-US" b="1" dirty="0" smtClean="0"/>
              <a:t>in </a:t>
            </a:r>
            <a:r>
              <a:rPr lang="en-US" b="1" dirty="0"/>
              <a:t>2015 but not in </a:t>
            </a:r>
            <a:r>
              <a:rPr lang="en-US" b="1" dirty="0" smtClean="0"/>
              <a:t>2016 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7658428" y="2088634"/>
            <a:ext cx="3814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Features </a:t>
            </a:r>
            <a:r>
              <a:rPr lang="en-US" b="1" dirty="0" smtClean="0"/>
              <a:t>in 2016 </a:t>
            </a:r>
            <a:r>
              <a:rPr lang="en-US" b="1" dirty="0"/>
              <a:t>but not in </a:t>
            </a:r>
            <a:r>
              <a:rPr lang="en-US" b="1" dirty="0" smtClean="0"/>
              <a:t>2015 </a:t>
            </a:r>
            <a:endParaRPr lang="en-US" b="1" dirty="0"/>
          </a:p>
        </p:txBody>
      </p:sp>
      <p:sp>
        <p:nvSpPr>
          <p:cNvPr id="6" name="Accolade fermante 5"/>
          <p:cNvSpPr/>
          <p:nvPr/>
        </p:nvSpPr>
        <p:spPr>
          <a:xfrm>
            <a:off x="4572000" y="4191000"/>
            <a:ext cx="317500" cy="419100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colade ouvrante 9"/>
          <p:cNvSpPr/>
          <p:nvPr/>
        </p:nvSpPr>
        <p:spPr>
          <a:xfrm>
            <a:off x="7759700" y="4247634"/>
            <a:ext cx="270934" cy="324366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5105400" y="4409817"/>
            <a:ext cx="242602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>
            <a:off x="1892300" y="3194050"/>
            <a:ext cx="5639128" cy="577850"/>
          </a:xfrm>
          <a:prstGeom prst="straightConnector1">
            <a:avLst/>
          </a:prstGeom>
          <a:ln w="38100">
            <a:solidFill>
              <a:srgbClr val="CC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ccolade fermante 20"/>
          <p:cNvSpPr/>
          <p:nvPr/>
        </p:nvSpPr>
        <p:spPr>
          <a:xfrm>
            <a:off x="7659234" y="4984234"/>
            <a:ext cx="371400" cy="1086365"/>
          </a:xfrm>
          <a:prstGeom prst="rightBrac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onnecteur droit 27"/>
          <p:cNvCxnSpPr/>
          <p:nvPr/>
        </p:nvCxnSpPr>
        <p:spPr>
          <a:xfrm>
            <a:off x="469900" y="4908034"/>
            <a:ext cx="11811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8153400" y="4184134"/>
            <a:ext cx="11811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21246118">
            <a:off x="3024543" y="3121052"/>
            <a:ext cx="33746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Split of the </a:t>
            </a:r>
            <a:r>
              <a:rPr lang="en-US" sz="1600" dirty="0" err="1"/>
              <a:t>json</a:t>
            </a:r>
            <a:r>
              <a:rPr lang="en-US" sz="1600" dirty="0"/>
              <a:t> "Location" column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567620" y="3984653"/>
            <a:ext cx="12602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Same units?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8242300" y="5201562"/>
            <a:ext cx="19014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/>
              <a:t>Features related</a:t>
            </a:r>
          </a:p>
          <a:p>
            <a:pPr algn="ctr"/>
            <a:r>
              <a:rPr lang="en-US" sz="1600" dirty="0" smtClean="0"/>
              <a:t> </a:t>
            </a:r>
            <a:r>
              <a:rPr lang="en-US" sz="1600" dirty="0"/>
              <a:t>to crime or </a:t>
            </a:r>
            <a:r>
              <a:rPr lang="en-US" sz="1600" dirty="0" smtClean="0"/>
              <a:t>safety</a:t>
            </a:r>
          </a:p>
          <a:p>
            <a:pPr algn="ctr"/>
            <a:r>
              <a:rPr lang="fr-FR" sz="1600" dirty="0" smtClean="0"/>
              <a:t>=</a:t>
            </a:r>
          </a:p>
          <a:p>
            <a:pPr algn="ctr"/>
            <a:r>
              <a:rPr lang="fr-FR" sz="1600" dirty="0" smtClean="0"/>
              <a:t>drop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3915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5713"/>
          </a:xfrm>
        </p:spPr>
        <p:txBody>
          <a:bodyPr>
            <a:normAutofit fontScale="90000"/>
          </a:bodyPr>
          <a:lstStyle/>
          <a:p>
            <a:r>
              <a:rPr lang="en-GB" sz="4000" b="1" dirty="0"/>
              <a:t>Data cleaning Phase 2</a:t>
            </a:r>
            <a:r>
              <a:rPr lang="en-GB" sz="4000" b="1" dirty="0" smtClean="0"/>
              <a:t>: </a:t>
            </a:r>
            <a:r>
              <a:rPr lang="en-GB" b="1" i="1" dirty="0" smtClean="0"/>
              <a:t>Similarities focus </a:t>
            </a:r>
            <a:endParaRPr lang="en-GB" sz="3200" b="1" i="1" dirty="0"/>
          </a:p>
        </p:txBody>
      </p:sp>
      <p:sp>
        <p:nvSpPr>
          <p:cNvPr id="4" name="ZoneTexte 3"/>
          <p:cNvSpPr txBox="1"/>
          <p:nvPr/>
        </p:nvSpPr>
        <p:spPr>
          <a:xfrm>
            <a:off x="677334" y="1767841"/>
            <a:ext cx="9816495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 smtClean="0"/>
              <a:t>Drop </a:t>
            </a:r>
            <a:r>
              <a:rPr lang="fr-FR" dirty="0" err="1" smtClean="0"/>
              <a:t>redundant</a:t>
            </a:r>
            <a:r>
              <a:rPr lang="fr-FR" dirty="0" smtClean="0"/>
              <a:t> </a:t>
            </a:r>
            <a:r>
              <a:rPr lang="fr-FR" dirty="0" err="1" smtClean="0"/>
              <a:t>categories</a:t>
            </a:r>
            <a:r>
              <a:rPr lang="fr-FR" dirty="0"/>
              <a:t>: </a:t>
            </a:r>
            <a:r>
              <a:rPr lang="fr-FR" sz="1600" dirty="0" err="1" smtClean="0"/>
              <a:t>GHGEmissionsIntensity</a:t>
            </a:r>
            <a:r>
              <a:rPr lang="fr-FR" sz="1600" dirty="0" smtClean="0"/>
              <a:t> = </a:t>
            </a:r>
            <a:r>
              <a:rPr lang="fr-FR" sz="1600" dirty="0" err="1" smtClean="0"/>
              <a:t>GHGEmissionsIntensity</a:t>
            </a:r>
            <a:r>
              <a:rPr lang="fr-FR" sz="1600" dirty="0" smtClean="0"/>
              <a:t>(kgCO2e/ft2)</a:t>
            </a:r>
          </a:p>
          <a:p>
            <a:pPr>
              <a:lnSpc>
                <a:spcPct val="150000"/>
              </a:lnSpc>
            </a:pPr>
            <a:r>
              <a:rPr lang="fr-FR" sz="1600" dirty="0" smtClean="0"/>
              <a:t>							</a:t>
            </a:r>
            <a:r>
              <a:rPr lang="fr-FR" sz="1600" dirty="0" err="1" smtClean="0"/>
              <a:t>TotalGHGEmissions</a:t>
            </a:r>
            <a:r>
              <a:rPr lang="fr-FR" sz="1600" dirty="0" smtClean="0"/>
              <a:t> = </a:t>
            </a:r>
            <a:r>
              <a:rPr lang="fr-FR" sz="1600" dirty="0" err="1" smtClean="0"/>
              <a:t>GHGEmissions</a:t>
            </a:r>
            <a:r>
              <a:rPr lang="fr-FR" sz="1600" dirty="0" smtClean="0"/>
              <a:t>(MetricTonsCO2e)</a:t>
            </a:r>
            <a:endParaRPr lang="fr-F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 err="1" smtClean="0"/>
              <a:t>Concatenate</a:t>
            </a:r>
            <a:r>
              <a:rPr lang="fr-FR" dirty="0" smtClean="0"/>
              <a:t> </a:t>
            </a:r>
            <a:r>
              <a:rPr lang="fr-FR" dirty="0" err="1" smtClean="0"/>
              <a:t>both</a:t>
            </a:r>
            <a:r>
              <a:rPr lang="fr-FR" dirty="0" smtClean="0"/>
              <a:t> files (</a:t>
            </a:r>
            <a:r>
              <a:rPr lang="en-US" dirty="0"/>
              <a:t>6695 </a:t>
            </a:r>
            <a:r>
              <a:rPr lang="en-US" dirty="0"/>
              <a:t>rows × 47 </a:t>
            </a:r>
            <a:r>
              <a:rPr lang="en-US" dirty="0"/>
              <a:t>columns</a:t>
            </a:r>
            <a:r>
              <a:rPr lang="en-US" dirty="0" smtClean="0"/>
              <a:t>)</a:t>
            </a:r>
            <a:endParaRPr lang="fr-F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 err="1" smtClean="0"/>
              <a:t>Converting</a:t>
            </a:r>
            <a:r>
              <a:rPr lang="fr-FR" dirty="0" smtClean="0"/>
              <a:t> strings in </a:t>
            </a:r>
            <a:r>
              <a:rPr lang="fr-FR" dirty="0" err="1" smtClean="0"/>
              <a:t>titlecase</a:t>
            </a:r>
            <a:r>
              <a:rPr lang="fr-FR" dirty="0" smtClean="0"/>
              <a:t> </a:t>
            </a:r>
            <a:r>
              <a:rPr lang="fr-FR" dirty="0" err="1" smtClean="0"/>
              <a:t>str.title</a:t>
            </a:r>
            <a:r>
              <a:rPr lang="fr-FR" dirty="0" smtClean="0"/>
              <a:t>() for </a:t>
            </a:r>
            <a:r>
              <a:rPr lang="fr-FR" dirty="0" err="1" smtClean="0"/>
              <a:t>homogeneity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both</a:t>
            </a:r>
            <a:r>
              <a:rPr lang="fr-FR" dirty="0" smtClean="0"/>
              <a:t> files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 smtClean="0"/>
              <a:t>Drop </a:t>
            </a:r>
            <a:r>
              <a:rPr lang="en-US" dirty="0"/>
              <a:t>Weather Normalized </a:t>
            </a:r>
            <a:r>
              <a:rPr lang="en-US" dirty="0" smtClean="0"/>
              <a:t>WN features (</a:t>
            </a:r>
            <a:r>
              <a:rPr lang="en-US" i="1" dirty="0" err="1" smtClean="0"/>
              <a:t>SiteEUIWN</a:t>
            </a:r>
            <a:r>
              <a:rPr lang="en-US" i="1" dirty="0" smtClean="0"/>
              <a:t>, Source EUIWN &amp; </a:t>
            </a:r>
            <a:r>
              <a:rPr lang="en-US" i="1" dirty="0" err="1" smtClean="0"/>
              <a:t>SiteEnergyUseWN</a:t>
            </a:r>
            <a:r>
              <a:rPr lang="en-US" dirty="0" smtClean="0"/>
              <a:t>)</a:t>
            </a:r>
            <a:endParaRPr lang="fr-F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 err="1" smtClean="0"/>
              <a:t>Categories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units</a:t>
            </a:r>
            <a:r>
              <a:rPr lang="fr-FR" dirty="0" smtClean="0"/>
              <a:t> for </a:t>
            </a:r>
            <a:r>
              <a:rPr lang="fr-FR" dirty="0" err="1" smtClean="0"/>
              <a:t>Electricity</a:t>
            </a:r>
            <a:r>
              <a:rPr lang="fr-FR" dirty="0" smtClean="0"/>
              <a:t> and Natural </a:t>
            </a:r>
            <a:r>
              <a:rPr lang="fr-FR" dirty="0" err="1" smtClean="0"/>
              <a:t>Gas</a:t>
            </a:r>
            <a:r>
              <a:rPr lang="fr-FR" dirty="0" smtClean="0"/>
              <a:t> (</a:t>
            </a:r>
            <a:r>
              <a:rPr lang="fr-FR" dirty="0" err="1" smtClean="0"/>
              <a:t>kBtu</a:t>
            </a:r>
            <a:r>
              <a:rPr lang="fr-FR" dirty="0" smtClean="0"/>
              <a:t> over kWh and </a:t>
            </a:r>
            <a:r>
              <a:rPr lang="fr-FR" dirty="0" err="1" smtClean="0"/>
              <a:t>therms</a:t>
            </a:r>
            <a:r>
              <a:rPr lang="fr-FR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 smtClean="0"/>
              <a:t>Focus </a:t>
            </a:r>
            <a:r>
              <a:rPr lang="fr-FR" dirty="0"/>
              <a:t>on non-</a:t>
            </a:r>
            <a:r>
              <a:rPr lang="fr-FR" dirty="0" err="1"/>
              <a:t>Residential</a:t>
            </a:r>
            <a:r>
              <a:rPr lang="fr-FR" dirty="0"/>
              <a:t>					</a:t>
            </a:r>
            <a:r>
              <a:rPr lang="fr-FR" dirty="0" smtClean="0"/>
              <a:t>Drop </a:t>
            </a:r>
            <a:r>
              <a:rPr lang="fr-FR" dirty="0"/>
              <a:t>Building Type = </a:t>
            </a:r>
            <a:r>
              <a:rPr lang="fr-FR" dirty="0" err="1" smtClean="0"/>
              <a:t>Multifamily</a:t>
            </a:r>
            <a:endParaRPr lang="fr-F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 err="1" smtClean="0"/>
              <a:t>Negative</a:t>
            </a:r>
            <a:r>
              <a:rPr lang="fr-FR" dirty="0" smtClean="0"/>
              <a:t> data </a:t>
            </a:r>
            <a:r>
              <a:rPr lang="fr-FR" dirty="0" err="1" smtClean="0"/>
              <a:t>removed</a:t>
            </a:r>
            <a:r>
              <a:rPr lang="fr-FR" dirty="0" smtClean="0"/>
              <a:t>, </a:t>
            </a:r>
            <a:r>
              <a:rPr lang="fr-FR" dirty="0" err="1" smtClean="0"/>
              <a:t>targets</a:t>
            </a:r>
            <a:r>
              <a:rPr lang="fr-FR" dirty="0" smtClean="0"/>
              <a:t> (</a:t>
            </a:r>
            <a:r>
              <a:rPr lang="fr-FR" dirty="0" err="1" smtClean="0"/>
              <a:t>SiteEnergyUse</a:t>
            </a:r>
            <a:r>
              <a:rPr lang="fr-FR" dirty="0" smtClean="0"/>
              <a:t> &amp; GHG Emissions) values = 0 </a:t>
            </a:r>
            <a:r>
              <a:rPr lang="fr-FR" dirty="0" err="1" smtClean="0"/>
              <a:t>removed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6" name="Flèche droite à entaille 5"/>
          <p:cNvSpPr/>
          <p:nvPr/>
        </p:nvSpPr>
        <p:spPr>
          <a:xfrm>
            <a:off x="4171406" y="4373402"/>
            <a:ext cx="1062446" cy="23513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3833" t="52668" r="66083" b="20073"/>
          <a:stretch/>
        </p:blipFill>
        <p:spPr>
          <a:xfrm>
            <a:off x="895774" y="5155632"/>
            <a:ext cx="2025226" cy="1546230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2624662" y="5190066"/>
            <a:ext cx="296334" cy="2455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eur droit avec flèche 9"/>
          <p:cNvCxnSpPr/>
          <p:nvPr/>
        </p:nvCxnSpPr>
        <p:spPr>
          <a:xfrm flipH="1" flipV="1">
            <a:off x="3014133" y="5435599"/>
            <a:ext cx="1032934" cy="394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4171405" y="5633045"/>
            <a:ext cx="58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Outlier</a:t>
            </a:r>
            <a:r>
              <a:rPr lang="fr-FR" dirty="0" smtClean="0"/>
              <a:t> </a:t>
            </a:r>
            <a:r>
              <a:rPr lang="fr-FR" dirty="0" err="1" smtClean="0"/>
              <a:t>removed</a:t>
            </a:r>
            <a:r>
              <a:rPr lang="fr-FR" dirty="0" smtClean="0"/>
              <a:t>: </a:t>
            </a:r>
            <a:r>
              <a:rPr lang="fr-FR" dirty="0" err="1" smtClean="0"/>
              <a:t>University</a:t>
            </a:r>
            <a:r>
              <a:rPr lang="fr-FR" dirty="0" smtClean="0"/>
              <a:t> of Washington (x5 range)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64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703133" cy="845713"/>
          </a:xfrm>
        </p:spPr>
        <p:txBody>
          <a:bodyPr>
            <a:normAutofit/>
          </a:bodyPr>
          <a:lstStyle/>
          <a:p>
            <a:r>
              <a:rPr lang="en-GB" b="1" dirty="0"/>
              <a:t>Data cleaning </a:t>
            </a:r>
            <a:r>
              <a:rPr lang="en-GB" b="1" dirty="0" smtClean="0"/>
              <a:t>Phase 3: </a:t>
            </a:r>
            <a:r>
              <a:rPr lang="en-GB" sz="3200" b="1" i="1" dirty="0" smtClean="0"/>
              <a:t>Feature collinearity</a:t>
            </a:r>
            <a:r>
              <a:rPr lang="en-GB" b="1" dirty="0"/>
              <a:t> </a:t>
            </a:r>
            <a:endParaRPr lang="en-GB" sz="3200" b="1" i="1" dirty="0"/>
          </a:p>
        </p:txBody>
      </p:sp>
      <p:sp>
        <p:nvSpPr>
          <p:cNvPr id="6" name="Rectangle 5"/>
          <p:cNvSpPr/>
          <p:nvPr/>
        </p:nvSpPr>
        <p:spPr>
          <a:xfrm>
            <a:off x="787400" y="584007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Multicollinearity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 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reduces the precision of the estimated coefficients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, which weakens the statistical power of your regression model.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6008387" y="2175661"/>
            <a:ext cx="5920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</a:t>
            </a:r>
            <a:r>
              <a:rPr lang="fr-FR" dirty="0" smtClean="0"/>
              <a:t> Engineering: </a:t>
            </a:r>
            <a:r>
              <a:rPr lang="en-US" dirty="0" smtClean="0"/>
              <a:t>drop</a:t>
            </a:r>
            <a:r>
              <a:rPr lang="en-US" dirty="0"/>
              <a:t> features that are highly correlated with each </a:t>
            </a:r>
            <a:r>
              <a:rPr lang="en-US" dirty="0" smtClean="0"/>
              <a:t>other by creating new inputs</a:t>
            </a:r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6008387" y="3506167"/>
            <a:ext cx="4709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Data </a:t>
            </a:r>
            <a:r>
              <a:rPr lang="fr-FR" dirty="0" err="1" smtClean="0"/>
              <a:t>leakage</a:t>
            </a:r>
            <a:r>
              <a:rPr lang="fr-FR" dirty="0" smtClean="0"/>
              <a:t> </a:t>
            </a:r>
            <a:r>
              <a:rPr lang="en-US" dirty="0" smtClean="0"/>
              <a:t>happens </a:t>
            </a:r>
            <a:r>
              <a:rPr lang="en-US" dirty="0"/>
              <a:t>when your training data contains information about the target</a:t>
            </a:r>
            <a:endParaRPr lang="en-US" dirty="0"/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8960278" y="4171372"/>
            <a:ext cx="7620" cy="714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877480" y="4947011"/>
            <a:ext cx="46068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Electricity(</a:t>
            </a:r>
            <a:r>
              <a:rPr lang="en-US" sz="1600" dirty="0" err="1"/>
              <a:t>kBtu</a:t>
            </a:r>
            <a:r>
              <a:rPr lang="en-US" sz="1600" dirty="0" smtClean="0"/>
              <a:t>), </a:t>
            </a:r>
            <a:r>
              <a:rPr lang="en-US" sz="1600" dirty="0" err="1" smtClean="0"/>
              <a:t>NaturalGas</a:t>
            </a:r>
            <a:r>
              <a:rPr lang="en-US" sz="1600" dirty="0" smtClean="0"/>
              <a:t>(</a:t>
            </a:r>
            <a:r>
              <a:rPr lang="en-US" sz="1600" dirty="0" err="1" smtClean="0"/>
              <a:t>kBtu</a:t>
            </a:r>
            <a:r>
              <a:rPr lang="en-US" sz="1600" dirty="0" smtClean="0"/>
              <a:t>), </a:t>
            </a:r>
          </a:p>
          <a:p>
            <a:pPr algn="ctr"/>
            <a:r>
              <a:rPr lang="en-US" sz="1600" dirty="0" err="1" smtClean="0"/>
              <a:t>SteamUse</a:t>
            </a:r>
            <a:r>
              <a:rPr lang="en-US" sz="1600" dirty="0" smtClean="0"/>
              <a:t>(</a:t>
            </a:r>
            <a:r>
              <a:rPr lang="en-US" sz="1600" dirty="0" err="1" smtClean="0"/>
              <a:t>kBtu</a:t>
            </a:r>
            <a:r>
              <a:rPr lang="en-US" sz="1600" dirty="0" smtClean="0"/>
              <a:t>), </a:t>
            </a:r>
            <a:r>
              <a:rPr lang="en-US" sz="1600" dirty="0" err="1" smtClean="0"/>
              <a:t>OtherFuelUse</a:t>
            </a:r>
            <a:r>
              <a:rPr lang="en-US" sz="1600" dirty="0" smtClean="0"/>
              <a:t>(</a:t>
            </a:r>
            <a:r>
              <a:rPr lang="en-US" sz="1600" dirty="0" err="1" smtClean="0"/>
              <a:t>kBtu</a:t>
            </a:r>
            <a:r>
              <a:rPr lang="en-US" sz="1600" dirty="0"/>
              <a:t>)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7131979" y="4352111"/>
            <a:ext cx="149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D</a:t>
            </a:r>
            <a:r>
              <a:rPr lang="fr-FR" b="1" u="sng" dirty="0" smtClean="0"/>
              <a:t>O NOT USE</a:t>
            </a:r>
            <a:endParaRPr lang="en-US" b="1" u="sng" dirty="0"/>
          </a:p>
        </p:txBody>
      </p:sp>
      <p:grpSp>
        <p:nvGrpSpPr>
          <p:cNvPr id="23" name="Groupe 22"/>
          <p:cNvGrpSpPr/>
          <p:nvPr/>
        </p:nvGrpSpPr>
        <p:grpSpPr>
          <a:xfrm>
            <a:off x="332092" y="1615440"/>
            <a:ext cx="5446408" cy="4163059"/>
            <a:chOff x="332092" y="1615440"/>
            <a:chExt cx="5446408" cy="4163059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 rotWithShape="1">
            <a:blip r:embed="rId2"/>
            <a:srcRect l="20208" t="25679" r="29444" b="5062"/>
            <a:stretch/>
          </p:blipFill>
          <p:spPr>
            <a:xfrm>
              <a:off x="398433" y="1615440"/>
              <a:ext cx="5380067" cy="4163059"/>
            </a:xfrm>
            <a:prstGeom prst="rect">
              <a:avLst/>
            </a:prstGeom>
          </p:spPr>
        </p:pic>
        <p:sp>
          <p:nvSpPr>
            <p:cNvPr id="5" name="Accolade fermante 4"/>
            <p:cNvSpPr/>
            <p:nvPr/>
          </p:nvSpPr>
          <p:spPr>
            <a:xfrm>
              <a:off x="5059680" y="1958340"/>
              <a:ext cx="304800" cy="123215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ccolade fermante 7"/>
            <p:cNvSpPr/>
            <p:nvPr/>
          </p:nvSpPr>
          <p:spPr>
            <a:xfrm>
              <a:off x="5059680" y="3252070"/>
              <a:ext cx="304800" cy="101513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00100" y="3425982"/>
              <a:ext cx="914400" cy="114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5300" y="4058442"/>
              <a:ext cx="1219200" cy="1129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Connecteur droit avec flèche 13"/>
            <p:cNvCxnSpPr/>
            <p:nvPr/>
          </p:nvCxnSpPr>
          <p:spPr>
            <a:xfrm flipV="1">
              <a:off x="967740" y="4561886"/>
              <a:ext cx="7620" cy="64709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>
              <a:off x="332092" y="5309076"/>
              <a:ext cx="1545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Our 2 </a:t>
              </a:r>
              <a:r>
                <a:rPr lang="fr-FR" dirty="0" err="1" smtClean="0"/>
                <a:t>targets</a:t>
              </a:r>
              <a:endParaRPr lang="en-US" dirty="0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979756" y="2276094"/>
              <a:ext cx="1498601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llipse 20"/>
            <p:cNvSpPr/>
            <p:nvPr/>
          </p:nvSpPr>
          <p:spPr>
            <a:xfrm>
              <a:off x="2166024" y="3266702"/>
              <a:ext cx="2592244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74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Feature</a:t>
            </a:r>
            <a:r>
              <a:rPr lang="fr-FR" b="1" dirty="0" smtClean="0"/>
              <a:t> Engineering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1868" y="2160589"/>
            <a:ext cx="3014132" cy="4245898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 err="1" smtClean="0"/>
              <a:t>YearBuilt</a:t>
            </a:r>
            <a:endParaRPr lang="en-US" dirty="0" smtClean="0"/>
          </a:p>
          <a:p>
            <a:r>
              <a:rPr lang="en-US" dirty="0" err="1" smtClean="0"/>
              <a:t>LargestPropertyUseTypeGFA</a:t>
            </a:r>
            <a:endParaRPr lang="en-US" dirty="0" smtClean="0"/>
          </a:p>
          <a:p>
            <a:r>
              <a:rPr lang="en-US" dirty="0" err="1" smtClean="0"/>
              <a:t>SecondLargestPropertyUseTypeGFA</a:t>
            </a:r>
            <a:endParaRPr lang="en-US" dirty="0" smtClean="0"/>
          </a:p>
          <a:p>
            <a:r>
              <a:rPr lang="en-US" dirty="0" err="1" smtClean="0"/>
              <a:t>SecondLargestPropertyUseType</a:t>
            </a:r>
            <a:endParaRPr lang="en-US" dirty="0" smtClean="0"/>
          </a:p>
          <a:p>
            <a:r>
              <a:rPr lang="en-US" dirty="0" err="1" smtClean="0"/>
              <a:t>ThirdLargestProperty</a:t>
            </a:r>
            <a:r>
              <a:rPr lang="en-US" dirty="0" smtClean="0"/>
              <a:t> </a:t>
            </a:r>
            <a:r>
              <a:rPr lang="en-US" dirty="0" err="1" smtClean="0"/>
              <a:t>UseTypeGFA</a:t>
            </a:r>
            <a:endParaRPr lang="en-US" dirty="0" smtClean="0"/>
          </a:p>
          <a:p>
            <a:r>
              <a:rPr lang="en-US" dirty="0" err="1" smtClean="0"/>
              <a:t>ThirdLargestProperty</a:t>
            </a:r>
            <a:r>
              <a:rPr lang="en-US" dirty="0" smtClean="0"/>
              <a:t> </a:t>
            </a:r>
            <a:r>
              <a:rPr lang="en-US" dirty="0" err="1" smtClean="0"/>
              <a:t>UseType</a:t>
            </a:r>
            <a:endParaRPr lang="en-US" dirty="0" smtClean="0"/>
          </a:p>
          <a:p>
            <a:r>
              <a:rPr lang="en-US" dirty="0" err="1" smtClean="0"/>
              <a:t>PropertyGFAParking</a:t>
            </a:r>
            <a:endParaRPr lang="en-US" dirty="0" smtClean="0"/>
          </a:p>
          <a:p>
            <a:r>
              <a:rPr lang="en-US" dirty="0" err="1"/>
              <a:t>PropertyGFABuilding</a:t>
            </a:r>
            <a:r>
              <a:rPr lang="en-US" dirty="0"/>
              <a:t>(s)</a:t>
            </a: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7255953" y="2160584"/>
            <a:ext cx="2607733" cy="388077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AgeofBuilding</a:t>
            </a:r>
            <a:endParaRPr lang="en-US" dirty="0" smtClean="0"/>
          </a:p>
          <a:p>
            <a:r>
              <a:rPr lang="en-US" dirty="0" err="1" smtClean="0"/>
              <a:t>MeanBuildingGFA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MeanFloorGFA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BuildingGFApct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/>
              <a:t>ParkingGFApct</a:t>
            </a:r>
            <a:endParaRPr lang="en-US" dirty="0" smtClean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3937001" y="2160580"/>
            <a:ext cx="2607733" cy="388077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DataYear</a:t>
            </a:r>
            <a:r>
              <a:rPr lang="en-US" dirty="0" smtClean="0"/>
              <a:t> – </a:t>
            </a:r>
            <a:r>
              <a:rPr lang="en-US" dirty="0" err="1" smtClean="0"/>
              <a:t>YearBuilt</a:t>
            </a:r>
            <a:endParaRPr lang="en-US" dirty="0" smtClean="0"/>
          </a:p>
          <a:p>
            <a:r>
              <a:rPr lang="en-US" dirty="0" err="1" smtClean="0"/>
              <a:t>PropertyGFATotal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en-US" dirty="0" err="1" smtClean="0"/>
              <a:t>NumberofBuildings</a:t>
            </a:r>
            <a:endParaRPr lang="en-US" dirty="0" smtClean="0"/>
          </a:p>
          <a:p>
            <a:r>
              <a:rPr lang="en-US" dirty="0" err="1" smtClean="0"/>
              <a:t>PropertyGFATotal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en-US" dirty="0" err="1" smtClean="0"/>
              <a:t>NumberofFloors</a:t>
            </a:r>
            <a:endParaRPr lang="en-US" dirty="0" smtClean="0"/>
          </a:p>
          <a:p>
            <a:r>
              <a:rPr lang="fr-FR" dirty="0" err="1" smtClean="0"/>
              <a:t>PropertyGFABuilding</a:t>
            </a:r>
            <a:r>
              <a:rPr lang="fr-FR" dirty="0" smtClean="0"/>
              <a:t> </a:t>
            </a:r>
            <a:r>
              <a:rPr lang="fr-FR" dirty="0"/>
              <a:t>/ </a:t>
            </a:r>
            <a:r>
              <a:rPr lang="fr-FR" dirty="0" err="1" smtClean="0"/>
              <a:t>PropertyGFATotal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PropertyGFAParking</a:t>
            </a:r>
            <a:r>
              <a:rPr lang="fr-FR" dirty="0" smtClean="0"/>
              <a:t> / </a:t>
            </a:r>
            <a:r>
              <a:rPr lang="fr-FR" dirty="0" err="1" smtClean="0"/>
              <a:t>PropertyGFATotal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97467" y="1676158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u="sng" dirty="0" err="1" smtClean="0"/>
              <a:t>Features</a:t>
            </a:r>
            <a:r>
              <a:rPr lang="fr-FR" i="1" u="sng" dirty="0" smtClean="0"/>
              <a:t> </a:t>
            </a:r>
            <a:r>
              <a:rPr lang="fr-FR" i="1" u="sng" dirty="0" err="1" smtClean="0"/>
              <a:t>dropped</a:t>
            </a:r>
            <a:endParaRPr lang="en-US" i="1" u="sng" dirty="0"/>
          </a:p>
        </p:txBody>
      </p:sp>
      <p:sp>
        <p:nvSpPr>
          <p:cNvPr id="8" name="ZoneTexte 7"/>
          <p:cNvSpPr txBox="1"/>
          <p:nvPr/>
        </p:nvSpPr>
        <p:spPr>
          <a:xfrm>
            <a:off x="4495826" y="1676156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u="sng" dirty="0" smtClean="0"/>
              <a:t>Relationship</a:t>
            </a:r>
            <a:endParaRPr lang="en-US" i="1" u="sng" dirty="0"/>
          </a:p>
        </p:txBody>
      </p:sp>
      <p:sp>
        <p:nvSpPr>
          <p:cNvPr id="9" name="ZoneTexte 8"/>
          <p:cNvSpPr txBox="1"/>
          <p:nvPr/>
        </p:nvSpPr>
        <p:spPr>
          <a:xfrm>
            <a:off x="7543823" y="1676152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u="sng" dirty="0" err="1" smtClean="0"/>
              <a:t>Features</a:t>
            </a:r>
            <a:r>
              <a:rPr lang="fr-FR" i="1" u="sng" dirty="0" smtClean="0"/>
              <a:t> </a:t>
            </a:r>
            <a:r>
              <a:rPr lang="fr-FR" i="1" u="sng" dirty="0" err="1" smtClean="0"/>
              <a:t>dropped</a:t>
            </a:r>
            <a:endParaRPr lang="en-US" i="1" u="sng" dirty="0"/>
          </a:p>
        </p:txBody>
      </p:sp>
      <p:cxnSp>
        <p:nvCxnSpPr>
          <p:cNvPr id="11" name="Connecteur droit avec flèche 10"/>
          <p:cNvCxnSpPr/>
          <p:nvPr/>
        </p:nvCxnSpPr>
        <p:spPr>
          <a:xfrm flipV="1">
            <a:off x="6619875" y="5219700"/>
            <a:ext cx="504825" cy="106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6642639" y="2809875"/>
            <a:ext cx="510636" cy="10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6610350" y="3590925"/>
            <a:ext cx="514350" cy="41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6610350" y="4269251"/>
            <a:ext cx="514350" cy="99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V="1">
            <a:off x="6647931" y="2343150"/>
            <a:ext cx="467244" cy="19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5167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34343</TotalTime>
  <Words>520</Words>
  <Application>Microsoft Office PowerPoint</Application>
  <PresentationFormat>Grand écran</PresentationFormat>
  <Paragraphs>168</Paragraphs>
  <Slides>26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4" baseType="lpstr">
      <vt:lpstr>Arial</vt:lpstr>
      <vt:lpstr>Arial</vt:lpstr>
      <vt:lpstr>Calibri</vt:lpstr>
      <vt:lpstr>Helvetica Neue</vt:lpstr>
      <vt:lpstr>Trebuchet MS</vt:lpstr>
      <vt:lpstr>Wingdings</vt:lpstr>
      <vt:lpstr>Wingdings 3</vt:lpstr>
      <vt:lpstr>Facet</vt:lpstr>
      <vt:lpstr>OC - Project 4</vt:lpstr>
      <vt:lpstr>NutriSteph</vt:lpstr>
      <vt:lpstr>Technical Process</vt:lpstr>
      <vt:lpstr>Dataset  Overview &amp; Cleaning </vt:lpstr>
      <vt:lpstr>Data set available </vt:lpstr>
      <vt:lpstr>Data cleaning Phase 1: Differences focus</vt:lpstr>
      <vt:lpstr>Data cleaning Phase 2: Similarities focus </vt:lpstr>
      <vt:lpstr>Data cleaning Phase 3: Feature collinearity </vt:lpstr>
      <vt:lpstr>Feature Engineering</vt:lpstr>
      <vt:lpstr>Final cleaning phase</vt:lpstr>
      <vt:lpstr>Machine Learning models</vt:lpstr>
      <vt:lpstr>Dataset preparation</vt:lpstr>
      <vt:lpstr>Regression Models Evaluation</vt:lpstr>
      <vt:lpstr>Linear v Log scale</vt:lpstr>
      <vt:lpstr>Linear regression</vt:lpstr>
      <vt:lpstr>Gridsearchcv &amp; Hyperparameters</vt:lpstr>
      <vt:lpstr>ElasticNet regression</vt:lpstr>
      <vt:lpstr>RandomForest regression</vt:lpstr>
      <vt:lpstr>XGBoost regression</vt:lpstr>
      <vt:lpstr>Results for Site Energy Use</vt:lpstr>
      <vt:lpstr>Results for GHG Emissions</vt:lpstr>
      <vt:lpstr>Impact of ENERGYSTARScore</vt:lpstr>
      <vt:lpstr>Regression improvement</vt:lpstr>
      <vt:lpstr>Discussions</vt:lpstr>
      <vt:lpstr>Conclusions</vt:lpstr>
      <vt:lpstr>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 - Project 3</dc:title>
  <dc:creator>Stephane Lanchec</dc:creator>
  <cp:lastModifiedBy>Stephane Lanchec</cp:lastModifiedBy>
  <cp:revision>70</cp:revision>
  <dcterms:created xsi:type="dcterms:W3CDTF">2021-08-06T13:44:45Z</dcterms:created>
  <dcterms:modified xsi:type="dcterms:W3CDTF">2021-09-28T05:53:00Z</dcterms:modified>
</cp:coreProperties>
</file>