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5" r:id="rId4"/>
    <p:sldId id="258" r:id="rId5"/>
    <p:sldId id="266" r:id="rId6"/>
    <p:sldId id="260" r:id="rId7"/>
    <p:sldId id="263" r:id="rId8"/>
    <p:sldId id="267" r:id="rId9"/>
    <p:sldId id="262" r:id="rId10"/>
    <p:sldId id="271" r:id="rId11"/>
    <p:sldId id="270" r:id="rId12"/>
    <p:sldId id="269" r:id="rId13"/>
    <p:sldId id="261" r:id="rId14"/>
    <p:sldId id="273" r:id="rId15"/>
    <p:sldId id="268" r:id="rId16"/>
    <p:sldId id="276" r:id="rId17"/>
    <p:sldId id="277" r:id="rId18"/>
    <p:sldId id="275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>
        <p:scale>
          <a:sx n="70" d="100"/>
          <a:sy n="70" d="100"/>
        </p:scale>
        <p:origin x="61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98D991-B824-4C98-B34A-C9FC4EC6105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6249492-A85E-412A-9EA0-68E91CACA020}">
      <dgm:prSet phldrT="[Text]" custT="1"/>
      <dgm:spPr/>
      <dgm:t>
        <a:bodyPr/>
        <a:lstStyle/>
        <a:p>
          <a:r>
            <a:rPr lang="en-GB" sz="2000" b="1" dirty="0" smtClean="0"/>
            <a:t>1</a:t>
          </a:r>
          <a:r>
            <a:rPr lang="en-GB" sz="2000" b="1" baseline="30000" dirty="0" smtClean="0"/>
            <a:t>st</a:t>
          </a:r>
          <a:r>
            <a:rPr lang="en-GB" sz="2000" b="1" dirty="0" smtClean="0"/>
            <a:t> Phase</a:t>
          </a:r>
          <a:endParaRPr lang="en-GB" sz="2000" b="1" dirty="0"/>
        </a:p>
      </dgm:t>
    </dgm:pt>
    <dgm:pt modelId="{80C3C9D4-F7BA-4C93-994D-CAF11A26A336}" type="parTrans" cxnId="{15E8DA94-F371-4C72-A91A-AB7CF762F9C2}">
      <dgm:prSet/>
      <dgm:spPr/>
      <dgm:t>
        <a:bodyPr/>
        <a:lstStyle/>
        <a:p>
          <a:endParaRPr lang="en-GB"/>
        </a:p>
      </dgm:t>
    </dgm:pt>
    <dgm:pt modelId="{2A70AC20-6403-4893-9591-2669449DD76E}" type="sibTrans" cxnId="{15E8DA94-F371-4C72-A91A-AB7CF762F9C2}">
      <dgm:prSet/>
      <dgm:spPr/>
      <dgm:t>
        <a:bodyPr/>
        <a:lstStyle/>
        <a:p>
          <a:endParaRPr lang="en-GB"/>
        </a:p>
      </dgm:t>
    </dgm:pt>
    <dgm:pt modelId="{3AEC1E06-166C-426D-B28B-D8CB2F1E2658}">
      <dgm:prSet phldrT="[Text]" custT="1"/>
      <dgm:spPr/>
      <dgm:t>
        <a:bodyPr/>
        <a:lstStyle/>
        <a:p>
          <a:r>
            <a: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</a:rPr>
            <a:t>Indicators availability: </a:t>
          </a:r>
          <a:r>
            <a:rPr lang="en-GB" sz="2400" i="1" dirty="0" smtClean="0">
              <a:solidFill>
                <a:schemeClr val="tx1">
                  <a:lumMod val="75000"/>
                  <a:lumOff val="25000"/>
                </a:schemeClr>
              </a:solidFill>
            </a:rPr>
            <a:t>Choice by filter exclusion</a:t>
          </a:r>
          <a:endParaRPr lang="en-GB" sz="2400" i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6032DC6-7311-49AD-8760-AC1BE6D5CD56}" type="parTrans" cxnId="{9B8F5EDB-8DE5-406A-BBEB-8CC90A37011D}">
      <dgm:prSet/>
      <dgm:spPr/>
      <dgm:t>
        <a:bodyPr/>
        <a:lstStyle/>
        <a:p>
          <a:endParaRPr lang="en-GB"/>
        </a:p>
      </dgm:t>
    </dgm:pt>
    <dgm:pt modelId="{C88EC338-0322-419F-984F-80F466DE01C7}" type="sibTrans" cxnId="{9B8F5EDB-8DE5-406A-BBEB-8CC90A37011D}">
      <dgm:prSet/>
      <dgm:spPr/>
      <dgm:t>
        <a:bodyPr/>
        <a:lstStyle/>
        <a:p>
          <a:endParaRPr lang="en-GB"/>
        </a:p>
      </dgm:t>
    </dgm:pt>
    <dgm:pt modelId="{D722F432-7B1B-4A3D-BBE7-59106F0D2A26}">
      <dgm:prSet phldrT="[Text]" custT="1"/>
      <dgm:spPr/>
      <dgm:t>
        <a:bodyPr/>
        <a:lstStyle/>
        <a:p>
          <a:r>
            <a:rPr lang="en-GB" sz="1800" b="1" dirty="0" smtClean="0"/>
            <a:t>2</a:t>
          </a:r>
          <a:r>
            <a:rPr lang="en-GB" sz="1800" b="1" baseline="30000" dirty="0" smtClean="0"/>
            <a:t>nd</a:t>
          </a:r>
          <a:r>
            <a:rPr lang="en-GB" sz="1800" b="1" dirty="0" smtClean="0"/>
            <a:t> </a:t>
          </a:r>
          <a:r>
            <a:rPr lang="en-GB" sz="2000" b="1" dirty="0" smtClean="0"/>
            <a:t>Phase</a:t>
          </a:r>
          <a:endParaRPr lang="en-GB" sz="2000" b="1" dirty="0"/>
        </a:p>
      </dgm:t>
    </dgm:pt>
    <dgm:pt modelId="{FF3C893D-47CA-4D3E-99DA-FEDFC7199A6D}" type="parTrans" cxnId="{96C07A61-8D25-46A2-94EC-D5D75A49DD77}">
      <dgm:prSet/>
      <dgm:spPr/>
      <dgm:t>
        <a:bodyPr/>
        <a:lstStyle/>
        <a:p>
          <a:endParaRPr lang="en-GB"/>
        </a:p>
      </dgm:t>
    </dgm:pt>
    <dgm:pt modelId="{CCF43AD7-A071-4A86-BBB6-2DE4E27214BA}" type="sibTrans" cxnId="{96C07A61-8D25-46A2-94EC-D5D75A49DD77}">
      <dgm:prSet/>
      <dgm:spPr/>
      <dgm:t>
        <a:bodyPr/>
        <a:lstStyle/>
        <a:p>
          <a:endParaRPr lang="en-GB"/>
        </a:p>
      </dgm:t>
    </dgm:pt>
    <dgm:pt modelId="{06181D74-AF80-4AE2-91C0-6B8DA4748539}">
      <dgm:prSet phldrT="[Text]" custT="1"/>
      <dgm:spPr/>
      <dgm:t>
        <a:bodyPr/>
        <a:lstStyle/>
        <a:p>
          <a:r>
            <a: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</a:rPr>
            <a:t>Semantic analysis: </a:t>
          </a:r>
          <a:r>
            <a:rPr lang="en-GB" sz="2400" i="1" dirty="0" smtClean="0">
              <a:solidFill>
                <a:schemeClr val="tx1">
                  <a:lumMod val="75000"/>
                  <a:lumOff val="25000"/>
                </a:schemeClr>
              </a:solidFill>
            </a:rPr>
            <a:t>Choice by keywords exclusion</a:t>
          </a:r>
          <a:endParaRPr lang="en-GB" sz="3200" i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7D0AC8B3-F1F3-4405-A8C3-FB22231FBF11}" type="parTrans" cxnId="{49265CCB-45D2-4564-A3F5-96FBFB69F9B8}">
      <dgm:prSet/>
      <dgm:spPr/>
      <dgm:t>
        <a:bodyPr/>
        <a:lstStyle/>
        <a:p>
          <a:endParaRPr lang="en-GB"/>
        </a:p>
      </dgm:t>
    </dgm:pt>
    <dgm:pt modelId="{29EAC6BF-F6BD-49FF-8F43-E2928AA27985}" type="sibTrans" cxnId="{49265CCB-45D2-4564-A3F5-96FBFB69F9B8}">
      <dgm:prSet/>
      <dgm:spPr/>
      <dgm:t>
        <a:bodyPr/>
        <a:lstStyle/>
        <a:p>
          <a:endParaRPr lang="en-GB"/>
        </a:p>
      </dgm:t>
    </dgm:pt>
    <dgm:pt modelId="{5C9C4B9C-0B92-4836-9853-01E9C1A14264}">
      <dgm:prSet phldrT="[Text]" custT="1"/>
      <dgm:spPr/>
      <dgm:t>
        <a:bodyPr/>
        <a:lstStyle/>
        <a:p>
          <a:r>
            <a:rPr lang="en-GB" sz="2000" b="1" dirty="0" smtClean="0"/>
            <a:t>3</a:t>
          </a:r>
          <a:r>
            <a:rPr lang="en-GB" sz="2000" b="1" baseline="30000" dirty="0" smtClean="0"/>
            <a:t>rd</a:t>
          </a:r>
          <a:r>
            <a:rPr lang="en-GB" sz="2000" b="1" dirty="0" smtClean="0"/>
            <a:t> Phase</a:t>
          </a:r>
          <a:endParaRPr lang="en-GB" sz="2000" b="1" dirty="0"/>
        </a:p>
      </dgm:t>
    </dgm:pt>
    <dgm:pt modelId="{EAC8B31F-58EE-40F7-BAEB-B22786A26231}" type="parTrans" cxnId="{1A6F6806-9EBD-400E-A08F-FC6AF959DC66}">
      <dgm:prSet/>
      <dgm:spPr/>
      <dgm:t>
        <a:bodyPr/>
        <a:lstStyle/>
        <a:p>
          <a:endParaRPr lang="en-GB"/>
        </a:p>
      </dgm:t>
    </dgm:pt>
    <dgm:pt modelId="{7BF4B09F-6DD7-455F-9805-69BF1F5D9516}" type="sibTrans" cxnId="{1A6F6806-9EBD-400E-A08F-FC6AF959DC66}">
      <dgm:prSet/>
      <dgm:spPr/>
      <dgm:t>
        <a:bodyPr/>
        <a:lstStyle/>
        <a:p>
          <a:endParaRPr lang="en-GB"/>
        </a:p>
      </dgm:t>
    </dgm:pt>
    <dgm:pt modelId="{19A52327-839B-4BDC-88DC-D4E45FC9795B}">
      <dgm:prSet phldrT="[Text]" custT="1"/>
      <dgm:spPr/>
      <dgm:t>
        <a:bodyPr/>
        <a:lstStyle/>
        <a:p>
          <a:r>
            <a: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</a:rPr>
            <a:t>Indicators hand picked: </a:t>
          </a:r>
          <a:r>
            <a:rPr lang="en-GB" sz="2400" i="1" dirty="0" smtClean="0">
              <a:solidFill>
                <a:schemeClr val="tx1">
                  <a:lumMod val="75000"/>
                  <a:lumOff val="25000"/>
                </a:schemeClr>
              </a:solidFill>
            </a:rPr>
            <a:t>Choice by inclusion</a:t>
          </a:r>
          <a:endParaRPr lang="en-GB" sz="2800" i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D88AF3A-1CA9-4D75-90DA-2E363B790B23}" type="parTrans" cxnId="{B0B071DB-F244-4424-971D-7BE812AAB7D8}">
      <dgm:prSet/>
      <dgm:spPr/>
      <dgm:t>
        <a:bodyPr/>
        <a:lstStyle/>
        <a:p>
          <a:endParaRPr lang="en-GB"/>
        </a:p>
      </dgm:t>
    </dgm:pt>
    <dgm:pt modelId="{B2734D24-914C-4E78-BF9D-9D4FE9E12BB2}" type="sibTrans" cxnId="{B0B071DB-F244-4424-971D-7BE812AAB7D8}">
      <dgm:prSet/>
      <dgm:spPr/>
      <dgm:t>
        <a:bodyPr/>
        <a:lstStyle/>
        <a:p>
          <a:endParaRPr lang="en-GB"/>
        </a:p>
      </dgm:t>
    </dgm:pt>
    <dgm:pt modelId="{DDC6D99C-F484-4C61-850B-BA0A27BD4AFD}">
      <dgm:prSet phldrT="[Text]" custT="1"/>
      <dgm:spPr/>
      <dgm:t>
        <a:bodyPr/>
        <a:lstStyle/>
        <a:p>
          <a:r>
            <a:rPr lang="en-GB" sz="2000" dirty="0" smtClean="0">
              <a:solidFill>
                <a:schemeClr val="tx1">
                  <a:lumMod val="75000"/>
                  <a:lumOff val="25000"/>
                </a:schemeClr>
              </a:solidFill>
            </a:rPr>
            <a:t>“</a:t>
          </a:r>
          <a:r>
            <a:rPr lang="en-GB" sz="20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Pandas.DataFrame.isin</a:t>
          </a:r>
          <a:r>
            <a:rPr lang="en-GB" sz="2000" dirty="0" smtClean="0">
              <a:solidFill>
                <a:schemeClr val="tx1">
                  <a:lumMod val="75000"/>
                  <a:lumOff val="25000"/>
                </a:schemeClr>
              </a:solidFill>
            </a:rPr>
            <a:t>()” amongst </a:t>
          </a:r>
          <a:r>
            <a:rPr lang="en-GB" sz="2000" i="1" dirty="0" smtClean="0">
              <a:solidFill>
                <a:schemeClr val="tx1">
                  <a:lumMod val="75000"/>
                  <a:lumOff val="25000"/>
                </a:schemeClr>
              </a:solidFill>
            </a:rPr>
            <a:t>“Indicators Code”</a:t>
          </a:r>
          <a:endParaRPr lang="en-GB" sz="2000" i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9817B1EB-A971-493A-A1BE-4F0E407375CB}" type="parTrans" cxnId="{5B2D900D-1E91-49BE-B571-27C06DA0DF42}">
      <dgm:prSet/>
      <dgm:spPr/>
      <dgm:t>
        <a:bodyPr/>
        <a:lstStyle/>
        <a:p>
          <a:endParaRPr lang="en-GB"/>
        </a:p>
      </dgm:t>
    </dgm:pt>
    <dgm:pt modelId="{7B790F6A-5219-4B87-8118-7AAE31457FBC}" type="sibTrans" cxnId="{5B2D900D-1E91-49BE-B571-27C06DA0DF42}">
      <dgm:prSet/>
      <dgm:spPr/>
      <dgm:t>
        <a:bodyPr/>
        <a:lstStyle/>
        <a:p>
          <a:endParaRPr lang="en-GB"/>
        </a:p>
      </dgm:t>
    </dgm:pt>
    <dgm:pt modelId="{F5356E3F-2C58-41B0-A629-98F7CA88E008}">
      <dgm:prSet phldrT="[Text]" custT="1"/>
      <dgm:spPr/>
      <dgm:t>
        <a:bodyPr/>
        <a:lstStyle/>
        <a:p>
          <a:r>
            <a:rPr lang="en-GB" sz="2000" dirty="0" smtClean="0">
              <a:solidFill>
                <a:schemeClr val="tx1">
                  <a:lumMod val="75000"/>
                  <a:lumOff val="25000"/>
                </a:schemeClr>
              </a:solidFill>
            </a:rPr>
            <a:t>“</a:t>
          </a:r>
          <a:r>
            <a:rPr lang="en-GB" sz="20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Pandas.DataFrame.dropna</a:t>
          </a:r>
          <a:r>
            <a:rPr lang="en-GB" sz="2000" dirty="0" smtClean="0">
              <a:solidFill>
                <a:schemeClr val="tx1">
                  <a:lumMod val="75000"/>
                  <a:lumOff val="25000"/>
                </a:schemeClr>
              </a:solidFill>
            </a:rPr>
            <a:t>(thresh=filter)” 60%</a:t>
          </a:r>
          <a:endParaRPr lang="en-GB" sz="20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1461E26-093A-4231-B09F-01D4284DEA49}" type="parTrans" cxnId="{008CC25B-DF1B-4ADA-8AC8-A739370B9F6C}">
      <dgm:prSet/>
      <dgm:spPr/>
      <dgm:t>
        <a:bodyPr/>
        <a:lstStyle/>
        <a:p>
          <a:endParaRPr lang="en-GB"/>
        </a:p>
      </dgm:t>
    </dgm:pt>
    <dgm:pt modelId="{67BAEC0E-8E52-4A2F-A92B-0EDA2F304AA7}" type="sibTrans" cxnId="{008CC25B-DF1B-4ADA-8AC8-A739370B9F6C}">
      <dgm:prSet/>
      <dgm:spPr/>
      <dgm:t>
        <a:bodyPr/>
        <a:lstStyle/>
        <a:p>
          <a:endParaRPr lang="en-GB"/>
        </a:p>
      </dgm:t>
    </dgm:pt>
    <dgm:pt modelId="{198B76A7-AFD5-4015-A808-6CBD22DDC495}">
      <dgm:prSet phldrT="[Text]" custT="1"/>
      <dgm:spPr/>
      <dgm:t>
        <a:bodyPr/>
        <a:lstStyle/>
        <a:p>
          <a:r>
            <a:rPr lang="en-GB" sz="2000" dirty="0" smtClean="0">
              <a:solidFill>
                <a:schemeClr val="tx1">
                  <a:lumMod val="75000"/>
                  <a:lumOff val="25000"/>
                </a:schemeClr>
              </a:solidFill>
            </a:rPr>
            <a:t>“~</a:t>
          </a:r>
          <a:r>
            <a:rPr lang="en-GB" sz="20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Pandas.Series.str.contains</a:t>
          </a:r>
          <a:r>
            <a:rPr lang="en-GB" sz="2000" dirty="0" smtClean="0">
              <a:solidFill>
                <a:schemeClr val="tx1">
                  <a:lumMod val="75000"/>
                  <a:lumOff val="25000"/>
                </a:schemeClr>
              </a:solidFill>
            </a:rPr>
            <a:t>()” amongst </a:t>
          </a:r>
          <a:r>
            <a:rPr lang="en-GB" sz="2000" i="1" dirty="0" smtClean="0">
              <a:solidFill>
                <a:schemeClr val="tx1">
                  <a:lumMod val="75000"/>
                  <a:lumOff val="25000"/>
                </a:schemeClr>
              </a:solidFill>
            </a:rPr>
            <a:t>“Indicators Name”</a:t>
          </a:r>
          <a:endParaRPr lang="en-GB" sz="2000" i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B324575-6E3E-4121-9DF0-474C1641DA90}" type="parTrans" cxnId="{23806928-4ECD-4584-BD5C-7CFE9DD8447B}">
      <dgm:prSet/>
      <dgm:spPr/>
      <dgm:t>
        <a:bodyPr/>
        <a:lstStyle/>
        <a:p>
          <a:endParaRPr lang="en-GB"/>
        </a:p>
      </dgm:t>
    </dgm:pt>
    <dgm:pt modelId="{D58747BF-3B6E-463E-A455-071C788A56F0}" type="sibTrans" cxnId="{23806928-4ECD-4584-BD5C-7CFE9DD8447B}">
      <dgm:prSet/>
      <dgm:spPr/>
      <dgm:t>
        <a:bodyPr/>
        <a:lstStyle/>
        <a:p>
          <a:endParaRPr lang="en-GB"/>
        </a:p>
      </dgm:t>
    </dgm:pt>
    <dgm:pt modelId="{5A7694AB-B6E6-43FC-B79B-DBD6B707241F}" type="pres">
      <dgm:prSet presAssocID="{F598D991-B824-4C98-B34A-C9FC4EC6105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7E7C89C-7BC7-44E9-B71C-C7F30E637450}" type="pres">
      <dgm:prSet presAssocID="{36249492-A85E-412A-9EA0-68E91CACA020}" presName="composite" presStyleCnt="0"/>
      <dgm:spPr/>
    </dgm:pt>
    <dgm:pt modelId="{27213ED9-0DA0-441D-AE6B-1A7000B6AA0F}" type="pres">
      <dgm:prSet presAssocID="{36249492-A85E-412A-9EA0-68E91CACA020}" presName="parentText" presStyleLbl="alignNode1" presStyleIdx="0" presStyleCnt="3" custScaleX="111319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6360BD5-269F-4E05-8ED6-341EC1BBC9DA}" type="pres">
      <dgm:prSet presAssocID="{36249492-A85E-412A-9EA0-68E91CACA020}" presName="descendantText" presStyleLbl="alignAcc1" presStyleIdx="0" presStyleCnt="3" custScaleX="98914" custLinFactY="29815" custLinFactNeighborX="190" custLinFactNeighborY="10000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1DD1C30-8C43-4E25-9A33-5135786F9D92}" type="pres">
      <dgm:prSet presAssocID="{2A70AC20-6403-4893-9591-2669449DD76E}" presName="sp" presStyleCnt="0"/>
      <dgm:spPr/>
    </dgm:pt>
    <dgm:pt modelId="{D5074930-9D2E-4C75-9BFB-6167DA9D537F}" type="pres">
      <dgm:prSet presAssocID="{D722F432-7B1B-4A3D-BBE7-59106F0D2A26}" presName="composite" presStyleCnt="0"/>
      <dgm:spPr/>
    </dgm:pt>
    <dgm:pt modelId="{D1465776-D690-472E-838D-47C43251A7AE}" type="pres">
      <dgm:prSet presAssocID="{D722F432-7B1B-4A3D-BBE7-59106F0D2A26}" presName="parentText" presStyleLbl="alignNode1" presStyleIdx="1" presStyleCnt="3" custScaleX="10923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957E1F8-3036-4D27-AC0E-D0B0ABB34BB5}" type="pres">
      <dgm:prSet presAssocID="{D722F432-7B1B-4A3D-BBE7-59106F0D2A26}" presName="descendantText" presStyleLbl="alignAcc1" presStyleIdx="1" presStyleCnt="3" custScaleX="97835" custLinFactY="-37270" custLinFactNeighborX="168" custLinFactNeighborY="-10000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CEDCB96-F876-4C8B-98D6-13B174272FE9}" type="pres">
      <dgm:prSet presAssocID="{CCF43AD7-A071-4A86-BBB6-2DE4E27214BA}" presName="sp" presStyleCnt="0"/>
      <dgm:spPr/>
    </dgm:pt>
    <dgm:pt modelId="{B557E378-BADE-4392-B60D-BF9EB26391A9}" type="pres">
      <dgm:prSet presAssocID="{5C9C4B9C-0B92-4836-9853-01E9C1A14264}" presName="composite" presStyleCnt="0"/>
      <dgm:spPr/>
    </dgm:pt>
    <dgm:pt modelId="{7EC5D090-312D-455F-BA77-C8352BA43683}" type="pres">
      <dgm:prSet presAssocID="{5C9C4B9C-0B92-4836-9853-01E9C1A14264}" presName="parentText" presStyleLbl="alignNode1" presStyleIdx="2" presStyleCnt="3" custScaleX="114661" custLinFactNeighborY="279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597747A-E51F-4CF9-9766-E1819007A04D}" type="pres">
      <dgm:prSet presAssocID="{5C9C4B9C-0B92-4836-9853-01E9C1A14264}" presName="descendantText" presStyleLbl="alignAcc1" presStyleIdx="2" presStyleCnt="3" custLinFactNeighborX="-2" custLinFactNeighborY="-122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601664A-5563-4EE0-AFD3-31C783121F7E}" type="presOf" srcId="{F5356E3F-2C58-41B0-A629-98F7CA88E008}" destId="{D6360BD5-269F-4E05-8ED6-341EC1BBC9DA}" srcOrd="0" destOrd="1" presId="urn:microsoft.com/office/officeart/2005/8/layout/chevron2"/>
    <dgm:cxn modelId="{7E8B9264-1CCB-4849-978C-068E61DF03FB}" type="presOf" srcId="{06181D74-AF80-4AE2-91C0-6B8DA4748539}" destId="{F957E1F8-3036-4D27-AC0E-D0B0ABB34BB5}" srcOrd="0" destOrd="0" presId="urn:microsoft.com/office/officeart/2005/8/layout/chevron2"/>
    <dgm:cxn modelId="{66C7FA09-039B-4A15-8151-ABFA070276C9}" type="presOf" srcId="{3AEC1E06-166C-426D-B28B-D8CB2F1E2658}" destId="{D6360BD5-269F-4E05-8ED6-341EC1BBC9DA}" srcOrd="0" destOrd="0" presId="urn:microsoft.com/office/officeart/2005/8/layout/chevron2"/>
    <dgm:cxn modelId="{008CC25B-DF1B-4ADA-8AC8-A739370B9F6C}" srcId="{3AEC1E06-166C-426D-B28B-D8CB2F1E2658}" destId="{F5356E3F-2C58-41B0-A629-98F7CA88E008}" srcOrd="0" destOrd="0" parTransId="{F1461E26-093A-4231-B09F-01D4284DEA49}" sibTransId="{67BAEC0E-8E52-4A2F-A92B-0EDA2F304AA7}"/>
    <dgm:cxn modelId="{9B8F5EDB-8DE5-406A-BBEB-8CC90A37011D}" srcId="{36249492-A85E-412A-9EA0-68E91CACA020}" destId="{3AEC1E06-166C-426D-B28B-D8CB2F1E2658}" srcOrd="0" destOrd="0" parTransId="{F6032DC6-7311-49AD-8760-AC1BE6D5CD56}" sibTransId="{C88EC338-0322-419F-984F-80F466DE01C7}"/>
    <dgm:cxn modelId="{DE169160-621E-4C85-BD3F-8078F8D4E6D1}" type="presOf" srcId="{36249492-A85E-412A-9EA0-68E91CACA020}" destId="{27213ED9-0DA0-441D-AE6B-1A7000B6AA0F}" srcOrd="0" destOrd="0" presId="urn:microsoft.com/office/officeart/2005/8/layout/chevron2"/>
    <dgm:cxn modelId="{35E93A61-8E74-4B59-88C1-CB1AA540929F}" type="presOf" srcId="{19A52327-839B-4BDC-88DC-D4E45FC9795B}" destId="{8597747A-E51F-4CF9-9766-E1819007A04D}" srcOrd="0" destOrd="0" presId="urn:microsoft.com/office/officeart/2005/8/layout/chevron2"/>
    <dgm:cxn modelId="{FFC0F896-D0FC-48F6-B896-22BDE60D8B85}" type="presOf" srcId="{F598D991-B824-4C98-B34A-C9FC4EC61056}" destId="{5A7694AB-B6E6-43FC-B79B-DBD6B707241F}" srcOrd="0" destOrd="0" presId="urn:microsoft.com/office/officeart/2005/8/layout/chevron2"/>
    <dgm:cxn modelId="{49265CCB-45D2-4564-A3F5-96FBFB69F9B8}" srcId="{D722F432-7B1B-4A3D-BBE7-59106F0D2A26}" destId="{06181D74-AF80-4AE2-91C0-6B8DA4748539}" srcOrd="0" destOrd="0" parTransId="{7D0AC8B3-F1F3-4405-A8C3-FB22231FBF11}" sibTransId="{29EAC6BF-F6BD-49FF-8F43-E2928AA27985}"/>
    <dgm:cxn modelId="{69AB6D05-2A2C-4BBD-B87F-0006849AFFD9}" type="presOf" srcId="{5C9C4B9C-0B92-4836-9853-01E9C1A14264}" destId="{7EC5D090-312D-455F-BA77-C8352BA43683}" srcOrd="0" destOrd="0" presId="urn:microsoft.com/office/officeart/2005/8/layout/chevron2"/>
    <dgm:cxn modelId="{3C47EDD8-278B-45C7-A386-5B71B62B0A47}" type="presOf" srcId="{DDC6D99C-F484-4C61-850B-BA0A27BD4AFD}" destId="{8597747A-E51F-4CF9-9766-E1819007A04D}" srcOrd="0" destOrd="1" presId="urn:microsoft.com/office/officeart/2005/8/layout/chevron2"/>
    <dgm:cxn modelId="{23806928-4ECD-4584-BD5C-7CFE9DD8447B}" srcId="{06181D74-AF80-4AE2-91C0-6B8DA4748539}" destId="{198B76A7-AFD5-4015-A808-6CBD22DDC495}" srcOrd="0" destOrd="0" parTransId="{1B324575-6E3E-4121-9DF0-474C1641DA90}" sibTransId="{D58747BF-3B6E-463E-A455-071C788A56F0}"/>
    <dgm:cxn modelId="{B0B071DB-F244-4424-971D-7BE812AAB7D8}" srcId="{5C9C4B9C-0B92-4836-9853-01E9C1A14264}" destId="{19A52327-839B-4BDC-88DC-D4E45FC9795B}" srcOrd="0" destOrd="0" parTransId="{BD88AF3A-1CA9-4D75-90DA-2E363B790B23}" sibTransId="{B2734D24-914C-4E78-BF9D-9D4FE9E12BB2}"/>
    <dgm:cxn modelId="{4CEE683A-6D91-40DC-BFCB-31BF6A391CBB}" type="presOf" srcId="{D722F432-7B1B-4A3D-BBE7-59106F0D2A26}" destId="{D1465776-D690-472E-838D-47C43251A7AE}" srcOrd="0" destOrd="0" presId="urn:microsoft.com/office/officeart/2005/8/layout/chevron2"/>
    <dgm:cxn modelId="{96C07A61-8D25-46A2-94EC-D5D75A49DD77}" srcId="{F598D991-B824-4C98-B34A-C9FC4EC61056}" destId="{D722F432-7B1B-4A3D-BBE7-59106F0D2A26}" srcOrd="1" destOrd="0" parTransId="{FF3C893D-47CA-4D3E-99DA-FEDFC7199A6D}" sibTransId="{CCF43AD7-A071-4A86-BBB6-2DE4E27214BA}"/>
    <dgm:cxn modelId="{1A6F6806-9EBD-400E-A08F-FC6AF959DC66}" srcId="{F598D991-B824-4C98-B34A-C9FC4EC61056}" destId="{5C9C4B9C-0B92-4836-9853-01E9C1A14264}" srcOrd="2" destOrd="0" parTransId="{EAC8B31F-58EE-40F7-BAEB-B22786A26231}" sibTransId="{7BF4B09F-6DD7-455F-9805-69BF1F5D9516}"/>
    <dgm:cxn modelId="{A25A91E4-DF0B-444B-9910-449F1912064A}" type="presOf" srcId="{198B76A7-AFD5-4015-A808-6CBD22DDC495}" destId="{F957E1F8-3036-4D27-AC0E-D0B0ABB34BB5}" srcOrd="0" destOrd="1" presId="urn:microsoft.com/office/officeart/2005/8/layout/chevron2"/>
    <dgm:cxn modelId="{5B2D900D-1E91-49BE-B571-27C06DA0DF42}" srcId="{19A52327-839B-4BDC-88DC-D4E45FC9795B}" destId="{DDC6D99C-F484-4C61-850B-BA0A27BD4AFD}" srcOrd="0" destOrd="0" parTransId="{9817B1EB-A971-493A-A1BE-4F0E407375CB}" sibTransId="{7B790F6A-5219-4B87-8118-7AAE31457FBC}"/>
    <dgm:cxn modelId="{15E8DA94-F371-4C72-A91A-AB7CF762F9C2}" srcId="{F598D991-B824-4C98-B34A-C9FC4EC61056}" destId="{36249492-A85E-412A-9EA0-68E91CACA020}" srcOrd="0" destOrd="0" parTransId="{80C3C9D4-F7BA-4C93-994D-CAF11A26A336}" sibTransId="{2A70AC20-6403-4893-9591-2669449DD76E}"/>
    <dgm:cxn modelId="{09A7D0BE-1D5C-44AF-B927-58962D578994}" type="presParOf" srcId="{5A7694AB-B6E6-43FC-B79B-DBD6B707241F}" destId="{A7E7C89C-7BC7-44E9-B71C-C7F30E637450}" srcOrd="0" destOrd="0" presId="urn:microsoft.com/office/officeart/2005/8/layout/chevron2"/>
    <dgm:cxn modelId="{3D091404-F1E1-424B-BBDC-336940EF47A0}" type="presParOf" srcId="{A7E7C89C-7BC7-44E9-B71C-C7F30E637450}" destId="{27213ED9-0DA0-441D-AE6B-1A7000B6AA0F}" srcOrd="0" destOrd="0" presId="urn:microsoft.com/office/officeart/2005/8/layout/chevron2"/>
    <dgm:cxn modelId="{C4751197-2010-493C-9833-C29269CBCFF2}" type="presParOf" srcId="{A7E7C89C-7BC7-44E9-B71C-C7F30E637450}" destId="{D6360BD5-269F-4E05-8ED6-341EC1BBC9DA}" srcOrd="1" destOrd="0" presId="urn:microsoft.com/office/officeart/2005/8/layout/chevron2"/>
    <dgm:cxn modelId="{79754DEC-4DE7-470B-B816-33949A5167A8}" type="presParOf" srcId="{5A7694AB-B6E6-43FC-B79B-DBD6B707241F}" destId="{C1DD1C30-8C43-4E25-9A33-5135786F9D92}" srcOrd="1" destOrd="0" presId="urn:microsoft.com/office/officeart/2005/8/layout/chevron2"/>
    <dgm:cxn modelId="{D6B92D9D-73A6-4092-AA8E-ABB81E5A4208}" type="presParOf" srcId="{5A7694AB-B6E6-43FC-B79B-DBD6B707241F}" destId="{D5074930-9D2E-4C75-9BFB-6167DA9D537F}" srcOrd="2" destOrd="0" presId="urn:microsoft.com/office/officeart/2005/8/layout/chevron2"/>
    <dgm:cxn modelId="{A11A90BA-E34A-4A96-BD56-C02A8DCB581B}" type="presParOf" srcId="{D5074930-9D2E-4C75-9BFB-6167DA9D537F}" destId="{D1465776-D690-472E-838D-47C43251A7AE}" srcOrd="0" destOrd="0" presId="urn:microsoft.com/office/officeart/2005/8/layout/chevron2"/>
    <dgm:cxn modelId="{A83CD7B3-AF09-476E-86D7-FEAD06A51EA7}" type="presParOf" srcId="{D5074930-9D2E-4C75-9BFB-6167DA9D537F}" destId="{F957E1F8-3036-4D27-AC0E-D0B0ABB34BB5}" srcOrd="1" destOrd="0" presId="urn:microsoft.com/office/officeart/2005/8/layout/chevron2"/>
    <dgm:cxn modelId="{54C1EC8B-A844-4B7D-902C-6B54B0491088}" type="presParOf" srcId="{5A7694AB-B6E6-43FC-B79B-DBD6B707241F}" destId="{5CEDCB96-F876-4C8B-98D6-13B174272FE9}" srcOrd="3" destOrd="0" presId="urn:microsoft.com/office/officeart/2005/8/layout/chevron2"/>
    <dgm:cxn modelId="{250D495F-F656-4F65-9AD4-E35FDF8D7468}" type="presParOf" srcId="{5A7694AB-B6E6-43FC-B79B-DBD6B707241F}" destId="{B557E378-BADE-4392-B60D-BF9EB26391A9}" srcOrd="4" destOrd="0" presId="urn:microsoft.com/office/officeart/2005/8/layout/chevron2"/>
    <dgm:cxn modelId="{CA523061-6432-417F-AAC0-7C5EC8FD0121}" type="presParOf" srcId="{B557E378-BADE-4392-B60D-BF9EB26391A9}" destId="{7EC5D090-312D-455F-BA77-C8352BA43683}" srcOrd="0" destOrd="0" presId="urn:microsoft.com/office/officeart/2005/8/layout/chevron2"/>
    <dgm:cxn modelId="{7C8CF9BB-7BF6-4004-8DF5-EE1346D0A642}" type="presParOf" srcId="{B557E378-BADE-4392-B60D-BF9EB26391A9}" destId="{8597747A-E51F-4CF9-9766-E1819007A04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A137D9-34A9-4E90-897A-A6142D3ABE8E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78F1570-B293-4662-AD59-025456585C91}">
      <dgm:prSet phldrT="[Text]" custT="1"/>
      <dgm:spPr/>
      <dgm:t>
        <a:bodyPr/>
        <a:lstStyle/>
        <a:p>
          <a:r>
            <a:rPr lang="en-GB" sz="2000" b="1" dirty="0" smtClean="0"/>
            <a:t>Internet</a:t>
          </a:r>
        </a:p>
        <a:p>
          <a:r>
            <a:rPr lang="en-GB" sz="2000" b="1" dirty="0" smtClean="0"/>
            <a:t> users</a:t>
          </a:r>
          <a:endParaRPr lang="en-GB" sz="2000" b="1" dirty="0"/>
        </a:p>
      </dgm:t>
    </dgm:pt>
    <dgm:pt modelId="{370A8B01-1969-4955-A87A-E8094999562A}" type="parTrans" cxnId="{9239D2D3-0762-47FE-A5CE-0E91BBF6A421}">
      <dgm:prSet/>
      <dgm:spPr/>
      <dgm:t>
        <a:bodyPr/>
        <a:lstStyle/>
        <a:p>
          <a:endParaRPr lang="en-GB"/>
        </a:p>
      </dgm:t>
    </dgm:pt>
    <dgm:pt modelId="{89767C66-E060-4670-A469-CE02D0152D0C}" type="sibTrans" cxnId="{9239D2D3-0762-47FE-A5CE-0E91BBF6A421}">
      <dgm:prSet/>
      <dgm:spPr/>
      <dgm:t>
        <a:bodyPr/>
        <a:lstStyle/>
        <a:p>
          <a:endParaRPr lang="en-GB"/>
        </a:p>
      </dgm:t>
    </dgm:pt>
    <dgm:pt modelId="{B12E4254-0945-4AEB-82BF-EE009E1792EE}">
      <dgm:prSet phldrT="[Text]" custT="1"/>
      <dgm:spPr/>
      <dgm:t>
        <a:bodyPr/>
        <a:lstStyle/>
        <a:p>
          <a:r>
            <a:rPr lang="en-GB" sz="2000" b="1" dirty="0" smtClean="0"/>
            <a:t>Students enrolment</a:t>
          </a:r>
        </a:p>
        <a:p>
          <a:r>
            <a:rPr lang="en-GB" sz="2000" b="1" dirty="0" smtClean="0"/>
            <a:t>secondary</a:t>
          </a:r>
        </a:p>
        <a:p>
          <a:r>
            <a:rPr lang="en-GB" sz="2000" b="1" dirty="0" smtClean="0"/>
            <a:t>tertiary</a:t>
          </a:r>
          <a:endParaRPr lang="en-GB" sz="2000" b="1" dirty="0"/>
        </a:p>
      </dgm:t>
    </dgm:pt>
    <dgm:pt modelId="{0E0E966F-89D7-457F-BD6F-D7869A00C681}" type="parTrans" cxnId="{8AD6F93B-DA11-46E7-8F7A-B353EE926ABE}">
      <dgm:prSet/>
      <dgm:spPr/>
      <dgm:t>
        <a:bodyPr/>
        <a:lstStyle/>
        <a:p>
          <a:endParaRPr lang="en-GB"/>
        </a:p>
      </dgm:t>
    </dgm:pt>
    <dgm:pt modelId="{75A21DFF-A7BB-4C81-8B29-727806B4A8F8}" type="sibTrans" cxnId="{8AD6F93B-DA11-46E7-8F7A-B353EE926ABE}">
      <dgm:prSet/>
      <dgm:spPr/>
      <dgm:t>
        <a:bodyPr/>
        <a:lstStyle/>
        <a:p>
          <a:endParaRPr lang="en-GB"/>
        </a:p>
      </dgm:t>
    </dgm:pt>
    <dgm:pt modelId="{F6975345-7096-40ED-B0E4-530D30D27C5B}">
      <dgm:prSet phldrT="[Text]" custT="1"/>
      <dgm:spPr/>
      <dgm:t>
        <a:bodyPr/>
        <a:lstStyle/>
        <a:p>
          <a:r>
            <a:rPr lang="en-GB" sz="2000" b="1" dirty="0" smtClean="0"/>
            <a:t>Population growth</a:t>
          </a:r>
          <a:endParaRPr lang="en-GB" sz="2000" b="1" dirty="0"/>
        </a:p>
      </dgm:t>
    </dgm:pt>
    <dgm:pt modelId="{87787128-F6C3-44A2-8929-A6C42ED81ABF}" type="parTrans" cxnId="{7373D52F-68D7-4A11-9C3F-97CE9BEE2800}">
      <dgm:prSet/>
      <dgm:spPr/>
      <dgm:t>
        <a:bodyPr/>
        <a:lstStyle/>
        <a:p>
          <a:endParaRPr lang="en-GB"/>
        </a:p>
      </dgm:t>
    </dgm:pt>
    <dgm:pt modelId="{AE79A543-2FC2-4BBE-80AF-0F1DA6C08A54}" type="sibTrans" cxnId="{7373D52F-68D7-4A11-9C3F-97CE9BEE2800}">
      <dgm:prSet/>
      <dgm:spPr/>
      <dgm:t>
        <a:bodyPr/>
        <a:lstStyle/>
        <a:p>
          <a:endParaRPr lang="en-GB"/>
        </a:p>
      </dgm:t>
    </dgm:pt>
    <dgm:pt modelId="{F0CEEF9F-3F29-49D5-B7B3-CA9E2061F50D}">
      <dgm:prSet phldrT="[Text]" custT="1"/>
      <dgm:spPr/>
      <dgm:t>
        <a:bodyPr/>
        <a:lstStyle/>
        <a:p>
          <a:r>
            <a:rPr lang="en-GB" sz="2000" b="1" dirty="0" smtClean="0"/>
            <a:t>Unemployment</a:t>
          </a:r>
          <a:endParaRPr lang="en-GB" sz="2000" b="1" dirty="0"/>
        </a:p>
      </dgm:t>
    </dgm:pt>
    <dgm:pt modelId="{C02F408A-1558-4591-BF6B-082F97B80627}" type="parTrans" cxnId="{AC58E8FF-BCE7-414D-B02A-C25C46954071}">
      <dgm:prSet/>
      <dgm:spPr/>
      <dgm:t>
        <a:bodyPr/>
        <a:lstStyle/>
        <a:p>
          <a:endParaRPr lang="en-GB"/>
        </a:p>
      </dgm:t>
    </dgm:pt>
    <dgm:pt modelId="{A10F5130-0F0D-456A-B19A-1CCC67DDF673}" type="sibTrans" cxnId="{AC58E8FF-BCE7-414D-B02A-C25C46954071}">
      <dgm:prSet/>
      <dgm:spPr/>
      <dgm:t>
        <a:bodyPr/>
        <a:lstStyle/>
        <a:p>
          <a:endParaRPr lang="en-GB"/>
        </a:p>
      </dgm:t>
    </dgm:pt>
    <dgm:pt modelId="{6DB91FCB-C6B3-4D54-A0FA-D2C29206B794}" type="pres">
      <dgm:prSet presAssocID="{F0A137D9-34A9-4E90-897A-A6142D3ABE8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695B1811-AB6F-4656-A959-3B31DBD4F3C7}" type="pres">
      <dgm:prSet presAssocID="{F0A137D9-34A9-4E90-897A-A6142D3ABE8E}" presName="axisShape" presStyleLbl="bgShp" presStyleIdx="0" presStyleCnt="1"/>
      <dgm:spPr/>
    </dgm:pt>
    <dgm:pt modelId="{407C8D5B-9275-40AA-8EB0-75D274CD3563}" type="pres">
      <dgm:prSet presAssocID="{F0A137D9-34A9-4E90-897A-A6142D3ABE8E}" presName="rect1" presStyleLbl="node1" presStyleIdx="0" presStyleCnt="4" custScaleX="117685" custLinFactNeighborX="-876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945BF0-1D2B-4DB3-AD58-343A5066BF09}" type="pres">
      <dgm:prSet presAssocID="{F0A137D9-34A9-4E90-897A-A6142D3ABE8E}" presName="rect2" presStyleLbl="node1" presStyleIdx="1" presStyleCnt="4" custScaleX="159757" custLinFactNeighborX="282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889C432-4C8D-4CF9-98CE-1CCDFA6C4406}" type="pres">
      <dgm:prSet presAssocID="{F0A137D9-34A9-4E90-897A-A6142D3ABE8E}" presName="rect3" presStyleLbl="node1" presStyleIdx="2" presStyleCnt="4" custScaleX="119123" custLinFactNeighborX="-876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084C274-7F31-4892-801A-D42CDB1DA7F9}" type="pres">
      <dgm:prSet presAssocID="{F0A137D9-34A9-4E90-897A-A6142D3ABE8E}" presName="rect4" presStyleLbl="node1" presStyleIdx="3" presStyleCnt="4" custScaleX="166549" custLinFactNeighborX="3019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090DA92-05C8-45A8-9462-A8FB15292145}" type="presOf" srcId="{B12E4254-0945-4AEB-82BF-EE009E1792EE}" destId="{14945BF0-1D2B-4DB3-AD58-343A5066BF09}" srcOrd="0" destOrd="0" presId="urn:microsoft.com/office/officeart/2005/8/layout/matrix2"/>
    <dgm:cxn modelId="{CC099D19-5364-4126-A64A-DB44180C9EB6}" type="presOf" srcId="{F6975345-7096-40ED-B0E4-530D30D27C5B}" destId="{8889C432-4C8D-4CF9-98CE-1CCDFA6C4406}" srcOrd="0" destOrd="0" presId="urn:microsoft.com/office/officeart/2005/8/layout/matrix2"/>
    <dgm:cxn modelId="{AC58E8FF-BCE7-414D-B02A-C25C46954071}" srcId="{F0A137D9-34A9-4E90-897A-A6142D3ABE8E}" destId="{F0CEEF9F-3F29-49D5-B7B3-CA9E2061F50D}" srcOrd="3" destOrd="0" parTransId="{C02F408A-1558-4591-BF6B-082F97B80627}" sibTransId="{A10F5130-0F0D-456A-B19A-1CCC67DDF673}"/>
    <dgm:cxn modelId="{7373D52F-68D7-4A11-9C3F-97CE9BEE2800}" srcId="{F0A137D9-34A9-4E90-897A-A6142D3ABE8E}" destId="{F6975345-7096-40ED-B0E4-530D30D27C5B}" srcOrd="2" destOrd="0" parTransId="{87787128-F6C3-44A2-8929-A6C42ED81ABF}" sibTransId="{AE79A543-2FC2-4BBE-80AF-0F1DA6C08A54}"/>
    <dgm:cxn modelId="{1830F73E-30A3-4DDC-801D-D3DF5546ABF9}" type="presOf" srcId="{E78F1570-B293-4662-AD59-025456585C91}" destId="{407C8D5B-9275-40AA-8EB0-75D274CD3563}" srcOrd="0" destOrd="0" presId="urn:microsoft.com/office/officeart/2005/8/layout/matrix2"/>
    <dgm:cxn modelId="{3F52F826-7A47-4DE6-B854-B2130B3BFEB3}" type="presOf" srcId="{F0CEEF9F-3F29-49D5-B7B3-CA9E2061F50D}" destId="{8084C274-7F31-4892-801A-D42CDB1DA7F9}" srcOrd="0" destOrd="0" presId="urn:microsoft.com/office/officeart/2005/8/layout/matrix2"/>
    <dgm:cxn modelId="{8AD6F93B-DA11-46E7-8F7A-B353EE926ABE}" srcId="{F0A137D9-34A9-4E90-897A-A6142D3ABE8E}" destId="{B12E4254-0945-4AEB-82BF-EE009E1792EE}" srcOrd="1" destOrd="0" parTransId="{0E0E966F-89D7-457F-BD6F-D7869A00C681}" sibTransId="{75A21DFF-A7BB-4C81-8B29-727806B4A8F8}"/>
    <dgm:cxn modelId="{2373ED81-BACA-4277-8FE3-93E35B29B797}" type="presOf" srcId="{F0A137D9-34A9-4E90-897A-A6142D3ABE8E}" destId="{6DB91FCB-C6B3-4D54-A0FA-D2C29206B794}" srcOrd="0" destOrd="0" presId="urn:microsoft.com/office/officeart/2005/8/layout/matrix2"/>
    <dgm:cxn modelId="{9239D2D3-0762-47FE-A5CE-0E91BBF6A421}" srcId="{F0A137D9-34A9-4E90-897A-A6142D3ABE8E}" destId="{E78F1570-B293-4662-AD59-025456585C91}" srcOrd="0" destOrd="0" parTransId="{370A8B01-1969-4955-A87A-E8094999562A}" sibTransId="{89767C66-E060-4670-A469-CE02D0152D0C}"/>
    <dgm:cxn modelId="{B15D9282-F7FC-4E02-8518-0847C1A50CB6}" type="presParOf" srcId="{6DB91FCB-C6B3-4D54-A0FA-D2C29206B794}" destId="{695B1811-AB6F-4656-A959-3B31DBD4F3C7}" srcOrd="0" destOrd="0" presId="urn:microsoft.com/office/officeart/2005/8/layout/matrix2"/>
    <dgm:cxn modelId="{8FA8D361-5B74-4B64-BAA6-14D9CE01EA25}" type="presParOf" srcId="{6DB91FCB-C6B3-4D54-A0FA-D2C29206B794}" destId="{407C8D5B-9275-40AA-8EB0-75D274CD3563}" srcOrd="1" destOrd="0" presId="urn:microsoft.com/office/officeart/2005/8/layout/matrix2"/>
    <dgm:cxn modelId="{2E9C1F5C-B543-436D-B262-DFAF73EB2E4D}" type="presParOf" srcId="{6DB91FCB-C6B3-4D54-A0FA-D2C29206B794}" destId="{14945BF0-1D2B-4DB3-AD58-343A5066BF09}" srcOrd="2" destOrd="0" presId="urn:microsoft.com/office/officeart/2005/8/layout/matrix2"/>
    <dgm:cxn modelId="{9222FA55-777D-4190-9BB3-671C04B010A0}" type="presParOf" srcId="{6DB91FCB-C6B3-4D54-A0FA-D2C29206B794}" destId="{8889C432-4C8D-4CF9-98CE-1CCDFA6C4406}" srcOrd="3" destOrd="0" presId="urn:microsoft.com/office/officeart/2005/8/layout/matrix2"/>
    <dgm:cxn modelId="{91C62907-4443-4E91-8BA7-2D53C2B13CD8}" type="presParOf" srcId="{6DB91FCB-C6B3-4D54-A0FA-D2C29206B794}" destId="{8084C274-7F31-4892-801A-D42CDB1DA7F9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13ED9-0DA0-441D-AE6B-1A7000B6AA0F}">
      <dsp:nvSpPr>
        <dsp:cNvPr id="0" name=""/>
        <dsp:cNvSpPr/>
      </dsp:nvSpPr>
      <dsp:spPr>
        <a:xfrm rot="5400000">
          <a:off x="-219630" y="183377"/>
          <a:ext cx="1614454" cy="12580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1</a:t>
          </a:r>
          <a:r>
            <a:rPr lang="en-GB" sz="2000" b="1" kern="1200" baseline="30000" dirty="0" smtClean="0"/>
            <a:t>st</a:t>
          </a:r>
          <a:r>
            <a:rPr lang="en-GB" sz="2000" b="1" kern="1200" dirty="0" smtClean="0"/>
            <a:t> Phase</a:t>
          </a:r>
          <a:endParaRPr lang="en-GB" sz="2000" b="1" kern="1200" dirty="0"/>
        </a:p>
      </dsp:txBody>
      <dsp:txXfrm rot="-5400000">
        <a:off x="-41420" y="634186"/>
        <a:ext cx="1258035" cy="356419"/>
      </dsp:txXfrm>
    </dsp:sp>
    <dsp:sp modelId="{D6360BD5-269F-4E05-8ED6-341EC1BBC9DA}">
      <dsp:nvSpPr>
        <dsp:cNvPr id="0" name=""/>
        <dsp:cNvSpPr/>
      </dsp:nvSpPr>
      <dsp:spPr>
        <a:xfrm rot="5400000">
          <a:off x="4469831" y="-1893626"/>
          <a:ext cx="1049395" cy="75715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b="1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Indicators availability: </a:t>
          </a:r>
          <a:r>
            <a:rPr lang="en-GB" sz="2400" i="1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Choice by filter exclusion</a:t>
          </a:r>
          <a:endParaRPr lang="en-GB" sz="2400" i="1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“</a:t>
          </a:r>
          <a:r>
            <a:rPr lang="en-GB" sz="200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Pandas.DataFrame.dropna</a:t>
          </a:r>
          <a:r>
            <a:rPr lang="en-GB" sz="20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(thresh=filter)” 60%</a:t>
          </a:r>
          <a:endParaRPr lang="en-GB" sz="20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 rot="-5400000">
        <a:off x="1208764" y="1418668"/>
        <a:ext cx="7520303" cy="946941"/>
      </dsp:txXfrm>
    </dsp:sp>
    <dsp:sp modelId="{D1465776-D690-472E-838D-47C43251A7AE}">
      <dsp:nvSpPr>
        <dsp:cNvPr id="0" name=""/>
        <dsp:cNvSpPr/>
      </dsp:nvSpPr>
      <dsp:spPr>
        <a:xfrm rot="5400000">
          <a:off x="-231429" y="1616001"/>
          <a:ext cx="1614454" cy="12344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/>
            <a:t>2</a:t>
          </a:r>
          <a:r>
            <a:rPr lang="en-GB" sz="1800" b="1" kern="1200" baseline="30000" dirty="0" smtClean="0"/>
            <a:t>nd</a:t>
          </a:r>
          <a:r>
            <a:rPr lang="en-GB" sz="1800" b="1" kern="1200" dirty="0" smtClean="0"/>
            <a:t> </a:t>
          </a:r>
          <a:r>
            <a:rPr lang="en-GB" sz="2000" b="1" kern="1200" dirty="0" smtClean="0"/>
            <a:t>Phase</a:t>
          </a:r>
          <a:endParaRPr lang="en-GB" sz="2000" b="1" kern="1200" dirty="0"/>
        </a:p>
      </dsp:txBody>
      <dsp:txXfrm rot="-5400000">
        <a:off x="-41421" y="2043214"/>
        <a:ext cx="1234439" cy="380015"/>
      </dsp:txXfrm>
    </dsp:sp>
    <dsp:sp modelId="{F957E1F8-3036-4D27-AC0E-D0B0ABB34BB5}">
      <dsp:nvSpPr>
        <dsp:cNvPr id="0" name=""/>
        <dsp:cNvSpPr/>
      </dsp:nvSpPr>
      <dsp:spPr>
        <a:xfrm rot="5400000">
          <a:off x="4456349" y="-3219770"/>
          <a:ext cx="1049395" cy="74889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b="1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Semantic analysis: </a:t>
          </a:r>
          <a:r>
            <a:rPr lang="en-GB" sz="2400" i="1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Choice by keywords exclusion</a:t>
          </a:r>
          <a:endParaRPr lang="en-GB" sz="3200" i="1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“~</a:t>
          </a:r>
          <a:r>
            <a:rPr lang="en-GB" sz="200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Pandas.Series.str.contains</a:t>
          </a:r>
          <a:r>
            <a:rPr lang="en-GB" sz="20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()” amongst </a:t>
          </a:r>
          <a:r>
            <a:rPr lang="en-GB" sz="2000" i="1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“Indicators Name”</a:t>
          </a:r>
          <a:endParaRPr lang="en-GB" sz="2000" i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 rot="-5400000">
        <a:off x="1236579" y="51227"/>
        <a:ext cx="7437709" cy="946941"/>
      </dsp:txXfrm>
    </dsp:sp>
    <dsp:sp modelId="{7EC5D090-312D-455F-BA77-C8352BA43683}">
      <dsp:nvSpPr>
        <dsp:cNvPr id="0" name=""/>
        <dsp:cNvSpPr/>
      </dsp:nvSpPr>
      <dsp:spPr>
        <a:xfrm rot="5400000">
          <a:off x="-200746" y="3010649"/>
          <a:ext cx="1614454" cy="1295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3</a:t>
          </a:r>
          <a:r>
            <a:rPr lang="en-GB" sz="2000" b="1" kern="1200" baseline="30000" dirty="0" smtClean="0"/>
            <a:t>rd</a:t>
          </a:r>
          <a:r>
            <a:rPr lang="en-GB" sz="2000" b="1" kern="1200" dirty="0" smtClean="0"/>
            <a:t> Phase</a:t>
          </a:r>
          <a:endParaRPr lang="en-GB" sz="2000" b="1" kern="1200" dirty="0"/>
        </a:p>
      </dsp:txBody>
      <dsp:txXfrm rot="-5400000">
        <a:off x="-41421" y="3499226"/>
        <a:ext cx="1295804" cy="318650"/>
      </dsp:txXfrm>
    </dsp:sp>
    <dsp:sp modelId="{8597747A-E51F-4CF9-9766-E1819007A04D}">
      <dsp:nvSpPr>
        <dsp:cNvPr id="0" name=""/>
        <dsp:cNvSpPr/>
      </dsp:nvSpPr>
      <dsp:spPr>
        <a:xfrm rot="5400000">
          <a:off x="4474018" y="-468677"/>
          <a:ext cx="1049395" cy="76546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b="1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Indicators hand picked: </a:t>
          </a:r>
          <a:r>
            <a:rPr lang="en-GB" sz="2400" i="1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Choice by inclusion</a:t>
          </a:r>
          <a:endParaRPr lang="en-GB" sz="2800" i="1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“</a:t>
          </a:r>
          <a:r>
            <a:rPr lang="en-GB" sz="200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Pandas.DataFrame.isin</a:t>
          </a:r>
          <a:r>
            <a:rPr lang="en-GB" sz="20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()” amongst </a:t>
          </a:r>
          <a:r>
            <a:rPr lang="en-GB" sz="2000" i="1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“Indicators Code”</a:t>
          </a:r>
          <a:endParaRPr lang="en-GB" sz="2000" i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 rot="-5400000">
        <a:off x="1171386" y="2885182"/>
        <a:ext cx="7603433" cy="9469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B1811-AB6F-4656-A959-3B31DBD4F3C7}">
      <dsp:nvSpPr>
        <dsp:cNvPr id="0" name=""/>
        <dsp:cNvSpPr/>
      </dsp:nvSpPr>
      <dsp:spPr>
        <a:xfrm>
          <a:off x="816476" y="0"/>
          <a:ext cx="3304981" cy="3304981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7C8D5B-9275-40AA-8EB0-75D274CD3563}">
      <dsp:nvSpPr>
        <dsp:cNvPr id="0" name=""/>
        <dsp:cNvSpPr/>
      </dsp:nvSpPr>
      <dsp:spPr>
        <a:xfrm>
          <a:off x="798517" y="214823"/>
          <a:ext cx="1555786" cy="13219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Internet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 users</a:t>
          </a:r>
          <a:endParaRPr lang="en-GB" sz="2000" b="1" kern="1200" dirty="0"/>
        </a:p>
      </dsp:txBody>
      <dsp:txXfrm>
        <a:off x="863051" y="279357"/>
        <a:ext cx="1426718" cy="1192924"/>
      </dsp:txXfrm>
    </dsp:sp>
    <dsp:sp modelId="{14945BF0-1D2B-4DB3-AD58-343A5066BF09}">
      <dsp:nvSpPr>
        <dsp:cNvPr id="0" name=""/>
        <dsp:cNvSpPr/>
      </dsp:nvSpPr>
      <dsp:spPr>
        <a:xfrm>
          <a:off x="2563060" y="214823"/>
          <a:ext cx="2111975" cy="13219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Students enrolment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secondary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tertiary</a:t>
          </a:r>
          <a:endParaRPr lang="en-GB" sz="2000" b="1" kern="1200" dirty="0"/>
        </a:p>
      </dsp:txBody>
      <dsp:txXfrm>
        <a:off x="2627594" y="279357"/>
        <a:ext cx="1982907" cy="1192924"/>
      </dsp:txXfrm>
    </dsp:sp>
    <dsp:sp modelId="{8889C432-4C8D-4CF9-98CE-1CCDFA6C4406}">
      <dsp:nvSpPr>
        <dsp:cNvPr id="0" name=""/>
        <dsp:cNvSpPr/>
      </dsp:nvSpPr>
      <dsp:spPr>
        <a:xfrm>
          <a:off x="789012" y="1768164"/>
          <a:ext cx="1574797" cy="13219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Population growth</a:t>
          </a:r>
          <a:endParaRPr lang="en-GB" sz="2000" b="1" kern="1200" dirty="0"/>
        </a:p>
      </dsp:txBody>
      <dsp:txXfrm>
        <a:off x="853546" y="1832698"/>
        <a:ext cx="1445729" cy="1192924"/>
      </dsp:txXfrm>
    </dsp:sp>
    <dsp:sp modelId="{8084C274-7F31-4892-801A-D42CDB1DA7F9}">
      <dsp:nvSpPr>
        <dsp:cNvPr id="0" name=""/>
        <dsp:cNvSpPr/>
      </dsp:nvSpPr>
      <dsp:spPr>
        <a:xfrm>
          <a:off x="2543917" y="1768164"/>
          <a:ext cx="2201765" cy="13219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Unemployment</a:t>
          </a:r>
          <a:endParaRPr lang="en-GB" sz="2000" b="1" kern="1200" dirty="0"/>
        </a:p>
      </dsp:txBody>
      <dsp:txXfrm>
        <a:off x="2608451" y="1832698"/>
        <a:ext cx="2072697" cy="1192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FA708-23F5-414F-9D15-73C30E6731CC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59EEB-C5A6-4C3E-A62A-CAD89AAA56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4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59EEB-C5A6-4C3E-A62A-CAD89AAA56B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657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59EEB-C5A6-4C3E-A62A-CAD89AAA56B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87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03E6-EAC1-4C11-BDA5-EE1130A09993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7262-56CF-4BEA-A29D-F5ECAC77AFD3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699C-61EF-44EE-BEC5-CE0778EDCF09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F3EC-DD9B-4BCB-B119-E82A254E8710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4BAB-BAF1-4977-9A25-16E4ACAE60F6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686A-FA36-43C5-BF8C-DEB2FD6E7B9A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9E00-D1DB-4824-9209-E2835219E8E3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30E1-F1D8-4BED-A364-3A9CEA59D00D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F947-12A1-4E32-BC02-5629094B2B47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49F2-6671-490D-8F8A-D1D5B6F7CB8A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57FB-CC18-434F-B041-ACAE83D55583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A3EF-4BCA-4431-8F42-46EDF39ACEEF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6F4C-7D1B-493D-82E3-69F23383E538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C6E6-9E00-4431-8010-0FF918CE9974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E73E-365E-4758-917F-E616B2D68306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413-29E6-47C1-B028-9FC3BEB4C824}" type="datetime1">
              <a:rPr lang="en-US" smtClean="0"/>
              <a:t>7/2/2021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DCC88-22E6-4F3E-B061-6A8AEB630216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378040"/>
            <a:ext cx="7766936" cy="901522"/>
          </a:xfrm>
        </p:spPr>
        <p:txBody>
          <a:bodyPr/>
          <a:lstStyle/>
          <a:p>
            <a:pPr algn="ctr"/>
            <a:r>
              <a:rPr lang="en-GB" b="1" dirty="0" smtClean="0"/>
              <a:t>OC - Project 2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563" y="2698552"/>
            <a:ext cx="9787943" cy="2993909"/>
          </a:xfrm>
        </p:spPr>
        <p:txBody>
          <a:bodyPr>
            <a:noAutofit/>
          </a:bodyPr>
          <a:lstStyle/>
          <a:p>
            <a:pPr algn="ctr"/>
            <a:r>
              <a:rPr lang="en-GB" sz="3600" b="1" dirty="0" smtClean="0"/>
              <a:t>Exploratory Data Analysis</a:t>
            </a:r>
          </a:p>
          <a:p>
            <a:pPr algn="ctr"/>
            <a:r>
              <a:rPr lang="en-GB" sz="3600" b="1" dirty="0" smtClean="0"/>
              <a:t> of </a:t>
            </a:r>
          </a:p>
          <a:p>
            <a:pPr algn="ctr"/>
            <a:r>
              <a:rPr lang="en-GB" sz="3600" b="1" dirty="0" smtClean="0"/>
              <a:t>Educational Management Systems</a:t>
            </a:r>
          </a:p>
          <a:p>
            <a:pPr algn="ctr"/>
            <a:r>
              <a:rPr lang="en-GB" sz="3600" b="1" dirty="0" smtClean="0"/>
              <a:t>World Bank</a:t>
            </a:r>
            <a:endParaRPr lang="en-GB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7778" y="6229611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Stephane Lanchec</a:t>
            </a:r>
          </a:p>
        </p:txBody>
      </p:sp>
    </p:spTree>
    <p:extLst>
      <p:ext uri="{BB962C8B-B14F-4D97-AF65-F5344CB8AC3E}">
        <p14:creationId xmlns:p14="http://schemas.microsoft.com/office/powerpoint/2010/main" val="374962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045"/>
          </a:xfrm>
        </p:spPr>
        <p:txBody>
          <a:bodyPr/>
          <a:lstStyle/>
          <a:p>
            <a:r>
              <a:rPr lang="en-GB" b="1" dirty="0"/>
              <a:t>Bivariate Analysis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9381" t="27949" r="27663" b="5502"/>
          <a:stretch/>
        </p:blipFill>
        <p:spPr>
          <a:xfrm>
            <a:off x="576666" y="1567377"/>
            <a:ext cx="6890197" cy="48682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66863" y="2616489"/>
            <a:ext cx="46160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IT.NET.USER: Internet users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SE.SEC.ENRR: Enrolment secondary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SE.SEC.ENRR.UP: Enrolment upper secondary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SE.TER.ENRR: Enrolment tertiary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UIS.ROFT.3.CP: Out-of-school 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drop rate secondary</a:t>
            </a:r>
            <a:endParaRPr lang="en-GB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SP.POP.GROW: Population growth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22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7501" t="36400" r="38946" b="19586"/>
          <a:stretch/>
        </p:blipFill>
        <p:spPr>
          <a:xfrm>
            <a:off x="5344001" y="1518071"/>
            <a:ext cx="4580372" cy="26556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7401" t="38336" r="39541" b="18002"/>
          <a:stretch/>
        </p:blipFill>
        <p:spPr>
          <a:xfrm>
            <a:off x="5475808" y="4173672"/>
            <a:ext cx="4448564" cy="2536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7303" t="40273" r="39244" b="16241"/>
          <a:stretch/>
        </p:blipFill>
        <p:spPr>
          <a:xfrm>
            <a:off x="287156" y="4154137"/>
            <a:ext cx="4640617" cy="26110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17104" t="37104" r="39442" b="19234"/>
          <a:stretch/>
        </p:blipFill>
        <p:spPr>
          <a:xfrm>
            <a:off x="250500" y="1518071"/>
            <a:ext cx="4677273" cy="2642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7157"/>
          </a:xfrm>
        </p:spPr>
        <p:txBody>
          <a:bodyPr/>
          <a:lstStyle/>
          <a:p>
            <a:r>
              <a:rPr lang="en-GB" b="1" dirty="0" smtClean="0"/>
              <a:t>Indicators </a:t>
            </a:r>
            <a:r>
              <a:rPr lang="en-GB" b="1" dirty="0" smtClean="0"/>
              <a:t>trends by regions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2520455">
            <a:off x="9138182" y="4655007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Out-of-school rate</a:t>
            </a:r>
          </a:p>
          <a:p>
            <a:r>
              <a:rPr lang="en-GB" dirty="0" smtClean="0"/>
              <a:t>Upper secondary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 rot="2499167">
            <a:off x="4208283" y="4432118"/>
            <a:ext cx="1276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Population</a:t>
            </a:r>
          </a:p>
          <a:p>
            <a:pPr algn="ctr"/>
            <a:r>
              <a:rPr lang="en-GB" dirty="0" smtClean="0"/>
              <a:t>growth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 rot="2646947">
            <a:off x="3918702" y="1807949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Internet users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02276" y="1415043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Last value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2976060">
            <a:off x="9624547" y="1876125"/>
            <a:ext cx="1255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Secondary</a:t>
            </a:r>
          </a:p>
          <a:p>
            <a:pPr algn="ctr"/>
            <a:r>
              <a:rPr lang="en-GB" dirty="0"/>
              <a:t>s</a:t>
            </a:r>
            <a:r>
              <a:rPr lang="en-GB" dirty="0" smtClean="0"/>
              <a:t>tudents</a:t>
            </a:r>
          </a:p>
          <a:p>
            <a:pPr algn="ctr"/>
            <a:r>
              <a:rPr lang="en-GB" dirty="0" smtClean="0"/>
              <a:t>enrolment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642852" y="1425049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Median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88137" y="404116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Mean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5706790" y="403795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Median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433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204" t="37807" r="39441" b="18883"/>
          <a:stretch/>
        </p:blipFill>
        <p:spPr>
          <a:xfrm>
            <a:off x="5562943" y="1530293"/>
            <a:ext cx="4377163" cy="24584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7204" t="39392" r="39045" b="16769"/>
          <a:stretch/>
        </p:blipFill>
        <p:spPr>
          <a:xfrm>
            <a:off x="306236" y="1472637"/>
            <a:ext cx="4466265" cy="25160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045"/>
          </a:xfrm>
        </p:spPr>
        <p:txBody>
          <a:bodyPr/>
          <a:lstStyle/>
          <a:p>
            <a:r>
              <a:rPr lang="en-GB" b="1" dirty="0" smtClean="0"/>
              <a:t>Indicators trends &amp; averaging method</a:t>
            </a:r>
            <a:endParaRPr lang="en-GB" b="1" dirty="0"/>
          </a:p>
        </p:txBody>
      </p:sp>
      <p:sp>
        <p:nvSpPr>
          <p:cNvPr id="9" name="TextBox 8"/>
          <p:cNvSpPr txBox="1"/>
          <p:nvPr/>
        </p:nvSpPr>
        <p:spPr>
          <a:xfrm rot="2976060">
            <a:off x="9624547" y="1876125"/>
            <a:ext cx="1255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Tertiary</a:t>
            </a:r>
          </a:p>
          <a:p>
            <a:pPr algn="ctr"/>
            <a:r>
              <a:rPr lang="en-GB" dirty="0"/>
              <a:t>s</a:t>
            </a:r>
            <a:r>
              <a:rPr lang="en-GB" dirty="0" smtClean="0"/>
              <a:t>tudents</a:t>
            </a:r>
          </a:p>
          <a:p>
            <a:pPr algn="ctr"/>
            <a:r>
              <a:rPr lang="en-GB" dirty="0" smtClean="0"/>
              <a:t>enrolment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707247" y="136065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Median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 rot="2976060">
            <a:off x="4215616" y="1411154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Upper</a:t>
            </a:r>
          </a:p>
          <a:p>
            <a:pPr algn="ctr"/>
            <a:r>
              <a:rPr lang="en-GB" dirty="0" smtClean="0"/>
              <a:t>secondary</a:t>
            </a:r>
          </a:p>
          <a:p>
            <a:pPr algn="ctr"/>
            <a:r>
              <a:rPr lang="en-GB" dirty="0"/>
              <a:t>s</a:t>
            </a:r>
            <a:r>
              <a:rPr lang="en-GB" dirty="0" smtClean="0"/>
              <a:t>tudents</a:t>
            </a:r>
          </a:p>
          <a:p>
            <a:pPr algn="ctr"/>
            <a:r>
              <a:rPr lang="en-GB" dirty="0" smtClean="0"/>
              <a:t>enrolment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59604" y="1345627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Median</a:t>
            </a:r>
            <a:endParaRPr lang="en-GB" dirty="0"/>
          </a:p>
        </p:txBody>
      </p:sp>
      <p:graphicFrame>
        <p:nvGraphicFramePr>
          <p:cNvPr id="1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7194"/>
              </p:ext>
            </p:extLst>
          </p:nvPr>
        </p:nvGraphicFramePr>
        <p:xfrm>
          <a:off x="1676843" y="4132687"/>
          <a:ext cx="75534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669"/>
                <a:gridCol w="2303780"/>
                <a:gridCol w="1289368"/>
                <a:gridCol w="204059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Indicator Code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Description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Method</a:t>
                      </a:r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i="1" dirty="0" smtClean="0"/>
                        <a:t>Trend</a:t>
                      </a:r>
                      <a:endParaRPr lang="en-GB" sz="18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IT.NET.USER.P2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Internet users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Last value</a:t>
                      </a:r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i="1" dirty="0" smtClean="0"/>
                        <a:t>Linear increase</a:t>
                      </a:r>
                      <a:endParaRPr lang="en-GB" sz="18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SP.POP.GROW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Population growth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Mean</a:t>
                      </a:r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i="1" dirty="0" smtClean="0"/>
                        <a:t>Fluctuations</a:t>
                      </a:r>
                      <a:endParaRPr lang="en-GB" sz="18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UIS.ROFST.3.CP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Out-of-school</a:t>
                      </a:r>
                      <a:r>
                        <a:rPr lang="en-GB" sz="1600" baseline="0" dirty="0" smtClean="0"/>
                        <a:t> rate sec.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Median</a:t>
                      </a:r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i="1" dirty="0" smtClean="0"/>
                        <a:t>Weak linear</a:t>
                      </a:r>
                      <a:endParaRPr lang="en-GB" sz="18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SE.SEC.ENRR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Secondary students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Median</a:t>
                      </a:r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i="1" dirty="0" smtClean="0"/>
                        <a:t>Weak linear</a:t>
                      </a:r>
                      <a:endParaRPr lang="en-GB" sz="18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SE.SEC.ENRR.UP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Upper Sec. students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Median</a:t>
                      </a:r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i="1" dirty="0" smtClean="0"/>
                        <a:t>Weak linear</a:t>
                      </a:r>
                      <a:endParaRPr lang="en-GB" sz="18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SE.TER.ENRR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Tertiary students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Median</a:t>
                      </a:r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i="1" dirty="0" smtClean="0"/>
                        <a:t>Weak linear</a:t>
                      </a:r>
                      <a:endParaRPr lang="en-GB" sz="1800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18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r>
              <a:rPr lang="en-GB" b="1" dirty="0" smtClean="0"/>
              <a:t>Candidates regions</a:t>
            </a:r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25004" y="4121238"/>
            <a:ext cx="98909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Europe &amp; Central Asia and North America have low population growth &amp; low out-of-school drop rate but high enrolment </a:t>
            </a:r>
            <a:r>
              <a:rPr lang="en-GB" dirty="0" smtClean="0"/>
              <a:t>rates (highest internet users)</a:t>
            </a:r>
            <a:endParaRPr lang="en-GB" dirty="0" smtClean="0"/>
          </a:p>
          <a:p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Latin America, East Asia &amp; MENA have an average internet users percentage, </a:t>
            </a:r>
            <a:r>
              <a:rPr lang="en-GB" dirty="0" smtClean="0"/>
              <a:t>average</a:t>
            </a:r>
            <a:r>
              <a:rPr lang="en-GB" dirty="0" smtClean="0"/>
              <a:t> </a:t>
            </a:r>
            <a:r>
              <a:rPr lang="en-GB" dirty="0" smtClean="0"/>
              <a:t>secondary </a:t>
            </a:r>
            <a:r>
              <a:rPr lang="en-GB" dirty="0" smtClean="0"/>
              <a:t> &amp; tertiary enrolment</a:t>
            </a:r>
            <a:endParaRPr lang="en-GB" dirty="0" smtClean="0"/>
          </a:p>
          <a:p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South Asia &amp; Sub-Saharan Africa have low internet users and </a:t>
            </a:r>
            <a:r>
              <a:rPr lang="en-GB" dirty="0" smtClean="0"/>
              <a:t>students enrolment </a:t>
            </a:r>
            <a:endParaRPr lang="en-GB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8788" t="48547" r="20337" b="23107"/>
          <a:stretch/>
        </p:blipFill>
        <p:spPr>
          <a:xfrm>
            <a:off x="677334" y="1519706"/>
            <a:ext cx="9052004" cy="236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803"/>
          </a:xfrm>
        </p:spPr>
        <p:txBody>
          <a:bodyPr/>
          <a:lstStyle/>
          <a:p>
            <a:r>
              <a:rPr lang="en-GB" b="1" dirty="0" smtClean="0"/>
              <a:t>Potential for candidates </a:t>
            </a:r>
            <a:r>
              <a:rPr lang="en-GB" b="1" dirty="0" smtClean="0"/>
              <a:t>regions</a:t>
            </a:r>
            <a:endParaRPr lang="en-GB" b="1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8795969"/>
              </p:ext>
            </p:extLst>
          </p:nvPr>
        </p:nvGraphicFramePr>
        <p:xfrm>
          <a:off x="325934" y="1767482"/>
          <a:ext cx="992525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210"/>
                <a:gridCol w="1080049"/>
                <a:gridCol w="1074097"/>
                <a:gridCol w="1186243"/>
                <a:gridCol w="1181481"/>
                <a:gridCol w="1046480"/>
                <a:gridCol w="1346581"/>
                <a:gridCol w="123811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Europe &amp; 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North America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Latin</a:t>
                      </a:r>
                    </a:p>
                    <a:p>
                      <a:pPr algn="ctr"/>
                      <a:r>
                        <a:rPr lang="en-GB" dirty="0" smtClean="0"/>
                        <a:t> America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East Asia</a:t>
                      </a:r>
                    </a:p>
                    <a:p>
                      <a:pPr algn="ctr"/>
                      <a:r>
                        <a:rPr lang="en-GB" dirty="0" smtClean="0"/>
                        <a:t> Pacific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MENA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South Asia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SS Africa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IT users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Sec. </a:t>
                      </a:r>
                      <a:r>
                        <a:rPr lang="en-GB" dirty="0" err="1" smtClean="0"/>
                        <a:t>enr</a:t>
                      </a:r>
                      <a:r>
                        <a:rPr lang="en-GB" dirty="0" smtClean="0"/>
                        <a:t>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Up sec. </a:t>
                      </a:r>
                      <a:r>
                        <a:rPr lang="en-GB" dirty="0" err="1" smtClean="0"/>
                        <a:t>enr</a:t>
                      </a:r>
                      <a:r>
                        <a:rPr lang="en-GB" dirty="0" smtClean="0"/>
                        <a:t>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Ter. </a:t>
                      </a:r>
                      <a:r>
                        <a:rPr lang="en-GB" dirty="0" err="1" smtClean="0"/>
                        <a:t>Enr</a:t>
                      </a:r>
                      <a:r>
                        <a:rPr lang="en-GB" dirty="0" smtClean="0"/>
                        <a:t>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Out-of-school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Pop. growth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12585" y="5192039"/>
            <a:ext cx="2198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High potential</a:t>
            </a:r>
          </a:p>
          <a:p>
            <a:pPr algn="ctr"/>
            <a:r>
              <a:rPr lang="en-GB" dirty="0" smtClean="0"/>
              <a:t>Short - </a:t>
            </a:r>
            <a:r>
              <a:rPr lang="en-GB" dirty="0" smtClean="0"/>
              <a:t>Middle </a:t>
            </a:r>
            <a:r>
              <a:rPr lang="en-GB" dirty="0" smtClean="0"/>
              <a:t>term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893481" y="5199405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High potential</a:t>
            </a:r>
          </a:p>
          <a:p>
            <a:pPr algn="ctr"/>
            <a:r>
              <a:rPr lang="en-GB" dirty="0" smtClean="0"/>
              <a:t>Middle - Long term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044099" y="5199405"/>
            <a:ext cx="207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Low potential</a:t>
            </a:r>
          </a:p>
          <a:p>
            <a:pPr algn="ctr"/>
            <a:r>
              <a:rPr lang="en-GB" dirty="0" smtClean="0"/>
              <a:t>Short &amp; Long term</a:t>
            </a:r>
            <a:endParaRPr lang="en-GB" dirty="0"/>
          </a:p>
        </p:txBody>
      </p:sp>
      <p:sp>
        <p:nvSpPr>
          <p:cNvPr id="12" name="Left Brace 11"/>
          <p:cNvSpPr/>
          <p:nvPr/>
        </p:nvSpPr>
        <p:spPr>
          <a:xfrm rot="16200000">
            <a:off x="2947374" y="3954779"/>
            <a:ext cx="412124" cy="20476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Left Brace 12"/>
          <p:cNvSpPr/>
          <p:nvPr/>
        </p:nvSpPr>
        <p:spPr>
          <a:xfrm rot="16200000">
            <a:off x="5756783" y="3304280"/>
            <a:ext cx="412124" cy="334866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Left Brace 13"/>
          <p:cNvSpPr/>
          <p:nvPr/>
        </p:nvSpPr>
        <p:spPr>
          <a:xfrm rot="16200000">
            <a:off x="8781064" y="3737760"/>
            <a:ext cx="412124" cy="247740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282890" y="6100549"/>
            <a:ext cx="876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* High/Medium/Low: Strength of the indicators/regions for a potential expansion 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83130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7076"/>
          </a:xfrm>
        </p:spPr>
        <p:txBody>
          <a:bodyPr/>
          <a:lstStyle/>
          <a:p>
            <a:r>
              <a:rPr lang="en-GB" b="1" dirty="0" smtClean="0"/>
              <a:t>Candidates countries</a:t>
            </a:r>
            <a:endParaRPr lang="en-GB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677334" y="1391592"/>
            <a:ext cx="8439285" cy="5155805"/>
            <a:chOff x="677334" y="1391592"/>
            <a:chExt cx="8439285" cy="5155805"/>
          </a:xfrm>
        </p:grpSpPr>
        <p:sp>
          <p:nvSpPr>
            <p:cNvPr id="11" name="Rectangle 10"/>
            <p:cNvSpPr/>
            <p:nvPr/>
          </p:nvSpPr>
          <p:spPr>
            <a:xfrm>
              <a:off x="2964182" y="5662671"/>
              <a:ext cx="8210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GB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Internet </a:t>
              </a:r>
              <a:endParaRPr lang="en-GB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vl="0" algn="ctr"/>
              <a:r>
                <a:rPr lang="en-GB" sz="1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users</a:t>
              </a:r>
              <a:endParaRPr lang="en-GB" sz="12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06113" y="6085732"/>
              <a:ext cx="93487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Enrolment</a:t>
              </a:r>
            </a:p>
            <a:p>
              <a:r>
                <a:rPr lang="en-GB" sz="1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secondary</a:t>
              </a:r>
              <a:endParaRPr lang="en-GB" sz="1600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10674" y="5639753"/>
              <a:ext cx="13981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Enrolment </a:t>
              </a:r>
              <a:endParaRPr lang="en-GB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r>
                <a:rPr lang="en-GB" sz="1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Upper secondary</a:t>
              </a:r>
              <a:endParaRPr lang="en-GB" sz="1600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20652" y="6084581"/>
              <a:ext cx="9813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Enrolment </a:t>
              </a:r>
              <a:endParaRPr lang="en-GB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r>
                <a:rPr lang="en-GB" sz="1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tertiary</a:t>
              </a:r>
              <a:endParaRPr lang="en-GB" sz="1600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947671" y="5639753"/>
              <a:ext cx="94686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GB" sz="1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Population</a:t>
              </a:r>
            </a:p>
            <a:p>
              <a:pPr lvl="0" algn="ctr"/>
              <a:r>
                <a:rPr lang="en-GB" sz="1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growth</a:t>
              </a:r>
              <a:endParaRPr lang="en-GB" sz="12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4353" y="6084581"/>
              <a:ext cx="12522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Out-of-school </a:t>
              </a:r>
              <a:endParaRPr lang="en-GB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r>
                <a:rPr lang="en-GB" sz="1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rate </a:t>
              </a:r>
              <a:r>
                <a:rPr lang="en-GB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secondary</a:t>
              </a:r>
              <a:endParaRPr lang="en-GB" sz="1600" b="1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16679" t="33349" r="26155" b="12733"/>
            <a:stretch/>
          </p:blipFill>
          <p:spPr>
            <a:xfrm>
              <a:off x="677334" y="1391592"/>
              <a:ext cx="8011236" cy="42481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574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r>
              <a:rPr lang="en-GB" b="1" dirty="0" smtClean="0"/>
              <a:t>Indicators impact on countries</a:t>
            </a:r>
            <a:endParaRPr lang="en-GB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329606" y="1655034"/>
            <a:ext cx="11634868" cy="4746923"/>
            <a:chOff x="329606" y="1655034"/>
            <a:chExt cx="11634868" cy="4746923"/>
          </a:xfrm>
        </p:grpSpPr>
        <p:grpSp>
          <p:nvGrpSpPr>
            <p:cNvPr id="11" name="Group 10"/>
            <p:cNvGrpSpPr/>
            <p:nvPr/>
          </p:nvGrpSpPr>
          <p:grpSpPr>
            <a:xfrm>
              <a:off x="329606" y="1985672"/>
              <a:ext cx="11634868" cy="4416285"/>
              <a:chOff x="329606" y="1507997"/>
              <a:chExt cx="11634868" cy="441628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/>
              <a:srcRect l="17302" t="35519" r="39145" b="21699"/>
              <a:stretch/>
            </p:blipFill>
            <p:spPr>
              <a:xfrm>
                <a:off x="329606" y="1519707"/>
                <a:ext cx="3661203" cy="2021983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3"/>
              <a:srcRect l="17501" t="35168" r="38848" b="22403"/>
              <a:stretch/>
            </p:blipFill>
            <p:spPr>
              <a:xfrm>
                <a:off x="4250028" y="1519707"/>
                <a:ext cx="3709115" cy="2026977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4"/>
              <a:srcRect l="17303" t="35343" r="39441" b="21875"/>
              <a:stretch/>
            </p:blipFill>
            <p:spPr>
              <a:xfrm>
                <a:off x="8087932" y="1507997"/>
                <a:ext cx="3876542" cy="2086857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5"/>
              <a:srcRect l="17203" t="34815" r="39145" b="22227"/>
              <a:stretch/>
            </p:blipFill>
            <p:spPr>
              <a:xfrm>
                <a:off x="329606" y="3908063"/>
                <a:ext cx="3644067" cy="2016219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6"/>
              <a:srcRect l="17402" t="34991" r="39046" b="22227"/>
              <a:stretch/>
            </p:blipFill>
            <p:spPr>
              <a:xfrm>
                <a:off x="4359499" y="3908063"/>
                <a:ext cx="3599644" cy="198798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7"/>
              <a:srcRect l="17401" t="35168" r="38947" b="22051"/>
              <a:stretch/>
            </p:blipFill>
            <p:spPr>
              <a:xfrm>
                <a:off x="8087932" y="3908063"/>
                <a:ext cx="3876542" cy="2016219"/>
              </a:xfrm>
              <a:prstGeom prst="rect">
                <a:avLst/>
              </a:prstGeom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5090615" y="1655034"/>
              <a:ext cx="2303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Population growth rate</a:t>
              </a:r>
              <a:endParaRPr lang="en-GB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05367" y="1655034"/>
              <a:ext cx="33409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Out-of-school drop rate secondary</a:t>
              </a:r>
              <a:endParaRPr lang="en-GB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12508" y="1668747"/>
              <a:ext cx="14686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Internet users</a:t>
              </a:r>
              <a:endParaRPr lang="en-GB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96978" y="4072529"/>
              <a:ext cx="2563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Enrolment rate secondary</a:t>
              </a:r>
              <a:endParaRPr lang="en-GB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3823" y="4075555"/>
              <a:ext cx="31582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Enrolment rate upper secondary</a:t>
              </a:r>
              <a:endParaRPr lang="en-GB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74285" y="4086177"/>
              <a:ext cx="2345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Enrolment rate tertiary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8082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r>
              <a:rPr lang="en-GB" b="1" dirty="0" smtClean="0"/>
              <a:t>Discussions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5658"/>
            <a:ext cx="9253475" cy="4918790"/>
          </a:xfrm>
        </p:spPr>
        <p:txBody>
          <a:bodyPr>
            <a:normAutofit/>
          </a:bodyPr>
          <a:lstStyle/>
          <a:p>
            <a:r>
              <a:rPr lang="en-GB" dirty="0" smtClean="0"/>
              <a:t>Internet users is an important indicator in the short term but will have a decreasing impact in the long term for most of the countries as internet availability keeps increasing (trends are continuously increasing until they reach ~100%)</a:t>
            </a:r>
          </a:p>
          <a:p>
            <a:r>
              <a:rPr lang="en-GB" dirty="0" smtClean="0"/>
              <a:t>Enrolment rate in secondary and upper secondary are important factors</a:t>
            </a:r>
          </a:p>
          <a:p>
            <a:pPr lvl="1"/>
            <a:r>
              <a:rPr lang="en-GB" dirty="0" smtClean="0"/>
              <a:t>Increases slightly, a drop </a:t>
            </a:r>
            <a:r>
              <a:rPr lang="en-GB" dirty="0"/>
              <a:t>in trend would mean </a:t>
            </a:r>
            <a:r>
              <a:rPr lang="en-GB" dirty="0" smtClean="0"/>
              <a:t>students </a:t>
            </a:r>
            <a:r>
              <a:rPr lang="en-GB" dirty="0"/>
              <a:t>wouldn’t have the basics &amp; maturity to follow an online training </a:t>
            </a:r>
            <a:r>
              <a:rPr lang="en-GB" dirty="0" smtClean="0"/>
              <a:t>program</a:t>
            </a:r>
          </a:p>
          <a:p>
            <a:r>
              <a:rPr lang="en-GB" dirty="0" smtClean="0"/>
              <a:t>Enrolment rate in tertiary is subjective</a:t>
            </a:r>
          </a:p>
          <a:p>
            <a:pPr lvl="1"/>
            <a:r>
              <a:rPr lang="en-GB" dirty="0"/>
              <a:t>L</a:t>
            </a:r>
            <a:r>
              <a:rPr lang="en-GB" dirty="0" smtClean="0"/>
              <a:t>arge pool of candidate students in tertiary available</a:t>
            </a:r>
          </a:p>
          <a:p>
            <a:pPr lvl="1"/>
            <a:r>
              <a:rPr lang="en-GB" dirty="0" smtClean="0"/>
              <a:t>Countries have good universities</a:t>
            </a:r>
          </a:p>
          <a:p>
            <a:r>
              <a:rPr lang="en-GB" dirty="0" smtClean="0"/>
              <a:t>Out-of-school drop rate in upper secondary schools decreases inversely to the enrolment rate in tertiary</a:t>
            </a:r>
          </a:p>
          <a:p>
            <a:r>
              <a:rPr lang="en-GB" dirty="0" smtClean="0"/>
              <a:t>Population growth remains roughly constant for the top 10 countries</a:t>
            </a:r>
          </a:p>
          <a:p>
            <a:r>
              <a:rPr lang="en-GB" dirty="0" smtClean="0"/>
              <a:t>To be noted that </a:t>
            </a:r>
            <a:r>
              <a:rPr lang="en-GB" dirty="0"/>
              <a:t>having the necessary infrastructure and access is not enough to ensure the efficient online delivery of </a:t>
            </a:r>
            <a:r>
              <a:rPr lang="en-GB" dirty="0" smtClean="0"/>
              <a:t>education. </a:t>
            </a:r>
          </a:p>
        </p:txBody>
      </p:sp>
    </p:spTree>
    <p:extLst>
      <p:ext uri="{BB962C8B-B14F-4D97-AF65-F5344CB8AC3E}">
        <p14:creationId xmlns:p14="http://schemas.microsoft.com/office/powerpoint/2010/main" val="52911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7076"/>
          </a:xfrm>
        </p:spPr>
        <p:txBody>
          <a:bodyPr/>
          <a:lstStyle/>
          <a:p>
            <a:r>
              <a:rPr lang="en-GB" b="1" dirty="0" smtClean="0"/>
              <a:t>Conclusions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96788"/>
            <a:ext cx="8862451" cy="4809699"/>
          </a:xfrm>
        </p:spPr>
        <p:txBody>
          <a:bodyPr/>
          <a:lstStyle/>
          <a:p>
            <a:r>
              <a:rPr lang="en-GB" dirty="0" smtClean="0"/>
              <a:t>A list of potential candidate countries to expand our business has been defined based on our choice of indicators</a:t>
            </a:r>
          </a:p>
          <a:p>
            <a:r>
              <a:rPr lang="en-GB" dirty="0" smtClean="0"/>
              <a:t>In order to access a maximum of students, the countries with the most potential amongst our 15 top candidates are (higher population countries):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b="1" dirty="0" smtClean="0"/>
              <a:t>AUSTRALIA	SPAIN	SOUTH KOREA		UNITED STATES	UNITED KINGDOM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 smtClean="0"/>
              <a:t>Population growth rate in these countries are low (which gives the opportunity to pursue education &amp; careers especially for women) and indicators trends in school enrolment show good signs to keep growing</a:t>
            </a:r>
          </a:p>
          <a:p>
            <a:r>
              <a:rPr lang="en-GB" dirty="0" smtClean="0"/>
              <a:t>Encouraging signs in the long term from countries in Latin America &amp; East Asia/Pacific will have to be monitored</a:t>
            </a:r>
          </a:p>
          <a:p>
            <a:r>
              <a:rPr lang="en-GB" dirty="0" smtClean="0"/>
              <a:t>We do not recommend expanding in countries from Sub-Saharan Africa and South Asia as indicators scorings are quite low despite improvements since 2010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3582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7169"/>
          </a:xfrm>
        </p:spPr>
        <p:txBody>
          <a:bodyPr/>
          <a:lstStyle/>
          <a:p>
            <a:r>
              <a:rPr lang="en-GB" b="1" dirty="0" smtClean="0"/>
              <a:t>Acronyms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7285"/>
            <a:ext cx="8596668" cy="4700788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 err="1" smtClean="0"/>
              <a:t>Gini</a:t>
            </a:r>
            <a:r>
              <a:rPr lang="en-GB" b="1" dirty="0" smtClean="0"/>
              <a:t> index</a:t>
            </a:r>
            <a:r>
              <a:rPr lang="en-GB" dirty="0" smtClean="0"/>
              <a:t>: </a:t>
            </a:r>
            <a:r>
              <a:rPr lang="en-GB" dirty="0"/>
              <a:t>M</a:t>
            </a:r>
            <a:r>
              <a:rPr lang="en-GB" dirty="0" smtClean="0"/>
              <a:t>easure </a:t>
            </a:r>
            <a:r>
              <a:rPr lang="en-GB" dirty="0"/>
              <a:t>of the distribution of income across a population</a:t>
            </a:r>
            <a:r>
              <a:rPr lang="en-GB" dirty="0" smtClean="0"/>
              <a:t> </a:t>
            </a:r>
          </a:p>
          <a:p>
            <a:r>
              <a:rPr lang="en-GB" b="1" dirty="0" smtClean="0"/>
              <a:t>EGRA: </a:t>
            </a:r>
            <a:r>
              <a:rPr lang="en-GB" dirty="0"/>
              <a:t>O</a:t>
            </a:r>
            <a:r>
              <a:rPr lang="en-GB" dirty="0" smtClean="0"/>
              <a:t>ral </a:t>
            </a:r>
            <a:r>
              <a:rPr lang="en-GB" dirty="0"/>
              <a:t>assessment of the most basic foundation skills </a:t>
            </a:r>
            <a:r>
              <a:rPr lang="en-GB" dirty="0" smtClean="0"/>
              <a:t>(early grades)</a:t>
            </a:r>
          </a:p>
          <a:p>
            <a:r>
              <a:rPr lang="en-GB" b="1" dirty="0" smtClean="0"/>
              <a:t>PIRLS: </a:t>
            </a:r>
            <a:r>
              <a:rPr lang="en-GB" dirty="0" smtClean="0"/>
              <a:t>Trends </a:t>
            </a:r>
            <a:r>
              <a:rPr lang="en-GB" dirty="0"/>
              <a:t>in student achievement in mathematics, science, and </a:t>
            </a:r>
            <a:r>
              <a:rPr lang="en-GB" dirty="0" smtClean="0"/>
              <a:t>reading</a:t>
            </a:r>
            <a:endParaRPr lang="en-GB" b="1" dirty="0" smtClean="0"/>
          </a:p>
          <a:p>
            <a:r>
              <a:rPr lang="en-GB" b="1" dirty="0" smtClean="0"/>
              <a:t>PISA: </a:t>
            </a:r>
            <a:r>
              <a:rPr lang="en-GB" dirty="0"/>
              <a:t>A</a:t>
            </a:r>
            <a:r>
              <a:rPr lang="en-GB" dirty="0" smtClean="0"/>
              <a:t>ssessment </a:t>
            </a:r>
            <a:r>
              <a:rPr lang="en-GB" dirty="0"/>
              <a:t>that measures 15-year-old students' reading, mathematics, and </a:t>
            </a:r>
            <a:r>
              <a:rPr lang="en-GB" dirty="0" smtClean="0"/>
              <a:t>science</a:t>
            </a:r>
            <a:endParaRPr lang="en-GB" b="1" dirty="0" smtClean="0"/>
          </a:p>
          <a:p>
            <a:r>
              <a:rPr lang="en-GB" b="1" dirty="0" smtClean="0"/>
              <a:t>TIMSS: </a:t>
            </a:r>
            <a:r>
              <a:rPr lang="en-GB" dirty="0" smtClean="0"/>
              <a:t>Trends </a:t>
            </a:r>
            <a:r>
              <a:rPr lang="en-GB" dirty="0"/>
              <a:t>data on the mathematics and science achievement of U.S. students compared to that of students in other countries</a:t>
            </a:r>
            <a:endParaRPr lang="en-GB" dirty="0" smtClean="0"/>
          </a:p>
          <a:p>
            <a:r>
              <a:rPr lang="en-GB" b="1" dirty="0" smtClean="0"/>
              <a:t>DHS: </a:t>
            </a:r>
            <a:r>
              <a:rPr lang="en-GB" dirty="0" smtClean="0"/>
              <a:t>Collect, analyse </a:t>
            </a:r>
            <a:r>
              <a:rPr lang="en-GB" dirty="0"/>
              <a:t>accurate and representative data on population, health, HIV, and nutrition</a:t>
            </a:r>
          </a:p>
          <a:p>
            <a:r>
              <a:rPr lang="en-GB" b="1" dirty="0" smtClean="0"/>
              <a:t>SACMEQ: </a:t>
            </a:r>
            <a:r>
              <a:rPr lang="en-GB" dirty="0" smtClean="0"/>
              <a:t>Assessment on mathematics &amp; reading proficiency</a:t>
            </a:r>
          </a:p>
          <a:p>
            <a:r>
              <a:rPr lang="en-GB" b="1" dirty="0" smtClean="0"/>
              <a:t>PASEC: </a:t>
            </a:r>
            <a:r>
              <a:rPr lang="en-GB" dirty="0" smtClean="0"/>
              <a:t>Mean performance on different subject, grades distribution</a:t>
            </a:r>
          </a:p>
          <a:p>
            <a:r>
              <a:rPr lang="en-GB" b="1" dirty="0" smtClean="0"/>
              <a:t>LLECE: </a:t>
            </a:r>
            <a:r>
              <a:rPr lang="en-GB" dirty="0"/>
              <a:t>Mean performance on different subject, grades </a:t>
            </a:r>
            <a:r>
              <a:rPr lang="en-GB" dirty="0" smtClean="0"/>
              <a:t>distribution</a:t>
            </a:r>
            <a:endParaRPr lang="en-GB" b="1" dirty="0" smtClean="0"/>
          </a:p>
          <a:p>
            <a:r>
              <a:rPr lang="en-GB" b="1" dirty="0" smtClean="0"/>
              <a:t>SABER: </a:t>
            </a:r>
            <a:r>
              <a:rPr lang="en-GB" dirty="0"/>
              <a:t>P</a:t>
            </a:r>
            <a:r>
              <a:rPr lang="en-GB" dirty="0" smtClean="0"/>
              <a:t>roduce </a:t>
            </a:r>
            <a:r>
              <a:rPr lang="en-GB" dirty="0"/>
              <a:t>comparative data and knowledge on education policies and institutions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1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197"/>
          </a:xfrm>
        </p:spPr>
        <p:txBody>
          <a:bodyPr/>
          <a:lstStyle/>
          <a:p>
            <a:r>
              <a:rPr lang="en-GB" b="1" dirty="0" smtClean="0"/>
              <a:t>Business goal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310130"/>
            <a:ext cx="9803098" cy="22206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b="1" dirty="0" smtClean="0"/>
              <a:t>Exploratory Analysis of </a:t>
            </a:r>
            <a:r>
              <a:rPr lang="en-GB" sz="2400" b="1" dirty="0" smtClean="0"/>
              <a:t>an </a:t>
            </a:r>
            <a:r>
              <a:rPr lang="en-GB" sz="2400" b="1" dirty="0" smtClean="0"/>
              <a:t>education management systems dataset</a:t>
            </a:r>
          </a:p>
          <a:p>
            <a:pPr marL="0" indent="0">
              <a:buNone/>
            </a:pPr>
            <a:r>
              <a:rPr lang="en-GB" sz="2600" b="1" dirty="0" smtClean="0"/>
              <a:t> </a:t>
            </a:r>
            <a:r>
              <a:rPr lang="en-GB" sz="2900" b="1" dirty="0" smtClean="0"/>
              <a:t>(</a:t>
            </a:r>
            <a:r>
              <a:rPr lang="en-GB" sz="2200" b="1" dirty="0" smtClean="0"/>
              <a:t>Source: World Bank)</a:t>
            </a:r>
          </a:p>
          <a:p>
            <a:r>
              <a:rPr lang="en-GB" dirty="0" smtClean="0"/>
              <a:t>Identify countries with high customers potential</a:t>
            </a:r>
          </a:p>
          <a:p>
            <a:r>
              <a:rPr lang="en-GB" dirty="0" smtClean="0"/>
              <a:t>Which countries should we be settled in first</a:t>
            </a:r>
          </a:p>
          <a:p>
            <a:r>
              <a:rPr lang="en-GB" dirty="0" smtClean="0"/>
              <a:t>Customers potential evolution for these candidate countries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1403797"/>
            <a:ext cx="8596668" cy="1923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I</a:t>
            </a:r>
            <a:r>
              <a:rPr lang="en-GB" sz="2400" b="1" dirty="0" smtClean="0"/>
              <a:t>nternational expansion for our online training programs company ‘academy’ </a:t>
            </a:r>
          </a:p>
          <a:p>
            <a:pPr marL="0" indent="0">
              <a:buNone/>
            </a:pPr>
            <a:r>
              <a:rPr lang="en-GB" sz="2400" b="1" dirty="0" smtClean="0"/>
              <a:t>Primary target audience: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b="1" dirty="0" smtClean="0"/>
              <a:t>Secondary to tertiary students </a:t>
            </a:r>
            <a:endParaRPr lang="en-GB" sz="24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7334" y="3451547"/>
            <a:ext cx="8596668" cy="794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 err="1" smtClean="0"/>
              <a:t>Workscope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229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154"/>
          </a:xfrm>
        </p:spPr>
        <p:txBody>
          <a:bodyPr/>
          <a:lstStyle/>
          <a:p>
            <a:r>
              <a:rPr lang="en-GB" b="1" dirty="0" smtClean="0"/>
              <a:t>Data set available </a:t>
            </a:r>
            <a:endParaRPr lang="en-GB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046" t="33132" r="41212" b="42223"/>
          <a:stretch/>
        </p:blipFill>
        <p:spPr>
          <a:xfrm>
            <a:off x="5500857" y="1696995"/>
            <a:ext cx="4375053" cy="14523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7095" t="77548" r="48414" b="12452"/>
          <a:stretch/>
        </p:blipFill>
        <p:spPr>
          <a:xfrm>
            <a:off x="468514" y="3702396"/>
            <a:ext cx="4446247" cy="7247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6879" t="33125" r="33586" b="26490"/>
          <a:stretch/>
        </p:blipFill>
        <p:spPr>
          <a:xfrm>
            <a:off x="604363" y="4783509"/>
            <a:ext cx="4174550" cy="19134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16771" t="41587" r="25254" b="26491"/>
          <a:stretch/>
        </p:blipFill>
        <p:spPr>
          <a:xfrm>
            <a:off x="5500857" y="4785089"/>
            <a:ext cx="5765669" cy="17849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17095" t="46779" r="41711" b="43413"/>
          <a:stretch/>
        </p:blipFill>
        <p:spPr>
          <a:xfrm>
            <a:off x="5500857" y="3702396"/>
            <a:ext cx="5359792" cy="71745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861073" y="1337249"/>
            <a:ext cx="1832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EdStatsData.csv</a:t>
            </a:r>
            <a:endParaRPr lang="en-GB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39024" y="3270516"/>
            <a:ext cx="2876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EdStatsCountry-Series.csv</a:t>
            </a:r>
            <a:endParaRPr lang="en-GB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78872" y="3270516"/>
            <a:ext cx="2307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EdStatsFootNote.csv</a:t>
            </a:r>
            <a:endParaRPr lang="en-GB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78872" y="4488883"/>
            <a:ext cx="2147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EdStatsCountry.csv</a:t>
            </a:r>
            <a:endParaRPr lang="en-GB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11236" y="4504318"/>
            <a:ext cx="1968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EdStatsSeries.csv</a:t>
            </a:r>
            <a:endParaRPr lang="en-GB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8514" y="1867547"/>
            <a:ext cx="48125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Loading the data into the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dataframe</a:t>
            </a: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df_data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pd.read_csv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("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EdStatsData.csv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f_data.head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97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530"/>
          </a:xfrm>
        </p:spPr>
        <p:txBody>
          <a:bodyPr/>
          <a:lstStyle/>
          <a:p>
            <a:r>
              <a:rPr lang="en-GB" b="1" dirty="0" smtClean="0"/>
              <a:t>Data Set description</a:t>
            </a:r>
            <a:endParaRPr lang="en-GB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66373"/>
              </p:ext>
            </p:extLst>
          </p:nvPr>
        </p:nvGraphicFramePr>
        <p:xfrm>
          <a:off x="804331" y="1465254"/>
          <a:ext cx="83678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878"/>
                <a:gridCol w="538792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Input</a:t>
                      </a:r>
                      <a:r>
                        <a:rPr lang="en-GB" b="1" baseline="0" dirty="0" smtClean="0"/>
                        <a:t> data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1" dirty="0" smtClean="0"/>
                        <a:t>Description</a:t>
                      </a:r>
                      <a:endParaRPr lang="en-GB" b="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EdStatsData.csv</a:t>
                      </a:r>
                      <a:endParaRPr lang="en-GB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Numbers by</a:t>
                      </a:r>
                      <a:r>
                        <a:rPr lang="en-GB" b="0" i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indicators/country 1970-2100</a:t>
                      </a:r>
                      <a:endParaRPr lang="en-GB" b="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EdStatsFootNote.csv</a:t>
                      </a:r>
                      <a:endParaRPr lang="en-GB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source estimation</a:t>
                      </a:r>
                      <a:endParaRPr lang="en-GB" b="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EdStatsCountry.csv</a:t>
                      </a:r>
                      <a:endParaRPr lang="en-GB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Economical country description</a:t>
                      </a:r>
                      <a:endParaRPr lang="en-GB" b="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EdStatsCountrySeries.csv</a:t>
                      </a:r>
                      <a:endParaRPr lang="en-GB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Country codes and data source</a:t>
                      </a:r>
                      <a:endParaRPr lang="en-GB" b="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EdStatsSeries.csv</a:t>
                      </a:r>
                      <a:endParaRPr lang="en-GB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Detailed indicators</a:t>
                      </a:r>
                      <a:r>
                        <a:rPr lang="en-GB" b="0" i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description</a:t>
                      </a:r>
                      <a:endParaRPr lang="en-GB" b="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World</a:t>
                      </a:r>
                      <a:r>
                        <a:rPr lang="en-GB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Bank website</a:t>
                      </a:r>
                      <a:endParaRPr lang="en-GB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All related data </a:t>
                      </a:r>
                      <a:endParaRPr lang="en-GB" b="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316" t="36619" r="34112" b="38283"/>
          <a:stretch/>
        </p:blipFill>
        <p:spPr>
          <a:xfrm>
            <a:off x="677335" y="4318781"/>
            <a:ext cx="8480734" cy="238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9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713"/>
          </a:xfrm>
        </p:spPr>
        <p:txBody>
          <a:bodyPr/>
          <a:lstStyle/>
          <a:p>
            <a:r>
              <a:rPr lang="en-GB" b="1" dirty="0" smtClean="0"/>
              <a:t>Data cleaning &amp; arrangement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518" y="1762126"/>
            <a:ext cx="4693156" cy="1156638"/>
          </a:xfrm>
        </p:spPr>
        <p:txBody>
          <a:bodyPr>
            <a:normAutofit/>
          </a:bodyPr>
          <a:lstStyle/>
          <a:p>
            <a:r>
              <a:rPr lang="en-GB" dirty="0" smtClean="0"/>
              <a:t>First focus on EdStatsData.csv</a:t>
            </a:r>
          </a:p>
          <a:p>
            <a:r>
              <a:rPr lang="en-GB" dirty="0" smtClean="0"/>
              <a:t>Association Country Name-Country Code</a:t>
            </a:r>
          </a:p>
          <a:p>
            <a:pPr lvl="1"/>
            <a:r>
              <a:rPr lang="en-GB" dirty="0" err="1" smtClean="0"/>
              <a:t>Pandas.DataFrame.drop_duplicates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511" t="39921" r="55576" b="17826"/>
          <a:stretch/>
        </p:blipFill>
        <p:spPr>
          <a:xfrm>
            <a:off x="6015624" y="2918764"/>
            <a:ext cx="4396944" cy="37420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7402" t="36575" r="56566" b="38601"/>
          <a:stretch/>
        </p:blipFill>
        <p:spPr>
          <a:xfrm>
            <a:off x="677334" y="3681080"/>
            <a:ext cx="4136094" cy="2217449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78963" y="1759978"/>
            <a:ext cx="4693156" cy="178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Analysis of the last column in files</a:t>
            </a:r>
          </a:p>
          <a:p>
            <a:r>
              <a:rPr lang="en-GB" dirty="0" smtClean="0"/>
              <a:t>Return zero data</a:t>
            </a:r>
          </a:p>
          <a:p>
            <a:r>
              <a:rPr lang="en-GB" dirty="0" smtClean="0"/>
              <a:t>Removal of last column</a:t>
            </a:r>
          </a:p>
          <a:p>
            <a:pPr lvl="1"/>
            <a:r>
              <a:rPr lang="en-GB" dirty="0" err="1" smtClean="0"/>
              <a:t>Pandas.DataFrame.drop</a:t>
            </a:r>
            <a:r>
              <a:rPr lang="en-GB" dirty="0" smtClean="0"/>
              <a:t>()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15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2421"/>
          </a:xfrm>
        </p:spPr>
        <p:txBody>
          <a:bodyPr/>
          <a:lstStyle/>
          <a:p>
            <a:r>
              <a:rPr lang="en-GB" b="1" dirty="0" smtClean="0"/>
              <a:t>Geographic data analysis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2021"/>
            <a:ext cx="5164619" cy="774571"/>
          </a:xfr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Data processing on label ‘Country Name’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242 ‘Country Name’ divided into 3 categories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77335" y="2174798"/>
            <a:ext cx="6996036" cy="2803589"/>
            <a:chOff x="677335" y="2651321"/>
            <a:chExt cx="6996036" cy="2803589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677335" y="3027035"/>
              <a:ext cx="2115904" cy="24134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 smtClean="0"/>
                <a:t>South Asia</a:t>
              </a:r>
            </a:p>
            <a:p>
              <a:r>
                <a:rPr lang="en-GB" dirty="0" smtClean="0"/>
                <a:t>SS Africa</a:t>
              </a:r>
            </a:p>
            <a:p>
              <a:r>
                <a:rPr lang="en-GB" dirty="0" smtClean="0"/>
                <a:t>N America</a:t>
              </a:r>
            </a:p>
            <a:p>
              <a:r>
                <a:rPr lang="en-GB" dirty="0" smtClean="0"/>
                <a:t>MENA</a:t>
              </a:r>
            </a:p>
            <a:p>
              <a:r>
                <a:rPr lang="en-GB" dirty="0" smtClean="0"/>
                <a:t>Latin America</a:t>
              </a:r>
            </a:p>
            <a:p>
              <a:r>
                <a:rPr lang="en-GB" dirty="0" smtClean="0"/>
                <a:t>E Asia Pacific</a:t>
              </a:r>
            </a:p>
            <a:p>
              <a:r>
                <a:rPr lang="en-GB" dirty="0" smtClean="0"/>
                <a:t>Europe &amp; Central Asia…</a:t>
              </a:r>
              <a:endParaRPr lang="en-GB" dirty="0"/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5557467" y="3030830"/>
              <a:ext cx="2115904" cy="240966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GB" sz="1500" dirty="0"/>
                <a:t>Afghanistan</a:t>
              </a:r>
            </a:p>
            <a:p>
              <a:pPr>
                <a:lnSpc>
                  <a:spcPct val="110000"/>
                </a:lnSpc>
              </a:pPr>
              <a:endParaRPr lang="en-GB" sz="1500" dirty="0"/>
            </a:p>
            <a:p>
              <a:pPr>
                <a:lnSpc>
                  <a:spcPct val="110000"/>
                </a:lnSpc>
              </a:pPr>
              <a:endParaRPr lang="en-GB" sz="1500" dirty="0"/>
            </a:p>
            <a:p>
              <a:pPr>
                <a:lnSpc>
                  <a:spcPct val="110000"/>
                </a:lnSpc>
              </a:pPr>
              <a:endParaRPr lang="en-GB" sz="1500" dirty="0"/>
            </a:p>
            <a:p>
              <a:pPr marL="0" indent="0">
                <a:lnSpc>
                  <a:spcPct val="110000"/>
                </a:lnSpc>
                <a:buNone/>
              </a:pPr>
              <a:endParaRPr lang="en-GB" sz="1500" dirty="0"/>
            </a:p>
            <a:p>
              <a:pPr>
                <a:lnSpc>
                  <a:spcPct val="110000"/>
                </a:lnSpc>
              </a:pPr>
              <a:r>
                <a:rPr lang="en-GB" sz="1500" dirty="0"/>
                <a:t>Zimbabwe</a:t>
              </a: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2972372" y="3000480"/>
              <a:ext cx="2563388" cy="244001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 smtClean="0"/>
                <a:t>High income</a:t>
              </a:r>
            </a:p>
            <a:p>
              <a:r>
                <a:rPr lang="en-GB" dirty="0" smtClean="0"/>
                <a:t>Low &amp; Middle income</a:t>
              </a:r>
            </a:p>
            <a:p>
              <a:r>
                <a:rPr lang="en-GB" dirty="0"/>
                <a:t>Arab World</a:t>
              </a:r>
            </a:p>
            <a:p>
              <a:r>
                <a:rPr lang="en-GB" dirty="0" smtClean="0"/>
                <a:t>Low income</a:t>
              </a:r>
            </a:p>
            <a:p>
              <a:r>
                <a:rPr lang="en-GB" dirty="0" smtClean="0"/>
                <a:t>Lower middle income</a:t>
              </a:r>
            </a:p>
            <a:p>
              <a:r>
                <a:rPr lang="en-GB" dirty="0" smtClean="0"/>
                <a:t>HIPC</a:t>
              </a:r>
            </a:p>
            <a:p>
              <a:r>
                <a:rPr lang="en-GB" dirty="0" smtClean="0"/>
                <a:t>World…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33369" y="3359151"/>
              <a:ext cx="1816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.</a:t>
              </a:r>
            </a:p>
            <a:p>
              <a:r>
                <a:rPr lang="en-GB" dirty="0" smtClean="0"/>
                <a:t>.</a:t>
              </a:r>
            </a:p>
            <a:p>
              <a:r>
                <a:rPr lang="en-GB" dirty="0" smtClean="0"/>
                <a:t>.</a:t>
              </a:r>
            </a:p>
            <a:p>
              <a:r>
                <a:rPr lang="en-GB" dirty="0" smtClean="0"/>
                <a:t>.</a:t>
              </a:r>
            </a:p>
            <a:p>
              <a:r>
                <a:rPr lang="en-GB" dirty="0"/>
                <a:t>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41748" y="2651321"/>
              <a:ext cx="10871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u="sng" dirty="0" smtClean="0"/>
                <a:t>countries</a:t>
              </a:r>
              <a:endParaRPr lang="en-GB" sz="1600" b="1" u="sng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51940" y="2651321"/>
              <a:ext cx="8803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u="sng" dirty="0" smtClean="0"/>
                <a:t>regions</a:t>
              </a:r>
              <a:endParaRPr lang="en-GB" sz="1600" b="1" u="sng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37330" y="2651321"/>
              <a:ext cx="14077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u="sng" dirty="0" err="1"/>
                <a:t>n</a:t>
              </a:r>
              <a:r>
                <a:rPr lang="en-GB" sz="1600" b="1" u="sng" dirty="0" err="1" smtClean="0"/>
                <a:t>on_country</a:t>
              </a:r>
              <a:endParaRPr lang="en-GB" sz="1600" b="1" u="sng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936029" y="5454910"/>
              <a:ext cx="63920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600833" y="5454910"/>
              <a:ext cx="16117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25078" y="5454910"/>
              <a:ext cx="16117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/>
          <a:srcRect l="16609" t="37280" r="62406" b="44762"/>
          <a:stretch/>
        </p:blipFill>
        <p:spPr>
          <a:xfrm>
            <a:off x="2500169" y="5039765"/>
            <a:ext cx="3505551" cy="16866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90955" y="2283914"/>
            <a:ext cx="3585112" cy="15081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subdataframes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df_regions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df_non_country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Pandas.DataFrame.isin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	   (Selected ‘Country Code’)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GB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7514126" y="4028144"/>
            <a:ext cx="3616696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subdataframe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df_countries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Pandas.DataFrame.isin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(Selected ‘Country Code’)</a:t>
            </a:r>
          </a:p>
        </p:txBody>
      </p:sp>
    </p:spTree>
    <p:extLst>
      <p:ext uri="{BB962C8B-B14F-4D97-AF65-F5344CB8AC3E}">
        <p14:creationId xmlns:p14="http://schemas.microsoft.com/office/powerpoint/2010/main" val="210290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/>
          <a:lstStyle/>
          <a:p>
            <a:r>
              <a:rPr lang="en-GB" b="1" dirty="0" smtClean="0"/>
              <a:t>Data cleaning phases – </a:t>
            </a:r>
            <a:r>
              <a:rPr lang="en-GB" sz="3200" b="1" i="1" dirty="0" smtClean="0"/>
              <a:t>Indicators choice</a:t>
            </a:r>
            <a:endParaRPr lang="en-GB" b="1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4398285"/>
              </p:ext>
            </p:extLst>
          </p:nvPr>
        </p:nvGraphicFramePr>
        <p:xfrm>
          <a:off x="489397" y="1858917"/>
          <a:ext cx="8784778" cy="4466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72732" y="184167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3665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8011" y="63857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517" y="341075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217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2559" y="485267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136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908" y="1481065"/>
            <a:ext cx="2207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Indicators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62311" y="6194896"/>
            <a:ext cx="6046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Statistical </a:t>
            </a:r>
            <a:r>
              <a:rPr lang="en-GB" sz="28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 on 6 indicators</a:t>
            </a:r>
            <a:endParaRPr lang="en-GB" sz="28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00778" y="1481065"/>
            <a:ext cx="482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Timeframe reduction from 2000 to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2015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74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045"/>
          </a:xfrm>
        </p:spPr>
        <p:txBody>
          <a:bodyPr/>
          <a:lstStyle/>
          <a:p>
            <a:r>
              <a:rPr lang="en-GB" b="1" dirty="0" smtClean="0"/>
              <a:t>Indicators list</a:t>
            </a:r>
            <a:endParaRPr lang="en-GB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2331076" y="3553019"/>
            <a:ext cx="5162997" cy="3304981"/>
            <a:chOff x="2331076" y="3553019"/>
            <a:chExt cx="5162997" cy="3304981"/>
          </a:xfrm>
        </p:grpSpPr>
        <p:graphicFrame>
          <p:nvGraphicFramePr>
            <p:cNvPr id="8" name="Diagram 7"/>
            <p:cNvGraphicFramePr/>
            <p:nvPr>
              <p:extLst>
                <p:ext uri="{D42A27DB-BD31-4B8C-83A1-F6EECF244321}">
                  <p14:modId xmlns:p14="http://schemas.microsoft.com/office/powerpoint/2010/main" val="2650802801"/>
                </p:ext>
              </p:extLst>
            </p:nvPr>
          </p:nvGraphicFramePr>
          <p:xfrm>
            <a:off x="2331076" y="3553019"/>
            <a:ext cx="5162997" cy="330498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3683357" y="5009879"/>
              <a:ext cx="2529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Indicators dependence</a:t>
              </a:r>
              <a:endParaRPr lang="en-GB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l="19381" t="43970" r="37561" b="31910"/>
          <a:stretch/>
        </p:blipFill>
        <p:spPr>
          <a:xfrm>
            <a:off x="1913715" y="1455313"/>
            <a:ext cx="6429319" cy="20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287"/>
          </a:xfrm>
        </p:spPr>
        <p:txBody>
          <a:bodyPr/>
          <a:lstStyle/>
          <a:p>
            <a:r>
              <a:rPr lang="en-GB" b="1" dirty="0" smtClean="0"/>
              <a:t>Correlation Matrix </a:t>
            </a:r>
            <a:r>
              <a:rPr lang="en-GB" b="1" dirty="0" err="1" smtClean="0"/>
              <a:t>Heatmap</a:t>
            </a:r>
            <a:endParaRPr lang="en-GB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7334" y="5579697"/>
            <a:ext cx="10466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Strong positive correlation between Internet users and students enrolment in secondary-tertiary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Strong negative correlation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between out-of-school drop rate &amp; students enrolment</a:t>
            </a: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linear correlation between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out-of-school drop rate in upper secondary &amp; population growth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21196" y="2224550"/>
            <a:ext cx="46160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IT.NET.USER: Internet users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SE.SEC.ENRR: Enrolment secondary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SE.SEC.ENRR.UP: Enrolment upper secondary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SE.TER.ENRR: Enrolment tertiary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UIS.ROFT.3.CP: Out-of-school 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drop rate secondary</a:t>
            </a:r>
            <a:endParaRPr lang="en-GB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SP.POP.GROW: Population growth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9381" t="32879" r="25287" b="6029"/>
          <a:stretch/>
        </p:blipFill>
        <p:spPr>
          <a:xfrm>
            <a:off x="831651" y="1701139"/>
            <a:ext cx="6148697" cy="381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3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12840</TotalTime>
  <Words>1038</Words>
  <Application>Microsoft Office PowerPoint</Application>
  <PresentationFormat>Widescreen</PresentationFormat>
  <Paragraphs>308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Trebuchet MS</vt:lpstr>
      <vt:lpstr>Wingdings</vt:lpstr>
      <vt:lpstr>Wingdings 3</vt:lpstr>
      <vt:lpstr>Facet</vt:lpstr>
      <vt:lpstr>OC - Project 2</vt:lpstr>
      <vt:lpstr>Business goal</vt:lpstr>
      <vt:lpstr>Data set available </vt:lpstr>
      <vt:lpstr>Data Set description</vt:lpstr>
      <vt:lpstr>Data cleaning &amp; arrangement</vt:lpstr>
      <vt:lpstr>Geographic data analysis</vt:lpstr>
      <vt:lpstr>Data cleaning phases – Indicators choice</vt:lpstr>
      <vt:lpstr>Indicators list</vt:lpstr>
      <vt:lpstr>Correlation Matrix Heatmap</vt:lpstr>
      <vt:lpstr>Bivariate Analysis</vt:lpstr>
      <vt:lpstr>Indicators trends by regions</vt:lpstr>
      <vt:lpstr>Indicators trends &amp; averaging method</vt:lpstr>
      <vt:lpstr>Candidates regions</vt:lpstr>
      <vt:lpstr>Potential for candidates regions</vt:lpstr>
      <vt:lpstr>Candidates countries</vt:lpstr>
      <vt:lpstr>Indicators impact on countries</vt:lpstr>
      <vt:lpstr>Discussions</vt:lpstr>
      <vt:lpstr>Conclusions</vt:lpstr>
      <vt:lpstr>Acronyms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</dc:title>
  <dc:creator>Stephane Lanchec</dc:creator>
  <cp:lastModifiedBy>Stephane Lanchec</cp:lastModifiedBy>
  <cp:revision>149</cp:revision>
  <dcterms:created xsi:type="dcterms:W3CDTF">2021-06-09T08:05:05Z</dcterms:created>
  <dcterms:modified xsi:type="dcterms:W3CDTF">2021-07-03T21:36:12Z</dcterms:modified>
</cp:coreProperties>
</file>