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A708-23F5-414F-9D15-73C30E6731CC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59EEB-C5A6-4C3E-A62A-CAD89AAA56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5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03E6-EAC1-4C11-BDA5-EE1130A0999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62-56CF-4BEA-A29D-F5ECAC77AFD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99C-61EF-44EE-BEC5-CE0778EDCF0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F3EC-DD9B-4BCB-B119-E82A254E871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4BAB-BAF1-4977-9A25-16E4ACAE60F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686A-FA36-43C5-BF8C-DEB2FD6E7B9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E00-D1DB-4824-9209-E2835219E8E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0E1-F1D8-4BED-A364-3A9CEA59D00D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F947-12A1-4E32-BC02-5629094B2B47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49F2-6671-490D-8F8A-D1D5B6F7CB8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57FB-CC18-434F-B041-ACAE83D5558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3EF-4BCA-4431-8F42-46EDF39ACEE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F4C-7D1B-493D-82E3-69F23383E53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C6E6-9E00-4431-8010-0FF918CE997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E73E-365E-4758-917F-E616B2D6830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413-29E6-47C1-B028-9FC3BEB4C824}" type="datetime1">
              <a:rPr lang="en-US" smtClean="0"/>
              <a:t>6/14/2021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CC88-22E6-4F3E-B061-6A8AEB63021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78040"/>
            <a:ext cx="7766936" cy="901522"/>
          </a:xfrm>
        </p:spPr>
        <p:txBody>
          <a:bodyPr/>
          <a:lstStyle/>
          <a:p>
            <a:pPr algn="ctr"/>
            <a:r>
              <a:rPr lang="en-GB" b="1" dirty="0" err="1" smtClean="0"/>
              <a:t>Projet</a:t>
            </a:r>
            <a:r>
              <a:rPr lang="en-GB" b="1" dirty="0" smtClean="0"/>
              <a:t> 2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63" y="2698553"/>
            <a:ext cx="9787943" cy="765866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 err="1" smtClean="0"/>
              <a:t>Analysez</a:t>
            </a:r>
            <a:r>
              <a:rPr lang="en-GB" sz="3600" b="1" dirty="0" smtClean="0"/>
              <a:t> des </a:t>
            </a:r>
            <a:r>
              <a:rPr lang="en-GB" sz="3600" b="1" dirty="0" err="1" smtClean="0"/>
              <a:t>donnees</a:t>
            </a:r>
            <a:r>
              <a:rPr lang="en-GB" sz="3600" b="1" dirty="0" smtClean="0"/>
              <a:t> de </a:t>
            </a:r>
            <a:r>
              <a:rPr lang="en-GB" sz="3600" b="1" dirty="0" err="1" smtClean="0"/>
              <a:t>systemes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educatifs</a:t>
            </a:r>
            <a:endParaRPr lang="en-GB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GB" b="1" dirty="0" err="1" smtClean="0"/>
              <a:t>Enjeu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820733"/>
            <a:ext cx="9226520" cy="15583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b="1" dirty="0" smtClean="0"/>
              <a:t>Analyse </a:t>
            </a:r>
            <a:r>
              <a:rPr lang="en-GB" sz="2000" b="1" dirty="0" err="1" smtClean="0"/>
              <a:t>exploratoire</a:t>
            </a:r>
            <a:r>
              <a:rPr lang="en-GB" sz="2000" b="1" dirty="0" smtClean="0"/>
              <a:t> d’un </a:t>
            </a:r>
            <a:r>
              <a:rPr lang="en-GB" sz="2000" b="1" dirty="0" err="1" smtClean="0"/>
              <a:t>jeu</a:t>
            </a:r>
            <a:r>
              <a:rPr lang="en-GB" sz="2000" b="1" dirty="0" smtClean="0"/>
              <a:t> de </a:t>
            </a:r>
            <a:r>
              <a:rPr lang="en-GB" sz="2000" b="1" dirty="0" err="1" smtClean="0"/>
              <a:t>donnes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sur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l’education</a:t>
            </a:r>
            <a:r>
              <a:rPr lang="en-GB" sz="2000" b="1" dirty="0" smtClean="0"/>
              <a:t> de la </a:t>
            </a:r>
            <a:r>
              <a:rPr lang="en-GB" sz="2000" b="1" dirty="0" err="1" smtClean="0"/>
              <a:t>banque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mondiale</a:t>
            </a:r>
            <a:endParaRPr lang="en-GB" sz="2000" b="1" dirty="0" smtClean="0"/>
          </a:p>
          <a:p>
            <a:r>
              <a:rPr lang="en-GB" dirty="0" err="1" smtClean="0"/>
              <a:t>Quels</a:t>
            </a:r>
            <a:r>
              <a:rPr lang="en-GB" dirty="0" smtClean="0"/>
              <a:t> </a:t>
            </a:r>
            <a:r>
              <a:rPr lang="en-GB" dirty="0" err="1" smtClean="0"/>
              <a:t>sont</a:t>
            </a:r>
            <a:r>
              <a:rPr lang="en-GB" dirty="0" smtClean="0"/>
              <a:t> les pays avec un fort </a:t>
            </a:r>
            <a:r>
              <a:rPr lang="en-GB" dirty="0" err="1" smtClean="0"/>
              <a:t>potentiel</a:t>
            </a:r>
            <a:r>
              <a:rPr lang="en-GB" dirty="0" smtClean="0"/>
              <a:t> de clients pour </a:t>
            </a:r>
            <a:r>
              <a:rPr lang="en-GB" dirty="0" err="1" smtClean="0"/>
              <a:t>nos</a:t>
            </a:r>
            <a:r>
              <a:rPr lang="en-GB" dirty="0" smtClean="0"/>
              <a:t> services?</a:t>
            </a:r>
          </a:p>
          <a:p>
            <a:r>
              <a:rPr lang="en-GB" dirty="0" err="1" smtClean="0"/>
              <a:t>Quelle</a:t>
            </a:r>
            <a:r>
              <a:rPr lang="en-GB" dirty="0" smtClean="0"/>
              <a:t> sera </a:t>
            </a:r>
            <a:r>
              <a:rPr lang="en-GB" dirty="0" err="1" smtClean="0"/>
              <a:t>l’evolution</a:t>
            </a:r>
            <a:r>
              <a:rPr lang="en-GB" dirty="0" smtClean="0"/>
              <a:t> de </a:t>
            </a:r>
            <a:r>
              <a:rPr lang="en-GB" dirty="0" err="1" smtClean="0"/>
              <a:t>ce</a:t>
            </a:r>
            <a:r>
              <a:rPr lang="en-GB" dirty="0" smtClean="0"/>
              <a:t> potential de clients pour </a:t>
            </a:r>
            <a:r>
              <a:rPr lang="en-GB" dirty="0" err="1" smtClean="0"/>
              <a:t>ces</a:t>
            </a:r>
            <a:r>
              <a:rPr lang="en-GB" dirty="0" smtClean="0"/>
              <a:t> pays?</a:t>
            </a:r>
          </a:p>
          <a:p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quelle</a:t>
            </a:r>
            <a:r>
              <a:rPr lang="en-GB" dirty="0" smtClean="0"/>
              <a:t> pays </a:t>
            </a:r>
            <a:r>
              <a:rPr lang="en-GB" dirty="0" err="1" smtClean="0"/>
              <a:t>l’entreprise</a:t>
            </a:r>
            <a:r>
              <a:rPr lang="en-GB" dirty="0" smtClean="0"/>
              <a:t> </a:t>
            </a:r>
            <a:r>
              <a:rPr lang="en-GB" dirty="0" err="1" smtClean="0"/>
              <a:t>doit-elle</a:t>
            </a:r>
            <a:r>
              <a:rPr lang="en-GB" dirty="0" smtClean="0"/>
              <a:t> </a:t>
            </a:r>
            <a:r>
              <a:rPr lang="en-GB" dirty="0" err="1" smtClean="0"/>
              <a:t>operer</a:t>
            </a:r>
            <a:r>
              <a:rPr lang="en-GB" dirty="0" smtClean="0"/>
              <a:t> en </a:t>
            </a:r>
            <a:r>
              <a:rPr lang="en-GB" dirty="0" err="1" smtClean="0"/>
              <a:t>priorite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403797"/>
            <a:ext cx="8596668" cy="1133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smtClean="0"/>
              <a:t>Expansion a </a:t>
            </a:r>
            <a:r>
              <a:rPr lang="en-GB" sz="2400" b="1" dirty="0" err="1" smtClean="0"/>
              <a:t>l’international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d’une</a:t>
            </a:r>
            <a:r>
              <a:rPr lang="en-GB" sz="2400" b="1" dirty="0" smtClean="0"/>
              <a:t> start-up de la </a:t>
            </a:r>
            <a:r>
              <a:rPr lang="en-GB" sz="2400" b="1" dirty="0" err="1" smtClean="0"/>
              <a:t>EdTech</a:t>
            </a:r>
            <a:r>
              <a:rPr lang="en-GB" sz="2400" b="1" dirty="0" smtClean="0"/>
              <a:t>, </a:t>
            </a:r>
            <a:r>
              <a:rPr lang="en-GB" sz="2400" b="1" dirty="0" err="1" smtClean="0"/>
              <a:t>nommee</a:t>
            </a:r>
            <a:r>
              <a:rPr lang="en-GB" sz="2400" b="1" dirty="0" smtClean="0"/>
              <a:t> academy, qui propose des </a:t>
            </a:r>
            <a:r>
              <a:rPr lang="en-GB" sz="2400" b="1" dirty="0" err="1" smtClean="0"/>
              <a:t>contenus</a:t>
            </a:r>
            <a:r>
              <a:rPr lang="en-GB" sz="2400" b="1" dirty="0" smtClean="0"/>
              <a:t> de formation en </a:t>
            </a:r>
            <a:r>
              <a:rPr lang="en-GB" sz="2400" b="1" dirty="0" err="1" smtClean="0"/>
              <a:t>ligne</a:t>
            </a:r>
            <a:r>
              <a:rPr lang="en-GB" sz="2400" b="1" dirty="0" smtClean="0"/>
              <a:t> pour un public de </a:t>
            </a:r>
            <a:r>
              <a:rPr lang="en-GB" sz="2400" b="1" dirty="0" err="1" smtClean="0"/>
              <a:t>niveau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lycee</a:t>
            </a:r>
            <a:r>
              <a:rPr lang="en-GB" sz="2400" b="1" dirty="0" smtClean="0"/>
              <a:t> et </a:t>
            </a:r>
            <a:r>
              <a:rPr lang="en-GB" sz="2400" b="1" dirty="0" err="1" smtClean="0"/>
              <a:t>universite</a:t>
            </a:r>
            <a:r>
              <a:rPr lang="en-GB" sz="2400" b="1" dirty="0" smtClean="0"/>
              <a:t>.</a:t>
            </a:r>
            <a:endParaRPr lang="en-GB" sz="2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2949266"/>
            <a:ext cx="8596668" cy="79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 smtClean="0"/>
              <a:t>Mission</a:t>
            </a:r>
            <a:endParaRPr lang="en-GB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</a:t>
            </a:r>
            <a:r>
              <a:rPr lang="en-GB" b="1" dirty="0" err="1" smtClean="0"/>
              <a:t>disponibles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2805447"/>
          </a:xfrm>
        </p:spPr>
        <p:txBody>
          <a:bodyPr>
            <a:normAutofit/>
          </a:bodyPr>
          <a:lstStyle/>
          <a:p>
            <a:r>
              <a:rPr lang="en-GB" dirty="0" smtClean="0"/>
              <a:t>5 </a:t>
            </a:r>
            <a:r>
              <a:rPr lang="en-GB" dirty="0" err="1" smtClean="0"/>
              <a:t>fichiers</a:t>
            </a:r>
            <a:r>
              <a:rPr lang="en-GB" dirty="0" smtClean="0"/>
              <a:t> .</a:t>
            </a:r>
            <a:r>
              <a:rPr lang="en-GB" dirty="0" err="1" smtClean="0"/>
              <a:t>csv</a:t>
            </a:r>
            <a:r>
              <a:rPr lang="en-GB" dirty="0" smtClean="0"/>
              <a:t> </a:t>
            </a:r>
            <a:r>
              <a:rPr lang="en-GB" dirty="0" err="1" smtClean="0"/>
              <a:t>repartis</a:t>
            </a:r>
            <a:r>
              <a:rPr lang="en-GB" dirty="0" smtClean="0"/>
              <a:t> de la </a:t>
            </a:r>
            <a:r>
              <a:rPr lang="en-GB" dirty="0" err="1" smtClean="0"/>
              <a:t>maniere</a:t>
            </a:r>
            <a:r>
              <a:rPr lang="en-GB" dirty="0" smtClean="0"/>
              <a:t> </a:t>
            </a:r>
            <a:r>
              <a:rPr lang="en-GB" dirty="0" err="1" smtClean="0"/>
              <a:t>suivante</a:t>
            </a:r>
            <a:endParaRPr lang="en-GB" dirty="0" smtClean="0"/>
          </a:p>
          <a:p>
            <a:pPr lvl="1"/>
            <a:r>
              <a:rPr lang="en-GB" dirty="0" smtClean="0"/>
              <a:t>EdStatsData.csv</a:t>
            </a:r>
          </a:p>
          <a:p>
            <a:pPr lvl="1"/>
            <a:r>
              <a:rPr lang="en-GB" dirty="0" smtClean="0"/>
              <a:t>EdStatsFootNote.csv</a:t>
            </a:r>
          </a:p>
          <a:p>
            <a:pPr lvl="1"/>
            <a:r>
              <a:rPr lang="en-GB" dirty="0" smtClean="0"/>
              <a:t>EdStatsCountry.csv</a:t>
            </a:r>
          </a:p>
          <a:p>
            <a:pPr lvl="1"/>
            <a:r>
              <a:rPr lang="en-GB" dirty="0" smtClean="0"/>
              <a:t>EdStatsCountrySeries.csv</a:t>
            </a:r>
          </a:p>
          <a:p>
            <a:pPr lvl="1"/>
            <a:r>
              <a:rPr lang="en-GB" dirty="0" smtClean="0"/>
              <a:t>EdStatsSeries.csv</a:t>
            </a:r>
          </a:p>
          <a:p>
            <a:pPr lvl="1"/>
            <a:r>
              <a:rPr lang="en-GB" dirty="0" smtClean="0"/>
              <a:t>Site </a:t>
            </a:r>
            <a:r>
              <a:rPr lang="en-GB" dirty="0" err="1" smtClean="0"/>
              <a:t>officiel</a:t>
            </a:r>
            <a:r>
              <a:rPr lang="en-GB" dirty="0" smtClean="0"/>
              <a:t> de la </a:t>
            </a:r>
            <a:r>
              <a:rPr lang="en-GB" dirty="0" err="1" smtClean="0"/>
              <a:t>banque</a:t>
            </a:r>
            <a:r>
              <a:rPr lang="en-GB" dirty="0" smtClean="0"/>
              <a:t> </a:t>
            </a:r>
            <a:r>
              <a:rPr lang="en-GB" dirty="0" err="1" smtClean="0"/>
              <a:t>mondiale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4296335"/>
            <a:ext cx="8596668" cy="233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Pre-Analyse</a:t>
            </a:r>
          </a:p>
          <a:p>
            <a:pPr lvl="1"/>
            <a:r>
              <a:rPr lang="en-GB" dirty="0" err="1" smtClean="0"/>
              <a:t>Valider</a:t>
            </a:r>
            <a:r>
              <a:rPr lang="en-GB" dirty="0" smtClean="0"/>
              <a:t> la </a:t>
            </a:r>
            <a:r>
              <a:rPr lang="en-GB" dirty="0" err="1" smtClean="0"/>
              <a:t>qualite</a:t>
            </a:r>
            <a:r>
              <a:rPr lang="en-GB" dirty="0" smtClean="0"/>
              <a:t> de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jeu</a:t>
            </a:r>
            <a:r>
              <a:rPr lang="en-GB" dirty="0" smtClean="0"/>
              <a:t> de </a:t>
            </a:r>
            <a:r>
              <a:rPr lang="en-GB" dirty="0" err="1" smtClean="0"/>
              <a:t>donnees</a:t>
            </a:r>
            <a:endParaRPr lang="en-GB" dirty="0" smtClean="0"/>
          </a:p>
          <a:p>
            <a:pPr lvl="1"/>
            <a:r>
              <a:rPr lang="en-GB" dirty="0" err="1" smtClean="0"/>
              <a:t>Decrire</a:t>
            </a:r>
            <a:r>
              <a:rPr lang="en-GB" dirty="0" smtClean="0"/>
              <a:t> les </a:t>
            </a:r>
            <a:r>
              <a:rPr lang="en-GB" dirty="0" err="1" smtClean="0"/>
              <a:t>infos</a:t>
            </a:r>
            <a:r>
              <a:rPr lang="en-GB" dirty="0" smtClean="0"/>
              <a:t> </a:t>
            </a:r>
            <a:r>
              <a:rPr lang="en-GB" dirty="0" err="1" smtClean="0"/>
              <a:t>contenus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</a:t>
            </a:r>
            <a:r>
              <a:rPr lang="en-GB" dirty="0" err="1" smtClean="0"/>
              <a:t>jeu</a:t>
            </a:r>
            <a:r>
              <a:rPr lang="en-GB" dirty="0" smtClean="0"/>
              <a:t> de </a:t>
            </a:r>
            <a:r>
              <a:rPr lang="en-GB" dirty="0" err="1" smtClean="0"/>
              <a:t>donnees</a:t>
            </a:r>
            <a:endParaRPr lang="en-GB" dirty="0" smtClean="0"/>
          </a:p>
          <a:p>
            <a:pPr lvl="1"/>
            <a:r>
              <a:rPr lang="en-GB" dirty="0" err="1" smtClean="0"/>
              <a:t>Selectionner</a:t>
            </a:r>
            <a:r>
              <a:rPr lang="en-GB" dirty="0" smtClean="0"/>
              <a:t> les </a:t>
            </a:r>
            <a:r>
              <a:rPr lang="en-GB" dirty="0" err="1" smtClean="0"/>
              <a:t>infos</a:t>
            </a:r>
            <a:r>
              <a:rPr lang="en-GB" dirty="0" smtClean="0"/>
              <a:t> </a:t>
            </a:r>
            <a:r>
              <a:rPr lang="en-GB" dirty="0" err="1" smtClean="0"/>
              <a:t>pertinentes</a:t>
            </a:r>
            <a:endParaRPr lang="en-GB" dirty="0" smtClean="0"/>
          </a:p>
          <a:p>
            <a:pPr lvl="1"/>
            <a:r>
              <a:rPr lang="en-GB" dirty="0" smtClean="0"/>
              <a:t>Determiner les orders de grandeur des </a:t>
            </a:r>
            <a:r>
              <a:rPr lang="en-GB" dirty="0" err="1" smtClean="0"/>
              <a:t>indicateurs</a:t>
            </a:r>
            <a:r>
              <a:rPr lang="en-GB" dirty="0" smtClean="0"/>
              <a:t> </a:t>
            </a:r>
            <a:r>
              <a:rPr lang="en-GB" dirty="0" err="1" smtClean="0"/>
              <a:t>statistiques</a:t>
            </a:r>
            <a:r>
              <a:rPr lang="en-GB" dirty="0" smtClean="0"/>
              <a:t> pour les </a:t>
            </a:r>
            <a:r>
              <a:rPr lang="en-GB" dirty="0" err="1" smtClean="0"/>
              <a:t>differentes</a:t>
            </a:r>
            <a:r>
              <a:rPr lang="en-GB" dirty="0" smtClean="0"/>
              <a:t> zones </a:t>
            </a:r>
            <a:r>
              <a:rPr lang="en-GB" dirty="0" err="1" smtClean="0"/>
              <a:t>geographiques</a:t>
            </a:r>
            <a:r>
              <a:rPr lang="en-GB" dirty="0" smtClean="0"/>
              <a:t> et pays du monde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description </a:t>
            </a:r>
            <a:endParaRPr lang="en-GB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447896"/>
            <a:ext cx="8596668" cy="5315975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EdStatsData.csv: </a:t>
            </a:r>
            <a:r>
              <a:rPr lang="en-GB" dirty="0" err="1" smtClean="0"/>
              <a:t>Chiffres</a:t>
            </a:r>
            <a:r>
              <a:rPr lang="en-GB" dirty="0" smtClean="0"/>
              <a:t> pour </a:t>
            </a:r>
            <a:r>
              <a:rPr lang="en-GB" dirty="0" err="1" smtClean="0"/>
              <a:t>tous</a:t>
            </a:r>
            <a:r>
              <a:rPr lang="en-GB" dirty="0" smtClean="0"/>
              <a:t> les </a:t>
            </a:r>
            <a:r>
              <a:rPr lang="en-GB" dirty="0" err="1" smtClean="0"/>
              <a:t>indicateurs</a:t>
            </a:r>
            <a:r>
              <a:rPr lang="en-GB" dirty="0" smtClean="0"/>
              <a:t>/regions/pays</a:t>
            </a:r>
          </a:p>
          <a:p>
            <a:pPr lvl="2"/>
            <a:r>
              <a:rPr lang="en-GB" dirty="0" smtClean="0"/>
              <a:t>886 930 x 70</a:t>
            </a:r>
          </a:p>
          <a:p>
            <a:pPr lvl="2"/>
            <a:r>
              <a:rPr lang="en-GB" dirty="0" smtClean="0"/>
              <a:t>‘Country Name’, ‘Country Code’, ‘Indicator Name, ‘Indicator Code’, ‘1970’…’2100’ </a:t>
            </a:r>
          </a:p>
          <a:p>
            <a:pPr lvl="1"/>
            <a:r>
              <a:rPr lang="en-GB" dirty="0" smtClean="0"/>
              <a:t>EdStatsFootNote.csv: Description de </a:t>
            </a:r>
            <a:r>
              <a:rPr lang="en-GB" dirty="0" err="1" smtClean="0"/>
              <a:t>l’origine</a:t>
            </a:r>
            <a:r>
              <a:rPr lang="en-GB" dirty="0" smtClean="0"/>
              <a:t> des </a:t>
            </a:r>
            <a:r>
              <a:rPr lang="en-GB" dirty="0" err="1" smtClean="0"/>
              <a:t>chiffres</a:t>
            </a:r>
            <a:endParaRPr lang="en-GB" dirty="0" smtClean="0"/>
          </a:p>
          <a:p>
            <a:pPr lvl="2"/>
            <a:r>
              <a:rPr lang="en-GB" dirty="0" smtClean="0"/>
              <a:t>643 638 x 5</a:t>
            </a:r>
          </a:p>
          <a:p>
            <a:pPr lvl="2"/>
            <a:r>
              <a:rPr lang="en-GB" dirty="0" smtClean="0"/>
              <a:t>‘Country Code’, ‘</a:t>
            </a:r>
            <a:r>
              <a:rPr lang="en-GB" dirty="0" err="1" smtClean="0"/>
              <a:t>SeriesCode</a:t>
            </a:r>
            <a:r>
              <a:rPr lang="en-GB" dirty="0" smtClean="0"/>
              <a:t>’, ‘Year’, ‘Description’</a:t>
            </a:r>
          </a:p>
          <a:p>
            <a:pPr lvl="1"/>
            <a:r>
              <a:rPr lang="en-GB" dirty="0" smtClean="0"/>
              <a:t>EdStatsCountry.csv: Description des pays</a:t>
            </a:r>
          </a:p>
          <a:p>
            <a:pPr lvl="2"/>
            <a:r>
              <a:rPr lang="en-GB" dirty="0" smtClean="0"/>
              <a:t>241 x 32</a:t>
            </a:r>
          </a:p>
          <a:p>
            <a:pPr lvl="2"/>
            <a:r>
              <a:rPr lang="en-GB" dirty="0" smtClean="0"/>
              <a:t>‘Country Code’, ‘Currency unit’, ‘Income group’, ‘National accounts base year’…</a:t>
            </a:r>
          </a:p>
          <a:p>
            <a:pPr lvl="1"/>
            <a:r>
              <a:rPr lang="en-GB" dirty="0" smtClean="0"/>
              <a:t>EdStatsSeries.csv: Description </a:t>
            </a:r>
            <a:r>
              <a:rPr lang="en-GB" dirty="0" err="1" smtClean="0"/>
              <a:t>detaillee</a:t>
            </a:r>
            <a:r>
              <a:rPr lang="en-GB" dirty="0" smtClean="0"/>
              <a:t> des </a:t>
            </a:r>
            <a:r>
              <a:rPr lang="en-GB" dirty="0" err="1" smtClean="0"/>
              <a:t>indicateurs</a:t>
            </a:r>
            <a:endParaRPr lang="en-GB" dirty="0" smtClean="0"/>
          </a:p>
          <a:p>
            <a:pPr lvl="2"/>
            <a:r>
              <a:rPr lang="en-GB" dirty="0" smtClean="0"/>
              <a:t>3665 x 21</a:t>
            </a:r>
          </a:p>
          <a:p>
            <a:pPr lvl="2"/>
            <a:r>
              <a:rPr lang="en-GB" dirty="0" smtClean="0"/>
              <a:t>‘Indicator Name’, ‘Long Definition’, ‘Aggregation method’, ‘General comments’…</a:t>
            </a:r>
          </a:p>
          <a:p>
            <a:pPr lvl="1"/>
            <a:r>
              <a:rPr lang="en-GB" dirty="0" smtClean="0"/>
              <a:t>EdStatsCountry-Series.csv: Code des pays et source des </a:t>
            </a:r>
            <a:r>
              <a:rPr lang="en-GB" dirty="0" err="1" smtClean="0"/>
              <a:t>donnees</a:t>
            </a:r>
            <a:endParaRPr lang="en-GB" dirty="0" smtClean="0"/>
          </a:p>
          <a:p>
            <a:pPr lvl="2"/>
            <a:r>
              <a:rPr lang="en-GB" dirty="0" smtClean="0"/>
              <a:t>613 x 4</a:t>
            </a:r>
          </a:p>
          <a:p>
            <a:pPr lvl="2"/>
            <a:r>
              <a:rPr lang="en-GB" dirty="0" smtClean="0"/>
              <a:t>‘Country Code’, ‘Series Code’, ‘Description’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Nettoyage</a:t>
            </a:r>
            <a:r>
              <a:rPr lang="en-GB" b="1" dirty="0" smtClean="0"/>
              <a:t> </a:t>
            </a:r>
            <a:r>
              <a:rPr lang="en-GB" b="1" dirty="0" err="1" smtClean="0"/>
              <a:t>semantique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601"/>
            <a:ext cx="9445460" cy="89189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1700" dirty="0" smtClean="0"/>
              <a:t>EdStatsData.csv: 886 </a:t>
            </a:r>
            <a:r>
              <a:rPr lang="en-GB" sz="1700" dirty="0"/>
              <a:t>930 </a:t>
            </a:r>
            <a:r>
              <a:rPr lang="en-GB" sz="1700" dirty="0" smtClean="0"/>
              <a:t>rows x 70 columns avec 3665 arguments </a:t>
            </a:r>
            <a:r>
              <a:rPr lang="en-GB" sz="1700" dirty="0" err="1" smtClean="0"/>
              <a:t>uniques</a:t>
            </a:r>
            <a:r>
              <a:rPr lang="en-GB" sz="1700" dirty="0" smtClean="0"/>
              <a:t>/”Country Name”</a:t>
            </a:r>
            <a:endParaRPr lang="en-GB" sz="1700" dirty="0"/>
          </a:p>
          <a:p>
            <a:pPr>
              <a:lnSpc>
                <a:spcPct val="80000"/>
              </a:lnSpc>
            </a:pPr>
            <a:r>
              <a:rPr lang="en-GB" sz="1700" dirty="0"/>
              <a:t>242 “Country Name” divided into 3 </a:t>
            </a:r>
            <a:r>
              <a:rPr lang="en-GB" sz="1700" dirty="0" smtClean="0"/>
              <a:t>categories</a:t>
            </a:r>
            <a:endParaRPr lang="en-GB" sz="17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3095208"/>
            <a:ext cx="2818901" cy="2983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Arab World</a:t>
            </a:r>
          </a:p>
          <a:p>
            <a:r>
              <a:rPr lang="en-GB" dirty="0" smtClean="0"/>
              <a:t>South Asia</a:t>
            </a:r>
          </a:p>
          <a:p>
            <a:r>
              <a:rPr lang="en-GB" dirty="0" smtClean="0"/>
              <a:t>SS Africa</a:t>
            </a:r>
          </a:p>
          <a:p>
            <a:r>
              <a:rPr lang="en-GB" dirty="0" smtClean="0"/>
              <a:t>N America</a:t>
            </a:r>
          </a:p>
          <a:p>
            <a:r>
              <a:rPr lang="en-GB" dirty="0" smtClean="0"/>
              <a:t>MENA</a:t>
            </a:r>
          </a:p>
          <a:p>
            <a:r>
              <a:rPr lang="en-GB" dirty="0" smtClean="0"/>
              <a:t>Latin America</a:t>
            </a:r>
          </a:p>
          <a:p>
            <a:r>
              <a:rPr lang="en-GB" dirty="0" smtClean="0"/>
              <a:t>E Asia Pacific</a:t>
            </a:r>
          </a:p>
          <a:p>
            <a:r>
              <a:rPr lang="en-GB" dirty="0" smtClean="0"/>
              <a:t>Europe</a:t>
            </a:r>
          </a:p>
          <a:p>
            <a:r>
              <a:rPr lang="en-GB" dirty="0" smtClean="0"/>
              <a:t>Europe Central Asia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38461" y="3099691"/>
            <a:ext cx="2818901" cy="3153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Aruba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Zimbabwe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9929" y="3063834"/>
            <a:ext cx="3415059" cy="2882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High income</a:t>
            </a:r>
          </a:p>
          <a:p>
            <a:r>
              <a:rPr lang="en-GB" dirty="0" smtClean="0"/>
              <a:t>Low &amp; Middle income</a:t>
            </a:r>
          </a:p>
          <a:p>
            <a:r>
              <a:rPr lang="en-GB" dirty="0" smtClean="0"/>
              <a:t>Least developed countries</a:t>
            </a:r>
          </a:p>
          <a:p>
            <a:r>
              <a:rPr lang="en-GB" dirty="0" smtClean="0"/>
              <a:t>Low income</a:t>
            </a:r>
          </a:p>
          <a:p>
            <a:r>
              <a:rPr lang="en-GB" dirty="0" smtClean="0"/>
              <a:t>Lower middle income</a:t>
            </a:r>
          </a:p>
          <a:p>
            <a:r>
              <a:rPr lang="en-GB" dirty="0" smtClean="0"/>
              <a:t>HIPC</a:t>
            </a:r>
          </a:p>
          <a:p>
            <a:r>
              <a:rPr lang="en-GB" dirty="0" smtClean="0"/>
              <a:t>Middle income</a:t>
            </a:r>
          </a:p>
          <a:p>
            <a:r>
              <a:rPr lang="en-GB" dirty="0" smtClean="0"/>
              <a:t>…….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2718" y="3541156"/>
            <a:ext cx="242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5996" y="265132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COUNTRIES</a:t>
            </a:r>
            <a:endParaRPr lang="en-GB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21977" y="265132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AREAS</a:t>
            </a:r>
            <a:endParaRPr lang="en-GB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983511" y="265132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MISC</a:t>
            </a:r>
            <a:endParaRPr lang="en-GB" u="sn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74198" y="6248402"/>
            <a:ext cx="2147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9682" y="6248402"/>
            <a:ext cx="2147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75764" y="6234955"/>
            <a:ext cx="2147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1977" y="63470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32 985 x 70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684930" y="634701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795 305 x 70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656720" y="63470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58 640 x 70</a:t>
            </a:r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3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Acronymes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7285"/>
            <a:ext cx="8596668" cy="470078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err="1" smtClean="0"/>
              <a:t>Gini</a:t>
            </a:r>
            <a:r>
              <a:rPr lang="en-GB" b="1" dirty="0" smtClean="0"/>
              <a:t> index</a:t>
            </a:r>
            <a:r>
              <a:rPr lang="en-GB" dirty="0" smtClean="0"/>
              <a:t>: </a:t>
            </a:r>
            <a:r>
              <a:rPr lang="en-GB" dirty="0"/>
              <a:t>M</a:t>
            </a:r>
            <a:r>
              <a:rPr lang="en-GB" dirty="0" smtClean="0"/>
              <a:t>easure </a:t>
            </a:r>
            <a:r>
              <a:rPr lang="en-GB" dirty="0"/>
              <a:t>of the distribution of income across a population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EGRA: </a:t>
            </a:r>
            <a:r>
              <a:rPr lang="en-GB" dirty="0"/>
              <a:t>O</a:t>
            </a:r>
            <a:r>
              <a:rPr lang="en-GB" dirty="0" smtClean="0"/>
              <a:t>ral </a:t>
            </a:r>
            <a:r>
              <a:rPr lang="en-GB" dirty="0"/>
              <a:t>assessment of the most basic foundation skills </a:t>
            </a:r>
            <a:r>
              <a:rPr lang="en-GB" dirty="0" smtClean="0"/>
              <a:t>(early grades)</a:t>
            </a:r>
          </a:p>
          <a:p>
            <a:r>
              <a:rPr lang="en-GB" b="1" dirty="0" smtClean="0"/>
              <a:t>PIRLS: T</a:t>
            </a:r>
            <a:r>
              <a:rPr lang="en-GB" dirty="0" smtClean="0"/>
              <a:t>rends </a:t>
            </a:r>
            <a:r>
              <a:rPr lang="en-GB" dirty="0"/>
              <a:t>in student achievement in mathematics, science, and </a:t>
            </a:r>
            <a:r>
              <a:rPr lang="en-GB" dirty="0" smtClean="0"/>
              <a:t>reading</a:t>
            </a:r>
            <a:endParaRPr lang="en-GB" b="1" dirty="0" smtClean="0"/>
          </a:p>
          <a:p>
            <a:r>
              <a:rPr lang="en-GB" b="1" dirty="0" smtClean="0"/>
              <a:t>PISA: </a:t>
            </a:r>
            <a:r>
              <a:rPr lang="en-GB" dirty="0"/>
              <a:t>A</a:t>
            </a:r>
            <a:r>
              <a:rPr lang="en-GB" dirty="0" smtClean="0"/>
              <a:t>ssessment </a:t>
            </a:r>
            <a:r>
              <a:rPr lang="en-GB" dirty="0"/>
              <a:t>that measures 15-year-old students' reading, mathematics, and </a:t>
            </a:r>
            <a:r>
              <a:rPr lang="en-GB" dirty="0" smtClean="0"/>
              <a:t>science</a:t>
            </a:r>
            <a:endParaRPr lang="en-GB" b="1" dirty="0" smtClean="0"/>
          </a:p>
          <a:p>
            <a:r>
              <a:rPr lang="en-GB" b="1" dirty="0" smtClean="0"/>
              <a:t>TIMSS: </a:t>
            </a:r>
            <a:r>
              <a:rPr lang="en-GB" dirty="0" smtClean="0"/>
              <a:t>Trends </a:t>
            </a:r>
            <a:r>
              <a:rPr lang="en-GB" dirty="0"/>
              <a:t>data on the mathematics and science achievement of U.S. students compared to that of students in other countries</a:t>
            </a:r>
            <a:endParaRPr lang="en-GB" dirty="0" smtClean="0"/>
          </a:p>
          <a:p>
            <a:r>
              <a:rPr lang="en-GB" b="1" dirty="0" smtClean="0"/>
              <a:t>DHS: </a:t>
            </a:r>
            <a:r>
              <a:rPr lang="en-GB" dirty="0" smtClean="0"/>
              <a:t>Collect, </a:t>
            </a:r>
            <a:r>
              <a:rPr lang="en-GB" dirty="0" err="1" smtClean="0"/>
              <a:t>analyze</a:t>
            </a:r>
            <a:r>
              <a:rPr lang="en-GB" dirty="0" smtClean="0"/>
              <a:t> </a:t>
            </a:r>
            <a:r>
              <a:rPr lang="en-GB" dirty="0"/>
              <a:t>accurate and representative data on population, health, HIV, and nutrition</a:t>
            </a:r>
          </a:p>
          <a:p>
            <a:r>
              <a:rPr lang="en-GB" b="1" dirty="0" smtClean="0"/>
              <a:t>SACMEQ: </a:t>
            </a:r>
            <a:r>
              <a:rPr lang="en-GB" dirty="0" smtClean="0"/>
              <a:t>Assessment on mathematics &amp; reading proficiency</a:t>
            </a:r>
          </a:p>
          <a:p>
            <a:r>
              <a:rPr lang="en-GB" b="1" dirty="0" smtClean="0"/>
              <a:t>PASEC: </a:t>
            </a:r>
            <a:r>
              <a:rPr lang="en-GB" dirty="0" smtClean="0"/>
              <a:t>Mean performance on different subject, grades distribution</a:t>
            </a:r>
          </a:p>
          <a:p>
            <a:r>
              <a:rPr lang="en-GB" b="1" dirty="0" smtClean="0"/>
              <a:t>LLECE: </a:t>
            </a:r>
            <a:r>
              <a:rPr lang="en-GB" dirty="0"/>
              <a:t>Mean performance on different subject, grades </a:t>
            </a:r>
            <a:r>
              <a:rPr lang="en-GB" dirty="0" smtClean="0"/>
              <a:t>distribution</a:t>
            </a:r>
            <a:endParaRPr lang="en-GB" b="1" dirty="0" smtClean="0"/>
          </a:p>
          <a:p>
            <a:r>
              <a:rPr lang="en-GB" b="1" dirty="0" smtClean="0"/>
              <a:t>SABER: </a:t>
            </a:r>
            <a:r>
              <a:rPr lang="en-GB" b="1" dirty="0"/>
              <a:t>P</a:t>
            </a:r>
            <a:r>
              <a:rPr lang="en-GB" b="1" dirty="0" smtClean="0"/>
              <a:t>roduce </a:t>
            </a:r>
            <a:r>
              <a:rPr lang="en-GB" b="1" dirty="0"/>
              <a:t>comparative data and knowledge on education policies and institutions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1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91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1338</TotalTime>
  <Words>511</Words>
  <Application>Microsoft Office PowerPoint</Application>
  <PresentationFormat>Widescreen</PresentationFormat>
  <Paragraphs>102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Projet 2</vt:lpstr>
      <vt:lpstr>Enjeu</vt:lpstr>
      <vt:lpstr>Data disponibles</vt:lpstr>
      <vt:lpstr>Data description </vt:lpstr>
      <vt:lpstr>Nettoyage semantique</vt:lpstr>
      <vt:lpstr>PowerPoint Presentation</vt:lpstr>
      <vt:lpstr>PowerPoint Presentation</vt:lpstr>
      <vt:lpstr>Acronymes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Stephane Lanchec</dc:creator>
  <cp:lastModifiedBy>Stephane Lanchec</cp:lastModifiedBy>
  <cp:revision>29</cp:revision>
  <dcterms:created xsi:type="dcterms:W3CDTF">2021-06-09T08:05:05Z</dcterms:created>
  <dcterms:modified xsi:type="dcterms:W3CDTF">2021-06-14T13:14:49Z</dcterms:modified>
</cp:coreProperties>
</file>