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504" r:id="rId3"/>
    <p:sldId id="468" r:id="rId4"/>
    <p:sldId id="503" r:id="rId5"/>
    <p:sldId id="510" r:id="rId6"/>
    <p:sldId id="511" r:id="rId7"/>
    <p:sldId id="523" r:id="rId8"/>
    <p:sldId id="522" r:id="rId9"/>
    <p:sldId id="524" r:id="rId10"/>
    <p:sldId id="525" r:id="rId11"/>
    <p:sldId id="526" r:id="rId12"/>
    <p:sldId id="519" r:id="rId13"/>
    <p:sldId id="527" r:id="rId14"/>
    <p:sldId id="528" r:id="rId15"/>
    <p:sldId id="529" r:id="rId16"/>
    <p:sldId id="530" r:id="rId17"/>
    <p:sldId id="520" r:id="rId18"/>
    <p:sldId id="521" r:id="rId19"/>
    <p:sldId id="509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900"/>
    <a:srgbClr val="153357"/>
    <a:srgbClr val="EC6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8F8C1-CEF5-4163-971C-C22F2BABF739}" type="datetimeFigureOut">
              <a:rPr lang="es-CO" smtClean="0"/>
              <a:t>15/12/2023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121C4-E71F-43BC-A92C-E8DD6C4CCD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985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391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444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775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1587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803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5189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816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1419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451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9980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13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7476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2341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541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701EC-7638-423A-81CB-E3B7C363C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175028-5BCF-4AD5-861B-2BD41E5A0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F8B87D-3499-4C6D-B56E-ECADB613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19D-81AC-4C21-97C2-34162F0F3495}" type="datetimeFigureOut">
              <a:rPr lang="es-CO" smtClean="0"/>
              <a:t>15/12/2023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3E3CAD-E62D-4F07-9DAF-A04BADA9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F5DEE-F81E-440F-AA37-1A4A304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E4AE-9E9A-455F-AC6C-898A6B30F5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549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AEE86-6453-4A3C-8CE3-2F6FD832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1515D8-FA13-47E1-B668-ECB4BE2D7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925C15-E430-4F53-A743-9DA65AEF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19D-81AC-4C21-97C2-34162F0F3495}" type="datetimeFigureOut">
              <a:rPr lang="es-CO" smtClean="0"/>
              <a:t>15/12/2023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BF28D-6A56-47E4-9E04-75A1061E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8349C-08EC-4B2C-88DE-BE20A04B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E4AE-9E9A-455F-AC6C-898A6B30F5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633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A00494-62FE-47C2-8237-727E312CD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EA8242-8344-467B-BC89-7720AE33F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120732-C698-4149-9906-EBB37752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19D-81AC-4C21-97C2-34162F0F3495}" type="datetimeFigureOut">
              <a:rPr lang="es-CO" smtClean="0"/>
              <a:t>15/12/2023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0B1D7C-8B6F-48D5-BA12-79118ED4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584B06-F689-413A-81E7-2292E1C9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E4AE-9E9A-455F-AC6C-898A6B30F5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678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1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0221A-C332-4E06-9C27-889DB127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3FFB2-78C4-4492-8805-800DB73B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02F19-CD97-4C64-B7A1-937753F4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19D-81AC-4C21-97C2-34162F0F3495}" type="datetimeFigureOut">
              <a:rPr lang="es-CO" smtClean="0"/>
              <a:t>15/12/2023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57BF09-E749-43D0-9131-C1480A35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61C805-BAB5-420E-BC2E-AFBC22BC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E4AE-9E9A-455F-AC6C-898A6B30F5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31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E0188-E1FD-4513-83A1-924DC52F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50A452-300C-4983-81D2-3ED52959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4B90D4-9336-4DA2-9F89-AFA4D0E3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19D-81AC-4C21-97C2-34162F0F3495}" type="datetimeFigureOut">
              <a:rPr lang="es-CO" smtClean="0"/>
              <a:t>15/12/2023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59B4D-5C87-43B7-AD6A-21958A48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B23BC-C719-442F-B249-1EF148E0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E4AE-9E9A-455F-AC6C-898A6B30F5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47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DA40A-E83E-4790-B931-B3C3F067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4A976-D694-4EE1-977A-1B795D05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8C6586-DD6D-4E12-B289-8914F5C16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F96913-43A2-4435-B00F-D4B7D73F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19D-81AC-4C21-97C2-34162F0F3495}" type="datetimeFigureOut">
              <a:rPr lang="es-CO" smtClean="0"/>
              <a:t>15/12/2023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2440C0-99AE-4530-9085-DBCFBAC3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CC48E3-3AEB-4D26-ABF0-C827C872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E4AE-9E9A-455F-AC6C-898A6B30F5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294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B2970-D2E8-4CF0-815C-7011190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9E18A-94F2-4B7D-A115-517F5C568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6C7009-028F-45AA-ACBA-3969AC68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A1360D-2E9C-4E5F-924B-CDCCD7A44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138292-5B44-4BEF-9BBF-6F1B757EA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6C7392-E16E-4662-B8DE-EA7105BD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19D-81AC-4C21-97C2-34162F0F3495}" type="datetimeFigureOut">
              <a:rPr lang="es-CO" smtClean="0"/>
              <a:t>15/12/2023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B6A0AA-F503-4359-AF09-DE38E50B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3EBEBC-88A5-4CB2-B366-84F0DDF8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E4AE-9E9A-455F-AC6C-898A6B30F5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757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7E28C-796F-4CCC-BF90-EA466AE4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E17227-37F3-44D7-829E-9A177400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19D-81AC-4C21-97C2-34162F0F3495}" type="datetimeFigureOut">
              <a:rPr lang="es-CO" smtClean="0"/>
              <a:t>15/12/2023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FEF398-52D8-456D-BB5E-9BCBD73F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EC2516-F45F-4AF9-AEC3-6F4D9639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E4AE-9E9A-455F-AC6C-898A6B30F5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24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70418E-5E45-418D-A83E-DA44F2D5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19D-81AC-4C21-97C2-34162F0F3495}" type="datetimeFigureOut">
              <a:rPr lang="es-CO" smtClean="0"/>
              <a:t>15/12/2023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6C9E07-65CA-403D-8F0F-EFF51EAD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119B2A-0DAF-4FDF-A1C4-DE48AE92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E4AE-9E9A-455F-AC6C-898A6B30F5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770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E9ACA-0B87-4FB1-A9C9-1F9BD067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157A0D-DC76-49C2-928F-09BB81353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C4F466-ED83-4D35-BC25-5CFF553A0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6231AE-9CF1-44E3-967F-9E6A7D50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19D-81AC-4C21-97C2-34162F0F3495}" type="datetimeFigureOut">
              <a:rPr lang="es-CO" smtClean="0"/>
              <a:t>15/12/2023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DF4DB7-1FAD-4794-9715-CB983764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2EDB54-A568-4B7A-BE68-5EBE47D3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E4AE-9E9A-455F-AC6C-898A6B30F5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960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67A7B-8B5B-4A3F-8E55-5C2200AB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138DBB-DAB4-496B-83D7-D6976AB32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BA9D8F-3850-4CD3-BEFB-FB31C5DAC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2194CD-25CC-4EF2-8D64-7F77A7CE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C19D-81AC-4C21-97C2-34162F0F3495}" type="datetimeFigureOut">
              <a:rPr lang="es-CO" smtClean="0"/>
              <a:t>15/12/2023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1136DA-D3B1-4193-A390-5831DE7A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E2E3ED-E26A-409F-88A4-0F5B0446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E4AE-9E9A-455F-AC6C-898A6B30F5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366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FEFBF2-585C-4857-B5EA-F2F976FE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39FF42-324A-41E1-9C6A-4645C6F0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8AE698-561F-4FA9-9F2E-B97E9B0B3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2C19D-81AC-4C21-97C2-34162F0F3495}" type="datetimeFigureOut">
              <a:rPr lang="es-CO" smtClean="0"/>
              <a:t>15/12/2023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58DFC-7EC1-46F6-90C1-FED2E7669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462E9A-CE88-4243-8B0B-6E1448103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E4AE-9E9A-455F-AC6C-898A6B30F5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244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7400FC-AC8E-4257-B71D-F8FF6E33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56" y="1024078"/>
            <a:ext cx="5272088" cy="480984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05757FD-82DE-4094-81CC-BE087257F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880" y="2054947"/>
            <a:ext cx="2035881" cy="2748103"/>
          </a:xfrm>
          <a:prstGeom prst="roundRect">
            <a:avLst>
              <a:gd name="adj" fmla="val 7778"/>
            </a:avLst>
          </a:prstGeom>
          <a:ln w="38100">
            <a:solidFill>
              <a:srgbClr val="EC6831"/>
            </a:solidFill>
          </a:ln>
        </p:spPr>
      </p:pic>
    </p:spTree>
    <p:extLst>
      <p:ext uri="{BB962C8B-B14F-4D97-AF65-F5344CB8AC3E}">
        <p14:creationId xmlns:p14="http://schemas.microsoft.com/office/powerpoint/2010/main" val="1773528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91C5E7-9B07-38EF-7C9E-CD3A892B3E38}"/>
              </a:ext>
            </a:extLst>
          </p:cNvPr>
          <p:cNvSpPr/>
          <p:nvPr/>
        </p:nvSpPr>
        <p:spPr>
          <a:xfrm>
            <a:off x="2828215" y="1208543"/>
            <a:ext cx="8476344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5" marR="36575" indent="12191" algn="ct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sz="2400" b="1" dirty="0">
                <a:latin typeface="Calibri"/>
                <a:cs typeface="Calibri"/>
              </a:rPr>
              <a:t>¿QUE HERRAMIENTAS UTILIZAMOS EN NUESTRO PROYECTO?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39A069-8AB3-4401-921D-C0C814F5E119}"/>
              </a:ext>
            </a:extLst>
          </p:cNvPr>
          <p:cNvSpPr/>
          <p:nvPr/>
        </p:nvSpPr>
        <p:spPr>
          <a:xfrm>
            <a:off x="3230193" y="1603716"/>
            <a:ext cx="7672388" cy="45719"/>
          </a:xfrm>
          <a:prstGeom prst="rect">
            <a:avLst/>
          </a:prstGeom>
          <a:solidFill>
            <a:srgbClr val="39A900"/>
          </a:solidFill>
          <a:ln>
            <a:solidFill>
              <a:srgbClr val="39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92AC5CF-DE04-4B8A-AB9C-7CED2994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193" y="4496348"/>
            <a:ext cx="915760" cy="91576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344CC9B-C91B-492C-8AA3-A6776126C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71" y="4432554"/>
            <a:ext cx="1471608" cy="104334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99B1DA2-D04F-477C-8142-C766B44EA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624" y="2544826"/>
            <a:ext cx="1218872" cy="121887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48401D1-6B58-44BD-9F7D-49FDF16FF2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736" y="4530075"/>
            <a:ext cx="1363649" cy="7670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4A688C-D3B6-48F7-2FB0-CC95D06F1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006" y="4626648"/>
            <a:ext cx="619316" cy="61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E81036-5714-91E7-76A2-066B091A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21" y="4504950"/>
            <a:ext cx="803189" cy="80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8B977CB-A4E3-CBB1-B0A7-DFEB3B06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029" y="4577041"/>
            <a:ext cx="803190" cy="80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ite database - Discover about Sqlite and How to perform Sqlite Forensics  Efficiently">
            <a:extLst>
              <a:ext uri="{FF2B5EF4-FFF2-40B4-BE49-F238E27FC236}">
                <a16:creationId xmlns:a16="http://schemas.microsoft.com/office/drawing/2014/main" id="{BFE8BD22-1D68-21A5-47E2-C8494C6C9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811" y="4587159"/>
            <a:ext cx="1151316" cy="63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man logo transparent PNG - StickPNG">
            <a:extLst>
              <a:ext uri="{FF2B5EF4-FFF2-40B4-BE49-F238E27FC236}">
                <a16:creationId xmlns:a16="http://schemas.microsoft.com/office/drawing/2014/main" id="{12A335A1-7EFF-552A-413E-9B143576E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928" y="4577041"/>
            <a:ext cx="883820" cy="79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jango REST framework - Reviews, Pros &amp; Cons | Companies using Django REST  framework">
            <a:extLst>
              <a:ext uri="{FF2B5EF4-FFF2-40B4-BE49-F238E27FC236}">
                <a16:creationId xmlns:a16="http://schemas.microsoft.com/office/drawing/2014/main" id="{555ABA0F-3FC7-786B-F008-0F7E3B925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89" y="4504950"/>
            <a:ext cx="846803" cy="84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5C92B9D-9B4D-E6B2-03FE-884EB882DF80}"/>
              </a:ext>
            </a:extLst>
          </p:cNvPr>
          <p:cNvSpPr txBox="1"/>
          <p:nvPr/>
        </p:nvSpPr>
        <p:spPr>
          <a:xfrm>
            <a:off x="4255029" y="1998889"/>
            <a:ext cx="4296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800" b="1" dirty="0">
                <a:latin typeface="Segoe UI" panose="020B0502040204020203" pitchFamily="34" charset="0"/>
                <a:ea typeface="Calibri" panose="020F0502020204030204" pitchFamily="34" charset="0"/>
              </a:rPr>
              <a:t>EDITOR DE CODIGO</a:t>
            </a:r>
            <a:endParaRPr lang="es-CO" sz="2800" b="1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683A6FC-3DAE-695A-CF3E-8E413C37783B}"/>
              </a:ext>
            </a:extLst>
          </p:cNvPr>
          <p:cNvCxnSpPr>
            <a:cxnSpLocks/>
          </p:cNvCxnSpPr>
          <p:nvPr/>
        </p:nvCxnSpPr>
        <p:spPr>
          <a:xfrm>
            <a:off x="2680992" y="4336026"/>
            <a:ext cx="831147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672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91C5E7-9B07-38EF-7C9E-CD3A892B3E38}"/>
              </a:ext>
            </a:extLst>
          </p:cNvPr>
          <p:cNvSpPr/>
          <p:nvPr/>
        </p:nvSpPr>
        <p:spPr>
          <a:xfrm>
            <a:off x="2828215" y="1208543"/>
            <a:ext cx="8476344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5" marR="36575" indent="12191" algn="ct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sz="2400" b="1" dirty="0">
                <a:latin typeface="Calibri"/>
                <a:cs typeface="Calibri"/>
              </a:rPr>
              <a:t>¿QUE HERRAMIENTAS UTILIZAMOS EN NUESTRO PROYECTO?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39A069-8AB3-4401-921D-C0C814F5E119}"/>
              </a:ext>
            </a:extLst>
          </p:cNvPr>
          <p:cNvSpPr/>
          <p:nvPr/>
        </p:nvSpPr>
        <p:spPr>
          <a:xfrm>
            <a:off x="3230193" y="1603716"/>
            <a:ext cx="7672388" cy="45719"/>
          </a:xfrm>
          <a:prstGeom prst="rect">
            <a:avLst/>
          </a:prstGeom>
          <a:solidFill>
            <a:srgbClr val="39A900"/>
          </a:solidFill>
          <a:ln>
            <a:solidFill>
              <a:srgbClr val="39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92AC5CF-DE04-4B8A-AB9C-7CED2994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12" y="4521473"/>
            <a:ext cx="915760" cy="91576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344CC9B-C91B-492C-8AA3-A6776126C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32554"/>
            <a:ext cx="1471608" cy="104334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99B1DA2-D04F-477C-8142-C766B44EA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141" y="4638261"/>
            <a:ext cx="638769" cy="638769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48401D1-6B58-44BD-9F7D-49FDF16FF2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49" y="2624267"/>
            <a:ext cx="2114201" cy="11892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4A688C-D3B6-48F7-2FB0-CC95D06F1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285" y="4669695"/>
            <a:ext cx="619316" cy="61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E81036-5714-91E7-76A2-066B091A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624" y="4534712"/>
            <a:ext cx="803189" cy="80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8B977CB-A4E3-CBB1-B0A7-DFEB3B06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54" y="4577758"/>
            <a:ext cx="803190" cy="80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ite database - Discover about Sqlite and How to perform Sqlite Forensics  Efficiently">
            <a:extLst>
              <a:ext uri="{FF2B5EF4-FFF2-40B4-BE49-F238E27FC236}">
                <a16:creationId xmlns:a16="http://schemas.microsoft.com/office/drawing/2014/main" id="{BFE8BD22-1D68-21A5-47E2-C8494C6C9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758" y="4588103"/>
            <a:ext cx="1151316" cy="63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man logo transparent PNG - StickPNG">
            <a:extLst>
              <a:ext uri="{FF2B5EF4-FFF2-40B4-BE49-F238E27FC236}">
                <a16:creationId xmlns:a16="http://schemas.microsoft.com/office/drawing/2014/main" id="{12A335A1-7EFF-552A-413E-9B143576E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444" y="4558182"/>
            <a:ext cx="883820" cy="79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jango REST framework - Reviews, Pros &amp; Cons | Companies using Django REST  framework">
            <a:extLst>
              <a:ext uri="{FF2B5EF4-FFF2-40B4-BE49-F238E27FC236}">
                <a16:creationId xmlns:a16="http://schemas.microsoft.com/office/drawing/2014/main" id="{555ABA0F-3FC7-786B-F008-0F7E3B925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49" y="4484086"/>
            <a:ext cx="846803" cy="84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015AEEE-1B62-6C6F-01BA-B597205D9777}"/>
              </a:ext>
            </a:extLst>
          </p:cNvPr>
          <p:cNvSpPr txBox="1"/>
          <p:nvPr/>
        </p:nvSpPr>
        <p:spPr>
          <a:xfrm>
            <a:off x="4255029" y="1998889"/>
            <a:ext cx="4296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800" b="1" dirty="0">
                <a:latin typeface="Segoe UI" panose="020B0502040204020203" pitchFamily="34" charset="0"/>
                <a:ea typeface="Calibri" panose="020F0502020204030204" pitchFamily="34" charset="0"/>
              </a:rPr>
              <a:t>MESA DE TRABAJO</a:t>
            </a:r>
            <a:endParaRPr lang="es-CO" sz="2800" b="1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23C3D4-98CC-BC72-F8CB-43A521297C81}"/>
              </a:ext>
            </a:extLst>
          </p:cNvPr>
          <p:cNvCxnSpPr>
            <a:cxnSpLocks/>
          </p:cNvCxnSpPr>
          <p:nvPr/>
        </p:nvCxnSpPr>
        <p:spPr>
          <a:xfrm>
            <a:off x="1198049" y="4412890"/>
            <a:ext cx="8947613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76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91C5E7-9B07-38EF-7C9E-CD3A892B3E38}"/>
              </a:ext>
            </a:extLst>
          </p:cNvPr>
          <p:cNvSpPr/>
          <p:nvPr/>
        </p:nvSpPr>
        <p:spPr>
          <a:xfrm>
            <a:off x="2828215" y="1208543"/>
            <a:ext cx="8476344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5" marR="36575" indent="12191" algn="ct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sz="2400" b="1" dirty="0">
                <a:latin typeface="Calibri"/>
                <a:cs typeface="Calibri"/>
              </a:rPr>
              <a:t>METODOLOGIA UTILIZADA POR NUESTRO EQUIPO DE TRABAJO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39A069-8AB3-4401-921D-C0C814F5E119}"/>
              </a:ext>
            </a:extLst>
          </p:cNvPr>
          <p:cNvSpPr/>
          <p:nvPr/>
        </p:nvSpPr>
        <p:spPr>
          <a:xfrm>
            <a:off x="3230193" y="1603716"/>
            <a:ext cx="7672388" cy="45719"/>
          </a:xfrm>
          <a:prstGeom prst="rect">
            <a:avLst/>
          </a:prstGeom>
          <a:solidFill>
            <a:srgbClr val="39A900"/>
          </a:solidFill>
          <a:ln>
            <a:solidFill>
              <a:srgbClr val="39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92AC5CF-DE04-4B8A-AB9C-7CED2994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451" y="5235343"/>
            <a:ext cx="1151445" cy="115144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344CC9B-C91B-492C-8AA3-A6776126C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686" y="5235343"/>
            <a:ext cx="1624075" cy="115144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0D653F8-F91C-4B96-BF86-14CF59E2C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416" y="5490112"/>
            <a:ext cx="673765" cy="673765"/>
          </a:xfrm>
          <a:prstGeom prst="round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023539C-6921-4240-BAD6-FD38B16C5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282" y="5493458"/>
            <a:ext cx="1096040" cy="56893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F78E888-9BD2-4BFD-9396-DE1D045EE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520" y="5490112"/>
            <a:ext cx="1014513" cy="54807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9314C51-A2E5-4438-8C73-5437B548F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035" y="5351177"/>
            <a:ext cx="1624075" cy="81088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99B1DA2-D04F-477C-8142-C766B44EA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573" y="5455754"/>
            <a:ext cx="644345" cy="64434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48401D1-6B58-44BD-9F7D-49FDF16FF2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944" y="3429000"/>
            <a:ext cx="3130001" cy="176062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BC2E8AE-B29F-4854-8F82-6D7C5AE97480}"/>
              </a:ext>
            </a:extLst>
          </p:cNvPr>
          <p:cNvSpPr txBox="1"/>
          <p:nvPr/>
        </p:nvSpPr>
        <p:spPr>
          <a:xfrm>
            <a:off x="2244543" y="1869339"/>
            <a:ext cx="9220200" cy="2694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34290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AutoNum type="arabicPeriod"/>
            </a:pPr>
            <a:r>
              <a:rPr lang="es-MX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Planificación y Diseño:</a:t>
            </a:r>
            <a:endParaRPr lang="es-CO" b="1" i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2860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CO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- </a:t>
            </a:r>
            <a:r>
              <a:rPr lang="es-MX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Análisis de Requisitos: Identificar las necesidades del proyecto, incluyendo funcionalidades específicas y objetivos de la aplicación "</a:t>
            </a:r>
            <a:r>
              <a:rPr lang="es-MX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Shoes</a:t>
            </a:r>
            <a:r>
              <a:rPr lang="es-MX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Company".</a:t>
            </a:r>
            <a:endParaRPr lang="es-CO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2860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CO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- </a:t>
            </a:r>
            <a:r>
              <a:rPr lang="es-MX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Diseño de Arquitectura: Decidir cómo se estructurará la aplicación, utilizando HTML5 y CSS3 con Bootstrap para el </a:t>
            </a:r>
            <a:r>
              <a:rPr lang="es-MX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frontend</a:t>
            </a:r>
            <a:r>
              <a:rPr lang="es-MX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, y Angular, Python con Django y Django </a:t>
            </a:r>
            <a:r>
              <a:rPr lang="es-MX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Rest</a:t>
            </a:r>
            <a:r>
              <a:rPr lang="es-MX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Framework para el </a:t>
            </a:r>
            <a:r>
              <a:rPr lang="es-MX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backend</a:t>
            </a:r>
            <a:r>
              <a:rPr lang="es-MX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.</a:t>
            </a:r>
            <a:endParaRPr lang="es-CO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30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91C5E7-9B07-38EF-7C9E-CD3A892B3E38}"/>
              </a:ext>
            </a:extLst>
          </p:cNvPr>
          <p:cNvSpPr/>
          <p:nvPr/>
        </p:nvSpPr>
        <p:spPr>
          <a:xfrm>
            <a:off x="2828215" y="1208543"/>
            <a:ext cx="8476344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5" marR="36575" indent="12191" algn="ct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sz="2400" b="1" dirty="0">
                <a:latin typeface="Calibri"/>
                <a:cs typeface="Calibri"/>
              </a:rPr>
              <a:t>METODOLOGIA UTILIZADA POR NUESTRO EQUIPO DE TRABAJO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39A069-8AB3-4401-921D-C0C814F5E119}"/>
              </a:ext>
            </a:extLst>
          </p:cNvPr>
          <p:cNvSpPr/>
          <p:nvPr/>
        </p:nvSpPr>
        <p:spPr>
          <a:xfrm>
            <a:off x="3230193" y="1603716"/>
            <a:ext cx="7672388" cy="45719"/>
          </a:xfrm>
          <a:prstGeom prst="rect">
            <a:avLst/>
          </a:prstGeom>
          <a:solidFill>
            <a:srgbClr val="39A900"/>
          </a:solidFill>
          <a:ln>
            <a:solidFill>
              <a:srgbClr val="39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92AC5CF-DE04-4B8A-AB9C-7CED2994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451" y="5235343"/>
            <a:ext cx="1151445" cy="115144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344CC9B-C91B-492C-8AA3-A6776126C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686" y="5235343"/>
            <a:ext cx="1624075" cy="115144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0D653F8-F91C-4B96-BF86-14CF59E2C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416" y="5490112"/>
            <a:ext cx="673765" cy="673765"/>
          </a:xfrm>
          <a:prstGeom prst="round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023539C-6921-4240-BAD6-FD38B16C5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282" y="5493458"/>
            <a:ext cx="1096040" cy="56893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F78E888-9BD2-4BFD-9396-DE1D045EE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520" y="5490112"/>
            <a:ext cx="1014513" cy="54807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9314C51-A2E5-4438-8C73-5437B548F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035" y="5351177"/>
            <a:ext cx="1624075" cy="81088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99B1DA2-D04F-477C-8142-C766B44EA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573" y="5455754"/>
            <a:ext cx="644345" cy="64434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48401D1-6B58-44BD-9F7D-49FDF16FF2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944" y="3429000"/>
            <a:ext cx="3130001" cy="176062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BC2E8AE-B29F-4854-8F82-6D7C5AE97480}"/>
              </a:ext>
            </a:extLst>
          </p:cNvPr>
          <p:cNvSpPr txBox="1"/>
          <p:nvPr/>
        </p:nvSpPr>
        <p:spPr>
          <a:xfrm>
            <a:off x="2244543" y="1869339"/>
            <a:ext cx="9220200" cy="2701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sz="1800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2. Desarrollo del </a:t>
            </a:r>
            <a:r>
              <a:rPr lang="es-MX" sz="1800" b="1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Frontend</a:t>
            </a:r>
            <a:endParaRPr lang="es-CO" sz="1800" b="1" i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Font typeface="Symbol" panose="05050102010706020507" pitchFamily="18" charset="2"/>
              <a:buChar char=""/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Creación de Interfaces: Usar HTML y CSS para estructurar y estilizar las páginas web. Implementar Bootstrap para asegurar un diseño responsive que se adapte a diferentes tamaños de pantalla.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Font typeface="Symbol" panose="05050102010706020507" pitchFamily="18" charset="2"/>
              <a:buChar char=""/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Desarrollo con Angular y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TypeScript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Construir componentes dinámicos del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frontend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integrando lógica y mejorando la interactividad de la página web.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90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91C5E7-9B07-38EF-7C9E-CD3A892B3E38}"/>
              </a:ext>
            </a:extLst>
          </p:cNvPr>
          <p:cNvSpPr/>
          <p:nvPr/>
        </p:nvSpPr>
        <p:spPr>
          <a:xfrm>
            <a:off x="2828215" y="1208543"/>
            <a:ext cx="8476344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5" marR="36575" indent="12191" algn="ct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sz="2400" b="1" dirty="0">
                <a:latin typeface="Calibri"/>
                <a:cs typeface="Calibri"/>
              </a:rPr>
              <a:t>METODOLOGIA UTILIZADA POR NUESTRO EQUIPO DE TRABAJO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39A069-8AB3-4401-921D-C0C814F5E119}"/>
              </a:ext>
            </a:extLst>
          </p:cNvPr>
          <p:cNvSpPr/>
          <p:nvPr/>
        </p:nvSpPr>
        <p:spPr>
          <a:xfrm>
            <a:off x="3230193" y="1603716"/>
            <a:ext cx="7672388" cy="45719"/>
          </a:xfrm>
          <a:prstGeom prst="rect">
            <a:avLst/>
          </a:prstGeom>
          <a:solidFill>
            <a:srgbClr val="39A900"/>
          </a:solidFill>
          <a:ln>
            <a:solidFill>
              <a:srgbClr val="39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92AC5CF-DE04-4B8A-AB9C-7CED2994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451" y="5235343"/>
            <a:ext cx="1151445" cy="115144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344CC9B-C91B-492C-8AA3-A6776126C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686" y="5235343"/>
            <a:ext cx="1624075" cy="115144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0D653F8-F91C-4B96-BF86-14CF59E2C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416" y="5490112"/>
            <a:ext cx="673765" cy="673765"/>
          </a:xfrm>
          <a:prstGeom prst="round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023539C-6921-4240-BAD6-FD38B16C5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282" y="5493458"/>
            <a:ext cx="1096040" cy="56893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F78E888-9BD2-4BFD-9396-DE1D045EE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520" y="5490112"/>
            <a:ext cx="1014513" cy="54807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9314C51-A2E5-4438-8C73-5437B548F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035" y="5351177"/>
            <a:ext cx="1624075" cy="81088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99B1DA2-D04F-477C-8142-C766B44EA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573" y="5455754"/>
            <a:ext cx="644345" cy="64434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48401D1-6B58-44BD-9F7D-49FDF16FF2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944" y="3429000"/>
            <a:ext cx="3130001" cy="176062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BC2E8AE-B29F-4854-8F82-6D7C5AE97480}"/>
              </a:ext>
            </a:extLst>
          </p:cNvPr>
          <p:cNvSpPr txBox="1"/>
          <p:nvPr/>
        </p:nvSpPr>
        <p:spPr>
          <a:xfrm>
            <a:off x="2244543" y="1869339"/>
            <a:ext cx="9220200" cy="2382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sz="1800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3. Desarrollo del </a:t>
            </a:r>
            <a:r>
              <a:rPr lang="es-MX" sz="1800" b="1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Backend</a:t>
            </a:r>
            <a:endParaRPr lang="es-CO" sz="1800" b="1" i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Font typeface="Symbol" panose="05050102010706020507" pitchFamily="18" charset="2"/>
              <a:buChar char=""/>
            </a:pPr>
            <a:r>
              <a:rPr lang="es-MX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Configuración del Servidor: Utilizar Python y Django para crear la lógica del servidor, manejar las solicitudes y respuestas, y gestionar la base de datos.</a:t>
            </a:r>
            <a:endParaRPr lang="es-CO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Font typeface="Symbol" panose="05050102010706020507" pitchFamily="18" charset="2"/>
              <a:buChar char=""/>
            </a:pPr>
            <a:r>
              <a:rPr lang="es-MX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APIs</a:t>
            </a:r>
            <a:r>
              <a:rPr lang="es-MX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con Django </a:t>
            </a:r>
            <a:r>
              <a:rPr lang="es-MX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Rest</a:t>
            </a:r>
            <a:r>
              <a:rPr lang="es-MX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Framework: Desarrollar interfaces de programación de aplicaciones (</a:t>
            </a:r>
            <a:r>
              <a:rPr lang="es-MX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APIs</a:t>
            </a:r>
            <a:r>
              <a:rPr lang="es-MX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) para permitir la comunicación entre el </a:t>
            </a:r>
            <a:r>
              <a:rPr lang="es-MX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frontend</a:t>
            </a:r>
            <a:r>
              <a:rPr lang="es-MX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y el </a:t>
            </a:r>
            <a:r>
              <a:rPr lang="es-MX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backend</a:t>
            </a:r>
            <a:r>
              <a:rPr lang="es-MX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.</a:t>
            </a:r>
            <a:endParaRPr lang="es-CO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26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91C5E7-9B07-38EF-7C9E-CD3A892B3E38}"/>
              </a:ext>
            </a:extLst>
          </p:cNvPr>
          <p:cNvSpPr/>
          <p:nvPr/>
        </p:nvSpPr>
        <p:spPr>
          <a:xfrm>
            <a:off x="2828215" y="1208543"/>
            <a:ext cx="8476344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5" marR="36575" indent="12191" algn="ct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sz="2400" b="1" dirty="0">
                <a:latin typeface="Calibri"/>
                <a:cs typeface="Calibri"/>
              </a:rPr>
              <a:t>METODOLOGIA UTILIZADA POR NUESTRO EQUIPO DE TRABAJO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39A069-8AB3-4401-921D-C0C814F5E119}"/>
              </a:ext>
            </a:extLst>
          </p:cNvPr>
          <p:cNvSpPr/>
          <p:nvPr/>
        </p:nvSpPr>
        <p:spPr>
          <a:xfrm>
            <a:off x="3230193" y="1603716"/>
            <a:ext cx="7672388" cy="45719"/>
          </a:xfrm>
          <a:prstGeom prst="rect">
            <a:avLst/>
          </a:prstGeom>
          <a:solidFill>
            <a:srgbClr val="39A900"/>
          </a:solidFill>
          <a:ln>
            <a:solidFill>
              <a:srgbClr val="39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92AC5CF-DE04-4B8A-AB9C-7CED2994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451" y="5235343"/>
            <a:ext cx="1151445" cy="115144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344CC9B-C91B-492C-8AA3-A6776126C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686" y="5235343"/>
            <a:ext cx="1624075" cy="115144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0D653F8-F91C-4B96-BF86-14CF59E2C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416" y="5490112"/>
            <a:ext cx="673765" cy="673765"/>
          </a:xfrm>
          <a:prstGeom prst="round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023539C-6921-4240-BAD6-FD38B16C5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282" y="5493458"/>
            <a:ext cx="1096040" cy="56893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F78E888-9BD2-4BFD-9396-DE1D045EE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520" y="5490112"/>
            <a:ext cx="1014513" cy="54807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9314C51-A2E5-4438-8C73-5437B548F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035" y="5351177"/>
            <a:ext cx="1624075" cy="81088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99B1DA2-D04F-477C-8142-C766B44EA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573" y="5455754"/>
            <a:ext cx="644345" cy="64434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48401D1-6B58-44BD-9F7D-49FDF16FF2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944" y="3429000"/>
            <a:ext cx="3130001" cy="176062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BC2E8AE-B29F-4854-8F82-6D7C5AE97480}"/>
              </a:ext>
            </a:extLst>
          </p:cNvPr>
          <p:cNvSpPr txBox="1"/>
          <p:nvPr/>
        </p:nvSpPr>
        <p:spPr>
          <a:xfrm>
            <a:off x="2244543" y="1869339"/>
            <a:ext cx="9220200" cy="3372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sz="1800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4. Integración </a:t>
            </a:r>
            <a:r>
              <a:rPr lang="es-MX" sz="1800" b="1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Frontend-Backend</a:t>
            </a:r>
            <a:endParaRPr lang="es-CO" sz="1800" b="1" i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Font typeface="Symbol" panose="05050102010706020507" pitchFamily="18" charset="2"/>
              <a:buChar char=""/>
            </a:pPr>
            <a:r>
              <a:rPr lang="es-MX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Conexión de </a:t>
            </a:r>
            <a:r>
              <a:rPr lang="es-MX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Frontend</a:t>
            </a:r>
            <a:r>
              <a:rPr lang="es-MX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y </a:t>
            </a:r>
            <a:r>
              <a:rPr lang="es-MX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Backend</a:t>
            </a:r>
            <a:r>
              <a:rPr lang="es-MX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: Asegurar que el </a:t>
            </a:r>
            <a:r>
              <a:rPr lang="es-MX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frontend</a:t>
            </a:r>
            <a:r>
              <a:rPr lang="es-MX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construido con Angular se comunique eficientemente con el </a:t>
            </a:r>
            <a:r>
              <a:rPr lang="es-MX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backend</a:t>
            </a:r>
            <a:r>
              <a:rPr lang="es-MX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a través de las </a:t>
            </a:r>
            <a:r>
              <a:rPr lang="es-MX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APIs</a:t>
            </a:r>
            <a:r>
              <a:rPr lang="es-MX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creadas con Django </a:t>
            </a:r>
            <a:r>
              <a:rPr lang="es-MX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Rest</a:t>
            </a:r>
            <a:r>
              <a:rPr lang="es-MX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Framework.</a:t>
            </a:r>
            <a:endParaRPr lang="es-CO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Font typeface="Symbol" panose="05050102010706020507" pitchFamily="18" charset="2"/>
              <a:buChar char=""/>
            </a:pPr>
            <a:r>
              <a:rPr lang="es-MX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Pruebas de Integración: Verificar que todas las partes de la aplicación trabajen juntas de manera fluida.</a:t>
            </a:r>
            <a:endParaRPr lang="es-CO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2860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</a:pPr>
            <a:endParaRPr lang="es-CO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51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91C5E7-9B07-38EF-7C9E-CD3A892B3E38}"/>
              </a:ext>
            </a:extLst>
          </p:cNvPr>
          <p:cNvSpPr/>
          <p:nvPr/>
        </p:nvSpPr>
        <p:spPr>
          <a:xfrm>
            <a:off x="2828215" y="1208543"/>
            <a:ext cx="8476344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5" marR="36575" indent="12191" algn="ct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sz="2400" b="1" dirty="0">
                <a:latin typeface="Calibri"/>
                <a:cs typeface="Calibri"/>
              </a:rPr>
              <a:t>METODOLOGIA UTILIZADA POR NUESTRO EQUIPO DE TRABAJO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39A069-8AB3-4401-921D-C0C814F5E119}"/>
              </a:ext>
            </a:extLst>
          </p:cNvPr>
          <p:cNvSpPr/>
          <p:nvPr/>
        </p:nvSpPr>
        <p:spPr>
          <a:xfrm>
            <a:off x="3230193" y="1603716"/>
            <a:ext cx="7672388" cy="45719"/>
          </a:xfrm>
          <a:prstGeom prst="rect">
            <a:avLst/>
          </a:prstGeom>
          <a:solidFill>
            <a:srgbClr val="39A900"/>
          </a:solidFill>
          <a:ln>
            <a:solidFill>
              <a:srgbClr val="39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92AC5CF-DE04-4B8A-AB9C-7CED2994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451" y="5235343"/>
            <a:ext cx="1151445" cy="115144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344CC9B-C91B-492C-8AA3-A6776126C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686" y="5235343"/>
            <a:ext cx="1624075" cy="115144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0D653F8-F91C-4B96-BF86-14CF59E2C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416" y="5490112"/>
            <a:ext cx="673765" cy="673765"/>
          </a:xfrm>
          <a:prstGeom prst="round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023539C-6921-4240-BAD6-FD38B16C5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282" y="5493458"/>
            <a:ext cx="1096040" cy="56893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F78E888-9BD2-4BFD-9396-DE1D045EE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520" y="5490112"/>
            <a:ext cx="1014513" cy="54807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9314C51-A2E5-4438-8C73-5437B548F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035" y="5351177"/>
            <a:ext cx="1624075" cy="81088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99B1DA2-D04F-477C-8142-C766B44EA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573" y="5455754"/>
            <a:ext cx="644345" cy="64434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48401D1-6B58-44BD-9F7D-49FDF16FF2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944" y="3429000"/>
            <a:ext cx="3130001" cy="176062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BC2E8AE-B29F-4854-8F82-6D7C5AE97480}"/>
              </a:ext>
            </a:extLst>
          </p:cNvPr>
          <p:cNvSpPr txBox="1"/>
          <p:nvPr/>
        </p:nvSpPr>
        <p:spPr>
          <a:xfrm>
            <a:off x="2244543" y="1869339"/>
            <a:ext cx="9220200" cy="2734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sz="1800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5. Pruebas y Depuración</a:t>
            </a:r>
            <a:endParaRPr lang="es-CO" sz="1800" b="1" i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Font typeface="Symbol" panose="05050102010706020507" pitchFamily="18" charset="2"/>
              <a:buChar char=""/>
            </a:pPr>
            <a:r>
              <a:rPr lang="es-MX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Pruebas Unitarias y Funcionales: Realizar pruebas para cada componente del </a:t>
            </a:r>
            <a:r>
              <a:rPr lang="es-MX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frontend</a:t>
            </a:r>
            <a:r>
              <a:rPr lang="es-MX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y </a:t>
            </a:r>
            <a:r>
              <a:rPr lang="es-MX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backend</a:t>
            </a:r>
            <a:r>
              <a:rPr lang="es-MX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, asegurando que funcionen según lo previsto.</a:t>
            </a:r>
            <a:endParaRPr lang="es-CO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Font typeface="Symbol" panose="05050102010706020507" pitchFamily="18" charset="2"/>
              <a:buChar char=""/>
            </a:pPr>
            <a:r>
              <a:rPr lang="es-MX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Depuración: Identificar y corregir errores o problemas en la aplicación.</a:t>
            </a:r>
            <a:endParaRPr lang="es-CO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2860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</a:pPr>
            <a:endParaRPr lang="es-CO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28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91C5E7-9B07-38EF-7C9E-CD3A892B3E38}"/>
              </a:ext>
            </a:extLst>
          </p:cNvPr>
          <p:cNvSpPr/>
          <p:nvPr/>
        </p:nvSpPr>
        <p:spPr>
          <a:xfrm>
            <a:off x="2828215" y="1208543"/>
            <a:ext cx="8476344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5" marR="36575" indent="12191" algn="ct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sz="2400" b="1" dirty="0">
                <a:latin typeface="Calibri"/>
                <a:cs typeface="Calibri"/>
              </a:rPr>
              <a:t>DIFICULTADES PRESENTADAS EN EL DESARROLLO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39A069-8AB3-4401-921D-C0C814F5E119}"/>
              </a:ext>
            </a:extLst>
          </p:cNvPr>
          <p:cNvSpPr/>
          <p:nvPr/>
        </p:nvSpPr>
        <p:spPr>
          <a:xfrm>
            <a:off x="3230193" y="1603716"/>
            <a:ext cx="7672388" cy="45719"/>
          </a:xfrm>
          <a:prstGeom prst="rect">
            <a:avLst/>
          </a:prstGeom>
          <a:solidFill>
            <a:srgbClr val="39A900"/>
          </a:solidFill>
          <a:ln>
            <a:solidFill>
              <a:srgbClr val="39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92AC5CF-DE04-4B8A-AB9C-7CED2994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451" y="5235343"/>
            <a:ext cx="1151445" cy="115144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344CC9B-C91B-492C-8AA3-A6776126C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686" y="5235343"/>
            <a:ext cx="1624075" cy="115144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0D653F8-F91C-4B96-BF86-14CF59E2C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416" y="5490112"/>
            <a:ext cx="673765" cy="673765"/>
          </a:xfrm>
          <a:prstGeom prst="round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023539C-6921-4240-BAD6-FD38B16C5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282" y="5493458"/>
            <a:ext cx="1096040" cy="56893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F78E888-9BD2-4BFD-9396-DE1D045EE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520" y="5490112"/>
            <a:ext cx="1014513" cy="54807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9314C51-A2E5-4438-8C73-5437B548F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035" y="5351177"/>
            <a:ext cx="1624075" cy="81088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99B1DA2-D04F-477C-8142-C766B44EA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573" y="5455754"/>
            <a:ext cx="644345" cy="64434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48401D1-6B58-44BD-9F7D-49FDF16FF2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944" y="3429000"/>
            <a:ext cx="3130001" cy="176062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BC2E8AE-B29F-4854-8F82-6D7C5AE97480}"/>
              </a:ext>
            </a:extLst>
          </p:cNvPr>
          <p:cNvSpPr txBox="1"/>
          <p:nvPr/>
        </p:nvSpPr>
        <p:spPr>
          <a:xfrm>
            <a:off x="1754952" y="2356248"/>
            <a:ext cx="767238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500"/>
              </a:spcBef>
              <a:spcAft>
                <a:spcPts val="1500"/>
              </a:spcAft>
            </a:pPr>
            <a:r>
              <a:rPr lang="es-CO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-Aterrizar nuestras ideas y diferenciar proyectos </a:t>
            </a:r>
          </a:p>
          <a:p>
            <a:pPr algn="just">
              <a:spcBef>
                <a:spcPts val="1500"/>
              </a:spcBef>
              <a:spcAft>
                <a:spcPts val="1500"/>
              </a:spcAft>
            </a:pPr>
            <a:r>
              <a:rPr lang="es-CO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–Iniciar nuestra mesa de trabajo grupal</a:t>
            </a:r>
          </a:p>
          <a:p>
            <a:pPr algn="just">
              <a:spcBef>
                <a:spcPts val="1500"/>
              </a:spcBef>
              <a:spcAft>
                <a:spcPts val="1500"/>
              </a:spcAft>
            </a:pPr>
            <a:r>
              <a:rPr lang="es-CO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–Guardado en base de datos (imágenes, empresas, conexiones de tablas, </a:t>
            </a:r>
            <a:r>
              <a:rPr lang="es-CO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etc</a:t>
            </a:r>
            <a:r>
              <a:rPr lang="es-CO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…) </a:t>
            </a:r>
          </a:p>
          <a:p>
            <a:pPr algn="just">
              <a:spcBef>
                <a:spcPts val="1500"/>
              </a:spcBef>
              <a:spcAft>
                <a:spcPts val="1500"/>
              </a:spcAft>
            </a:pPr>
            <a:r>
              <a:rPr lang="es-CO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–Diseño y maquetación</a:t>
            </a:r>
          </a:p>
          <a:p>
            <a:pPr algn="just">
              <a:spcBef>
                <a:spcPts val="1500"/>
              </a:spcBef>
              <a:spcAft>
                <a:spcPts val="1500"/>
              </a:spcAft>
            </a:pPr>
            <a:endParaRPr lang="es-CO" sz="1800" dirty="0">
              <a:solidFill>
                <a:srgbClr val="37415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13EAB0-7EC1-4386-8600-92D1BA5225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80" y="4662467"/>
            <a:ext cx="1114147" cy="11141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31C00DA-653E-4613-8AD8-947DFA3C24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76" y="4662467"/>
            <a:ext cx="1054313" cy="105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19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91C5E7-9B07-38EF-7C9E-CD3A892B3E38}"/>
              </a:ext>
            </a:extLst>
          </p:cNvPr>
          <p:cNvSpPr/>
          <p:nvPr/>
        </p:nvSpPr>
        <p:spPr>
          <a:xfrm>
            <a:off x="2177142" y="2534727"/>
            <a:ext cx="8476344" cy="1288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5" marR="36575" indent="12191" algn="ct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sz="4800" b="1" dirty="0">
                <a:latin typeface="Calibri"/>
                <a:cs typeface="Calibri"/>
              </a:rPr>
              <a:t>PREGUNTAS, INQUIETUDES O SUGERENCIAS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39A069-8AB3-4401-921D-C0C814F5E119}"/>
              </a:ext>
            </a:extLst>
          </p:cNvPr>
          <p:cNvSpPr/>
          <p:nvPr/>
        </p:nvSpPr>
        <p:spPr>
          <a:xfrm>
            <a:off x="2344820" y="3976915"/>
            <a:ext cx="8119979" cy="129198"/>
          </a:xfrm>
          <a:prstGeom prst="rect">
            <a:avLst/>
          </a:prstGeom>
          <a:solidFill>
            <a:srgbClr val="39A900"/>
          </a:solidFill>
          <a:ln>
            <a:solidFill>
              <a:srgbClr val="39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92AC5CF-DE04-4B8A-AB9C-7CED2994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451" y="5235343"/>
            <a:ext cx="1151445" cy="115144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344CC9B-C91B-492C-8AA3-A6776126C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686" y="5235343"/>
            <a:ext cx="1624075" cy="115144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0D653F8-F91C-4B96-BF86-14CF59E2C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416" y="5490112"/>
            <a:ext cx="673765" cy="673765"/>
          </a:xfrm>
          <a:prstGeom prst="round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023539C-6921-4240-BAD6-FD38B16C5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282" y="5493458"/>
            <a:ext cx="1096040" cy="56893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F78E888-9BD2-4BFD-9396-DE1D045EE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520" y="5490112"/>
            <a:ext cx="1014513" cy="54807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9314C51-A2E5-4438-8C73-5437B548F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035" y="5351177"/>
            <a:ext cx="1624075" cy="81088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99B1DA2-D04F-477C-8142-C766B44EA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573" y="5455754"/>
            <a:ext cx="644345" cy="64434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48401D1-6B58-44BD-9F7D-49FDF16FF2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944" y="3429000"/>
            <a:ext cx="3130001" cy="17606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16EA3E-AC42-4180-9D85-096AF37420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92" y="1083803"/>
            <a:ext cx="1297679" cy="129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47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67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7400FC-AC8E-4257-B71D-F8FF6E331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262358"/>
            <a:ext cx="4742993" cy="432713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00A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03CD7B99-EC90-AC52-8B62-28125768D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123527"/>
            <a:ext cx="4570264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78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080062" y="1879194"/>
            <a:ext cx="1043457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Nuestro Grupo de Trabajo</a:t>
            </a:r>
          </a:p>
          <a:p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  <a:p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Juan Nicolas Escobar Sosa       Daniel Andrés Rodríguez</a:t>
            </a:r>
          </a:p>
          <a:p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Santiago García                          Brayan David Mosquera</a:t>
            </a:r>
          </a:p>
          <a:p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Sergio Armando Rojas               Ricardo Arias Fajardo</a:t>
            </a:r>
          </a:p>
          <a:p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Ángel Alberto Galindo</a:t>
            </a:r>
          </a:p>
          <a:p>
            <a:pPr algn="r"/>
            <a:br>
              <a:rPr lang="es-E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</a:br>
            <a:br>
              <a:rPr lang="es-E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</a:b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Análisis y Desarrollo de Software - Ficha: 2500109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50B5285-363C-4D36-9883-DF20DBE6DB0B}"/>
              </a:ext>
            </a:extLst>
          </p:cNvPr>
          <p:cNvSpPr txBox="1"/>
          <p:nvPr/>
        </p:nvSpPr>
        <p:spPr>
          <a:xfrm>
            <a:off x="5192235" y="1064660"/>
            <a:ext cx="6615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rgbClr val="EC6831"/>
                </a:solidFill>
                <a:latin typeface="Arial Black" panose="020B0A04020102020204" pitchFamily="34" charset="0"/>
              </a:rPr>
              <a:t>SHOES</a:t>
            </a:r>
            <a:r>
              <a:rPr lang="es-CO" sz="3200" dirty="0">
                <a:solidFill>
                  <a:srgbClr val="153357"/>
                </a:solidFill>
                <a:latin typeface="Arial Black" panose="020B0A04020102020204" pitchFamily="34" charset="0"/>
              </a:rPr>
              <a:t> COMPANY</a:t>
            </a:r>
            <a:endParaRPr lang="es-CO" sz="3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CEDADC9-3A0B-4A56-8A1E-431DC3DA164B}"/>
              </a:ext>
            </a:extLst>
          </p:cNvPr>
          <p:cNvSpPr/>
          <p:nvPr/>
        </p:nvSpPr>
        <p:spPr>
          <a:xfrm>
            <a:off x="3230193" y="1603716"/>
            <a:ext cx="7672388" cy="45719"/>
          </a:xfrm>
          <a:prstGeom prst="rect">
            <a:avLst/>
          </a:prstGeom>
          <a:solidFill>
            <a:srgbClr val="39A900"/>
          </a:solidFill>
          <a:ln>
            <a:solidFill>
              <a:srgbClr val="39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261225" y="3077849"/>
            <a:ext cx="9927220" cy="18316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837565">
              <a:lnSpc>
                <a:spcPct val="115000"/>
              </a:lnSpc>
              <a:spcBef>
                <a:spcPts val="1035"/>
              </a:spcBef>
              <a:spcAft>
                <a:spcPts val="0"/>
              </a:spcAft>
            </a:pPr>
            <a:r>
              <a:rPr lang="es-419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Los emprendimientos y locales de pequeño alcance y presupuesto de la ciudad de Neiva se encuentran perdiendo posibles ventas por la ausencia de una app web y/o Android, esto por la gran cantidad de compras que se realizan por las personas por estos medios, dejando que las únicas posibles ganancias de estos este limitado a las personas que asisten de manera presencial a estos locales.</a:t>
            </a:r>
            <a:endParaRPr lang="es-CO" sz="2000" dirty="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91C5E7-9B07-38EF-7C9E-CD3A892B3E38}"/>
              </a:ext>
            </a:extLst>
          </p:cNvPr>
          <p:cNvSpPr/>
          <p:nvPr/>
        </p:nvSpPr>
        <p:spPr>
          <a:xfrm>
            <a:off x="2828215" y="1208543"/>
            <a:ext cx="8476344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5" marR="36575" indent="12191" algn="ct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sz="2400" b="1" dirty="0">
                <a:latin typeface="Calibri"/>
                <a:cs typeface="Calibri"/>
              </a:rPr>
              <a:t>¿DE DONDE NACIO LA IDEA DE LLEVAR A CABO ESTE PROYECTO?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39A069-8AB3-4401-921D-C0C814F5E119}"/>
              </a:ext>
            </a:extLst>
          </p:cNvPr>
          <p:cNvSpPr/>
          <p:nvPr/>
        </p:nvSpPr>
        <p:spPr>
          <a:xfrm>
            <a:off x="3230193" y="1603716"/>
            <a:ext cx="7672388" cy="45719"/>
          </a:xfrm>
          <a:prstGeom prst="rect">
            <a:avLst/>
          </a:prstGeom>
          <a:solidFill>
            <a:srgbClr val="39A900"/>
          </a:solidFill>
          <a:ln>
            <a:solidFill>
              <a:srgbClr val="39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484ED3-8908-49AF-8F42-26F887804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279" y="1998889"/>
            <a:ext cx="737441" cy="73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377339" y="2439220"/>
            <a:ext cx="99272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500"/>
              </a:spcBef>
              <a:spcAft>
                <a:spcPts val="1500"/>
              </a:spcAft>
            </a:pPr>
            <a:r>
              <a:rPr lang="es-CO" sz="20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Pasando a los requerimientos, tenemos dos tipos: funcionales y no funcionales. Los requerimientos funcionales son las características específicas que debe tener el software, como la capacidad de mostrar, crear, modificar y eliminar productos de manera atractiva. Los requerimientos no funcionales se centran en aspectos como la seguridad y el rendimiento del sistema.</a:t>
            </a:r>
            <a:endParaRPr lang="es-CO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91C5E7-9B07-38EF-7C9E-CD3A892B3E38}"/>
              </a:ext>
            </a:extLst>
          </p:cNvPr>
          <p:cNvSpPr/>
          <p:nvPr/>
        </p:nvSpPr>
        <p:spPr>
          <a:xfrm>
            <a:off x="2828215" y="1208543"/>
            <a:ext cx="8476344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5" marR="36575" indent="12191" algn="ct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sz="2400" b="1" dirty="0">
                <a:latin typeface="Calibri"/>
                <a:cs typeface="Calibri"/>
              </a:rPr>
              <a:t>REQUERIMIENTOS FUNCIONALES Y NO FUNCIONALES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39A069-8AB3-4401-921D-C0C814F5E119}"/>
              </a:ext>
            </a:extLst>
          </p:cNvPr>
          <p:cNvSpPr/>
          <p:nvPr/>
        </p:nvSpPr>
        <p:spPr>
          <a:xfrm>
            <a:off x="3230193" y="1603716"/>
            <a:ext cx="7672388" cy="45719"/>
          </a:xfrm>
          <a:prstGeom prst="rect">
            <a:avLst/>
          </a:prstGeom>
          <a:solidFill>
            <a:srgbClr val="39A900"/>
          </a:solidFill>
          <a:ln>
            <a:solidFill>
              <a:srgbClr val="39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0C5D57-1527-4CAF-B484-44118F273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15" y="3997976"/>
            <a:ext cx="1179168" cy="117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44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91C5E7-9B07-38EF-7C9E-CD3A892B3E38}"/>
              </a:ext>
            </a:extLst>
          </p:cNvPr>
          <p:cNvSpPr/>
          <p:nvPr/>
        </p:nvSpPr>
        <p:spPr>
          <a:xfrm>
            <a:off x="2828215" y="1208543"/>
            <a:ext cx="8476344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5" marR="36575" indent="12191" algn="ct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sz="2400" b="1" dirty="0">
                <a:latin typeface="Calibri"/>
                <a:cs typeface="Calibri"/>
              </a:rPr>
              <a:t>¿QUE HERRAMIENTAS UTILIZAMOS EN NUESTRO PROYECTO?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39A069-8AB3-4401-921D-C0C814F5E119}"/>
              </a:ext>
            </a:extLst>
          </p:cNvPr>
          <p:cNvSpPr/>
          <p:nvPr/>
        </p:nvSpPr>
        <p:spPr>
          <a:xfrm>
            <a:off x="3230193" y="1603716"/>
            <a:ext cx="7672388" cy="45719"/>
          </a:xfrm>
          <a:prstGeom prst="rect">
            <a:avLst/>
          </a:prstGeom>
          <a:solidFill>
            <a:srgbClr val="39A900"/>
          </a:solidFill>
          <a:ln>
            <a:solidFill>
              <a:srgbClr val="39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92AC5CF-DE04-4B8A-AB9C-7CED2994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12" y="4521473"/>
            <a:ext cx="915760" cy="91576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344CC9B-C91B-492C-8AA3-A6776126C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32554"/>
            <a:ext cx="1471608" cy="104334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99B1DA2-D04F-477C-8142-C766B44EA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141" y="4638261"/>
            <a:ext cx="638769" cy="638769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48401D1-6B58-44BD-9F7D-49FDF16FF2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736" y="4530075"/>
            <a:ext cx="1363649" cy="7670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4A688C-D3B6-48F7-2FB0-CC95D06F1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285" y="4669695"/>
            <a:ext cx="619316" cy="61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E81036-5714-91E7-76A2-066B091A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624" y="4534712"/>
            <a:ext cx="803189" cy="80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8B977CB-A4E3-CBB1-B0A7-DFEB3B06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54" y="4577758"/>
            <a:ext cx="803190" cy="80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ite database - Discover about Sqlite and How to perform Sqlite Forensics  Efficiently">
            <a:extLst>
              <a:ext uri="{FF2B5EF4-FFF2-40B4-BE49-F238E27FC236}">
                <a16:creationId xmlns:a16="http://schemas.microsoft.com/office/drawing/2014/main" id="{BFE8BD22-1D68-21A5-47E2-C8494C6C9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758" y="4588103"/>
            <a:ext cx="1151316" cy="63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man logo transparent PNG - StickPNG">
            <a:extLst>
              <a:ext uri="{FF2B5EF4-FFF2-40B4-BE49-F238E27FC236}">
                <a16:creationId xmlns:a16="http://schemas.microsoft.com/office/drawing/2014/main" id="{12A335A1-7EFF-552A-413E-9B143576E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444" y="4558182"/>
            <a:ext cx="883820" cy="79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jango REST framework - Reviews, Pros &amp; Cons | Companies using Django REST  framework">
            <a:extLst>
              <a:ext uri="{FF2B5EF4-FFF2-40B4-BE49-F238E27FC236}">
                <a16:creationId xmlns:a16="http://schemas.microsoft.com/office/drawing/2014/main" id="{555ABA0F-3FC7-786B-F008-0F7E3B925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49" y="4484086"/>
            <a:ext cx="846803" cy="84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441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91C5E7-9B07-38EF-7C9E-CD3A892B3E38}"/>
              </a:ext>
            </a:extLst>
          </p:cNvPr>
          <p:cNvSpPr/>
          <p:nvPr/>
        </p:nvSpPr>
        <p:spPr>
          <a:xfrm>
            <a:off x="2828215" y="1208543"/>
            <a:ext cx="8476344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5" marR="36575" indent="12191" algn="ct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sz="2400" b="1" dirty="0">
                <a:latin typeface="Calibri"/>
                <a:cs typeface="Calibri"/>
              </a:rPr>
              <a:t>¿QUE HERRAMIENTAS UTILIZAMOS EN NUESTRO PROYECTO?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39A069-8AB3-4401-921D-C0C814F5E119}"/>
              </a:ext>
            </a:extLst>
          </p:cNvPr>
          <p:cNvSpPr/>
          <p:nvPr/>
        </p:nvSpPr>
        <p:spPr>
          <a:xfrm>
            <a:off x="3230193" y="1603716"/>
            <a:ext cx="7672388" cy="45719"/>
          </a:xfrm>
          <a:prstGeom prst="rect">
            <a:avLst/>
          </a:prstGeom>
          <a:solidFill>
            <a:srgbClr val="39A900"/>
          </a:solidFill>
          <a:ln>
            <a:solidFill>
              <a:srgbClr val="39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92AC5CF-DE04-4B8A-AB9C-7CED2994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12" y="4521473"/>
            <a:ext cx="915760" cy="91576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344CC9B-C91B-492C-8AA3-A6776126C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32554"/>
            <a:ext cx="1471608" cy="104334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99B1DA2-D04F-477C-8142-C766B44EA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141" y="4638261"/>
            <a:ext cx="638769" cy="638769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48401D1-6B58-44BD-9F7D-49FDF16FF2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736" y="4530075"/>
            <a:ext cx="1363649" cy="7670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4A688C-D3B6-48F7-2FB0-CC95D06F1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285" y="4669695"/>
            <a:ext cx="619316" cy="61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E81036-5714-91E7-76A2-066B091A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624" y="4534712"/>
            <a:ext cx="803189" cy="80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8B977CB-A4E3-CBB1-B0A7-DFEB3B06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54" y="4577758"/>
            <a:ext cx="803190" cy="80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ite database - Discover about Sqlite and How to perform Sqlite Forensics  Efficiently">
            <a:extLst>
              <a:ext uri="{FF2B5EF4-FFF2-40B4-BE49-F238E27FC236}">
                <a16:creationId xmlns:a16="http://schemas.microsoft.com/office/drawing/2014/main" id="{BFE8BD22-1D68-21A5-47E2-C8494C6C9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47" y="2484702"/>
            <a:ext cx="2043732" cy="113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man logo transparent PNG - StickPNG">
            <a:extLst>
              <a:ext uri="{FF2B5EF4-FFF2-40B4-BE49-F238E27FC236}">
                <a16:creationId xmlns:a16="http://schemas.microsoft.com/office/drawing/2014/main" id="{12A335A1-7EFF-552A-413E-9B143576E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324" y="4577758"/>
            <a:ext cx="883820" cy="79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jango REST framework - Reviews, Pros &amp; Cons | Companies using Django REST  framework">
            <a:extLst>
              <a:ext uri="{FF2B5EF4-FFF2-40B4-BE49-F238E27FC236}">
                <a16:creationId xmlns:a16="http://schemas.microsoft.com/office/drawing/2014/main" id="{555ABA0F-3FC7-786B-F008-0F7E3B925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479" y="4525274"/>
            <a:ext cx="846803" cy="84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225755E-1B83-A426-5411-A55B54958ACD}"/>
              </a:ext>
            </a:extLst>
          </p:cNvPr>
          <p:cNvSpPr txBox="1"/>
          <p:nvPr/>
        </p:nvSpPr>
        <p:spPr>
          <a:xfrm>
            <a:off x="4033767" y="1886576"/>
            <a:ext cx="53515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800" b="1" dirty="0">
                <a:latin typeface="Segoe UI" panose="020B0502040204020203" pitchFamily="34" charset="0"/>
                <a:ea typeface="Calibri" panose="020F0502020204030204" pitchFamily="34" charset="0"/>
              </a:rPr>
              <a:t>MOTOR DE BASE DE DATOS</a:t>
            </a:r>
            <a:endParaRPr lang="es-CO" sz="2800" b="1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7B6CCE5-D85F-E95A-E02A-22D1F842140A}"/>
              </a:ext>
            </a:extLst>
          </p:cNvPr>
          <p:cNvCxnSpPr>
            <a:cxnSpLocks/>
          </p:cNvCxnSpPr>
          <p:nvPr/>
        </p:nvCxnSpPr>
        <p:spPr>
          <a:xfrm>
            <a:off x="3451123" y="4336026"/>
            <a:ext cx="7541342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627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91C5E7-9B07-38EF-7C9E-CD3A892B3E38}"/>
              </a:ext>
            </a:extLst>
          </p:cNvPr>
          <p:cNvSpPr/>
          <p:nvPr/>
        </p:nvSpPr>
        <p:spPr>
          <a:xfrm>
            <a:off x="2828215" y="1208543"/>
            <a:ext cx="8476344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5" marR="36575" indent="12191" algn="ct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sz="2400" b="1" dirty="0">
                <a:latin typeface="Calibri"/>
                <a:cs typeface="Calibri"/>
              </a:rPr>
              <a:t>¿QUE HERRAMIENTAS UTILIZAMOS EN NUESTRO PROYECTO?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39A069-8AB3-4401-921D-C0C814F5E119}"/>
              </a:ext>
            </a:extLst>
          </p:cNvPr>
          <p:cNvSpPr/>
          <p:nvPr/>
        </p:nvSpPr>
        <p:spPr>
          <a:xfrm>
            <a:off x="3230193" y="1603716"/>
            <a:ext cx="7672388" cy="45719"/>
          </a:xfrm>
          <a:prstGeom prst="rect">
            <a:avLst/>
          </a:prstGeom>
          <a:solidFill>
            <a:srgbClr val="39A900"/>
          </a:solidFill>
          <a:ln>
            <a:solidFill>
              <a:srgbClr val="39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92AC5CF-DE04-4B8A-AB9C-7CED2994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12" y="4521473"/>
            <a:ext cx="915760" cy="91576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344CC9B-C91B-492C-8AA3-A6776126C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32554"/>
            <a:ext cx="1471608" cy="104334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99B1DA2-D04F-477C-8142-C766B44EA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141" y="4638261"/>
            <a:ext cx="638769" cy="638769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48401D1-6B58-44BD-9F7D-49FDF16FF2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736" y="4530075"/>
            <a:ext cx="1363649" cy="7670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4A688C-D3B6-48F7-2FB0-CC95D06F1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285" y="4669695"/>
            <a:ext cx="619316" cy="61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E81036-5714-91E7-76A2-066B091A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624" y="4534712"/>
            <a:ext cx="803189" cy="80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8B977CB-A4E3-CBB1-B0A7-DFEB3B06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55" y="2425572"/>
            <a:ext cx="1213026" cy="121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1F686ED-12C6-705B-AFF6-C24FE0E7BE64}"/>
              </a:ext>
            </a:extLst>
          </p:cNvPr>
          <p:cNvSpPr txBox="1"/>
          <p:nvPr/>
        </p:nvSpPr>
        <p:spPr>
          <a:xfrm>
            <a:off x="4837290" y="1843428"/>
            <a:ext cx="199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800" b="1" dirty="0">
                <a:latin typeface="Segoe UI" panose="020B0502040204020203" pitchFamily="34" charset="0"/>
                <a:ea typeface="Calibri" panose="020F0502020204030204" pitchFamily="34" charset="0"/>
              </a:rPr>
              <a:t>BACK-END</a:t>
            </a:r>
            <a:endParaRPr lang="es-CO" sz="2800" b="1" dirty="0"/>
          </a:p>
        </p:txBody>
      </p:sp>
      <p:pic>
        <p:nvPicPr>
          <p:cNvPr id="2050" name="Picture 2" descr="Postman logo transparent PNG - StickPNG">
            <a:extLst>
              <a:ext uri="{FF2B5EF4-FFF2-40B4-BE49-F238E27FC236}">
                <a16:creationId xmlns:a16="http://schemas.microsoft.com/office/drawing/2014/main" id="{A7030924-BD48-DDA4-B45E-9CB4425F8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70" y="2442426"/>
            <a:ext cx="1330953" cy="119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jango REST framework - Reviews, Pros &amp; Cons | Companies using Django REST  framework">
            <a:extLst>
              <a:ext uri="{FF2B5EF4-FFF2-40B4-BE49-F238E27FC236}">
                <a16:creationId xmlns:a16="http://schemas.microsoft.com/office/drawing/2014/main" id="{0CA3EC93-A985-F08E-02F8-1C219CE9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112" y="2156544"/>
            <a:ext cx="1696991" cy="169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F1F52D8-FA64-7A4B-1E1F-1DA16F20E9B6}"/>
              </a:ext>
            </a:extLst>
          </p:cNvPr>
          <p:cNvCxnSpPr/>
          <p:nvPr/>
        </p:nvCxnSpPr>
        <p:spPr>
          <a:xfrm>
            <a:off x="5098743" y="4336026"/>
            <a:ext cx="5893722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236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91C5E7-9B07-38EF-7C9E-CD3A892B3E38}"/>
              </a:ext>
            </a:extLst>
          </p:cNvPr>
          <p:cNvSpPr/>
          <p:nvPr/>
        </p:nvSpPr>
        <p:spPr>
          <a:xfrm>
            <a:off x="2828215" y="1208543"/>
            <a:ext cx="8476344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5" marR="36575" indent="12191" algn="ctr" defTabSz="905510">
              <a:lnSpc>
                <a:spcPct val="80000"/>
              </a:lnSpc>
              <a:defRPr sz="816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s-CO" sz="2400" b="1" dirty="0">
                <a:latin typeface="Calibri"/>
                <a:cs typeface="Calibri"/>
              </a:rPr>
              <a:t>¿QUE HERRAMIENTAS UTILIZAMOS EN NUESTRO PROYECTO?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39A069-8AB3-4401-921D-C0C814F5E119}"/>
              </a:ext>
            </a:extLst>
          </p:cNvPr>
          <p:cNvSpPr/>
          <p:nvPr/>
        </p:nvSpPr>
        <p:spPr>
          <a:xfrm>
            <a:off x="3230193" y="1603716"/>
            <a:ext cx="7672388" cy="45719"/>
          </a:xfrm>
          <a:prstGeom prst="rect">
            <a:avLst/>
          </a:prstGeom>
          <a:solidFill>
            <a:srgbClr val="39A900"/>
          </a:solidFill>
          <a:ln>
            <a:solidFill>
              <a:srgbClr val="39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92AC5CF-DE04-4B8A-AB9C-7CED29944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01" y="2186774"/>
            <a:ext cx="1467508" cy="146750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344CC9B-C91B-492C-8AA3-A6776126C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44" y="2186774"/>
            <a:ext cx="2069870" cy="1467507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F99B1DA2-D04F-477C-8142-C766B44EA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141" y="4638261"/>
            <a:ext cx="638769" cy="638769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48401D1-6B58-44BD-9F7D-49FDF16FF2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736" y="4530075"/>
            <a:ext cx="1363649" cy="7670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4A688C-D3B6-48F7-2FB0-CC95D06F1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16" y="2432650"/>
            <a:ext cx="975757" cy="97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E81036-5714-91E7-76A2-066B091A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801" y="2273621"/>
            <a:ext cx="1231229" cy="123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8B977CB-A4E3-CBB1-B0A7-DFEB3B06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14" y="4616176"/>
            <a:ext cx="803190" cy="80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ite database - Discover about Sqlite and How to perform Sqlite Forensics  Efficiently">
            <a:extLst>
              <a:ext uri="{FF2B5EF4-FFF2-40B4-BE49-F238E27FC236}">
                <a16:creationId xmlns:a16="http://schemas.microsoft.com/office/drawing/2014/main" id="{BFE8BD22-1D68-21A5-47E2-C8494C6C9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672" y="4638260"/>
            <a:ext cx="1151316" cy="63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man logo transparent PNG - StickPNG">
            <a:extLst>
              <a:ext uri="{FF2B5EF4-FFF2-40B4-BE49-F238E27FC236}">
                <a16:creationId xmlns:a16="http://schemas.microsoft.com/office/drawing/2014/main" id="{12A335A1-7EFF-552A-413E-9B143576E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59115"/>
            <a:ext cx="883820" cy="79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jango REST framework - Reviews, Pros &amp; Cons | Companies using Django REST  framework">
            <a:extLst>
              <a:ext uri="{FF2B5EF4-FFF2-40B4-BE49-F238E27FC236}">
                <a16:creationId xmlns:a16="http://schemas.microsoft.com/office/drawing/2014/main" id="{555ABA0F-3FC7-786B-F008-0F7E3B925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29" y="4572563"/>
            <a:ext cx="846803" cy="84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A399114-F7C6-4D37-7297-2EC49AC9B23F}"/>
              </a:ext>
            </a:extLst>
          </p:cNvPr>
          <p:cNvSpPr txBox="1"/>
          <p:nvPr/>
        </p:nvSpPr>
        <p:spPr>
          <a:xfrm>
            <a:off x="5082897" y="1886576"/>
            <a:ext cx="24847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800" b="1" dirty="0">
                <a:latin typeface="Segoe UI" panose="020B0502040204020203" pitchFamily="34" charset="0"/>
                <a:ea typeface="Calibri" panose="020F0502020204030204" pitchFamily="34" charset="0"/>
              </a:rPr>
              <a:t>FRONT-END</a:t>
            </a:r>
            <a:endParaRPr lang="es-CO" sz="2800" b="1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BF07FE0-66E5-1B17-A794-456013BCF273}"/>
              </a:ext>
            </a:extLst>
          </p:cNvPr>
          <p:cNvCxnSpPr/>
          <p:nvPr/>
        </p:nvCxnSpPr>
        <p:spPr>
          <a:xfrm>
            <a:off x="5098743" y="4336026"/>
            <a:ext cx="5893722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456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617</Words>
  <Application>Microsoft Office PowerPoint</Application>
  <PresentationFormat>Panorámica</PresentationFormat>
  <Paragraphs>65</Paragraphs>
  <Slides>19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Segoe UI</vt:lpstr>
      <vt:lpstr>Symbol</vt:lpstr>
      <vt:lpstr>Times New Roman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Andres Montoya Charry</dc:creator>
  <cp:lastModifiedBy>Sergio Armando Rojas Pulido</cp:lastModifiedBy>
  <cp:revision>37</cp:revision>
  <dcterms:created xsi:type="dcterms:W3CDTF">2023-12-12T14:35:19Z</dcterms:created>
  <dcterms:modified xsi:type="dcterms:W3CDTF">2023-12-15T21:43:43Z</dcterms:modified>
</cp:coreProperties>
</file>