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FFFFFF"/>
                </a:solidFill>
                <a:latin typeface="Century Gothic"/>
              </a:rPr>
              <a:t>Click to move the slide</a:t>
            </a:r>
          </a:p>
        </p:txBody>
      </p:sp>
      <p:sp>
        <p:nvSpPr>
          <p:cNvPr id="48"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49"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50"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51"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52" name="PlaceHolder 6"/>
          <p:cNvSpPr>
            <a:spLocks noGrp="1"/>
          </p:cNvSpPr>
          <p:nvPr>
            <p:ph type="sldNum"/>
          </p:nvPr>
        </p:nvSpPr>
        <p:spPr>
          <a:xfrm>
            <a:off x="4278960" y="10157400"/>
            <a:ext cx="3280680" cy="534240"/>
          </a:xfrm>
          <a:prstGeom prst="rect">
            <a:avLst/>
          </a:prstGeom>
        </p:spPr>
        <p:txBody>
          <a:bodyPr lIns="0" tIns="0" rIns="0" bIns="0" anchor="b"/>
          <a:lstStyle/>
          <a:p>
            <a:pPr algn="r"/>
            <a:fld id="{A63E338B-53CB-4AB7-9ED3-662CE9DEE65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noRot="1" noChangeAspect="1"/>
          </p:cNvSpPr>
          <p:nvPr>
            <p:ph type="sldImg"/>
          </p:nvPr>
        </p:nvSpPr>
        <p:spPr>
          <a:xfrm>
            <a:off x="4038480" y="857160"/>
            <a:ext cx="4114440" cy="2314080"/>
          </a:xfrm>
          <a:prstGeom prst="rect">
            <a:avLst/>
          </a:prstGeom>
        </p:spPr>
      </p:sp>
      <p:sp>
        <p:nvSpPr>
          <p:cNvPr id="291" name="PlaceHolder 2"/>
          <p:cNvSpPr>
            <a:spLocks noGrp="1"/>
          </p:cNvSpPr>
          <p:nvPr>
            <p:ph type="body"/>
          </p:nvPr>
        </p:nvSpPr>
        <p:spPr>
          <a:xfrm>
            <a:off x="1219320" y="3300480"/>
            <a:ext cx="9753120" cy="2700000"/>
          </a:xfrm>
          <a:prstGeom prst="rect">
            <a:avLst/>
          </a:prstGeom>
        </p:spPr>
        <p:txBody>
          <a:bodyPr/>
          <a:lstStyle/>
          <a:p>
            <a:endParaRPr lang="en-IN" sz="2000" b="0" strike="noStrike" spc="-1">
              <a:latin typeface="Arial"/>
            </a:endParaRPr>
          </a:p>
        </p:txBody>
      </p:sp>
      <p:sp>
        <p:nvSpPr>
          <p:cNvPr id="292" name="TextShape 3"/>
          <p:cNvSpPr txBox="1"/>
          <p:nvPr/>
        </p:nvSpPr>
        <p:spPr>
          <a:xfrm>
            <a:off x="6905520" y="6513480"/>
            <a:ext cx="5283000" cy="344160"/>
          </a:xfrm>
          <a:prstGeom prst="rect">
            <a:avLst/>
          </a:prstGeom>
          <a:noFill/>
          <a:ln>
            <a:noFill/>
          </a:ln>
        </p:spPr>
        <p:txBody>
          <a:bodyPr anchor="b"/>
          <a:lstStyle/>
          <a:p>
            <a:pPr algn="r">
              <a:lnSpc>
                <a:spcPct val="100000"/>
              </a:lnSpc>
            </a:pPr>
            <a:fld id="{B94C192E-E54C-4ADC-83BD-99DDE52BD7B4}" type="slidenum">
              <a:rPr lang="en-IN" sz="1200" b="0" strike="noStrike" spc="-1">
                <a:latin typeface="Times New Roman"/>
              </a:rPr>
              <a:t>18</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3" name="PlaceHolder 2"/>
          <p:cNvSpPr>
            <a:spLocks noGrp="1"/>
          </p:cNvSpPr>
          <p:nvPr>
            <p:ph type="body"/>
          </p:nvPr>
        </p:nvSpPr>
        <p:spPr>
          <a:xfrm>
            <a:off x="684360" y="685800"/>
            <a:ext cx="853416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34" name="PlaceHolder 3"/>
          <p:cNvSpPr>
            <a:spLocks noGrp="1"/>
          </p:cNvSpPr>
          <p:nvPr>
            <p:ph type="body"/>
          </p:nvPr>
        </p:nvSpPr>
        <p:spPr>
          <a:xfrm>
            <a:off x="684360" y="2574000"/>
            <a:ext cx="853416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6" name="PlaceHolder 2"/>
          <p:cNvSpPr>
            <a:spLocks noGrp="1"/>
          </p:cNvSpPr>
          <p:nvPr>
            <p:ph type="body"/>
          </p:nvPr>
        </p:nvSpPr>
        <p:spPr>
          <a:xfrm>
            <a:off x="684360" y="6858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37" name="PlaceHolder 3"/>
          <p:cNvSpPr>
            <a:spLocks noGrp="1"/>
          </p:cNvSpPr>
          <p:nvPr>
            <p:ph type="body"/>
          </p:nvPr>
        </p:nvSpPr>
        <p:spPr>
          <a:xfrm>
            <a:off x="5057280" y="6858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38" name="PlaceHolder 4"/>
          <p:cNvSpPr>
            <a:spLocks noGrp="1"/>
          </p:cNvSpPr>
          <p:nvPr>
            <p:ph type="body"/>
          </p:nvPr>
        </p:nvSpPr>
        <p:spPr>
          <a:xfrm>
            <a:off x="684360" y="25740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39" name="PlaceHolder 5"/>
          <p:cNvSpPr>
            <a:spLocks noGrp="1"/>
          </p:cNvSpPr>
          <p:nvPr>
            <p:ph type="body"/>
          </p:nvPr>
        </p:nvSpPr>
        <p:spPr>
          <a:xfrm>
            <a:off x="5057280" y="25740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41" name="PlaceHolder 2"/>
          <p:cNvSpPr>
            <a:spLocks noGrp="1"/>
          </p:cNvSpPr>
          <p:nvPr>
            <p:ph type="body"/>
          </p:nvPr>
        </p:nvSpPr>
        <p:spPr>
          <a:xfrm>
            <a:off x="684360" y="685800"/>
            <a:ext cx="27478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42" name="PlaceHolder 3"/>
          <p:cNvSpPr>
            <a:spLocks noGrp="1"/>
          </p:cNvSpPr>
          <p:nvPr>
            <p:ph type="body"/>
          </p:nvPr>
        </p:nvSpPr>
        <p:spPr>
          <a:xfrm>
            <a:off x="3570120" y="685800"/>
            <a:ext cx="27478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43" name="PlaceHolder 4"/>
          <p:cNvSpPr>
            <a:spLocks noGrp="1"/>
          </p:cNvSpPr>
          <p:nvPr>
            <p:ph type="body"/>
          </p:nvPr>
        </p:nvSpPr>
        <p:spPr>
          <a:xfrm>
            <a:off x="6455520" y="685800"/>
            <a:ext cx="27478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44" name="PlaceHolder 5"/>
          <p:cNvSpPr>
            <a:spLocks noGrp="1"/>
          </p:cNvSpPr>
          <p:nvPr>
            <p:ph type="body"/>
          </p:nvPr>
        </p:nvSpPr>
        <p:spPr>
          <a:xfrm>
            <a:off x="684360" y="2574000"/>
            <a:ext cx="27478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45" name="PlaceHolder 6"/>
          <p:cNvSpPr>
            <a:spLocks noGrp="1"/>
          </p:cNvSpPr>
          <p:nvPr>
            <p:ph type="body"/>
          </p:nvPr>
        </p:nvSpPr>
        <p:spPr>
          <a:xfrm>
            <a:off x="3570120" y="2574000"/>
            <a:ext cx="27478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46" name="PlaceHolder 7"/>
          <p:cNvSpPr>
            <a:spLocks noGrp="1"/>
          </p:cNvSpPr>
          <p:nvPr>
            <p:ph type="body"/>
          </p:nvPr>
        </p:nvSpPr>
        <p:spPr>
          <a:xfrm>
            <a:off x="6455520" y="2574000"/>
            <a:ext cx="27478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2" name="PlaceHolder 2"/>
          <p:cNvSpPr>
            <a:spLocks noGrp="1"/>
          </p:cNvSpPr>
          <p:nvPr>
            <p:ph type="subTitle"/>
          </p:nvPr>
        </p:nvSpPr>
        <p:spPr>
          <a:xfrm>
            <a:off x="684360" y="685800"/>
            <a:ext cx="8534160" cy="3614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4" name="PlaceHolder 2"/>
          <p:cNvSpPr>
            <a:spLocks noGrp="1"/>
          </p:cNvSpPr>
          <p:nvPr>
            <p:ph type="body"/>
          </p:nvPr>
        </p:nvSpPr>
        <p:spPr>
          <a:xfrm>
            <a:off x="684360" y="685800"/>
            <a:ext cx="8534160" cy="361476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6" name="PlaceHolder 2"/>
          <p:cNvSpPr>
            <a:spLocks noGrp="1"/>
          </p:cNvSpPr>
          <p:nvPr>
            <p:ph type="body"/>
          </p:nvPr>
        </p:nvSpPr>
        <p:spPr>
          <a:xfrm>
            <a:off x="684360" y="685800"/>
            <a:ext cx="4164480" cy="361476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17" name="PlaceHolder 3"/>
          <p:cNvSpPr>
            <a:spLocks noGrp="1"/>
          </p:cNvSpPr>
          <p:nvPr>
            <p:ph type="body"/>
          </p:nvPr>
        </p:nvSpPr>
        <p:spPr>
          <a:xfrm>
            <a:off x="5057280" y="685800"/>
            <a:ext cx="4164480" cy="361476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84360" y="4487400"/>
            <a:ext cx="8534160" cy="6985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1" name="PlaceHolder 2"/>
          <p:cNvSpPr>
            <a:spLocks noGrp="1"/>
          </p:cNvSpPr>
          <p:nvPr>
            <p:ph type="body"/>
          </p:nvPr>
        </p:nvSpPr>
        <p:spPr>
          <a:xfrm>
            <a:off x="684360" y="6858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22" name="PlaceHolder 3"/>
          <p:cNvSpPr>
            <a:spLocks noGrp="1"/>
          </p:cNvSpPr>
          <p:nvPr>
            <p:ph type="body"/>
          </p:nvPr>
        </p:nvSpPr>
        <p:spPr>
          <a:xfrm>
            <a:off x="5057280" y="685800"/>
            <a:ext cx="4164480" cy="361476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23" name="PlaceHolder 4"/>
          <p:cNvSpPr>
            <a:spLocks noGrp="1"/>
          </p:cNvSpPr>
          <p:nvPr>
            <p:ph type="body"/>
          </p:nvPr>
        </p:nvSpPr>
        <p:spPr>
          <a:xfrm>
            <a:off x="684360" y="25740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5" name="PlaceHolder 2"/>
          <p:cNvSpPr>
            <a:spLocks noGrp="1"/>
          </p:cNvSpPr>
          <p:nvPr>
            <p:ph type="body"/>
          </p:nvPr>
        </p:nvSpPr>
        <p:spPr>
          <a:xfrm>
            <a:off x="684360" y="685800"/>
            <a:ext cx="4164480" cy="361476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26" name="PlaceHolder 3"/>
          <p:cNvSpPr>
            <a:spLocks noGrp="1"/>
          </p:cNvSpPr>
          <p:nvPr>
            <p:ph type="body"/>
          </p:nvPr>
        </p:nvSpPr>
        <p:spPr>
          <a:xfrm>
            <a:off x="5057280" y="6858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27" name="PlaceHolder 4"/>
          <p:cNvSpPr>
            <a:spLocks noGrp="1"/>
          </p:cNvSpPr>
          <p:nvPr>
            <p:ph type="body"/>
          </p:nvPr>
        </p:nvSpPr>
        <p:spPr>
          <a:xfrm>
            <a:off x="5057280" y="25740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4487400"/>
            <a:ext cx="8534160" cy="150660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9" name="PlaceHolder 2"/>
          <p:cNvSpPr>
            <a:spLocks noGrp="1"/>
          </p:cNvSpPr>
          <p:nvPr>
            <p:ph type="body"/>
          </p:nvPr>
        </p:nvSpPr>
        <p:spPr>
          <a:xfrm>
            <a:off x="684360" y="6858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30" name="PlaceHolder 3"/>
          <p:cNvSpPr>
            <a:spLocks noGrp="1"/>
          </p:cNvSpPr>
          <p:nvPr>
            <p:ph type="body"/>
          </p:nvPr>
        </p:nvSpPr>
        <p:spPr>
          <a:xfrm>
            <a:off x="5057280" y="685800"/>
            <a:ext cx="416448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
        <p:nvSpPr>
          <p:cNvPr id="31" name="PlaceHolder 4"/>
          <p:cNvSpPr>
            <a:spLocks noGrp="1"/>
          </p:cNvSpPr>
          <p:nvPr>
            <p:ph type="body"/>
          </p:nvPr>
        </p:nvSpPr>
        <p:spPr>
          <a:xfrm>
            <a:off x="684360" y="2574000"/>
            <a:ext cx="8534160" cy="172404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oup 1"/>
          <p:cNvGrpSpPr/>
          <p:nvPr/>
        </p:nvGrpSpPr>
        <p:grpSpPr>
          <a:xfrm>
            <a:off x="9206640" y="2963160"/>
            <a:ext cx="2981880" cy="3209040"/>
            <a:chOff x="9206640" y="2963160"/>
            <a:chExt cx="2981880" cy="3209040"/>
          </a:xfrm>
        </p:grpSpPr>
        <p:sp>
          <p:nvSpPr>
            <p:cNvPr id="12" name="Line 2"/>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3" name="Line 4"/>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4" name="Line 5"/>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5" name="Line 6"/>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grpSp>
      <p:sp>
        <p:nvSpPr>
          <p:cNvPr id="6" name="PlaceHolder 7"/>
          <p:cNvSpPr>
            <a:spLocks noGrp="1"/>
          </p:cNvSpPr>
          <p:nvPr>
            <p:ph type="title"/>
          </p:nvPr>
        </p:nvSpPr>
        <p:spPr>
          <a:xfrm>
            <a:off x="684360" y="4487400"/>
            <a:ext cx="8534160" cy="1506600"/>
          </a:xfrm>
          <a:prstGeom prst="rect">
            <a:avLst/>
          </a:prstGeom>
        </p:spPr>
        <p:txBody>
          <a:bodyPr anchor="ctr"/>
          <a:lstStyle/>
          <a:p>
            <a:pPr>
              <a:lnSpc>
                <a:spcPct val="100000"/>
              </a:lnSpc>
            </a:pPr>
            <a:r>
              <a:rPr lang="en-US" sz="3600" b="0" strike="noStrike" cap="all" spc="-1">
                <a:solidFill>
                  <a:srgbClr val="FFFFFF"/>
                </a:solidFill>
                <a:latin typeface="Century Gothic"/>
              </a:rPr>
              <a:t>Title</a:t>
            </a:r>
            <a:endParaRPr lang="en-US" sz="3600" b="0" strike="noStrike" spc="-1">
              <a:solidFill>
                <a:srgbClr val="FFFFFF"/>
              </a:solidFill>
              <a:latin typeface="Century Gothic"/>
            </a:endParaRPr>
          </a:p>
        </p:txBody>
      </p:sp>
      <p:sp>
        <p:nvSpPr>
          <p:cNvPr id="7" name="PlaceHolder 8"/>
          <p:cNvSpPr>
            <a:spLocks noGrp="1"/>
          </p:cNvSpPr>
          <p:nvPr>
            <p:ph type="body"/>
          </p:nvPr>
        </p:nvSpPr>
        <p:spPr>
          <a:xfrm>
            <a:off x="684360" y="685800"/>
            <a:ext cx="8534160" cy="3614760"/>
          </a:xfrm>
          <a:prstGeom prst="rect">
            <a:avLst/>
          </a:prstGeom>
        </p:spPr>
        <p:txBody>
          <a:bodyPr anchor="ctr"/>
          <a:lstStyle/>
          <a:p>
            <a:pPr marL="285840" indent="-285480">
              <a:lnSpc>
                <a:spcPct val="100000"/>
              </a:lnSpc>
              <a:spcBef>
                <a:spcPts val="400"/>
              </a:spcBef>
              <a:spcAft>
                <a:spcPts val="601"/>
              </a:spcAft>
              <a:buClr>
                <a:srgbClr val="FFFFFF"/>
              </a:buClr>
              <a:buSzPct val="80000"/>
              <a:buFont typeface="Wingdings 3" charset="2"/>
              <a:buChar char=""/>
            </a:pPr>
            <a:r>
              <a:rPr lang="en-US" sz="2000" b="0" strike="noStrike" spc="-1">
                <a:solidFill>
                  <a:srgbClr val="0F496F"/>
                </a:solidFill>
                <a:latin typeface="Century Gothic"/>
              </a:rPr>
              <a:t>Text</a:t>
            </a:r>
          </a:p>
          <a:p>
            <a:pPr marL="743040" lvl="1" indent="-285480">
              <a:lnSpc>
                <a:spcPct val="100000"/>
              </a:lnSpc>
              <a:spcBef>
                <a:spcPts val="360"/>
              </a:spcBef>
              <a:spcAft>
                <a:spcPts val="601"/>
              </a:spcAft>
              <a:buClr>
                <a:srgbClr val="FFFFFF"/>
              </a:buClr>
              <a:buSzPct val="80000"/>
              <a:buFont typeface="Wingdings 3" charset="2"/>
              <a:buChar char=""/>
            </a:pPr>
            <a:r>
              <a:rPr lang="en-US" sz="1800" b="0" strike="noStrike" spc="-1">
                <a:solidFill>
                  <a:srgbClr val="0F496F"/>
                </a:solidFill>
                <a:latin typeface="Century Gothic"/>
              </a:rPr>
              <a:t>Second level</a:t>
            </a:r>
          </a:p>
          <a:p>
            <a:pPr marL="1200240" lvl="2" indent="-285480">
              <a:lnSpc>
                <a:spcPct val="100000"/>
              </a:lnSpc>
              <a:spcBef>
                <a:spcPts val="320"/>
              </a:spcBef>
              <a:spcAft>
                <a:spcPts val="601"/>
              </a:spcAft>
              <a:buClr>
                <a:srgbClr val="FFFFFF"/>
              </a:buClr>
              <a:buSzPct val="80000"/>
              <a:buFont typeface="Wingdings 3" charset="2"/>
              <a:buChar char=""/>
            </a:pPr>
            <a:r>
              <a:rPr lang="en-US" sz="1600" b="0" strike="noStrike" spc="-1">
                <a:solidFill>
                  <a:srgbClr val="0F496F"/>
                </a:solidFill>
                <a:latin typeface="Century Gothic"/>
              </a:rPr>
              <a:t>Third level</a:t>
            </a:r>
          </a:p>
          <a:p>
            <a:pPr marL="1542960" lvl="3" indent="-171000">
              <a:lnSpc>
                <a:spcPct val="100000"/>
              </a:lnSpc>
              <a:spcBef>
                <a:spcPts val="281"/>
              </a:spcBef>
              <a:spcAft>
                <a:spcPts val="601"/>
              </a:spcAft>
              <a:buClr>
                <a:srgbClr val="FFFFFF"/>
              </a:buClr>
              <a:buSzPct val="80000"/>
              <a:buFont typeface="Wingdings 3" charset="2"/>
              <a:buChar char=""/>
            </a:pPr>
            <a:r>
              <a:rPr lang="en-US" sz="1400" b="0" strike="noStrike" spc="-1">
                <a:solidFill>
                  <a:srgbClr val="0F496F"/>
                </a:solidFill>
                <a:latin typeface="Century Gothic"/>
              </a:rPr>
              <a:t>Fourth level</a:t>
            </a:r>
          </a:p>
          <a:p>
            <a:pPr marL="2000160" lvl="4" indent="-171000">
              <a:lnSpc>
                <a:spcPct val="100000"/>
              </a:lnSpc>
              <a:spcBef>
                <a:spcPts val="281"/>
              </a:spcBef>
              <a:spcAft>
                <a:spcPts val="601"/>
              </a:spcAft>
              <a:buClr>
                <a:srgbClr val="FFFFFF"/>
              </a:buClr>
              <a:buSzPct val="80000"/>
              <a:buFont typeface="Wingdings 3" charset="2"/>
              <a:buChar char=""/>
            </a:pPr>
            <a:r>
              <a:rPr lang="en-US" sz="1400" b="0" strike="noStrike" spc="-1">
                <a:solidFill>
                  <a:srgbClr val="0F496F"/>
                </a:solidFill>
                <a:latin typeface="Century Gothic"/>
              </a:rPr>
              <a:t>Fifth level</a:t>
            </a:r>
          </a:p>
        </p:txBody>
      </p:sp>
      <p:sp>
        <p:nvSpPr>
          <p:cNvPr id="8" name="PlaceHolder 9"/>
          <p:cNvSpPr>
            <a:spLocks noGrp="1"/>
          </p:cNvSpPr>
          <p:nvPr>
            <p:ph type="dt"/>
          </p:nvPr>
        </p:nvSpPr>
        <p:spPr>
          <a:xfrm>
            <a:off x="9904320" y="6172200"/>
            <a:ext cx="1599840" cy="364680"/>
          </a:xfrm>
          <a:prstGeom prst="rect">
            <a:avLst/>
          </a:prstGeom>
        </p:spPr>
        <p:txBody>
          <a:bodyPr/>
          <a:lstStyle/>
          <a:p>
            <a:pPr algn="r">
              <a:lnSpc>
                <a:spcPct val="100000"/>
              </a:lnSpc>
            </a:pPr>
            <a:fld id="{D1F8F4E3-2534-47F7-BFF1-A01A21039A05}" type="datetime">
              <a:rPr lang="en-IN" sz="1000" b="0" strike="noStrike" spc="-1">
                <a:solidFill>
                  <a:srgbClr val="0A304A"/>
                </a:solidFill>
                <a:latin typeface="Century Gothic"/>
              </a:rPr>
              <a:t>23-05-2021</a:t>
            </a:fld>
            <a:endParaRPr lang="en-IN" sz="1000" b="0" strike="noStrike" spc="-1">
              <a:latin typeface="Times New Roman"/>
            </a:endParaRPr>
          </a:p>
        </p:txBody>
      </p:sp>
      <p:sp>
        <p:nvSpPr>
          <p:cNvPr id="9" name="PlaceHolder 10"/>
          <p:cNvSpPr>
            <a:spLocks noGrp="1"/>
          </p:cNvSpPr>
          <p:nvPr>
            <p:ph type="ftr"/>
          </p:nvPr>
        </p:nvSpPr>
        <p:spPr>
          <a:xfrm>
            <a:off x="684360" y="6172200"/>
            <a:ext cx="7543440" cy="364680"/>
          </a:xfrm>
          <a:prstGeom prst="rect">
            <a:avLst/>
          </a:prstGeom>
        </p:spPr>
        <p:txBody>
          <a:bodyPr/>
          <a:lstStyle/>
          <a:p>
            <a:endParaRPr lang="en-IN" sz="2400" b="0" strike="noStrike" spc="-1">
              <a:latin typeface="Times New Roman"/>
            </a:endParaRPr>
          </a:p>
        </p:txBody>
      </p:sp>
      <p:sp>
        <p:nvSpPr>
          <p:cNvPr id="10" name="PlaceHolder 11"/>
          <p:cNvSpPr>
            <a:spLocks noGrp="1"/>
          </p:cNvSpPr>
          <p:nvPr>
            <p:ph type="sldNum"/>
          </p:nvPr>
        </p:nvSpPr>
        <p:spPr>
          <a:xfrm>
            <a:off x="10363320" y="5578560"/>
            <a:ext cx="1141920" cy="669600"/>
          </a:xfrm>
          <a:prstGeom prst="rect">
            <a:avLst/>
          </a:prstGeom>
        </p:spPr>
        <p:txBody>
          <a:bodyPr anchor="b"/>
          <a:lstStyle/>
          <a:p>
            <a:pPr algn="r">
              <a:lnSpc>
                <a:spcPct val="100000"/>
              </a:lnSpc>
            </a:pPr>
            <a:fld id="{152FC076-8741-4D19-8F82-8BD4D756B25E}" type="slidenum">
              <a:rPr lang="en-IN" sz="3200" b="0" strike="noStrike" spc="-1">
                <a:solidFill>
                  <a:srgbClr val="0A304A"/>
                </a:solidFill>
                <a:latin typeface="Century Gothic"/>
              </a:rPr>
              <a:t>‹#›</a:t>
            </a:fld>
            <a:endParaRPr lang="en-IN" sz="3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587520" y="332640"/>
            <a:ext cx="11016720" cy="1151640"/>
          </a:xfrm>
          <a:prstGeom prst="roundRect">
            <a:avLst>
              <a:gd name="adj" fmla="val 16667"/>
            </a:avLst>
          </a:prstGeom>
          <a:ln>
            <a:solidFill>
              <a:srgbClr val="033047"/>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3600" b="1" strike="noStrike" spc="-1">
                <a:solidFill>
                  <a:srgbClr val="FFFFFF"/>
                </a:solidFill>
                <a:latin typeface="Century Gothic"/>
              </a:rPr>
              <a:t>Market Basket Project on E-Commerce Big Data</a:t>
            </a:r>
            <a:endParaRPr lang="en-IN" sz="3600" b="0" strike="noStrike" spc="-1">
              <a:latin typeface="Arial"/>
            </a:endParaRPr>
          </a:p>
        </p:txBody>
      </p:sp>
      <p:grpSp>
        <p:nvGrpSpPr>
          <p:cNvPr id="65" name="Group 13"/>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72800" y="504000"/>
            <a:ext cx="11419200" cy="5882760"/>
          </a:xfrm>
          <a:prstGeom prst="rect">
            <a:avLst/>
          </a:prstGeom>
          <a:noFill/>
          <a:ln>
            <a:noFill/>
          </a:ln>
        </p:spPr>
        <p:txBody>
          <a:bodyPr lIns="90000" tIns="45000" rIns="90000" bIns="45000"/>
          <a:lstStyle/>
          <a:p>
            <a:r>
              <a:rPr lang="en-IN" sz="1600" b="1" strike="noStrike" spc="-1">
                <a:latin typeface="Arial"/>
              </a:rPr>
              <a:t>What is Customer Lifetime Value(CLV)?</a:t>
            </a:r>
          </a:p>
          <a:p>
            <a:r>
              <a:rPr lang="en-IN" sz="1000" b="0" strike="noStrike" spc="-1">
                <a:latin typeface="Arial"/>
              </a:rPr>
              <a:t>In marketing, customer lifetime value(CLV or CLTV),lifetime customer value(LCV), or life-time value(LTV) is a prognostication of the net profit contributed to the whole future relationship with a customer. The prediction model can have verying levels of sophistication and accuracy, ranging from a crude heuristic to the use of complex predictive analytics techniques.</a:t>
            </a:r>
          </a:p>
          <a:p>
            <a:r>
              <a:rPr lang="en-IN" sz="1000" b="0" strike="noStrike" spc="-1">
                <a:latin typeface="Arial"/>
              </a:rPr>
              <a:t>Customer lifetime value can also be defined as the monetary value of a customer relationship, based on the present value of the projected future cash flows from the customer relationship. Customer lifetime value is an important concept in that it encourages firms to shift their focus from quarterly profits to the long-term health of their customer relationships. Customer lifetime value is an important metric because it represents an upper limit on spending to acquire new customers. For this reason it is an important element in calculating payback of advertising spent in marketing mix modeling.</a:t>
            </a:r>
          </a:p>
          <a:p>
            <a:r>
              <a:rPr lang="en-IN" sz="1600" b="1" strike="noStrike" spc="-1">
                <a:latin typeface="Arial"/>
              </a:rPr>
              <a:t>You can use CLV models to answer these types of questions about customers :</a:t>
            </a:r>
          </a:p>
          <a:p>
            <a:r>
              <a:rPr lang="en-IN" sz="1000" b="0" strike="noStrike" spc="-1">
                <a:latin typeface="Arial"/>
              </a:rPr>
              <a:t>Number of purchases: How many purchases will the customer make in a given future time range?</a:t>
            </a:r>
          </a:p>
          <a:p>
            <a:r>
              <a:rPr lang="en-IN" sz="1000" b="0" strike="noStrike" spc="-1">
                <a:latin typeface="Arial"/>
              </a:rPr>
              <a:t>Lifetime: How much time will pass before the customer becomes permanently inactive?</a:t>
            </a:r>
          </a:p>
          <a:p>
            <a:r>
              <a:rPr lang="en-IN" sz="1000" b="0" strike="noStrike" spc="-1">
                <a:latin typeface="Arial"/>
              </a:rPr>
              <a:t>Monetary: How much monetary value will the customer generate in a given future time range?</a:t>
            </a:r>
          </a:p>
          <a:p>
            <a:r>
              <a:rPr lang="en-IN" sz="1200" b="1" strike="noStrike" spc="-1">
                <a:latin typeface="Arial"/>
              </a:rPr>
              <a:t>CLV concepts: RFM (Customer Segmentation)</a:t>
            </a:r>
          </a:p>
          <a:p>
            <a:r>
              <a:rPr lang="en-IN" sz="1000" b="0" strike="noStrike" spc="-1">
                <a:latin typeface="Arial"/>
              </a:rPr>
              <a:t>Three important inputs into CLV models are recency, frequency, and monetary value:</a:t>
            </a:r>
          </a:p>
          <a:p>
            <a:r>
              <a:rPr lang="en-IN" sz="1000" b="0" strike="noStrike" spc="-1">
                <a:latin typeface="Arial"/>
              </a:rPr>
              <a:t>Recency: When was the customer's last order?</a:t>
            </a:r>
          </a:p>
          <a:p>
            <a:r>
              <a:rPr lang="en-IN" sz="1000" b="0" strike="noStrike" spc="-1">
                <a:latin typeface="Arial"/>
              </a:rPr>
              <a:t>Frequency: How often do they buy?</a:t>
            </a:r>
          </a:p>
          <a:p>
            <a:r>
              <a:rPr lang="en-IN" sz="1000" b="0" strike="noStrike" spc="-1">
                <a:latin typeface="Arial"/>
              </a:rPr>
              <a:t>Monetary: What amount do they spend? We will use RFM framework to build our customer segmentation model.</a:t>
            </a:r>
          </a:p>
          <a:p>
            <a:endParaRPr lang="en-IN"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1080" y="31320"/>
            <a:ext cx="6667560" cy="55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200" b="0" strike="noStrike" spc="-1">
                <a:solidFill>
                  <a:srgbClr val="414141"/>
                </a:solidFill>
                <a:latin typeface="AGDRGH+6"/>
              </a:rPr>
              <a:t>Seller &amp; Customer Visualization</a:t>
            </a:r>
            <a:endParaRPr lang="en-IN" sz="3200" b="0" strike="noStrike" spc="-1">
              <a:latin typeface="Arial"/>
            </a:endParaRPr>
          </a:p>
        </p:txBody>
      </p:sp>
      <p:pic>
        <p:nvPicPr>
          <p:cNvPr id="135" name="Picture 134"/>
          <p:cNvPicPr/>
          <p:nvPr/>
        </p:nvPicPr>
        <p:blipFill>
          <a:blip r:embed="rId2"/>
          <a:stretch/>
        </p:blipFill>
        <p:spPr>
          <a:xfrm>
            <a:off x="330480" y="792000"/>
            <a:ext cx="5285520" cy="4700160"/>
          </a:xfrm>
          <a:prstGeom prst="rect">
            <a:avLst/>
          </a:prstGeom>
          <a:ln>
            <a:noFill/>
          </a:ln>
        </p:spPr>
      </p:pic>
      <p:sp>
        <p:nvSpPr>
          <p:cNvPr id="136" name="CustomShape 2"/>
          <p:cNvSpPr/>
          <p:nvPr/>
        </p:nvSpPr>
        <p:spPr>
          <a:xfrm>
            <a:off x="936000" y="5492160"/>
            <a:ext cx="3456000" cy="10598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Customer View</a:t>
            </a:r>
          </a:p>
          <a:p>
            <a:pPr algn="ctr"/>
            <a:r>
              <a:rPr lang="en-IN" sz="1300" b="0" strike="noStrike" spc="-1">
                <a:latin typeface="Arial"/>
              </a:rPr>
              <a:t>Total Nos of Customers: 99441 </a:t>
            </a:r>
          </a:p>
          <a:p>
            <a:pPr algn="ctr"/>
            <a:r>
              <a:rPr lang="en-IN" sz="1300" b="0" strike="noStrike" spc="-1">
                <a:latin typeface="Arial"/>
              </a:rPr>
              <a:t> Total generated IDs: 99441</a:t>
            </a:r>
          </a:p>
          <a:p>
            <a:pPr algn="ctr"/>
            <a:r>
              <a:rPr lang="en-IN" sz="1300" b="0" strike="noStrike" spc="-1">
                <a:latin typeface="Arial"/>
              </a:rPr>
              <a:t>Total Nos of Customers: 96096 </a:t>
            </a:r>
          </a:p>
          <a:p>
            <a:pPr algn="ctr"/>
            <a:r>
              <a:rPr lang="en-IN" sz="1300" b="0" strike="noStrike" spc="-1">
                <a:latin typeface="Arial"/>
              </a:rPr>
              <a:t> Total generated unique IDs: 99441</a:t>
            </a:r>
          </a:p>
        </p:txBody>
      </p:sp>
      <p:pic>
        <p:nvPicPr>
          <p:cNvPr id="137" name="Picture 136"/>
          <p:cNvPicPr/>
          <p:nvPr/>
        </p:nvPicPr>
        <p:blipFill>
          <a:blip r:embed="rId3"/>
          <a:stretch/>
        </p:blipFill>
        <p:spPr>
          <a:xfrm>
            <a:off x="5688000" y="1080000"/>
            <a:ext cx="5971680" cy="3884400"/>
          </a:xfrm>
          <a:prstGeom prst="rect">
            <a:avLst/>
          </a:prstGeom>
          <a:ln>
            <a:noFill/>
          </a:ln>
        </p:spPr>
      </p:pic>
      <p:sp>
        <p:nvSpPr>
          <p:cNvPr id="138" name="CustomShape 3"/>
          <p:cNvSpPr/>
          <p:nvPr/>
        </p:nvSpPr>
        <p:spPr>
          <a:xfrm>
            <a:off x="6912000" y="5420160"/>
            <a:ext cx="3456000" cy="10598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Seller View</a:t>
            </a:r>
          </a:p>
          <a:p>
            <a:pPr algn="ctr"/>
            <a:r>
              <a:rPr lang="en-IN" sz="1300" b="0" strike="noStrike" spc="-1">
                <a:latin typeface="Arial"/>
              </a:rPr>
              <a:t>Total Nos of Customers: 99441 </a:t>
            </a:r>
          </a:p>
          <a:p>
            <a:pPr algn="ctr"/>
            <a:r>
              <a:rPr lang="en-IN" sz="1300" b="0" strike="noStrike" spc="-1">
                <a:latin typeface="Arial"/>
              </a:rPr>
              <a:t> Total generated IDs: 99441</a:t>
            </a:r>
          </a:p>
          <a:p>
            <a:pPr algn="ctr"/>
            <a:r>
              <a:rPr lang="en-IN" sz="1300" b="0" strike="noStrike" spc="-1">
                <a:latin typeface="Arial"/>
              </a:rPr>
              <a:t>Total Nos of Customers: 96096 </a:t>
            </a:r>
          </a:p>
          <a:p>
            <a:pPr algn="ctr"/>
            <a:r>
              <a:rPr lang="en-IN" sz="1300" b="0" strike="noStrike" spc="-1">
                <a:latin typeface="Arial"/>
              </a:rPr>
              <a:t> Total generated unique IDs: 99441</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1"/>
          <p:cNvGrpSpPr/>
          <p:nvPr/>
        </p:nvGrpSpPr>
        <p:grpSpPr>
          <a:xfrm>
            <a:off x="335520" y="107640"/>
            <a:ext cx="10992240" cy="6390000"/>
            <a:chOff x="335520" y="107640"/>
            <a:chExt cx="10992240" cy="6390000"/>
          </a:xfrm>
        </p:grpSpPr>
        <p:sp>
          <p:nvSpPr>
            <p:cNvPr id="140" name="CustomShape 2"/>
            <p:cNvSpPr/>
            <p:nvPr/>
          </p:nvSpPr>
          <p:spPr>
            <a:xfrm>
              <a:off x="335520" y="908640"/>
              <a:ext cx="10992240" cy="55890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3"/>
            <p:cNvSpPr/>
            <p:nvPr/>
          </p:nvSpPr>
          <p:spPr>
            <a:xfrm>
              <a:off x="404280" y="107640"/>
              <a:ext cx="2206440" cy="55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200" b="0" strike="noStrike" spc="-1">
                  <a:solidFill>
                    <a:srgbClr val="414141"/>
                  </a:solidFill>
                  <a:latin typeface="INIPQF+6"/>
                </a:rPr>
                <a:t>Clustering</a:t>
              </a:r>
              <a:endParaRPr lang="en-IN" sz="3200" b="0" strike="noStrike" spc="-1">
                <a:latin typeface="Arial"/>
              </a:endParaRPr>
            </a:p>
          </p:txBody>
        </p:sp>
        <p:sp>
          <p:nvSpPr>
            <p:cNvPr id="142" name="CustomShape 4"/>
            <p:cNvSpPr/>
            <p:nvPr/>
          </p:nvSpPr>
          <p:spPr>
            <a:xfrm>
              <a:off x="1316520" y="2567160"/>
              <a:ext cx="190440" cy="190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500"/>
                </a:lnSpc>
              </a:pPr>
              <a:r>
                <a:rPr lang="en-IN" sz="1100" b="0" strike="noStrike" spc="-1">
                  <a:solidFill>
                    <a:srgbClr val="C0791A"/>
                  </a:solidFill>
                  <a:latin typeface="UJGSHH+1"/>
                </a:rPr>
                <a:t>-</a:t>
              </a:r>
              <a:endParaRPr lang="en-IN" sz="1100" b="0" strike="noStrike" spc="-1">
                <a:latin typeface="Arial"/>
              </a:endParaRPr>
            </a:p>
          </p:txBody>
        </p:sp>
        <p:sp>
          <p:nvSpPr>
            <p:cNvPr id="143" name="CustomShape 5"/>
            <p:cNvSpPr/>
            <p:nvPr/>
          </p:nvSpPr>
          <p:spPr>
            <a:xfrm>
              <a:off x="430920" y="965160"/>
              <a:ext cx="4512600" cy="447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526"/>
                </a:lnSpc>
              </a:pPr>
              <a:r>
                <a:rPr lang="en-IN" sz="2800" b="0" strike="noStrike" spc="-1">
                  <a:solidFill>
                    <a:srgbClr val="414141"/>
                  </a:solidFill>
                  <a:latin typeface="INIPQF+6"/>
                </a:rPr>
                <a:t>Total Payments (mean)</a:t>
              </a:r>
              <a:endParaRPr lang="en-IN" sz="2800" b="0" strike="noStrike" spc="-1">
                <a:latin typeface="Arial"/>
              </a:endParaRPr>
            </a:p>
          </p:txBody>
        </p:sp>
        <p:sp>
          <p:nvSpPr>
            <p:cNvPr id="144" name="CustomShape 6"/>
            <p:cNvSpPr/>
            <p:nvPr/>
          </p:nvSpPr>
          <p:spPr>
            <a:xfrm>
              <a:off x="1688760" y="2928600"/>
              <a:ext cx="4295520" cy="233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455"/>
                </a:lnSpc>
              </a:pPr>
              <a:r>
                <a:rPr lang="en-IN" sz="1800" b="0" strike="noStrike" spc="-1">
                  <a:solidFill>
                    <a:srgbClr val="C0791A"/>
                  </a:solidFill>
                  <a:latin typeface="UJGSHH+1"/>
                </a:rPr>
                <a:t>•</a:t>
              </a:r>
              <a:r>
                <a:rPr lang="en-IN" sz="1800" b="0" strike="noStrike" spc="1291">
                  <a:solidFill>
                    <a:srgbClr val="C0791A"/>
                  </a:solidFill>
                  <a:latin typeface="UJGSHH+1"/>
                </a:rPr>
                <a:t> </a:t>
              </a:r>
              <a:r>
                <a:rPr lang="en-IN" sz="1800" b="0" strike="noStrike" spc="-1">
                  <a:solidFill>
                    <a:srgbClr val="414141"/>
                  </a:solidFill>
                  <a:latin typeface="JLOOAV+ArialMT"/>
                </a:rPr>
                <a:t>Most of the revenue came from South and</a:t>
              </a:r>
              <a:endParaRPr lang="en-IN" sz="1800" b="0" strike="noStrike" spc="-1">
                <a:latin typeface="Arial"/>
              </a:endParaRPr>
            </a:p>
            <a:p>
              <a:pPr marL="343080">
                <a:lnSpc>
                  <a:spcPts val="1993"/>
                </a:lnSpc>
              </a:pPr>
              <a:r>
                <a:rPr lang="en-IN" sz="1800" b="0" strike="noStrike" spc="-1">
                  <a:solidFill>
                    <a:srgbClr val="414141"/>
                  </a:solidFill>
                  <a:latin typeface="JLOOAV+ArialMT"/>
                </a:rPr>
                <a:t>the Southeast regions of Brazil.</a:t>
              </a:r>
              <a:endParaRPr lang="en-IN" sz="1800" b="0" strike="noStrike" spc="-1">
                <a:latin typeface="Arial"/>
              </a:endParaRPr>
            </a:p>
            <a:p>
              <a:pPr>
                <a:lnSpc>
                  <a:spcPts val="1896"/>
                </a:lnSpc>
              </a:pPr>
              <a:r>
                <a:rPr lang="en-IN" sz="1800" b="0" strike="noStrike" spc="-1">
                  <a:solidFill>
                    <a:srgbClr val="C0791A"/>
                  </a:solidFill>
                  <a:latin typeface="UJGSHH+1"/>
                </a:rPr>
                <a:t>•</a:t>
              </a:r>
              <a:r>
                <a:rPr lang="en-IN" sz="1800" b="0" strike="noStrike" spc="1291">
                  <a:solidFill>
                    <a:srgbClr val="C0791A"/>
                  </a:solidFill>
                  <a:latin typeface="UJGSHH+1"/>
                </a:rPr>
                <a:t> </a:t>
              </a:r>
              <a:r>
                <a:rPr lang="en-IN" sz="1800" b="0" strike="noStrike" spc="-1">
                  <a:solidFill>
                    <a:srgbClr val="414141"/>
                  </a:solidFill>
                  <a:latin typeface="JLOOAV+ArialMT"/>
                </a:rPr>
                <a:t>It is also possible to see that large cities</a:t>
              </a:r>
              <a:endParaRPr lang="en-IN" sz="1800" b="0" strike="noStrike" spc="-1">
                <a:latin typeface="Arial"/>
              </a:endParaRPr>
            </a:p>
            <a:p>
              <a:pPr marL="343080">
                <a:lnSpc>
                  <a:spcPts val="1919"/>
                </a:lnSpc>
                <a:spcBef>
                  <a:spcPts val="51"/>
                </a:spcBef>
              </a:pPr>
              <a:r>
                <a:rPr lang="en-IN" sz="1800" b="0" strike="noStrike" spc="-1">
                  <a:solidFill>
                    <a:srgbClr val="414141"/>
                  </a:solidFill>
                  <a:latin typeface="JLOOAV+ArialMT"/>
                </a:rPr>
                <a:t>and capitals, where population is bigger,</a:t>
              </a:r>
              <a:endParaRPr lang="en-IN" sz="1800" b="0" strike="noStrike" spc="-1">
                <a:latin typeface="Arial"/>
              </a:endParaRPr>
            </a:p>
            <a:p>
              <a:pPr marL="343080">
                <a:lnSpc>
                  <a:spcPts val="1896"/>
                </a:lnSpc>
              </a:pPr>
              <a:r>
                <a:rPr lang="en-IN" sz="1800" b="0" strike="noStrike" spc="-1">
                  <a:solidFill>
                    <a:srgbClr val="414141"/>
                  </a:solidFill>
                  <a:latin typeface="JLOOAV+ArialMT"/>
                </a:rPr>
                <a:t>have larger participation on revenue.</a:t>
              </a:r>
              <a:endParaRPr lang="en-IN" sz="1800" b="0" strike="noStrike" spc="-1">
                <a:latin typeface="Arial"/>
              </a:endParaRPr>
            </a:p>
          </p:txBody>
        </p:sp>
        <p:sp>
          <p:nvSpPr>
            <p:cNvPr id="145" name="CustomShape 7"/>
            <p:cNvSpPr/>
            <p:nvPr/>
          </p:nvSpPr>
          <p:spPr>
            <a:xfrm>
              <a:off x="9486360" y="4154040"/>
              <a:ext cx="753120" cy="207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36"/>
                </a:lnSpc>
              </a:pPr>
              <a:r>
                <a:rPr lang="en-IN" sz="1200" b="0" strike="noStrike" spc="-1">
                  <a:solidFill>
                    <a:srgbClr val="000000"/>
                  </a:solidFill>
                  <a:latin typeface="UJGSHH+1"/>
                </a:rPr>
                <a:t>Sao Paulo</a:t>
              </a:r>
              <a:endParaRPr lang="en-IN" sz="1200" b="0" strike="noStrike" spc="-1">
                <a:latin typeface="Arial"/>
              </a:endParaRPr>
            </a:p>
          </p:txBody>
        </p:sp>
        <p:sp>
          <p:nvSpPr>
            <p:cNvPr id="146" name="CustomShape 8"/>
            <p:cNvSpPr/>
            <p:nvPr/>
          </p:nvSpPr>
          <p:spPr>
            <a:xfrm>
              <a:off x="10224360" y="4422240"/>
              <a:ext cx="339480" cy="207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36"/>
                </a:lnSpc>
              </a:pPr>
              <a:r>
                <a:rPr lang="en-IN" sz="1200" b="0" strike="noStrike" spc="-1">
                  <a:solidFill>
                    <a:srgbClr val="000000"/>
                  </a:solidFill>
                  <a:latin typeface="UJGSHH+1"/>
                </a:rPr>
                <a:t>Rio</a:t>
              </a:r>
              <a:endParaRPr lang="en-IN" sz="1200" b="0" strike="noStrike" spc="-1">
                <a:latin typeface="Arial"/>
              </a:endParaRPr>
            </a:p>
          </p:txBody>
        </p:sp>
        <p:sp>
          <p:nvSpPr>
            <p:cNvPr id="147" name="CustomShape 9"/>
            <p:cNvSpPr/>
            <p:nvPr/>
          </p:nvSpPr>
          <p:spPr>
            <a:xfrm>
              <a:off x="9244440" y="4500720"/>
              <a:ext cx="594720" cy="294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700" b="0" strike="noStrike" spc="-1">
                  <a:solidFill>
                    <a:srgbClr val="414141"/>
                  </a:solidFill>
                  <a:latin typeface="IHVWPN+2"/>
                </a:rPr>
                <a:t>Total</a:t>
              </a:r>
              <a:endParaRPr lang="en-IN" sz="1700" b="0" strike="noStrike" spc="-1">
                <a:latin typeface="Arial"/>
              </a:endParaRPr>
            </a:p>
          </p:txBody>
        </p:sp>
        <p:sp>
          <p:nvSpPr>
            <p:cNvPr id="148" name="CustomShape 10"/>
            <p:cNvSpPr/>
            <p:nvPr/>
          </p:nvSpPr>
          <p:spPr>
            <a:xfrm>
              <a:off x="9282240" y="4682880"/>
              <a:ext cx="1027440" cy="58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700" b="0" strike="noStrike" spc="-1">
                  <a:solidFill>
                    <a:srgbClr val="414141"/>
                  </a:solidFill>
                  <a:latin typeface="IHVWPN+2"/>
                </a:rPr>
                <a:t>Payments</a:t>
              </a:r>
              <a:endParaRPr lang="en-IN" sz="1700" b="0" strike="noStrike" spc="-1">
                <a:latin typeface="Arial"/>
              </a:endParaRPr>
            </a:p>
          </p:txBody>
        </p:sp>
        <p:sp>
          <p:nvSpPr>
            <p:cNvPr id="149" name="CustomShape 11"/>
            <p:cNvSpPr/>
            <p:nvPr/>
          </p:nvSpPr>
          <p:spPr>
            <a:xfrm>
              <a:off x="9282240" y="4917960"/>
              <a:ext cx="1161360" cy="764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200" b="0" strike="noStrike" spc="-1">
                  <a:solidFill>
                    <a:srgbClr val="414141"/>
                  </a:solidFill>
                  <a:latin typeface="UJGSHH+1"/>
                </a:rPr>
                <a:t>:$13664.08</a:t>
              </a:r>
              <a:endParaRPr lang="en-IN" sz="1200" b="0" strike="noStrike" spc="-1">
                <a:latin typeface="Arial"/>
              </a:endParaRPr>
            </a:p>
            <a:p>
              <a:pPr>
                <a:lnSpc>
                  <a:spcPts val="1896"/>
                </a:lnSpc>
              </a:pPr>
              <a:r>
                <a:rPr lang="en-IN" sz="1200" b="0" strike="noStrike" spc="-1">
                  <a:solidFill>
                    <a:srgbClr val="414141"/>
                  </a:solidFill>
                  <a:latin typeface="UJGSHH+1"/>
                </a:rPr>
                <a:t>:$1934.48</a:t>
              </a:r>
              <a:endParaRPr lang="en-IN" sz="1200" b="0" strike="noStrike" spc="-1">
                <a:latin typeface="Arial"/>
              </a:endParaRPr>
            </a:p>
            <a:p>
              <a:pPr>
                <a:lnSpc>
                  <a:spcPts val="1800"/>
                </a:lnSpc>
              </a:pPr>
              <a:r>
                <a:rPr lang="en-IN" sz="1200" b="0" strike="noStrike" spc="-1">
                  <a:solidFill>
                    <a:srgbClr val="414141"/>
                  </a:solidFill>
                  <a:latin typeface="UJGSHH+1"/>
                </a:rPr>
                <a:t>:$586.60</a:t>
              </a:r>
              <a:endParaRPr lang="en-IN" sz="1200" b="0" strike="noStrike" spc="-1">
                <a:latin typeface="Arial"/>
              </a:endParaRPr>
            </a:p>
          </p:txBody>
        </p:sp>
        <p:sp>
          <p:nvSpPr>
            <p:cNvPr id="150" name="CustomShape 12"/>
            <p:cNvSpPr/>
            <p:nvPr/>
          </p:nvSpPr>
          <p:spPr>
            <a:xfrm>
              <a:off x="9273240" y="5626800"/>
              <a:ext cx="929520" cy="294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200" b="0" strike="noStrike" spc="-1">
                  <a:solidFill>
                    <a:srgbClr val="414141"/>
                  </a:solidFill>
                  <a:latin typeface="UJGSHH+1"/>
                </a:rPr>
                <a:t>:$121.79</a:t>
              </a:r>
              <a:endParaRPr lang="en-IN"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720000" y="288000"/>
            <a:ext cx="3168000" cy="57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Gross Profit on Top 5 Products</a:t>
            </a:r>
          </a:p>
        </p:txBody>
      </p:sp>
      <p:pic>
        <p:nvPicPr>
          <p:cNvPr id="152" name="Picture 151"/>
          <p:cNvPicPr/>
          <p:nvPr/>
        </p:nvPicPr>
        <p:blipFill>
          <a:blip r:embed="rId2"/>
          <a:stretch/>
        </p:blipFill>
        <p:spPr>
          <a:xfrm>
            <a:off x="451800" y="854280"/>
            <a:ext cx="9556200" cy="5773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152"/>
          <p:cNvPicPr/>
          <p:nvPr/>
        </p:nvPicPr>
        <p:blipFill>
          <a:blip r:embed="rId2"/>
          <a:stretch/>
        </p:blipFill>
        <p:spPr>
          <a:xfrm>
            <a:off x="543600" y="992880"/>
            <a:ext cx="5000400" cy="5343120"/>
          </a:xfrm>
          <a:prstGeom prst="rect">
            <a:avLst/>
          </a:prstGeom>
          <a:ln>
            <a:noFill/>
          </a:ln>
        </p:spPr>
      </p:pic>
      <p:sp>
        <p:nvSpPr>
          <p:cNvPr id="154" name="TextShape 1"/>
          <p:cNvSpPr txBox="1"/>
          <p:nvPr/>
        </p:nvSpPr>
        <p:spPr>
          <a:xfrm>
            <a:off x="5691240" y="1080000"/>
            <a:ext cx="4676760" cy="3099600"/>
          </a:xfrm>
          <a:prstGeom prst="rect">
            <a:avLst/>
          </a:prstGeom>
          <a:noFill/>
          <a:ln>
            <a:noFill/>
          </a:ln>
        </p:spPr>
        <p:txBody>
          <a:bodyPr lIns="90000" tIns="45000" rIns="90000" bIns="45000"/>
          <a:lstStyle/>
          <a:p>
            <a:r>
              <a:rPr lang="en-IN" sz="1000" b="0" strike="noStrike" spc="-1">
                <a:latin typeface="Courier New"/>
              </a:rPr>
              <a:t>&lt;class 'pandas.core.frame.DataFrame'&gt;</a:t>
            </a:r>
            <a:endParaRPr lang="en-IN" sz="1000" b="0" strike="noStrike" spc="-1">
              <a:latin typeface="Courier New"/>
              <a:ea typeface="Courier New"/>
            </a:endParaRPr>
          </a:p>
          <a:p>
            <a:r>
              <a:rPr lang="en-IN" sz="1000" b="0" strike="noStrike" spc="-1">
                <a:latin typeface="Courier New"/>
              </a:rPr>
              <a:t>Int64Index: 1000163 entries, 0 to 1000162</a:t>
            </a:r>
            <a:endParaRPr lang="en-IN" sz="1000" b="0" strike="noStrike" spc="-1">
              <a:latin typeface="Courier New"/>
              <a:ea typeface="Courier New"/>
            </a:endParaRPr>
          </a:p>
          <a:p>
            <a:r>
              <a:rPr lang="en-IN" sz="1000" b="0" strike="noStrike" spc="-1">
                <a:latin typeface="Courier New"/>
              </a:rPr>
              <a:t>Data columns (total 14 columns):</a:t>
            </a:r>
            <a:endParaRPr lang="en-IN" sz="1000" b="0" strike="noStrike" spc="-1">
              <a:latin typeface="Courier New"/>
              <a:ea typeface="Courier New"/>
            </a:endParaRPr>
          </a:p>
          <a:p>
            <a:r>
              <a:rPr lang="en-IN" sz="1000" b="0" strike="noStrike" spc="-1">
                <a:latin typeface="Courier New"/>
              </a:rPr>
              <a:t> #   Column                       Non-Null Count    Dtype  </a:t>
            </a:r>
            <a:endParaRPr lang="en-IN" sz="1000" b="0" strike="noStrike" spc="-1">
              <a:latin typeface="Courier New"/>
              <a:ea typeface="Courier New"/>
            </a:endParaRPr>
          </a:p>
          <a:p>
            <a:r>
              <a:rPr lang="en-IN" sz="1000" b="0" strike="noStrike" spc="-1">
                <a:latin typeface="Courier New"/>
              </a:rPr>
              <a:t>---  ------                       --------------    -----  </a:t>
            </a:r>
            <a:endParaRPr lang="en-IN" sz="1000" b="0" strike="noStrike" spc="-1">
              <a:latin typeface="Courier New"/>
              <a:ea typeface="Courier New"/>
            </a:endParaRPr>
          </a:p>
          <a:p>
            <a:r>
              <a:rPr lang="en-IN" sz="1000" b="0" strike="noStrike" spc="-1">
                <a:latin typeface="Courier New"/>
              </a:rPr>
              <a:t> 0   geolocation_zip_code_prefix  1000163 non-null  int64  </a:t>
            </a:r>
            <a:endParaRPr lang="en-IN" sz="1000" b="0" strike="noStrike" spc="-1">
              <a:latin typeface="Courier New"/>
              <a:ea typeface="Courier New"/>
            </a:endParaRPr>
          </a:p>
          <a:p>
            <a:r>
              <a:rPr lang="en-IN" sz="1000" b="0" strike="noStrike" spc="-1">
                <a:latin typeface="Courier New"/>
              </a:rPr>
              <a:t> 1   geolocation_lat              1000163 non-null  float64</a:t>
            </a:r>
            <a:endParaRPr lang="en-IN" sz="1000" b="0" strike="noStrike" spc="-1">
              <a:latin typeface="Courier New"/>
              <a:ea typeface="Courier New"/>
            </a:endParaRPr>
          </a:p>
          <a:p>
            <a:r>
              <a:rPr lang="en-IN" sz="1000" b="0" strike="noStrike" spc="-1">
                <a:latin typeface="Courier New"/>
              </a:rPr>
              <a:t> 2   geolocation_lng              1000163 non-null  float64</a:t>
            </a:r>
            <a:endParaRPr lang="en-IN" sz="1000" b="0" strike="noStrike" spc="-1">
              <a:latin typeface="Courier New"/>
              <a:ea typeface="Courier New"/>
            </a:endParaRPr>
          </a:p>
          <a:p>
            <a:r>
              <a:rPr lang="en-IN" sz="1000" b="0" strike="noStrike" spc="-1">
                <a:latin typeface="Courier New"/>
              </a:rPr>
              <a:t> 3   geolocation_city             1000163 non-null  object </a:t>
            </a:r>
            <a:endParaRPr lang="en-IN" sz="1000" b="0" strike="noStrike" spc="-1">
              <a:latin typeface="Courier New"/>
              <a:ea typeface="Courier New"/>
            </a:endParaRPr>
          </a:p>
          <a:p>
            <a:r>
              <a:rPr lang="en-IN" sz="1000" b="0" strike="noStrike" spc="-1">
                <a:latin typeface="Courier New"/>
              </a:rPr>
              <a:t> 4   geolocation_state            1000163 non-null  object </a:t>
            </a:r>
            <a:endParaRPr lang="en-IN" sz="1000" b="0" strike="noStrike" spc="-1">
              <a:latin typeface="Courier New"/>
              <a:ea typeface="Courier New"/>
            </a:endParaRPr>
          </a:p>
          <a:p>
            <a:r>
              <a:rPr lang="en-IN" sz="1000" b="0" strike="noStrike" spc="-1">
                <a:latin typeface="Courier New"/>
              </a:rPr>
              <a:t> 5   seller_id                    3095 non-null     object </a:t>
            </a:r>
            <a:endParaRPr lang="en-IN" sz="1000" b="0" strike="noStrike" spc="-1">
              <a:latin typeface="Courier New"/>
              <a:ea typeface="Courier New"/>
            </a:endParaRPr>
          </a:p>
          <a:p>
            <a:r>
              <a:rPr lang="en-IN" sz="1000" b="0" strike="noStrike" spc="-1">
                <a:latin typeface="Courier New"/>
              </a:rPr>
              <a:t> 6   seller_zip_code_prefix       3095 non-null     float64</a:t>
            </a:r>
            <a:endParaRPr lang="en-IN" sz="1000" b="0" strike="noStrike" spc="-1">
              <a:latin typeface="Courier New"/>
              <a:ea typeface="Courier New"/>
            </a:endParaRPr>
          </a:p>
          <a:p>
            <a:r>
              <a:rPr lang="en-IN" sz="1000" b="0" strike="noStrike" spc="-1">
                <a:latin typeface="Courier New"/>
              </a:rPr>
              <a:t> 7   seller_city                  3095 non-null     object </a:t>
            </a:r>
            <a:endParaRPr lang="en-IN" sz="1000" b="0" strike="noStrike" spc="-1">
              <a:latin typeface="Courier New"/>
              <a:ea typeface="Courier New"/>
            </a:endParaRPr>
          </a:p>
          <a:p>
            <a:r>
              <a:rPr lang="en-IN" sz="1000" b="0" strike="noStrike" spc="-1">
                <a:latin typeface="Courier New"/>
              </a:rPr>
              <a:t> 8   seller_state                 3095 non-null     object </a:t>
            </a:r>
            <a:endParaRPr lang="en-IN" sz="1000" b="0" strike="noStrike" spc="-1">
              <a:latin typeface="Courier New"/>
              <a:ea typeface="Courier New"/>
            </a:endParaRPr>
          </a:p>
          <a:p>
            <a:r>
              <a:rPr lang="en-IN" sz="1000" b="0" strike="noStrike" spc="-1">
                <a:latin typeface="Courier New"/>
              </a:rPr>
              <a:t> 9   customer_id                  93099 non-null    object </a:t>
            </a:r>
            <a:endParaRPr lang="en-IN" sz="1000" b="0" strike="noStrike" spc="-1">
              <a:latin typeface="Courier New"/>
              <a:ea typeface="Courier New"/>
            </a:endParaRPr>
          </a:p>
          <a:p>
            <a:r>
              <a:rPr lang="en-IN" sz="1000" b="0" strike="noStrike" spc="-1">
                <a:latin typeface="Courier New"/>
              </a:rPr>
              <a:t> 10  customer_unique_id           93099 non-null    object </a:t>
            </a:r>
            <a:endParaRPr lang="en-IN" sz="1000" b="0" strike="noStrike" spc="-1">
              <a:latin typeface="Courier New"/>
              <a:ea typeface="Courier New"/>
            </a:endParaRPr>
          </a:p>
          <a:p>
            <a:r>
              <a:rPr lang="en-IN" sz="1000" b="0" strike="noStrike" spc="-1">
                <a:latin typeface="Courier New"/>
              </a:rPr>
              <a:t> 11  customer_zip_code_prefix     93099 non-null    float64</a:t>
            </a:r>
            <a:endParaRPr lang="en-IN" sz="1000" b="0" strike="noStrike" spc="-1">
              <a:latin typeface="Courier New"/>
              <a:ea typeface="Courier New"/>
            </a:endParaRPr>
          </a:p>
          <a:p>
            <a:r>
              <a:rPr lang="en-IN" sz="1000" b="0" strike="noStrike" spc="-1">
                <a:latin typeface="Courier New"/>
              </a:rPr>
              <a:t> 12  customer_city                93099 non-null    object </a:t>
            </a:r>
            <a:endParaRPr lang="en-IN" sz="1000" b="0" strike="noStrike" spc="-1">
              <a:latin typeface="Courier New"/>
              <a:ea typeface="Courier New"/>
            </a:endParaRPr>
          </a:p>
          <a:p>
            <a:r>
              <a:rPr lang="en-IN" sz="1000" b="0" strike="noStrike" spc="-1">
                <a:latin typeface="Courier New"/>
              </a:rPr>
              <a:t> 13  customer_state               93099 non-null    object </a:t>
            </a:r>
            <a:endParaRPr lang="en-IN" sz="1000" b="0" strike="noStrike" spc="-1">
              <a:latin typeface="Courier New"/>
              <a:ea typeface="Courier New"/>
            </a:endParaRPr>
          </a:p>
          <a:p>
            <a:r>
              <a:rPr lang="en-IN" sz="1000" b="0" strike="noStrike" spc="-1">
                <a:latin typeface="Courier New"/>
              </a:rPr>
              <a:t>dtypes: float64(4), int64(1), object(9)</a:t>
            </a:r>
            <a:endParaRPr lang="en-IN" sz="1000" b="0" strike="noStrike" spc="-1">
              <a:latin typeface="Courier New"/>
              <a:ea typeface="Courier New"/>
            </a:endParaRPr>
          </a:p>
          <a:p>
            <a:r>
              <a:rPr lang="en-IN" sz="1000" b="0" strike="noStrike" spc="-1">
                <a:latin typeface="Courier New"/>
              </a:rPr>
              <a:t>memory usage: 114.5+ MB</a:t>
            </a:r>
            <a:endParaRPr lang="en-IN" sz="1000" b="0" strike="noStrike" spc="-1">
              <a:latin typeface="Courier New"/>
              <a:ea typeface="Courier New"/>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6483240" y="936000"/>
            <a:ext cx="4676760" cy="3099600"/>
          </a:xfrm>
          <a:prstGeom prst="rect">
            <a:avLst/>
          </a:prstGeom>
          <a:noFill/>
          <a:ln>
            <a:noFill/>
          </a:ln>
        </p:spPr>
        <p:txBody>
          <a:bodyPr lIns="90000" tIns="45000" rIns="90000" bIns="45000"/>
          <a:lstStyle/>
          <a:p>
            <a:r>
              <a:rPr lang="en-IN" sz="1000" b="0" strike="noStrike" spc="-1">
                <a:latin typeface="Courier New"/>
              </a:rPr>
              <a:t>&lt;class 'pandas.core.frame.DataFrame'&gt;</a:t>
            </a:r>
            <a:endParaRPr lang="en-IN" sz="1000" b="0" strike="noStrike" spc="-1">
              <a:latin typeface="Courier New"/>
              <a:ea typeface="Courier New"/>
            </a:endParaRPr>
          </a:p>
          <a:p>
            <a:r>
              <a:rPr lang="en-IN" sz="1000" b="0" strike="noStrike" spc="-1">
                <a:latin typeface="Courier New"/>
              </a:rPr>
              <a:t>Int64Index: 1000163 entries, 0 to 1000162</a:t>
            </a:r>
            <a:endParaRPr lang="en-IN" sz="1000" b="0" strike="noStrike" spc="-1">
              <a:latin typeface="Courier New"/>
              <a:ea typeface="Courier New"/>
            </a:endParaRPr>
          </a:p>
          <a:p>
            <a:r>
              <a:rPr lang="en-IN" sz="1000" b="0" strike="noStrike" spc="-1">
                <a:latin typeface="Courier New"/>
              </a:rPr>
              <a:t>Data columns (total 14 columns):</a:t>
            </a:r>
            <a:endParaRPr lang="en-IN" sz="1000" b="0" strike="noStrike" spc="-1">
              <a:latin typeface="Courier New"/>
              <a:ea typeface="Courier New"/>
            </a:endParaRPr>
          </a:p>
          <a:p>
            <a:r>
              <a:rPr lang="en-IN" sz="1000" b="0" strike="noStrike" spc="-1">
                <a:latin typeface="Courier New"/>
              </a:rPr>
              <a:t> #   Column                       Non-Null Count    Dtype  </a:t>
            </a:r>
            <a:endParaRPr lang="en-IN" sz="1000" b="0" strike="noStrike" spc="-1">
              <a:latin typeface="Courier New"/>
              <a:ea typeface="Courier New"/>
            </a:endParaRPr>
          </a:p>
          <a:p>
            <a:r>
              <a:rPr lang="en-IN" sz="1000" b="0" strike="noStrike" spc="-1">
                <a:latin typeface="Courier New"/>
              </a:rPr>
              <a:t>---  ------                       --------------    -----  </a:t>
            </a:r>
            <a:endParaRPr lang="en-IN" sz="1000" b="0" strike="noStrike" spc="-1">
              <a:latin typeface="Courier New"/>
              <a:ea typeface="Courier New"/>
            </a:endParaRPr>
          </a:p>
          <a:p>
            <a:r>
              <a:rPr lang="en-IN" sz="1000" b="0" strike="noStrike" spc="-1">
                <a:latin typeface="Courier New"/>
              </a:rPr>
              <a:t> 0   geolocation_zip_code_prefix  1000163 non-null  int64  </a:t>
            </a:r>
            <a:endParaRPr lang="en-IN" sz="1000" b="0" strike="noStrike" spc="-1">
              <a:latin typeface="Courier New"/>
              <a:ea typeface="Courier New"/>
            </a:endParaRPr>
          </a:p>
          <a:p>
            <a:r>
              <a:rPr lang="en-IN" sz="1000" b="0" strike="noStrike" spc="-1">
                <a:latin typeface="Courier New"/>
              </a:rPr>
              <a:t> 1   geolocation_lat              1000163 non-null  float64</a:t>
            </a:r>
            <a:endParaRPr lang="en-IN" sz="1000" b="0" strike="noStrike" spc="-1">
              <a:latin typeface="Courier New"/>
              <a:ea typeface="Courier New"/>
            </a:endParaRPr>
          </a:p>
          <a:p>
            <a:r>
              <a:rPr lang="en-IN" sz="1000" b="0" strike="noStrike" spc="-1">
                <a:latin typeface="Courier New"/>
              </a:rPr>
              <a:t> 2   geolocation_lng              1000163 non-null  float64</a:t>
            </a:r>
            <a:endParaRPr lang="en-IN" sz="1000" b="0" strike="noStrike" spc="-1">
              <a:latin typeface="Courier New"/>
              <a:ea typeface="Courier New"/>
            </a:endParaRPr>
          </a:p>
          <a:p>
            <a:r>
              <a:rPr lang="en-IN" sz="1000" b="0" strike="noStrike" spc="-1">
                <a:latin typeface="Courier New"/>
              </a:rPr>
              <a:t> 3   geolocation_city             1000163 non-null  object </a:t>
            </a:r>
            <a:endParaRPr lang="en-IN" sz="1000" b="0" strike="noStrike" spc="-1">
              <a:latin typeface="Courier New"/>
              <a:ea typeface="Courier New"/>
            </a:endParaRPr>
          </a:p>
          <a:p>
            <a:r>
              <a:rPr lang="en-IN" sz="1000" b="0" strike="noStrike" spc="-1">
                <a:latin typeface="Courier New"/>
              </a:rPr>
              <a:t> 4   geolocation_state            1000163 non-null  object </a:t>
            </a:r>
            <a:endParaRPr lang="en-IN" sz="1000" b="0" strike="noStrike" spc="-1">
              <a:latin typeface="Courier New"/>
              <a:ea typeface="Courier New"/>
            </a:endParaRPr>
          </a:p>
          <a:p>
            <a:r>
              <a:rPr lang="en-IN" sz="1000" b="0" strike="noStrike" spc="-1">
                <a:latin typeface="Courier New"/>
              </a:rPr>
              <a:t> 5   seller_id                    3095 non-null     object </a:t>
            </a:r>
            <a:endParaRPr lang="en-IN" sz="1000" b="0" strike="noStrike" spc="-1">
              <a:latin typeface="Courier New"/>
              <a:ea typeface="Courier New"/>
            </a:endParaRPr>
          </a:p>
          <a:p>
            <a:r>
              <a:rPr lang="en-IN" sz="1000" b="0" strike="noStrike" spc="-1">
                <a:latin typeface="Courier New"/>
              </a:rPr>
              <a:t> 6   seller_zip_code_prefix       3095 non-null     float64</a:t>
            </a:r>
            <a:endParaRPr lang="en-IN" sz="1000" b="0" strike="noStrike" spc="-1">
              <a:latin typeface="Courier New"/>
              <a:ea typeface="Courier New"/>
            </a:endParaRPr>
          </a:p>
          <a:p>
            <a:r>
              <a:rPr lang="en-IN" sz="1000" b="0" strike="noStrike" spc="-1">
                <a:latin typeface="Courier New"/>
              </a:rPr>
              <a:t> 7   seller_city                  3095 non-null     object </a:t>
            </a:r>
            <a:endParaRPr lang="en-IN" sz="1000" b="0" strike="noStrike" spc="-1">
              <a:latin typeface="Courier New"/>
              <a:ea typeface="Courier New"/>
            </a:endParaRPr>
          </a:p>
          <a:p>
            <a:r>
              <a:rPr lang="en-IN" sz="1000" b="0" strike="noStrike" spc="-1">
                <a:latin typeface="Courier New"/>
              </a:rPr>
              <a:t> 8   seller_state                 3095 non-null     object </a:t>
            </a:r>
            <a:endParaRPr lang="en-IN" sz="1000" b="0" strike="noStrike" spc="-1">
              <a:latin typeface="Courier New"/>
              <a:ea typeface="Courier New"/>
            </a:endParaRPr>
          </a:p>
          <a:p>
            <a:r>
              <a:rPr lang="en-IN" sz="1000" b="0" strike="noStrike" spc="-1">
                <a:latin typeface="Courier New"/>
              </a:rPr>
              <a:t> 9   customer_id                  93099 non-null    object </a:t>
            </a:r>
            <a:endParaRPr lang="en-IN" sz="1000" b="0" strike="noStrike" spc="-1">
              <a:latin typeface="Courier New"/>
              <a:ea typeface="Courier New"/>
            </a:endParaRPr>
          </a:p>
          <a:p>
            <a:r>
              <a:rPr lang="en-IN" sz="1000" b="0" strike="noStrike" spc="-1">
                <a:latin typeface="Courier New"/>
              </a:rPr>
              <a:t> 10  customer_unique_id           93099 non-null    object </a:t>
            </a:r>
            <a:endParaRPr lang="en-IN" sz="1000" b="0" strike="noStrike" spc="-1">
              <a:latin typeface="Courier New"/>
              <a:ea typeface="Courier New"/>
            </a:endParaRPr>
          </a:p>
          <a:p>
            <a:r>
              <a:rPr lang="en-IN" sz="1000" b="0" strike="noStrike" spc="-1">
                <a:latin typeface="Courier New"/>
              </a:rPr>
              <a:t> 11  customer_zip_code_prefix     93099 non-null    float64</a:t>
            </a:r>
            <a:endParaRPr lang="en-IN" sz="1000" b="0" strike="noStrike" spc="-1">
              <a:latin typeface="Courier New"/>
              <a:ea typeface="Courier New"/>
            </a:endParaRPr>
          </a:p>
          <a:p>
            <a:r>
              <a:rPr lang="en-IN" sz="1000" b="0" strike="noStrike" spc="-1">
                <a:latin typeface="Courier New"/>
              </a:rPr>
              <a:t> 12  customer_city                93099 non-null    object </a:t>
            </a:r>
            <a:endParaRPr lang="en-IN" sz="1000" b="0" strike="noStrike" spc="-1">
              <a:latin typeface="Courier New"/>
              <a:ea typeface="Courier New"/>
            </a:endParaRPr>
          </a:p>
          <a:p>
            <a:r>
              <a:rPr lang="en-IN" sz="1000" b="0" strike="noStrike" spc="-1">
                <a:latin typeface="Courier New"/>
              </a:rPr>
              <a:t> 13  customer_state               93099 non-null    object </a:t>
            </a:r>
            <a:endParaRPr lang="en-IN" sz="1000" b="0" strike="noStrike" spc="-1">
              <a:latin typeface="Courier New"/>
              <a:ea typeface="Courier New"/>
            </a:endParaRPr>
          </a:p>
          <a:p>
            <a:r>
              <a:rPr lang="en-IN" sz="1000" b="0" strike="noStrike" spc="-1">
                <a:latin typeface="Courier New"/>
              </a:rPr>
              <a:t>dtypes: float64(4), int64(1), object(9)</a:t>
            </a:r>
            <a:endParaRPr lang="en-IN" sz="1000" b="0" strike="noStrike" spc="-1">
              <a:latin typeface="Courier New"/>
              <a:ea typeface="Courier New"/>
            </a:endParaRPr>
          </a:p>
          <a:p>
            <a:r>
              <a:rPr lang="en-IN" sz="1000" b="0" strike="noStrike" spc="-1">
                <a:latin typeface="Courier New"/>
              </a:rPr>
              <a:t>memory usage: 114.5+ MB</a:t>
            </a:r>
            <a:endParaRPr lang="en-IN" sz="1000" b="0" strike="noStrike" spc="-1">
              <a:latin typeface="Courier New"/>
              <a:ea typeface="Courier New"/>
            </a:endParaRPr>
          </a:p>
        </p:txBody>
      </p:sp>
      <p:pic>
        <p:nvPicPr>
          <p:cNvPr id="156" name="Picture 155"/>
          <p:cNvPicPr/>
          <p:nvPr/>
        </p:nvPicPr>
        <p:blipFill>
          <a:blip r:embed="rId2"/>
          <a:stretch/>
        </p:blipFill>
        <p:spPr>
          <a:xfrm>
            <a:off x="144000" y="870120"/>
            <a:ext cx="6009840" cy="5609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635760" y="176040"/>
            <a:ext cx="3600000" cy="895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526"/>
              </a:lnSpc>
            </a:pPr>
            <a:r>
              <a:rPr lang="en-IN" sz="1800" b="0" strike="noStrike" spc="-1">
                <a:solidFill>
                  <a:srgbClr val="C0791A"/>
                </a:solidFill>
                <a:latin typeface="UJGSHH+1"/>
              </a:rPr>
              <a:t>-</a:t>
            </a:r>
            <a:r>
              <a:rPr lang="en-IN" sz="3000" b="0" strike="noStrike" spc="-1">
                <a:solidFill>
                  <a:srgbClr val="414141"/>
                </a:solidFill>
                <a:latin typeface="GNQRCA+6"/>
              </a:rPr>
              <a:t>Order Delivery Status</a:t>
            </a:r>
            <a:endParaRPr lang="en-IN" sz="3000" b="0" strike="noStrike" spc="-1">
              <a:latin typeface="Arial"/>
            </a:endParaRPr>
          </a:p>
        </p:txBody>
      </p:sp>
      <p:pic>
        <p:nvPicPr>
          <p:cNvPr id="158" name="Picture 157"/>
          <p:cNvPicPr/>
          <p:nvPr/>
        </p:nvPicPr>
        <p:blipFill>
          <a:blip r:embed="rId2"/>
          <a:stretch/>
        </p:blipFill>
        <p:spPr>
          <a:xfrm>
            <a:off x="1527120" y="1151280"/>
            <a:ext cx="9200880" cy="5000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707760" y="988560"/>
            <a:ext cx="10776240" cy="48686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60" name="CustomShape 2"/>
          <p:cNvSpPr/>
          <p:nvPr/>
        </p:nvSpPr>
        <p:spPr>
          <a:xfrm>
            <a:off x="4625280" y="3128040"/>
            <a:ext cx="332280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ICKFRF+6"/>
              </a:rPr>
              <a:t>Sales Analysis</a:t>
            </a:r>
            <a:endParaRPr lang="en-IN" sz="3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
          <p:cNvGrpSpPr/>
          <p:nvPr/>
        </p:nvGrpSpPr>
        <p:grpSpPr>
          <a:xfrm>
            <a:off x="311760" y="34200"/>
            <a:ext cx="11568240" cy="6535440"/>
            <a:chOff x="311760" y="34200"/>
            <a:chExt cx="11568240" cy="6535440"/>
          </a:xfrm>
        </p:grpSpPr>
        <p:sp>
          <p:nvSpPr>
            <p:cNvPr id="162" name="CustomShape 2"/>
            <p:cNvSpPr/>
            <p:nvPr/>
          </p:nvSpPr>
          <p:spPr>
            <a:xfrm>
              <a:off x="311760" y="548640"/>
              <a:ext cx="11568240" cy="60210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63" name="CustomShape 3"/>
            <p:cNvSpPr/>
            <p:nvPr/>
          </p:nvSpPr>
          <p:spPr>
            <a:xfrm>
              <a:off x="311760" y="34200"/>
              <a:ext cx="6288120" cy="55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QQFSJA+6"/>
                </a:rPr>
                <a:t>Based on Sales Volume</a:t>
              </a:r>
              <a:endParaRPr lang="en-IN" sz="3700" b="0" strike="noStrike" spc="-1">
                <a:latin typeface="Arial"/>
              </a:endParaRPr>
            </a:p>
          </p:txBody>
        </p:sp>
        <p:sp>
          <p:nvSpPr>
            <p:cNvPr id="164" name="CustomShape 4"/>
            <p:cNvSpPr/>
            <p:nvPr/>
          </p:nvSpPr>
          <p:spPr>
            <a:xfrm>
              <a:off x="1302120" y="1881720"/>
              <a:ext cx="3142800" cy="997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455"/>
                </a:lnSpc>
              </a:pPr>
              <a:r>
                <a:rPr lang="en-IN" sz="1800" b="0" strike="noStrike" spc="-1">
                  <a:solidFill>
                    <a:srgbClr val="C0791A"/>
                  </a:solidFill>
                  <a:latin typeface="FDDFPK+1"/>
                </a:rPr>
                <a:t>-</a:t>
              </a:r>
              <a:r>
                <a:rPr lang="en-IN" sz="1800" b="0" strike="noStrike" spc="1469">
                  <a:solidFill>
                    <a:srgbClr val="C0791A"/>
                  </a:solidFill>
                  <a:latin typeface="FDDFPK+1"/>
                </a:rPr>
                <a:t> </a:t>
              </a:r>
              <a:r>
                <a:rPr lang="en-IN" sz="1700" b="0" strike="noStrike" spc="-1">
                  <a:solidFill>
                    <a:srgbClr val="414141"/>
                  </a:solidFill>
                  <a:latin typeface="FDDFPK+1"/>
                </a:rPr>
                <a:t>Sales volume increased</a:t>
              </a:r>
              <a:endParaRPr lang="en-IN" sz="1700" b="0" strike="noStrike" spc="-1">
                <a:latin typeface="Arial"/>
              </a:endParaRPr>
            </a:p>
            <a:p>
              <a:pPr marL="343080">
                <a:lnSpc>
                  <a:spcPts val="1800"/>
                </a:lnSpc>
              </a:pPr>
              <a:r>
                <a:rPr lang="en-IN" sz="1700" b="0" strike="noStrike" spc="-1">
                  <a:solidFill>
                    <a:srgbClr val="414141"/>
                  </a:solidFill>
                  <a:latin typeface="FDDFPK+1"/>
                </a:rPr>
                <a:t>before Oct, 2017, while went</a:t>
              </a:r>
              <a:endParaRPr lang="en-IN" sz="1700" b="0" strike="noStrike" spc="-1">
                <a:latin typeface="Arial"/>
              </a:endParaRPr>
            </a:p>
            <a:p>
              <a:pPr marL="343080">
                <a:lnSpc>
                  <a:spcPts val="1800"/>
                </a:lnSpc>
              </a:pPr>
              <a:r>
                <a:rPr lang="en-IN" sz="1700" b="0" strike="noStrike" spc="-1">
                  <a:solidFill>
                    <a:srgbClr val="414141"/>
                  </a:solidFill>
                  <a:latin typeface="FDDFPK+1"/>
                </a:rPr>
                <a:t>steady after that.</a:t>
              </a:r>
              <a:endParaRPr lang="en-IN" sz="1700" b="0" strike="noStrike" spc="-1">
                <a:latin typeface="Arial"/>
              </a:endParaRPr>
            </a:p>
          </p:txBody>
        </p:sp>
        <p:sp>
          <p:nvSpPr>
            <p:cNvPr id="165" name="CustomShape 5"/>
            <p:cNvSpPr/>
            <p:nvPr/>
          </p:nvSpPr>
          <p:spPr>
            <a:xfrm>
              <a:off x="628920" y="3584160"/>
              <a:ext cx="4098600" cy="55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QQFSJA+6"/>
                </a:rPr>
                <a:t>Based on Sellers</a:t>
              </a:r>
              <a:endParaRPr lang="en-IN" sz="3700" b="0" strike="noStrike" spc="-1">
                <a:latin typeface="Arial"/>
              </a:endParaRPr>
            </a:p>
          </p:txBody>
        </p:sp>
        <p:sp>
          <p:nvSpPr>
            <p:cNvPr id="166" name="CustomShape 6"/>
            <p:cNvSpPr/>
            <p:nvPr/>
          </p:nvSpPr>
          <p:spPr>
            <a:xfrm>
              <a:off x="1437120" y="4745520"/>
              <a:ext cx="3007800" cy="1217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455"/>
                </a:lnSpc>
              </a:pPr>
              <a:r>
                <a:rPr lang="en-IN" sz="1800" b="0" strike="noStrike" spc="-1">
                  <a:solidFill>
                    <a:srgbClr val="C0791A"/>
                  </a:solidFill>
                  <a:latin typeface="FDDFPK+1"/>
                </a:rPr>
                <a:t>-</a:t>
              </a:r>
              <a:r>
                <a:rPr lang="en-IN" sz="1700" b="0" strike="noStrike" spc="-1">
                  <a:solidFill>
                    <a:srgbClr val="414141"/>
                  </a:solidFill>
                  <a:latin typeface="FDDFPK+1"/>
                </a:rPr>
                <a:t>Number of</a:t>
              </a:r>
              <a:r>
                <a:rPr lang="en-IN" sz="1700" b="0" strike="noStrike" spc="9">
                  <a:solidFill>
                    <a:srgbClr val="414141"/>
                  </a:solidFill>
                  <a:latin typeface="FDDFPK+1"/>
                </a:rPr>
                <a:t> </a:t>
              </a:r>
              <a:r>
                <a:rPr lang="en-IN" sz="1700" b="0" strike="noStrike" spc="-1">
                  <a:solidFill>
                    <a:srgbClr val="414141"/>
                  </a:solidFill>
                  <a:latin typeface="FDDFPK+1"/>
                </a:rPr>
                <a:t>sellers increased</a:t>
              </a:r>
              <a:endParaRPr lang="en-IN" sz="1700" b="0" strike="noStrike" spc="-1">
                <a:latin typeface="Arial"/>
              </a:endParaRPr>
            </a:p>
            <a:p>
              <a:pPr marL="343080">
                <a:lnSpc>
                  <a:spcPts val="2319"/>
                </a:lnSpc>
                <a:spcBef>
                  <a:spcPts val="45"/>
                </a:spcBef>
              </a:pPr>
              <a:r>
                <a:rPr lang="en-IN" sz="1700" b="0" strike="noStrike" spc="-1">
                  <a:solidFill>
                    <a:srgbClr val="414141"/>
                  </a:solidFill>
                  <a:latin typeface="FDDFPK+1"/>
                </a:rPr>
                <a:t>steadily during 2016-2018.</a:t>
              </a:r>
              <a:endParaRPr lang="en-IN" sz="1700" b="0" strike="noStrike" spc="-1">
                <a:latin typeface="Arial"/>
              </a:endParaRPr>
            </a:p>
          </p:txBody>
        </p:sp>
        <p:sp>
          <p:nvSpPr>
            <p:cNvPr id="167" name="CustomShape 7"/>
            <p:cNvSpPr/>
            <p:nvPr/>
          </p:nvSpPr>
          <p:spPr>
            <a:xfrm>
              <a:off x="6095880" y="6151320"/>
              <a:ext cx="2481120" cy="37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0" i="1" strike="noStrike" spc="-1">
                  <a:solidFill>
                    <a:srgbClr val="000000"/>
                  </a:solidFill>
                  <a:latin typeface="Calibri"/>
                </a:rPr>
                <a:t>The Data for the month of Nov 2016</a:t>
              </a:r>
              <a:r>
                <a:rPr lang="en-IN" sz="800" b="0" i="1" strike="noStrike" spc="168">
                  <a:solidFill>
                    <a:srgbClr val="000000"/>
                  </a:solidFill>
                  <a:latin typeface="Calibri"/>
                </a:rPr>
                <a:t> </a:t>
              </a:r>
              <a:r>
                <a:rPr lang="en-IN" sz="800" b="0" i="1" strike="noStrike" spc="-1">
                  <a:solidFill>
                    <a:srgbClr val="000000"/>
                  </a:solidFill>
                  <a:latin typeface="Calibri"/>
                </a:rPr>
                <a:t>and Dec 2016 had very</a:t>
              </a:r>
              <a:endParaRPr lang="en-IN" sz="800" b="0" strike="noStrike" spc="-1">
                <a:latin typeface="Arial"/>
              </a:endParaRPr>
            </a:p>
            <a:p>
              <a:pPr>
                <a:lnSpc>
                  <a:spcPts val="975"/>
                </a:lnSpc>
                <a:spcBef>
                  <a:spcPts val="6"/>
                </a:spcBef>
              </a:pPr>
              <a:r>
                <a:rPr lang="en-IN" sz="800" b="0" i="1" strike="noStrike" spc="-1">
                  <a:solidFill>
                    <a:srgbClr val="000000"/>
                  </a:solidFill>
                  <a:latin typeface="Calibri"/>
                </a:rPr>
                <a:t>less Records</a:t>
              </a:r>
              <a:endParaRPr lang="en-IN" sz="8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35760" y="176040"/>
            <a:ext cx="3600000" cy="44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526"/>
              </a:lnSpc>
            </a:pPr>
            <a:r>
              <a:rPr lang="en-IN" sz="1800" b="0" strike="noStrike" spc="-1">
                <a:latin typeface="Arial"/>
              </a:rPr>
              <a:t>Sales Information</a:t>
            </a:r>
          </a:p>
        </p:txBody>
      </p:sp>
      <p:pic>
        <p:nvPicPr>
          <p:cNvPr id="169" name="Picture 168"/>
          <p:cNvPicPr/>
          <p:nvPr/>
        </p:nvPicPr>
        <p:blipFill>
          <a:blip r:embed="rId2"/>
          <a:stretch/>
        </p:blipFill>
        <p:spPr>
          <a:xfrm>
            <a:off x="288000" y="745560"/>
            <a:ext cx="5079240" cy="2710440"/>
          </a:xfrm>
          <a:prstGeom prst="rect">
            <a:avLst/>
          </a:prstGeom>
          <a:ln>
            <a:noFill/>
          </a:ln>
        </p:spPr>
      </p:pic>
      <p:pic>
        <p:nvPicPr>
          <p:cNvPr id="170" name="Picture 169"/>
          <p:cNvPicPr/>
          <p:nvPr/>
        </p:nvPicPr>
        <p:blipFill>
          <a:blip r:embed="rId3"/>
          <a:stretch/>
        </p:blipFill>
        <p:spPr>
          <a:xfrm>
            <a:off x="5832000" y="792000"/>
            <a:ext cx="5184000" cy="2774520"/>
          </a:xfrm>
          <a:prstGeom prst="rect">
            <a:avLst/>
          </a:prstGeom>
          <a:ln>
            <a:noFill/>
          </a:ln>
        </p:spPr>
      </p:pic>
      <p:pic>
        <p:nvPicPr>
          <p:cNvPr id="171" name="Picture 170"/>
          <p:cNvPicPr/>
          <p:nvPr/>
        </p:nvPicPr>
        <p:blipFill>
          <a:blip r:embed="rId4"/>
          <a:stretch/>
        </p:blipFill>
        <p:spPr>
          <a:xfrm>
            <a:off x="607680" y="3456000"/>
            <a:ext cx="11056320" cy="3461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144000" y="648000"/>
            <a:ext cx="11707920" cy="5083200"/>
          </a:xfrm>
          <a:prstGeom prst="rect">
            <a:avLst/>
          </a:prstGeom>
          <a:noFill/>
          <a:ln>
            <a:noFill/>
          </a:ln>
        </p:spPr>
        <p:txBody>
          <a:bodyPr lIns="90000" tIns="45000" rIns="90000" bIns="45000"/>
          <a:lstStyle/>
          <a:p>
            <a:r>
              <a:rPr lang="en-IN" sz="2200" b="1" strike="noStrike" spc="-1">
                <a:latin typeface="Arial"/>
              </a:rPr>
              <a:t>Brazilian E-Commerce Public Dataset by Olist</a:t>
            </a:r>
          </a:p>
          <a:p>
            <a:r>
              <a:rPr lang="en-IN" sz="2200" b="1" strike="noStrike" spc="-1">
                <a:latin typeface="Arial"/>
              </a:rPr>
              <a:t>Problem statement</a:t>
            </a:r>
          </a:p>
          <a:p>
            <a:r>
              <a:rPr lang="en-IN" sz="1000" b="0" strike="noStrike" spc="-1">
                <a:latin typeface="Arial"/>
              </a:rPr>
              <a:t>Most customers do not post a review rating or any comment after purchasing a product which is a challenge for any ecommerce platform to perform If a company predicts whether a customer liked/disliked a product so that they can recommend more similar and related products as well as they can decide whether or not a product should be sold at their end. This is crucial for ecommerce based company because they need to keep track of each product of each seller , so that none of products discourage their customers to come shop with them again. Moreover, if a specific product has very few rating and that too negetive, a company must not drop the product straight away, may be many customers who found the product to be useful haven't actually rated it.</a:t>
            </a:r>
          </a:p>
          <a:p>
            <a:r>
              <a:rPr lang="en-IN" sz="1000" b="0" strike="noStrike" spc="-1">
                <a:latin typeface="Arial"/>
              </a:rPr>
              <a:t>Some reasons could possibly be comparing your product review with those of your competitors beforehand,gaining lots of insight about the product and saving a lot of manual data pre-processin,maintain good customer relationship with company,lend gifts, offers and deals if the company feels the customer is going to break the relation.</a:t>
            </a:r>
          </a:p>
          <a:p>
            <a:r>
              <a:rPr lang="en-IN" sz="1000" b="0" strike="noStrike" spc="-1">
                <a:latin typeface="Arial"/>
              </a:rPr>
              <a:t>Objective of this case study is centered around predicting customer satisfaction with a product which can be deduced after predicting the product rating a user would rate after he makes a purchase.</a:t>
            </a:r>
          </a:p>
          <a:p>
            <a:r>
              <a:rPr lang="en-IN" sz="2200" b="1" strike="noStrike" spc="-1">
                <a:latin typeface="Arial"/>
              </a:rPr>
              <a:t>Constraints</a:t>
            </a:r>
          </a:p>
          <a:p>
            <a:r>
              <a:rPr lang="en-IN" sz="1000" b="0" strike="noStrike" spc="-1">
                <a:latin typeface="Arial"/>
              </a:rPr>
              <a:t>High Accuracy</a:t>
            </a:r>
          </a:p>
          <a:p>
            <a:r>
              <a:rPr lang="en-IN" sz="1000" b="0" strike="noStrike" spc="-1">
                <a:latin typeface="Arial"/>
              </a:rPr>
              <a:t>Low latency (Rating should be known within the completion of the order)</a:t>
            </a:r>
          </a:p>
          <a:p>
            <a:r>
              <a:rPr lang="en-IN" sz="1000" b="0" strike="noStrike" spc="-1">
                <a:latin typeface="Arial"/>
              </a:rPr>
              <a:t>Prone to outliers</a:t>
            </a:r>
          </a:p>
          <a:p>
            <a:endParaRPr lang="en-IN"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35760" y="176040"/>
            <a:ext cx="3600000" cy="44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526"/>
              </a:lnSpc>
            </a:pPr>
            <a:r>
              <a:rPr lang="en-IN" sz="1800" b="0" strike="noStrike" spc="-1">
                <a:solidFill>
                  <a:srgbClr val="C0791A"/>
                </a:solidFill>
                <a:latin typeface="UJGSHH+1"/>
              </a:rPr>
              <a:t>-</a:t>
            </a:r>
            <a:r>
              <a:rPr lang="en-IN" sz="3000" b="0" strike="noStrike" spc="-1">
                <a:solidFill>
                  <a:srgbClr val="414141"/>
                </a:solidFill>
                <a:latin typeface="GNQRCA+6"/>
              </a:rPr>
              <a:t>Freight Ratio</a:t>
            </a:r>
            <a:endParaRPr lang="en-IN" sz="3000" b="0" strike="noStrike" spc="-1">
              <a:latin typeface="Arial"/>
            </a:endParaRPr>
          </a:p>
        </p:txBody>
      </p:sp>
      <p:pic>
        <p:nvPicPr>
          <p:cNvPr id="173" name="Picture 172"/>
          <p:cNvPicPr/>
          <p:nvPr/>
        </p:nvPicPr>
        <p:blipFill>
          <a:blip r:embed="rId2"/>
          <a:stretch/>
        </p:blipFill>
        <p:spPr>
          <a:xfrm>
            <a:off x="432000" y="779040"/>
            <a:ext cx="5886000" cy="3180960"/>
          </a:xfrm>
          <a:prstGeom prst="rect">
            <a:avLst/>
          </a:prstGeom>
          <a:ln>
            <a:noFill/>
          </a:ln>
        </p:spPr>
      </p:pic>
      <p:pic>
        <p:nvPicPr>
          <p:cNvPr id="174" name="Picture 173"/>
          <p:cNvPicPr/>
          <p:nvPr/>
        </p:nvPicPr>
        <p:blipFill>
          <a:blip r:embed="rId3"/>
          <a:stretch/>
        </p:blipFill>
        <p:spPr>
          <a:xfrm>
            <a:off x="6248880" y="792000"/>
            <a:ext cx="5943240" cy="3171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635760" y="176040"/>
            <a:ext cx="3600000" cy="44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526"/>
              </a:lnSpc>
            </a:pPr>
            <a:r>
              <a:rPr lang="en-IN" sz="1800" b="0" strike="noStrike" spc="-1">
                <a:solidFill>
                  <a:srgbClr val="C0791A"/>
                </a:solidFill>
                <a:latin typeface="UJGSHH+1"/>
              </a:rPr>
              <a:t>-</a:t>
            </a:r>
            <a:r>
              <a:rPr lang="en-IN" sz="3000" b="0" strike="noStrike" spc="-1">
                <a:solidFill>
                  <a:srgbClr val="414141"/>
                </a:solidFill>
                <a:latin typeface="GNQRCA+6"/>
              </a:rPr>
              <a:t>Freight Ratio</a:t>
            </a:r>
            <a:endParaRPr lang="en-IN" sz="3000" b="0" strike="noStrike" spc="-1">
              <a:latin typeface="Arial"/>
            </a:endParaRPr>
          </a:p>
        </p:txBody>
      </p:sp>
      <p:pic>
        <p:nvPicPr>
          <p:cNvPr id="176" name="Picture 175"/>
          <p:cNvPicPr/>
          <p:nvPr/>
        </p:nvPicPr>
        <p:blipFill>
          <a:blip r:embed="rId2"/>
          <a:stretch/>
        </p:blipFill>
        <p:spPr>
          <a:xfrm>
            <a:off x="648000" y="716400"/>
            <a:ext cx="5403600" cy="2883600"/>
          </a:xfrm>
          <a:prstGeom prst="rect">
            <a:avLst/>
          </a:prstGeom>
          <a:ln>
            <a:noFill/>
          </a:ln>
        </p:spPr>
      </p:pic>
      <p:pic>
        <p:nvPicPr>
          <p:cNvPr id="177" name="Picture 176"/>
          <p:cNvPicPr/>
          <p:nvPr/>
        </p:nvPicPr>
        <p:blipFill>
          <a:blip r:embed="rId3"/>
          <a:stretch/>
        </p:blipFill>
        <p:spPr>
          <a:xfrm>
            <a:off x="6264000" y="355320"/>
            <a:ext cx="5943240" cy="5476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
          <p:cNvGrpSpPr/>
          <p:nvPr/>
        </p:nvGrpSpPr>
        <p:grpSpPr>
          <a:xfrm>
            <a:off x="766080" y="44640"/>
            <a:ext cx="10992240" cy="6370920"/>
            <a:chOff x="766080" y="44640"/>
            <a:chExt cx="10992240" cy="6370920"/>
          </a:xfrm>
        </p:grpSpPr>
        <p:sp>
          <p:nvSpPr>
            <p:cNvPr id="179" name="CustomShape 2"/>
            <p:cNvSpPr/>
            <p:nvPr/>
          </p:nvSpPr>
          <p:spPr>
            <a:xfrm>
              <a:off x="766080" y="652680"/>
              <a:ext cx="10992240" cy="57628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80" name="CustomShape 3"/>
            <p:cNvSpPr/>
            <p:nvPr/>
          </p:nvSpPr>
          <p:spPr>
            <a:xfrm>
              <a:off x="767520" y="44640"/>
              <a:ext cx="7080120" cy="55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NQLRNU+6"/>
                </a:rPr>
                <a:t>Based on Product Categories</a:t>
              </a:r>
              <a:endParaRPr lang="en-IN" sz="3700" b="0" strike="noStrike" spc="-1">
                <a:latin typeface="Arial"/>
              </a:endParaRPr>
            </a:p>
          </p:txBody>
        </p:sp>
        <p:sp>
          <p:nvSpPr>
            <p:cNvPr id="181" name="CustomShape 4"/>
            <p:cNvSpPr/>
            <p:nvPr/>
          </p:nvSpPr>
          <p:spPr>
            <a:xfrm>
              <a:off x="7590240" y="1623240"/>
              <a:ext cx="1588680" cy="44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45280">
                <a:lnSpc>
                  <a:spcPts val="975"/>
                </a:lnSpc>
              </a:pPr>
              <a:r>
                <a:rPr lang="en-IN" sz="800" b="0" strike="noStrike" spc="-1">
                  <a:solidFill>
                    <a:srgbClr val="C0791A"/>
                  </a:solidFill>
                  <a:latin typeface="Calibri"/>
                </a:rPr>
                <a:t>Health and Beauty</a:t>
              </a:r>
              <a:endParaRPr lang="en-IN" sz="800" b="0" strike="noStrike" spc="-1">
                <a:latin typeface="Arial"/>
              </a:endParaRPr>
            </a:p>
            <a:p>
              <a:pPr>
                <a:lnSpc>
                  <a:spcPts val="975"/>
                </a:lnSpc>
                <a:spcBef>
                  <a:spcPts val="607"/>
                </a:spcBef>
              </a:pPr>
              <a:r>
                <a:rPr lang="en-IN" sz="800" b="0" strike="noStrike" spc="-1">
                  <a:solidFill>
                    <a:srgbClr val="C0791A"/>
                  </a:solidFill>
                  <a:latin typeface="Calibri"/>
                </a:rPr>
                <a:t>Furniture Decoration</a:t>
              </a:r>
              <a:endParaRPr lang="en-IN" sz="800" b="0" strike="noStrike" spc="-1">
                <a:latin typeface="Arial"/>
              </a:endParaRPr>
            </a:p>
          </p:txBody>
        </p:sp>
        <p:sp>
          <p:nvSpPr>
            <p:cNvPr id="182" name="CustomShape 5"/>
            <p:cNvSpPr/>
            <p:nvPr/>
          </p:nvSpPr>
          <p:spPr>
            <a:xfrm>
              <a:off x="5298120" y="1792440"/>
              <a:ext cx="69948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0" strike="noStrike" spc="-1">
                  <a:solidFill>
                    <a:srgbClr val="C0791A"/>
                  </a:solidFill>
                  <a:latin typeface="Calibri"/>
                </a:rPr>
                <a:t>Bed Bath Table</a:t>
              </a:r>
              <a:endParaRPr lang="en-IN" sz="800" b="0" strike="noStrike" spc="-1">
                <a:latin typeface="Arial"/>
              </a:endParaRPr>
            </a:p>
          </p:txBody>
        </p:sp>
        <p:sp>
          <p:nvSpPr>
            <p:cNvPr id="183" name="CustomShape 6"/>
            <p:cNvSpPr/>
            <p:nvPr/>
          </p:nvSpPr>
          <p:spPr>
            <a:xfrm>
              <a:off x="6115680" y="1789920"/>
              <a:ext cx="99900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0" strike="noStrike" spc="-1">
                  <a:solidFill>
                    <a:srgbClr val="C0791A"/>
                  </a:solidFill>
                  <a:latin typeface="Calibri"/>
                </a:rPr>
                <a:t>Computers Accessories</a:t>
              </a:r>
              <a:endParaRPr lang="en-IN" sz="800" b="0" strike="noStrike" spc="-1">
                <a:latin typeface="Arial"/>
              </a:endParaRPr>
            </a:p>
          </p:txBody>
        </p:sp>
        <p:sp>
          <p:nvSpPr>
            <p:cNvPr id="184" name="CustomShape 7"/>
            <p:cNvSpPr/>
            <p:nvPr/>
          </p:nvSpPr>
          <p:spPr>
            <a:xfrm>
              <a:off x="9042120" y="1787040"/>
              <a:ext cx="59652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0" strike="noStrike" spc="-1">
                  <a:solidFill>
                    <a:srgbClr val="C0791A"/>
                  </a:solidFill>
                  <a:latin typeface="Calibri"/>
                </a:rPr>
                <a:t>Housewares</a:t>
              </a:r>
              <a:endParaRPr lang="en-IN" sz="800" b="0" strike="noStrike" spc="-1">
                <a:latin typeface="Arial"/>
              </a:endParaRPr>
            </a:p>
          </p:txBody>
        </p:sp>
        <p:sp>
          <p:nvSpPr>
            <p:cNvPr id="185" name="CustomShape 8"/>
            <p:cNvSpPr/>
            <p:nvPr/>
          </p:nvSpPr>
          <p:spPr>
            <a:xfrm>
              <a:off x="10632960" y="1792440"/>
              <a:ext cx="65520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0" strike="noStrike" spc="-1">
                  <a:solidFill>
                    <a:srgbClr val="C0791A"/>
                  </a:solidFill>
                  <a:latin typeface="Calibri"/>
                </a:rPr>
                <a:t>Watches Gifts</a:t>
              </a:r>
              <a:endParaRPr lang="en-IN" sz="800" b="0" strike="noStrike" spc="-1">
                <a:latin typeface="Arial"/>
              </a:endParaRPr>
            </a:p>
          </p:txBody>
        </p:sp>
        <p:sp>
          <p:nvSpPr>
            <p:cNvPr id="186" name="CustomShape 9"/>
            <p:cNvSpPr/>
            <p:nvPr/>
          </p:nvSpPr>
          <p:spPr>
            <a:xfrm>
              <a:off x="9851040" y="1856520"/>
              <a:ext cx="66096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0" strike="noStrike" spc="-1">
                  <a:solidFill>
                    <a:srgbClr val="C0791A"/>
                  </a:solidFill>
                  <a:latin typeface="Calibri"/>
                </a:rPr>
                <a:t>Sports Leisure</a:t>
              </a:r>
              <a:endParaRPr lang="en-IN" sz="800" b="0" strike="noStrike" spc="-1">
                <a:latin typeface="Arial"/>
              </a:endParaRPr>
            </a:p>
          </p:txBody>
        </p:sp>
        <p:sp>
          <p:nvSpPr>
            <p:cNvPr id="187" name="CustomShape 10"/>
            <p:cNvSpPr/>
            <p:nvPr/>
          </p:nvSpPr>
          <p:spPr>
            <a:xfrm>
              <a:off x="5681160" y="5964120"/>
              <a:ext cx="2862720" cy="37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0" strike="noStrike" spc="-1">
                  <a:solidFill>
                    <a:srgbClr val="000000"/>
                  </a:solidFill>
                  <a:latin typeface="Calibri"/>
                </a:rPr>
                <a:t>The Data for the month of Nov 2016</a:t>
              </a:r>
              <a:r>
                <a:rPr lang="en-IN" sz="800" b="0" strike="noStrike" spc="168">
                  <a:solidFill>
                    <a:srgbClr val="000000"/>
                  </a:solidFill>
                  <a:latin typeface="Calibri"/>
                </a:rPr>
                <a:t> </a:t>
              </a:r>
              <a:r>
                <a:rPr lang="en-IN" sz="800" b="0" strike="noStrike" spc="-1">
                  <a:solidFill>
                    <a:srgbClr val="000000"/>
                  </a:solidFill>
                  <a:latin typeface="Calibri"/>
                </a:rPr>
                <a:t>and Dec 2016 had very</a:t>
              </a:r>
              <a:endParaRPr lang="en-IN" sz="800" b="0" strike="noStrike" spc="-1">
                <a:latin typeface="Arial"/>
              </a:endParaRPr>
            </a:p>
            <a:p>
              <a:pPr>
                <a:lnSpc>
                  <a:spcPts val="975"/>
                </a:lnSpc>
                <a:spcBef>
                  <a:spcPts val="6"/>
                </a:spcBef>
              </a:pPr>
              <a:r>
                <a:rPr lang="en-IN" sz="800" b="0" strike="noStrike" spc="-1">
                  <a:solidFill>
                    <a:srgbClr val="000000"/>
                  </a:solidFill>
                  <a:latin typeface="Calibri"/>
                </a:rPr>
                <a:t>less Records</a:t>
              </a:r>
              <a:endParaRPr lang="en-IN" sz="800" b="0" strike="noStrike" spc="-1">
                <a:latin typeface="Arial"/>
              </a:endParaRPr>
            </a:p>
          </p:txBody>
        </p:sp>
      </p:grpSp>
      <p:pic>
        <p:nvPicPr>
          <p:cNvPr id="188" name="Picture 187"/>
          <p:cNvPicPr/>
          <p:nvPr/>
        </p:nvPicPr>
        <p:blipFill>
          <a:blip r:embed="rId3"/>
          <a:stretch/>
        </p:blipFill>
        <p:spPr>
          <a:xfrm>
            <a:off x="1008000" y="1112040"/>
            <a:ext cx="3733560" cy="2199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07520" y="188640"/>
            <a:ext cx="6362280" cy="55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BGHTDO+6"/>
              </a:rPr>
              <a:t>Payment Method</a:t>
            </a:r>
            <a:endParaRPr lang="en-IN" sz="3700" b="0" strike="noStrike" spc="-1">
              <a:latin typeface="Arial"/>
            </a:endParaRPr>
          </a:p>
        </p:txBody>
      </p:sp>
      <p:pic>
        <p:nvPicPr>
          <p:cNvPr id="190" name="Picture 189"/>
          <p:cNvPicPr/>
          <p:nvPr/>
        </p:nvPicPr>
        <p:blipFill>
          <a:blip r:embed="rId2"/>
          <a:stretch/>
        </p:blipFill>
        <p:spPr>
          <a:xfrm>
            <a:off x="792000" y="823320"/>
            <a:ext cx="6143400" cy="5152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 name="Group 1"/>
          <p:cNvGrpSpPr/>
          <p:nvPr/>
        </p:nvGrpSpPr>
        <p:grpSpPr>
          <a:xfrm>
            <a:off x="929520" y="470160"/>
            <a:ext cx="10422720" cy="6432480"/>
            <a:chOff x="929520" y="470160"/>
            <a:chExt cx="10422720" cy="6432480"/>
          </a:xfrm>
        </p:grpSpPr>
        <p:sp>
          <p:nvSpPr>
            <p:cNvPr id="192" name="CustomShape 2"/>
            <p:cNvSpPr/>
            <p:nvPr/>
          </p:nvSpPr>
          <p:spPr>
            <a:xfrm>
              <a:off x="929520" y="1340640"/>
              <a:ext cx="10422720" cy="54525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93" name="CustomShape 3"/>
            <p:cNvSpPr/>
            <p:nvPr/>
          </p:nvSpPr>
          <p:spPr>
            <a:xfrm>
              <a:off x="929520" y="470160"/>
              <a:ext cx="889092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UUHMVF+6"/>
                </a:rPr>
                <a:t>Binary classification: On-time delivery</a:t>
              </a:r>
              <a:endParaRPr lang="en-IN" sz="3700" b="0" strike="noStrike" spc="-1">
                <a:latin typeface="Arial"/>
              </a:endParaRPr>
            </a:p>
          </p:txBody>
        </p:sp>
        <p:sp>
          <p:nvSpPr>
            <p:cNvPr id="194" name="CustomShape 4"/>
            <p:cNvSpPr/>
            <p:nvPr/>
          </p:nvSpPr>
          <p:spPr>
            <a:xfrm>
              <a:off x="929520" y="1791000"/>
              <a:ext cx="9733320" cy="1443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90"/>
                </a:lnSpc>
              </a:pPr>
              <a:r>
                <a:rPr lang="en-IN" sz="3000" b="0" strike="noStrike" spc="-1">
                  <a:solidFill>
                    <a:srgbClr val="414141"/>
                  </a:solidFill>
                  <a:latin typeface="BAMSEW+1"/>
                </a:rPr>
                <a:t>Binary classification models: Predict the on-time delivery</a:t>
              </a:r>
              <a:endParaRPr lang="en-IN" sz="3000" b="0" strike="noStrike" spc="-1">
                <a:latin typeface="Arial"/>
              </a:endParaRPr>
            </a:p>
            <a:p>
              <a:pPr>
                <a:lnSpc>
                  <a:spcPts val="3192"/>
                </a:lnSpc>
              </a:pPr>
              <a:r>
                <a:rPr lang="en-IN" sz="3000" b="0" strike="noStrike" spc="-1">
                  <a:solidFill>
                    <a:srgbClr val="414141"/>
                  </a:solidFill>
                  <a:latin typeface="BAMSEW+1"/>
                </a:rPr>
                <a:t>with binary classification models</a:t>
              </a:r>
              <a:endParaRPr lang="en-IN" sz="3000" b="0" strike="noStrike" spc="-1">
                <a:latin typeface="Arial"/>
              </a:endParaRPr>
            </a:p>
          </p:txBody>
        </p:sp>
        <p:sp>
          <p:nvSpPr>
            <p:cNvPr id="195" name="CustomShape 5"/>
            <p:cNvSpPr/>
            <p:nvPr/>
          </p:nvSpPr>
          <p:spPr>
            <a:xfrm>
              <a:off x="1005840" y="2858760"/>
              <a:ext cx="8879400" cy="1622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274"/>
                </a:lnSpc>
              </a:pPr>
              <a:r>
                <a:rPr lang="en-IN" sz="2400" b="0" strike="noStrike" spc="-1">
                  <a:solidFill>
                    <a:srgbClr val="C0791A"/>
                  </a:solidFill>
                  <a:latin typeface="BAMSEW+1"/>
                </a:rPr>
                <a:t>-</a:t>
              </a:r>
              <a:r>
                <a:rPr lang="en-IN" sz="2400" b="0" strike="noStrike" spc="1359">
                  <a:solidFill>
                    <a:srgbClr val="C0791A"/>
                  </a:solidFill>
                  <a:latin typeface="BAMSEW+1"/>
                </a:rPr>
                <a:t> </a:t>
              </a:r>
              <a:r>
                <a:rPr lang="en-IN" sz="2400" b="0" strike="noStrike" spc="-1">
                  <a:solidFill>
                    <a:srgbClr val="414141"/>
                  </a:solidFill>
                  <a:latin typeface="QJCDWJ+2"/>
                </a:rPr>
                <a:t>Input variables: </a:t>
              </a:r>
              <a:r>
                <a:rPr lang="en-IN" sz="2200" b="0" strike="noStrike" spc="-1">
                  <a:solidFill>
                    <a:srgbClr val="414141"/>
                  </a:solidFill>
                  <a:latin typeface="BAMSEW+1"/>
                </a:rPr>
                <a:t>'Carrier_Late/on-time',</a:t>
              </a:r>
              <a:r>
                <a:rPr lang="en-IN" sz="2200" b="0" strike="noStrike" spc="-9">
                  <a:solidFill>
                    <a:srgbClr val="414141"/>
                  </a:solidFill>
                  <a:latin typeface="BAMSEW+1"/>
                </a:rPr>
                <a:t> </a:t>
              </a:r>
              <a:r>
                <a:rPr lang="en-IN" sz="2200" b="0" strike="noStrike" spc="-1">
                  <a:solidFill>
                    <a:srgbClr val="414141"/>
                  </a:solidFill>
                  <a:latin typeface="BAMSEW+1"/>
                </a:rPr>
                <a:t>'Weight/volume',</a:t>
              </a:r>
              <a:endParaRPr lang="en-IN" sz="2200" b="0" strike="noStrike" spc="-1">
                <a:latin typeface="Arial"/>
              </a:endParaRPr>
            </a:p>
            <a:p>
              <a:pPr marL="380880">
                <a:lnSpc>
                  <a:spcPts val="2497"/>
                </a:lnSpc>
              </a:pPr>
              <a:r>
                <a:rPr lang="en-IN" sz="2200" b="0" strike="noStrike" spc="-1">
                  <a:solidFill>
                    <a:srgbClr val="414141"/>
                  </a:solidFill>
                  <a:latin typeface="BAMSEW+1"/>
                </a:rPr>
                <a:t>'Customer_zip_code', 'Freight_value', 'Seller_zip_code',</a:t>
              </a:r>
              <a:endParaRPr lang="en-IN" sz="2200" b="0" strike="noStrike" spc="-1">
                <a:latin typeface="Arial"/>
              </a:endParaRPr>
            </a:p>
            <a:p>
              <a:pPr marL="380880">
                <a:lnSpc>
                  <a:spcPts val="2302"/>
                </a:lnSpc>
              </a:pPr>
              <a:r>
                <a:rPr lang="en-IN" sz="2200" b="0" strike="noStrike" spc="-1">
                  <a:solidFill>
                    <a:srgbClr val="414141"/>
                  </a:solidFill>
                  <a:latin typeface="BAMSEW+1"/>
                </a:rPr>
                <a:t>'Distance_seller_customer', 'Order_approved_year/month/day/hour'</a:t>
              </a:r>
              <a:endParaRPr lang="en-IN" sz="2200" b="0" strike="noStrike" spc="-1">
                <a:latin typeface="Arial"/>
              </a:endParaRPr>
            </a:p>
            <a:p>
              <a:pPr marL="380880">
                <a:lnSpc>
                  <a:spcPts val="2401"/>
                </a:lnSpc>
              </a:pPr>
              <a:r>
                <a:rPr lang="en-IN" sz="2200" b="0" strike="noStrike" spc="-1">
                  <a:solidFill>
                    <a:srgbClr val="414141"/>
                  </a:solidFill>
                  <a:latin typeface="BAMSEW+1"/>
                </a:rPr>
                <a:t>,'Order_approval_diffDays'</a:t>
              </a:r>
              <a:endParaRPr lang="en-IN" sz="2200" b="0" strike="noStrike" spc="-1">
                <a:latin typeface="Arial"/>
              </a:endParaRPr>
            </a:p>
          </p:txBody>
        </p:sp>
        <p:sp>
          <p:nvSpPr>
            <p:cNvPr id="196" name="CustomShape 6"/>
            <p:cNvSpPr/>
            <p:nvPr/>
          </p:nvSpPr>
          <p:spPr>
            <a:xfrm>
              <a:off x="1005840" y="4102200"/>
              <a:ext cx="5357160" cy="831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274"/>
                </a:lnSpc>
              </a:pPr>
              <a:r>
                <a:rPr lang="en-IN" sz="2400" b="0" strike="noStrike" spc="-1">
                  <a:solidFill>
                    <a:srgbClr val="C0791A"/>
                  </a:solidFill>
                  <a:latin typeface="BAMSEW+1"/>
                </a:rPr>
                <a:t>-</a:t>
              </a:r>
              <a:r>
                <a:rPr lang="en-IN" sz="2400" b="0" strike="noStrike" spc="1359">
                  <a:solidFill>
                    <a:srgbClr val="C0791A"/>
                  </a:solidFill>
                  <a:latin typeface="BAMSEW+1"/>
                </a:rPr>
                <a:t> </a:t>
              </a:r>
              <a:r>
                <a:rPr lang="en-IN" sz="2400" b="0" strike="noStrike" spc="-1">
                  <a:solidFill>
                    <a:srgbClr val="414141"/>
                  </a:solidFill>
                  <a:latin typeface="QJCDWJ+2"/>
                </a:rPr>
                <a:t>Target variables:</a:t>
              </a:r>
              <a:r>
                <a:rPr lang="en-IN" sz="2400" b="0" strike="noStrike" spc="9">
                  <a:solidFill>
                    <a:srgbClr val="414141"/>
                  </a:solidFill>
                  <a:latin typeface="QJCDWJ+2"/>
                </a:rPr>
                <a:t> </a:t>
              </a:r>
              <a:r>
                <a:rPr lang="en-IN" sz="2200" b="0" strike="noStrike" spc="-1">
                  <a:solidFill>
                    <a:srgbClr val="414141"/>
                  </a:solidFill>
                  <a:latin typeface="BAMSEW+1"/>
                </a:rPr>
                <a:t>'</a:t>
              </a:r>
              <a:r>
                <a:rPr lang="en-IN" sz="2400" b="0" strike="noStrike" spc="-1">
                  <a:solidFill>
                    <a:srgbClr val="414141"/>
                  </a:solidFill>
                  <a:latin typeface="BAMSEW+1"/>
                </a:rPr>
                <a:t>On-time delivery</a:t>
              </a:r>
              <a:r>
                <a:rPr lang="en-IN" sz="2200" b="0" strike="noStrike" spc="-1">
                  <a:solidFill>
                    <a:srgbClr val="414141"/>
                  </a:solidFill>
                  <a:latin typeface="BAMSEW+1"/>
                </a:rPr>
                <a:t>'</a:t>
              </a:r>
              <a:endParaRPr lang="en-IN" sz="2200" b="0" strike="noStrike" spc="-1">
                <a:latin typeface="Arial"/>
              </a:endParaRPr>
            </a:p>
          </p:txBody>
        </p:sp>
        <p:sp>
          <p:nvSpPr>
            <p:cNvPr id="197" name="CustomShape 7"/>
            <p:cNvSpPr/>
            <p:nvPr/>
          </p:nvSpPr>
          <p:spPr>
            <a:xfrm>
              <a:off x="1005840" y="4419360"/>
              <a:ext cx="10207800" cy="1821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274"/>
                </a:lnSpc>
              </a:pPr>
              <a:r>
                <a:rPr lang="en-IN" sz="2400" b="0" strike="noStrike" spc="-1">
                  <a:solidFill>
                    <a:srgbClr val="C0791A"/>
                  </a:solidFill>
                  <a:latin typeface="BAMSEW+1"/>
                </a:rPr>
                <a:t>-</a:t>
              </a:r>
              <a:r>
                <a:rPr lang="en-IN" sz="2400" b="0" strike="noStrike" spc="1359">
                  <a:solidFill>
                    <a:srgbClr val="C0791A"/>
                  </a:solidFill>
                  <a:latin typeface="BAMSEW+1"/>
                </a:rPr>
                <a:t> </a:t>
              </a:r>
              <a:r>
                <a:rPr lang="en-IN" sz="2400" b="0" strike="noStrike" spc="-1">
                  <a:solidFill>
                    <a:srgbClr val="414141"/>
                  </a:solidFill>
                  <a:latin typeface="QJCDWJ+2"/>
                </a:rPr>
                <a:t>ML</a:t>
              </a:r>
              <a:r>
                <a:rPr lang="en-IN" sz="2400" b="0" strike="noStrike" spc="9">
                  <a:solidFill>
                    <a:srgbClr val="414141"/>
                  </a:solidFill>
                  <a:latin typeface="QJCDWJ+2"/>
                </a:rPr>
                <a:t> </a:t>
              </a:r>
              <a:r>
                <a:rPr lang="en-IN" sz="2400" b="0" strike="noStrike" spc="-1">
                  <a:solidFill>
                    <a:srgbClr val="414141"/>
                  </a:solidFill>
                  <a:latin typeface="QJCDWJ+2"/>
                </a:rPr>
                <a:t>models: </a:t>
              </a:r>
              <a:r>
                <a:rPr lang="en-IN" sz="2400" b="0" strike="noStrike" spc="-1">
                  <a:solidFill>
                    <a:srgbClr val="414141"/>
                  </a:solidFill>
                  <a:latin typeface="BAMSEW+1"/>
                </a:rPr>
                <a:t>Logistic regression, Decision tree (Random forest, Gradient</a:t>
              </a:r>
              <a:endParaRPr lang="en-IN" sz="2400" b="0" strike="noStrike" spc="-1">
                <a:latin typeface="Arial"/>
              </a:endParaRPr>
            </a:p>
            <a:p>
              <a:pPr marL="380880">
                <a:lnSpc>
                  <a:spcPts val="2616"/>
                </a:lnSpc>
              </a:pPr>
              <a:r>
                <a:rPr lang="en-IN" sz="2400" b="0" strike="noStrike" spc="-1">
                  <a:solidFill>
                    <a:srgbClr val="414141"/>
                  </a:solidFill>
                  <a:latin typeface="BAMSEW+1"/>
                </a:rPr>
                <a:t>Boosting</a:t>
              </a:r>
              <a:r>
                <a:rPr lang="en-IN" sz="2400" b="0" strike="noStrike" spc="9">
                  <a:solidFill>
                    <a:srgbClr val="414141"/>
                  </a:solidFill>
                  <a:latin typeface="BAMSEW+1"/>
                </a:rPr>
                <a:t> </a:t>
              </a:r>
              <a:r>
                <a:rPr lang="en-IN" sz="2400" b="0" strike="noStrike" spc="-1">
                  <a:solidFill>
                    <a:srgbClr val="414141"/>
                  </a:solidFill>
                  <a:latin typeface="BAMSEW+1"/>
                </a:rPr>
                <a:t>tree), Naive Bayes, Linear SVM, Neural</a:t>
              </a:r>
              <a:r>
                <a:rPr lang="en-IN" sz="2400" b="0" strike="noStrike" spc="9">
                  <a:solidFill>
                    <a:srgbClr val="414141"/>
                  </a:solidFill>
                  <a:latin typeface="BAMSEW+1"/>
                </a:rPr>
                <a:t> </a:t>
              </a:r>
              <a:r>
                <a:rPr lang="en-IN" sz="2400" b="0" strike="noStrike" spc="-1">
                  <a:solidFill>
                    <a:srgbClr val="414141"/>
                  </a:solidFill>
                  <a:latin typeface="BAMSEW+1"/>
                </a:rPr>
                <a:t>Network</a:t>
              </a:r>
              <a:endParaRPr lang="en-IN" sz="2400" b="0" strike="noStrike" spc="-1">
                <a:latin typeface="Arial"/>
              </a:endParaRPr>
            </a:p>
            <a:p>
              <a:pPr>
                <a:lnSpc>
                  <a:spcPts val="2591"/>
                </a:lnSpc>
              </a:pPr>
              <a:r>
                <a:rPr lang="en-IN" sz="2400" b="0" strike="noStrike" spc="-1">
                  <a:solidFill>
                    <a:srgbClr val="C0791A"/>
                  </a:solidFill>
                  <a:latin typeface="BAMSEW+1"/>
                </a:rPr>
                <a:t>-</a:t>
              </a:r>
              <a:r>
                <a:rPr lang="en-IN" sz="2400" b="0" strike="noStrike" spc="1359">
                  <a:solidFill>
                    <a:srgbClr val="C0791A"/>
                  </a:solidFill>
                  <a:latin typeface="BAMSEW+1"/>
                </a:rPr>
                <a:t> </a:t>
              </a:r>
              <a:r>
                <a:rPr lang="en-IN" sz="2400" b="0" strike="noStrike" spc="-1">
                  <a:solidFill>
                    <a:srgbClr val="414141"/>
                  </a:solidFill>
                  <a:latin typeface="QJCDWJ+2"/>
                </a:rPr>
                <a:t>Best model:</a:t>
              </a:r>
              <a:r>
                <a:rPr lang="en-IN" sz="2400" b="0" strike="noStrike" spc="-21">
                  <a:solidFill>
                    <a:srgbClr val="414141"/>
                  </a:solidFill>
                  <a:latin typeface="QJCDWJ+2"/>
                </a:rPr>
                <a:t> </a:t>
              </a:r>
              <a:r>
                <a:rPr lang="en-IN" sz="2400" b="0" strike="noStrike" spc="-1">
                  <a:solidFill>
                    <a:srgbClr val="414141"/>
                  </a:solidFill>
                  <a:latin typeface="BAMSEW+1"/>
                </a:rPr>
                <a:t>Gradient Boosting tree (80%</a:t>
              </a:r>
              <a:r>
                <a:rPr lang="en-IN" sz="2400" b="0" strike="noStrike" spc="9">
                  <a:solidFill>
                    <a:srgbClr val="414141"/>
                  </a:solidFill>
                  <a:latin typeface="BAMSEW+1"/>
                </a:rPr>
                <a:t> </a:t>
              </a:r>
              <a:r>
                <a:rPr lang="en-IN" sz="2400" b="0" strike="noStrike" spc="-1">
                  <a:solidFill>
                    <a:srgbClr val="414141"/>
                  </a:solidFill>
                  <a:latin typeface="BAMSEW+1"/>
                </a:rPr>
                <a:t>accuracy)</a:t>
              </a:r>
              <a:endParaRPr lang="en-IN" sz="2400" b="0" strike="noStrike" spc="-1">
                <a:latin typeface="Arial"/>
              </a:endParaRPr>
            </a:p>
            <a:p>
              <a:pPr>
                <a:lnSpc>
                  <a:spcPts val="2591"/>
                </a:lnSpc>
              </a:pPr>
              <a:r>
                <a:rPr lang="en-IN" sz="2400" b="0" strike="noStrike" spc="-1">
                  <a:solidFill>
                    <a:srgbClr val="C0791A"/>
                  </a:solidFill>
                  <a:latin typeface="BAMSEW+1"/>
                </a:rPr>
                <a:t>-</a:t>
              </a:r>
              <a:r>
                <a:rPr lang="en-IN" sz="2400" b="0" strike="noStrike" spc="1359">
                  <a:solidFill>
                    <a:srgbClr val="C0791A"/>
                  </a:solidFill>
                  <a:latin typeface="BAMSEW+1"/>
                </a:rPr>
                <a:t> </a:t>
              </a:r>
              <a:r>
                <a:rPr lang="en-IN" sz="2400" b="0" strike="noStrike" spc="-1">
                  <a:solidFill>
                    <a:srgbClr val="414141"/>
                  </a:solidFill>
                  <a:latin typeface="QJCDWJ+2"/>
                </a:rPr>
                <a:t>Hyperparameter Tuning:</a:t>
              </a:r>
              <a:endParaRPr lang="en-IN" sz="2400" b="0" strike="noStrike" spc="-1">
                <a:latin typeface="Arial"/>
              </a:endParaRPr>
            </a:p>
          </p:txBody>
        </p:sp>
        <p:sp>
          <p:nvSpPr>
            <p:cNvPr id="198" name="CustomShape 8"/>
            <p:cNvSpPr/>
            <p:nvPr/>
          </p:nvSpPr>
          <p:spPr>
            <a:xfrm>
              <a:off x="1463040" y="5742000"/>
              <a:ext cx="4699800" cy="831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274"/>
                </a:lnSpc>
              </a:pPr>
              <a:r>
                <a:rPr lang="en-IN" sz="2400" b="0" strike="noStrike" spc="-1">
                  <a:solidFill>
                    <a:srgbClr val="C0791A"/>
                  </a:solidFill>
                  <a:latin typeface="BAMSEW+1"/>
                </a:rPr>
                <a:t>•</a:t>
              </a:r>
              <a:r>
                <a:rPr lang="en-IN" sz="2400" b="0" strike="noStrike" spc="1121">
                  <a:solidFill>
                    <a:srgbClr val="C0791A"/>
                  </a:solidFill>
                  <a:latin typeface="BAMSEW+1"/>
                </a:rPr>
                <a:t> </a:t>
              </a:r>
              <a:r>
                <a:rPr lang="en-IN" sz="2400" b="0" strike="noStrike" spc="-1">
                  <a:solidFill>
                    <a:srgbClr val="414141"/>
                  </a:solidFill>
                  <a:latin typeface="BAMSEW+1"/>
                </a:rPr>
                <a:t>Identifying</a:t>
              </a:r>
              <a:r>
                <a:rPr lang="en-IN" sz="2400" b="0" strike="noStrike" spc="9">
                  <a:solidFill>
                    <a:srgbClr val="414141"/>
                  </a:solidFill>
                  <a:latin typeface="BAMSEW+1"/>
                </a:rPr>
                <a:t> </a:t>
              </a:r>
              <a:r>
                <a:rPr lang="en-IN" sz="2400" b="0" strike="noStrike" spc="-1">
                  <a:solidFill>
                    <a:srgbClr val="414141"/>
                  </a:solidFill>
                  <a:latin typeface="BAMSEW+1"/>
                </a:rPr>
                <a:t>optimal parameters</a:t>
              </a:r>
              <a:endParaRPr lang="en-IN" sz="2400" b="0" strike="noStrike" spc="-1">
                <a:latin typeface="Arial"/>
              </a:endParaRPr>
            </a:p>
          </p:txBody>
        </p:sp>
        <p:sp>
          <p:nvSpPr>
            <p:cNvPr id="199" name="CustomShape 9"/>
            <p:cNvSpPr/>
            <p:nvPr/>
          </p:nvSpPr>
          <p:spPr>
            <a:xfrm>
              <a:off x="1463040" y="6071400"/>
              <a:ext cx="6627960" cy="831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274"/>
                </a:lnSpc>
              </a:pPr>
              <a:r>
                <a:rPr lang="en-IN" sz="2400" b="0" strike="noStrike" spc="-1">
                  <a:solidFill>
                    <a:srgbClr val="C0791A"/>
                  </a:solidFill>
                  <a:latin typeface="BAMSEW+1"/>
                </a:rPr>
                <a:t>•</a:t>
              </a:r>
              <a:r>
                <a:rPr lang="en-IN" sz="2400" b="0" strike="noStrike" spc="1121">
                  <a:solidFill>
                    <a:srgbClr val="C0791A"/>
                  </a:solidFill>
                  <a:latin typeface="BAMSEW+1"/>
                </a:rPr>
                <a:t> </a:t>
              </a:r>
              <a:r>
                <a:rPr lang="en-IN" sz="2400" b="0" strike="noStrike" spc="-1">
                  <a:solidFill>
                    <a:srgbClr val="414141"/>
                  </a:solidFill>
                  <a:latin typeface="BAMSEW+1"/>
                </a:rPr>
                <a:t>handling</a:t>
              </a:r>
              <a:r>
                <a:rPr lang="en-IN" sz="2400" b="0" strike="noStrike" spc="9">
                  <a:solidFill>
                    <a:srgbClr val="414141"/>
                  </a:solidFill>
                  <a:latin typeface="BAMSEW+1"/>
                </a:rPr>
                <a:t> </a:t>
              </a:r>
              <a:r>
                <a:rPr lang="en-IN" sz="2400" b="0" strike="noStrike" spc="-1">
                  <a:solidFill>
                    <a:srgbClr val="414141"/>
                  </a:solidFill>
                  <a:latin typeface="BAMSEW+1"/>
                </a:rPr>
                <a:t>imbalanced datasets(classWeights)</a:t>
              </a:r>
              <a:endParaRPr lang="en-IN" sz="24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929520" y="470160"/>
            <a:ext cx="902340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VPFPFT+6"/>
              </a:rPr>
              <a:t>Multiclass classification: Customer Review scores</a:t>
            </a:r>
            <a:endParaRPr lang="en-IN" sz="3700" b="0" strike="noStrike" spc="-1">
              <a:latin typeface="Arial"/>
            </a:endParaRPr>
          </a:p>
        </p:txBody>
      </p:sp>
      <p:pic>
        <p:nvPicPr>
          <p:cNvPr id="201" name="Picture 200"/>
          <p:cNvPicPr/>
          <p:nvPr/>
        </p:nvPicPr>
        <p:blipFill>
          <a:blip r:embed="rId2"/>
          <a:stretch/>
        </p:blipFill>
        <p:spPr>
          <a:xfrm>
            <a:off x="653400" y="1545840"/>
            <a:ext cx="3666600" cy="3638160"/>
          </a:xfrm>
          <a:prstGeom prst="rect">
            <a:avLst/>
          </a:prstGeom>
          <a:ln>
            <a:noFill/>
          </a:ln>
        </p:spPr>
      </p:pic>
      <p:pic>
        <p:nvPicPr>
          <p:cNvPr id="202" name="Picture 201"/>
          <p:cNvPicPr/>
          <p:nvPr/>
        </p:nvPicPr>
        <p:blipFill>
          <a:blip r:embed="rId3"/>
          <a:stretch/>
        </p:blipFill>
        <p:spPr>
          <a:xfrm>
            <a:off x="5314320" y="1800000"/>
            <a:ext cx="3685680" cy="2361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Picture 202"/>
          <p:cNvPicPr/>
          <p:nvPr/>
        </p:nvPicPr>
        <p:blipFill>
          <a:blip r:embed="rId2"/>
          <a:stretch/>
        </p:blipFill>
        <p:spPr>
          <a:xfrm>
            <a:off x="432720" y="240840"/>
            <a:ext cx="3095280" cy="2495160"/>
          </a:xfrm>
          <a:prstGeom prst="rect">
            <a:avLst/>
          </a:prstGeom>
          <a:ln>
            <a:noFill/>
          </a:ln>
        </p:spPr>
      </p:pic>
      <p:sp>
        <p:nvSpPr>
          <p:cNvPr id="204" name="CustomShape 1"/>
          <p:cNvSpPr/>
          <p:nvPr/>
        </p:nvSpPr>
        <p:spPr>
          <a:xfrm>
            <a:off x="576000" y="2772000"/>
            <a:ext cx="2448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Linear Regression</a:t>
            </a:r>
          </a:p>
        </p:txBody>
      </p:sp>
      <p:pic>
        <p:nvPicPr>
          <p:cNvPr id="205" name="Picture 204"/>
          <p:cNvPicPr/>
          <p:nvPr/>
        </p:nvPicPr>
        <p:blipFill>
          <a:blip r:embed="rId3"/>
          <a:stretch/>
        </p:blipFill>
        <p:spPr>
          <a:xfrm>
            <a:off x="4032720" y="168840"/>
            <a:ext cx="3095280" cy="2495160"/>
          </a:xfrm>
          <a:prstGeom prst="rect">
            <a:avLst/>
          </a:prstGeom>
          <a:ln>
            <a:noFill/>
          </a:ln>
        </p:spPr>
      </p:pic>
      <p:sp>
        <p:nvSpPr>
          <p:cNvPr id="206" name="CustomShape 2"/>
          <p:cNvSpPr/>
          <p:nvPr/>
        </p:nvSpPr>
        <p:spPr>
          <a:xfrm>
            <a:off x="4176000" y="2772000"/>
            <a:ext cx="2448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Decision Tree Classifier</a:t>
            </a:r>
          </a:p>
        </p:txBody>
      </p:sp>
      <p:pic>
        <p:nvPicPr>
          <p:cNvPr id="207" name="Picture 206"/>
          <p:cNvPicPr/>
          <p:nvPr/>
        </p:nvPicPr>
        <p:blipFill>
          <a:blip r:embed="rId4"/>
          <a:stretch/>
        </p:blipFill>
        <p:spPr>
          <a:xfrm>
            <a:off x="7632720" y="168840"/>
            <a:ext cx="3095280" cy="2495160"/>
          </a:xfrm>
          <a:prstGeom prst="rect">
            <a:avLst/>
          </a:prstGeom>
          <a:ln>
            <a:noFill/>
          </a:ln>
        </p:spPr>
      </p:pic>
      <p:sp>
        <p:nvSpPr>
          <p:cNvPr id="208" name="CustomShape 3"/>
          <p:cNvSpPr/>
          <p:nvPr/>
        </p:nvSpPr>
        <p:spPr>
          <a:xfrm>
            <a:off x="7848000" y="2772000"/>
            <a:ext cx="2448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Random Forest Classifier</a:t>
            </a:r>
          </a:p>
        </p:txBody>
      </p:sp>
      <p:pic>
        <p:nvPicPr>
          <p:cNvPr id="209" name="Picture 208"/>
          <p:cNvPicPr/>
          <p:nvPr/>
        </p:nvPicPr>
        <p:blipFill>
          <a:blip r:embed="rId5"/>
          <a:stretch/>
        </p:blipFill>
        <p:spPr>
          <a:xfrm>
            <a:off x="288720" y="3480840"/>
            <a:ext cx="3095280" cy="2495160"/>
          </a:xfrm>
          <a:prstGeom prst="rect">
            <a:avLst/>
          </a:prstGeom>
          <a:ln>
            <a:noFill/>
          </a:ln>
        </p:spPr>
      </p:pic>
      <p:sp>
        <p:nvSpPr>
          <p:cNvPr id="210" name="CustomShape 4"/>
          <p:cNvSpPr/>
          <p:nvPr/>
        </p:nvSpPr>
        <p:spPr>
          <a:xfrm>
            <a:off x="504000" y="6048000"/>
            <a:ext cx="2448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SVM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929520" y="470160"/>
            <a:ext cx="9023400" cy="55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VPFPFT+6"/>
              </a:rPr>
              <a:t>Model Summary</a:t>
            </a:r>
            <a:endParaRPr lang="en-IN" sz="3700" b="0" strike="noStrike" spc="-1">
              <a:latin typeface="Arial"/>
            </a:endParaRPr>
          </a:p>
        </p:txBody>
      </p:sp>
      <p:sp>
        <p:nvSpPr>
          <p:cNvPr id="212" name="TextShape 2"/>
          <p:cNvSpPr txBox="1"/>
          <p:nvPr/>
        </p:nvSpPr>
        <p:spPr>
          <a:xfrm>
            <a:off x="936000" y="1080000"/>
            <a:ext cx="4829040" cy="1380240"/>
          </a:xfrm>
          <a:prstGeom prst="rect">
            <a:avLst/>
          </a:prstGeom>
          <a:noFill/>
          <a:ln>
            <a:noFill/>
          </a:ln>
        </p:spPr>
        <p:txBody>
          <a:bodyPr lIns="90000" tIns="45000" rIns="90000" bIns="45000"/>
          <a:lstStyle/>
          <a:p>
            <a:r>
              <a:rPr lang="en-IN" sz="1000" b="0" strike="noStrike" spc="-1">
                <a:latin typeface="Courier New"/>
              </a:rPr>
              <a:t>+---------------------+----------+-------------+------------+</a:t>
            </a:r>
            <a:endParaRPr lang="en-IN" sz="1000" b="0" strike="noStrike" spc="-1">
              <a:latin typeface="Courier New"/>
              <a:ea typeface="Courier New"/>
            </a:endParaRPr>
          </a:p>
          <a:p>
            <a:r>
              <a:rPr lang="en-IN" sz="1000" b="0" strike="noStrike" spc="-1">
                <a:latin typeface="Courier New"/>
              </a:rPr>
              <a:t>|        Model        | F1_score |  AUC_score  |  Accuracy  |</a:t>
            </a:r>
            <a:endParaRPr lang="en-IN" sz="1000" b="0" strike="noStrike" spc="-1">
              <a:latin typeface="Courier New"/>
              <a:ea typeface="Courier New"/>
            </a:endParaRPr>
          </a:p>
          <a:p>
            <a:r>
              <a:rPr lang="en-IN" sz="1000" b="0" strike="noStrike" spc="-1">
                <a:latin typeface="Courier New"/>
              </a:rPr>
              <a:t>+---------------------+----------+-------------+------------+</a:t>
            </a:r>
            <a:endParaRPr lang="en-IN" sz="1000" b="0" strike="noStrike" spc="-1">
              <a:latin typeface="Courier New"/>
              <a:ea typeface="Courier New"/>
            </a:endParaRPr>
          </a:p>
          <a:p>
            <a:r>
              <a:rPr lang="en-IN" sz="1000" b="0" strike="noStrike" spc="-1">
                <a:latin typeface="Courier New"/>
              </a:rPr>
              <a:t>|     Naive Bayes     |  0.8575  |    0.694    |   0.7689   |</a:t>
            </a:r>
            <a:endParaRPr lang="en-IN" sz="1000" b="0" strike="noStrike" spc="-1">
              <a:latin typeface="Courier New"/>
              <a:ea typeface="Courier New"/>
            </a:endParaRPr>
          </a:p>
          <a:p>
            <a:r>
              <a:rPr lang="en-IN" sz="1000" b="0" strike="noStrike" spc="-1">
                <a:latin typeface="Courier New"/>
              </a:rPr>
              <a:t>| Logistic Regression |  0.9217  |    0.699    |   0.8605   |</a:t>
            </a:r>
            <a:endParaRPr lang="en-IN" sz="1000" b="0" strike="noStrike" spc="-1">
              <a:latin typeface="Courier New"/>
              <a:ea typeface="Courier New"/>
            </a:endParaRPr>
          </a:p>
          <a:p>
            <a:r>
              <a:rPr lang="en-IN" sz="1000" b="0" strike="noStrike" spc="-1">
                <a:latin typeface="Courier New"/>
              </a:rPr>
              <a:t>|    Decision Tree    |  0.8031  |    0.713    |   0.7021   |</a:t>
            </a:r>
            <a:endParaRPr lang="en-IN" sz="1000" b="0" strike="noStrike" spc="-1">
              <a:latin typeface="Courier New"/>
              <a:ea typeface="Courier New"/>
            </a:endParaRPr>
          </a:p>
          <a:p>
            <a:r>
              <a:rPr lang="en-IN" sz="1000" b="0" strike="noStrike" spc="-1">
                <a:latin typeface="Courier New"/>
              </a:rPr>
              <a:t>|    Random Forest    |  0.9013  |    0.718    |   0.8315   |</a:t>
            </a:r>
            <a:endParaRPr lang="en-IN" sz="1000" b="0" strike="noStrike" spc="-1">
              <a:latin typeface="Courier New"/>
              <a:ea typeface="Courier New"/>
            </a:endParaRPr>
          </a:p>
          <a:p>
            <a:r>
              <a:rPr lang="en-IN" sz="1000" b="0" strike="noStrike" spc="-1">
                <a:latin typeface="Courier New"/>
              </a:rPr>
              <a:t>|     GBDT**(BEST)    |  0.9243  |    0.745    |   0.8651   |</a:t>
            </a:r>
            <a:endParaRPr lang="en-IN" sz="1000" b="0" strike="noStrike" spc="-1">
              <a:latin typeface="Courier New"/>
              <a:ea typeface="Courier New"/>
            </a:endParaRPr>
          </a:p>
          <a:p>
            <a:r>
              <a:rPr lang="en-IN" sz="1000" b="0" strike="noStrike" spc="-1">
                <a:latin typeface="Courier New"/>
              </a:rPr>
              <a:t>+---------------------+----------+-------------+------------+</a:t>
            </a:r>
            <a:endParaRPr lang="en-IN" sz="1000" b="0" strike="noStrike" spc="-1">
              <a:latin typeface="Courier New"/>
              <a:ea typeface="Courier New"/>
            </a:endParaRPr>
          </a:p>
        </p:txBody>
      </p:sp>
      <p:sp>
        <p:nvSpPr>
          <p:cNvPr id="213" name="TextShape 3"/>
          <p:cNvSpPr txBox="1"/>
          <p:nvPr/>
        </p:nvSpPr>
        <p:spPr>
          <a:xfrm>
            <a:off x="753480" y="2639520"/>
            <a:ext cx="6302520" cy="3336480"/>
          </a:xfrm>
          <a:prstGeom prst="rect">
            <a:avLst/>
          </a:prstGeom>
          <a:noFill/>
          <a:ln>
            <a:noFill/>
          </a:ln>
        </p:spPr>
        <p:txBody>
          <a:bodyPr lIns="90000" tIns="45000" rIns="90000" bIns="45000"/>
          <a:lstStyle/>
          <a:p>
            <a:r>
              <a:rPr lang="en-IN" sz="2200" b="1" strike="noStrike" spc="-1">
                <a:latin typeface="Arial"/>
              </a:rPr>
              <a:t>Summary</a:t>
            </a:r>
          </a:p>
          <a:p>
            <a:r>
              <a:rPr lang="en-IN" sz="1000" b="0" strike="noStrike" spc="-1">
                <a:latin typeface="Arial"/>
              </a:rPr>
              <a:t>GBDT performs better in comparision to rest of the model in terms of all the performance metric.</a:t>
            </a:r>
          </a:p>
          <a:p>
            <a:r>
              <a:rPr lang="en-IN" sz="1000" b="0" strike="noStrike" spc="-1">
                <a:latin typeface="Arial"/>
              </a:rPr>
              <a:t>Logistic regression performs fairly similar to GBDT, but GBDT is more robust to outliers.</a:t>
            </a:r>
          </a:p>
          <a:p>
            <a:r>
              <a:rPr lang="en-IN" sz="1000" b="0" strike="noStrike" spc="-1">
                <a:latin typeface="Arial"/>
              </a:rPr>
              <a:t>Rating prediction is not fairly dependent directly on most of the features, so the performance is not at its peak.</a:t>
            </a:r>
          </a:p>
          <a:p>
            <a:r>
              <a:rPr lang="en-IN" sz="1000" b="0" strike="noStrike" spc="-1">
                <a:latin typeface="Arial"/>
              </a:rPr>
              <a:t>We have used f1 score as our primary performance metric.</a:t>
            </a:r>
          </a:p>
          <a:p>
            <a:r>
              <a:rPr lang="en-IN" sz="1000" b="0" strike="noStrike" spc="-1">
                <a:latin typeface="Arial"/>
              </a:rPr>
              <a:t>We have taken care of overfitting in each model.</a:t>
            </a:r>
          </a:p>
          <a:p>
            <a:r>
              <a:rPr lang="en-IN" sz="1000" b="0" strike="noStrike" spc="-1">
                <a:latin typeface="Arial"/>
              </a:rPr>
              <a:t>Each model performed better after we removed neutral review score from the data.</a:t>
            </a:r>
          </a:p>
          <a:p>
            <a:endParaRPr lang="en-IN" sz="1000" b="0" strike="noStrike" spc="-1">
              <a:latin typeface="Arial"/>
            </a:endParaRPr>
          </a:p>
        </p:txBody>
      </p:sp>
      <p:pic>
        <p:nvPicPr>
          <p:cNvPr id="214" name="Picture 213"/>
          <p:cNvPicPr/>
          <p:nvPr/>
        </p:nvPicPr>
        <p:blipFill>
          <a:blip r:embed="rId2"/>
          <a:stretch/>
        </p:blipFill>
        <p:spPr>
          <a:xfrm>
            <a:off x="5769000" y="864000"/>
            <a:ext cx="6111000" cy="2071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Group 1"/>
          <p:cNvGrpSpPr/>
          <p:nvPr/>
        </p:nvGrpSpPr>
        <p:grpSpPr>
          <a:xfrm>
            <a:off x="131760" y="55440"/>
            <a:ext cx="11528640" cy="6589440"/>
            <a:chOff x="131760" y="55440"/>
            <a:chExt cx="11528640" cy="6589440"/>
          </a:xfrm>
        </p:grpSpPr>
        <p:sp>
          <p:nvSpPr>
            <p:cNvPr id="216" name="CustomShape 2"/>
            <p:cNvSpPr/>
            <p:nvPr/>
          </p:nvSpPr>
          <p:spPr>
            <a:xfrm>
              <a:off x="131760" y="623880"/>
              <a:ext cx="11528640" cy="60210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17" name="CustomShape 3"/>
            <p:cNvSpPr/>
            <p:nvPr/>
          </p:nvSpPr>
          <p:spPr>
            <a:xfrm>
              <a:off x="131760" y="55440"/>
              <a:ext cx="6459840" cy="1103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EHWSCP+6"/>
                </a:rPr>
                <a:t>Natural language Processing</a:t>
              </a:r>
              <a:endParaRPr lang="en-IN" sz="3700" b="0" strike="noStrike" spc="-1">
                <a:latin typeface="Arial"/>
              </a:endParaRPr>
            </a:p>
          </p:txBody>
        </p:sp>
        <p:sp>
          <p:nvSpPr>
            <p:cNvPr id="218" name="CustomShape 4"/>
            <p:cNvSpPr/>
            <p:nvPr/>
          </p:nvSpPr>
          <p:spPr>
            <a:xfrm>
              <a:off x="531360" y="1531080"/>
              <a:ext cx="819720" cy="254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00AF4F"/>
                  </a:solidFill>
                  <a:latin typeface="STUFQH+Arial-BoldMT"/>
                </a:rPr>
                <a:t>Step</a:t>
              </a:r>
              <a:r>
                <a:rPr lang="en-IN" sz="1800" b="0" strike="noStrike" spc="49">
                  <a:solidFill>
                    <a:srgbClr val="00AF4F"/>
                  </a:solidFill>
                  <a:latin typeface="STUFQH+Arial-BoldMT"/>
                </a:rPr>
                <a:t> </a:t>
              </a:r>
              <a:r>
                <a:rPr lang="en-IN" sz="1800" b="0" strike="noStrike" spc="-1">
                  <a:solidFill>
                    <a:srgbClr val="00AF4F"/>
                  </a:solidFill>
                  <a:latin typeface="STUFQH+Arial-BoldMT"/>
                </a:rPr>
                <a:t>5</a:t>
              </a:r>
              <a:endParaRPr lang="en-IN" sz="1800" b="0" strike="noStrike" spc="-1">
                <a:latin typeface="Arial"/>
              </a:endParaRPr>
            </a:p>
          </p:txBody>
        </p:sp>
        <p:sp>
          <p:nvSpPr>
            <p:cNvPr id="219" name="CustomShape 5"/>
            <p:cNvSpPr/>
            <p:nvPr/>
          </p:nvSpPr>
          <p:spPr>
            <a:xfrm>
              <a:off x="671040" y="1784880"/>
              <a:ext cx="3069720" cy="58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700" b="0" strike="noStrike" spc="-1">
                  <a:solidFill>
                    <a:srgbClr val="414141"/>
                  </a:solidFill>
                  <a:latin typeface="WNMSFF+2"/>
                </a:rPr>
                <a:t>Stemming and Lemmatization</a:t>
              </a:r>
              <a:endParaRPr lang="en-IN" sz="1700" b="0" strike="noStrike" spc="-1">
                <a:latin typeface="Arial"/>
              </a:endParaRPr>
            </a:p>
          </p:txBody>
        </p:sp>
        <p:sp>
          <p:nvSpPr>
            <p:cNvPr id="220" name="CustomShape 6"/>
            <p:cNvSpPr/>
            <p:nvPr/>
          </p:nvSpPr>
          <p:spPr>
            <a:xfrm>
              <a:off x="8419680" y="2341800"/>
              <a:ext cx="1436040" cy="1206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240">
                <a:lnSpc>
                  <a:spcPts val="2010"/>
                </a:lnSpc>
              </a:pPr>
              <a:r>
                <a:rPr lang="en-IN" sz="1800" b="0" strike="noStrike" spc="-1">
                  <a:solidFill>
                    <a:srgbClr val="087979"/>
                  </a:solidFill>
                  <a:latin typeface="STUFQH+Arial-BoldMT"/>
                </a:rPr>
                <a:t>Step</a:t>
              </a:r>
              <a:r>
                <a:rPr lang="en-IN" sz="1800" b="0" strike="noStrike" spc="49">
                  <a:solidFill>
                    <a:srgbClr val="087979"/>
                  </a:solidFill>
                  <a:latin typeface="STUFQH+Arial-BoldMT"/>
                </a:rPr>
                <a:t> </a:t>
              </a:r>
              <a:r>
                <a:rPr lang="en-IN" sz="1800" b="0" strike="noStrike" spc="-1">
                  <a:solidFill>
                    <a:srgbClr val="087979"/>
                  </a:solidFill>
                  <a:latin typeface="STUFQH+Arial-BoldMT"/>
                </a:rPr>
                <a:t>6</a:t>
              </a:r>
              <a:endParaRPr lang="en-IN" sz="1800" b="0" strike="noStrike" spc="-1">
                <a:latin typeface="Arial"/>
              </a:endParaRPr>
            </a:p>
            <a:p>
              <a:pPr>
                <a:lnSpc>
                  <a:spcPts val="2319"/>
                </a:lnSpc>
                <a:spcBef>
                  <a:spcPts val="374"/>
                </a:spcBef>
              </a:pPr>
              <a:r>
                <a:rPr lang="en-IN" sz="1700" b="0" strike="noStrike" spc="-1">
                  <a:solidFill>
                    <a:srgbClr val="414141"/>
                  </a:solidFill>
                  <a:latin typeface="WNMSFF+2"/>
                </a:rPr>
                <a:t>Chunking,</a:t>
              </a:r>
              <a:endParaRPr lang="en-IN" sz="1700" b="0" strike="noStrike" spc="-1">
                <a:latin typeface="Arial"/>
              </a:endParaRPr>
            </a:p>
            <a:p>
              <a:pPr>
                <a:lnSpc>
                  <a:spcPts val="2319"/>
                </a:lnSpc>
                <a:spcBef>
                  <a:spcPts val="82"/>
                </a:spcBef>
              </a:pPr>
              <a:r>
                <a:rPr lang="en-IN" sz="1700" b="0" strike="noStrike" spc="-1">
                  <a:solidFill>
                    <a:srgbClr val="414141"/>
                  </a:solidFill>
                  <a:latin typeface="WNMSFF+2"/>
                </a:rPr>
                <a:t>Chinking and</a:t>
              </a:r>
              <a:endParaRPr lang="en-IN" sz="1700" b="0" strike="noStrike" spc="-1">
                <a:latin typeface="Arial"/>
              </a:endParaRPr>
            </a:p>
            <a:p>
              <a:pPr>
                <a:lnSpc>
                  <a:spcPts val="2319"/>
                </a:lnSpc>
                <a:spcBef>
                  <a:spcPts val="82"/>
                </a:spcBef>
              </a:pPr>
              <a:r>
                <a:rPr lang="en-IN" sz="1700" b="0" strike="noStrike" spc="-1">
                  <a:solidFill>
                    <a:srgbClr val="414141"/>
                  </a:solidFill>
                  <a:latin typeface="WNMSFF+2"/>
                </a:rPr>
                <a:t>POS tagging</a:t>
              </a:r>
              <a:endParaRPr lang="en-IN" sz="1700" b="0" strike="noStrike" spc="-1">
                <a:latin typeface="Arial"/>
              </a:endParaRPr>
            </a:p>
          </p:txBody>
        </p:sp>
        <p:sp>
          <p:nvSpPr>
            <p:cNvPr id="221" name="CustomShape 7"/>
            <p:cNvSpPr/>
            <p:nvPr/>
          </p:nvSpPr>
          <p:spPr>
            <a:xfrm>
              <a:off x="690120" y="2402280"/>
              <a:ext cx="1969920" cy="60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7200">
                <a:lnSpc>
                  <a:spcPts val="2010"/>
                </a:lnSpc>
              </a:pPr>
              <a:r>
                <a:rPr lang="en-IN" sz="1800" b="0" strike="noStrike" spc="-1">
                  <a:solidFill>
                    <a:srgbClr val="CB2363"/>
                  </a:solidFill>
                  <a:latin typeface="STUFQH+Arial-BoldMT"/>
                </a:rPr>
                <a:t>Step</a:t>
              </a:r>
              <a:r>
                <a:rPr lang="en-IN" sz="1800" b="0" strike="noStrike" spc="49">
                  <a:solidFill>
                    <a:srgbClr val="CB2363"/>
                  </a:solidFill>
                  <a:latin typeface="STUFQH+Arial-BoldMT"/>
                </a:rPr>
                <a:t> </a:t>
              </a:r>
              <a:r>
                <a:rPr lang="en-IN" sz="1800" b="0" strike="noStrike" spc="-1">
                  <a:solidFill>
                    <a:srgbClr val="CB2363"/>
                  </a:solidFill>
                  <a:latin typeface="STUFQH+Arial-BoldMT"/>
                </a:rPr>
                <a:t>3</a:t>
              </a:r>
              <a:endParaRPr lang="en-IN" sz="1800" b="0" strike="noStrike" spc="-1">
                <a:latin typeface="Arial"/>
              </a:endParaRPr>
            </a:p>
            <a:p>
              <a:pPr>
                <a:lnSpc>
                  <a:spcPts val="2319"/>
                </a:lnSpc>
                <a:spcBef>
                  <a:spcPts val="420"/>
                </a:spcBef>
              </a:pPr>
              <a:r>
                <a:rPr lang="en-IN" sz="1700" b="0" strike="noStrike" spc="-1">
                  <a:solidFill>
                    <a:srgbClr val="414141"/>
                  </a:solidFill>
                  <a:latin typeface="WNMSFF+2"/>
                </a:rPr>
                <a:t>Word tokenization</a:t>
              </a:r>
              <a:endParaRPr lang="en-IN" sz="1700" b="0" strike="noStrike" spc="-1">
                <a:latin typeface="Arial"/>
              </a:endParaRPr>
            </a:p>
          </p:txBody>
        </p:sp>
        <p:sp>
          <p:nvSpPr>
            <p:cNvPr id="222" name="CustomShape 8"/>
            <p:cNvSpPr/>
            <p:nvPr/>
          </p:nvSpPr>
          <p:spPr>
            <a:xfrm>
              <a:off x="9950040" y="2437200"/>
              <a:ext cx="956520" cy="254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FF0000"/>
                  </a:solidFill>
                  <a:latin typeface="STUFQH+Arial-BoldMT"/>
                </a:rPr>
                <a:t>Results</a:t>
              </a:r>
              <a:endParaRPr lang="en-IN" sz="1800" b="0" strike="noStrike" spc="-1">
                <a:latin typeface="Arial"/>
              </a:endParaRPr>
            </a:p>
          </p:txBody>
        </p:sp>
        <p:sp>
          <p:nvSpPr>
            <p:cNvPr id="223" name="CustomShape 9"/>
            <p:cNvSpPr/>
            <p:nvPr/>
          </p:nvSpPr>
          <p:spPr>
            <a:xfrm>
              <a:off x="7021440" y="2978280"/>
              <a:ext cx="1274760" cy="496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
                <a:lnSpc>
                  <a:spcPts val="2010"/>
                </a:lnSpc>
              </a:pPr>
              <a:r>
                <a:rPr lang="en-IN" sz="1800" b="0" strike="noStrike" spc="-1">
                  <a:solidFill>
                    <a:srgbClr val="BF9000"/>
                  </a:solidFill>
                  <a:latin typeface="STUFQH+Arial-BoldMT"/>
                </a:rPr>
                <a:t>Step</a:t>
              </a:r>
              <a:r>
                <a:rPr lang="en-IN" sz="1800" b="0" strike="noStrike" spc="49">
                  <a:solidFill>
                    <a:srgbClr val="BF9000"/>
                  </a:solidFill>
                  <a:latin typeface="STUFQH+Arial-BoldMT"/>
                </a:rPr>
                <a:t> </a:t>
              </a:r>
              <a:r>
                <a:rPr lang="en-IN" sz="1800" b="0" strike="noStrike" spc="-1">
                  <a:solidFill>
                    <a:srgbClr val="BF9000"/>
                  </a:solidFill>
                  <a:latin typeface="STUFQH+Arial-BoldMT"/>
                </a:rPr>
                <a:t>4</a:t>
              </a:r>
              <a:endParaRPr lang="en-IN" sz="1800" b="0" strike="noStrike" spc="-1">
                <a:latin typeface="Arial"/>
              </a:endParaRPr>
            </a:p>
            <a:p>
              <a:pPr>
                <a:lnSpc>
                  <a:spcPts val="1848"/>
                </a:lnSpc>
                <a:spcBef>
                  <a:spcPts val="51"/>
                </a:spcBef>
              </a:pPr>
              <a:r>
                <a:rPr lang="en-IN" sz="1700" b="0" strike="noStrike" spc="-1">
                  <a:solidFill>
                    <a:srgbClr val="414141"/>
                  </a:solidFill>
                  <a:latin typeface="WNMSFF+2"/>
                </a:rPr>
                <a:t>Stopwords,</a:t>
              </a:r>
              <a:endParaRPr lang="en-IN" sz="1700" b="0" strike="noStrike" spc="-1">
                <a:latin typeface="Arial"/>
              </a:endParaRPr>
            </a:p>
          </p:txBody>
        </p:sp>
        <p:sp>
          <p:nvSpPr>
            <p:cNvPr id="224" name="CustomShape 10"/>
            <p:cNvSpPr/>
            <p:nvPr/>
          </p:nvSpPr>
          <p:spPr>
            <a:xfrm>
              <a:off x="7021440" y="3381120"/>
              <a:ext cx="1328400" cy="294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700" b="0" strike="noStrike" spc="-1">
                  <a:solidFill>
                    <a:srgbClr val="414141"/>
                  </a:solidFill>
                  <a:latin typeface="WNMSFF+2"/>
                </a:rPr>
                <a:t>Punctuation</a:t>
              </a:r>
              <a:endParaRPr lang="en-IN" sz="1700" b="0" strike="noStrike" spc="-1">
                <a:latin typeface="Arial"/>
              </a:endParaRPr>
            </a:p>
          </p:txBody>
        </p:sp>
        <p:sp>
          <p:nvSpPr>
            <p:cNvPr id="225" name="CustomShape 11"/>
            <p:cNvSpPr/>
            <p:nvPr/>
          </p:nvSpPr>
          <p:spPr>
            <a:xfrm>
              <a:off x="178920" y="4567680"/>
              <a:ext cx="819720" cy="254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0070C0"/>
                  </a:solidFill>
                  <a:latin typeface="STUFQH+Arial-BoldMT"/>
                </a:rPr>
                <a:t>Step</a:t>
              </a:r>
              <a:r>
                <a:rPr lang="en-IN" sz="1800" b="0" strike="noStrike" spc="49">
                  <a:solidFill>
                    <a:srgbClr val="0070C0"/>
                  </a:solidFill>
                  <a:latin typeface="STUFQH+Arial-BoldMT"/>
                </a:rPr>
                <a:t> </a:t>
              </a:r>
              <a:r>
                <a:rPr lang="en-IN" sz="1800" b="0" strike="noStrike" spc="-1">
                  <a:solidFill>
                    <a:srgbClr val="0070C0"/>
                  </a:solidFill>
                  <a:latin typeface="STUFQH+Arial-BoldMT"/>
                </a:rPr>
                <a:t>1</a:t>
              </a:r>
              <a:endParaRPr lang="en-IN" sz="1800" b="0" strike="noStrike" spc="-1">
                <a:latin typeface="Arial"/>
              </a:endParaRPr>
            </a:p>
          </p:txBody>
        </p:sp>
        <p:sp>
          <p:nvSpPr>
            <p:cNvPr id="226" name="CustomShape 12"/>
            <p:cNvSpPr/>
            <p:nvPr/>
          </p:nvSpPr>
          <p:spPr>
            <a:xfrm>
              <a:off x="174960" y="4960800"/>
              <a:ext cx="1871640" cy="89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700" b="0" strike="noStrike" spc="-1">
                  <a:solidFill>
                    <a:srgbClr val="414141"/>
                  </a:solidFill>
                  <a:latin typeface="WNMSFF+2"/>
                </a:rPr>
                <a:t>Review Comment</a:t>
              </a:r>
              <a:endParaRPr lang="en-IN" sz="1700" b="0" strike="noStrike" spc="-1">
                <a:latin typeface="Arial"/>
              </a:endParaRPr>
            </a:p>
            <a:p>
              <a:pPr>
                <a:lnSpc>
                  <a:spcPts val="2319"/>
                </a:lnSpc>
                <a:spcBef>
                  <a:spcPts val="82"/>
                </a:spcBef>
              </a:pPr>
              <a:r>
                <a:rPr lang="en-IN" sz="1700" b="0" strike="noStrike" spc="-1">
                  <a:solidFill>
                    <a:srgbClr val="414141"/>
                  </a:solidFill>
                  <a:latin typeface="WNMSFF+2"/>
                </a:rPr>
                <a:t>Messages</a:t>
              </a:r>
              <a:endParaRPr lang="en-IN" sz="1700" b="0" strike="noStrike" spc="-1">
                <a:latin typeface="Arial"/>
              </a:endParaRPr>
            </a:p>
          </p:txBody>
        </p:sp>
        <p:sp>
          <p:nvSpPr>
            <p:cNvPr id="227" name="CustomShape 13"/>
            <p:cNvSpPr/>
            <p:nvPr/>
          </p:nvSpPr>
          <p:spPr>
            <a:xfrm>
              <a:off x="10734480" y="5111280"/>
              <a:ext cx="819720" cy="254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C45910"/>
                  </a:solidFill>
                  <a:latin typeface="STUFQH+Arial-BoldMT"/>
                </a:rPr>
                <a:t>Step</a:t>
              </a:r>
              <a:r>
                <a:rPr lang="en-IN" sz="1800" b="0" strike="noStrike" spc="49">
                  <a:solidFill>
                    <a:srgbClr val="C45910"/>
                  </a:solidFill>
                  <a:latin typeface="STUFQH+Arial-BoldMT"/>
                </a:rPr>
                <a:t> </a:t>
              </a:r>
              <a:r>
                <a:rPr lang="en-IN" sz="1800" b="0" strike="noStrike" spc="-1">
                  <a:solidFill>
                    <a:srgbClr val="C45910"/>
                  </a:solidFill>
                  <a:latin typeface="STUFQH+Arial-BoldMT"/>
                </a:rPr>
                <a:t>2</a:t>
              </a:r>
              <a:endParaRPr lang="en-IN" sz="1800" b="0" strike="noStrike" spc="-1">
                <a:latin typeface="Arial"/>
              </a:endParaRPr>
            </a:p>
          </p:txBody>
        </p:sp>
        <p:sp>
          <p:nvSpPr>
            <p:cNvPr id="228" name="CustomShape 14"/>
            <p:cNvSpPr/>
            <p:nvPr/>
          </p:nvSpPr>
          <p:spPr>
            <a:xfrm>
              <a:off x="174960" y="5425560"/>
              <a:ext cx="1613160" cy="58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700" b="0" strike="noStrike" spc="-1">
                  <a:solidFill>
                    <a:srgbClr val="414141"/>
                  </a:solidFill>
                  <a:latin typeface="WNMSFF+2"/>
                </a:rPr>
                <a:t>(all lower case)</a:t>
              </a:r>
              <a:endParaRPr lang="en-IN" sz="1700" b="0" strike="noStrike" spc="-1">
                <a:latin typeface="Arial"/>
              </a:endParaRPr>
            </a:p>
          </p:txBody>
        </p:sp>
        <p:sp>
          <p:nvSpPr>
            <p:cNvPr id="229" name="CustomShape 15"/>
            <p:cNvSpPr/>
            <p:nvPr/>
          </p:nvSpPr>
          <p:spPr>
            <a:xfrm>
              <a:off x="8570160" y="5272560"/>
              <a:ext cx="2306160" cy="58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700" b="0" strike="noStrike" spc="-1">
                  <a:solidFill>
                    <a:srgbClr val="414141"/>
                  </a:solidFill>
                  <a:latin typeface="WNMSFF+2"/>
                </a:rPr>
                <a:t>Sentence tokenization</a:t>
              </a:r>
              <a:endParaRPr lang="en-IN" sz="1700" b="0" strike="noStrike" spc="-1">
                <a:latin typeface="Arial"/>
              </a:endParaRPr>
            </a:p>
          </p:txBody>
        </p:sp>
        <p:sp>
          <p:nvSpPr>
            <p:cNvPr id="230" name="CustomShape 16"/>
            <p:cNvSpPr/>
            <p:nvPr/>
          </p:nvSpPr>
          <p:spPr>
            <a:xfrm>
              <a:off x="8729280" y="5714280"/>
              <a:ext cx="190080" cy="169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341"/>
                </a:lnSpc>
              </a:pPr>
              <a:r>
                <a:rPr lang="en-IN" sz="1200" b="0" strike="noStrike" spc="-1">
                  <a:solidFill>
                    <a:srgbClr val="000000"/>
                  </a:solidFill>
                  <a:latin typeface="JLOOAV+ArialMT"/>
                </a:rPr>
                <a:t>.</a:t>
              </a:r>
              <a:endParaRPr lang="en-IN"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Group 1"/>
          <p:cNvGrpSpPr/>
          <p:nvPr/>
        </p:nvGrpSpPr>
        <p:grpSpPr>
          <a:xfrm>
            <a:off x="803520" y="68400"/>
            <a:ext cx="10584720" cy="6401880"/>
            <a:chOff x="803520" y="68400"/>
            <a:chExt cx="10584720" cy="6401880"/>
          </a:xfrm>
        </p:grpSpPr>
        <p:sp>
          <p:nvSpPr>
            <p:cNvPr id="232" name="CustomShape 2"/>
            <p:cNvSpPr/>
            <p:nvPr/>
          </p:nvSpPr>
          <p:spPr>
            <a:xfrm>
              <a:off x="803520" y="620640"/>
              <a:ext cx="10584720" cy="58496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33" name="CustomShape 3"/>
            <p:cNvSpPr/>
            <p:nvPr/>
          </p:nvSpPr>
          <p:spPr>
            <a:xfrm>
              <a:off x="803520" y="68400"/>
              <a:ext cx="7524360" cy="55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EHWSCP+6"/>
                </a:rPr>
                <a:t>Natural language Processing</a:t>
              </a:r>
              <a:endParaRPr lang="en-IN" sz="3700" b="0" strike="noStrike" spc="-1">
                <a:latin typeface="Arial"/>
              </a:endParaRPr>
            </a:p>
          </p:txBody>
        </p:sp>
        <p:sp>
          <p:nvSpPr>
            <p:cNvPr id="234" name="CustomShape 4"/>
            <p:cNvSpPr/>
            <p:nvPr/>
          </p:nvSpPr>
          <p:spPr>
            <a:xfrm>
              <a:off x="911520" y="2010600"/>
              <a:ext cx="6246720" cy="294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319"/>
                </a:lnSpc>
              </a:pPr>
              <a:r>
                <a:rPr lang="en-IN" sz="1700" b="0" strike="noStrike" spc="-1">
                  <a:solidFill>
                    <a:srgbClr val="414141"/>
                  </a:solidFill>
                  <a:latin typeface="NITGVS+1"/>
                </a:rPr>
                <a:t>20 keywords and Visualizing the output</a:t>
              </a:r>
              <a:endParaRPr lang="en-IN" sz="1700" b="0" strike="noStrike" spc="-1">
                <a:latin typeface="Arial"/>
              </a:endParaRPr>
            </a:p>
          </p:txBody>
        </p:sp>
        <p:sp>
          <p:nvSpPr>
            <p:cNvPr id="235" name="CustomShape 5"/>
            <p:cNvSpPr/>
            <p:nvPr/>
          </p:nvSpPr>
          <p:spPr>
            <a:xfrm>
              <a:off x="3974400" y="2202840"/>
              <a:ext cx="1467720" cy="495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953"/>
                </a:lnSpc>
              </a:pPr>
              <a:r>
                <a:rPr lang="en-IN" sz="1600" b="1" strike="noStrike" spc="-1">
                  <a:solidFill>
                    <a:srgbClr val="000000"/>
                  </a:solidFill>
                  <a:latin typeface="Calibri"/>
                </a:rPr>
                <a:t>Word Frequencies</a:t>
              </a:r>
              <a:endParaRPr lang="en-IN" sz="1600" b="0" strike="noStrike" spc="-1">
                <a:latin typeface="Arial"/>
              </a:endParaRPr>
            </a:p>
          </p:txBody>
        </p:sp>
        <p:sp>
          <p:nvSpPr>
            <p:cNvPr id="236" name="CustomShape 6"/>
            <p:cNvSpPr/>
            <p:nvPr/>
          </p:nvSpPr>
          <p:spPr>
            <a:xfrm>
              <a:off x="1054800" y="2495880"/>
              <a:ext cx="46404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excellent</a:t>
              </a:r>
              <a:endParaRPr lang="en-IN" sz="800" b="0" strike="noStrike" spc="-1">
                <a:latin typeface="Arial"/>
              </a:endParaRPr>
            </a:p>
          </p:txBody>
        </p:sp>
        <p:sp>
          <p:nvSpPr>
            <p:cNvPr id="237" name="CustomShape 7"/>
            <p:cNvSpPr/>
            <p:nvPr/>
          </p:nvSpPr>
          <p:spPr>
            <a:xfrm>
              <a:off x="1054800" y="2683080"/>
              <a:ext cx="63540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Good product</a:t>
              </a:r>
              <a:endParaRPr lang="en-IN" sz="800" b="0" strike="noStrike" spc="-1">
                <a:latin typeface="Arial"/>
              </a:endParaRPr>
            </a:p>
          </p:txBody>
        </p:sp>
        <p:sp>
          <p:nvSpPr>
            <p:cNvPr id="238" name="CustomShape 8"/>
            <p:cNvSpPr/>
            <p:nvPr/>
          </p:nvSpPr>
          <p:spPr>
            <a:xfrm>
              <a:off x="1054800" y="2849400"/>
              <a:ext cx="70632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Everything is ok</a:t>
              </a:r>
              <a:endParaRPr lang="en-IN" sz="800" b="0" strike="noStrike" spc="-1">
                <a:latin typeface="Arial"/>
              </a:endParaRPr>
            </a:p>
          </p:txBody>
        </p:sp>
        <p:sp>
          <p:nvSpPr>
            <p:cNvPr id="239" name="CustomShape 9"/>
            <p:cNvSpPr/>
            <p:nvPr/>
          </p:nvSpPr>
          <p:spPr>
            <a:xfrm>
              <a:off x="3777840" y="2931120"/>
              <a:ext cx="119232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1" strike="noStrike" spc="-1">
                  <a:solidFill>
                    <a:srgbClr val="000000"/>
                  </a:solidFill>
                  <a:latin typeface="Calibri"/>
                </a:rPr>
                <a:t>Fast</a:t>
              </a:r>
              <a:r>
                <a:rPr lang="en-IN" sz="1800" b="1" strike="noStrike" spc="9">
                  <a:solidFill>
                    <a:srgbClr val="000000"/>
                  </a:solidFill>
                  <a:latin typeface="Calibri"/>
                </a:rPr>
                <a:t> </a:t>
              </a:r>
              <a:r>
                <a:rPr lang="en-IN" sz="1800" b="1" strike="noStrike" spc="-1">
                  <a:solidFill>
                    <a:srgbClr val="000000"/>
                  </a:solidFill>
                  <a:latin typeface="Calibri"/>
                </a:rPr>
                <a:t>Delivery</a:t>
              </a:r>
              <a:endParaRPr lang="en-IN" sz="1800" b="0" strike="noStrike" spc="-1">
                <a:latin typeface="Arial"/>
              </a:endParaRPr>
            </a:p>
          </p:txBody>
        </p:sp>
        <p:sp>
          <p:nvSpPr>
            <p:cNvPr id="240" name="CustomShape 10"/>
            <p:cNvSpPr/>
            <p:nvPr/>
          </p:nvSpPr>
          <p:spPr>
            <a:xfrm>
              <a:off x="1054800" y="3018600"/>
              <a:ext cx="282600" cy="124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Fast</a:t>
              </a:r>
              <a:endParaRPr lang="en-IN" sz="800" b="0" strike="noStrike" spc="-1">
                <a:latin typeface="Arial"/>
              </a:endParaRPr>
            </a:p>
          </p:txBody>
        </p:sp>
        <p:sp>
          <p:nvSpPr>
            <p:cNvPr id="241" name="CustomShape 11"/>
            <p:cNvSpPr/>
            <p:nvPr/>
          </p:nvSpPr>
          <p:spPr>
            <a:xfrm>
              <a:off x="1054800" y="3166560"/>
              <a:ext cx="330480" cy="124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Good</a:t>
              </a:r>
              <a:endParaRPr lang="en-IN" sz="800" b="0" strike="noStrike" spc="-1">
                <a:latin typeface="Arial"/>
              </a:endParaRPr>
            </a:p>
          </p:txBody>
        </p:sp>
        <p:sp>
          <p:nvSpPr>
            <p:cNvPr id="242" name="CustomShape 12"/>
            <p:cNvSpPr/>
            <p:nvPr/>
          </p:nvSpPr>
          <p:spPr>
            <a:xfrm>
              <a:off x="1054800" y="3351240"/>
              <a:ext cx="330480" cy="29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Good</a:t>
              </a:r>
              <a:endParaRPr lang="en-IN" sz="800" b="0" strike="noStrike" spc="-1">
                <a:latin typeface="Arial"/>
              </a:endParaRPr>
            </a:p>
            <a:p>
              <a:pPr>
                <a:lnSpc>
                  <a:spcPts val="975"/>
                </a:lnSpc>
                <a:spcBef>
                  <a:spcPts val="414"/>
                </a:spcBef>
              </a:pPr>
              <a:r>
                <a:rPr lang="en-IN" sz="800" b="1" strike="noStrike" spc="-1">
                  <a:solidFill>
                    <a:srgbClr val="000000"/>
                  </a:solidFill>
                  <a:latin typeface="Calibri"/>
                </a:rPr>
                <a:t>Day</a:t>
              </a:r>
              <a:endParaRPr lang="en-IN" sz="800" b="0" strike="noStrike" spc="-1">
                <a:latin typeface="Arial"/>
              </a:endParaRPr>
            </a:p>
          </p:txBody>
        </p:sp>
        <p:sp>
          <p:nvSpPr>
            <p:cNvPr id="243" name="CustomShape 13"/>
            <p:cNvSpPr/>
            <p:nvPr/>
          </p:nvSpPr>
          <p:spPr>
            <a:xfrm>
              <a:off x="1054800" y="3671280"/>
              <a:ext cx="645120" cy="438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Great</a:t>
              </a:r>
              <a:r>
                <a:rPr lang="en-IN" sz="800" b="1" strike="noStrike" spc="-9">
                  <a:solidFill>
                    <a:srgbClr val="000000"/>
                  </a:solidFill>
                  <a:latin typeface="Calibri"/>
                </a:rPr>
                <a:t> </a:t>
              </a:r>
              <a:r>
                <a:rPr lang="en-IN" sz="800" b="1" strike="noStrike" spc="-1">
                  <a:solidFill>
                    <a:srgbClr val="000000"/>
                  </a:solidFill>
                  <a:latin typeface="Calibri"/>
                </a:rPr>
                <a:t>product</a:t>
              </a:r>
              <a:endParaRPr lang="en-IN" sz="800" b="0" strike="noStrike" spc="-1">
                <a:latin typeface="Arial"/>
              </a:endParaRPr>
            </a:p>
            <a:p>
              <a:pPr>
                <a:lnSpc>
                  <a:spcPts val="975"/>
                </a:lnSpc>
                <a:spcBef>
                  <a:spcPts val="533"/>
                </a:spcBef>
              </a:pPr>
              <a:r>
                <a:rPr lang="en-IN" sz="800" b="1" strike="noStrike" spc="-1">
                  <a:solidFill>
                    <a:srgbClr val="000000"/>
                  </a:solidFill>
                  <a:latin typeface="Calibri"/>
                </a:rPr>
                <a:t>Okay</a:t>
              </a:r>
              <a:endParaRPr lang="en-IN" sz="800" b="0" strike="noStrike" spc="-1">
                <a:latin typeface="Arial"/>
              </a:endParaRPr>
            </a:p>
          </p:txBody>
        </p:sp>
        <p:sp>
          <p:nvSpPr>
            <p:cNvPr id="244" name="CustomShape 14"/>
            <p:cNvSpPr/>
            <p:nvPr/>
          </p:nvSpPr>
          <p:spPr>
            <a:xfrm>
              <a:off x="3917160" y="3887640"/>
              <a:ext cx="156348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1" strike="noStrike" spc="-1">
                  <a:solidFill>
                    <a:srgbClr val="000000"/>
                  </a:solidFill>
                  <a:latin typeface="Calibri"/>
                </a:rPr>
                <a:t>Received product</a:t>
              </a:r>
              <a:endParaRPr lang="en-IN" sz="1800" b="0" strike="noStrike" spc="-1">
                <a:latin typeface="Arial"/>
              </a:endParaRPr>
            </a:p>
          </p:txBody>
        </p:sp>
        <p:sp>
          <p:nvSpPr>
            <p:cNvPr id="245" name="CustomShape 15"/>
            <p:cNvSpPr/>
            <p:nvPr/>
          </p:nvSpPr>
          <p:spPr>
            <a:xfrm>
              <a:off x="1054800" y="3996000"/>
              <a:ext cx="415080" cy="247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Receive</a:t>
              </a:r>
              <a:endParaRPr lang="en-IN" sz="800" b="0" strike="noStrike" spc="-1">
                <a:latin typeface="Arial"/>
              </a:endParaRPr>
            </a:p>
          </p:txBody>
        </p:sp>
        <p:sp>
          <p:nvSpPr>
            <p:cNvPr id="246" name="CustomShape 16"/>
            <p:cNvSpPr/>
            <p:nvPr/>
          </p:nvSpPr>
          <p:spPr>
            <a:xfrm>
              <a:off x="1054800" y="4170240"/>
              <a:ext cx="462600" cy="563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Products</a:t>
              </a:r>
              <a:endParaRPr lang="en-IN" sz="800" b="0" strike="noStrike" spc="-1">
                <a:latin typeface="Arial"/>
              </a:endParaRPr>
            </a:p>
            <a:p>
              <a:pPr>
                <a:lnSpc>
                  <a:spcPts val="975"/>
                </a:lnSpc>
                <a:spcBef>
                  <a:spcPts val="536"/>
                </a:spcBef>
              </a:pPr>
              <a:r>
                <a:rPr lang="en-IN" sz="800" b="1" strike="noStrike" spc="-1">
                  <a:solidFill>
                    <a:srgbClr val="000000"/>
                  </a:solidFill>
                  <a:latin typeface="Calibri"/>
                </a:rPr>
                <a:t>Received</a:t>
              </a:r>
              <a:endParaRPr lang="en-IN" sz="800" b="0" strike="noStrike" spc="-1">
                <a:latin typeface="Arial"/>
              </a:endParaRPr>
            </a:p>
          </p:txBody>
        </p:sp>
        <p:sp>
          <p:nvSpPr>
            <p:cNvPr id="247" name="CustomShape 17"/>
            <p:cNvSpPr/>
            <p:nvPr/>
          </p:nvSpPr>
          <p:spPr>
            <a:xfrm>
              <a:off x="1054800" y="4503240"/>
              <a:ext cx="278280" cy="124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Like</a:t>
              </a:r>
              <a:endParaRPr lang="en-IN" sz="800" b="0" strike="noStrike" spc="-1">
                <a:latin typeface="Arial"/>
              </a:endParaRPr>
            </a:p>
          </p:txBody>
        </p:sp>
        <p:sp>
          <p:nvSpPr>
            <p:cNvPr id="248" name="CustomShape 18"/>
            <p:cNvSpPr/>
            <p:nvPr/>
          </p:nvSpPr>
          <p:spPr>
            <a:xfrm>
              <a:off x="1054800" y="4651200"/>
              <a:ext cx="338760" cy="303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Great</a:t>
              </a:r>
              <a:endParaRPr lang="en-IN" sz="800" b="0" strike="noStrike" spc="-1">
                <a:latin typeface="Arial"/>
              </a:endParaRPr>
            </a:p>
            <a:p>
              <a:pPr>
                <a:lnSpc>
                  <a:spcPts val="975"/>
                </a:lnSpc>
                <a:spcBef>
                  <a:spcPts val="439"/>
                </a:spcBef>
              </a:pPr>
              <a:r>
                <a:rPr lang="en-IN" sz="800" b="1" strike="noStrike" spc="-1">
                  <a:solidFill>
                    <a:srgbClr val="000000"/>
                  </a:solidFill>
                  <a:latin typeface="Calibri"/>
                </a:rPr>
                <a:t>Great</a:t>
              </a:r>
              <a:endParaRPr lang="en-IN" sz="800" b="0" strike="noStrike" spc="-1">
                <a:latin typeface="Arial"/>
              </a:endParaRPr>
            </a:p>
          </p:txBody>
        </p:sp>
        <p:sp>
          <p:nvSpPr>
            <p:cNvPr id="249" name="CustomShape 19"/>
            <p:cNvSpPr/>
            <p:nvPr/>
          </p:nvSpPr>
          <p:spPr>
            <a:xfrm>
              <a:off x="1054800" y="4971240"/>
              <a:ext cx="465840" cy="763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Excellent</a:t>
              </a:r>
              <a:endParaRPr lang="en-IN" sz="800" b="0" strike="noStrike" spc="-1">
                <a:latin typeface="Arial"/>
              </a:endParaRPr>
            </a:p>
            <a:p>
              <a:pPr>
                <a:lnSpc>
                  <a:spcPts val="975"/>
                </a:lnSpc>
                <a:spcBef>
                  <a:spcPts val="607"/>
                </a:spcBef>
              </a:pPr>
              <a:r>
                <a:rPr lang="en-IN" sz="800" b="1" strike="noStrike" spc="-1">
                  <a:solidFill>
                    <a:srgbClr val="000000"/>
                  </a:solidFill>
                  <a:latin typeface="Calibri"/>
                </a:rPr>
                <a:t>Purchase</a:t>
              </a:r>
              <a:endParaRPr lang="en-IN" sz="800" b="0" strike="noStrike" spc="-1">
                <a:latin typeface="Arial"/>
              </a:endParaRPr>
            </a:p>
            <a:p>
              <a:pPr>
                <a:lnSpc>
                  <a:spcPts val="975"/>
                </a:lnSpc>
                <a:spcBef>
                  <a:spcPts val="533"/>
                </a:spcBef>
              </a:pPr>
              <a:r>
                <a:rPr lang="en-IN" sz="800" b="1" strike="noStrike" spc="-1">
                  <a:solidFill>
                    <a:srgbClr val="000000"/>
                  </a:solidFill>
                  <a:latin typeface="Calibri"/>
                </a:rPr>
                <a:t>Product</a:t>
              </a:r>
              <a:endParaRPr lang="en-IN" sz="800" b="0" strike="noStrike" spc="-1">
                <a:latin typeface="Arial"/>
              </a:endParaRPr>
            </a:p>
          </p:txBody>
        </p:sp>
        <p:sp>
          <p:nvSpPr>
            <p:cNvPr id="250" name="CustomShape 20"/>
            <p:cNvSpPr/>
            <p:nvPr/>
          </p:nvSpPr>
          <p:spPr>
            <a:xfrm>
              <a:off x="4916160" y="5164200"/>
              <a:ext cx="77976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1" strike="noStrike" spc="-1">
                  <a:solidFill>
                    <a:srgbClr val="000000"/>
                  </a:solidFill>
                  <a:latin typeface="Calibri"/>
                </a:rPr>
                <a:t>Product</a:t>
              </a:r>
              <a:endParaRPr lang="en-IN" sz="1800" b="0" strike="noStrike" spc="-1">
                <a:latin typeface="Arial"/>
              </a:endParaRPr>
            </a:p>
          </p:txBody>
        </p:sp>
        <p:sp>
          <p:nvSpPr>
            <p:cNvPr id="251" name="CustomShape 21"/>
            <p:cNvSpPr/>
            <p:nvPr/>
          </p:nvSpPr>
          <p:spPr>
            <a:xfrm>
              <a:off x="1054800" y="5480640"/>
              <a:ext cx="592920" cy="438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975"/>
                </a:lnSpc>
              </a:pPr>
              <a:r>
                <a:rPr lang="en-IN" sz="800" b="1" strike="noStrike" spc="-1">
                  <a:solidFill>
                    <a:srgbClr val="000000"/>
                  </a:solidFill>
                  <a:latin typeface="Calibri"/>
                </a:rPr>
                <a:t>Recommend</a:t>
              </a:r>
              <a:endParaRPr lang="en-IN" sz="800" b="0" strike="noStrike" spc="-1">
                <a:latin typeface="Arial"/>
              </a:endParaRPr>
            </a:p>
            <a:p>
              <a:pPr>
                <a:lnSpc>
                  <a:spcPts val="975"/>
                </a:lnSpc>
                <a:spcBef>
                  <a:spcPts val="533"/>
                </a:spcBef>
              </a:pPr>
              <a:r>
                <a:rPr lang="en-IN" sz="800" b="1" strike="noStrike" spc="-1">
                  <a:solidFill>
                    <a:srgbClr val="000000"/>
                  </a:solidFill>
                  <a:latin typeface="Calibri"/>
                </a:rPr>
                <a:t>Good</a:t>
              </a:r>
              <a:endParaRPr lang="en-IN" sz="8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144000" y="504000"/>
            <a:ext cx="10152000" cy="6048000"/>
          </a:xfrm>
          <a:prstGeom prst="rect">
            <a:avLst/>
          </a:prstGeom>
          <a:noFill/>
          <a:ln>
            <a:noFill/>
          </a:ln>
        </p:spPr>
        <p:txBody>
          <a:bodyPr lIns="90000" tIns="45000" rIns="90000" bIns="45000"/>
          <a:lstStyle/>
          <a:p>
            <a:r>
              <a:rPr lang="en-IN" sz="2000" b="1" strike="noStrike" spc="-1">
                <a:latin typeface="Arial"/>
              </a:rPr>
              <a:t>In this project, we analyzed a Brazilian e-commerce public dataset of orders made at Olist Store, the largest department store in Brazilian marketplaces. The dataset has orders from Oct 2016 to Nov 2018 made at multiple marketplaces in Brazil. Its features allows viewing an order from multiple dimensions: from order status, price, payment and freight performance to customer location, product attributes and finally reviews written by customers. There was also a geolocation dataset that includes Brazilian zip codes with latitude and longitude.This dataset gave us an insight into the dynamics of an e-commerce industry. We used multiple methods to explore the data since we have different kinds of data sources. We also used the classification models to predict customer ratings (Low, Medium &amp; High) and On-time Delivery Binary Classification. We also performed market segmentation based on the geolocation dataset through using k-means clustering and identified the different customer bases or possible market penetration locations. We also performed NLP and Sentimental Analysis on Comments/Reviews of Customers and identified the major features affecting the customer satisfaction. We believe our recommendations will enable Olist Store’s Operational Improvement and ultimately enable higher profits for the organisation.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648000" y="504000"/>
            <a:ext cx="10762920" cy="5447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 name="Picture 252"/>
          <p:cNvPicPr/>
          <p:nvPr/>
        </p:nvPicPr>
        <p:blipFill>
          <a:blip r:embed="rId2"/>
          <a:stretch/>
        </p:blipFill>
        <p:spPr>
          <a:xfrm>
            <a:off x="515880" y="344520"/>
            <a:ext cx="10762920" cy="6771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253"/>
          <p:cNvPicPr/>
          <p:nvPr/>
        </p:nvPicPr>
        <p:blipFill>
          <a:blip r:embed="rId2"/>
          <a:stretch/>
        </p:blipFill>
        <p:spPr>
          <a:xfrm>
            <a:off x="6567480" y="288000"/>
            <a:ext cx="4808520" cy="4609080"/>
          </a:xfrm>
          <a:prstGeom prst="rect">
            <a:avLst/>
          </a:prstGeom>
          <a:ln>
            <a:noFill/>
          </a:ln>
        </p:spPr>
      </p:pic>
      <p:sp>
        <p:nvSpPr>
          <p:cNvPr id="255" name="TextShape 1"/>
          <p:cNvSpPr txBox="1"/>
          <p:nvPr/>
        </p:nvSpPr>
        <p:spPr>
          <a:xfrm>
            <a:off x="576000" y="4824000"/>
            <a:ext cx="7992000" cy="1070640"/>
          </a:xfrm>
          <a:prstGeom prst="rect">
            <a:avLst/>
          </a:prstGeom>
          <a:noFill/>
          <a:ln>
            <a:noFill/>
          </a:ln>
        </p:spPr>
        <p:txBody>
          <a:bodyPr lIns="90000" tIns="45000" rIns="90000" bIns="45000"/>
          <a:lstStyle/>
          <a:p>
            <a:r>
              <a:rPr lang="en-IN" sz="1000" b="0" strike="noStrike" spc="-1">
                <a:latin typeface="Arial"/>
              </a:rPr>
              <a:t>close to 60,000 people gave 5 star ratings and little above 10,000 people gave 1 star ratings(before removing nan values)</a:t>
            </a:r>
          </a:p>
          <a:p>
            <a:r>
              <a:rPr lang="en-IN" sz="1000" b="0" strike="noStrike" spc="-1">
                <a:latin typeface="Arial"/>
              </a:rPr>
              <a:t>little above 20,000 people gave 5 star ratings and close to 10,000 people gave 1 star rating (after removing nan values)</a:t>
            </a:r>
          </a:p>
          <a:p>
            <a:endParaRPr lang="en-IN" sz="1000" b="0" strike="noStrike" spc="-1">
              <a:latin typeface="Arial"/>
            </a:endParaRPr>
          </a:p>
        </p:txBody>
      </p:sp>
      <p:sp>
        <p:nvSpPr>
          <p:cNvPr id="256" name="CustomShape 2"/>
          <p:cNvSpPr/>
          <p:nvPr/>
        </p:nvSpPr>
        <p:spPr>
          <a:xfrm>
            <a:off x="576000" y="648000"/>
            <a:ext cx="4968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IN" sz="1800" b="0" strike="noStrike" spc="-1">
                <a:latin typeface="Arial"/>
              </a:rPr>
              <a:t>Customer Review Status</a:t>
            </a:r>
          </a:p>
        </p:txBody>
      </p:sp>
      <p:pic>
        <p:nvPicPr>
          <p:cNvPr id="257" name="Picture 256"/>
          <p:cNvPicPr/>
          <p:nvPr/>
        </p:nvPicPr>
        <p:blipFill>
          <a:blip r:embed="rId3"/>
          <a:stretch/>
        </p:blipFill>
        <p:spPr>
          <a:xfrm>
            <a:off x="144000" y="1239120"/>
            <a:ext cx="3819240" cy="2504880"/>
          </a:xfrm>
          <a:prstGeom prst="rect">
            <a:avLst/>
          </a:prstGeom>
          <a:ln>
            <a:noFill/>
          </a:ln>
        </p:spPr>
      </p:pic>
      <p:pic>
        <p:nvPicPr>
          <p:cNvPr id="258" name="Picture 257"/>
          <p:cNvPicPr/>
          <p:nvPr/>
        </p:nvPicPr>
        <p:blipFill>
          <a:blip r:embed="rId4"/>
          <a:stretch/>
        </p:blipFill>
        <p:spPr>
          <a:xfrm>
            <a:off x="4014000" y="1296000"/>
            <a:ext cx="3762000" cy="2504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 name="Group 1"/>
          <p:cNvGrpSpPr/>
          <p:nvPr/>
        </p:nvGrpSpPr>
        <p:grpSpPr>
          <a:xfrm>
            <a:off x="191520" y="260640"/>
            <a:ext cx="11809080" cy="6607800"/>
            <a:chOff x="191520" y="260640"/>
            <a:chExt cx="11809080" cy="6607800"/>
          </a:xfrm>
        </p:grpSpPr>
        <p:sp>
          <p:nvSpPr>
            <p:cNvPr id="260" name="CustomShape 2"/>
            <p:cNvSpPr/>
            <p:nvPr/>
          </p:nvSpPr>
          <p:spPr>
            <a:xfrm>
              <a:off x="191520" y="260640"/>
              <a:ext cx="11809080" cy="64083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61" name="CustomShape 3"/>
            <p:cNvSpPr/>
            <p:nvPr/>
          </p:nvSpPr>
          <p:spPr>
            <a:xfrm>
              <a:off x="8895240" y="614160"/>
              <a:ext cx="2772360" cy="1134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467"/>
                </a:lnSpc>
              </a:pPr>
              <a:r>
                <a:rPr lang="en-IN" sz="4000" b="0" strike="noStrike" spc="-1">
                  <a:solidFill>
                    <a:srgbClr val="C0791B"/>
                  </a:solidFill>
                  <a:latin typeface="DGUUPB+Arial-BoldMT"/>
                </a:rPr>
                <a:t>Challenges</a:t>
              </a:r>
              <a:endParaRPr lang="en-IN" sz="4000" b="0" strike="noStrike" spc="-1">
                <a:latin typeface="Arial"/>
              </a:endParaRPr>
            </a:p>
          </p:txBody>
        </p:sp>
        <p:sp>
          <p:nvSpPr>
            <p:cNvPr id="262" name="CustomShape 4"/>
            <p:cNvSpPr/>
            <p:nvPr/>
          </p:nvSpPr>
          <p:spPr>
            <a:xfrm>
              <a:off x="7033320" y="1105200"/>
              <a:ext cx="994320" cy="284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234"/>
                </a:lnSpc>
              </a:pPr>
              <a:r>
                <a:rPr lang="en-IN" sz="2000" b="0" strike="noStrike" spc="-1">
                  <a:solidFill>
                    <a:srgbClr val="C0791A"/>
                  </a:solidFill>
                  <a:latin typeface="DGUUPB+Arial-BoldMT"/>
                </a:rPr>
                <a:t>A.</a:t>
              </a:r>
              <a:r>
                <a:rPr lang="en-IN" sz="2000" b="0" strike="noStrike" spc="35">
                  <a:solidFill>
                    <a:srgbClr val="C0791A"/>
                  </a:solidFill>
                  <a:latin typeface="DGUUPB+Arial-BoldMT"/>
                </a:rPr>
                <a:t> </a:t>
              </a:r>
              <a:r>
                <a:rPr lang="en-IN" sz="2000" b="0" strike="noStrike" spc="-1">
                  <a:solidFill>
                    <a:srgbClr val="C0791A"/>
                  </a:solidFill>
                  <a:latin typeface="DGUUPB+Arial-BoldMT"/>
                </a:rPr>
                <a:t>Data</a:t>
              </a:r>
              <a:endParaRPr lang="en-IN" sz="2000" b="0" strike="noStrike" spc="-1">
                <a:latin typeface="Arial"/>
              </a:endParaRPr>
            </a:p>
          </p:txBody>
        </p:sp>
        <p:sp>
          <p:nvSpPr>
            <p:cNvPr id="263" name="CustomShape 5"/>
            <p:cNvSpPr/>
            <p:nvPr/>
          </p:nvSpPr>
          <p:spPr>
            <a:xfrm>
              <a:off x="5585040" y="1511640"/>
              <a:ext cx="3004560" cy="816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565"/>
                </a:lnSpc>
              </a:pPr>
              <a:r>
                <a:rPr lang="en-IN" sz="1400" b="0" strike="noStrike" spc="-1">
                  <a:solidFill>
                    <a:srgbClr val="000000"/>
                  </a:solidFill>
                  <a:latin typeface="PBFTQI+TimesNewRomanPSMT"/>
                </a:rPr>
                <a:t>●</a:t>
              </a:r>
              <a:r>
                <a:rPr lang="en-IN" sz="1400" b="0" strike="noStrike" spc="1302">
                  <a:solidFill>
                    <a:srgbClr val="000000"/>
                  </a:solidFill>
                  <a:latin typeface="Times New Roman"/>
                </a:rPr>
                <a:t> </a:t>
              </a:r>
              <a:r>
                <a:rPr lang="en-IN" sz="1400" b="0" strike="noStrike" spc="-1">
                  <a:solidFill>
                    <a:srgbClr val="595959"/>
                  </a:solidFill>
                  <a:latin typeface="TCKRIV+ArialMT"/>
                </a:rPr>
                <a:t>Massive amounts of data, Joining</a:t>
              </a:r>
              <a:endParaRPr lang="en-IN" sz="1400" b="0" strike="noStrike" spc="-1">
                <a:latin typeface="Arial"/>
              </a:endParaRPr>
            </a:p>
            <a:p>
              <a:pPr marL="317520">
                <a:lnSpc>
                  <a:spcPts val="1565"/>
                </a:lnSpc>
                <a:spcBef>
                  <a:spcPts val="37"/>
                </a:spcBef>
              </a:pPr>
              <a:r>
                <a:rPr lang="en-IN" sz="1400" b="0" strike="noStrike" spc="-1">
                  <a:solidFill>
                    <a:srgbClr val="595959"/>
                  </a:solidFill>
                  <a:latin typeface="TCKRIV+ArialMT"/>
                </a:rPr>
                <a:t>datasets, Missing values ,</a:t>
              </a:r>
              <a:endParaRPr lang="en-IN" sz="1400" b="0" strike="noStrike" spc="-1">
                <a:latin typeface="Arial"/>
              </a:endParaRPr>
            </a:p>
            <a:p>
              <a:pPr marL="317520">
                <a:lnSpc>
                  <a:spcPts val="1565"/>
                </a:lnSpc>
                <a:spcBef>
                  <a:spcPts val="139"/>
                </a:spcBef>
              </a:pPr>
              <a:r>
                <a:rPr lang="en-IN" sz="1400" b="0" strike="noStrike" spc="-1">
                  <a:solidFill>
                    <a:srgbClr val="595959"/>
                  </a:solidFill>
                  <a:latin typeface="TCKRIV+ArialMT"/>
                </a:rPr>
                <a:t>Intuitive trends.</a:t>
              </a:r>
              <a:endParaRPr lang="en-IN" sz="1400" b="0" strike="noStrike" spc="-1">
                <a:latin typeface="Arial"/>
              </a:endParaRPr>
            </a:p>
          </p:txBody>
        </p:sp>
        <p:sp>
          <p:nvSpPr>
            <p:cNvPr id="264" name="CustomShape 6"/>
            <p:cNvSpPr/>
            <p:nvPr/>
          </p:nvSpPr>
          <p:spPr>
            <a:xfrm>
              <a:off x="5585040" y="2107080"/>
              <a:ext cx="2850840" cy="820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565"/>
                </a:lnSpc>
              </a:pPr>
              <a:r>
                <a:rPr lang="en-IN" sz="1400" b="0" strike="noStrike" spc="-1">
                  <a:solidFill>
                    <a:srgbClr val="595959"/>
                  </a:solidFill>
                  <a:latin typeface="TCKRIV+ArialMT"/>
                </a:rPr>
                <a:t>●</a:t>
              </a:r>
              <a:r>
                <a:rPr lang="en-IN" sz="1400" b="0" strike="noStrike" spc="1262">
                  <a:solidFill>
                    <a:srgbClr val="595959"/>
                  </a:solidFill>
                  <a:latin typeface="TCKRIV+ArialMT"/>
                </a:rPr>
                <a:t> </a:t>
              </a:r>
              <a:r>
                <a:rPr lang="en-IN" sz="1400" b="0" strike="noStrike" spc="-1">
                  <a:solidFill>
                    <a:srgbClr val="595959"/>
                  </a:solidFill>
                  <a:latin typeface="TCKRIV+ArialMT"/>
                </a:rPr>
                <a:t>Null values, different</a:t>
              </a:r>
              <a:endParaRPr lang="en-IN" sz="1400" b="0" strike="noStrike" spc="-1">
                <a:latin typeface="Arial"/>
              </a:endParaRPr>
            </a:p>
            <a:p>
              <a:pPr marL="317520">
                <a:lnSpc>
                  <a:spcPts val="1565"/>
                </a:lnSpc>
                <a:spcBef>
                  <a:spcPts val="65"/>
                </a:spcBef>
              </a:pPr>
              <a:r>
                <a:rPr lang="en-IN" sz="1400" b="0" strike="noStrike" spc="-1">
                  <a:solidFill>
                    <a:srgbClr val="595959"/>
                  </a:solidFill>
                  <a:latin typeface="TCKRIV+ArialMT"/>
                </a:rPr>
                <a:t>dates,different sources, parsing</a:t>
              </a:r>
              <a:endParaRPr lang="en-IN" sz="1400" b="0" strike="noStrike" spc="-1">
                <a:latin typeface="Arial"/>
              </a:endParaRPr>
            </a:p>
            <a:p>
              <a:pPr marL="317520">
                <a:lnSpc>
                  <a:spcPts val="1565"/>
                </a:lnSpc>
                <a:spcBef>
                  <a:spcPts val="139"/>
                </a:spcBef>
              </a:pPr>
              <a:r>
                <a:rPr lang="en-IN" sz="1400" b="0" strike="noStrike" spc="-1">
                  <a:solidFill>
                    <a:srgbClr val="595959"/>
                  </a:solidFill>
                  <a:latin typeface="TCKRIV+ArialMT"/>
                </a:rPr>
                <a:t>the data</a:t>
              </a:r>
              <a:endParaRPr lang="en-IN" sz="1400" b="0" strike="noStrike" spc="-1">
                <a:latin typeface="Arial"/>
              </a:endParaRPr>
            </a:p>
          </p:txBody>
        </p:sp>
        <p:sp>
          <p:nvSpPr>
            <p:cNvPr id="265" name="CustomShape 7"/>
            <p:cNvSpPr/>
            <p:nvPr/>
          </p:nvSpPr>
          <p:spPr>
            <a:xfrm>
              <a:off x="7891200" y="2600640"/>
              <a:ext cx="2046600" cy="284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234"/>
                </a:lnSpc>
              </a:pPr>
              <a:r>
                <a:rPr lang="en-IN" sz="2000" b="0" strike="noStrike" spc="-1">
                  <a:solidFill>
                    <a:srgbClr val="C0791A"/>
                  </a:solidFill>
                  <a:latin typeface="DGUUPB+Arial-BoldMT"/>
                </a:rPr>
                <a:t>B.</a:t>
              </a:r>
              <a:r>
                <a:rPr lang="en-IN" sz="2000" b="0" strike="noStrike" spc="35">
                  <a:solidFill>
                    <a:srgbClr val="C0791A"/>
                  </a:solidFill>
                  <a:latin typeface="DGUUPB+Arial-BoldMT"/>
                </a:rPr>
                <a:t> </a:t>
              </a:r>
              <a:r>
                <a:rPr lang="en-IN" sz="2000" b="0" strike="noStrike" spc="-1">
                  <a:solidFill>
                    <a:srgbClr val="C0791A"/>
                  </a:solidFill>
                  <a:latin typeface="DGUUPB+Arial-BoldMT"/>
                </a:rPr>
                <a:t>ARIMA</a:t>
              </a:r>
              <a:r>
                <a:rPr lang="en-IN" sz="2000" b="0" strike="noStrike" spc="52">
                  <a:solidFill>
                    <a:srgbClr val="C0791A"/>
                  </a:solidFill>
                  <a:latin typeface="DGUUPB+Arial-BoldMT"/>
                </a:rPr>
                <a:t> </a:t>
              </a:r>
              <a:r>
                <a:rPr lang="en-IN" sz="2000" b="0" strike="noStrike" spc="-1">
                  <a:solidFill>
                    <a:srgbClr val="C0791A"/>
                  </a:solidFill>
                  <a:latin typeface="DGUUPB+Arial-BoldMT"/>
                </a:rPr>
                <a:t>Model</a:t>
              </a:r>
              <a:endParaRPr lang="en-IN" sz="2000" b="0" strike="noStrike" spc="-1">
                <a:latin typeface="Arial"/>
              </a:endParaRPr>
            </a:p>
          </p:txBody>
        </p:sp>
        <p:sp>
          <p:nvSpPr>
            <p:cNvPr id="266" name="CustomShape 8"/>
            <p:cNvSpPr/>
            <p:nvPr/>
          </p:nvSpPr>
          <p:spPr>
            <a:xfrm>
              <a:off x="5718240" y="3081600"/>
              <a:ext cx="2750040" cy="425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75"/>
                </a:lnSpc>
              </a:pPr>
              <a:r>
                <a:rPr lang="en-IN" sz="1500" b="0" strike="noStrike" spc="-1">
                  <a:solidFill>
                    <a:srgbClr val="595959"/>
                  </a:solidFill>
                  <a:latin typeface="TCKRIV+ArialMT"/>
                </a:rPr>
                <a:t>●</a:t>
              </a:r>
              <a:r>
                <a:rPr lang="en-IN" sz="1500" b="0" strike="noStrike" spc="1225">
                  <a:solidFill>
                    <a:srgbClr val="595959"/>
                  </a:solidFill>
                  <a:latin typeface="TCKRIV+ArialMT"/>
                </a:rPr>
                <a:t> </a:t>
              </a:r>
              <a:r>
                <a:rPr lang="en-IN" sz="1500" b="0" strike="noStrike" spc="-1">
                  <a:solidFill>
                    <a:srgbClr val="595959"/>
                  </a:solidFill>
                  <a:latin typeface="TCKRIV+ArialMT"/>
                </a:rPr>
                <a:t>Low time series Data Points</a:t>
              </a:r>
              <a:endParaRPr lang="en-IN" sz="1500" b="0" strike="noStrike" spc="-1">
                <a:latin typeface="Arial"/>
              </a:endParaRPr>
            </a:p>
          </p:txBody>
        </p:sp>
        <p:sp>
          <p:nvSpPr>
            <p:cNvPr id="267" name="CustomShape 9"/>
            <p:cNvSpPr/>
            <p:nvPr/>
          </p:nvSpPr>
          <p:spPr>
            <a:xfrm>
              <a:off x="8765640" y="4098960"/>
              <a:ext cx="1319760" cy="284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234"/>
                </a:lnSpc>
              </a:pPr>
              <a:r>
                <a:rPr lang="en-IN" sz="2000" b="0" strike="noStrike" spc="-1">
                  <a:solidFill>
                    <a:srgbClr val="C0791A"/>
                  </a:solidFill>
                  <a:latin typeface="DGUUPB+Arial-BoldMT"/>
                </a:rPr>
                <a:t>C.</a:t>
              </a:r>
              <a:r>
                <a:rPr lang="en-IN" sz="2000" b="0" strike="noStrike" spc="35">
                  <a:solidFill>
                    <a:srgbClr val="C0791A"/>
                  </a:solidFill>
                  <a:latin typeface="DGUUPB+Arial-BoldMT"/>
                </a:rPr>
                <a:t> </a:t>
              </a:r>
              <a:r>
                <a:rPr lang="en-IN" sz="2000" b="0" strike="noStrike" spc="-1">
                  <a:solidFill>
                    <a:srgbClr val="C0791A"/>
                  </a:solidFill>
                  <a:latin typeface="DGUUPB+Arial-BoldMT"/>
                </a:rPr>
                <a:t>Only</a:t>
              </a:r>
              <a:r>
                <a:rPr lang="en-IN" sz="2000" b="0" strike="noStrike" spc="49">
                  <a:solidFill>
                    <a:srgbClr val="C0791A"/>
                  </a:solidFill>
                  <a:latin typeface="DGUUPB+Arial-BoldMT"/>
                </a:rPr>
                <a:t> </a:t>
              </a:r>
              <a:r>
                <a:rPr lang="en-IN" sz="2000" b="0" strike="noStrike" spc="-1">
                  <a:solidFill>
                    <a:srgbClr val="C0791A"/>
                  </a:solidFill>
                  <a:latin typeface="DGUUPB+Arial-BoldMT"/>
                </a:rPr>
                <a:t>ID</a:t>
              </a:r>
              <a:endParaRPr lang="en-IN" sz="2000" b="0" strike="noStrike" spc="-1">
                <a:latin typeface="Arial"/>
              </a:endParaRPr>
            </a:p>
          </p:txBody>
        </p:sp>
        <p:sp>
          <p:nvSpPr>
            <p:cNvPr id="268" name="CustomShape 10"/>
            <p:cNvSpPr/>
            <p:nvPr/>
          </p:nvSpPr>
          <p:spPr>
            <a:xfrm>
              <a:off x="6595560" y="4574160"/>
              <a:ext cx="2472120" cy="882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75"/>
                </a:lnSpc>
              </a:pPr>
              <a:r>
                <a:rPr lang="en-IN" sz="1500" b="0" strike="noStrike" spc="-1">
                  <a:solidFill>
                    <a:srgbClr val="000000"/>
                  </a:solidFill>
                  <a:latin typeface="TCKRIV+ArialMT"/>
                </a:rPr>
                <a:t>●</a:t>
              </a:r>
              <a:r>
                <a:rPr lang="en-IN" sz="1500" b="0" strike="noStrike" spc="1225">
                  <a:solidFill>
                    <a:srgbClr val="000000"/>
                  </a:solidFill>
                  <a:latin typeface="TCKRIV+ArialMT"/>
                </a:rPr>
                <a:t> </a:t>
              </a:r>
              <a:r>
                <a:rPr lang="en-IN" sz="1500" b="0" strike="noStrike" spc="-1">
                  <a:solidFill>
                    <a:srgbClr val="595959"/>
                  </a:solidFill>
                  <a:latin typeface="TCKRIV+ArialMT"/>
                </a:rPr>
                <a:t>No Product</a:t>
              </a:r>
              <a:r>
                <a:rPr lang="en-IN" sz="1500" b="0" strike="noStrike" spc="-9">
                  <a:solidFill>
                    <a:srgbClr val="595959"/>
                  </a:solidFill>
                  <a:latin typeface="TCKRIV+ArialMT"/>
                </a:rPr>
                <a:t> </a:t>
              </a:r>
              <a:r>
                <a:rPr lang="en-IN" sz="1500" b="0" strike="noStrike" spc="-1">
                  <a:solidFill>
                    <a:srgbClr val="595959"/>
                  </a:solidFill>
                  <a:latin typeface="TCKRIV+ArialMT"/>
                </a:rPr>
                <a:t>name</a:t>
              </a:r>
              <a:endParaRPr lang="en-IN" sz="1500" b="0" strike="noStrike" spc="-1">
                <a:latin typeface="Arial"/>
              </a:endParaRPr>
            </a:p>
            <a:p>
              <a:pPr>
                <a:lnSpc>
                  <a:spcPts val="1675"/>
                </a:lnSpc>
                <a:spcBef>
                  <a:spcPts val="125"/>
                </a:spcBef>
              </a:pPr>
              <a:r>
                <a:rPr lang="en-IN" sz="1500" b="0" strike="noStrike" spc="-1">
                  <a:solidFill>
                    <a:srgbClr val="000000"/>
                  </a:solidFill>
                  <a:latin typeface="TCKRIV+ArialMT"/>
                </a:rPr>
                <a:t>●</a:t>
              </a:r>
              <a:r>
                <a:rPr lang="en-IN" sz="1500" b="0" strike="noStrike" spc="1225">
                  <a:solidFill>
                    <a:srgbClr val="000000"/>
                  </a:solidFill>
                  <a:latin typeface="TCKRIV+ArialMT"/>
                </a:rPr>
                <a:t> </a:t>
              </a:r>
              <a:r>
                <a:rPr lang="en-IN" sz="1500" b="0" strike="noStrike" spc="-1">
                  <a:solidFill>
                    <a:srgbClr val="595959"/>
                  </a:solidFill>
                  <a:latin typeface="TCKRIV+ArialMT"/>
                </a:rPr>
                <a:t>No actual Market</a:t>
              </a:r>
              <a:r>
                <a:rPr lang="en-IN" sz="1500" b="0" strike="noStrike" spc="-9">
                  <a:solidFill>
                    <a:srgbClr val="595959"/>
                  </a:solidFill>
                  <a:latin typeface="TCKRIV+ArialMT"/>
                </a:rPr>
                <a:t> </a:t>
              </a:r>
              <a:r>
                <a:rPr lang="en-IN" sz="1500" b="0" strike="noStrike" spc="-1">
                  <a:solidFill>
                    <a:srgbClr val="595959"/>
                  </a:solidFill>
                  <a:latin typeface="TCKRIV+ArialMT"/>
                </a:rPr>
                <a:t>Basket</a:t>
              </a:r>
              <a:endParaRPr lang="en-IN" sz="1500" b="0" strike="noStrike" spc="-1">
                <a:latin typeface="Arial"/>
              </a:endParaRPr>
            </a:p>
            <a:p>
              <a:pPr marL="324000">
                <a:lnSpc>
                  <a:spcPts val="1675"/>
                </a:lnSpc>
                <a:spcBef>
                  <a:spcPts val="125"/>
                </a:spcBef>
              </a:pPr>
              <a:r>
                <a:rPr lang="en-IN" sz="1500" b="0" strike="noStrike" spc="-1">
                  <a:solidFill>
                    <a:srgbClr val="595959"/>
                  </a:solidFill>
                  <a:latin typeface="TCKRIV+ArialMT"/>
                </a:rPr>
                <a:t>Analysis possible.</a:t>
              </a:r>
              <a:endParaRPr lang="en-IN" sz="1500" b="0" strike="noStrike" spc="-1">
                <a:latin typeface="Arial"/>
              </a:endParaRPr>
            </a:p>
          </p:txBody>
        </p:sp>
        <p:sp>
          <p:nvSpPr>
            <p:cNvPr id="269" name="CustomShape 11"/>
            <p:cNvSpPr/>
            <p:nvPr/>
          </p:nvSpPr>
          <p:spPr>
            <a:xfrm>
              <a:off x="9759960" y="5597280"/>
              <a:ext cx="1814760" cy="284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234"/>
                </a:lnSpc>
              </a:pPr>
              <a:r>
                <a:rPr lang="en-IN" sz="2000" b="0" strike="noStrike" spc="-1">
                  <a:solidFill>
                    <a:srgbClr val="C0791A"/>
                  </a:solidFill>
                  <a:latin typeface="DGUUPB+Arial-BoldMT"/>
                </a:rPr>
                <a:t>D.</a:t>
              </a:r>
              <a:r>
                <a:rPr lang="en-IN" sz="2000" b="0" strike="noStrike" spc="35">
                  <a:solidFill>
                    <a:srgbClr val="C0791A"/>
                  </a:solidFill>
                  <a:latin typeface="DGUUPB+Arial-BoldMT"/>
                </a:rPr>
                <a:t> </a:t>
              </a:r>
              <a:r>
                <a:rPr lang="en-IN" sz="2000" b="0" strike="noStrike" spc="-1">
                  <a:solidFill>
                    <a:srgbClr val="C0791A"/>
                  </a:solidFill>
                  <a:latin typeface="DGUUPB+Arial-BoldMT"/>
                </a:rPr>
                <a:t>Portuguese</a:t>
              </a:r>
              <a:endParaRPr lang="en-IN" sz="2000" b="0" strike="noStrike" spc="-1">
                <a:latin typeface="Arial"/>
              </a:endParaRPr>
            </a:p>
          </p:txBody>
        </p:sp>
        <p:sp>
          <p:nvSpPr>
            <p:cNvPr id="270" name="CustomShape 12"/>
            <p:cNvSpPr/>
            <p:nvPr/>
          </p:nvSpPr>
          <p:spPr>
            <a:xfrm>
              <a:off x="7708320" y="6001200"/>
              <a:ext cx="2267640" cy="425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75"/>
                </a:lnSpc>
              </a:pPr>
              <a:r>
                <a:rPr lang="en-IN" sz="1500" b="0" strike="noStrike" spc="-1">
                  <a:solidFill>
                    <a:srgbClr val="595959"/>
                  </a:solidFill>
                  <a:latin typeface="TCKRIV+ArialMT"/>
                </a:rPr>
                <a:t>●</a:t>
              </a:r>
              <a:r>
                <a:rPr lang="en-IN" sz="1500" b="0" strike="noStrike" spc="1225">
                  <a:solidFill>
                    <a:srgbClr val="595959"/>
                  </a:solidFill>
                  <a:latin typeface="TCKRIV+ArialMT"/>
                </a:rPr>
                <a:t> </a:t>
              </a:r>
              <a:r>
                <a:rPr lang="en-IN" sz="1500" b="0" strike="noStrike" spc="-1">
                  <a:solidFill>
                    <a:srgbClr val="595959"/>
                  </a:solidFill>
                  <a:latin typeface="TCKRIV+ArialMT"/>
                </a:rPr>
                <a:t>Comments in different</a:t>
              </a:r>
              <a:endParaRPr lang="en-IN" sz="1500" b="0" strike="noStrike" spc="-1">
                <a:latin typeface="Arial"/>
              </a:endParaRPr>
            </a:p>
          </p:txBody>
        </p:sp>
        <p:sp>
          <p:nvSpPr>
            <p:cNvPr id="271" name="CustomShape 13"/>
            <p:cNvSpPr/>
            <p:nvPr/>
          </p:nvSpPr>
          <p:spPr>
            <a:xfrm>
              <a:off x="8021880" y="6214680"/>
              <a:ext cx="2713680" cy="653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75"/>
                </a:lnSpc>
              </a:pPr>
              <a:r>
                <a:rPr lang="en-IN" sz="1500" b="0" strike="noStrike" spc="-1">
                  <a:solidFill>
                    <a:srgbClr val="595959"/>
                  </a:solidFill>
                  <a:latin typeface="TCKRIV+ArialMT"/>
                </a:rPr>
                <a:t>language for NLP : Sentimental</a:t>
              </a:r>
              <a:endParaRPr lang="en-IN" sz="1500" b="0" strike="noStrike" spc="-1">
                <a:latin typeface="Arial"/>
              </a:endParaRPr>
            </a:p>
            <a:p>
              <a:pPr>
                <a:lnSpc>
                  <a:spcPts val="1675"/>
                </a:lnSpc>
                <a:spcBef>
                  <a:spcPts val="125"/>
                </a:spcBef>
              </a:pPr>
              <a:r>
                <a:rPr lang="en-IN" sz="1500" b="0" strike="noStrike" spc="-1">
                  <a:solidFill>
                    <a:srgbClr val="595959"/>
                  </a:solidFill>
                  <a:latin typeface="TCKRIV+ArialMT"/>
                </a:rPr>
                <a:t>Analysis</a:t>
              </a:r>
              <a:endParaRPr lang="en-IN" sz="15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1"/>
          <p:cNvGrpSpPr/>
          <p:nvPr/>
        </p:nvGrpSpPr>
        <p:grpSpPr>
          <a:xfrm>
            <a:off x="275760" y="260640"/>
            <a:ext cx="11640240" cy="6165000"/>
            <a:chOff x="275760" y="260640"/>
            <a:chExt cx="11640240" cy="6165000"/>
          </a:xfrm>
        </p:grpSpPr>
        <p:sp>
          <p:nvSpPr>
            <p:cNvPr id="273" name="CustomShape 2"/>
            <p:cNvSpPr/>
            <p:nvPr/>
          </p:nvSpPr>
          <p:spPr>
            <a:xfrm>
              <a:off x="275760" y="260640"/>
              <a:ext cx="11640240" cy="61650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74" name="CustomShape 3"/>
            <p:cNvSpPr/>
            <p:nvPr/>
          </p:nvSpPr>
          <p:spPr>
            <a:xfrm>
              <a:off x="1912320" y="595440"/>
              <a:ext cx="4585320" cy="55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414141"/>
                  </a:solidFill>
                  <a:latin typeface="JGACAF+6"/>
                </a:rPr>
                <a:t>Recommendations</a:t>
              </a:r>
              <a:endParaRPr lang="en-IN" sz="3700" b="0" strike="noStrike" spc="-1">
                <a:latin typeface="Arial"/>
              </a:endParaRPr>
            </a:p>
          </p:txBody>
        </p:sp>
        <p:sp>
          <p:nvSpPr>
            <p:cNvPr id="275" name="CustomShape 4"/>
            <p:cNvSpPr/>
            <p:nvPr/>
          </p:nvSpPr>
          <p:spPr>
            <a:xfrm>
              <a:off x="7201080" y="1582920"/>
              <a:ext cx="4146840" cy="794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83"/>
                </a:lnSpc>
              </a:pPr>
              <a:r>
                <a:rPr lang="en-IN" sz="1600" b="0" strike="noStrike" spc="-1">
                  <a:solidFill>
                    <a:srgbClr val="000000"/>
                  </a:solidFill>
                  <a:latin typeface="VEPKEI+2"/>
                </a:rPr>
                <a:t>More concentration in North &amp; North Eastern</a:t>
              </a:r>
              <a:endParaRPr lang="en-IN" sz="1600" b="0" strike="noStrike" spc="-1">
                <a:latin typeface="Arial"/>
              </a:endParaRPr>
            </a:p>
            <a:p>
              <a:pPr>
                <a:lnSpc>
                  <a:spcPts val="1896"/>
                </a:lnSpc>
              </a:pPr>
              <a:r>
                <a:rPr lang="en-IN" sz="1600" b="0" strike="noStrike" spc="-1">
                  <a:solidFill>
                    <a:srgbClr val="000000"/>
                  </a:solidFill>
                  <a:latin typeface="VEPKEI+2"/>
                </a:rPr>
                <a:t>(Good Population density): ZIP 71- ZIP92</a:t>
              </a:r>
              <a:endParaRPr lang="en-IN" sz="1600" b="0" strike="noStrike" spc="-1">
                <a:latin typeface="Arial"/>
              </a:endParaRPr>
            </a:p>
          </p:txBody>
        </p:sp>
        <p:sp>
          <p:nvSpPr>
            <p:cNvPr id="276" name="CustomShape 5"/>
            <p:cNvSpPr/>
            <p:nvPr/>
          </p:nvSpPr>
          <p:spPr>
            <a:xfrm>
              <a:off x="4217040" y="1869480"/>
              <a:ext cx="861120" cy="255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FFFFFF"/>
                  </a:solidFill>
                  <a:latin typeface="BGVEGN+Arial-BoldMT"/>
                </a:rPr>
                <a:t>Sellers</a:t>
              </a:r>
              <a:endParaRPr lang="en-IN" sz="1800" b="0" strike="noStrike" spc="-1">
                <a:latin typeface="Arial"/>
              </a:endParaRPr>
            </a:p>
          </p:txBody>
        </p:sp>
        <p:sp>
          <p:nvSpPr>
            <p:cNvPr id="277" name="CustomShape 6"/>
            <p:cNvSpPr/>
            <p:nvPr/>
          </p:nvSpPr>
          <p:spPr>
            <a:xfrm>
              <a:off x="3639960" y="1909440"/>
              <a:ext cx="30708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341"/>
                </a:lnSpc>
              </a:pPr>
              <a:r>
                <a:rPr lang="en-IN" sz="1200" b="0" strike="noStrike" spc="-1">
                  <a:solidFill>
                    <a:srgbClr val="000000"/>
                  </a:solidFill>
                  <a:latin typeface="BGVEGN+Arial-BoldMT"/>
                </a:rPr>
                <a:t>01</a:t>
              </a:r>
              <a:endParaRPr lang="en-IN" sz="1200" b="0" strike="noStrike" spc="-1">
                <a:latin typeface="Arial"/>
              </a:endParaRPr>
            </a:p>
          </p:txBody>
        </p:sp>
        <p:sp>
          <p:nvSpPr>
            <p:cNvPr id="278" name="CustomShape 7"/>
            <p:cNvSpPr/>
            <p:nvPr/>
          </p:nvSpPr>
          <p:spPr>
            <a:xfrm>
              <a:off x="7389360" y="2413440"/>
              <a:ext cx="2496240" cy="794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83"/>
                </a:lnSpc>
              </a:pPr>
              <a:r>
                <a:rPr lang="en-IN" sz="1600" b="0" strike="noStrike" spc="-1">
                  <a:solidFill>
                    <a:srgbClr val="000000"/>
                  </a:solidFill>
                  <a:latin typeface="VEPKEI+2"/>
                </a:rPr>
                <a:t>North &amp; North Eastern ZIP</a:t>
              </a:r>
              <a:endParaRPr lang="en-IN" sz="1600" b="0" strike="noStrike" spc="-1">
                <a:latin typeface="Arial"/>
              </a:endParaRPr>
            </a:p>
            <a:p>
              <a:pPr>
                <a:lnSpc>
                  <a:spcPts val="1896"/>
                </a:lnSpc>
              </a:pPr>
              <a:r>
                <a:rPr lang="en-IN" sz="1600" b="0" strike="noStrike" spc="-1">
                  <a:solidFill>
                    <a:srgbClr val="000000"/>
                  </a:solidFill>
                  <a:latin typeface="VEPKEI+2"/>
                </a:rPr>
                <a:t>71- ZIP92</a:t>
              </a:r>
              <a:endParaRPr lang="en-IN" sz="1600" b="0" strike="noStrike" spc="-1">
                <a:latin typeface="Arial"/>
              </a:endParaRPr>
            </a:p>
          </p:txBody>
        </p:sp>
        <p:sp>
          <p:nvSpPr>
            <p:cNvPr id="279" name="CustomShape 8"/>
            <p:cNvSpPr/>
            <p:nvPr/>
          </p:nvSpPr>
          <p:spPr>
            <a:xfrm>
              <a:off x="4612680" y="2548800"/>
              <a:ext cx="2157480" cy="778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FFFFFF"/>
                  </a:solidFill>
                  <a:latin typeface="BGVEGN+Arial-BoldMT"/>
                </a:rPr>
                <a:t>Targeted</a:t>
              </a:r>
              <a:r>
                <a:rPr lang="en-IN" sz="1800" b="0" strike="noStrike" spc="49">
                  <a:solidFill>
                    <a:srgbClr val="FFFFFF"/>
                  </a:solidFill>
                  <a:latin typeface="BGVEGN+Arial-BoldMT"/>
                </a:rPr>
                <a:t> </a:t>
              </a:r>
              <a:r>
                <a:rPr lang="en-IN" sz="1800" b="0" strike="noStrike" spc="-1">
                  <a:solidFill>
                    <a:srgbClr val="FFFFFF"/>
                  </a:solidFill>
                  <a:latin typeface="BGVEGN+Arial-BoldMT"/>
                </a:rPr>
                <a:t>Marketing</a:t>
              </a:r>
              <a:endParaRPr lang="en-IN" sz="1800" b="0" strike="noStrike" spc="-1">
                <a:latin typeface="Arial"/>
              </a:endParaRPr>
            </a:p>
            <a:p>
              <a:pPr>
                <a:lnSpc>
                  <a:spcPts val="2010"/>
                </a:lnSpc>
                <a:spcBef>
                  <a:spcPts val="102"/>
                </a:spcBef>
              </a:pPr>
              <a:r>
                <a:rPr lang="en-IN" sz="1800" b="0" strike="noStrike" spc="-1">
                  <a:solidFill>
                    <a:srgbClr val="FFFFFF"/>
                  </a:solidFill>
                  <a:latin typeface="BGVEGN+Arial-BoldMT"/>
                </a:rPr>
                <a:t>Coupons</a:t>
              </a:r>
              <a:endParaRPr lang="en-IN" sz="1800" b="0" strike="noStrike" spc="-1">
                <a:latin typeface="Arial"/>
              </a:endParaRPr>
            </a:p>
          </p:txBody>
        </p:sp>
        <p:sp>
          <p:nvSpPr>
            <p:cNvPr id="280" name="CustomShape 9"/>
            <p:cNvSpPr/>
            <p:nvPr/>
          </p:nvSpPr>
          <p:spPr>
            <a:xfrm>
              <a:off x="4174200" y="2709720"/>
              <a:ext cx="30708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341"/>
                </a:lnSpc>
              </a:pPr>
              <a:r>
                <a:rPr lang="en-IN" sz="1200" b="0" strike="noStrike" spc="-1">
                  <a:solidFill>
                    <a:srgbClr val="000000"/>
                  </a:solidFill>
                  <a:latin typeface="BGVEGN+Arial-BoldMT"/>
                </a:rPr>
                <a:t>02</a:t>
              </a:r>
              <a:endParaRPr lang="en-IN" sz="1200" b="0" strike="noStrike" spc="-1">
                <a:latin typeface="Arial"/>
              </a:endParaRPr>
            </a:p>
          </p:txBody>
        </p:sp>
        <p:sp>
          <p:nvSpPr>
            <p:cNvPr id="281" name="CustomShape 10"/>
            <p:cNvSpPr/>
            <p:nvPr/>
          </p:nvSpPr>
          <p:spPr>
            <a:xfrm>
              <a:off x="4993920" y="3453120"/>
              <a:ext cx="1503360" cy="5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FFFFFF"/>
                  </a:solidFill>
                  <a:latin typeface="BGVEGN+Arial-BoldMT"/>
                </a:rPr>
                <a:t>Carrier</a:t>
              </a:r>
              <a:r>
                <a:rPr lang="en-IN" sz="1800" b="0" strike="noStrike" spc="49">
                  <a:solidFill>
                    <a:srgbClr val="FFFFFF"/>
                  </a:solidFill>
                  <a:latin typeface="BGVEGN+Arial-BoldMT"/>
                </a:rPr>
                <a:t> </a:t>
              </a:r>
              <a:r>
                <a:rPr lang="en-IN" sz="1800" b="0" strike="noStrike" spc="-1">
                  <a:solidFill>
                    <a:srgbClr val="FFFFFF"/>
                  </a:solidFill>
                  <a:latin typeface="BGVEGN+Arial-BoldMT"/>
                </a:rPr>
                <a:t>Delay</a:t>
              </a:r>
              <a:endParaRPr lang="en-IN" sz="1800" b="0" strike="noStrike" spc="-1">
                <a:latin typeface="Arial"/>
              </a:endParaRPr>
            </a:p>
          </p:txBody>
        </p:sp>
        <p:sp>
          <p:nvSpPr>
            <p:cNvPr id="282" name="CustomShape 11"/>
            <p:cNvSpPr/>
            <p:nvPr/>
          </p:nvSpPr>
          <p:spPr>
            <a:xfrm>
              <a:off x="4471920" y="3523320"/>
              <a:ext cx="30708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341"/>
                </a:lnSpc>
              </a:pPr>
              <a:r>
                <a:rPr lang="en-IN" sz="1200" b="0" strike="noStrike" spc="-1">
                  <a:solidFill>
                    <a:srgbClr val="000000"/>
                  </a:solidFill>
                  <a:latin typeface="BGVEGN+Arial-BoldMT"/>
                </a:rPr>
                <a:t>03</a:t>
              </a:r>
              <a:endParaRPr lang="en-IN" sz="1200" b="0" strike="noStrike" spc="-1">
                <a:latin typeface="Arial"/>
              </a:endParaRPr>
            </a:p>
          </p:txBody>
        </p:sp>
        <p:sp>
          <p:nvSpPr>
            <p:cNvPr id="283" name="CustomShape 12"/>
            <p:cNvSpPr/>
            <p:nvPr/>
          </p:nvSpPr>
          <p:spPr>
            <a:xfrm>
              <a:off x="4648680" y="4154760"/>
              <a:ext cx="2085120" cy="778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FFFFFF"/>
                  </a:solidFill>
                  <a:latin typeface="BGVEGN+Arial-BoldMT"/>
                </a:rPr>
                <a:t>Frequently</a:t>
              </a:r>
              <a:r>
                <a:rPr lang="en-IN" sz="1800" b="0" strike="noStrike" spc="46">
                  <a:solidFill>
                    <a:srgbClr val="FFFFFF"/>
                  </a:solidFill>
                  <a:latin typeface="BGVEGN+Arial-BoldMT"/>
                </a:rPr>
                <a:t> </a:t>
              </a:r>
              <a:r>
                <a:rPr lang="en-IN" sz="1800" b="0" strike="noStrike" spc="-1">
                  <a:solidFill>
                    <a:srgbClr val="FFFFFF"/>
                  </a:solidFill>
                  <a:latin typeface="BGVEGN+Arial-BoldMT"/>
                </a:rPr>
                <a:t>Bought</a:t>
              </a:r>
              <a:endParaRPr lang="en-IN" sz="1800" b="0" strike="noStrike" spc="-1">
                <a:latin typeface="Arial"/>
              </a:endParaRPr>
            </a:p>
            <a:p>
              <a:pPr>
                <a:lnSpc>
                  <a:spcPts val="2010"/>
                </a:lnSpc>
                <a:spcBef>
                  <a:spcPts val="102"/>
                </a:spcBef>
              </a:pPr>
              <a:r>
                <a:rPr lang="en-IN" sz="1800" b="0" strike="noStrike" spc="-1">
                  <a:solidFill>
                    <a:srgbClr val="FFFFFF"/>
                  </a:solidFill>
                  <a:latin typeface="BGVEGN+Arial-BoldMT"/>
                </a:rPr>
                <a:t>Together</a:t>
              </a:r>
              <a:endParaRPr lang="en-IN" sz="1800" b="0" strike="noStrike" spc="-1">
                <a:latin typeface="Arial"/>
              </a:endParaRPr>
            </a:p>
          </p:txBody>
        </p:sp>
        <p:sp>
          <p:nvSpPr>
            <p:cNvPr id="284" name="CustomShape 13"/>
            <p:cNvSpPr/>
            <p:nvPr/>
          </p:nvSpPr>
          <p:spPr>
            <a:xfrm>
              <a:off x="1379520" y="4258800"/>
              <a:ext cx="1103400" cy="5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000000"/>
                  </a:solidFill>
                  <a:latin typeface="UEQPMB+ArialMT"/>
                </a:rPr>
                <a:t>Highlights</a:t>
              </a:r>
              <a:endParaRPr lang="en-IN" sz="1800" b="0" strike="noStrike" spc="-1">
                <a:latin typeface="Arial"/>
              </a:endParaRPr>
            </a:p>
          </p:txBody>
        </p:sp>
        <p:sp>
          <p:nvSpPr>
            <p:cNvPr id="285" name="CustomShape 14"/>
            <p:cNvSpPr/>
            <p:nvPr/>
          </p:nvSpPr>
          <p:spPr>
            <a:xfrm>
              <a:off x="4176720" y="4304520"/>
              <a:ext cx="30708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341"/>
                </a:lnSpc>
              </a:pPr>
              <a:r>
                <a:rPr lang="en-IN" sz="1200" b="0" strike="noStrike" spc="-1">
                  <a:solidFill>
                    <a:srgbClr val="000000"/>
                  </a:solidFill>
                  <a:latin typeface="BGVEGN+Arial-BoldMT"/>
                </a:rPr>
                <a:t>04</a:t>
              </a:r>
              <a:endParaRPr lang="en-IN" sz="1200" b="0" strike="noStrike" spc="-1">
                <a:latin typeface="Arial"/>
              </a:endParaRPr>
            </a:p>
          </p:txBody>
        </p:sp>
        <p:sp>
          <p:nvSpPr>
            <p:cNvPr id="286" name="CustomShape 15"/>
            <p:cNvSpPr/>
            <p:nvPr/>
          </p:nvSpPr>
          <p:spPr>
            <a:xfrm>
              <a:off x="4118760" y="4957560"/>
              <a:ext cx="1030680" cy="523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010"/>
                </a:lnSpc>
              </a:pPr>
              <a:r>
                <a:rPr lang="en-IN" sz="1800" b="0" strike="noStrike" spc="-1">
                  <a:solidFill>
                    <a:srgbClr val="FFFFFF"/>
                  </a:solidFill>
                  <a:latin typeface="BGVEGN+Arial-BoldMT"/>
                </a:rPr>
                <a:t>On-Time</a:t>
              </a:r>
              <a:endParaRPr lang="en-IN" sz="1800" b="0" strike="noStrike" spc="-1">
                <a:latin typeface="Arial"/>
              </a:endParaRPr>
            </a:p>
            <a:p>
              <a:pPr>
                <a:lnSpc>
                  <a:spcPts val="2010"/>
                </a:lnSpc>
                <a:spcBef>
                  <a:spcPts val="102"/>
                </a:spcBef>
              </a:pPr>
              <a:r>
                <a:rPr lang="en-IN" sz="1800" b="0" strike="noStrike" spc="-1">
                  <a:solidFill>
                    <a:srgbClr val="FFFFFF"/>
                  </a:solidFill>
                  <a:latin typeface="BGVEGN+Arial-BoldMT"/>
                </a:rPr>
                <a:t>Delivery</a:t>
              </a:r>
              <a:endParaRPr lang="en-IN" sz="1800" b="0" strike="noStrike" spc="-1">
                <a:latin typeface="Arial"/>
              </a:endParaRPr>
            </a:p>
          </p:txBody>
        </p:sp>
        <p:sp>
          <p:nvSpPr>
            <p:cNvPr id="287" name="CustomShape 16"/>
            <p:cNvSpPr/>
            <p:nvPr/>
          </p:nvSpPr>
          <p:spPr>
            <a:xfrm>
              <a:off x="6764760" y="5087520"/>
              <a:ext cx="2351880" cy="554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83"/>
                </a:lnSpc>
              </a:pPr>
              <a:r>
                <a:rPr lang="en-IN" sz="1600" b="0" strike="noStrike" spc="-1">
                  <a:solidFill>
                    <a:srgbClr val="000000"/>
                  </a:solidFill>
                  <a:latin typeface="VEPKEI+2"/>
                </a:rPr>
                <a:t>Most significant features</a:t>
              </a:r>
              <a:endParaRPr lang="en-IN" sz="1600" b="0" strike="noStrike" spc="-1">
                <a:latin typeface="Arial"/>
              </a:endParaRPr>
            </a:p>
          </p:txBody>
        </p:sp>
        <p:sp>
          <p:nvSpPr>
            <p:cNvPr id="288" name="CustomShape 17"/>
            <p:cNvSpPr/>
            <p:nvPr/>
          </p:nvSpPr>
          <p:spPr>
            <a:xfrm>
              <a:off x="3651480" y="5129280"/>
              <a:ext cx="30708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341"/>
                </a:lnSpc>
              </a:pPr>
              <a:r>
                <a:rPr lang="en-IN" sz="1200" b="0" strike="noStrike" spc="-1">
                  <a:solidFill>
                    <a:srgbClr val="000000"/>
                  </a:solidFill>
                  <a:latin typeface="BGVEGN+Arial-BoldMT"/>
                </a:rPr>
                <a:t>05</a:t>
              </a:r>
              <a:endParaRPr lang="en-IN"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91520" y="260640"/>
            <a:ext cx="11881080" cy="64083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216000" y="-3519360"/>
            <a:ext cx="9936000" cy="10647000"/>
          </a:xfrm>
          <a:prstGeom prst="rect">
            <a:avLst/>
          </a:prstGeom>
          <a:noFill/>
          <a:ln>
            <a:noFill/>
          </a:ln>
        </p:spPr>
        <p:txBody>
          <a:bodyPr lIns="90000" tIns="45000" rIns="90000" bIns="45000"/>
          <a:lstStyle/>
          <a:p>
            <a:r>
              <a:rPr lang="en-IN" sz="2200" b="1" strike="noStrike" spc="-1">
                <a:latin typeface="Arial"/>
              </a:rPr>
              <a:t>Tasks:</a:t>
            </a:r>
          </a:p>
          <a:p>
            <a:r>
              <a:rPr lang="en-IN" sz="1000" b="0" strike="noStrike" spc="-1">
                <a:latin typeface="Arial"/>
              </a:rPr>
              <a:t>Some of the information or analysis that we extracted from this dataset include:</a:t>
            </a:r>
          </a:p>
          <a:p>
            <a:r>
              <a:rPr lang="en-IN" sz="1000" b="0" strike="noStrike" spc="-1">
                <a:latin typeface="Arial"/>
              </a:rPr>
              <a:t>Clustering: We performed several Clustering on the location of the customers based on various features such as Revenue earned, Freight Ratio and Carrier Delays.</a:t>
            </a:r>
          </a:p>
          <a:p>
            <a:r>
              <a:rPr lang="en-IN" sz="1000" b="0" strike="noStrike" spc="-1">
                <a:latin typeface="Arial"/>
              </a:rPr>
              <a:t>Revenue: We noticed that majority of the revenue came from the metropolitan developed areas of Brazil (such as Rio, São Paulo) and there was an equitable distribution in the North &amp; North-eastern areas. We analysed that there is very good possible market in these areas as the population density in these regions and the economic conditions of these regions were developing at a very fast pace.</a:t>
            </a:r>
          </a:p>
          <a:p>
            <a:r>
              <a:rPr lang="en-IN" sz="1000" b="0" strike="noStrike" spc="-1">
                <a:latin typeface="Arial"/>
              </a:rPr>
              <a:t>Freight Ratio: Here , we noticed two interesting observations. First, maximum percent of Freight ratios were seen in northern areas, this was because the sellers are mostly located in southern areas and they charge more for the delivery to the Northern customers. Second, the higher ratio in the metro areas were seen to be because of the expedited shipments, which was observed as the products were delivered to the customer much earlier as compared to the expected delivery date.</a:t>
            </a:r>
          </a:p>
          <a:p>
            <a:r>
              <a:rPr lang="en-IN" sz="1000" b="0" strike="noStrike" spc="-1">
                <a:latin typeface="Arial"/>
              </a:rPr>
              <a:t>Carrier Delays: We observed a major hits of delays because of carriers in the developed metropolitan regions with better infrastructure. These issues need to be addressed by the 3PL companies because the on-time delivery plays an important role in customer satisfaction (as seen from NLP &amp; Classification analysis).</a:t>
            </a:r>
          </a:p>
          <a:p>
            <a:r>
              <a:rPr lang="en-IN" sz="1000" b="0" strike="noStrike" spc="-1">
                <a:latin typeface="Arial"/>
              </a:rPr>
              <a:t>Sales Analysis: We analysed the performance of Olist platform from both customer side and seller side using Map-Reduce and tried to give some suggestions to the platform. In this part, we analysed:</a:t>
            </a:r>
          </a:p>
          <a:p>
            <a:r>
              <a:rPr lang="en-IN" sz="1000" b="0" strike="noStrike" spc="-1">
                <a:latin typeface="Arial"/>
              </a:rPr>
              <a:t>The trend of the total sales volume in each month The total sales volume in each month kept increasing before Oct, 2017 while started to stagnate after that.</a:t>
            </a:r>
          </a:p>
          <a:p>
            <a:r>
              <a:rPr lang="en-IN" sz="1000" b="0" strike="noStrike" spc="-1">
                <a:latin typeface="Arial"/>
              </a:rPr>
              <a:t>The number of the seller in each month The number of the seller kept increasing from 2016 to 2018.</a:t>
            </a:r>
          </a:p>
          <a:p>
            <a:r>
              <a:rPr lang="en-IN" sz="1000" b="0" strike="noStrike" spc="-1">
                <a:latin typeface="Arial"/>
              </a:rPr>
              <a:t>New product categories put on the platform in each month There was a boost in 2016, and then the increasing went stable.</a:t>
            </a:r>
          </a:p>
          <a:p>
            <a:r>
              <a:rPr lang="en-IN" sz="1000" b="0" strike="noStrike" spc="-1">
                <a:latin typeface="Arial"/>
              </a:rPr>
              <a:t>The most popular product categories in each year The results show that the most popular product categories were Health &amp; Beauty, Bed Bath Table, Computers Accessories, etc.</a:t>
            </a:r>
          </a:p>
          <a:p>
            <a:r>
              <a:rPr lang="en-IN" sz="1000" b="0" strike="noStrike" spc="-1">
                <a:latin typeface="Arial"/>
              </a:rPr>
              <a:t>Frequent items bought together Because of data safety, although we found the frequent items, we just analysed the product id and their categories but could not analyse their product names.</a:t>
            </a:r>
          </a:p>
          <a:p>
            <a:r>
              <a:rPr lang="en-IN" sz="1000" b="0" strike="noStrike" spc="-1">
                <a:latin typeface="Arial"/>
              </a:rPr>
              <a:t>The tendency of the payment method We analysed both payment count (because people sometimes pay by instalments) and payment value show that credit card was used mostly in each month.</a:t>
            </a:r>
          </a:p>
          <a:p>
            <a:r>
              <a:rPr lang="en-IN" sz="1000" b="0" strike="noStrike" spc="-1">
                <a:latin typeface="Arial"/>
              </a:rPr>
              <a:t>Dominant payment method used by the customers We also created a new variable, dominant payment method, based on the payment value and we found that credit card was still the most commonly used dominant payment method. Besides, we also tried to analyse the product sales based on time-series data (e.g. predict the sales volume of the most popular category in the future). However, since the whole timeline was too short -- we just had data in less than two years -- it was quite hard to find the seasonal factor or even use ARIMA to predict the sales in the future.</a:t>
            </a:r>
          </a:p>
          <a:p>
            <a:r>
              <a:rPr lang="en-IN" sz="1000" b="0" strike="noStrike" spc="-1">
                <a:latin typeface="Arial"/>
              </a:rPr>
              <a:t>Delivery Performance Classification (Binary): We worked through on-time delivery and find significant features that can affect delivery times. And, we identified that customer zip codes (customer area), carrier delay, and order approval month are most significant features contributing to delivery times. Customer zip codes can affect the delivery time because most seller locations are concentrated in metropolitan areas. Out of these areas, customer cannot access the product easily. And, carrier delay is related with courier companies such as Fedex, USPS after shipping. If there are some issues in delivery services, the delivery can be delayed. And, order approval month can affect the delivery time because there is a rainy season from October to March in Brazil, it can influence the delivery.</a:t>
            </a:r>
          </a:p>
          <a:p>
            <a:r>
              <a:rPr lang="en-IN" sz="1000" b="0" strike="noStrike" spc="-1">
                <a:latin typeface="Arial"/>
              </a:rPr>
              <a:t>Review Scores Classification (Multi-class): We built the multi-class classification models to predict the review scores from customers, which means the customer satisfaction and found out that on-time delivery can contribute to the satisfaction of the customer. If customers get their product on-time, they will be happy and satisfied.</a:t>
            </a:r>
          </a:p>
          <a:p>
            <a:r>
              <a:rPr lang="en-IN" sz="1000" b="0" strike="noStrike" spc="-1">
                <a:latin typeface="Arial"/>
              </a:rPr>
              <a:t>Feature Engineering: We derived new variables from original data set. New features such as “year”, “month”, “day(weekday)”, “hour” can be derived from “date” variable and we identified that order approval month can be important ones. When we built the classification models, the accuracy is not high in the beginning so we created the significant variables and it works well.</a:t>
            </a:r>
          </a:p>
          <a:p>
            <a:r>
              <a:rPr lang="en-IN" sz="1000" b="0" strike="noStrike" spc="-1">
                <a:latin typeface="Arial"/>
              </a:rPr>
              <a:t>Natural Language Processing: We performed natural language processing for review dataset. First, we read the review dataset. We split the multiple sentences into a sentence and then changed a sentence into a single word. We removed stop-words such as “a”, “the” and punctuations. After that, we did lemmatization, which unite the verbs into one verb (e.g “is”, “was”, “were” -&gt; “be”). We used chinking, chunking, POS tagging to sort the verb from the sentence. After finishing cleaning the review data, we started NLP works. We extracted top 20 words and identified the important words from the customer review.</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1512000" y="576000"/>
            <a:ext cx="10368000" cy="5544000"/>
          </a:xfrm>
          <a:prstGeom prst="rect">
            <a:avLst/>
          </a:prstGeom>
          <a:noFill/>
          <a:ln>
            <a:noFill/>
          </a:ln>
        </p:spPr>
        <p:txBody>
          <a:bodyPr lIns="90000" tIns="45000" rIns="90000" bIns="45000"/>
          <a:lstStyle/>
          <a:p>
            <a:r>
              <a:rPr lang="en-IN" sz="2200" b="1" strike="noStrike" spc="-1">
                <a:latin typeface="Arial"/>
              </a:rPr>
              <a:t>Challenges:</a:t>
            </a:r>
          </a:p>
          <a:p>
            <a:r>
              <a:rPr lang="en-IN" sz="1000" b="0" strike="noStrike" spc="-1">
                <a:latin typeface="Arial"/>
              </a:rPr>
              <a:t>Data: The dataset was huge and merging 9 datasets to one single master dataset served lots of issues.</a:t>
            </a:r>
          </a:p>
          <a:p>
            <a:r>
              <a:rPr lang="en-IN" sz="1000" b="0" strike="noStrike" spc="-1">
                <a:latin typeface="Arial"/>
              </a:rPr>
              <a:t>ARIMA Model: Despite having a good amount of data , we had very limited time-series related data points which gave us an Arima model which did not make much importance.</a:t>
            </a:r>
          </a:p>
          <a:p>
            <a:r>
              <a:rPr lang="en-IN" sz="1000" b="0" strike="noStrike" spc="-1">
                <a:latin typeface="Arial"/>
              </a:rPr>
              <a:t>Only ID: Due to the data security issues, we had the seller/customer related data only in the form of ID. Hence, our market basket analysis didn't have much impact when observed in the form of ID.</a:t>
            </a:r>
          </a:p>
          <a:p>
            <a:r>
              <a:rPr lang="en-IN" sz="1000" b="0" strike="noStrike" spc="-1">
                <a:latin typeface="Arial"/>
              </a:rPr>
              <a:t>Portuguese Dataset: The whole dataset was in a different language which was hard. We had to download another dataset to translate all of the text data(Headers, Product Categories) to English.</a:t>
            </a:r>
          </a:p>
          <a:p>
            <a:r>
              <a:rPr lang="en-IN" sz="1600" b="1" strike="noStrike" spc="-1">
                <a:latin typeface="Arial"/>
              </a:rPr>
              <a:t>Recommendations:</a:t>
            </a:r>
          </a:p>
          <a:p>
            <a:r>
              <a:rPr lang="en-IN" sz="1000" b="0" strike="noStrike" spc="-1">
                <a:latin typeface="Arial"/>
              </a:rPr>
              <a:t>Sellers: Good market exists in North &amp; North Eastern regions and sellers should make more DCs or presence there for next further market penetration, preferably in ZIP starting with 71-92.</a:t>
            </a:r>
          </a:p>
          <a:p>
            <a:r>
              <a:rPr lang="en-IN" sz="1000" b="0" strike="noStrike" spc="-1">
                <a:latin typeface="Arial"/>
              </a:rPr>
              <a:t>Targeted Marketing: Marketing must penetrate the north eastern market by targeting better coupons to attract new customers.</a:t>
            </a:r>
          </a:p>
          <a:p>
            <a:r>
              <a:rPr lang="en-IN" sz="1000" b="0" strike="noStrike" spc="-1">
                <a:latin typeface="Arial"/>
              </a:rPr>
              <a:t>Carrier Delays: These must be addressed as delay from 3PL can be handled easily by the company by making the contracts much more stringent.</a:t>
            </a:r>
          </a:p>
          <a:p>
            <a:r>
              <a:rPr lang="en-IN" sz="1000" b="0" strike="noStrike" spc="-1">
                <a:latin typeface="Arial"/>
              </a:rPr>
              <a:t>Frequent Item Sets: Olist can use the market basket analysis provided by us for their recommendations to users/customers.</a:t>
            </a:r>
          </a:p>
          <a:p>
            <a:r>
              <a:rPr lang="en-IN" sz="1000" b="0" strike="noStrike" spc="-1">
                <a:latin typeface="Arial"/>
              </a:rPr>
              <a:t>On-Time Delivery: This is the most important feature which was concluded using both NLP and our classification models and Olist must give extra emphasis on this KPI.</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1"/>
          <p:cNvGrpSpPr/>
          <p:nvPr/>
        </p:nvGrpSpPr>
        <p:grpSpPr>
          <a:xfrm>
            <a:off x="311760" y="116640"/>
            <a:ext cx="11568240" cy="6368760"/>
            <a:chOff x="311760" y="116640"/>
            <a:chExt cx="11568240" cy="6368760"/>
          </a:xfrm>
        </p:grpSpPr>
        <p:sp>
          <p:nvSpPr>
            <p:cNvPr id="71" name="CustomShape 2"/>
            <p:cNvSpPr/>
            <p:nvPr/>
          </p:nvSpPr>
          <p:spPr>
            <a:xfrm>
              <a:off x="311760" y="608400"/>
              <a:ext cx="11568240" cy="58770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72" name="CustomShape 3"/>
            <p:cNvSpPr/>
            <p:nvPr/>
          </p:nvSpPr>
          <p:spPr>
            <a:xfrm>
              <a:off x="5319360" y="116640"/>
              <a:ext cx="1553040" cy="454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574"/>
                </a:lnSpc>
              </a:pPr>
              <a:r>
                <a:rPr lang="en-IN" sz="3200" b="0" strike="noStrike" spc="-1">
                  <a:solidFill>
                    <a:srgbClr val="000000"/>
                  </a:solidFill>
                  <a:latin typeface="LTKRCU+ArialMT"/>
                </a:rPr>
                <a:t>Agenda</a:t>
              </a:r>
              <a:endParaRPr lang="en-IN" sz="3200" b="0" strike="noStrike" spc="-1">
                <a:latin typeface="Arial"/>
              </a:endParaRPr>
            </a:p>
          </p:txBody>
        </p:sp>
        <p:sp>
          <p:nvSpPr>
            <p:cNvPr id="73" name="CustomShape 4"/>
            <p:cNvSpPr/>
            <p:nvPr/>
          </p:nvSpPr>
          <p:spPr>
            <a:xfrm>
              <a:off x="4553640" y="1068120"/>
              <a:ext cx="370080" cy="177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760">
                <a:lnSpc>
                  <a:spcPts val="1675"/>
                </a:lnSpc>
              </a:pPr>
              <a:r>
                <a:rPr lang="en-IN" sz="1500" b="0" strike="noStrike" spc="-1">
                  <a:solidFill>
                    <a:srgbClr val="0B2E4E"/>
                  </a:solidFill>
                  <a:latin typeface="PGBPBF+Arial-BoldItalicMT"/>
                </a:rPr>
                <a:t>01</a:t>
              </a:r>
              <a:endParaRPr lang="en-IN" sz="1500" b="0" strike="noStrike" spc="-1">
                <a:latin typeface="Arial"/>
              </a:endParaRPr>
            </a:p>
            <a:p>
              <a:pPr>
                <a:lnSpc>
                  <a:spcPts val="1675"/>
                </a:lnSpc>
                <a:spcBef>
                  <a:spcPts val="10633"/>
                </a:spcBef>
              </a:pPr>
              <a:r>
                <a:rPr lang="en-IN" sz="1500" b="0" strike="noStrike" spc="-1">
                  <a:solidFill>
                    <a:srgbClr val="385722"/>
                  </a:solidFill>
                  <a:latin typeface="PGBPBF+Arial-BoldItalicMT"/>
                </a:rPr>
                <a:t>03</a:t>
              </a:r>
              <a:endParaRPr lang="en-IN" sz="1500" b="0" strike="noStrike" spc="-1">
                <a:latin typeface="Arial"/>
              </a:endParaRPr>
            </a:p>
          </p:txBody>
        </p:sp>
        <p:sp>
          <p:nvSpPr>
            <p:cNvPr id="74" name="CustomShape 5"/>
            <p:cNvSpPr/>
            <p:nvPr/>
          </p:nvSpPr>
          <p:spPr>
            <a:xfrm>
              <a:off x="2261160" y="1087920"/>
              <a:ext cx="1698480" cy="370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451"/>
                </a:lnSpc>
              </a:pPr>
              <a:r>
                <a:rPr lang="en-IN" sz="1300" b="0" strike="noStrike" spc="-1">
                  <a:solidFill>
                    <a:srgbClr val="000000"/>
                  </a:solidFill>
                  <a:latin typeface="PGBPBF+Arial-BoldItalicMT"/>
                </a:rPr>
                <a:t>Data</a:t>
              </a:r>
              <a:r>
                <a:rPr lang="en-IN" sz="1300" b="0" strike="noStrike" spc="38">
                  <a:solidFill>
                    <a:srgbClr val="000000"/>
                  </a:solidFill>
                  <a:latin typeface="PGBPBF+Arial-BoldItalicMT"/>
                </a:rPr>
                <a:t> </a:t>
              </a:r>
              <a:r>
                <a:rPr lang="en-IN" sz="1300" b="0" strike="noStrike" spc="-1">
                  <a:solidFill>
                    <a:srgbClr val="000000"/>
                  </a:solidFill>
                  <a:latin typeface="PGBPBF+Arial-BoldItalicMT"/>
                </a:rPr>
                <a:t>Aggregation</a:t>
              </a:r>
              <a:r>
                <a:rPr lang="en-IN" sz="1300" b="0" strike="noStrike" spc="38">
                  <a:solidFill>
                    <a:srgbClr val="000000"/>
                  </a:solidFill>
                  <a:latin typeface="PGBPBF+Arial-BoldItalicMT"/>
                </a:rPr>
                <a:t> </a:t>
              </a:r>
              <a:r>
                <a:rPr lang="en-IN" sz="1300" b="0" strike="noStrike" spc="-1">
                  <a:solidFill>
                    <a:srgbClr val="000000"/>
                  </a:solidFill>
                  <a:latin typeface="PGBPBF+Arial-BoldItalicMT"/>
                </a:rPr>
                <a:t>&amp;</a:t>
              </a:r>
              <a:endParaRPr lang="en-IN" sz="1300" b="0" strike="noStrike" spc="-1">
                <a:latin typeface="Arial"/>
              </a:endParaRPr>
            </a:p>
            <a:p>
              <a:pPr>
                <a:lnSpc>
                  <a:spcPts val="1451"/>
                </a:lnSpc>
                <a:spcBef>
                  <a:spcPts val="9"/>
                </a:spcBef>
              </a:pPr>
              <a:r>
                <a:rPr lang="en-IN" sz="1300" b="0" strike="noStrike" spc="-1">
                  <a:solidFill>
                    <a:srgbClr val="000000"/>
                  </a:solidFill>
                  <a:latin typeface="PGBPBF+Arial-BoldItalicMT"/>
                </a:rPr>
                <a:t>Visualization</a:t>
              </a:r>
              <a:endParaRPr lang="en-IN" sz="1300" b="0" strike="noStrike" spc="-1">
                <a:latin typeface="Arial"/>
              </a:endParaRPr>
            </a:p>
          </p:txBody>
        </p:sp>
        <p:sp>
          <p:nvSpPr>
            <p:cNvPr id="75" name="CustomShape 6"/>
            <p:cNvSpPr/>
            <p:nvPr/>
          </p:nvSpPr>
          <p:spPr>
            <a:xfrm>
              <a:off x="2419920" y="1479600"/>
              <a:ext cx="200880" cy="32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a:p>
              <a:pPr>
                <a:lnSpc>
                  <a:spcPts val="1227"/>
                </a:lnSpc>
                <a:spcBef>
                  <a:spcPts val="68"/>
                </a:spcBef>
              </a:pPr>
              <a:r>
                <a:rPr lang="en-IN" sz="1100" b="0" strike="noStrike" spc="-1">
                  <a:solidFill>
                    <a:srgbClr val="595959"/>
                  </a:solidFill>
                  <a:latin typeface="LTKRCU+ArialMT"/>
                </a:rPr>
                <a:t>•</a:t>
              </a:r>
              <a:endParaRPr lang="en-IN" sz="1100" b="0" strike="noStrike" spc="-1">
                <a:latin typeface="Arial"/>
              </a:endParaRPr>
            </a:p>
          </p:txBody>
        </p:sp>
        <p:sp>
          <p:nvSpPr>
            <p:cNvPr id="76" name="CustomShape 7"/>
            <p:cNvSpPr/>
            <p:nvPr/>
          </p:nvSpPr>
          <p:spPr>
            <a:xfrm>
              <a:off x="2718360" y="1479600"/>
              <a:ext cx="1502640" cy="32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SIBLVV+Arial-BoldMT"/>
                </a:rPr>
                <a:t>Data</a:t>
              </a:r>
              <a:r>
                <a:rPr lang="en-IN" sz="1100" b="0" strike="noStrike" spc="21">
                  <a:solidFill>
                    <a:srgbClr val="595959"/>
                  </a:solidFill>
                  <a:latin typeface="SIBLVV+Arial-BoldMT"/>
                </a:rPr>
                <a:t> </a:t>
              </a:r>
              <a:r>
                <a:rPr lang="en-IN" sz="1100" b="0" strike="noStrike" spc="-1">
                  <a:solidFill>
                    <a:srgbClr val="595959"/>
                  </a:solidFill>
                  <a:latin typeface="SIBLVV+Arial-BoldMT"/>
                </a:rPr>
                <a:t>Schema</a:t>
              </a:r>
              <a:endParaRPr lang="en-IN" sz="1100" b="0" strike="noStrike" spc="-1">
                <a:latin typeface="Arial"/>
              </a:endParaRPr>
            </a:p>
            <a:p>
              <a:pPr>
                <a:lnSpc>
                  <a:spcPts val="1227"/>
                </a:lnSpc>
                <a:spcBef>
                  <a:spcPts val="68"/>
                </a:spcBef>
              </a:pPr>
              <a:r>
                <a:rPr lang="en-IN" sz="1100" b="0" strike="noStrike" spc="-1">
                  <a:solidFill>
                    <a:srgbClr val="595959"/>
                  </a:solidFill>
                  <a:latin typeface="SIBLVV+Arial-BoldMT"/>
                </a:rPr>
                <a:t>Feature</a:t>
              </a:r>
              <a:r>
                <a:rPr lang="en-IN" sz="1100" b="0" strike="noStrike" spc="24">
                  <a:solidFill>
                    <a:srgbClr val="595959"/>
                  </a:solidFill>
                  <a:latin typeface="SIBLVV+Arial-BoldMT"/>
                </a:rPr>
                <a:t> </a:t>
              </a:r>
              <a:r>
                <a:rPr lang="en-IN" sz="1100" b="0" strike="noStrike" spc="-1">
                  <a:solidFill>
                    <a:srgbClr val="595959"/>
                  </a:solidFill>
                  <a:latin typeface="SIBLVV+Arial-BoldMT"/>
                </a:rPr>
                <a:t>Engineering</a:t>
              </a:r>
              <a:endParaRPr lang="en-IN" sz="1100" b="0" strike="noStrike" spc="-1">
                <a:latin typeface="Arial"/>
              </a:endParaRPr>
            </a:p>
          </p:txBody>
        </p:sp>
        <p:sp>
          <p:nvSpPr>
            <p:cNvPr id="77" name="CustomShape 8"/>
            <p:cNvSpPr/>
            <p:nvPr/>
          </p:nvSpPr>
          <p:spPr>
            <a:xfrm>
              <a:off x="5010840" y="1603800"/>
              <a:ext cx="537480" cy="199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565"/>
                </a:lnSpc>
              </a:pPr>
              <a:r>
                <a:rPr lang="en-IN" sz="1400" b="0" strike="noStrike" spc="-24">
                  <a:solidFill>
                    <a:srgbClr val="FFFFFF"/>
                  </a:solidFill>
                  <a:latin typeface="SIBLVV+Arial-BoldMT"/>
                </a:rPr>
                <a:t>Step</a:t>
              </a:r>
              <a:endParaRPr lang="en-IN" sz="1400" b="0" strike="noStrike" spc="-1">
                <a:latin typeface="Arial"/>
              </a:endParaRPr>
            </a:p>
          </p:txBody>
        </p:sp>
        <p:sp>
          <p:nvSpPr>
            <p:cNvPr id="78" name="CustomShape 9"/>
            <p:cNvSpPr/>
            <p:nvPr/>
          </p:nvSpPr>
          <p:spPr>
            <a:xfrm>
              <a:off x="8023320" y="1917000"/>
              <a:ext cx="970560" cy="184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451"/>
                </a:lnSpc>
              </a:pPr>
              <a:r>
                <a:rPr lang="en-IN" sz="1300" b="0" strike="noStrike" spc="-1">
                  <a:solidFill>
                    <a:srgbClr val="000000"/>
                  </a:solidFill>
                  <a:latin typeface="PGBPBF+Arial-BoldItalicMT"/>
                </a:rPr>
                <a:t>Clustering</a:t>
              </a:r>
              <a:endParaRPr lang="en-IN" sz="1300" b="0" strike="noStrike" spc="-1">
                <a:latin typeface="Arial"/>
              </a:endParaRPr>
            </a:p>
          </p:txBody>
        </p:sp>
        <p:sp>
          <p:nvSpPr>
            <p:cNvPr id="79" name="CustomShape 10"/>
            <p:cNvSpPr/>
            <p:nvPr/>
          </p:nvSpPr>
          <p:spPr>
            <a:xfrm>
              <a:off x="8182080" y="2107800"/>
              <a:ext cx="200880" cy="32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a:p>
              <a:pPr>
                <a:lnSpc>
                  <a:spcPts val="1227"/>
                </a:lnSpc>
                <a:spcBef>
                  <a:spcPts val="68"/>
                </a:spcBef>
              </a:pPr>
              <a:r>
                <a:rPr lang="en-IN" sz="1100" b="0" strike="noStrike" spc="-1">
                  <a:solidFill>
                    <a:srgbClr val="595959"/>
                  </a:solidFill>
                  <a:latin typeface="LTKRCU+ArialMT"/>
                </a:rPr>
                <a:t>•</a:t>
              </a:r>
              <a:endParaRPr lang="en-IN" sz="1100" b="0" strike="noStrike" spc="-1">
                <a:latin typeface="Arial"/>
              </a:endParaRPr>
            </a:p>
          </p:txBody>
        </p:sp>
        <p:sp>
          <p:nvSpPr>
            <p:cNvPr id="80" name="CustomShape 11"/>
            <p:cNvSpPr/>
            <p:nvPr/>
          </p:nvSpPr>
          <p:spPr>
            <a:xfrm>
              <a:off x="8480520" y="2107800"/>
              <a:ext cx="1103400" cy="32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SIBLVV+Arial-BoldMT"/>
                </a:rPr>
                <a:t>Total Payment</a:t>
              </a:r>
              <a:endParaRPr lang="en-IN" sz="1100" b="0" strike="noStrike" spc="-1">
                <a:latin typeface="Arial"/>
              </a:endParaRPr>
            </a:p>
            <a:p>
              <a:pPr>
                <a:lnSpc>
                  <a:spcPts val="1227"/>
                </a:lnSpc>
                <a:spcBef>
                  <a:spcPts val="68"/>
                </a:spcBef>
              </a:pPr>
              <a:r>
                <a:rPr lang="en-IN" sz="1100" b="0" strike="noStrike" spc="-1">
                  <a:solidFill>
                    <a:srgbClr val="595959"/>
                  </a:solidFill>
                  <a:latin typeface="SIBLVV+Arial-BoldMT"/>
                </a:rPr>
                <a:t>Freight/Ratio</a:t>
              </a:r>
              <a:endParaRPr lang="en-IN" sz="1100" b="0" strike="noStrike" spc="-1">
                <a:latin typeface="Arial"/>
              </a:endParaRPr>
            </a:p>
          </p:txBody>
        </p:sp>
        <p:sp>
          <p:nvSpPr>
            <p:cNvPr id="81" name="CustomShape 12"/>
            <p:cNvSpPr/>
            <p:nvPr/>
          </p:nvSpPr>
          <p:spPr>
            <a:xfrm>
              <a:off x="6568200" y="2429640"/>
              <a:ext cx="537480" cy="199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565"/>
                </a:lnSpc>
              </a:pPr>
              <a:r>
                <a:rPr lang="en-IN" sz="1400" b="0" strike="noStrike" spc="-24">
                  <a:solidFill>
                    <a:srgbClr val="FFFFFF"/>
                  </a:solidFill>
                  <a:latin typeface="SIBLVV+Arial-BoldMT"/>
                </a:rPr>
                <a:t>Step</a:t>
              </a:r>
              <a:endParaRPr lang="en-IN" sz="1400" b="0" strike="noStrike" spc="-1">
                <a:latin typeface="Arial"/>
              </a:endParaRPr>
            </a:p>
          </p:txBody>
        </p:sp>
        <p:sp>
          <p:nvSpPr>
            <p:cNvPr id="82" name="CustomShape 13"/>
            <p:cNvSpPr/>
            <p:nvPr/>
          </p:nvSpPr>
          <p:spPr>
            <a:xfrm>
              <a:off x="2260800" y="2636280"/>
              <a:ext cx="1365480" cy="184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451"/>
                </a:lnSpc>
              </a:pPr>
              <a:r>
                <a:rPr lang="en-IN" sz="1300" b="0" strike="noStrike" spc="-1">
                  <a:solidFill>
                    <a:srgbClr val="000000"/>
                  </a:solidFill>
                  <a:latin typeface="PGBPBF+Arial-BoldItalicMT"/>
                </a:rPr>
                <a:t>Sales</a:t>
              </a:r>
              <a:r>
                <a:rPr lang="en-IN" sz="1300" b="0" strike="noStrike" spc="38">
                  <a:solidFill>
                    <a:srgbClr val="000000"/>
                  </a:solidFill>
                  <a:latin typeface="PGBPBF+Arial-BoldItalicMT"/>
                </a:rPr>
                <a:t> </a:t>
              </a:r>
              <a:r>
                <a:rPr lang="en-IN" sz="1300" b="0" strike="noStrike" spc="-1">
                  <a:solidFill>
                    <a:srgbClr val="000000"/>
                  </a:solidFill>
                  <a:latin typeface="PGBPBF+Arial-BoldItalicMT"/>
                </a:rPr>
                <a:t>Analysis:</a:t>
              </a:r>
              <a:endParaRPr lang="en-IN" sz="1300" b="0" strike="noStrike" spc="-1">
                <a:latin typeface="Arial"/>
              </a:endParaRPr>
            </a:p>
          </p:txBody>
        </p:sp>
        <p:sp>
          <p:nvSpPr>
            <p:cNvPr id="83" name="CustomShape 14"/>
            <p:cNvSpPr/>
            <p:nvPr/>
          </p:nvSpPr>
          <p:spPr>
            <a:xfrm>
              <a:off x="7280640" y="2640600"/>
              <a:ext cx="366480" cy="1810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75"/>
                </a:lnSpc>
              </a:pPr>
              <a:r>
                <a:rPr lang="en-IN" sz="1500" b="0" strike="noStrike" spc="-1">
                  <a:solidFill>
                    <a:srgbClr val="ED7D30"/>
                  </a:solidFill>
                  <a:latin typeface="PGBPBF+Arial-BoldItalicMT"/>
                </a:rPr>
                <a:t>02</a:t>
              </a:r>
              <a:endParaRPr lang="en-IN" sz="1500" b="0" strike="noStrike" spc="-1">
                <a:latin typeface="Arial"/>
              </a:endParaRPr>
            </a:p>
            <a:p>
              <a:pPr marL="2160">
                <a:lnSpc>
                  <a:spcPts val="1675"/>
                </a:lnSpc>
                <a:spcBef>
                  <a:spcPts val="10899"/>
                </a:spcBef>
              </a:pPr>
              <a:r>
                <a:rPr lang="en-IN" sz="1500" b="0" strike="noStrike" spc="-1">
                  <a:solidFill>
                    <a:srgbClr val="2A7FC0"/>
                  </a:solidFill>
                  <a:latin typeface="PGBPBF+Arial-BoldItalicMT"/>
                </a:rPr>
                <a:t>04</a:t>
              </a:r>
              <a:endParaRPr lang="en-IN" sz="1500" b="0" strike="noStrike" spc="-1">
                <a:latin typeface="Arial"/>
              </a:endParaRPr>
            </a:p>
          </p:txBody>
        </p:sp>
        <p:sp>
          <p:nvSpPr>
            <p:cNvPr id="84" name="CustomShape 15"/>
            <p:cNvSpPr/>
            <p:nvPr/>
          </p:nvSpPr>
          <p:spPr>
            <a:xfrm>
              <a:off x="2419560" y="2823840"/>
              <a:ext cx="20088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p:txBody>
        </p:sp>
        <p:sp>
          <p:nvSpPr>
            <p:cNvPr id="85" name="CustomShape 16"/>
            <p:cNvSpPr/>
            <p:nvPr/>
          </p:nvSpPr>
          <p:spPr>
            <a:xfrm>
              <a:off x="2718000" y="2823840"/>
              <a:ext cx="118476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SIBLVV+Arial-BoldMT"/>
                </a:rPr>
                <a:t>Based</a:t>
              </a:r>
              <a:r>
                <a:rPr lang="en-IN" sz="1100" b="0" strike="noStrike" spc="24">
                  <a:solidFill>
                    <a:srgbClr val="595959"/>
                  </a:solidFill>
                  <a:latin typeface="SIBLVV+Arial-BoldMT"/>
                </a:rPr>
                <a:t> </a:t>
              </a:r>
              <a:r>
                <a:rPr lang="en-IN" sz="1100" b="0" strike="noStrike" spc="-1">
                  <a:solidFill>
                    <a:srgbClr val="595959"/>
                  </a:solidFill>
                  <a:latin typeface="SIBLVV+Arial-BoldMT"/>
                </a:rPr>
                <a:t>on</a:t>
              </a:r>
              <a:r>
                <a:rPr lang="en-IN" sz="1100" b="0" strike="noStrike" spc="21">
                  <a:solidFill>
                    <a:srgbClr val="595959"/>
                  </a:solidFill>
                  <a:latin typeface="SIBLVV+Arial-BoldMT"/>
                </a:rPr>
                <a:t> </a:t>
              </a:r>
              <a:r>
                <a:rPr lang="en-IN" sz="1100" b="0" strike="noStrike" spc="-1">
                  <a:solidFill>
                    <a:srgbClr val="595959"/>
                  </a:solidFill>
                  <a:latin typeface="SIBLVV+Arial-BoldMT"/>
                </a:rPr>
                <a:t>Sales</a:t>
              </a:r>
              <a:endParaRPr lang="en-IN" sz="1100" b="0" strike="noStrike" spc="-1">
                <a:latin typeface="Arial"/>
              </a:endParaRPr>
            </a:p>
          </p:txBody>
        </p:sp>
        <p:sp>
          <p:nvSpPr>
            <p:cNvPr id="86" name="CustomShape 17"/>
            <p:cNvSpPr/>
            <p:nvPr/>
          </p:nvSpPr>
          <p:spPr>
            <a:xfrm>
              <a:off x="2718000" y="2988360"/>
              <a:ext cx="1402560" cy="993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SIBLVV+Arial-BoldMT"/>
                </a:rPr>
                <a:t>Volume</a:t>
              </a:r>
              <a:endParaRPr lang="en-IN" sz="1100" b="0" strike="noStrike" spc="-1">
                <a:latin typeface="Arial"/>
              </a:endParaRPr>
            </a:p>
            <a:p>
              <a:pPr>
                <a:lnSpc>
                  <a:spcPts val="1227"/>
                </a:lnSpc>
                <a:spcBef>
                  <a:spcPts val="187"/>
                </a:spcBef>
              </a:pPr>
              <a:r>
                <a:rPr lang="en-IN" sz="1100" b="0" strike="noStrike" spc="-1">
                  <a:solidFill>
                    <a:srgbClr val="595959"/>
                  </a:solidFill>
                  <a:latin typeface="SIBLVV+Arial-BoldMT"/>
                </a:rPr>
                <a:t>Based</a:t>
              </a:r>
              <a:r>
                <a:rPr lang="en-IN" sz="1100" b="0" strike="noStrike" spc="24">
                  <a:solidFill>
                    <a:srgbClr val="595959"/>
                  </a:solidFill>
                  <a:latin typeface="SIBLVV+Arial-BoldMT"/>
                </a:rPr>
                <a:t> </a:t>
              </a:r>
              <a:r>
                <a:rPr lang="en-IN" sz="1100" b="0" strike="noStrike" spc="-1">
                  <a:solidFill>
                    <a:srgbClr val="595959"/>
                  </a:solidFill>
                  <a:latin typeface="SIBLVV+Arial-BoldMT"/>
                </a:rPr>
                <a:t>on</a:t>
              </a:r>
              <a:r>
                <a:rPr lang="en-IN" sz="1100" b="0" strike="noStrike" spc="21">
                  <a:solidFill>
                    <a:srgbClr val="595959"/>
                  </a:solidFill>
                  <a:latin typeface="SIBLVV+Arial-BoldMT"/>
                </a:rPr>
                <a:t> </a:t>
              </a:r>
              <a:r>
                <a:rPr lang="en-IN" sz="1100" b="0" strike="noStrike" spc="-1">
                  <a:solidFill>
                    <a:srgbClr val="595959"/>
                  </a:solidFill>
                  <a:latin typeface="SIBLVV+Arial-BoldMT"/>
                </a:rPr>
                <a:t>Product</a:t>
              </a:r>
              <a:endParaRPr lang="en-IN" sz="1100" b="0" strike="noStrike" spc="-1">
                <a:latin typeface="Arial"/>
              </a:endParaRPr>
            </a:p>
            <a:p>
              <a:pPr>
                <a:lnSpc>
                  <a:spcPts val="1227"/>
                </a:lnSpc>
                <a:spcBef>
                  <a:spcPts val="68"/>
                </a:spcBef>
              </a:pPr>
              <a:r>
                <a:rPr lang="en-IN" sz="1100" b="0" strike="noStrike" spc="-1">
                  <a:solidFill>
                    <a:srgbClr val="595959"/>
                  </a:solidFill>
                  <a:latin typeface="SIBLVV+Arial-BoldMT"/>
                </a:rPr>
                <a:t>Categories</a:t>
              </a:r>
              <a:endParaRPr lang="en-IN" sz="1100" b="0" strike="noStrike" spc="-1">
                <a:latin typeface="Arial"/>
              </a:endParaRPr>
            </a:p>
            <a:p>
              <a:pPr>
                <a:lnSpc>
                  <a:spcPts val="1227"/>
                </a:lnSpc>
                <a:spcBef>
                  <a:spcPts val="68"/>
                </a:spcBef>
              </a:pPr>
              <a:r>
                <a:rPr lang="en-IN" sz="1100" b="0" strike="noStrike" spc="-1">
                  <a:solidFill>
                    <a:srgbClr val="595959"/>
                  </a:solidFill>
                  <a:latin typeface="SIBLVV+Arial-BoldMT"/>
                </a:rPr>
                <a:t>Based</a:t>
              </a:r>
              <a:r>
                <a:rPr lang="en-IN" sz="1100" b="0" strike="noStrike" spc="24">
                  <a:solidFill>
                    <a:srgbClr val="595959"/>
                  </a:solidFill>
                  <a:latin typeface="SIBLVV+Arial-BoldMT"/>
                </a:rPr>
                <a:t> </a:t>
              </a:r>
              <a:r>
                <a:rPr lang="en-IN" sz="1100" b="0" strike="noStrike" spc="-1">
                  <a:solidFill>
                    <a:srgbClr val="595959"/>
                  </a:solidFill>
                  <a:latin typeface="SIBLVV+Arial-BoldMT"/>
                </a:rPr>
                <a:t>on</a:t>
              </a:r>
              <a:r>
                <a:rPr lang="en-IN" sz="1100" b="0" strike="noStrike" spc="21">
                  <a:solidFill>
                    <a:srgbClr val="595959"/>
                  </a:solidFill>
                  <a:latin typeface="SIBLVV+Arial-BoldMT"/>
                </a:rPr>
                <a:t> </a:t>
              </a:r>
              <a:r>
                <a:rPr lang="en-IN" sz="1100" b="0" strike="noStrike" spc="-1">
                  <a:solidFill>
                    <a:srgbClr val="595959"/>
                  </a:solidFill>
                  <a:latin typeface="SIBLVV+Arial-BoldMT"/>
                </a:rPr>
                <a:t>Sellers</a:t>
              </a:r>
              <a:endParaRPr lang="en-IN" sz="1100" b="0" strike="noStrike" spc="-1">
                <a:latin typeface="Arial"/>
              </a:endParaRPr>
            </a:p>
            <a:p>
              <a:pPr>
                <a:lnSpc>
                  <a:spcPts val="1227"/>
                </a:lnSpc>
                <a:spcBef>
                  <a:spcPts val="68"/>
                </a:spcBef>
              </a:pPr>
              <a:r>
                <a:rPr lang="en-IN" sz="1100" b="0" strike="noStrike" spc="-1">
                  <a:solidFill>
                    <a:srgbClr val="595959"/>
                  </a:solidFill>
                  <a:latin typeface="SIBLVV+Arial-BoldMT"/>
                </a:rPr>
                <a:t>Based</a:t>
              </a:r>
              <a:r>
                <a:rPr lang="en-IN" sz="1100" b="0" strike="noStrike" spc="24">
                  <a:solidFill>
                    <a:srgbClr val="595959"/>
                  </a:solidFill>
                  <a:latin typeface="SIBLVV+Arial-BoldMT"/>
                </a:rPr>
                <a:t> </a:t>
              </a:r>
              <a:r>
                <a:rPr lang="en-IN" sz="1100" b="0" strike="noStrike" spc="-1">
                  <a:solidFill>
                    <a:srgbClr val="595959"/>
                  </a:solidFill>
                  <a:latin typeface="SIBLVV+Arial-BoldMT"/>
                </a:rPr>
                <a:t>on</a:t>
              </a:r>
              <a:r>
                <a:rPr lang="en-IN" sz="1100" b="0" strike="noStrike" spc="21">
                  <a:solidFill>
                    <a:srgbClr val="595959"/>
                  </a:solidFill>
                  <a:latin typeface="SIBLVV+Arial-BoldMT"/>
                </a:rPr>
                <a:t> </a:t>
              </a:r>
              <a:r>
                <a:rPr lang="en-IN" sz="1100" b="0" strike="noStrike" spc="-1">
                  <a:solidFill>
                    <a:srgbClr val="595959"/>
                  </a:solidFill>
                  <a:latin typeface="SIBLVV+Arial-BoldMT"/>
                </a:rPr>
                <a:t>Payment</a:t>
              </a:r>
              <a:endParaRPr lang="en-IN" sz="1100" b="0" strike="noStrike" spc="-1">
                <a:latin typeface="Arial"/>
              </a:endParaRPr>
            </a:p>
            <a:p>
              <a:pPr>
                <a:lnSpc>
                  <a:spcPts val="1227"/>
                </a:lnSpc>
                <a:spcBef>
                  <a:spcPts val="68"/>
                </a:spcBef>
              </a:pPr>
              <a:r>
                <a:rPr lang="en-IN" sz="1100" b="0" strike="noStrike" spc="-1">
                  <a:solidFill>
                    <a:srgbClr val="595959"/>
                  </a:solidFill>
                  <a:latin typeface="SIBLVV+Arial-BoldMT"/>
                </a:rPr>
                <a:t>Method</a:t>
              </a:r>
              <a:endParaRPr lang="en-IN" sz="1100" b="0" strike="noStrike" spc="-1">
                <a:latin typeface="Arial"/>
              </a:endParaRPr>
            </a:p>
          </p:txBody>
        </p:sp>
        <p:sp>
          <p:nvSpPr>
            <p:cNvPr id="87" name="CustomShape 18"/>
            <p:cNvSpPr/>
            <p:nvPr/>
          </p:nvSpPr>
          <p:spPr>
            <a:xfrm>
              <a:off x="2419560" y="3168360"/>
              <a:ext cx="20088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p:txBody>
        </p:sp>
        <p:sp>
          <p:nvSpPr>
            <p:cNvPr id="88" name="CustomShape 19"/>
            <p:cNvSpPr/>
            <p:nvPr/>
          </p:nvSpPr>
          <p:spPr>
            <a:xfrm>
              <a:off x="4946760" y="3380760"/>
              <a:ext cx="537840" cy="1966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0440">
                <a:lnSpc>
                  <a:spcPts val="1565"/>
                </a:lnSpc>
              </a:pPr>
              <a:r>
                <a:rPr lang="en-IN" sz="1400" b="0" strike="noStrike" spc="-24">
                  <a:solidFill>
                    <a:srgbClr val="FFFFFF"/>
                  </a:solidFill>
                  <a:latin typeface="SIBLVV+Arial-BoldMT"/>
                </a:rPr>
                <a:t>Step</a:t>
              </a:r>
              <a:endParaRPr lang="en-IN" sz="1400" b="0" strike="noStrike" spc="-1">
                <a:latin typeface="Arial"/>
              </a:endParaRPr>
            </a:p>
            <a:p>
              <a:pPr>
                <a:lnSpc>
                  <a:spcPts val="1565"/>
                </a:lnSpc>
                <a:spcBef>
                  <a:spcPts val="12353"/>
                </a:spcBef>
              </a:pPr>
              <a:r>
                <a:rPr lang="en-IN" sz="1400" b="0" strike="noStrike" spc="-24">
                  <a:solidFill>
                    <a:srgbClr val="FFFFFF"/>
                  </a:solidFill>
                  <a:latin typeface="SIBLVV+Arial-BoldMT"/>
                </a:rPr>
                <a:t>Step</a:t>
              </a:r>
              <a:endParaRPr lang="en-IN" sz="1400" b="0" strike="noStrike" spc="-1">
                <a:latin typeface="Arial"/>
              </a:endParaRPr>
            </a:p>
          </p:txBody>
        </p:sp>
        <p:sp>
          <p:nvSpPr>
            <p:cNvPr id="89" name="CustomShape 20"/>
            <p:cNvSpPr/>
            <p:nvPr/>
          </p:nvSpPr>
          <p:spPr>
            <a:xfrm>
              <a:off x="2419560" y="3497400"/>
              <a:ext cx="200880" cy="32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a:p>
              <a:pPr>
                <a:lnSpc>
                  <a:spcPts val="1227"/>
                </a:lnSpc>
                <a:spcBef>
                  <a:spcPts val="68"/>
                </a:spcBef>
              </a:pPr>
              <a:r>
                <a:rPr lang="en-IN" sz="1100" b="0" strike="noStrike" spc="-1">
                  <a:solidFill>
                    <a:srgbClr val="595959"/>
                  </a:solidFill>
                  <a:latin typeface="LTKRCU+ArialMT"/>
                </a:rPr>
                <a:t>•</a:t>
              </a:r>
              <a:endParaRPr lang="en-IN" sz="1100" b="0" strike="noStrike" spc="-1">
                <a:latin typeface="Arial"/>
              </a:endParaRPr>
            </a:p>
          </p:txBody>
        </p:sp>
        <p:sp>
          <p:nvSpPr>
            <p:cNvPr id="90" name="CustomShape 21"/>
            <p:cNvSpPr/>
            <p:nvPr/>
          </p:nvSpPr>
          <p:spPr>
            <a:xfrm>
              <a:off x="8028360" y="3623760"/>
              <a:ext cx="1229760" cy="184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451"/>
                </a:lnSpc>
              </a:pPr>
              <a:r>
                <a:rPr lang="en-IN" sz="1300" b="0" strike="noStrike" spc="-1">
                  <a:solidFill>
                    <a:srgbClr val="000000"/>
                  </a:solidFill>
                  <a:latin typeface="PGBPBF+Arial-BoldItalicMT"/>
                </a:rPr>
                <a:t>Classification</a:t>
              </a:r>
              <a:endParaRPr lang="en-IN" sz="1300" b="0" strike="noStrike" spc="-1">
                <a:latin typeface="Arial"/>
              </a:endParaRPr>
            </a:p>
          </p:txBody>
        </p:sp>
        <p:sp>
          <p:nvSpPr>
            <p:cNvPr id="91" name="CustomShape 22"/>
            <p:cNvSpPr/>
            <p:nvPr/>
          </p:nvSpPr>
          <p:spPr>
            <a:xfrm>
              <a:off x="8187120" y="3811320"/>
              <a:ext cx="20088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p:txBody>
        </p:sp>
        <p:sp>
          <p:nvSpPr>
            <p:cNvPr id="92" name="CustomShape 23"/>
            <p:cNvSpPr/>
            <p:nvPr/>
          </p:nvSpPr>
          <p:spPr>
            <a:xfrm>
              <a:off x="8485560" y="3811320"/>
              <a:ext cx="123696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SIBLVV+Arial-BoldMT"/>
                </a:rPr>
                <a:t>Binary</a:t>
              </a:r>
              <a:r>
                <a:rPr lang="en-IN" sz="1100" b="0" strike="noStrike" spc="21">
                  <a:solidFill>
                    <a:srgbClr val="595959"/>
                  </a:solidFill>
                  <a:latin typeface="SIBLVV+Arial-BoldMT"/>
                </a:rPr>
                <a:t> </a:t>
              </a:r>
              <a:r>
                <a:rPr lang="en-IN" sz="1100" b="0" strike="noStrike" spc="-1">
                  <a:solidFill>
                    <a:srgbClr val="595959"/>
                  </a:solidFill>
                  <a:latin typeface="SIBLVV+Arial-BoldMT"/>
                </a:rPr>
                <a:t>(Late/On-</a:t>
              </a:r>
              <a:endParaRPr lang="en-IN" sz="1100" b="0" strike="noStrike" spc="-1">
                <a:latin typeface="Arial"/>
              </a:endParaRPr>
            </a:p>
          </p:txBody>
        </p:sp>
        <p:sp>
          <p:nvSpPr>
            <p:cNvPr id="93" name="CustomShape 24"/>
            <p:cNvSpPr/>
            <p:nvPr/>
          </p:nvSpPr>
          <p:spPr>
            <a:xfrm>
              <a:off x="8485560" y="3979080"/>
              <a:ext cx="52452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SIBLVV+Arial-BoldMT"/>
                </a:rPr>
                <a:t>Time)</a:t>
              </a:r>
              <a:endParaRPr lang="en-IN" sz="1100" b="0" strike="noStrike" spc="-1">
                <a:latin typeface="Arial"/>
              </a:endParaRPr>
            </a:p>
          </p:txBody>
        </p:sp>
        <p:sp>
          <p:nvSpPr>
            <p:cNvPr id="94" name="CustomShape 25"/>
            <p:cNvSpPr/>
            <p:nvPr/>
          </p:nvSpPr>
          <p:spPr>
            <a:xfrm>
              <a:off x="8187120" y="4155840"/>
              <a:ext cx="20088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p:txBody>
        </p:sp>
        <p:sp>
          <p:nvSpPr>
            <p:cNvPr id="95" name="CustomShape 26"/>
            <p:cNvSpPr/>
            <p:nvPr/>
          </p:nvSpPr>
          <p:spPr>
            <a:xfrm>
              <a:off x="8485560" y="4155840"/>
              <a:ext cx="132048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SIBLVV+Arial-BoldMT"/>
                </a:rPr>
                <a:t>Multiple</a:t>
              </a:r>
              <a:r>
                <a:rPr lang="en-IN" sz="1100" b="0" strike="noStrike" spc="26">
                  <a:solidFill>
                    <a:srgbClr val="595959"/>
                  </a:solidFill>
                  <a:latin typeface="SIBLVV+Arial-BoldMT"/>
                </a:rPr>
                <a:t> </a:t>
              </a:r>
              <a:r>
                <a:rPr lang="en-IN" sz="1100" b="0" strike="noStrike" spc="-1">
                  <a:solidFill>
                    <a:srgbClr val="595959"/>
                  </a:solidFill>
                  <a:latin typeface="SIBLVV+Arial-BoldMT"/>
                </a:rPr>
                <a:t>(Ratings)</a:t>
              </a:r>
              <a:endParaRPr lang="en-IN" sz="1100" b="0" strike="noStrike" spc="-1">
                <a:latin typeface="Arial"/>
              </a:endParaRPr>
            </a:p>
          </p:txBody>
        </p:sp>
        <p:sp>
          <p:nvSpPr>
            <p:cNvPr id="96" name="CustomShape 27"/>
            <p:cNvSpPr/>
            <p:nvPr/>
          </p:nvSpPr>
          <p:spPr>
            <a:xfrm>
              <a:off x="6657840" y="4206600"/>
              <a:ext cx="537480" cy="199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565"/>
                </a:lnSpc>
              </a:pPr>
              <a:r>
                <a:rPr lang="en-IN" sz="1400" b="0" strike="noStrike" spc="-24">
                  <a:solidFill>
                    <a:srgbClr val="FFFFFF"/>
                  </a:solidFill>
                  <a:latin typeface="SIBLVV+Arial-BoldMT"/>
                </a:rPr>
                <a:t>Step</a:t>
              </a:r>
              <a:endParaRPr lang="en-IN" sz="1400" b="0" strike="noStrike" spc="-1">
                <a:latin typeface="Arial"/>
              </a:endParaRPr>
            </a:p>
          </p:txBody>
        </p:sp>
        <p:sp>
          <p:nvSpPr>
            <p:cNvPr id="97" name="CustomShape 28"/>
            <p:cNvSpPr/>
            <p:nvPr/>
          </p:nvSpPr>
          <p:spPr>
            <a:xfrm>
              <a:off x="4548960" y="4414680"/>
              <a:ext cx="364320" cy="213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75"/>
                </a:lnSpc>
              </a:pPr>
              <a:r>
                <a:rPr lang="en-IN" sz="1500" b="0" strike="noStrike" spc="-1">
                  <a:solidFill>
                    <a:srgbClr val="8A0932"/>
                  </a:solidFill>
                  <a:latin typeface="PGBPBF+Arial-BoldItalicMT"/>
                </a:rPr>
                <a:t>05</a:t>
              </a:r>
              <a:endParaRPr lang="en-IN" sz="1500" b="0" strike="noStrike" spc="-1">
                <a:latin typeface="Arial"/>
              </a:endParaRPr>
            </a:p>
          </p:txBody>
        </p:sp>
        <p:sp>
          <p:nvSpPr>
            <p:cNvPr id="98" name="CustomShape 29"/>
            <p:cNvSpPr/>
            <p:nvPr/>
          </p:nvSpPr>
          <p:spPr>
            <a:xfrm>
              <a:off x="2247120" y="4596120"/>
              <a:ext cx="482760" cy="184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451"/>
                </a:lnSpc>
              </a:pPr>
              <a:r>
                <a:rPr lang="en-IN" sz="1300" b="0" strike="noStrike" spc="-1">
                  <a:solidFill>
                    <a:srgbClr val="000000"/>
                  </a:solidFill>
                  <a:latin typeface="PGBPBF+Arial-BoldItalicMT"/>
                </a:rPr>
                <a:t>NLP</a:t>
              </a:r>
              <a:endParaRPr lang="en-IN" sz="1300" b="0" strike="noStrike" spc="-1">
                <a:latin typeface="Arial"/>
              </a:endParaRPr>
            </a:p>
          </p:txBody>
        </p:sp>
        <p:sp>
          <p:nvSpPr>
            <p:cNvPr id="99" name="CustomShape 30"/>
            <p:cNvSpPr/>
            <p:nvPr/>
          </p:nvSpPr>
          <p:spPr>
            <a:xfrm>
              <a:off x="2405880" y="4783680"/>
              <a:ext cx="20088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p:txBody>
        </p:sp>
        <p:sp>
          <p:nvSpPr>
            <p:cNvPr id="100" name="CustomShape 31"/>
            <p:cNvSpPr/>
            <p:nvPr/>
          </p:nvSpPr>
          <p:spPr>
            <a:xfrm>
              <a:off x="2704320" y="4783680"/>
              <a:ext cx="1299240" cy="497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SIBLVV+Arial-BoldMT"/>
                </a:rPr>
                <a:t>Sentimental</a:t>
              </a:r>
              <a:endParaRPr lang="en-IN" sz="1100" b="0" strike="noStrike" spc="-1">
                <a:latin typeface="Arial"/>
              </a:endParaRPr>
            </a:p>
            <a:p>
              <a:pPr>
                <a:lnSpc>
                  <a:spcPts val="1227"/>
                </a:lnSpc>
                <a:spcBef>
                  <a:spcPts val="68"/>
                </a:spcBef>
              </a:pPr>
              <a:r>
                <a:rPr lang="en-IN" sz="1100" b="0" strike="noStrike" spc="-1">
                  <a:solidFill>
                    <a:srgbClr val="595959"/>
                  </a:solidFill>
                  <a:latin typeface="SIBLVV+Arial-BoldMT"/>
                </a:rPr>
                <a:t>Analysis</a:t>
              </a:r>
              <a:endParaRPr lang="en-IN" sz="1100" b="0" strike="noStrike" spc="-1">
                <a:latin typeface="Arial"/>
              </a:endParaRPr>
            </a:p>
            <a:p>
              <a:pPr>
                <a:lnSpc>
                  <a:spcPts val="1227"/>
                </a:lnSpc>
                <a:spcBef>
                  <a:spcPts val="164"/>
                </a:spcBef>
              </a:pPr>
              <a:r>
                <a:rPr lang="en-IN" sz="1100" b="0" strike="noStrike" spc="-1">
                  <a:solidFill>
                    <a:srgbClr val="595959"/>
                  </a:solidFill>
                  <a:latin typeface="SIBLVV+Arial-BoldMT"/>
                </a:rPr>
                <a:t>Effect</a:t>
              </a:r>
              <a:r>
                <a:rPr lang="en-IN" sz="1100" b="0" strike="noStrike" spc="18">
                  <a:solidFill>
                    <a:srgbClr val="595959"/>
                  </a:solidFill>
                  <a:latin typeface="SIBLVV+Arial-BoldMT"/>
                </a:rPr>
                <a:t> </a:t>
              </a:r>
              <a:r>
                <a:rPr lang="en-IN" sz="1100" b="0" strike="noStrike" spc="-1">
                  <a:solidFill>
                    <a:srgbClr val="595959"/>
                  </a:solidFill>
                  <a:latin typeface="SIBLVV+Arial-BoldMT"/>
                </a:rPr>
                <a:t>on</a:t>
              </a:r>
              <a:r>
                <a:rPr lang="en-IN" sz="1100" b="0" strike="noStrike" spc="21">
                  <a:solidFill>
                    <a:srgbClr val="595959"/>
                  </a:solidFill>
                  <a:latin typeface="SIBLVV+Arial-BoldMT"/>
                </a:rPr>
                <a:t> </a:t>
              </a:r>
              <a:r>
                <a:rPr lang="en-IN" sz="1100" b="0" strike="noStrike" spc="-1">
                  <a:solidFill>
                    <a:srgbClr val="595959"/>
                  </a:solidFill>
                  <a:latin typeface="SIBLVV+Arial-BoldMT"/>
                </a:rPr>
                <a:t>Ratings</a:t>
              </a:r>
              <a:endParaRPr lang="en-IN" sz="1100" b="0" strike="noStrike" spc="-1">
                <a:latin typeface="Arial"/>
              </a:endParaRPr>
            </a:p>
          </p:txBody>
        </p:sp>
        <p:sp>
          <p:nvSpPr>
            <p:cNvPr id="101" name="CustomShape 32"/>
            <p:cNvSpPr/>
            <p:nvPr/>
          </p:nvSpPr>
          <p:spPr>
            <a:xfrm>
              <a:off x="2405880" y="5125320"/>
              <a:ext cx="20088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227"/>
                </a:lnSpc>
              </a:pPr>
              <a:r>
                <a:rPr lang="en-IN" sz="1100" b="0" strike="noStrike" spc="-1">
                  <a:solidFill>
                    <a:srgbClr val="595959"/>
                  </a:solidFill>
                  <a:latin typeface="LTKRCU+ArialMT"/>
                </a:rPr>
                <a:t>•</a:t>
              </a:r>
              <a:endParaRPr lang="en-IN" sz="1100" b="0" strike="noStrike" spc="-1">
                <a:latin typeface="Arial"/>
              </a:endParaRPr>
            </a:p>
          </p:txBody>
        </p:sp>
        <p:sp>
          <p:nvSpPr>
            <p:cNvPr id="102" name="CustomShape 33"/>
            <p:cNvSpPr/>
            <p:nvPr/>
          </p:nvSpPr>
          <p:spPr>
            <a:xfrm>
              <a:off x="8012160" y="5614200"/>
              <a:ext cx="1632960" cy="370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451"/>
                </a:lnSpc>
              </a:pPr>
              <a:r>
                <a:rPr lang="en-IN" sz="1300" b="0" strike="noStrike" spc="-1">
                  <a:solidFill>
                    <a:srgbClr val="000000"/>
                  </a:solidFill>
                  <a:latin typeface="PGBPBF+Arial-BoldItalicMT"/>
                </a:rPr>
                <a:t>Consolidation</a:t>
              </a:r>
              <a:r>
                <a:rPr lang="en-IN" sz="1300" b="0" strike="noStrike" spc="38">
                  <a:solidFill>
                    <a:srgbClr val="000000"/>
                  </a:solidFill>
                  <a:latin typeface="PGBPBF+Arial-BoldItalicMT"/>
                </a:rPr>
                <a:t> </a:t>
              </a:r>
              <a:r>
                <a:rPr lang="en-IN" sz="1300" b="0" strike="noStrike" spc="-1">
                  <a:solidFill>
                    <a:srgbClr val="000000"/>
                  </a:solidFill>
                  <a:latin typeface="PGBPBF+Arial-BoldItalicMT"/>
                </a:rPr>
                <a:t>and</a:t>
              </a:r>
              <a:endParaRPr lang="en-IN" sz="1300" b="0" strike="noStrike" spc="-1">
                <a:latin typeface="Arial"/>
              </a:endParaRPr>
            </a:p>
            <a:p>
              <a:pPr>
                <a:lnSpc>
                  <a:spcPts val="1451"/>
                </a:lnSpc>
                <a:spcBef>
                  <a:spcPts val="9"/>
                </a:spcBef>
              </a:pPr>
              <a:r>
                <a:rPr lang="en-IN" sz="1300" b="0" strike="noStrike" spc="-1">
                  <a:solidFill>
                    <a:srgbClr val="000000"/>
                  </a:solidFill>
                  <a:latin typeface="PGBPBF+Arial-BoldItalicMT"/>
                </a:rPr>
                <a:t>Recommendations</a:t>
              </a:r>
              <a:endParaRPr lang="en-IN" sz="1300" b="0" strike="noStrike" spc="-1">
                <a:latin typeface="Arial"/>
              </a:endParaRPr>
            </a:p>
          </p:txBody>
        </p:sp>
        <p:sp>
          <p:nvSpPr>
            <p:cNvPr id="103" name="CustomShape 34"/>
            <p:cNvSpPr/>
            <p:nvPr/>
          </p:nvSpPr>
          <p:spPr>
            <a:xfrm>
              <a:off x="6641640" y="6114600"/>
              <a:ext cx="537480" cy="199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565"/>
                </a:lnSpc>
              </a:pPr>
              <a:r>
                <a:rPr lang="en-IN" sz="1400" b="0" strike="noStrike" spc="-24">
                  <a:solidFill>
                    <a:srgbClr val="FFFFFF"/>
                  </a:solidFill>
                  <a:latin typeface="SIBLVV+Arial-BoldMT"/>
                </a:rPr>
                <a:t>Step</a:t>
              </a:r>
              <a:endParaRPr lang="en-IN" sz="1400" b="0" strike="noStrike" spc="-1">
                <a:latin typeface="Arial"/>
              </a:endParaRPr>
            </a:p>
          </p:txBody>
        </p:sp>
        <p:sp>
          <p:nvSpPr>
            <p:cNvPr id="104" name="CustomShape 35"/>
            <p:cNvSpPr/>
            <p:nvPr/>
          </p:nvSpPr>
          <p:spPr>
            <a:xfrm>
              <a:off x="7266600" y="6149160"/>
              <a:ext cx="364320" cy="213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675"/>
                </a:lnSpc>
              </a:pPr>
              <a:r>
                <a:rPr lang="en-IN" sz="1500" b="0" strike="noStrike" spc="-1">
                  <a:solidFill>
                    <a:srgbClr val="538035"/>
                  </a:solidFill>
                  <a:latin typeface="PGBPBF+Arial-BoldItalicMT"/>
                </a:rPr>
                <a:t>06</a:t>
              </a:r>
              <a:endParaRPr lang="en-IN" sz="15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
          <p:cNvGrpSpPr/>
          <p:nvPr/>
        </p:nvGrpSpPr>
        <p:grpSpPr>
          <a:xfrm>
            <a:off x="371520" y="490320"/>
            <a:ext cx="11449080" cy="6332040"/>
            <a:chOff x="371520" y="490320"/>
            <a:chExt cx="11449080" cy="6332040"/>
          </a:xfrm>
        </p:grpSpPr>
        <p:sp>
          <p:nvSpPr>
            <p:cNvPr id="106" name="CustomShape 2"/>
            <p:cNvSpPr/>
            <p:nvPr/>
          </p:nvSpPr>
          <p:spPr>
            <a:xfrm>
              <a:off x="371520" y="490320"/>
              <a:ext cx="11449080" cy="58770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07" name="CustomShape 3"/>
            <p:cNvSpPr/>
            <p:nvPr/>
          </p:nvSpPr>
          <p:spPr>
            <a:xfrm>
              <a:off x="628200" y="660960"/>
              <a:ext cx="2545920" cy="954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759"/>
                </a:lnSpc>
              </a:pPr>
              <a:r>
                <a:rPr lang="en-IN" sz="3200" b="0" strike="noStrike" spc="-1">
                  <a:solidFill>
                    <a:srgbClr val="414141"/>
                  </a:solidFill>
                  <a:latin typeface="GKMGAV+6"/>
                </a:rPr>
                <a:t>Data Schema</a:t>
              </a:r>
              <a:endParaRPr lang="en-IN" sz="3200" b="0" strike="noStrike" spc="-1">
                <a:latin typeface="Arial"/>
              </a:endParaRPr>
            </a:p>
          </p:txBody>
        </p:sp>
        <p:sp>
          <p:nvSpPr>
            <p:cNvPr id="108" name="CustomShape 4"/>
            <p:cNvSpPr/>
            <p:nvPr/>
          </p:nvSpPr>
          <p:spPr>
            <a:xfrm>
              <a:off x="3780720" y="1246680"/>
              <a:ext cx="219924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Order Payment Dataset</a:t>
              </a:r>
              <a:endParaRPr lang="en-IN" sz="1800" b="0" strike="noStrike" spc="-1">
                <a:latin typeface="Arial"/>
              </a:endParaRPr>
            </a:p>
          </p:txBody>
        </p:sp>
        <p:sp>
          <p:nvSpPr>
            <p:cNvPr id="109" name="CustomShape 5"/>
            <p:cNvSpPr/>
            <p:nvPr/>
          </p:nvSpPr>
          <p:spPr>
            <a:xfrm>
              <a:off x="7094520" y="1246680"/>
              <a:ext cx="155160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Product Dataset</a:t>
              </a:r>
              <a:endParaRPr lang="en-IN" sz="1800" b="0" strike="noStrike" spc="-1">
                <a:latin typeface="Arial"/>
              </a:endParaRPr>
            </a:p>
          </p:txBody>
        </p:sp>
        <p:sp>
          <p:nvSpPr>
            <p:cNvPr id="110" name="CustomShape 6"/>
            <p:cNvSpPr/>
            <p:nvPr/>
          </p:nvSpPr>
          <p:spPr>
            <a:xfrm>
              <a:off x="4735440" y="2484720"/>
              <a:ext cx="691920" cy="43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709"/>
                </a:lnSpc>
              </a:pPr>
              <a:r>
                <a:rPr lang="en-IN" sz="1400" b="0" i="1" strike="noStrike" spc="-1">
                  <a:solidFill>
                    <a:srgbClr val="C0791A"/>
                  </a:solidFill>
                  <a:latin typeface="Calibri"/>
                </a:rPr>
                <a:t>Order id</a:t>
              </a:r>
              <a:endParaRPr lang="en-IN" sz="1400" b="0" strike="noStrike" spc="-1">
                <a:latin typeface="Arial"/>
              </a:endParaRPr>
            </a:p>
          </p:txBody>
        </p:sp>
        <p:sp>
          <p:nvSpPr>
            <p:cNvPr id="111" name="CustomShape 7"/>
            <p:cNvSpPr/>
            <p:nvPr/>
          </p:nvSpPr>
          <p:spPr>
            <a:xfrm>
              <a:off x="7906680" y="2500200"/>
              <a:ext cx="832320" cy="43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709"/>
                </a:lnSpc>
              </a:pPr>
              <a:r>
                <a:rPr lang="en-IN" sz="1400" b="0" i="1" strike="noStrike" spc="-1">
                  <a:solidFill>
                    <a:srgbClr val="C0791A"/>
                  </a:solidFill>
                  <a:latin typeface="Calibri"/>
                </a:rPr>
                <a:t>Product id</a:t>
              </a:r>
              <a:endParaRPr lang="en-IN" sz="1400" b="0" strike="noStrike" spc="-1">
                <a:latin typeface="Arial"/>
              </a:endParaRPr>
            </a:p>
          </p:txBody>
        </p:sp>
        <p:sp>
          <p:nvSpPr>
            <p:cNvPr id="112" name="CustomShape 8"/>
            <p:cNvSpPr/>
            <p:nvPr/>
          </p:nvSpPr>
          <p:spPr>
            <a:xfrm>
              <a:off x="2768760" y="3121920"/>
              <a:ext cx="691920" cy="43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709"/>
                </a:lnSpc>
              </a:pPr>
              <a:r>
                <a:rPr lang="en-IN" sz="1400" b="0" i="1" strike="noStrike" spc="-1">
                  <a:solidFill>
                    <a:srgbClr val="C0791A"/>
                  </a:solidFill>
                  <a:latin typeface="Calibri"/>
                </a:rPr>
                <a:t>Order id</a:t>
              </a:r>
              <a:endParaRPr lang="en-IN" sz="1400" b="0" strike="noStrike" spc="-1">
                <a:latin typeface="Arial"/>
              </a:endParaRPr>
            </a:p>
          </p:txBody>
        </p:sp>
        <p:sp>
          <p:nvSpPr>
            <p:cNvPr id="113" name="CustomShape 9"/>
            <p:cNvSpPr/>
            <p:nvPr/>
          </p:nvSpPr>
          <p:spPr>
            <a:xfrm>
              <a:off x="5944680" y="3121920"/>
              <a:ext cx="691920" cy="43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709"/>
                </a:lnSpc>
              </a:pPr>
              <a:r>
                <a:rPr lang="en-IN" sz="1400" b="0" i="1" strike="noStrike" spc="-1">
                  <a:solidFill>
                    <a:srgbClr val="C0791A"/>
                  </a:solidFill>
                  <a:latin typeface="Calibri"/>
                </a:rPr>
                <a:t>Order id</a:t>
              </a:r>
              <a:endParaRPr lang="en-IN" sz="1400" b="0" strike="noStrike" spc="-1">
                <a:latin typeface="Arial"/>
              </a:endParaRPr>
            </a:p>
          </p:txBody>
        </p:sp>
        <p:sp>
          <p:nvSpPr>
            <p:cNvPr id="114" name="CustomShape 10"/>
            <p:cNvSpPr/>
            <p:nvPr/>
          </p:nvSpPr>
          <p:spPr>
            <a:xfrm>
              <a:off x="8647920" y="3129840"/>
              <a:ext cx="673200" cy="43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709"/>
                </a:lnSpc>
              </a:pPr>
              <a:r>
                <a:rPr lang="en-IN" sz="1400" b="0" i="1" strike="noStrike" spc="-1">
                  <a:solidFill>
                    <a:srgbClr val="C0791A"/>
                  </a:solidFill>
                  <a:latin typeface="Calibri"/>
                </a:rPr>
                <a:t>Seller id</a:t>
              </a:r>
              <a:endParaRPr lang="en-IN" sz="1400" b="0" strike="noStrike" spc="-1">
                <a:latin typeface="Arial"/>
              </a:endParaRPr>
            </a:p>
          </p:txBody>
        </p:sp>
        <p:sp>
          <p:nvSpPr>
            <p:cNvPr id="115" name="CustomShape 11"/>
            <p:cNvSpPr/>
            <p:nvPr/>
          </p:nvSpPr>
          <p:spPr>
            <a:xfrm>
              <a:off x="856080" y="3702240"/>
              <a:ext cx="149580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Review Dataset</a:t>
              </a:r>
              <a:endParaRPr lang="en-IN" sz="1800" b="0" strike="noStrike" spc="-1">
                <a:latin typeface="Arial"/>
              </a:endParaRPr>
            </a:p>
          </p:txBody>
        </p:sp>
        <p:sp>
          <p:nvSpPr>
            <p:cNvPr id="116" name="CustomShape 12"/>
            <p:cNvSpPr/>
            <p:nvPr/>
          </p:nvSpPr>
          <p:spPr>
            <a:xfrm>
              <a:off x="4030560" y="3702240"/>
              <a:ext cx="137592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Order Dataset</a:t>
              </a:r>
              <a:endParaRPr lang="en-IN" sz="1800" b="0" strike="noStrike" spc="-1">
                <a:latin typeface="Arial"/>
              </a:endParaRPr>
            </a:p>
          </p:txBody>
        </p:sp>
        <p:sp>
          <p:nvSpPr>
            <p:cNvPr id="117" name="CustomShape 13"/>
            <p:cNvSpPr/>
            <p:nvPr/>
          </p:nvSpPr>
          <p:spPr>
            <a:xfrm>
              <a:off x="7047720" y="3710160"/>
              <a:ext cx="182916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Order Item Dataset</a:t>
              </a:r>
              <a:endParaRPr lang="en-IN" sz="1800" b="0" strike="noStrike" spc="-1">
                <a:latin typeface="Arial"/>
              </a:endParaRPr>
            </a:p>
          </p:txBody>
        </p:sp>
        <p:sp>
          <p:nvSpPr>
            <p:cNvPr id="118" name="CustomShape 14"/>
            <p:cNvSpPr/>
            <p:nvPr/>
          </p:nvSpPr>
          <p:spPr>
            <a:xfrm>
              <a:off x="9479880" y="3702240"/>
              <a:ext cx="135108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Seller Dataset</a:t>
              </a:r>
              <a:endParaRPr lang="en-IN" sz="1800" b="0" strike="noStrike" spc="-1">
                <a:latin typeface="Arial"/>
              </a:endParaRPr>
            </a:p>
          </p:txBody>
        </p:sp>
        <p:sp>
          <p:nvSpPr>
            <p:cNvPr id="119" name="CustomShape 15"/>
            <p:cNvSpPr/>
            <p:nvPr/>
          </p:nvSpPr>
          <p:spPr>
            <a:xfrm>
              <a:off x="4735440" y="4179960"/>
              <a:ext cx="954360" cy="43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709"/>
                </a:lnSpc>
              </a:pPr>
              <a:r>
                <a:rPr lang="en-IN" sz="1400" b="0" i="1" strike="noStrike" spc="-1">
                  <a:solidFill>
                    <a:srgbClr val="C0791A"/>
                  </a:solidFill>
                  <a:latin typeface="Calibri"/>
                </a:rPr>
                <a:t>Customer</a:t>
              </a:r>
              <a:r>
                <a:rPr lang="en-IN" sz="1400" b="0" i="1" strike="noStrike" spc="-9">
                  <a:solidFill>
                    <a:srgbClr val="C0791A"/>
                  </a:solidFill>
                  <a:latin typeface="Calibri"/>
                </a:rPr>
                <a:t> </a:t>
              </a:r>
              <a:r>
                <a:rPr lang="en-IN" sz="1400" b="0" i="1" strike="noStrike" spc="-1">
                  <a:solidFill>
                    <a:srgbClr val="C0791A"/>
                  </a:solidFill>
                  <a:latin typeface="Calibri"/>
                </a:rPr>
                <a:t>id</a:t>
              </a:r>
              <a:endParaRPr lang="en-IN" sz="1400" b="0" strike="noStrike" spc="-1">
                <a:latin typeface="Arial"/>
              </a:endParaRPr>
            </a:p>
          </p:txBody>
        </p:sp>
        <p:sp>
          <p:nvSpPr>
            <p:cNvPr id="120" name="CustomShape 16"/>
            <p:cNvSpPr/>
            <p:nvPr/>
          </p:nvSpPr>
          <p:spPr>
            <a:xfrm>
              <a:off x="10292760" y="4179960"/>
              <a:ext cx="735120" cy="43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709"/>
                </a:lnSpc>
              </a:pPr>
              <a:r>
                <a:rPr lang="en-IN" sz="1400" b="0" i="1" strike="noStrike" spc="-1">
                  <a:solidFill>
                    <a:srgbClr val="C0791A"/>
                  </a:solidFill>
                  <a:latin typeface="Calibri"/>
                </a:rPr>
                <a:t>Zip-Code</a:t>
              </a:r>
              <a:endParaRPr lang="en-IN" sz="1400" b="0" strike="noStrike" spc="-1">
                <a:latin typeface="Arial"/>
              </a:endParaRPr>
            </a:p>
          </p:txBody>
        </p:sp>
        <p:sp>
          <p:nvSpPr>
            <p:cNvPr id="121" name="CustomShape 17"/>
            <p:cNvSpPr/>
            <p:nvPr/>
          </p:nvSpPr>
          <p:spPr>
            <a:xfrm>
              <a:off x="7047720" y="4767480"/>
              <a:ext cx="735120" cy="43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1709"/>
                </a:lnSpc>
              </a:pPr>
              <a:r>
                <a:rPr lang="en-IN" sz="1400" b="0" i="1" strike="noStrike" spc="-1">
                  <a:solidFill>
                    <a:srgbClr val="C0791A"/>
                  </a:solidFill>
                  <a:latin typeface="Calibri"/>
                </a:rPr>
                <a:t>Zip-Code</a:t>
              </a:r>
              <a:endParaRPr lang="en-IN" sz="1400" b="0" strike="noStrike" spc="-1">
                <a:latin typeface="Arial"/>
              </a:endParaRPr>
            </a:p>
          </p:txBody>
        </p:sp>
        <p:sp>
          <p:nvSpPr>
            <p:cNvPr id="122" name="CustomShape 18"/>
            <p:cNvSpPr/>
            <p:nvPr/>
          </p:nvSpPr>
          <p:spPr>
            <a:xfrm>
              <a:off x="840600" y="5225040"/>
              <a:ext cx="1661760" cy="1116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Product Category</a:t>
              </a:r>
              <a:endParaRPr lang="en-IN" sz="1800" b="0" strike="noStrike" spc="-1">
                <a:latin typeface="Arial"/>
              </a:endParaRPr>
            </a:p>
            <a:p>
              <a:pPr marL="43560">
                <a:lnSpc>
                  <a:spcPts val="2197"/>
                </a:lnSpc>
                <a:spcBef>
                  <a:spcPts val="11"/>
                </a:spcBef>
              </a:pPr>
              <a:r>
                <a:rPr lang="en-IN" sz="1800" b="0" strike="noStrike" spc="-1">
                  <a:solidFill>
                    <a:srgbClr val="C0791B"/>
                  </a:solidFill>
                  <a:latin typeface="Calibri"/>
                </a:rPr>
                <a:t>Translation</a:t>
              </a:r>
              <a:r>
                <a:rPr lang="en-IN" sz="1800" b="0" strike="noStrike" spc="9">
                  <a:solidFill>
                    <a:srgbClr val="C0791B"/>
                  </a:solidFill>
                  <a:latin typeface="Calibri"/>
                </a:rPr>
                <a:t> </a:t>
              </a:r>
              <a:r>
                <a:rPr lang="en-IN" sz="1800" b="0" strike="noStrike" spc="-1">
                  <a:solidFill>
                    <a:srgbClr val="C0791B"/>
                  </a:solidFill>
                  <a:latin typeface="Calibri"/>
                </a:rPr>
                <a:t>Data</a:t>
              </a:r>
              <a:endParaRPr lang="en-IN" sz="1800" b="0" strike="noStrike" spc="-1">
                <a:latin typeface="Arial"/>
              </a:endParaRPr>
            </a:p>
          </p:txBody>
        </p:sp>
        <p:sp>
          <p:nvSpPr>
            <p:cNvPr id="123" name="CustomShape 19"/>
            <p:cNvSpPr/>
            <p:nvPr/>
          </p:nvSpPr>
          <p:spPr>
            <a:xfrm>
              <a:off x="3941280" y="5368680"/>
              <a:ext cx="171396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Customer Dataset</a:t>
              </a:r>
              <a:endParaRPr lang="en-IN" sz="1800" b="0" strike="noStrike" spc="-1">
                <a:latin typeface="Arial"/>
              </a:endParaRPr>
            </a:p>
          </p:txBody>
        </p:sp>
        <p:sp>
          <p:nvSpPr>
            <p:cNvPr id="124" name="CustomShape 20"/>
            <p:cNvSpPr/>
            <p:nvPr/>
          </p:nvSpPr>
          <p:spPr>
            <a:xfrm>
              <a:off x="9208080" y="5376600"/>
              <a:ext cx="1924200" cy="55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197"/>
                </a:lnSpc>
              </a:pPr>
              <a:r>
                <a:rPr lang="en-IN" sz="1800" b="0" strike="noStrike" spc="-1">
                  <a:solidFill>
                    <a:srgbClr val="C0791B"/>
                  </a:solidFill>
                  <a:latin typeface="Calibri"/>
                </a:rPr>
                <a:t>Geolocation Dataset</a:t>
              </a:r>
              <a:endParaRPr lang="en-IN" sz="1800" b="0" strike="noStrike" spc="-1">
                <a:latin typeface="Arial"/>
              </a:endParaRPr>
            </a:p>
          </p:txBody>
        </p:sp>
        <p:sp>
          <p:nvSpPr>
            <p:cNvPr id="125" name="CustomShape 21"/>
            <p:cNvSpPr/>
            <p:nvPr/>
          </p:nvSpPr>
          <p:spPr>
            <a:xfrm>
              <a:off x="2048760" y="5801400"/>
              <a:ext cx="2146680" cy="1020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22"/>
                </a:lnSpc>
              </a:pPr>
              <a:r>
                <a:rPr lang="en-IN" sz="3600" b="0" strike="noStrike" spc="-1">
                  <a:solidFill>
                    <a:srgbClr val="414141"/>
                  </a:solidFill>
                  <a:latin typeface="SIBLVV+Arial-BoldMT"/>
                </a:rPr>
                <a:t>Customer</a:t>
              </a:r>
              <a:endParaRPr lang="en-IN" sz="3600" b="0" strike="noStrike" spc="-1">
                <a:latin typeface="Arial"/>
              </a:endParaRPr>
            </a:p>
          </p:txBody>
        </p:sp>
        <p:sp>
          <p:nvSpPr>
            <p:cNvPr id="126" name="CustomShape 22"/>
            <p:cNvSpPr/>
            <p:nvPr/>
          </p:nvSpPr>
          <p:spPr>
            <a:xfrm>
              <a:off x="6824520" y="5798880"/>
              <a:ext cx="4142520" cy="510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22"/>
                </a:lnSpc>
              </a:pPr>
              <a:r>
                <a:rPr lang="en-IN" sz="3200" b="0" strike="noStrike" spc="-1">
                  <a:solidFill>
                    <a:srgbClr val="414141"/>
                  </a:solidFill>
                  <a:latin typeface="SIBLVV+Arial-BoldMT"/>
                </a:rPr>
                <a:t>Product</a:t>
              </a:r>
              <a:r>
                <a:rPr lang="en-IN" sz="3200" b="0" strike="noStrike" spc="9242">
                  <a:solidFill>
                    <a:srgbClr val="414141"/>
                  </a:solidFill>
                  <a:latin typeface="Times New Roman"/>
                </a:rPr>
                <a:t> </a:t>
              </a:r>
              <a:r>
                <a:rPr lang="en-IN" sz="3200" b="0" strike="noStrike" spc="-1">
                  <a:solidFill>
                    <a:srgbClr val="414141"/>
                  </a:solidFill>
                  <a:latin typeface="SIBLVV+Arial-BoldMT"/>
                </a:rPr>
                <a:t>Seller</a:t>
              </a:r>
              <a:endParaRPr lang="en-IN" sz="3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43240" y="451800"/>
            <a:ext cx="4716360" cy="1103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348"/>
              </a:lnSpc>
            </a:pPr>
            <a:r>
              <a:rPr lang="en-IN" sz="3700" b="0" strike="noStrike" spc="-1">
                <a:solidFill>
                  <a:srgbClr val="FFFFFF"/>
                </a:solidFill>
                <a:latin typeface="AJJWOD+6"/>
              </a:rPr>
              <a:t>Feature Engineering</a:t>
            </a:r>
            <a:endParaRPr lang="en-IN" sz="3700" b="0" strike="noStrike" spc="-1">
              <a:latin typeface="Arial"/>
            </a:endParaRPr>
          </a:p>
        </p:txBody>
      </p:sp>
      <p:sp>
        <p:nvSpPr>
          <p:cNvPr id="128" name="CustomShape 2"/>
          <p:cNvSpPr/>
          <p:nvPr/>
        </p:nvSpPr>
        <p:spPr>
          <a:xfrm>
            <a:off x="543240" y="1256760"/>
            <a:ext cx="1938960" cy="830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274"/>
              </a:lnSpc>
            </a:pPr>
            <a:r>
              <a:rPr lang="en-IN" sz="2400" b="0" strike="noStrike" spc="-1">
                <a:solidFill>
                  <a:srgbClr val="FFFFFF"/>
                </a:solidFill>
                <a:latin typeface="JOJIIB+2"/>
              </a:rPr>
              <a:t>Correlations:</a:t>
            </a:r>
            <a:endParaRPr lang="en-IN" sz="2400" b="0" strike="noStrike" spc="-1">
              <a:latin typeface="Arial"/>
            </a:endParaRPr>
          </a:p>
        </p:txBody>
      </p:sp>
      <p:sp>
        <p:nvSpPr>
          <p:cNvPr id="129" name="CustomShape 3"/>
          <p:cNvSpPr/>
          <p:nvPr/>
        </p:nvSpPr>
        <p:spPr>
          <a:xfrm>
            <a:off x="543240" y="1710720"/>
            <a:ext cx="4256280" cy="1385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2727"/>
              </a:lnSpc>
            </a:pPr>
            <a:r>
              <a:rPr lang="en-IN" sz="2000" b="0" strike="noStrike" spc="-1">
                <a:solidFill>
                  <a:srgbClr val="FFFFFF"/>
                </a:solidFill>
                <a:latin typeface="EMUFHJ+1"/>
              </a:rPr>
              <a:t>Customer geolocation Lat =&gt;</a:t>
            </a:r>
            <a:endParaRPr lang="en-IN" sz="2000" b="0" strike="noStrike" spc="-1">
              <a:latin typeface="Arial"/>
            </a:endParaRPr>
          </a:p>
          <a:p>
            <a:pPr>
              <a:lnSpc>
                <a:spcPts val="2687"/>
              </a:lnSpc>
            </a:pPr>
            <a:r>
              <a:rPr lang="en-IN" sz="2000" b="0" strike="noStrike" spc="-1">
                <a:solidFill>
                  <a:srgbClr val="FFFFFF"/>
                </a:solidFill>
                <a:latin typeface="EMUFHJ+1"/>
              </a:rPr>
              <a:t>Positive correlation with Carrier</a:t>
            </a:r>
            <a:endParaRPr lang="en-IN" sz="2000" b="0" strike="noStrike" spc="-1">
              <a:latin typeface="Arial"/>
            </a:endParaRPr>
          </a:p>
          <a:p>
            <a:pPr>
              <a:lnSpc>
                <a:spcPts val="2727"/>
              </a:lnSpc>
              <a:spcBef>
                <a:spcPts val="79"/>
              </a:spcBef>
            </a:pPr>
            <a:r>
              <a:rPr lang="en-IN" sz="2000" b="0" strike="noStrike" spc="-1">
                <a:solidFill>
                  <a:srgbClr val="FFFFFF"/>
                </a:solidFill>
                <a:latin typeface="EMUFHJ+1"/>
              </a:rPr>
              <a:t>Time, Delivery time &amp; Freight</a:t>
            </a:r>
            <a:endParaRPr lang="en-IN" sz="2000" b="0" strike="noStrike" spc="-1">
              <a:latin typeface="Arial"/>
            </a:endParaRPr>
          </a:p>
          <a:p>
            <a:pPr>
              <a:lnSpc>
                <a:spcPts val="2687"/>
              </a:lnSpc>
            </a:pPr>
            <a:r>
              <a:rPr lang="en-IN" sz="2000" b="0" strike="noStrike" spc="-1">
                <a:solidFill>
                  <a:srgbClr val="FFFFFF"/>
                </a:solidFill>
                <a:latin typeface="EMUFHJ+1"/>
              </a:rPr>
              <a:t>Values</a:t>
            </a:r>
            <a:endParaRPr lang="en-IN" sz="2000" b="0" strike="noStrike" spc="-1">
              <a:latin typeface="Arial"/>
            </a:endParaRPr>
          </a:p>
        </p:txBody>
      </p:sp>
      <p:pic>
        <p:nvPicPr>
          <p:cNvPr id="130" name="Picture 129"/>
          <p:cNvPicPr/>
          <p:nvPr/>
        </p:nvPicPr>
        <p:blipFill>
          <a:blip r:embed="rId2"/>
          <a:stretch/>
        </p:blipFill>
        <p:spPr>
          <a:xfrm>
            <a:off x="3791520" y="558360"/>
            <a:ext cx="8016480" cy="6857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72800" y="504000"/>
            <a:ext cx="11419200" cy="5882760"/>
          </a:xfrm>
          <a:prstGeom prst="rect">
            <a:avLst/>
          </a:prstGeom>
          <a:noFill/>
          <a:ln>
            <a:noFill/>
          </a:ln>
        </p:spPr>
        <p:txBody>
          <a:bodyPr lIns="90000" tIns="45000" rIns="90000" bIns="45000"/>
          <a:lstStyle/>
          <a:p>
            <a:r>
              <a:rPr lang="en-IN" sz="1600" b="1" strike="noStrike" spc="-1">
                <a:latin typeface="Arial"/>
              </a:rPr>
              <a:t>What is Customer Lifetime Value(CLV)?</a:t>
            </a:r>
          </a:p>
          <a:p>
            <a:r>
              <a:rPr lang="en-IN" sz="1000" b="0" strike="noStrike" spc="-1">
                <a:latin typeface="Arial"/>
              </a:rPr>
              <a:t>In marketing, customer lifetime value(CLV or CLTV),lifetime customer value(LCV), or life-time value(LTV) is a prognostication of the net profit contributed to the whole future relationship with a customer. The prediction model can have verying levels of sophistication and accuracy, ranging from a crude heuristic to the use of complex predictive analytics techniques.</a:t>
            </a:r>
          </a:p>
          <a:p>
            <a:r>
              <a:rPr lang="en-IN" sz="1000" b="0" strike="noStrike" spc="-1">
                <a:latin typeface="Arial"/>
              </a:rPr>
              <a:t>Customer lifetime value can also be defined as the monetary value of a customer relationship, based on the present value of the projected future cash flows from the customer relationship. Customer lifetime value is an important concept in that it encourages firms to shift their focus from quarterly profits to the long-term health of their customer relationships. Customer lifetime value is an important metric because it represents an upper limit on spending to acquire new customers. For this reason it is an important element in calculating payback of advertising spent in marketing mix modeling.</a:t>
            </a:r>
          </a:p>
          <a:p>
            <a:r>
              <a:rPr lang="en-IN" sz="1600" b="1" strike="noStrike" spc="-1">
                <a:latin typeface="Arial"/>
              </a:rPr>
              <a:t>You can use CLV models to answer these types of questions about customers :</a:t>
            </a:r>
          </a:p>
          <a:p>
            <a:r>
              <a:rPr lang="en-IN" sz="1000" b="0" strike="noStrike" spc="-1">
                <a:latin typeface="Arial"/>
              </a:rPr>
              <a:t>Number of purchases: How many purchases will the customer make in a given future time range?</a:t>
            </a:r>
          </a:p>
          <a:p>
            <a:r>
              <a:rPr lang="en-IN" sz="1000" b="0" strike="noStrike" spc="-1">
                <a:latin typeface="Arial"/>
              </a:rPr>
              <a:t>Lifetime: How much time will pass before the customer becomes permanently inactive?</a:t>
            </a:r>
          </a:p>
          <a:p>
            <a:r>
              <a:rPr lang="en-IN" sz="1000" b="0" strike="noStrike" spc="-1">
                <a:latin typeface="Arial"/>
              </a:rPr>
              <a:t>Monetary: How much monetary value will the customer generate in a given future time range?</a:t>
            </a:r>
          </a:p>
          <a:p>
            <a:r>
              <a:rPr lang="en-IN" sz="1200" b="1" strike="noStrike" spc="-1">
                <a:latin typeface="Arial"/>
              </a:rPr>
              <a:t>CLV concepts: RFM (Customer Segmentation)</a:t>
            </a:r>
          </a:p>
          <a:p>
            <a:r>
              <a:rPr lang="en-IN" sz="1000" b="0" strike="noStrike" spc="-1">
                <a:latin typeface="Arial"/>
              </a:rPr>
              <a:t>Three important inputs into CLV models are recency, frequency, and monetary value:</a:t>
            </a:r>
          </a:p>
          <a:p>
            <a:r>
              <a:rPr lang="en-IN" sz="1000" b="0" strike="noStrike" spc="-1">
                <a:latin typeface="Arial"/>
              </a:rPr>
              <a:t>Recency: When was the customer's last order?</a:t>
            </a:r>
          </a:p>
          <a:p>
            <a:r>
              <a:rPr lang="en-IN" sz="1000" b="0" strike="noStrike" spc="-1">
                <a:latin typeface="Arial"/>
              </a:rPr>
              <a:t>Frequency: How often do they buy?</a:t>
            </a:r>
          </a:p>
          <a:p>
            <a:r>
              <a:rPr lang="en-IN" sz="1000" b="0" strike="noStrike" spc="-1">
                <a:latin typeface="Arial"/>
              </a:rPr>
              <a:t>Monetary: What amount do they spend? We will use RFM framework to build our customer segmentation model.</a:t>
            </a:r>
          </a:p>
          <a:p>
            <a:endParaRPr lang="en-IN" sz="1000" b="0" strike="noStrike" spc="-1">
              <a:latin typeface="Arial"/>
            </a:endParaRPr>
          </a:p>
        </p:txBody>
      </p:sp>
      <p:pic>
        <p:nvPicPr>
          <p:cNvPr id="132" name="Picture 131"/>
          <p:cNvPicPr/>
          <p:nvPr/>
        </p:nvPicPr>
        <p:blipFill>
          <a:blip r:embed="rId2"/>
          <a:stretch/>
        </p:blipFill>
        <p:spPr>
          <a:xfrm>
            <a:off x="6408000" y="2736000"/>
            <a:ext cx="3895200" cy="2647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405</TotalTime>
  <Words>3572</Words>
  <Application>Microsoft Office PowerPoint</Application>
  <PresentationFormat>Widescreen</PresentationFormat>
  <Paragraphs>360</Paragraphs>
  <Slides>35</Slides>
  <Notes>1</Notes>
  <HiddenSlides>0</HiddenSlides>
  <MMClips>0</MMClips>
  <ScaleCrop>false</ScaleCrop>
  <HeadingPairs>
    <vt:vector size="6" baseType="variant">
      <vt:variant>
        <vt:lpstr>Fonts Used</vt:lpstr>
      </vt:variant>
      <vt:variant>
        <vt:i4>39</vt:i4>
      </vt:variant>
      <vt:variant>
        <vt:lpstr>Theme</vt:lpstr>
      </vt:variant>
      <vt:variant>
        <vt:i4>1</vt:i4>
      </vt:variant>
      <vt:variant>
        <vt:lpstr>Slide Titles</vt:lpstr>
      </vt:variant>
      <vt:variant>
        <vt:i4>35</vt:i4>
      </vt:variant>
    </vt:vector>
  </HeadingPairs>
  <TitlesOfParts>
    <vt:vector size="75" baseType="lpstr">
      <vt:lpstr>AGDRGH+6</vt:lpstr>
      <vt:lpstr>AJJWOD+6</vt:lpstr>
      <vt:lpstr>Arial</vt:lpstr>
      <vt:lpstr>BAMSEW+1</vt:lpstr>
      <vt:lpstr>BGHTDO+6</vt:lpstr>
      <vt:lpstr>BGVEGN+Arial-BoldMT</vt:lpstr>
      <vt:lpstr>Calibri</vt:lpstr>
      <vt:lpstr>Century Gothic</vt:lpstr>
      <vt:lpstr>Courier New</vt:lpstr>
      <vt:lpstr>DGUUPB+Arial-BoldMT</vt:lpstr>
      <vt:lpstr>EHWSCP+6</vt:lpstr>
      <vt:lpstr>EMUFHJ+1</vt:lpstr>
      <vt:lpstr>FDDFPK+1</vt:lpstr>
      <vt:lpstr>GKMGAV+6</vt:lpstr>
      <vt:lpstr>GNQRCA+6</vt:lpstr>
      <vt:lpstr>ICKFRF+6</vt:lpstr>
      <vt:lpstr>IHVWPN+2</vt:lpstr>
      <vt:lpstr>INIPQF+6</vt:lpstr>
      <vt:lpstr>JGACAF+6</vt:lpstr>
      <vt:lpstr>JLOOAV+ArialMT</vt:lpstr>
      <vt:lpstr>JOJIIB+2</vt:lpstr>
      <vt:lpstr>LTKRCU+ArialMT</vt:lpstr>
      <vt:lpstr>NITGVS+1</vt:lpstr>
      <vt:lpstr>NQLRNU+6</vt:lpstr>
      <vt:lpstr>PBFTQI+TimesNewRomanPSMT</vt:lpstr>
      <vt:lpstr>PGBPBF+Arial-BoldItalicMT</vt:lpstr>
      <vt:lpstr>QJCDWJ+2</vt:lpstr>
      <vt:lpstr>QQFSJA+6</vt:lpstr>
      <vt:lpstr>SIBLVV+Arial-BoldMT</vt:lpstr>
      <vt:lpstr>STUFQH+Arial-BoldMT</vt:lpstr>
      <vt:lpstr>TCKRIV+ArialMT</vt:lpstr>
      <vt:lpstr>Times New Roman</vt:lpstr>
      <vt:lpstr>UEQPMB+ArialMT</vt:lpstr>
      <vt:lpstr>UJGSHH+1</vt:lpstr>
      <vt:lpstr>UUHMVF+6</vt:lpstr>
      <vt:lpstr>VEPKEI+2</vt:lpstr>
      <vt:lpstr>VPFPFT+6</vt:lpstr>
      <vt:lpstr>Wingdings 3</vt:lpstr>
      <vt:lpstr>WNMSFF+2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
  <dc:description/>
  <cp:lastModifiedBy>mohit negi</cp:lastModifiedBy>
  <cp:revision>12</cp:revision>
  <dcterms:modified xsi:type="dcterms:W3CDTF">2021-05-23T14:52:01Z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