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3" r:id="rId8"/>
    <p:sldId id="264" r:id="rId9"/>
    <p:sldId id="277" r:id="rId10"/>
    <p:sldId id="268" r:id="rId11"/>
    <p:sldId id="269" r:id="rId12"/>
    <p:sldId id="270" r:id="rId13"/>
    <p:sldId id="282" r:id="rId14"/>
    <p:sldId id="281" r:id="rId15"/>
    <p:sldId id="280" r:id="rId16"/>
    <p:sldId id="279" r:id="rId17"/>
    <p:sldId id="278" r:id="rId18"/>
    <p:sldId id="284" r:id="rId19"/>
    <p:sldId id="283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ei Nikitin1" initials="SN" lastIdx="1" clrIdx="0">
    <p:extLst>
      <p:ext uri="{19B8F6BF-5375-455C-9EA6-DF929625EA0E}">
        <p15:presenceInfo xmlns:p15="http://schemas.microsoft.com/office/powerpoint/2012/main" userId="S-1-5-21-1464873791-2821958317-2405219447-169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ergei's\Java\Projects\Linearization\Results\new%20test%20data\&#1044;&#1083;&#1103;%20&#1076;&#1086;&#1082;&#1083;&#1072;&#1076;&#1072;\Reversing_edges_and_cutwidth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ergei's\Java\Projects\Linearization\Results\new%20test%20data\&#1044;&#1083;&#1103;%20&#1076;&#1086;&#1082;&#1083;&#1072;&#1076;&#1072;\Reversing_edges_and_cutwidth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ergei's\Java\Projects\Linearization\Results\new%20test%20data\&#1044;&#1083;&#1103;%20&#1076;&#1086;&#1082;&#1083;&#1072;&#1076;&#1072;\Reversing_edges_and_cutwidth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ergei's\Java\Projects\Linearization\Results\new%20test%20data\&#1044;&#1083;&#1103;%20&#1076;&#1086;&#1082;&#1083;&#1072;&#1076;&#1072;\Reversing_edges_and_cutwidth_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ergei's\Java\Projects\Linearization\Results\new%20test%20data\&#1044;&#1083;&#1103;%20&#1076;&#1086;&#1082;&#1083;&#1072;&#1076;&#1072;\Reversing_edges_and_cutwidth_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ergei's\Java\Projects\Linearization\Results\new%20test%20data\&#1044;&#1083;&#1103;%20&#1076;&#1086;&#1082;&#1083;&#1072;&#1076;&#1072;\Reversing_edges_and_cutwidth_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ergei's\Java\Projects\Linearization\Results\new%20test%20data\Results\Reversing_edges_and_cutwidth_comparison_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ergei's\Java\Projects\Linearization\Results\new%20test%20data\Results\Reversing_edges_and_cutwidth_comparison_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Eades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Sheet1!$B$3:$B$9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48</c:v>
                </c:pt>
                <c:pt idx="3">
                  <c:v>64</c:v>
                </c:pt>
                <c:pt idx="4">
                  <c:v>80</c:v>
                </c:pt>
                <c:pt idx="5">
                  <c:v>96</c:v>
                </c:pt>
                <c:pt idx="6">
                  <c:v>112</c:v>
                </c:pt>
              </c:numCache>
            </c:numRef>
          </c:cat>
          <c:val>
            <c:numRef>
              <c:f>Sheet1!$C$3:$C$9</c:f>
              <c:numCache>
                <c:formatCode>General</c:formatCode>
                <c:ptCount val="7"/>
                <c:pt idx="0">
                  <c:v>7.35</c:v>
                </c:pt>
                <c:pt idx="1">
                  <c:v>22.29</c:v>
                </c:pt>
                <c:pt idx="2">
                  <c:v>49.292000000000002</c:v>
                </c:pt>
                <c:pt idx="3">
                  <c:v>76.683999999999997</c:v>
                </c:pt>
                <c:pt idx="4">
                  <c:v>103.652</c:v>
                </c:pt>
                <c:pt idx="5">
                  <c:v>121.541</c:v>
                </c:pt>
                <c:pt idx="6">
                  <c:v>172.16300000000001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CD-4EE1-91BE-451E70E939FF}"/>
            </c:ext>
          </c:extLst>
        </c:ser>
        <c:ser>
          <c:idx val="1"/>
          <c:order val="1"/>
          <c:tx>
            <c:v>Haussler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Sheet1!$B$3:$B$9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48</c:v>
                </c:pt>
                <c:pt idx="3">
                  <c:v>64</c:v>
                </c:pt>
                <c:pt idx="4">
                  <c:v>80</c:v>
                </c:pt>
                <c:pt idx="5">
                  <c:v>96</c:v>
                </c:pt>
                <c:pt idx="6">
                  <c:v>112</c:v>
                </c:pt>
              </c:numCache>
            </c:numRef>
          </c:cat>
          <c:val>
            <c:numRef>
              <c:f>Sheet1!$F$3:$F$9</c:f>
              <c:numCache>
                <c:formatCode>General</c:formatCode>
                <c:ptCount val="7"/>
                <c:pt idx="0">
                  <c:v>21.42</c:v>
                </c:pt>
                <c:pt idx="1">
                  <c:v>84.77</c:v>
                </c:pt>
                <c:pt idx="2">
                  <c:v>178.15625</c:v>
                </c:pt>
                <c:pt idx="3">
                  <c:v>278.28421052631501</c:v>
                </c:pt>
                <c:pt idx="4">
                  <c:v>367.95652173912998</c:v>
                </c:pt>
                <c:pt idx="5">
                  <c:v>503.68235294117602</c:v>
                </c:pt>
                <c:pt idx="6">
                  <c:v>595.46739130434798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CD-4EE1-91BE-451E70E939FF}"/>
            </c:ext>
          </c:extLst>
        </c:ser>
        <c:ser>
          <c:idx val="2"/>
          <c:order val="2"/>
          <c:tx>
            <c:v>vg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Sheet1!$I$3:$I$9</c:f>
              <c:numCache>
                <c:formatCode>General</c:formatCode>
                <c:ptCount val="7"/>
                <c:pt idx="0">
                  <c:v>14.23</c:v>
                </c:pt>
                <c:pt idx="1">
                  <c:v>34.340000000000003</c:v>
                </c:pt>
                <c:pt idx="2">
                  <c:v>62.905999999999999</c:v>
                </c:pt>
                <c:pt idx="3">
                  <c:v>102.821</c:v>
                </c:pt>
                <c:pt idx="4">
                  <c:v>131.5</c:v>
                </c:pt>
                <c:pt idx="5">
                  <c:v>181.69399999999999</c:v>
                </c:pt>
                <c:pt idx="6">
                  <c:v>223.79300000000001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CD-4EE1-91BE-451E70E93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033215"/>
        <c:axId val="1762034463"/>
      </c:lineChart>
      <c:catAx>
        <c:axId val="176203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особей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4463"/>
        <c:crosses val="autoZero"/>
        <c:auto val="1"/>
        <c:lblAlgn val="ctr"/>
        <c:lblOffset val="100"/>
        <c:noMultiLvlLbl val="0"/>
      </c:catAx>
      <c:valAx>
        <c:axId val="176203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Reversing edges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3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Eades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Sheet1!$B$3:$B$9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48</c:v>
                </c:pt>
                <c:pt idx="3">
                  <c:v>64</c:v>
                </c:pt>
                <c:pt idx="4">
                  <c:v>80</c:v>
                </c:pt>
                <c:pt idx="5">
                  <c:v>96</c:v>
                </c:pt>
                <c:pt idx="6">
                  <c:v>112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13.765000000000001</c:v>
                </c:pt>
                <c:pt idx="1">
                  <c:v>48.715000000000003</c:v>
                </c:pt>
                <c:pt idx="2">
                  <c:v>92.822999999999993</c:v>
                </c:pt>
                <c:pt idx="3">
                  <c:v>222.66200000000001</c:v>
                </c:pt>
                <c:pt idx="4">
                  <c:v>312.86099999999999</c:v>
                </c:pt>
                <c:pt idx="5">
                  <c:v>312.68</c:v>
                </c:pt>
                <c:pt idx="6">
                  <c:v>414.22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57-464A-B1AE-B6E2FE917084}"/>
            </c:ext>
          </c:extLst>
        </c:ser>
        <c:ser>
          <c:idx val="1"/>
          <c:order val="1"/>
          <c:tx>
            <c:v>Haussler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Sheet1!$B$3:$B$9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48</c:v>
                </c:pt>
                <c:pt idx="3">
                  <c:v>64</c:v>
                </c:pt>
                <c:pt idx="4">
                  <c:v>80</c:v>
                </c:pt>
                <c:pt idx="5">
                  <c:v>96</c:v>
                </c:pt>
                <c:pt idx="6">
                  <c:v>112</c:v>
                </c:pt>
              </c:numCache>
            </c:numRef>
          </c:cat>
          <c:val>
            <c:numRef>
              <c:f>Sheet1!$G$3:$G$9</c:f>
              <c:numCache>
                <c:formatCode>General</c:formatCode>
                <c:ptCount val="7"/>
                <c:pt idx="0">
                  <c:v>11.235519999999999</c:v>
                </c:pt>
                <c:pt idx="1">
                  <c:v>37.98274</c:v>
                </c:pt>
                <c:pt idx="2">
                  <c:v>57.960812500000003</c:v>
                </c:pt>
                <c:pt idx="3">
                  <c:v>167.086652631578</c:v>
                </c:pt>
                <c:pt idx="4">
                  <c:v>254.588608695652</c:v>
                </c:pt>
                <c:pt idx="5">
                  <c:v>242.639070588235</c:v>
                </c:pt>
                <c:pt idx="6">
                  <c:v>317.96043478260799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57-464A-B1AE-B6E2FE917084}"/>
            </c:ext>
          </c:extLst>
        </c:ser>
        <c:ser>
          <c:idx val="2"/>
          <c:order val="2"/>
          <c:tx>
            <c:v>vg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Sheet1!$J$3:$J$9</c:f>
              <c:numCache>
                <c:formatCode>General</c:formatCode>
                <c:ptCount val="7"/>
                <c:pt idx="0">
                  <c:v>11.375</c:v>
                </c:pt>
                <c:pt idx="1">
                  <c:v>43.61</c:v>
                </c:pt>
                <c:pt idx="2">
                  <c:v>79.331000000000003</c:v>
                </c:pt>
                <c:pt idx="3">
                  <c:v>203.21100000000001</c:v>
                </c:pt>
                <c:pt idx="4">
                  <c:v>282.96300000000002</c:v>
                </c:pt>
                <c:pt idx="5">
                  <c:v>302.24400000000003</c:v>
                </c:pt>
                <c:pt idx="6">
                  <c:v>390.92700000000002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57-464A-B1AE-B6E2FE917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032383"/>
        <c:axId val="1762036127"/>
      </c:lineChart>
      <c:catAx>
        <c:axId val="176203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особей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6127"/>
        <c:crosses val="autoZero"/>
        <c:auto val="1"/>
        <c:lblAlgn val="ctr"/>
        <c:lblOffset val="100"/>
        <c:noMultiLvlLbl val="0"/>
      </c:catAx>
      <c:valAx>
        <c:axId val="176203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cut 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2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Eades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Sheet1!$B$51:$B$56</c:f>
              <c:numCache>
                <c:formatCode>General</c:formatCode>
                <c:ptCount val="6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48</c:v>
                </c:pt>
                <c:pt idx="5">
                  <c:v>96</c:v>
                </c:pt>
              </c:numCache>
            </c:numRef>
          </c:cat>
          <c:val>
            <c:numRef>
              <c:f>Sheet1!$C$51:$C$56</c:f>
              <c:numCache>
                <c:formatCode>General</c:formatCode>
                <c:ptCount val="6"/>
                <c:pt idx="0">
                  <c:v>7.35</c:v>
                </c:pt>
                <c:pt idx="1">
                  <c:v>11</c:v>
                </c:pt>
                <c:pt idx="2">
                  <c:v>17.16</c:v>
                </c:pt>
                <c:pt idx="3">
                  <c:v>29.89</c:v>
                </c:pt>
                <c:pt idx="4">
                  <c:v>56.68</c:v>
                </c:pt>
                <c:pt idx="5">
                  <c:v>103.7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0D-4442-AA0B-8B5944902D9D}"/>
            </c:ext>
          </c:extLst>
        </c:ser>
        <c:ser>
          <c:idx val="1"/>
          <c:order val="1"/>
          <c:tx>
            <c:v>Haussler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Sheet1!$B$51:$B$56</c:f>
              <c:numCache>
                <c:formatCode>General</c:formatCode>
                <c:ptCount val="6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48</c:v>
                </c:pt>
                <c:pt idx="5">
                  <c:v>96</c:v>
                </c:pt>
              </c:numCache>
            </c:numRef>
          </c:cat>
          <c:val>
            <c:numRef>
              <c:f>Sheet1!$F$51:$F$56</c:f>
              <c:numCache>
                <c:formatCode>General</c:formatCode>
                <c:ptCount val="6"/>
                <c:pt idx="0">
                  <c:v>21.42</c:v>
                </c:pt>
                <c:pt idx="1">
                  <c:v>23.85</c:v>
                </c:pt>
                <c:pt idx="2">
                  <c:v>31.25</c:v>
                </c:pt>
                <c:pt idx="3">
                  <c:v>45.1099999999999</c:v>
                </c:pt>
                <c:pt idx="4">
                  <c:v>74.289999999999907</c:v>
                </c:pt>
                <c:pt idx="5">
                  <c:v>128.36000000000001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0D-4442-AA0B-8B5944902D9D}"/>
            </c:ext>
          </c:extLst>
        </c:ser>
        <c:ser>
          <c:idx val="2"/>
          <c:order val="2"/>
          <c:tx>
            <c:v>vg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Sheet1!$I$51:$I$56</c:f>
              <c:numCache>
                <c:formatCode>General</c:formatCode>
                <c:ptCount val="6"/>
                <c:pt idx="0">
                  <c:v>14.23</c:v>
                </c:pt>
                <c:pt idx="1">
                  <c:v>18.04</c:v>
                </c:pt>
                <c:pt idx="2">
                  <c:v>24.82</c:v>
                </c:pt>
                <c:pt idx="3">
                  <c:v>37.61</c:v>
                </c:pt>
                <c:pt idx="4">
                  <c:v>64.83</c:v>
                </c:pt>
                <c:pt idx="5">
                  <c:v>114.35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0D-4442-AA0B-8B5944902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033215"/>
        <c:axId val="1762034463"/>
      </c:lineChart>
      <c:catAx>
        <c:axId val="176203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duplications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4463"/>
        <c:crosses val="autoZero"/>
        <c:auto val="1"/>
        <c:lblAlgn val="ctr"/>
        <c:lblOffset val="100"/>
        <c:noMultiLvlLbl val="0"/>
      </c:catAx>
      <c:valAx>
        <c:axId val="176203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Reversing edges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3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Eades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Sheet1!$B$51:$B$56</c:f>
              <c:numCache>
                <c:formatCode>General</c:formatCode>
                <c:ptCount val="6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48</c:v>
                </c:pt>
                <c:pt idx="5">
                  <c:v>96</c:v>
                </c:pt>
              </c:numCache>
            </c:numRef>
          </c:cat>
          <c:val>
            <c:numRef>
              <c:f>Sheet1!$D$51:$D$56</c:f>
              <c:numCache>
                <c:formatCode>General</c:formatCode>
                <c:ptCount val="6"/>
                <c:pt idx="0">
                  <c:v>13.765000000000001</c:v>
                </c:pt>
                <c:pt idx="1">
                  <c:v>14.53</c:v>
                </c:pt>
                <c:pt idx="2">
                  <c:v>16.378</c:v>
                </c:pt>
                <c:pt idx="3">
                  <c:v>15.535</c:v>
                </c:pt>
                <c:pt idx="4">
                  <c:v>18.940999999999999</c:v>
                </c:pt>
                <c:pt idx="5">
                  <c:v>26.422000000000001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51-4EE4-8F3B-953DE3954D98}"/>
            </c:ext>
          </c:extLst>
        </c:ser>
        <c:ser>
          <c:idx val="1"/>
          <c:order val="1"/>
          <c:tx>
            <c:v>Haussler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Sheet1!$B$51:$B$56</c:f>
              <c:numCache>
                <c:formatCode>General</c:formatCode>
                <c:ptCount val="6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48</c:v>
                </c:pt>
                <c:pt idx="5">
                  <c:v>96</c:v>
                </c:pt>
              </c:numCache>
            </c:numRef>
          </c:cat>
          <c:val>
            <c:numRef>
              <c:f>Sheet1!$G$51:$G$56</c:f>
              <c:numCache>
                <c:formatCode>General</c:formatCode>
                <c:ptCount val="6"/>
                <c:pt idx="0">
                  <c:v>11.235519999999999</c:v>
                </c:pt>
                <c:pt idx="1">
                  <c:v>10.66896</c:v>
                </c:pt>
                <c:pt idx="2">
                  <c:v>12.81348</c:v>
                </c:pt>
                <c:pt idx="3">
                  <c:v>12.160600000000001</c:v>
                </c:pt>
                <c:pt idx="4">
                  <c:v>12.51318</c:v>
                </c:pt>
                <c:pt idx="5">
                  <c:v>15.37778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51-4EE4-8F3B-953DE3954D98}"/>
            </c:ext>
          </c:extLst>
        </c:ser>
        <c:ser>
          <c:idx val="2"/>
          <c:order val="2"/>
          <c:tx>
            <c:v>vg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Sheet1!$J$51:$J$56</c:f>
              <c:numCache>
                <c:formatCode>General</c:formatCode>
                <c:ptCount val="6"/>
                <c:pt idx="0">
                  <c:v>11.375</c:v>
                </c:pt>
                <c:pt idx="1">
                  <c:v>11.086</c:v>
                </c:pt>
                <c:pt idx="2">
                  <c:v>13.567</c:v>
                </c:pt>
                <c:pt idx="3">
                  <c:v>12.457000000000001</c:v>
                </c:pt>
                <c:pt idx="4">
                  <c:v>14.002000000000001</c:v>
                </c:pt>
                <c:pt idx="5">
                  <c:v>17.687999999999999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51-4EE4-8F3B-953DE395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033215"/>
        <c:axId val="1762034463"/>
      </c:lineChart>
      <c:catAx>
        <c:axId val="176203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duplications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4463"/>
        <c:crosses val="autoZero"/>
        <c:auto val="1"/>
        <c:lblAlgn val="ctr"/>
        <c:lblOffset val="100"/>
        <c:noMultiLvlLbl val="0"/>
      </c:catAx>
      <c:valAx>
        <c:axId val="176203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cut 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3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Eades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Sheet1!$B$67:$B$72</c:f>
              <c:numCache>
                <c:formatCode>General</c:formatCode>
                <c:ptCount val="6"/>
                <c:pt idx="0">
                  <c:v>60</c:v>
                </c:pt>
                <c:pt idx="1">
                  <c:v>120</c:v>
                </c:pt>
                <c:pt idx="2">
                  <c:v>240</c:v>
                </c:pt>
                <c:pt idx="3">
                  <c:v>480</c:v>
                </c:pt>
                <c:pt idx="4">
                  <c:v>960</c:v>
                </c:pt>
                <c:pt idx="5">
                  <c:v>1920</c:v>
                </c:pt>
              </c:numCache>
            </c:numRef>
          </c:cat>
          <c:val>
            <c:numRef>
              <c:f>Sheet1!$C$67:$C$72</c:f>
              <c:numCache>
                <c:formatCode>General</c:formatCode>
                <c:ptCount val="6"/>
                <c:pt idx="0">
                  <c:v>7.35</c:v>
                </c:pt>
                <c:pt idx="1">
                  <c:v>7.28</c:v>
                </c:pt>
                <c:pt idx="2">
                  <c:v>9.4700000000000006</c:v>
                </c:pt>
                <c:pt idx="3">
                  <c:v>11.51</c:v>
                </c:pt>
                <c:pt idx="4">
                  <c:v>14.848000000000001</c:v>
                </c:pt>
                <c:pt idx="5">
                  <c:v>24.704000000000001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7A-419B-8912-0B7E8CD393FC}"/>
            </c:ext>
          </c:extLst>
        </c:ser>
        <c:ser>
          <c:idx val="1"/>
          <c:order val="1"/>
          <c:tx>
            <c:v>Haussler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Sheet1!$B$67:$B$72</c:f>
              <c:numCache>
                <c:formatCode>General</c:formatCode>
                <c:ptCount val="6"/>
                <c:pt idx="0">
                  <c:v>60</c:v>
                </c:pt>
                <c:pt idx="1">
                  <c:v>120</c:v>
                </c:pt>
                <c:pt idx="2">
                  <c:v>240</c:v>
                </c:pt>
                <c:pt idx="3">
                  <c:v>480</c:v>
                </c:pt>
                <c:pt idx="4">
                  <c:v>960</c:v>
                </c:pt>
                <c:pt idx="5">
                  <c:v>1920</c:v>
                </c:pt>
              </c:numCache>
            </c:numRef>
          </c:cat>
          <c:val>
            <c:numRef>
              <c:f>Sheet1!$F$67:$F$72</c:f>
              <c:numCache>
                <c:formatCode>General</c:formatCode>
                <c:ptCount val="6"/>
                <c:pt idx="0">
                  <c:v>21.42</c:v>
                </c:pt>
                <c:pt idx="1">
                  <c:v>25.7</c:v>
                </c:pt>
                <c:pt idx="2">
                  <c:v>43.59</c:v>
                </c:pt>
                <c:pt idx="3">
                  <c:v>73.559999999999903</c:v>
                </c:pt>
                <c:pt idx="4">
                  <c:v>165.797979797979</c:v>
                </c:pt>
                <c:pt idx="5">
                  <c:v>385.132653061224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7A-419B-8912-0B7E8CD393FC}"/>
            </c:ext>
          </c:extLst>
        </c:ser>
        <c:ser>
          <c:idx val="2"/>
          <c:order val="2"/>
          <c:tx>
            <c:v>vg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Sheet1!$I$67:$I$72</c:f>
              <c:numCache>
                <c:formatCode>General</c:formatCode>
                <c:ptCount val="6"/>
                <c:pt idx="0">
                  <c:v>14.23</c:v>
                </c:pt>
                <c:pt idx="1">
                  <c:v>14.7</c:v>
                </c:pt>
                <c:pt idx="2">
                  <c:v>15.65</c:v>
                </c:pt>
                <c:pt idx="3">
                  <c:v>16.98</c:v>
                </c:pt>
                <c:pt idx="4">
                  <c:v>21.111000000000001</c:v>
                </c:pt>
                <c:pt idx="5">
                  <c:v>29.061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7A-419B-8912-0B7E8CD393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033215"/>
        <c:axId val="1762034463"/>
      </c:lineChart>
      <c:catAx>
        <c:axId val="176203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InDels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4463"/>
        <c:crosses val="autoZero"/>
        <c:auto val="1"/>
        <c:lblAlgn val="ctr"/>
        <c:lblOffset val="100"/>
        <c:noMultiLvlLbl val="0"/>
      </c:catAx>
      <c:valAx>
        <c:axId val="176203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Reversing edges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3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Eades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Sheet1!$B$67:$B$72</c:f>
              <c:numCache>
                <c:formatCode>General</c:formatCode>
                <c:ptCount val="6"/>
                <c:pt idx="0">
                  <c:v>60</c:v>
                </c:pt>
                <c:pt idx="1">
                  <c:v>120</c:v>
                </c:pt>
                <c:pt idx="2">
                  <c:v>240</c:v>
                </c:pt>
                <c:pt idx="3">
                  <c:v>480</c:v>
                </c:pt>
                <c:pt idx="4">
                  <c:v>960</c:v>
                </c:pt>
                <c:pt idx="5">
                  <c:v>1920</c:v>
                </c:pt>
              </c:numCache>
            </c:numRef>
          </c:cat>
          <c:val>
            <c:numRef>
              <c:f>Sheet1!$D$67:$D$72</c:f>
              <c:numCache>
                <c:formatCode>General</c:formatCode>
                <c:ptCount val="6"/>
                <c:pt idx="0">
                  <c:v>13.765000000000001</c:v>
                </c:pt>
                <c:pt idx="1">
                  <c:v>13.465</c:v>
                </c:pt>
                <c:pt idx="2">
                  <c:v>18.212</c:v>
                </c:pt>
                <c:pt idx="3">
                  <c:v>18.201000000000001</c:v>
                </c:pt>
                <c:pt idx="4">
                  <c:v>19.3</c:v>
                </c:pt>
                <c:pt idx="5">
                  <c:v>34.113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3-4001-8FEA-93A3D4338CF6}"/>
            </c:ext>
          </c:extLst>
        </c:ser>
        <c:ser>
          <c:idx val="1"/>
          <c:order val="1"/>
          <c:tx>
            <c:v>Haussler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Sheet1!$B$67:$B$72</c:f>
              <c:numCache>
                <c:formatCode>General</c:formatCode>
                <c:ptCount val="6"/>
                <c:pt idx="0">
                  <c:v>60</c:v>
                </c:pt>
                <c:pt idx="1">
                  <c:v>120</c:v>
                </c:pt>
                <c:pt idx="2">
                  <c:v>240</c:v>
                </c:pt>
                <c:pt idx="3">
                  <c:v>480</c:v>
                </c:pt>
                <c:pt idx="4">
                  <c:v>960</c:v>
                </c:pt>
                <c:pt idx="5">
                  <c:v>1920</c:v>
                </c:pt>
              </c:numCache>
            </c:numRef>
          </c:cat>
          <c:val>
            <c:numRef>
              <c:f>Sheet1!$G$67:$G$72</c:f>
              <c:numCache>
                <c:formatCode>General</c:formatCode>
                <c:ptCount val="6"/>
                <c:pt idx="0">
                  <c:v>11.235519999999999</c:v>
                </c:pt>
                <c:pt idx="1">
                  <c:v>11.077919999999899</c:v>
                </c:pt>
                <c:pt idx="2">
                  <c:v>14.122199999999999</c:v>
                </c:pt>
                <c:pt idx="3">
                  <c:v>14.59193</c:v>
                </c:pt>
                <c:pt idx="4">
                  <c:v>15.4531212121212</c:v>
                </c:pt>
                <c:pt idx="5">
                  <c:v>25.727663265306099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73-4001-8FEA-93A3D4338CF6}"/>
            </c:ext>
          </c:extLst>
        </c:ser>
        <c:ser>
          <c:idx val="2"/>
          <c:order val="2"/>
          <c:tx>
            <c:v>vg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Sheet1!$J$67:$J$72</c:f>
              <c:numCache>
                <c:formatCode>General</c:formatCode>
                <c:ptCount val="6"/>
                <c:pt idx="0">
                  <c:v>11.375</c:v>
                </c:pt>
                <c:pt idx="1">
                  <c:v>11.009</c:v>
                </c:pt>
                <c:pt idx="2">
                  <c:v>15.076000000000001</c:v>
                </c:pt>
                <c:pt idx="3">
                  <c:v>14.845000000000001</c:v>
                </c:pt>
                <c:pt idx="4">
                  <c:v>15.587</c:v>
                </c:pt>
                <c:pt idx="5">
                  <c:v>26.885000000000002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73-4001-8FEA-93A3D4338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033215"/>
        <c:axId val="1762034463"/>
      </c:lineChart>
      <c:catAx>
        <c:axId val="17620332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InDels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4463"/>
        <c:crosses val="autoZero"/>
        <c:auto val="1"/>
        <c:lblAlgn val="ctr"/>
        <c:lblOffset val="100"/>
        <c:noMultiLvlLbl val="0"/>
      </c:catAx>
      <c:valAx>
        <c:axId val="176203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cut 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033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Eades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Sheet2!$A$3:$A$7</c:f>
              <c:numCache>
                <c:formatCode>General</c:formatCode>
                <c:ptCount val="5"/>
                <c:pt idx="0">
                  <c:v>16000</c:v>
                </c:pt>
                <c:pt idx="1">
                  <c:v>32000</c:v>
                </c:pt>
                <c:pt idx="2">
                  <c:v>64000</c:v>
                </c:pt>
                <c:pt idx="3">
                  <c:v>128000</c:v>
                </c:pt>
                <c:pt idx="4">
                  <c:v>256000</c:v>
                </c:pt>
              </c:numCache>
            </c:numRef>
          </c:cat>
          <c:val>
            <c:numRef>
              <c:f>Sheet2!$F$3:$F$7</c:f>
              <c:numCache>
                <c:formatCode>0.00</c:formatCode>
                <c:ptCount val="5"/>
                <c:pt idx="0">
                  <c:v>0.4</c:v>
                </c:pt>
                <c:pt idx="1">
                  <c:v>0.7</c:v>
                </c:pt>
                <c:pt idx="2">
                  <c:v>1.5</c:v>
                </c:pt>
                <c:pt idx="3">
                  <c:v>3.6</c:v>
                </c:pt>
                <c:pt idx="4">
                  <c:v>14.6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4F-4688-9007-9664E89CDBFD}"/>
            </c:ext>
          </c:extLst>
        </c:ser>
        <c:ser>
          <c:idx val="1"/>
          <c:order val="1"/>
          <c:tx>
            <c:v>vg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Sheet2!$H$3:$H$7</c:f>
              <c:numCache>
                <c:formatCode>0.00</c:formatCode>
                <c:ptCount val="5"/>
                <c:pt idx="0">
                  <c:v>0.2</c:v>
                </c:pt>
                <c:pt idx="1">
                  <c:v>0.5</c:v>
                </c:pt>
                <c:pt idx="2">
                  <c:v>1.3</c:v>
                </c:pt>
                <c:pt idx="3">
                  <c:v>2.7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4F-4688-9007-9664E89CDBFD}"/>
            </c:ext>
          </c:extLst>
        </c:ser>
        <c:ser>
          <c:idx val="2"/>
          <c:order val="2"/>
          <c:tx>
            <c:v>Haussler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Sheet2!$D$3:$D$7</c:f>
              <c:numCache>
                <c:formatCode>General</c:formatCode>
                <c:ptCount val="5"/>
                <c:pt idx="0">
                  <c:v>29</c:v>
                </c:pt>
                <c:pt idx="1">
                  <c:v>164</c:v>
                </c:pt>
                <c:pt idx="2">
                  <c:v>1305</c:v>
                </c:pt>
                <c:pt idx="3">
                  <c:v>5517</c:v>
                </c:pt>
                <c:pt idx="4">
                  <c:v>34465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4F-4688-9007-9664E89CD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5768592"/>
        <c:axId val="1225761104"/>
      </c:lineChart>
      <c:catAx>
        <c:axId val="122576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761104"/>
        <c:crosses val="autoZero"/>
        <c:auto val="1"/>
        <c:lblAlgn val="ctr"/>
        <c:lblOffset val="100"/>
        <c:noMultiLvlLbl val="0"/>
      </c:catAx>
      <c:valAx>
        <c:axId val="122576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(сек)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768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Eades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Sheet2!$A$3:$A$7</c:f>
              <c:numCache>
                <c:formatCode>General</c:formatCode>
                <c:ptCount val="5"/>
                <c:pt idx="0">
                  <c:v>16000</c:v>
                </c:pt>
                <c:pt idx="1">
                  <c:v>32000</c:v>
                </c:pt>
                <c:pt idx="2">
                  <c:v>64000</c:v>
                </c:pt>
                <c:pt idx="3">
                  <c:v>128000</c:v>
                </c:pt>
                <c:pt idx="4">
                  <c:v>256000</c:v>
                </c:pt>
              </c:numCache>
            </c:numRef>
          </c:cat>
          <c:val>
            <c:numRef>
              <c:f>Sheet2!$F$3:$F$7</c:f>
              <c:numCache>
                <c:formatCode>0.00</c:formatCode>
                <c:ptCount val="5"/>
                <c:pt idx="0">
                  <c:v>0.4</c:v>
                </c:pt>
                <c:pt idx="1">
                  <c:v>0.7</c:v>
                </c:pt>
                <c:pt idx="2">
                  <c:v>1.5</c:v>
                </c:pt>
                <c:pt idx="3">
                  <c:v>3.6</c:v>
                </c:pt>
                <c:pt idx="4">
                  <c:v>14.6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D7-45AE-B070-97426F7DDA22}"/>
            </c:ext>
          </c:extLst>
        </c:ser>
        <c:ser>
          <c:idx val="1"/>
          <c:order val="1"/>
          <c:tx>
            <c:v>vg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Sheet2!$H$3:$H$7</c:f>
              <c:numCache>
                <c:formatCode>0.00</c:formatCode>
                <c:ptCount val="5"/>
                <c:pt idx="0">
                  <c:v>0.2</c:v>
                </c:pt>
                <c:pt idx="1">
                  <c:v>0.5</c:v>
                </c:pt>
                <c:pt idx="2">
                  <c:v>1.3</c:v>
                </c:pt>
                <c:pt idx="3">
                  <c:v>2.7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D7-45AE-B070-97426F7DD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5768592"/>
        <c:axId val="1225761104"/>
      </c:lineChart>
      <c:catAx>
        <c:axId val="122576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761104"/>
        <c:crosses val="autoZero"/>
        <c:auto val="1"/>
        <c:lblAlgn val="ctr"/>
        <c:lblOffset val="100"/>
        <c:noMultiLvlLbl val="0"/>
      </c:catAx>
      <c:valAx>
        <c:axId val="122576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 (сек)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768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43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5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5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D265FE0-914F-4544-A0C7-DEC25A7B78B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69BE895-829C-47DE-A206-516535EA8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Linearization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Сравнение алгоритмов </a:t>
            </a:r>
            <a:r>
              <a:rPr lang="en-US" dirty="0" smtClean="0"/>
              <a:t>Haussler’</a:t>
            </a:r>
            <a:r>
              <a:rPr lang="ru-RU" dirty="0" smtClean="0"/>
              <a:t>а и </a:t>
            </a:r>
            <a:r>
              <a:rPr lang="en-US" dirty="0" err="1" smtClean="0"/>
              <a:t>Eades</a:t>
            </a:r>
            <a:r>
              <a:rPr lang="en-US" dirty="0" smtClean="0"/>
              <a:t>’</a:t>
            </a:r>
            <a:r>
              <a:rPr lang="ru-RU" dirty="0" smtClean="0"/>
              <a:t>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798020"/>
          </a:xfrm>
        </p:spPr>
        <p:txBody>
          <a:bodyPr>
            <a:normAutofit/>
          </a:bodyPr>
          <a:lstStyle/>
          <a:p>
            <a:r>
              <a:rPr lang="ru-RU" dirty="0" smtClean="0"/>
              <a:t>Симуляция данных (алгоритм, подробно)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" y="856212"/>
            <a:ext cx="11471564" cy="5677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1) Берем </a:t>
            </a:r>
            <a:r>
              <a:rPr lang="en-US" dirty="0" smtClean="0"/>
              <a:t>backbone</a:t>
            </a:r>
            <a:r>
              <a:rPr lang="ru-RU" dirty="0" smtClean="0"/>
              <a:t> из 8000 вершин</a:t>
            </a:r>
            <a:br>
              <a:rPr lang="ru-RU" dirty="0" smtClean="0"/>
            </a:br>
            <a:r>
              <a:rPr lang="ru-RU" dirty="0" smtClean="0"/>
              <a:t>2) Добавляем вариации в граф следующим образом: выбираем случайный путь из первой вершины </a:t>
            </a:r>
            <a:r>
              <a:rPr lang="en-US" dirty="0" smtClean="0"/>
              <a:t>backbone</a:t>
            </a:r>
            <a:r>
              <a:rPr lang="ru-RU" dirty="0" smtClean="0"/>
              <a:t> до последней, выбираем нужное число случайных мест на нем и добавляем туда вариации. Повторяем процедуру указанное число раз.</a:t>
            </a:r>
            <a:br>
              <a:rPr lang="ru-RU" dirty="0" smtClean="0"/>
            </a:br>
            <a:r>
              <a:rPr lang="ru-RU" dirty="0" smtClean="0"/>
              <a:t>3) Мобильные элементы: один и тот же набор из 30 вершин добавляем как инсерцию в 6 разных мест графа. Повторяем 2 раза, итого получается 6*2=12 мобильных элементов.</a:t>
            </a:r>
            <a:br>
              <a:rPr lang="ru-RU" dirty="0" smtClean="0"/>
            </a:br>
            <a:r>
              <a:rPr lang="ru-RU" dirty="0" smtClean="0"/>
              <a:t>4) Большие делеции: 4 делеции размера от 45 до 500 вершин. Повторяем 2 раза. Итого 4*2=8 больших делеций.</a:t>
            </a:r>
            <a:br>
              <a:rPr lang="ru-RU" dirty="0" smtClean="0"/>
            </a:br>
            <a:r>
              <a:rPr lang="ru-RU" dirty="0" smtClean="0"/>
              <a:t>5) Дупликации: 3 раза добавляем ребро из вершины в более раннюю по пути. Число вершин между ними от 3 до 1000.</a:t>
            </a:r>
            <a:br>
              <a:rPr lang="ru-RU" dirty="0" smtClean="0"/>
            </a:br>
            <a:r>
              <a:rPr lang="ru-RU" dirty="0" smtClean="0"/>
              <a:t>6) Короткие ИнДелы: делаем 10 инсерций размера от 2 до 20, повторяем 3 раза, затем делаем 10 делеций размера от 2 до 20, повторяем 3 раза. Итого 10*3+10*3=60 ИнДелов.</a:t>
            </a:r>
            <a:br>
              <a:rPr lang="ru-RU" dirty="0" smtClean="0"/>
            </a:br>
            <a:r>
              <a:rPr lang="ru-RU" dirty="0" smtClean="0"/>
              <a:t>7) </a:t>
            </a:r>
            <a:r>
              <a:rPr lang="en-US" dirty="0" smtClean="0"/>
              <a:t>SNP</a:t>
            </a:r>
            <a:r>
              <a:rPr lang="ru-RU" dirty="0" smtClean="0"/>
              <a:t>: делаем 100 </a:t>
            </a:r>
            <a:r>
              <a:rPr lang="en-US" dirty="0" smtClean="0"/>
              <a:t>SNP</a:t>
            </a:r>
            <a:r>
              <a:rPr lang="ru-RU" dirty="0" smtClean="0"/>
              <a:t>. Повторяем 3 раза. Итого 100*3=300 </a:t>
            </a:r>
            <a:r>
              <a:rPr lang="en-US" dirty="0" smtClean="0"/>
              <a:t>SNP</a:t>
            </a:r>
            <a:r>
              <a:rPr lang="ru-RU" dirty="0" smtClean="0"/>
              <a:t>.</a:t>
            </a:r>
            <a:br>
              <a:rPr lang="ru-RU" dirty="0" smtClean="0"/>
            </a:br>
            <a:endParaRPr lang="en-US" dirty="0" smtClean="0"/>
          </a:p>
          <a:p>
            <a:pPr marL="45720" indent="0">
              <a:buNone/>
            </a:pPr>
            <a:r>
              <a:rPr lang="ru-RU" dirty="0" smtClean="0"/>
              <a:t>Итоговый граф симулирует вариативный участок вариационного графа, полученного из 2+2+3+3+3+3=16 особей.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7980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Симуляция данных (тестовый набор, подробно)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" y="856212"/>
            <a:ext cx="11471564" cy="5677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Рассмотрим наборы вариаций, в которых число ВСЕХ вариаций увеличено в </a:t>
            </a:r>
            <a:r>
              <a:rPr lang="ru-RU" dirty="0"/>
              <a:t>2, 3, 4, 5, 6, 7 </a:t>
            </a:r>
            <a:r>
              <a:rPr lang="ru-RU" dirty="0" smtClean="0"/>
              <a:t>раз. Т.о. можно считать, что увеличивено </a:t>
            </a:r>
            <a:r>
              <a:rPr lang="ru-RU" dirty="0"/>
              <a:t>число особей</a:t>
            </a:r>
            <a:r>
              <a:rPr lang="ru-RU" dirty="0" smtClean="0"/>
              <a:t>. Получаем 6 наборов вариаций.</a:t>
            </a:r>
          </a:p>
          <a:p>
            <a:pPr marL="45720" indent="0">
              <a:buNone/>
            </a:pPr>
            <a:r>
              <a:rPr lang="ru-RU" dirty="0" smtClean="0"/>
              <a:t>Также рассотрим наборы, где экспоненциально </a:t>
            </a:r>
            <a:r>
              <a:rPr lang="ru-RU" dirty="0"/>
              <a:t>увеличиваем число вариаций </a:t>
            </a:r>
            <a:r>
              <a:rPr lang="ru-RU" dirty="0" smtClean="0"/>
              <a:t>только ОДНОГО </a:t>
            </a:r>
            <a:r>
              <a:rPr lang="ru-RU" dirty="0"/>
              <a:t>типа (в 2, 4, 8, 16, 32 раз</a:t>
            </a:r>
            <a:r>
              <a:rPr lang="ru-RU" dirty="0" smtClean="0"/>
              <a:t>). Получаем 5 наборов вариаций для каждого типа вариации. Итого 5*5=25 наборов.</a:t>
            </a:r>
          </a:p>
          <a:p>
            <a:pPr marL="45720" indent="0">
              <a:buNone/>
            </a:pPr>
            <a:r>
              <a:rPr lang="ru-RU" dirty="0" smtClean="0"/>
              <a:t>Для каждого из 32 вышеописанных наборов вариаций строим по 100 графов.</a:t>
            </a:r>
            <a:endParaRPr lang="ru-RU" dirty="0"/>
          </a:p>
          <a:p>
            <a:pPr marL="45720" indent="0">
              <a:buNone/>
            </a:pPr>
            <a:r>
              <a:rPr lang="ru-RU" dirty="0" smtClean="0"/>
              <a:t>Сортируем получившиеся графы алгоритмами </a:t>
            </a:r>
            <a:r>
              <a:rPr lang="en-US" dirty="0" err="1" smtClean="0"/>
              <a:t>Eades</a:t>
            </a:r>
            <a:r>
              <a:rPr lang="en-US" dirty="0" smtClean="0"/>
              <a:t>’</a:t>
            </a:r>
            <a:r>
              <a:rPr lang="ru-RU" dirty="0" smtClean="0"/>
              <a:t>а и </a:t>
            </a:r>
            <a:r>
              <a:rPr lang="en-US" dirty="0" smtClean="0"/>
              <a:t>Haussler’</a:t>
            </a:r>
            <a:r>
              <a:rPr lang="ru-RU" dirty="0" smtClean="0"/>
              <a:t>а, считаем число </a:t>
            </a:r>
            <a:r>
              <a:rPr lang="en-US" dirty="0" smtClean="0"/>
              <a:t>reversing edges </a:t>
            </a:r>
            <a:r>
              <a:rPr lang="ru-RU" dirty="0" smtClean="0"/>
              <a:t>и </a:t>
            </a:r>
            <a:r>
              <a:rPr lang="en-US" dirty="0" smtClean="0"/>
              <a:t>average cut width</a:t>
            </a:r>
            <a:r>
              <a:rPr lang="ru-RU" dirty="0" smtClean="0"/>
              <a:t> для этих сортировок и усредняем результаты для каждого набора вариаций.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итоге для каждого набора вариаций (например, 12 </a:t>
            </a:r>
            <a:r>
              <a:rPr lang="en-US" dirty="0" smtClean="0"/>
              <a:t>ME, 64 LD, 3 DU, 60 </a:t>
            </a:r>
            <a:r>
              <a:rPr lang="en-US" dirty="0" err="1" smtClean="0"/>
              <a:t>InDel</a:t>
            </a:r>
            <a:r>
              <a:rPr lang="en-US" dirty="0" smtClean="0"/>
              <a:t>, 300 SNP</a:t>
            </a:r>
            <a:r>
              <a:rPr lang="ru-RU" dirty="0" smtClean="0"/>
              <a:t>) знаем сколько в среднем </a:t>
            </a:r>
            <a:r>
              <a:rPr lang="en-US" dirty="0" smtClean="0"/>
              <a:t>reversing</a:t>
            </a:r>
            <a:r>
              <a:rPr lang="ru-RU" dirty="0" smtClean="0"/>
              <a:t> </a:t>
            </a:r>
            <a:r>
              <a:rPr lang="en-US" dirty="0"/>
              <a:t>edges </a:t>
            </a:r>
            <a:r>
              <a:rPr lang="ru-RU" dirty="0"/>
              <a:t>и</a:t>
            </a:r>
            <a:r>
              <a:rPr lang="en-US" dirty="0" smtClean="0"/>
              <a:t> average cut width</a:t>
            </a:r>
            <a:r>
              <a:rPr lang="ru-RU" dirty="0" smtClean="0"/>
              <a:t> даст каждый из алгоритмов сортировки.</a:t>
            </a:r>
            <a:br>
              <a:rPr lang="ru-RU" dirty="0" smtClean="0"/>
            </a:br>
            <a:r>
              <a:rPr lang="ru-RU" dirty="0" smtClean="0"/>
              <a:t>Оценим, как влияет увеличение числа вариаций на </a:t>
            </a:r>
            <a:r>
              <a:rPr lang="en-US" dirty="0"/>
              <a:t>reversing</a:t>
            </a:r>
            <a:r>
              <a:rPr lang="ru-RU" dirty="0"/>
              <a:t> </a:t>
            </a:r>
            <a:r>
              <a:rPr lang="en-US" dirty="0"/>
              <a:t>edges </a:t>
            </a:r>
            <a:r>
              <a:rPr lang="ru-RU" dirty="0"/>
              <a:t>и</a:t>
            </a:r>
            <a:r>
              <a:rPr lang="en-US" dirty="0"/>
              <a:t> average cut </a:t>
            </a:r>
            <a:r>
              <a:rPr lang="en-US" dirty="0" smtClean="0"/>
              <a:t>width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1346660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зависимости числа </a:t>
            </a:r>
            <a:r>
              <a:rPr lang="en-US" dirty="0" smtClean="0"/>
              <a:t>reversing edges </a:t>
            </a:r>
            <a:r>
              <a:rPr lang="ru-RU" dirty="0" smtClean="0"/>
              <a:t>от количества особей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047159"/>
              </p:ext>
            </p:extLst>
          </p:nvPr>
        </p:nvGraphicFramePr>
        <p:xfrm>
          <a:off x="323850" y="1512888"/>
          <a:ext cx="11471275" cy="511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22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1346660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зависимости </a:t>
            </a:r>
            <a:r>
              <a:rPr lang="en-US" dirty="0" smtClean="0"/>
              <a:t>average cut width </a:t>
            </a:r>
            <a:r>
              <a:rPr lang="ru-RU" dirty="0" smtClean="0"/>
              <a:t>от количества особей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572265"/>
              </p:ext>
            </p:extLst>
          </p:nvPr>
        </p:nvGraphicFramePr>
        <p:xfrm>
          <a:off x="323850" y="1512888"/>
          <a:ext cx="11471275" cy="511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0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1346660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зависимости числа </a:t>
            </a:r>
            <a:r>
              <a:rPr lang="en-US" dirty="0" smtClean="0"/>
              <a:t>reversing edges </a:t>
            </a:r>
            <a:r>
              <a:rPr lang="ru-RU" dirty="0" smtClean="0"/>
              <a:t>от количества дупликаций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663274"/>
              </p:ext>
            </p:extLst>
          </p:nvPr>
        </p:nvGraphicFramePr>
        <p:xfrm>
          <a:off x="323850" y="1512888"/>
          <a:ext cx="11471275" cy="511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1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1346660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зависимости </a:t>
            </a:r>
            <a:r>
              <a:rPr lang="en-US" dirty="0" smtClean="0"/>
              <a:t>average cut width </a:t>
            </a:r>
            <a:r>
              <a:rPr lang="ru-RU" dirty="0" smtClean="0"/>
              <a:t>от количества дупликаций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01209"/>
              </p:ext>
            </p:extLst>
          </p:nvPr>
        </p:nvGraphicFramePr>
        <p:xfrm>
          <a:off x="323850" y="1512888"/>
          <a:ext cx="11471275" cy="511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57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1346660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зависимости числа </a:t>
            </a:r>
            <a:r>
              <a:rPr lang="en-US" dirty="0" smtClean="0"/>
              <a:t>reversing edges </a:t>
            </a:r>
            <a:r>
              <a:rPr lang="ru-RU" dirty="0" smtClean="0"/>
              <a:t>от количества ИнДелов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660277"/>
              </p:ext>
            </p:extLst>
          </p:nvPr>
        </p:nvGraphicFramePr>
        <p:xfrm>
          <a:off x="323850" y="1512888"/>
          <a:ext cx="11471275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45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1346660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зависимости </a:t>
            </a:r>
            <a:r>
              <a:rPr lang="en-US" dirty="0" smtClean="0"/>
              <a:t>average cut width </a:t>
            </a:r>
            <a:r>
              <a:rPr lang="ru-RU" dirty="0" smtClean="0"/>
              <a:t>от количества ИнДелов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215401"/>
              </p:ext>
            </p:extLst>
          </p:nvPr>
        </p:nvGraphicFramePr>
        <p:xfrm>
          <a:off x="323850" y="1512888"/>
          <a:ext cx="11471275" cy="511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65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1346660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зависимости времени работы от количества вершин в </a:t>
            </a:r>
            <a:r>
              <a:rPr lang="en-US" dirty="0" smtClean="0"/>
              <a:t>backbone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87758"/>
              </p:ext>
            </p:extLst>
          </p:nvPr>
        </p:nvGraphicFramePr>
        <p:xfrm>
          <a:off x="323850" y="1512888"/>
          <a:ext cx="11471275" cy="507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1346660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зависимости времени работы от количества вершин в </a:t>
            </a:r>
            <a:r>
              <a:rPr lang="en-US" dirty="0" smtClean="0"/>
              <a:t>backbone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272066"/>
              </p:ext>
            </p:extLst>
          </p:nvPr>
        </p:nvGraphicFramePr>
        <p:xfrm>
          <a:off x="323850" y="1512888"/>
          <a:ext cx="11471275" cy="507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51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01" y="282527"/>
            <a:ext cx="11625349" cy="764877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95100" y="1047404"/>
            <a:ext cx="5881256" cy="109308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Haussler’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95100" y="1986438"/>
            <a:ext cx="5881255" cy="45390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1) </a:t>
            </a:r>
            <a:r>
              <a:rPr lang="ru-RU" dirty="0" smtClean="0"/>
              <a:t>Выделяем </a:t>
            </a:r>
            <a:r>
              <a:rPr lang="en-US" dirty="0" smtClean="0"/>
              <a:t>backbone</a:t>
            </a:r>
          </a:p>
          <a:p>
            <a:pPr marL="45720" indent="0">
              <a:buNone/>
            </a:pPr>
            <a:r>
              <a:rPr lang="en-US" dirty="0" smtClean="0"/>
              <a:t>2) </a:t>
            </a:r>
            <a:r>
              <a:rPr lang="ru-RU" dirty="0" smtClean="0"/>
              <a:t>Добавляем </a:t>
            </a:r>
            <a:r>
              <a:rPr lang="en-US" dirty="0" smtClean="0"/>
              <a:t>source</a:t>
            </a:r>
            <a:r>
              <a:rPr lang="ru-RU" dirty="0" smtClean="0"/>
              <a:t> и </a:t>
            </a:r>
            <a:r>
              <a:rPr lang="en-US" dirty="0" smtClean="0"/>
              <a:t>sink</a:t>
            </a:r>
            <a:r>
              <a:rPr lang="ru-RU" dirty="0" smtClean="0"/>
              <a:t>, проводим ребра из </a:t>
            </a:r>
            <a:r>
              <a:rPr lang="en-US" dirty="0" smtClean="0"/>
              <a:t>source</a:t>
            </a:r>
            <a:r>
              <a:rPr lang="ru-RU" dirty="0" smtClean="0"/>
              <a:t> в </a:t>
            </a:r>
            <a:r>
              <a:rPr lang="en-US" dirty="0" smtClean="0"/>
              <a:t>out-side</a:t>
            </a:r>
            <a:r>
              <a:rPr lang="ru-RU" dirty="0" smtClean="0"/>
              <a:t> и перенаправляем </a:t>
            </a:r>
            <a:r>
              <a:rPr lang="en-US" dirty="0" smtClean="0"/>
              <a:t>in-join</a:t>
            </a:r>
            <a:r>
              <a:rPr lang="ru-RU" dirty="0" smtClean="0"/>
              <a:t> в </a:t>
            </a:r>
            <a:r>
              <a:rPr lang="en-US" dirty="0" smtClean="0"/>
              <a:t>sink</a:t>
            </a:r>
          </a:p>
          <a:p>
            <a:pPr marL="45720" indent="0">
              <a:buNone/>
            </a:pPr>
            <a:r>
              <a:rPr lang="en-US" dirty="0" smtClean="0"/>
              <a:t>3) </a:t>
            </a:r>
            <a:r>
              <a:rPr lang="ru-RU" dirty="0" smtClean="0"/>
              <a:t>Находим максимальный поток</a:t>
            </a:r>
          </a:p>
          <a:p>
            <a:pPr marL="45720" indent="0">
              <a:buNone/>
            </a:pPr>
            <a:r>
              <a:rPr lang="en-US" dirty="0" smtClean="0"/>
              <a:t>4) </a:t>
            </a:r>
            <a:r>
              <a:rPr lang="ru-RU" dirty="0" smtClean="0"/>
              <a:t>Удаляем ребра из минимального сечения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5) </a:t>
            </a:r>
            <a:r>
              <a:rPr lang="ru-RU" dirty="0" smtClean="0"/>
              <a:t>Вызываем шаги 1-4 для каждого</a:t>
            </a:r>
            <a:r>
              <a:rPr lang="en-US" dirty="0" smtClean="0"/>
              <a:t> out-growth </a:t>
            </a:r>
            <a:r>
              <a:rPr lang="ru-RU" dirty="0" smtClean="0"/>
              <a:t>и </a:t>
            </a:r>
            <a:r>
              <a:rPr lang="en-US" dirty="0" smtClean="0"/>
              <a:t>in-growth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6357" y="1047403"/>
            <a:ext cx="5744094" cy="1093007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err="1" smtClean="0"/>
              <a:t>Eades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6355" y="1986742"/>
            <a:ext cx="5744095" cy="45387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1) Выбираем источник</a:t>
            </a:r>
            <a:endParaRPr lang="en-US" dirty="0" smtClean="0"/>
          </a:p>
          <a:p>
            <a:pPr marL="45720" indent="0">
              <a:buNone/>
            </a:pPr>
            <a:r>
              <a:rPr lang="ru-RU" dirty="0" smtClean="0"/>
              <a:t>2) Выбираем вершину с макс разницей исходящей и входящей степени, если источника нет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3) </a:t>
            </a:r>
            <a:r>
              <a:rPr lang="ru-RU" dirty="0" smtClean="0"/>
              <a:t>Удаляем выбранную вершину вместе со всеми ребрами и добавляем её в итоговую сортировку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4) </a:t>
            </a:r>
            <a:r>
              <a:rPr lang="ru-RU" dirty="0" smtClean="0"/>
              <a:t>Повторяем шаги </a:t>
            </a:r>
            <a:r>
              <a:rPr lang="en-US" dirty="0" smtClean="0"/>
              <a:t>1-3</a:t>
            </a:r>
            <a:r>
              <a:rPr lang="ru-RU" dirty="0" smtClean="0"/>
              <a:t> пока в графе не закончатся вершины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798020"/>
          </a:xfrm>
        </p:spPr>
        <p:txBody>
          <a:bodyPr>
            <a:normAutofit/>
          </a:bodyPr>
          <a:lstStyle/>
          <a:p>
            <a:r>
              <a:rPr lang="ru-RU" dirty="0" smtClean="0"/>
              <a:t>Сравнение с </a:t>
            </a:r>
            <a:r>
              <a:rPr lang="en-US" dirty="0" smtClean="0"/>
              <a:t>vg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" y="856212"/>
            <a:ext cx="11471564" cy="5677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На графиках </a:t>
            </a:r>
            <a:r>
              <a:rPr lang="en-US" dirty="0" smtClean="0"/>
              <a:t>vg sort</a:t>
            </a:r>
            <a:r>
              <a:rPr lang="ru-RU" dirty="0" smtClean="0"/>
              <a:t> выступает </a:t>
            </a:r>
            <a:r>
              <a:rPr lang="ru-RU" smtClean="0"/>
              <a:t>на одном уровне </a:t>
            </a:r>
            <a:r>
              <a:rPr lang="ru-RU" dirty="0" smtClean="0"/>
              <a:t>с алгоритмами </a:t>
            </a:r>
            <a:r>
              <a:rPr lang="en-US" dirty="0" err="1" smtClean="0"/>
              <a:t>Eades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Haussler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Причина в том, что в тестовых данных нетривиальный вес присвоен только </a:t>
            </a:r>
            <a:r>
              <a:rPr lang="en-US" dirty="0" smtClean="0"/>
              <a:t>backbone</a:t>
            </a:r>
            <a:r>
              <a:rPr lang="ru-RU" dirty="0" smtClean="0"/>
              <a:t>. При увеличении количества </a:t>
            </a:r>
            <a:r>
              <a:rPr lang="en-US" dirty="0" smtClean="0"/>
              <a:t>paths</a:t>
            </a:r>
            <a:r>
              <a:rPr lang="ru-RU" dirty="0" smtClean="0"/>
              <a:t> в графе разница между результатами будет значительно расти</a:t>
            </a:r>
          </a:p>
          <a:p>
            <a:pPr marL="45720" indent="0">
              <a:buNone/>
            </a:pPr>
            <a:r>
              <a:rPr lang="ru-RU" dirty="0" smtClean="0"/>
              <a:t>Например, в присланном нам графе </a:t>
            </a:r>
            <a:r>
              <a:rPr lang="en-US" dirty="0" smtClean="0"/>
              <a:t>MHC</a:t>
            </a:r>
            <a:r>
              <a:rPr lang="ru-RU" dirty="0" smtClean="0"/>
              <a:t>, </a:t>
            </a:r>
            <a:r>
              <a:rPr lang="ru-RU" dirty="0"/>
              <a:t>состоящем из </a:t>
            </a:r>
            <a:r>
              <a:rPr lang="ru-RU" dirty="0" smtClean="0"/>
              <a:t>251297</a:t>
            </a:r>
            <a:r>
              <a:rPr lang="en-US" dirty="0" smtClean="0"/>
              <a:t> </a:t>
            </a:r>
            <a:r>
              <a:rPr lang="ru-RU" dirty="0" smtClean="0"/>
              <a:t>вершин и имеющем 8 путей, алгоритм </a:t>
            </a:r>
            <a:r>
              <a:rPr lang="en-US" dirty="0" err="1" smtClean="0"/>
              <a:t>Eades</a:t>
            </a:r>
            <a:r>
              <a:rPr lang="ru-RU" dirty="0" smtClean="0"/>
              <a:t> дает 54 </a:t>
            </a:r>
            <a:r>
              <a:rPr lang="en-US" dirty="0" smtClean="0"/>
              <a:t>reversing edges</a:t>
            </a:r>
            <a:r>
              <a:rPr lang="ru-RU" dirty="0" smtClean="0"/>
              <a:t> против 1312 для </a:t>
            </a:r>
            <a:r>
              <a:rPr lang="en-US" dirty="0" smtClean="0"/>
              <a:t>vg sort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8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798020"/>
          </a:xfrm>
        </p:spPr>
        <p:txBody>
          <a:bodyPr>
            <a:normAutofit/>
          </a:bodyPr>
          <a:lstStyle/>
          <a:p>
            <a:r>
              <a:rPr lang="ru-RU" dirty="0" smtClean="0"/>
              <a:t>Оценка сложности</a:t>
            </a:r>
            <a:r>
              <a:rPr lang="en-US" dirty="0" smtClean="0"/>
              <a:t> (</a:t>
            </a:r>
            <a:r>
              <a:rPr lang="ru-RU" dirty="0" smtClean="0"/>
              <a:t>алгоритм </a:t>
            </a:r>
            <a:r>
              <a:rPr lang="en-US" dirty="0" smtClean="0"/>
              <a:t>Haussler’</a:t>
            </a:r>
            <a:r>
              <a:rPr lang="ru-RU" dirty="0" smtClean="0"/>
              <a:t>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7" y="872836"/>
            <a:ext cx="5735781" cy="183081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 smtClean="0"/>
              <a:t>Шаг</a:t>
            </a:r>
            <a:br>
              <a:rPr lang="ru-RU" dirty="0" smtClean="0"/>
            </a:br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ru-RU" dirty="0"/>
              <a:t>Выделяем </a:t>
            </a:r>
            <a:r>
              <a:rPr lang="en-US" dirty="0" smtClean="0"/>
              <a:t>backbone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ru-RU" dirty="0"/>
              <a:t>Добавляем </a:t>
            </a:r>
            <a:r>
              <a:rPr lang="en-US" dirty="0"/>
              <a:t>source</a:t>
            </a:r>
            <a:r>
              <a:rPr lang="ru-RU" dirty="0"/>
              <a:t> и </a:t>
            </a:r>
            <a:r>
              <a:rPr lang="en-US" dirty="0"/>
              <a:t>sink</a:t>
            </a:r>
            <a:r>
              <a:rPr lang="ru-RU" dirty="0"/>
              <a:t>, проводим ребра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3</a:t>
            </a:r>
            <a:r>
              <a:rPr lang="en-US" dirty="0"/>
              <a:t>) </a:t>
            </a:r>
            <a:r>
              <a:rPr lang="ru-RU" dirty="0"/>
              <a:t>Находим максимальный </a:t>
            </a:r>
            <a:r>
              <a:rPr lang="ru-RU" dirty="0" smtClean="0"/>
              <a:t>поток</a:t>
            </a:r>
            <a:br>
              <a:rPr lang="ru-RU" dirty="0" smtClean="0"/>
            </a:b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ru-RU" dirty="0"/>
              <a:t>Удаляем ребра из минимального </a:t>
            </a:r>
            <a:r>
              <a:rPr lang="ru-RU" dirty="0" smtClean="0"/>
              <a:t>сечения</a:t>
            </a:r>
            <a:br>
              <a:rPr lang="ru-RU" dirty="0" smtClean="0"/>
            </a:br>
            <a:r>
              <a:rPr lang="en-US" dirty="0" smtClean="0"/>
              <a:t>5</a:t>
            </a:r>
            <a:r>
              <a:rPr lang="en-US" dirty="0"/>
              <a:t>) </a:t>
            </a:r>
            <a:r>
              <a:rPr lang="ru-RU" dirty="0"/>
              <a:t>Вызываем шаги </a:t>
            </a:r>
            <a:r>
              <a:rPr lang="ru-RU" dirty="0" smtClean="0"/>
              <a:t>1-4</a:t>
            </a:r>
            <a:endParaRPr lang="ru-RU" dirty="0"/>
          </a:p>
        </p:txBody>
      </p:sp>
      <p:sp>
        <p:nvSpPr>
          <p:cNvPr id="63" name="Content Placeholder 5"/>
          <p:cNvSpPr txBox="1">
            <a:spLocks/>
          </p:cNvSpPr>
          <p:nvPr/>
        </p:nvSpPr>
        <p:spPr>
          <a:xfrm>
            <a:off x="324196" y="2527070"/>
            <a:ext cx="11551535" cy="40482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Итог.</a:t>
            </a:r>
            <a:br>
              <a:rPr lang="ru-RU" dirty="0" smtClean="0"/>
            </a:br>
            <a:r>
              <a:rPr lang="ru-RU" dirty="0" smtClean="0"/>
              <a:t>Общая </a:t>
            </a:r>
            <a:r>
              <a:rPr lang="ru-RU" dirty="0"/>
              <a:t>сложность алгоритма </a:t>
            </a:r>
            <a:r>
              <a:rPr lang="en-US" dirty="0"/>
              <a:t>O</a:t>
            </a:r>
            <a:r>
              <a:rPr lang="ru-RU" dirty="0"/>
              <a:t>( </a:t>
            </a:r>
            <a:r>
              <a:rPr lang="en-US" dirty="0"/>
              <a:t>(|E|+|V|+|E|*|</a:t>
            </a:r>
            <a:r>
              <a:rPr lang="en-US" dirty="0" err="1"/>
              <a:t>maxflow</a:t>
            </a:r>
            <a:r>
              <a:rPr lang="en-US" dirty="0"/>
              <a:t>|)*|</a:t>
            </a:r>
            <a:r>
              <a:rPr lang="ru-RU" dirty="0"/>
              <a:t>число рекурсивных вызовов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ru-RU" dirty="0" smtClean="0"/>
              <a:t>).</a:t>
            </a:r>
            <a:br>
              <a:rPr lang="ru-RU" dirty="0" smtClean="0"/>
            </a:br>
            <a:r>
              <a:rPr lang="ru-RU" dirty="0"/>
              <a:t>В лучшем случае </a:t>
            </a:r>
            <a:r>
              <a:rPr lang="en-US" dirty="0"/>
              <a:t>(</a:t>
            </a:r>
            <a:r>
              <a:rPr lang="en-US" dirty="0" err="1"/>
              <a:t>maxflow</a:t>
            </a:r>
            <a:r>
              <a:rPr lang="en-US" dirty="0"/>
              <a:t> = 1, </a:t>
            </a:r>
            <a:r>
              <a:rPr lang="ru-RU" dirty="0"/>
              <a:t>нет рекурсии</a:t>
            </a:r>
            <a:r>
              <a:rPr lang="en-US" dirty="0"/>
              <a:t>) O</a:t>
            </a:r>
            <a:r>
              <a:rPr lang="ru-RU" dirty="0"/>
              <a:t>(</a:t>
            </a:r>
            <a:r>
              <a:rPr lang="en-US" dirty="0"/>
              <a:t>|E|+|V|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худшем случае </a:t>
            </a:r>
            <a:r>
              <a:rPr lang="en-US" dirty="0"/>
              <a:t>O( (|V|+|E|*|E|)*|V| 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|</a:t>
            </a:r>
            <a:r>
              <a:rPr lang="en-US" dirty="0" err="1"/>
              <a:t>maxflow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O(|E|)</a:t>
            </a:r>
            <a:r>
              <a:rPr lang="ru-RU" dirty="0"/>
              <a:t> 	</a:t>
            </a:r>
            <a:r>
              <a:rPr lang="ru-RU" dirty="0" smtClean="0"/>
              <a:t>			глубина </a:t>
            </a:r>
            <a:r>
              <a:rPr lang="ru-RU" dirty="0"/>
              <a:t>рекурсии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O(|V|)</a:t>
            </a:r>
            <a:endParaRPr lang="ru-RU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180098" y="5602769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00778" y="5602769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621458" y="5602769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70556" y="5167044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02964" y="469113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314514" y="4813422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655336" y="4471642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6"/>
            <a:endCxn id="8" idx="2"/>
          </p:cNvCxnSpPr>
          <p:nvPr/>
        </p:nvCxnSpPr>
        <p:spPr>
          <a:xfrm>
            <a:off x="9741600" y="5773181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9" idx="2"/>
          </p:cNvCxnSpPr>
          <p:nvPr/>
        </p:nvCxnSpPr>
        <p:spPr>
          <a:xfrm>
            <a:off x="8962280" y="5773181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5"/>
            <a:endCxn id="9" idx="1"/>
          </p:cNvCxnSpPr>
          <p:nvPr/>
        </p:nvCxnSpPr>
        <p:spPr>
          <a:xfrm>
            <a:off x="9261466" y="5457955"/>
            <a:ext cx="189224" cy="19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5"/>
            <a:endCxn id="11" idx="1"/>
          </p:cNvCxnSpPr>
          <p:nvPr/>
        </p:nvCxnSpPr>
        <p:spPr>
          <a:xfrm>
            <a:off x="8793874" y="4982048"/>
            <a:ext cx="226594" cy="23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1" idx="7"/>
          </p:cNvCxnSpPr>
          <p:nvPr/>
        </p:nvCxnSpPr>
        <p:spPr>
          <a:xfrm flipH="1">
            <a:off x="9261466" y="5104333"/>
            <a:ext cx="102960" cy="11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3" idx="7"/>
          </p:cNvCxnSpPr>
          <p:nvPr/>
        </p:nvCxnSpPr>
        <p:spPr>
          <a:xfrm flipH="1">
            <a:off x="9605424" y="4762553"/>
            <a:ext cx="99824" cy="10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842138" y="5602769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/>
          <p:cNvCxnSpPr>
            <a:stCxn id="44" idx="6"/>
            <a:endCxn id="10" idx="2"/>
          </p:cNvCxnSpPr>
          <p:nvPr/>
        </p:nvCxnSpPr>
        <p:spPr>
          <a:xfrm>
            <a:off x="8182960" y="5773181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32236" y="4220080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5"/>
            <a:endCxn id="12" idx="1"/>
          </p:cNvCxnSpPr>
          <p:nvPr/>
        </p:nvCxnSpPr>
        <p:spPr>
          <a:xfrm>
            <a:off x="8323146" y="4510991"/>
            <a:ext cx="229730" cy="23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996158" y="4124835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3" idx="3"/>
            <a:endCxn id="14" idx="7"/>
          </p:cNvCxnSpPr>
          <p:nvPr/>
        </p:nvCxnSpPr>
        <p:spPr>
          <a:xfrm flipH="1">
            <a:off x="9946246" y="4415746"/>
            <a:ext cx="99824" cy="10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009687" y="4813621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1"/>
            <a:endCxn id="14" idx="5"/>
          </p:cNvCxnSpPr>
          <p:nvPr/>
        </p:nvCxnSpPr>
        <p:spPr>
          <a:xfrm flipH="1" flipV="1">
            <a:off x="9946246" y="4762553"/>
            <a:ext cx="113353" cy="10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351583" y="5161584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8" idx="1"/>
            <a:endCxn id="56" idx="5"/>
          </p:cNvCxnSpPr>
          <p:nvPr/>
        </p:nvCxnSpPr>
        <p:spPr>
          <a:xfrm flipH="1" flipV="1">
            <a:off x="10300597" y="5104532"/>
            <a:ext cx="100898" cy="10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089323" y="564616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310003" y="564616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530683" y="564616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3095275" y="5109551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530683" y="5109550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429892" y="5109550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1" idx="6"/>
            <a:endCxn id="70" idx="2"/>
          </p:cNvCxnSpPr>
          <p:nvPr/>
        </p:nvCxnSpPr>
        <p:spPr>
          <a:xfrm>
            <a:off x="2650825" y="581657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6"/>
            <a:endCxn id="71" idx="2"/>
          </p:cNvCxnSpPr>
          <p:nvPr/>
        </p:nvCxnSpPr>
        <p:spPr>
          <a:xfrm>
            <a:off x="1871505" y="581657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6"/>
            <a:endCxn id="98" idx="1"/>
          </p:cNvCxnSpPr>
          <p:nvPr/>
        </p:nvCxnSpPr>
        <p:spPr>
          <a:xfrm>
            <a:off x="3436097" y="5279963"/>
            <a:ext cx="485067" cy="4143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6"/>
            <a:endCxn id="71" idx="1"/>
          </p:cNvCxnSpPr>
          <p:nvPr/>
        </p:nvCxnSpPr>
        <p:spPr>
          <a:xfrm>
            <a:off x="1871505" y="5279962"/>
            <a:ext cx="488410" cy="4161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1" idx="7"/>
            <a:endCxn id="73" idx="2"/>
          </p:cNvCxnSpPr>
          <p:nvPr/>
        </p:nvCxnSpPr>
        <p:spPr>
          <a:xfrm flipV="1">
            <a:off x="2600913" y="5279963"/>
            <a:ext cx="494362" cy="4161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1363" y="564616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4" name="Straight Arrow Connector 83"/>
          <p:cNvCxnSpPr>
            <a:stCxn id="83" idx="6"/>
            <a:endCxn id="72" idx="2"/>
          </p:cNvCxnSpPr>
          <p:nvPr/>
        </p:nvCxnSpPr>
        <p:spPr>
          <a:xfrm>
            <a:off x="1092185" y="581657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16197" y="4764690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6" name="Straight Arrow Connector 85"/>
          <p:cNvCxnSpPr>
            <a:stCxn id="83" idx="7"/>
            <a:endCxn id="74" idx="2"/>
          </p:cNvCxnSpPr>
          <p:nvPr/>
        </p:nvCxnSpPr>
        <p:spPr>
          <a:xfrm flipV="1">
            <a:off x="1042273" y="5279962"/>
            <a:ext cx="488410" cy="4161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556108" y="4762552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209212" y="5644382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5429892" y="5644382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4650572" y="5644382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6" name="Straight Arrow Connector 95"/>
          <p:cNvCxnSpPr>
            <a:stCxn id="94" idx="6"/>
            <a:endCxn id="93" idx="2"/>
          </p:cNvCxnSpPr>
          <p:nvPr/>
        </p:nvCxnSpPr>
        <p:spPr>
          <a:xfrm>
            <a:off x="5770714" y="5814794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5" idx="6"/>
            <a:endCxn id="94" idx="2"/>
          </p:cNvCxnSpPr>
          <p:nvPr/>
        </p:nvCxnSpPr>
        <p:spPr>
          <a:xfrm>
            <a:off x="4991394" y="5814794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871252" y="5644382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9" name="Straight Arrow Connector 98"/>
          <p:cNvCxnSpPr>
            <a:stCxn id="98" idx="6"/>
            <a:endCxn id="95" idx="2"/>
          </p:cNvCxnSpPr>
          <p:nvPr/>
        </p:nvCxnSpPr>
        <p:spPr>
          <a:xfrm>
            <a:off x="4212074" y="5814794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0" idx="6"/>
            <a:endCxn id="98" idx="2"/>
          </p:cNvCxnSpPr>
          <p:nvPr/>
        </p:nvCxnSpPr>
        <p:spPr>
          <a:xfrm flipV="1">
            <a:off x="3430145" y="5814794"/>
            <a:ext cx="441107" cy="17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5" idx="7"/>
            <a:endCxn id="76" idx="2"/>
          </p:cNvCxnSpPr>
          <p:nvPr/>
        </p:nvCxnSpPr>
        <p:spPr>
          <a:xfrm flipV="1">
            <a:off x="4941482" y="5279962"/>
            <a:ext cx="488410" cy="4143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76" idx="6"/>
            <a:endCxn id="93" idx="1"/>
          </p:cNvCxnSpPr>
          <p:nvPr/>
        </p:nvCxnSpPr>
        <p:spPr>
          <a:xfrm>
            <a:off x="5770714" y="5279962"/>
            <a:ext cx="488410" cy="4143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85" idx="5"/>
            <a:endCxn id="74" idx="2"/>
          </p:cNvCxnSpPr>
          <p:nvPr/>
        </p:nvCxnSpPr>
        <p:spPr>
          <a:xfrm rot="16200000" flipH="1">
            <a:off x="1006715" y="4755993"/>
            <a:ext cx="224361" cy="823576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74" idx="7"/>
            <a:endCxn id="87" idx="0"/>
          </p:cNvCxnSpPr>
          <p:nvPr/>
        </p:nvCxnSpPr>
        <p:spPr>
          <a:xfrm rot="5400000" flipH="1" flipV="1">
            <a:off x="4075601" y="2508544"/>
            <a:ext cx="396910" cy="4904926"/>
          </a:xfrm>
          <a:prstGeom prst="curvedConnector3">
            <a:avLst>
              <a:gd name="adj1" fmla="val 21039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85" idx="6"/>
            <a:endCxn id="73" idx="2"/>
          </p:cNvCxnSpPr>
          <p:nvPr/>
        </p:nvCxnSpPr>
        <p:spPr>
          <a:xfrm>
            <a:off x="757019" y="4935102"/>
            <a:ext cx="2338256" cy="34486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73" idx="7"/>
            <a:endCxn id="87" idx="1"/>
          </p:cNvCxnSpPr>
          <p:nvPr/>
        </p:nvCxnSpPr>
        <p:spPr>
          <a:xfrm rot="5400000" flipH="1" flipV="1">
            <a:off x="4822603" y="3376047"/>
            <a:ext cx="346999" cy="3219835"/>
          </a:xfrm>
          <a:prstGeom prst="curvedConnector3">
            <a:avLst>
              <a:gd name="adj1" fmla="val 180263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85" idx="7"/>
            <a:endCxn id="76" idx="2"/>
          </p:cNvCxnSpPr>
          <p:nvPr/>
        </p:nvCxnSpPr>
        <p:spPr>
          <a:xfrm rot="16200000" flipH="1">
            <a:off x="2835819" y="2685890"/>
            <a:ext cx="465360" cy="4722785"/>
          </a:xfrm>
          <a:prstGeom prst="curvedConnector4">
            <a:avLst>
              <a:gd name="adj1" fmla="val -49123"/>
              <a:gd name="adj2" fmla="val 5052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76" idx="7"/>
            <a:endCxn id="87" idx="2"/>
          </p:cNvCxnSpPr>
          <p:nvPr/>
        </p:nvCxnSpPr>
        <p:spPr>
          <a:xfrm rot="5400000" flipH="1" flipV="1">
            <a:off x="6025206" y="4628560"/>
            <a:ext cx="226498" cy="835306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5"/>
          <p:cNvSpPr txBox="1">
            <a:spLocks/>
          </p:cNvSpPr>
          <p:nvPr/>
        </p:nvSpPr>
        <p:spPr>
          <a:xfrm>
            <a:off x="6059979" y="872835"/>
            <a:ext cx="5765840" cy="18308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Сложность</a:t>
            </a:r>
            <a:br>
              <a:rPr lang="ru-RU" dirty="0" smtClean="0"/>
            </a:br>
            <a:r>
              <a:rPr lang="en-US" dirty="0" smtClean="0"/>
              <a:t>≤ </a:t>
            </a:r>
            <a:r>
              <a:rPr lang="ru-RU" dirty="0"/>
              <a:t>макс длина пути в </a:t>
            </a:r>
            <a:r>
              <a:rPr lang="ru-RU" dirty="0" smtClean="0"/>
              <a:t>графе</a:t>
            </a:r>
            <a:br>
              <a:rPr lang="ru-RU" dirty="0" smtClean="0"/>
            </a:br>
            <a:r>
              <a:rPr lang="en-US" dirty="0" smtClean="0"/>
              <a:t>|V</a:t>
            </a:r>
            <a:r>
              <a:rPr lang="en-US" dirty="0"/>
              <a:t>|+|out- and in-edges| ≤ |E| + |V</a:t>
            </a:r>
            <a:r>
              <a:rPr lang="en-US" dirty="0" smtClean="0"/>
              <a:t>|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|</a:t>
            </a:r>
            <a:r>
              <a:rPr lang="en-US" dirty="0"/>
              <a:t>E|*|</a:t>
            </a:r>
            <a:r>
              <a:rPr lang="en-US" dirty="0" err="1"/>
              <a:t>maxflow</a:t>
            </a:r>
            <a:r>
              <a:rPr lang="en-US" dirty="0"/>
              <a:t>| ≤ |E|*|E</a:t>
            </a:r>
            <a:r>
              <a:rPr lang="en-US" dirty="0" smtClean="0"/>
              <a:t>|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|</a:t>
            </a:r>
            <a:r>
              <a:rPr lang="en-US" dirty="0"/>
              <a:t>V|+|</a:t>
            </a:r>
            <a:r>
              <a:rPr lang="en-US" dirty="0" smtClean="0"/>
              <a:t>E|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глубина </a:t>
            </a:r>
            <a:r>
              <a:rPr lang="ru-RU" dirty="0"/>
              <a:t>рекурсии, </a:t>
            </a:r>
            <a:r>
              <a:rPr lang="en-US" dirty="0"/>
              <a:t>≤ |V|</a:t>
            </a:r>
          </a:p>
        </p:txBody>
      </p:sp>
    </p:spTree>
    <p:extLst>
      <p:ext uri="{BB962C8B-B14F-4D97-AF65-F5344CB8AC3E}">
        <p14:creationId xmlns:p14="http://schemas.microsoft.com/office/powerpoint/2010/main" val="36444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7980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Оценка сложности</a:t>
            </a:r>
            <a:r>
              <a:rPr lang="en-US" dirty="0" smtClean="0"/>
              <a:t> (</a:t>
            </a:r>
            <a:r>
              <a:rPr lang="ru-RU" dirty="0" smtClean="0"/>
              <a:t>алгоритм </a:t>
            </a:r>
            <a:r>
              <a:rPr lang="en-US" dirty="0" err="1"/>
              <a:t>Eades</a:t>
            </a:r>
            <a:r>
              <a:rPr lang="en-US" dirty="0"/>
              <a:t>, Lin, Smyth)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7" y="872837"/>
            <a:ext cx="5961532" cy="195349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Шаг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1</a:t>
            </a:r>
            <a:r>
              <a:rPr lang="ru-RU" dirty="0"/>
              <a:t>) Выбираем </a:t>
            </a:r>
            <a:r>
              <a:rPr lang="ru-RU" dirty="0" smtClean="0"/>
              <a:t>источник</a:t>
            </a:r>
            <a:br>
              <a:rPr lang="ru-RU" dirty="0" smtClean="0"/>
            </a:br>
            <a:r>
              <a:rPr lang="ru-RU" dirty="0" smtClean="0"/>
              <a:t>2</a:t>
            </a:r>
            <a:r>
              <a:rPr lang="ru-RU" dirty="0"/>
              <a:t>) Выбираем вершину с макс разницей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3</a:t>
            </a:r>
            <a:r>
              <a:rPr lang="en-US" dirty="0"/>
              <a:t>) </a:t>
            </a:r>
            <a:r>
              <a:rPr lang="ru-RU" dirty="0"/>
              <a:t>Удаляем выбранную </a:t>
            </a:r>
            <a:r>
              <a:rPr lang="ru-RU" dirty="0" smtClean="0"/>
              <a:t>вершину</a:t>
            </a:r>
            <a:br>
              <a:rPr lang="ru-RU" dirty="0" smtClean="0"/>
            </a:b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ru-RU" dirty="0"/>
              <a:t>Повторяем шаги </a:t>
            </a:r>
            <a:r>
              <a:rPr lang="en-US" dirty="0" smtClean="0"/>
              <a:t>1-3</a:t>
            </a:r>
            <a:r>
              <a:rPr lang="ru-RU" dirty="0" smtClean="0"/>
              <a:t> пока в графе не закончатся вершины</a:t>
            </a:r>
            <a:endParaRPr lang="en-US" dirty="0"/>
          </a:p>
        </p:txBody>
      </p:sp>
      <p:sp>
        <p:nvSpPr>
          <p:cNvPr id="60" name="Content Placeholder 5"/>
          <p:cNvSpPr txBox="1">
            <a:spLocks/>
          </p:cNvSpPr>
          <p:nvPr/>
        </p:nvSpPr>
        <p:spPr>
          <a:xfrm>
            <a:off x="6285729" y="872835"/>
            <a:ext cx="5590003" cy="19534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Сложность</a:t>
            </a:r>
            <a:br>
              <a:rPr lang="ru-RU" dirty="0" smtClean="0"/>
            </a:br>
            <a:r>
              <a:rPr lang="ru-RU" dirty="0" smtClean="0"/>
              <a:t>константа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константа</a:t>
            </a:r>
            <a:br>
              <a:rPr lang="ru-RU" dirty="0" smtClean="0"/>
            </a:br>
            <a:r>
              <a:rPr lang="ru-RU" dirty="0" smtClean="0"/>
              <a:t>число ребер из этой вершины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|</a:t>
            </a:r>
            <a:r>
              <a:rPr lang="en-US" dirty="0"/>
              <a:t>V|</a:t>
            </a:r>
          </a:p>
        </p:txBody>
      </p:sp>
      <p:sp>
        <p:nvSpPr>
          <p:cNvPr id="63" name="Content Placeholder 5"/>
          <p:cNvSpPr txBox="1">
            <a:spLocks/>
          </p:cNvSpPr>
          <p:nvPr/>
        </p:nvSpPr>
        <p:spPr>
          <a:xfrm>
            <a:off x="324196" y="2826326"/>
            <a:ext cx="11551535" cy="37490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dirty="0" smtClean="0"/>
              <a:t>Итог.</a:t>
            </a:r>
            <a:br>
              <a:rPr lang="ru-RU" dirty="0" smtClean="0"/>
            </a:br>
            <a:r>
              <a:rPr lang="ru-RU" dirty="0" smtClean="0"/>
              <a:t>Мы проходим по каждой вершине и каждому ребру по 1 разу. Сложность </a:t>
            </a:r>
            <a:r>
              <a:rPr lang="en-US" dirty="0"/>
              <a:t>O(|V|+|E</a:t>
            </a:r>
            <a:r>
              <a:rPr lang="en-US" dirty="0" smtClean="0"/>
              <a:t>|)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0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798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Eades</a:t>
            </a:r>
            <a:r>
              <a:rPr lang="en-US" dirty="0" smtClean="0"/>
              <a:t>, Lin, Smyth </a:t>
            </a:r>
            <a:r>
              <a:rPr lang="ru-RU" dirty="0" smtClean="0"/>
              <a:t>псевдокод алгоритма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5" y="872836"/>
            <a:ext cx="11596255" cy="5619404"/>
          </a:xfrm>
        </p:spPr>
        <p:txBody>
          <a:bodyPr>
            <a:normAutofit/>
          </a:bodyPr>
          <a:lstStyle/>
          <a:p>
            <a:r>
              <a:rPr lang="en-US" dirty="0" smtClean="0"/>
              <a:t>For vertex in V</a:t>
            </a:r>
            <a:br>
              <a:rPr lang="en-US" dirty="0" smtClean="0"/>
            </a:br>
            <a:r>
              <a:rPr lang="en-US" dirty="0" smtClean="0"/>
              <a:t>count out- and income degree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if (income=0) : put into Sources</a:t>
            </a:r>
            <a:br>
              <a:rPr lang="en-US" dirty="0" smtClean="0"/>
            </a:br>
            <a:r>
              <a:rPr lang="en-US" dirty="0" smtClean="0"/>
              <a:t>	else : put into Array of Hash Sets</a:t>
            </a:r>
          </a:p>
          <a:p>
            <a:r>
              <a:rPr lang="en-US" dirty="0" smtClean="0"/>
              <a:t>While |unsorted| &gt; 0</a:t>
            </a:r>
            <a:br>
              <a:rPr lang="en-US" dirty="0" smtClean="0"/>
            </a:br>
            <a:r>
              <a:rPr lang="en-US" dirty="0" smtClean="0"/>
              <a:t>	Find Next Vertex : </a:t>
            </a:r>
            <a:br>
              <a:rPr lang="en-US" dirty="0" smtClean="0"/>
            </a:br>
            <a:r>
              <a:rPr lang="en-US" dirty="0" smtClean="0"/>
              <a:t>		if |Sources|&gt;0 : take source</a:t>
            </a:r>
            <a:br>
              <a:rPr lang="en-US" dirty="0" smtClean="0"/>
            </a:br>
            <a:r>
              <a:rPr lang="en-US" dirty="0" smtClean="0"/>
              <a:t>		else : take Vertex with max degree difference (from max non-empty Array element)</a:t>
            </a:r>
            <a:br>
              <a:rPr lang="en-US" dirty="0" smtClean="0"/>
            </a:br>
            <a:r>
              <a:rPr lang="en-US" dirty="0" smtClean="0"/>
              <a:t>	Delete Vertex :</a:t>
            </a:r>
            <a:br>
              <a:rPr lang="en-US" dirty="0" smtClean="0"/>
            </a:br>
            <a:r>
              <a:rPr lang="en-US" dirty="0" smtClean="0"/>
              <a:t>		for edge in Vertex Edges</a:t>
            </a:r>
            <a:br>
              <a:rPr lang="en-US" dirty="0" smtClean="0"/>
            </a:br>
            <a:r>
              <a:rPr lang="en-US" dirty="0" smtClean="0"/>
              <a:t>			take other end (U)</a:t>
            </a:r>
            <a:br>
              <a:rPr lang="en-US" dirty="0" smtClean="0"/>
            </a:br>
            <a:r>
              <a:rPr lang="en-US" dirty="0" smtClean="0"/>
              <a:t>			delete </a:t>
            </a:r>
            <a:r>
              <a:rPr lang="en-US" dirty="0"/>
              <a:t>U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Array</a:t>
            </a:r>
            <a:br>
              <a:rPr lang="en-US" dirty="0" smtClean="0"/>
            </a:br>
            <a:r>
              <a:rPr lang="en-US" dirty="0" smtClean="0"/>
              <a:t>			delete edge</a:t>
            </a:r>
            <a:br>
              <a:rPr lang="en-US" dirty="0" smtClean="0"/>
            </a:br>
            <a:r>
              <a:rPr lang="en-US" dirty="0" smtClean="0"/>
              <a:t>			if (income=0) : put U into Sources</a:t>
            </a:r>
            <a:br>
              <a:rPr lang="en-US" dirty="0" smtClean="0"/>
            </a:br>
            <a:r>
              <a:rPr lang="en-US" dirty="0" smtClean="0"/>
              <a:t>			else :  put U into Array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Add </a:t>
            </a:r>
            <a:r>
              <a:rPr lang="en-US" dirty="0"/>
              <a:t>Vertex to </a:t>
            </a:r>
            <a:r>
              <a:rPr lang="en-US" dirty="0" smtClean="0"/>
              <a:t>sort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 |unsorted| </a:t>
            </a:r>
            <a:r>
              <a:rPr lang="en-US" dirty="0" smtClean="0"/>
              <a:t>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798020"/>
          </a:xfrm>
        </p:spPr>
        <p:txBody>
          <a:bodyPr>
            <a:normAutofit/>
          </a:bodyPr>
          <a:lstStyle/>
          <a:p>
            <a:r>
              <a:rPr lang="ru-RU" dirty="0" smtClean="0"/>
              <a:t>Улучшения алгоритма </a:t>
            </a:r>
            <a:r>
              <a:rPr lang="en-US" dirty="0" err="1" smtClean="0"/>
              <a:t>Eades</a:t>
            </a:r>
            <a:r>
              <a:rPr lang="en-US" dirty="0" smtClean="0"/>
              <a:t>, Lin, Smyth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" y="1030778"/>
            <a:ext cx="11471564" cy="55030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1) Если при удалении ребра появляется новый источник, на следующем шаге выбираем его.</a:t>
            </a:r>
            <a:br>
              <a:rPr lang="ru-RU" dirty="0" smtClean="0"/>
            </a:br>
            <a:r>
              <a:rPr lang="ru-RU" dirty="0" smtClean="0"/>
              <a:t>	Уменьшает </a:t>
            </a:r>
            <a:r>
              <a:rPr lang="en-US" dirty="0" smtClean="0"/>
              <a:t>cut width</a:t>
            </a:r>
            <a:r>
              <a:rPr lang="ru-RU" dirty="0" smtClean="0"/>
              <a:t> сортировки.</a:t>
            </a:r>
            <a:endParaRPr lang="en-US" dirty="0" smtClean="0"/>
          </a:p>
          <a:p>
            <a:pPr marL="45720" indent="0">
              <a:buNone/>
            </a:pPr>
            <a:r>
              <a:rPr lang="ru-RU" dirty="0" smtClean="0"/>
              <a:t>2) Если появляется несколько источников, выбираем из них источник с самой маленькой степенью.</a:t>
            </a:r>
            <a:br>
              <a:rPr lang="ru-RU" dirty="0" smtClean="0"/>
            </a:br>
            <a:r>
              <a:rPr lang="ru-RU" dirty="0" smtClean="0"/>
              <a:t>	Гарантирует попадание в </a:t>
            </a:r>
            <a:r>
              <a:rPr lang="en-US" dirty="0" smtClean="0"/>
              <a:t>backbone</a:t>
            </a:r>
            <a:r>
              <a:rPr lang="ru-RU" dirty="0" smtClean="0"/>
              <a:t> только после прохода по всем другим ребрам, выходящим из этой вершины.</a:t>
            </a:r>
            <a:endParaRPr lang="ru-RU" dirty="0"/>
          </a:p>
          <a:p>
            <a:pPr marL="45720" indent="0">
              <a:buNone/>
            </a:pPr>
            <a:r>
              <a:rPr lang="ru-RU" dirty="0" smtClean="0"/>
              <a:t>3) Отказываемся от использования </a:t>
            </a:r>
            <a:r>
              <a:rPr lang="en-US" dirty="0" smtClean="0"/>
              <a:t>sinks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	Добавление стоков не существенно уменьшает число </a:t>
            </a:r>
            <a:r>
              <a:rPr lang="en-US" dirty="0" smtClean="0"/>
              <a:t>reversing edges</a:t>
            </a:r>
            <a:r>
              <a:rPr lang="ru-RU" dirty="0" smtClean="0"/>
              <a:t>, зато увеличивает средний </a:t>
            </a:r>
            <a:r>
              <a:rPr lang="en-US" dirty="0" smtClean="0"/>
              <a:t>cut width</a:t>
            </a:r>
            <a:r>
              <a:rPr lang="ru-RU" dirty="0" smtClean="0"/>
              <a:t>. </a:t>
            </a:r>
          </a:p>
          <a:p>
            <a:pPr marL="45720" indent="0">
              <a:buNone/>
            </a:pPr>
            <a:r>
              <a:rPr lang="ru-RU" dirty="0" smtClean="0"/>
              <a:t>4) (опционально) Когда выбираем вершину с макс разницей степеней, выбираем ту из них, у которой минимальная входящая степень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Уменьшает число </a:t>
            </a:r>
            <a:r>
              <a:rPr lang="en-US" dirty="0" smtClean="0"/>
              <a:t>reversing edges</a:t>
            </a:r>
            <a:r>
              <a:rPr lang="ru-RU" dirty="0" smtClean="0"/>
              <a:t>. Но в худшем случае приводит к росту сложности алгоритма до </a:t>
            </a:r>
            <a:r>
              <a:rPr lang="en-US" dirty="0"/>
              <a:t>|V|*|V</a:t>
            </a:r>
            <a:r>
              <a:rPr lang="en-US" dirty="0" smtClean="0"/>
              <a:t>|</a:t>
            </a:r>
            <a:r>
              <a:rPr lang="ru-RU" dirty="0" smtClean="0"/>
              <a:t>. </a:t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798020"/>
          </a:xfrm>
        </p:spPr>
        <p:txBody>
          <a:bodyPr>
            <a:normAutofit/>
          </a:bodyPr>
          <a:lstStyle/>
          <a:p>
            <a:r>
              <a:rPr lang="ru-RU" dirty="0" smtClean="0"/>
              <a:t>Пропущенные вершины (проблема алгоритма)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" y="1155468"/>
            <a:ext cx="11255434" cy="537833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Рассмотрим такой граф, как на левой картинке (</a:t>
            </a:r>
            <a:r>
              <a:rPr lang="en-US" dirty="0" smtClean="0"/>
              <a:t>S = source, T = sink, ABCDE = backbone</a:t>
            </a:r>
            <a:r>
              <a:rPr lang="ru-RU" dirty="0" smtClean="0"/>
              <a:t>). Пусть минимальное сечение проходит по ребрам, отмеченным красным цветом. Тогда после их удаления вершина </a:t>
            </a:r>
            <a:r>
              <a:rPr lang="en-US" dirty="0" smtClean="0"/>
              <a:t>H</a:t>
            </a:r>
            <a:r>
              <a:rPr lang="ru-RU" dirty="0" smtClean="0"/>
              <a:t> не попадает ни в </a:t>
            </a:r>
            <a:r>
              <a:rPr lang="en-US" dirty="0" smtClean="0"/>
              <a:t>in-growth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ни </a:t>
            </a:r>
            <a:r>
              <a:rPr lang="en-US" dirty="0" smtClean="0"/>
              <a:t>out-growth</a:t>
            </a:r>
            <a:r>
              <a:rPr lang="ru-RU" dirty="0" smtClean="0"/>
              <a:t>. Т.о. она не участвует в дальнейших шагах алгоритма и не попадает в итоговую сортировку.</a:t>
            </a:r>
          </a:p>
          <a:p>
            <a:pPr marL="45720" indent="0">
              <a:buNone/>
            </a:pPr>
            <a:r>
              <a:rPr lang="ru-RU" dirty="0" smtClean="0"/>
              <a:t>Граф после удаления ребер нарисован справа.</a:t>
            </a:r>
            <a:br>
              <a:rPr lang="ru-RU" dirty="0" smtClean="0"/>
            </a:br>
            <a:r>
              <a:rPr lang="en-US" dirty="0" smtClean="0"/>
              <a:t>In-growth </a:t>
            </a:r>
            <a:r>
              <a:rPr lang="ru-RU" dirty="0" smtClean="0"/>
              <a:t>состоит из вершины </a:t>
            </a:r>
            <a:r>
              <a:rPr lang="en-US" dirty="0" smtClean="0"/>
              <a:t>F </a:t>
            </a:r>
            <a:r>
              <a:rPr lang="ru-RU" dirty="0" smtClean="0"/>
              <a:t>и показана фиолетовым цветом.</a:t>
            </a:r>
            <a:br>
              <a:rPr lang="ru-RU" dirty="0" smtClean="0"/>
            </a:br>
            <a:r>
              <a:rPr lang="en-US" dirty="0" smtClean="0"/>
              <a:t>Out-growth </a:t>
            </a:r>
            <a:r>
              <a:rPr lang="ru-RU" dirty="0" smtClean="0"/>
              <a:t>состоит из вершины </a:t>
            </a:r>
            <a:r>
              <a:rPr lang="en-US" dirty="0" smtClean="0"/>
              <a:t>G </a:t>
            </a:r>
            <a:r>
              <a:rPr lang="ru-RU" dirty="0" smtClean="0"/>
              <a:t>и показана зеленым цветом.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Легко заметить, что</a:t>
            </a:r>
            <a:r>
              <a:rPr lang="en-US" dirty="0" smtClean="0"/>
              <a:t> </a:t>
            </a:r>
            <a:r>
              <a:rPr lang="ru-RU" dirty="0" smtClean="0"/>
              <a:t>вершина </a:t>
            </a:r>
            <a:r>
              <a:rPr lang="en-US" dirty="0" smtClean="0"/>
              <a:t>H</a:t>
            </a:r>
            <a:r>
              <a:rPr lang="ru-RU" dirty="0" smtClean="0"/>
              <a:t> не попадает ни в </a:t>
            </a:r>
            <a:r>
              <a:rPr lang="en-US" dirty="0" smtClean="0"/>
              <a:t>in-growth</a:t>
            </a:r>
            <a:r>
              <a:rPr lang="ru-RU" dirty="0" smtClean="0"/>
              <a:t>, ни в </a:t>
            </a:r>
            <a:r>
              <a:rPr lang="en-US" dirty="0" smtClean="0"/>
              <a:t>out-growth</a:t>
            </a:r>
            <a:r>
              <a:rPr lang="ru-RU" dirty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4077050" y="5888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97730" y="5888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18410" y="5888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18410" y="5372614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97730" y="4853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6"/>
            <a:endCxn id="4" idx="2"/>
          </p:cNvCxnSpPr>
          <p:nvPr/>
        </p:nvCxnSpPr>
        <p:spPr>
          <a:xfrm>
            <a:off x="3638552" y="605841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2859232" y="605841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1"/>
          </p:cNvCxnSpPr>
          <p:nvPr/>
        </p:nvCxnSpPr>
        <p:spPr>
          <a:xfrm>
            <a:off x="2859232" y="5543026"/>
            <a:ext cx="488410" cy="3948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7"/>
            <a:endCxn id="7" idx="2"/>
          </p:cNvCxnSpPr>
          <p:nvPr/>
        </p:nvCxnSpPr>
        <p:spPr>
          <a:xfrm flipV="1">
            <a:off x="2030000" y="5543026"/>
            <a:ext cx="488410" cy="394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39090" y="5888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>
            <a:stCxn id="13" idx="6"/>
            <a:endCxn id="6" idx="2"/>
          </p:cNvCxnSpPr>
          <p:nvPr/>
        </p:nvCxnSpPr>
        <p:spPr>
          <a:xfrm>
            <a:off x="2079912" y="605841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11410" y="3906725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</a:t>
            </a:r>
          </a:p>
        </p:txBody>
      </p:sp>
      <p:cxnSp>
        <p:nvCxnSpPr>
          <p:cNvPr id="16" name="Straight Arrow Connector 15"/>
          <p:cNvCxnSpPr>
            <a:stCxn id="7" idx="7"/>
            <a:endCxn id="8" idx="2"/>
          </p:cNvCxnSpPr>
          <p:nvPr/>
        </p:nvCxnSpPr>
        <p:spPr>
          <a:xfrm flipV="1">
            <a:off x="2809320" y="5023419"/>
            <a:ext cx="488410" cy="39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56370" y="5888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18" name="Straight Arrow Connector 17"/>
          <p:cNvCxnSpPr>
            <a:stCxn id="4" idx="6"/>
            <a:endCxn id="17" idx="2"/>
          </p:cNvCxnSpPr>
          <p:nvPr/>
        </p:nvCxnSpPr>
        <p:spPr>
          <a:xfrm>
            <a:off x="4417872" y="605841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77050" y="5368418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6"/>
            <a:endCxn id="17" idx="1"/>
          </p:cNvCxnSpPr>
          <p:nvPr/>
        </p:nvCxnSpPr>
        <p:spPr>
          <a:xfrm>
            <a:off x="4417872" y="5538830"/>
            <a:ext cx="488410" cy="3990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0068" y="3906725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>
            <a:stCxn id="5" idx="7"/>
            <a:endCxn id="20" idx="2"/>
          </p:cNvCxnSpPr>
          <p:nvPr/>
        </p:nvCxnSpPr>
        <p:spPr>
          <a:xfrm flipV="1">
            <a:off x="3588640" y="5538830"/>
            <a:ext cx="488410" cy="3990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6"/>
            <a:endCxn id="20" idx="1"/>
          </p:cNvCxnSpPr>
          <p:nvPr/>
        </p:nvCxnSpPr>
        <p:spPr>
          <a:xfrm>
            <a:off x="3638552" y="5023419"/>
            <a:ext cx="488410" cy="39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5" idx="4"/>
            <a:endCxn id="13" idx="7"/>
          </p:cNvCxnSpPr>
          <p:nvPr/>
        </p:nvCxnSpPr>
        <p:spPr>
          <a:xfrm rot="16200000" flipH="1">
            <a:off x="610725" y="4518643"/>
            <a:ext cx="1690371" cy="1148179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5" idx="5"/>
            <a:endCxn id="5" idx="7"/>
          </p:cNvCxnSpPr>
          <p:nvPr/>
        </p:nvCxnSpPr>
        <p:spPr>
          <a:xfrm rot="16200000" flipH="1">
            <a:off x="1425339" y="3774617"/>
            <a:ext cx="1740283" cy="2586320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7" idx="7"/>
            <a:endCxn id="22" idx="2"/>
          </p:cNvCxnSpPr>
          <p:nvPr/>
        </p:nvCxnSpPr>
        <p:spPr>
          <a:xfrm rot="5400000" flipH="1" flipV="1">
            <a:off x="3502000" y="3384458"/>
            <a:ext cx="1345389" cy="2730748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20" idx="6"/>
            <a:endCxn id="22" idx="3"/>
          </p:cNvCxnSpPr>
          <p:nvPr/>
        </p:nvCxnSpPr>
        <p:spPr>
          <a:xfrm flipV="1">
            <a:off x="4417872" y="4197636"/>
            <a:ext cx="1172108" cy="134119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9734941" y="5888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8955621" y="5888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8176301" y="5888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176301" y="5372614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F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8955621" y="4853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9" idx="6"/>
            <a:endCxn id="78" idx="2"/>
          </p:cNvCxnSpPr>
          <p:nvPr/>
        </p:nvCxnSpPr>
        <p:spPr>
          <a:xfrm>
            <a:off x="9296443" y="605841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6"/>
            <a:endCxn id="79" idx="2"/>
          </p:cNvCxnSpPr>
          <p:nvPr/>
        </p:nvCxnSpPr>
        <p:spPr>
          <a:xfrm>
            <a:off x="8517123" y="605841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6"/>
            <a:endCxn id="79" idx="1"/>
          </p:cNvCxnSpPr>
          <p:nvPr/>
        </p:nvCxnSpPr>
        <p:spPr>
          <a:xfrm>
            <a:off x="8517123" y="5543026"/>
            <a:ext cx="488410" cy="394893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96981" y="5888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87" idx="6"/>
            <a:endCxn id="80" idx="2"/>
          </p:cNvCxnSpPr>
          <p:nvPr/>
        </p:nvCxnSpPr>
        <p:spPr>
          <a:xfrm>
            <a:off x="7737803" y="605841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7"/>
            <a:endCxn id="82" idx="2"/>
          </p:cNvCxnSpPr>
          <p:nvPr/>
        </p:nvCxnSpPr>
        <p:spPr>
          <a:xfrm flipV="1">
            <a:off x="8467211" y="5023419"/>
            <a:ext cx="488410" cy="39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0514261" y="588800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92" name="Straight Arrow Connector 91"/>
          <p:cNvCxnSpPr>
            <a:stCxn id="78" idx="6"/>
            <a:endCxn id="91" idx="2"/>
          </p:cNvCxnSpPr>
          <p:nvPr/>
        </p:nvCxnSpPr>
        <p:spPr>
          <a:xfrm>
            <a:off x="10075763" y="6058419"/>
            <a:ext cx="4384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9734941" y="5368418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G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6" name="Straight Arrow Connector 95"/>
          <p:cNvCxnSpPr>
            <a:stCxn id="79" idx="7"/>
            <a:endCxn id="93" idx="2"/>
          </p:cNvCxnSpPr>
          <p:nvPr/>
        </p:nvCxnSpPr>
        <p:spPr>
          <a:xfrm flipV="1">
            <a:off x="9246531" y="5538830"/>
            <a:ext cx="488410" cy="3990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2" idx="6"/>
            <a:endCxn id="93" idx="1"/>
          </p:cNvCxnSpPr>
          <p:nvPr/>
        </p:nvCxnSpPr>
        <p:spPr>
          <a:xfrm>
            <a:off x="9296443" y="5023419"/>
            <a:ext cx="488410" cy="39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7980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Неправильная сортировка(проблема алгоритма)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" y="1155468"/>
            <a:ext cx="11255434" cy="537833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Рассмотрим такой граф, как не первой картинке (</a:t>
            </a:r>
            <a:r>
              <a:rPr lang="en-US" dirty="0" smtClean="0"/>
              <a:t>AB </a:t>
            </a:r>
            <a:r>
              <a:rPr lang="ru-RU" dirty="0" smtClean="0"/>
              <a:t>= </a:t>
            </a:r>
            <a:r>
              <a:rPr lang="en-US" dirty="0" smtClean="0"/>
              <a:t>backbone</a:t>
            </a:r>
            <a:r>
              <a:rPr lang="ru-RU" dirty="0" smtClean="0"/>
              <a:t>). Пусть веса ребер </a:t>
            </a:r>
            <a:r>
              <a:rPr lang="en-US" dirty="0" smtClean="0"/>
              <a:t>DB</a:t>
            </a:r>
            <a:r>
              <a:rPr lang="ru-RU" dirty="0" smtClean="0"/>
              <a:t> и </a:t>
            </a:r>
            <a:r>
              <a:rPr lang="en-US" dirty="0" smtClean="0"/>
              <a:t>EB</a:t>
            </a:r>
            <a:r>
              <a:rPr lang="ru-RU" dirty="0" smtClean="0"/>
              <a:t> одинаковы (например, оба равны 1). </a:t>
            </a:r>
          </a:p>
          <a:p>
            <a:pPr marL="45720" indent="0">
              <a:buNone/>
            </a:pPr>
            <a:r>
              <a:rPr lang="ru-RU" dirty="0" smtClean="0"/>
              <a:t>При поиске </a:t>
            </a:r>
            <a:r>
              <a:rPr lang="en-US" dirty="0" smtClean="0"/>
              <a:t>in-growth</a:t>
            </a:r>
            <a:r>
              <a:rPr lang="ru-RU" dirty="0" smtClean="0"/>
              <a:t> из вершины </a:t>
            </a:r>
            <a:r>
              <a:rPr lang="en-US" dirty="0" smtClean="0"/>
              <a:t>B</a:t>
            </a:r>
            <a:r>
              <a:rPr lang="ru-RU" dirty="0" smtClean="0"/>
              <a:t> мы пойдем по любому из ребер, входящих в эту вершину. Например, по </a:t>
            </a:r>
            <a:r>
              <a:rPr lang="en-US" dirty="0" smtClean="0"/>
              <a:t>EB</a:t>
            </a:r>
            <a:r>
              <a:rPr lang="ru-RU" dirty="0" smtClean="0"/>
              <a:t>. Далее пойдем по </a:t>
            </a:r>
            <a:r>
              <a:rPr lang="en-US" dirty="0" smtClean="0"/>
              <a:t>CE</a:t>
            </a:r>
            <a:r>
              <a:rPr lang="ru-RU" dirty="0" smtClean="0"/>
              <a:t>. В итоге получим </a:t>
            </a:r>
            <a:r>
              <a:rPr lang="en-US" dirty="0" smtClean="0"/>
              <a:t>in-growth CEB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Следующий </a:t>
            </a:r>
            <a:r>
              <a:rPr lang="en-US" dirty="0" smtClean="0"/>
              <a:t>in-growth </a:t>
            </a:r>
            <a:r>
              <a:rPr lang="ru-RU" dirty="0" smtClean="0"/>
              <a:t>будет состоять из ребра </a:t>
            </a:r>
            <a:r>
              <a:rPr lang="en-US" dirty="0" smtClean="0"/>
              <a:t>DB</a:t>
            </a:r>
            <a:r>
              <a:rPr lang="ru-RU" dirty="0" smtClean="0"/>
              <a:t>.</a:t>
            </a:r>
          </a:p>
          <a:p>
            <a:pPr marL="45720" indent="0">
              <a:buNone/>
            </a:pPr>
            <a:r>
              <a:rPr lang="ru-RU" dirty="0" smtClean="0"/>
              <a:t>Тогда при сортировке вершины расположатся в следующем порядке: </a:t>
            </a:r>
            <a:r>
              <a:rPr lang="en-US" dirty="0" smtClean="0"/>
              <a:t>ADCEB</a:t>
            </a:r>
            <a:r>
              <a:rPr lang="ru-RU" dirty="0" smtClean="0"/>
              <a:t>, потому что мы сначала нашли </a:t>
            </a:r>
            <a:r>
              <a:rPr lang="en-US" dirty="0"/>
              <a:t>in-growth</a:t>
            </a:r>
            <a:r>
              <a:rPr lang="ru-RU" dirty="0" smtClean="0"/>
              <a:t> </a:t>
            </a:r>
            <a:r>
              <a:rPr lang="en-US" dirty="0" smtClean="0"/>
              <a:t>CEB</a:t>
            </a:r>
            <a:r>
              <a:rPr lang="ru-RU" dirty="0" smtClean="0"/>
              <a:t>, а потом </a:t>
            </a:r>
            <a:r>
              <a:rPr lang="en-US" dirty="0" smtClean="0"/>
              <a:t>DB</a:t>
            </a:r>
            <a:r>
              <a:rPr lang="ru-RU" dirty="0" smtClean="0"/>
              <a:t> и по очереди добавили их слева от </a:t>
            </a:r>
            <a:r>
              <a:rPr lang="en-US" dirty="0" smtClean="0"/>
              <a:t>B</a:t>
            </a:r>
            <a:r>
              <a:rPr lang="ru-RU" dirty="0" smtClean="0"/>
              <a:t>.</a:t>
            </a:r>
          </a:p>
          <a:p>
            <a:pPr marL="45720" indent="0">
              <a:buNone/>
            </a:pPr>
            <a:r>
              <a:rPr lang="ru-RU" dirty="0" smtClean="0"/>
              <a:t>Получается, что при такой сортировке мы получаем обратное ребро </a:t>
            </a:r>
            <a:r>
              <a:rPr lang="en-US" dirty="0" smtClean="0"/>
              <a:t>DC</a:t>
            </a:r>
            <a:r>
              <a:rPr lang="ru-RU" dirty="0" smtClean="0"/>
              <a:t>, хотя при «идеальной» сортировке </a:t>
            </a:r>
            <a:r>
              <a:rPr lang="en-US" dirty="0" smtClean="0"/>
              <a:t>ACDEB</a:t>
            </a:r>
            <a:r>
              <a:rPr lang="ru-RU" dirty="0" smtClean="0"/>
              <a:t> или </a:t>
            </a:r>
            <a:r>
              <a:rPr lang="en-US" dirty="0" smtClean="0"/>
              <a:t>ACEDB </a:t>
            </a:r>
            <a:r>
              <a:rPr lang="ru-RU" dirty="0" smtClean="0"/>
              <a:t>такого ребра нет.</a:t>
            </a:r>
            <a:r>
              <a:rPr lang="en-US" dirty="0" smtClean="0"/>
              <a:t> Cut width </a:t>
            </a:r>
            <a:r>
              <a:rPr lang="ru-RU" dirty="0" smtClean="0"/>
              <a:t>в «идеальной» сортировке тоже меньше (на 1).</a:t>
            </a:r>
            <a:br>
              <a:rPr lang="ru-RU" dirty="0" smtClean="0"/>
            </a:br>
            <a:r>
              <a:rPr lang="ru-RU" dirty="0" smtClean="0"/>
              <a:t>Сортировки показаны на 2 и 3 картинках.</a:t>
            </a:r>
            <a:br>
              <a:rPr lang="ru-RU" dirty="0" smtClean="0"/>
            </a:br>
            <a:r>
              <a:rPr lang="ru-RU" dirty="0" smtClean="0"/>
              <a:t>Обратное ребро выделено красным.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75080" y="5874808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6169240" y="5280995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62716" y="5281828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5" idx="5"/>
            <a:endCxn id="4" idx="1"/>
          </p:cNvCxnSpPr>
          <p:nvPr/>
        </p:nvCxnSpPr>
        <p:spPr>
          <a:xfrm>
            <a:off x="6460150" y="5571906"/>
            <a:ext cx="464842" cy="352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5" idx="2"/>
          </p:cNvCxnSpPr>
          <p:nvPr/>
        </p:nvCxnSpPr>
        <p:spPr>
          <a:xfrm flipV="1">
            <a:off x="5603538" y="5451407"/>
            <a:ext cx="565702" cy="8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37120" y="5874808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stCxn id="9" idx="7"/>
            <a:endCxn id="6" idx="3"/>
          </p:cNvCxnSpPr>
          <p:nvPr/>
        </p:nvCxnSpPr>
        <p:spPr>
          <a:xfrm flipV="1">
            <a:off x="4828030" y="5572739"/>
            <a:ext cx="484598" cy="3519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54445" y="4737309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12" name="Straight Arrow Connector 11"/>
          <p:cNvCxnSpPr>
            <a:stCxn id="11" idx="5"/>
            <a:endCxn id="4" idx="0"/>
          </p:cNvCxnSpPr>
          <p:nvPr/>
        </p:nvCxnSpPr>
        <p:spPr>
          <a:xfrm>
            <a:off x="6545355" y="5028220"/>
            <a:ext cx="500136" cy="8465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11" idx="2"/>
          </p:cNvCxnSpPr>
          <p:nvPr/>
        </p:nvCxnSpPr>
        <p:spPr>
          <a:xfrm flipV="1">
            <a:off x="5553626" y="4907721"/>
            <a:ext cx="700819" cy="4240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4" idx="2"/>
          </p:cNvCxnSpPr>
          <p:nvPr/>
        </p:nvCxnSpPr>
        <p:spPr>
          <a:xfrm>
            <a:off x="4877942" y="6045220"/>
            <a:ext cx="199713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726346" y="588086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9347858" y="5874808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55258" y="5874808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966014" y="5874809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37102" y="5874808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37" name="Straight Arrow Connector 36"/>
          <p:cNvCxnSpPr>
            <a:stCxn id="18" idx="6"/>
            <a:endCxn id="17" idx="2"/>
          </p:cNvCxnSpPr>
          <p:nvPr/>
        </p:nvCxnSpPr>
        <p:spPr>
          <a:xfrm>
            <a:off x="8996080" y="6045220"/>
            <a:ext cx="35177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6"/>
            <a:endCxn id="16" idx="2"/>
          </p:cNvCxnSpPr>
          <p:nvPr/>
        </p:nvCxnSpPr>
        <p:spPr>
          <a:xfrm>
            <a:off x="10377924" y="6045220"/>
            <a:ext cx="348422" cy="60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7" idx="5"/>
            <a:endCxn id="16" idx="3"/>
          </p:cNvCxnSpPr>
          <p:nvPr/>
        </p:nvCxnSpPr>
        <p:spPr>
          <a:xfrm rot="16200000" flipH="1">
            <a:off x="10204484" y="5600003"/>
            <a:ext cx="6059" cy="1137490"/>
          </a:xfrm>
          <a:prstGeom prst="curvedConnector3">
            <a:avLst>
              <a:gd name="adj1" fmla="val 469666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0726346" y="4795147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3" name="Oval 62"/>
          <p:cNvSpPr/>
          <p:nvPr/>
        </p:nvSpPr>
        <p:spPr>
          <a:xfrm>
            <a:off x="8655258" y="4789089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347858" y="4789088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966014" y="4789089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037102" y="4789088"/>
            <a:ext cx="340822" cy="34082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67" name="Straight Arrow Connector 66"/>
          <p:cNvCxnSpPr>
            <a:stCxn id="64" idx="6"/>
            <a:endCxn id="66" idx="2"/>
          </p:cNvCxnSpPr>
          <p:nvPr/>
        </p:nvCxnSpPr>
        <p:spPr>
          <a:xfrm>
            <a:off x="9688680" y="4959500"/>
            <a:ext cx="34842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6"/>
            <a:endCxn id="62" idx="2"/>
          </p:cNvCxnSpPr>
          <p:nvPr/>
        </p:nvCxnSpPr>
        <p:spPr>
          <a:xfrm>
            <a:off x="10377924" y="4959500"/>
            <a:ext cx="348422" cy="60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5" idx="7"/>
            <a:endCxn id="64" idx="1"/>
          </p:cNvCxnSpPr>
          <p:nvPr/>
        </p:nvCxnSpPr>
        <p:spPr>
          <a:xfrm rot="5400000" flipH="1" flipV="1">
            <a:off x="8827347" y="4268578"/>
            <a:ext cx="1" cy="1140846"/>
          </a:xfrm>
          <a:prstGeom prst="curvedConnector3">
            <a:avLst>
              <a:gd name="adj1" fmla="val 2785130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3" idx="5"/>
            <a:endCxn id="62" idx="3"/>
          </p:cNvCxnSpPr>
          <p:nvPr/>
        </p:nvCxnSpPr>
        <p:spPr>
          <a:xfrm rot="16200000" flipH="1">
            <a:off x="9858184" y="4167984"/>
            <a:ext cx="6058" cy="1830090"/>
          </a:xfrm>
          <a:prstGeom prst="curvedConnector3">
            <a:avLst>
              <a:gd name="adj1" fmla="val 469742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2"/>
            <a:endCxn id="63" idx="6"/>
          </p:cNvCxnSpPr>
          <p:nvPr/>
        </p:nvCxnSpPr>
        <p:spPr>
          <a:xfrm flipH="1">
            <a:off x="8996080" y="4959500"/>
            <a:ext cx="35177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1" idx="6"/>
            <a:endCxn id="18" idx="2"/>
          </p:cNvCxnSpPr>
          <p:nvPr/>
        </p:nvCxnSpPr>
        <p:spPr>
          <a:xfrm flipV="1">
            <a:off x="8306836" y="6045220"/>
            <a:ext cx="348422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8" idx="7"/>
            <a:endCxn id="22" idx="1"/>
          </p:cNvCxnSpPr>
          <p:nvPr/>
        </p:nvCxnSpPr>
        <p:spPr>
          <a:xfrm rot="5400000" flipH="1" flipV="1">
            <a:off x="9516591" y="5354297"/>
            <a:ext cx="12700" cy="1140846"/>
          </a:xfrm>
          <a:prstGeom prst="curvedConnector3">
            <a:avLst>
              <a:gd name="adj1" fmla="val 219300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166256"/>
            <a:ext cx="11471564" cy="798020"/>
          </a:xfrm>
        </p:spPr>
        <p:txBody>
          <a:bodyPr>
            <a:normAutofit/>
          </a:bodyPr>
          <a:lstStyle/>
          <a:p>
            <a:r>
              <a:rPr lang="ru-RU" dirty="0" smtClean="0"/>
              <a:t>Симуляция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" y="856212"/>
            <a:ext cx="11471564" cy="5677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Строим линейный </a:t>
            </a:r>
            <a:r>
              <a:rPr lang="en-US" dirty="0" smtClean="0"/>
              <a:t>backbone</a:t>
            </a:r>
            <a:endParaRPr lang="ru-RU" dirty="0"/>
          </a:p>
          <a:p>
            <a:pPr marL="45720" indent="0">
              <a:buNone/>
            </a:pPr>
            <a:r>
              <a:rPr lang="ru-RU" dirty="0" smtClean="0"/>
              <a:t>Добавляем вариации в граф следующим образом: выбираем случайный путь из первой вершины </a:t>
            </a:r>
            <a:r>
              <a:rPr lang="en-US" dirty="0" smtClean="0"/>
              <a:t>backbone</a:t>
            </a:r>
            <a:r>
              <a:rPr lang="ru-RU" dirty="0" smtClean="0"/>
              <a:t> до последней, выбираем нужное число случайных мест на нем и добавляем туда вариации. </a:t>
            </a:r>
          </a:p>
          <a:p>
            <a:pPr marL="45720" indent="0">
              <a:buNone/>
            </a:pPr>
            <a:r>
              <a:rPr lang="ru-RU" dirty="0" smtClean="0"/>
              <a:t>Вариации добавляются от длинных к коротким, при этом более поздние могут «накладываться» на более ранние.</a:t>
            </a:r>
            <a:endParaRPr lang="en-US" dirty="0" smtClean="0"/>
          </a:p>
          <a:p>
            <a:pPr marL="45720" indent="0">
              <a:buNone/>
            </a:pPr>
            <a:r>
              <a:rPr lang="ru-RU" dirty="0" smtClean="0"/>
              <a:t>Составляем несколько наборов вариаций: сначала всех понемногу, затем экспоненциально увеличиваем количество вариаций одного типа или линейно увеличиваем количество всех вариаций.</a:t>
            </a:r>
          </a:p>
          <a:p>
            <a:pPr marL="45720" indent="0">
              <a:buNone/>
            </a:pPr>
            <a:r>
              <a:rPr lang="ru-RU" dirty="0" smtClean="0"/>
              <a:t>Для каждого набора вариаций строим 100 графов с заданным набором, сортируем их и усредняем значения метрик.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781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Corbel</vt:lpstr>
      <vt:lpstr>Basis</vt:lpstr>
      <vt:lpstr>Linearization algorithms</vt:lpstr>
      <vt:lpstr>Алгоритмы</vt:lpstr>
      <vt:lpstr>Оценка сложности (алгоритм Haussler’а)</vt:lpstr>
      <vt:lpstr>Оценка сложности (алгоритм Eades, Lin, Smyth)</vt:lpstr>
      <vt:lpstr>Eades, Lin, Smyth псевдокод алгоритма</vt:lpstr>
      <vt:lpstr>Улучшения алгоритма Eades, Lin, Smyth</vt:lpstr>
      <vt:lpstr>Пропущенные вершины (проблема алгоритма)</vt:lpstr>
      <vt:lpstr>Неправильная сортировка(проблема алгоритма)</vt:lpstr>
      <vt:lpstr>Симуляция данных</vt:lpstr>
      <vt:lpstr>Симуляция данных (алгоритм, подробно)</vt:lpstr>
      <vt:lpstr>Симуляция данных (тестовый набор, подробно)</vt:lpstr>
      <vt:lpstr>График зависимости числа reversing edges от количества особей </vt:lpstr>
      <vt:lpstr>График зависимости average cut width от количества особей </vt:lpstr>
      <vt:lpstr>График зависимости числа reversing edges от количества дупликаций </vt:lpstr>
      <vt:lpstr>График зависимости average cut width от количества дупликаций </vt:lpstr>
      <vt:lpstr>График зависимости числа reversing edges от количества ИнДелов </vt:lpstr>
      <vt:lpstr>График зависимости average cut width от количества ИнДелов</vt:lpstr>
      <vt:lpstr>График зависимости времени работы от количества вершин в backbone</vt:lpstr>
      <vt:lpstr>График зависимости времени работы от количества вершин в backbone</vt:lpstr>
      <vt:lpstr>Сравнение с vg sort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Linearization algorithms</dc:title>
  <dc:creator>Sergei Nikitin1</dc:creator>
  <cp:lastModifiedBy>Sergei Nikitin1</cp:lastModifiedBy>
  <cp:revision>68</cp:revision>
  <dcterms:created xsi:type="dcterms:W3CDTF">2016-08-29T09:08:41Z</dcterms:created>
  <dcterms:modified xsi:type="dcterms:W3CDTF">2016-09-09T09:35:16Z</dcterms:modified>
</cp:coreProperties>
</file>