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>
        <p:scale>
          <a:sx n="120" d="100"/>
          <a:sy n="120" d="100"/>
        </p:scale>
        <p:origin x="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EB31-1A28-411E-A861-414C0EB53CC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AFB2-565F-4E23-8DD6-B60AD564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EB31-1A28-411E-A861-414C0EB53CC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AFB2-565F-4E23-8DD6-B60AD564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EB31-1A28-411E-A861-414C0EB53CC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AFB2-565F-4E23-8DD6-B60AD564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EB31-1A28-411E-A861-414C0EB53CC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AFB2-565F-4E23-8DD6-B60AD564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0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EB31-1A28-411E-A861-414C0EB53CC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AFB2-565F-4E23-8DD6-B60AD564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6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EB31-1A28-411E-A861-414C0EB53CC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AFB2-565F-4E23-8DD6-B60AD564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EB31-1A28-411E-A861-414C0EB53CC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AFB2-565F-4E23-8DD6-B60AD564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6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EB31-1A28-411E-A861-414C0EB53CC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AFB2-565F-4E23-8DD6-B60AD564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EB31-1A28-411E-A861-414C0EB53CC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AFB2-565F-4E23-8DD6-B60AD564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9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EB31-1A28-411E-A861-414C0EB53CC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AFB2-565F-4E23-8DD6-B60AD564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4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EB31-1A28-411E-A861-414C0EB53CC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AFB2-565F-4E23-8DD6-B60AD564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7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EB31-1A28-411E-A861-414C0EB53CC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CAFB2-565F-4E23-8DD6-B60AD564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기업용 소프트웨어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판매 웹사이트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경태은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8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/>
          <p:cNvSpPr/>
          <p:nvPr/>
        </p:nvSpPr>
        <p:spPr>
          <a:xfrm>
            <a:off x="9690524" y="4634149"/>
            <a:ext cx="1937656" cy="2235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직사각형 109"/>
          <p:cNvSpPr/>
          <p:nvPr/>
        </p:nvSpPr>
        <p:spPr>
          <a:xfrm>
            <a:off x="9690524" y="4244088"/>
            <a:ext cx="1937656" cy="2235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직사각형 108"/>
          <p:cNvSpPr/>
          <p:nvPr/>
        </p:nvSpPr>
        <p:spPr>
          <a:xfrm>
            <a:off x="9690524" y="3868629"/>
            <a:ext cx="1937656" cy="2235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직사각형 107"/>
          <p:cNvSpPr/>
          <p:nvPr/>
        </p:nvSpPr>
        <p:spPr>
          <a:xfrm>
            <a:off x="9690524" y="3471932"/>
            <a:ext cx="1937656" cy="2235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직사각형 105"/>
          <p:cNvSpPr/>
          <p:nvPr/>
        </p:nvSpPr>
        <p:spPr>
          <a:xfrm>
            <a:off x="9690525" y="3494209"/>
            <a:ext cx="1283662" cy="18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사용자 리서치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페르소나</a:t>
            </a:r>
            <a:r>
              <a:rPr lang="en-US" altLang="ko-KR" sz="3600" b="1" dirty="0" smtClean="0"/>
              <a:t>)</a:t>
            </a:r>
            <a:endParaRPr lang="en-US" sz="3600" b="1" dirty="0"/>
          </a:p>
        </p:txBody>
      </p:sp>
      <p:pic>
        <p:nvPicPr>
          <p:cNvPr id="4" name="Picture 2" descr="미생&amp;#39; 전석호 &amp;quot;이모티콘 얼굴? 평소에는 안 그래&amp;quot; - 조선일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1" t="784" r="3237" b="7847"/>
          <a:stretch/>
        </p:blipFill>
        <p:spPr bwMode="auto">
          <a:xfrm>
            <a:off x="848579" y="1088572"/>
            <a:ext cx="1938165" cy="17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4801" y="3342653"/>
            <a:ext cx="1948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"35</a:t>
            </a:r>
            <a:r>
              <a:rPr lang="ko-KR" altLang="en-US" sz="1400" dirty="0"/>
              <a:t>세 남성</a:t>
            </a:r>
            <a:r>
              <a:rPr lang="en-US" altLang="ko-KR" sz="1400" dirty="0"/>
              <a:t>, </a:t>
            </a:r>
            <a:r>
              <a:rPr lang="ko-KR" altLang="en-US" sz="1400" dirty="0"/>
              <a:t>제조업 중소기업 </a:t>
            </a:r>
            <a:r>
              <a:rPr lang="en-US" altLang="ko-KR" sz="1400" dirty="0"/>
              <a:t>5</a:t>
            </a:r>
            <a:r>
              <a:rPr lang="ko-KR" altLang="en-US" sz="1400" dirty="0" err="1"/>
              <a:t>년차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경영지원팀</a:t>
            </a:r>
            <a:r>
              <a:rPr lang="ko-KR" altLang="en-US" sz="1400" dirty="0"/>
              <a:t> 대리</a:t>
            </a:r>
            <a:r>
              <a:rPr lang="en-US" altLang="ko-KR" sz="1400" dirty="0"/>
              <a:t>"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4378051"/>
            <a:ext cx="19485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나이</a:t>
            </a:r>
            <a:r>
              <a:rPr lang="en-US" altLang="ko-KR" sz="1400" dirty="0"/>
              <a:t>: 35</a:t>
            </a:r>
          </a:p>
          <a:p>
            <a:r>
              <a:rPr lang="ko-KR" altLang="en-US" sz="1400" dirty="0"/>
              <a:t>직장</a:t>
            </a:r>
            <a:r>
              <a:rPr lang="en-US" altLang="ko-KR" sz="1400" dirty="0"/>
              <a:t>: </a:t>
            </a:r>
            <a:r>
              <a:rPr lang="ko-KR" altLang="en-US" sz="1400" dirty="0"/>
              <a:t>중소기업 대리</a:t>
            </a:r>
          </a:p>
          <a:p>
            <a:r>
              <a:rPr lang="ko-KR" altLang="en-US" sz="1400" dirty="0"/>
              <a:t>가족관계</a:t>
            </a:r>
            <a:r>
              <a:rPr lang="en-US" altLang="ko-KR" sz="1400" dirty="0"/>
              <a:t>: </a:t>
            </a:r>
            <a:r>
              <a:rPr lang="ko-KR" altLang="en-US" sz="1400" dirty="0"/>
              <a:t>기</a:t>
            </a:r>
            <a:r>
              <a:rPr lang="ko-KR" altLang="en-US" sz="1400" dirty="0" smtClean="0"/>
              <a:t>혼 </a:t>
            </a:r>
            <a:r>
              <a:rPr lang="en-US" altLang="ko-KR" sz="1400" dirty="0"/>
              <a:t>2</a:t>
            </a:r>
            <a:r>
              <a:rPr lang="ko-KR" altLang="en-US" sz="1400" dirty="0" err="1"/>
              <a:t>년차</a:t>
            </a:r>
            <a:r>
              <a:rPr lang="en-US" altLang="ko-KR" sz="1400" dirty="0"/>
              <a:t>, </a:t>
            </a:r>
            <a:r>
              <a:rPr lang="ko-KR" altLang="en-US" sz="1400" dirty="0"/>
              <a:t>자녀 </a:t>
            </a:r>
            <a:r>
              <a:rPr lang="en-US" altLang="ko-KR" sz="1400" dirty="0"/>
              <a:t>1</a:t>
            </a:r>
            <a:r>
              <a:rPr lang="ko-KR" altLang="en-US" sz="1400" dirty="0"/>
              <a:t>명</a:t>
            </a:r>
          </a:p>
          <a:p>
            <a:r>
              <a:rPr lang="ko-KR" altLang="en-US" sz="1400" dirty="0"/>
              <a:t>지역</a:t>
            </a:r>
            <a:r>
              <a:rPr lang="en-US" altLang="ko-KR" sz="1400" dirty="0"/>
              <a:t>: </a:t>
            </a:r>
            <a:r>
              <a:rPr lang="ko-KR" altLang="en-US" sz="1400" dirty="0" smtClean="0"/>
              <a:t>성남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경기도</a:t>
            </a:r>
          </a:p>
          <a:p>
            <a:r>
              <a:rPr lang="ko-KR" altLang="en-US" sz="1400" dirty="0"/>
              <a:t>성격</a:t>
            </a:r>
            <a:r>
              <a:rPr lang="en-US" altLang="ko-KR" sz="1400" dirty="0"/>
              <a:t>: </a:t>
            </a:r>
            <a:r>
              <a:rPr lang="ko-KR" altLang="en-US" sz="1400" dirty="0"/>
              <a:t>분석적이고 효율을 중요시함</a:t>
            </a:r>
          </a:p>
          <a:p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9689460" y="1715410"/>
            <a:ext cx="1937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689460" y="2091217"/>
            <a:ext cx="1937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689460" y="2417441"/>
            <a:ext cx="1937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689460" y="2769891"/>
            <a:ext cx="1937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88915" y="14729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내향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1160323" y="145805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외향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9582512" y="18296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사고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1160323" y="182754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감정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198492" y="1088572"/>
            <a:ext cx="299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목표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​</a:t>
            </a:r>
            <a:r>
              <a:rPr lang="ko-KR" altLang="en-US" sz="1400" dirty="0"/>
              <a:t>효율적인 회사운영을 위한 솔루션 필요</a:t>
            </a:r>
            <a:br>
              <a:rPr lang="ko-KR" altLang="en-US" sz="1400" dirty="0"/>
            </a:br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대표이사님의 승인을 위해서 합리적인 비용이 필요</a:t>
            </a:r>
            <a:br>
              <a:rPr lang="ko-KR" altLang="en-US" sz="1400" dirty="0"/>
            </a:br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자녀를 가진지 얼마 안돼서 열심히 일 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98492" y="3805368"/>
            <a:ext cx="299017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장애물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새로운 시스템 도입으로 인한 직원들 교육에 대한 걱정</a:t>
            </a:r>
            <a:br>
              <a:rPr lang="ko-KR" altLang="en-US" sz="1400" dirty="0"/>
            </a:br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장기적인 목적을 위한 구입이때문에 유지비용</a:t>
            </a:r>
            <a:r>
              <a:rPr lang="en-US" altLang="ko-KR" sz="1400" dirty="0"/>
              <a:t>, </a:t>
            </a:r>
            <a:r>
              <a:rPr lang="ko-KR" altLang="en-US" sz="1400" dirty="0"/>
              <a:t>업데이트 여부 등의 고려사항 많음</a:t>
            </a:r>
            <a:br>
              <a:rPr lang="ko-KR" altLang="en-US" sz="1400" dirty="0"/>
            </a:br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출장등의</a:t>
            </a:r>
            <a:r>
              <a:rPr lang="ko-KR" altLang="en-US" sz="1400" dirty="0"/>
              <a:t> 이유로 회사외부에서도 사용이 필요함</a:t>
            </a:r>
          </a:p>
          <a:p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190973" y="1092089"/>
            <a:ext cx="322517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인물 소개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  <a:p>
            <a:r>
              <a:rPr lang="ko-KR" altLang="en-US" sz="1600" dirty="0"/>
              <a:t> </a:t>
            </a:r>
            <a:r>
              <a:rPr lang="ko-KR" altLang="en-US" sz="1400" dirty="0"/>
              <a:t>중소에서 중견으로 넘어가는 지점의 제조업회사에 </a:t>
            </a:r>
            <a:r>
              <a:rPr lang="ko-KR" altLang="en-US" sz="1400" dirty="0" err="1"/>
              <a:t>경영지원팀</a:t>
            </a:r>
            <a:r>
              <a:rPr lang="ko-KR" altLang="en-US" sz="1400" dirty="0"/>
              <a:t> 대리이다</a:t>
            </a:r>
            <a:r>
              <a:rPr lang="en-US" altLang="ko-KR" sz="1400" dirty="0"/>
              <a:t>. </a:t>
            </a:r>
            <a:r>
              <a:rPr lang="ko-KR" altLang="en-US" sz="1400" dirty="0"/>
              <a:t>회사 전산망을 관리하는 직무를 맡고 있다</a:t>
            </a:r>
            <a:r>
              <a:rPr lang="en-US" altLang="ko-KR" sz="1400" dirty="0"/>
              <a:t>.  </a:t>
            </a:r>
            <a:r>
              <a:rPr lang="ko-KR" altLang="en-US" sz="1400" dirty="0"/>
              <a:t>현재 안정적이고 효율적인 데이터 관리를 위한 시스템 변화를 관한 일을 주로 진행하고 있다</a:t>
            </a:r>
            <a:r>
              <a:rPr lang="en-US" altLang="ko-KR" sz="1400" dirty="0"/>
              <a:t>. 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 </a:t>
            </a:r>
            <a:r>
              <a:rPr lang="ko-KR" altLang="en-US" sz="1400" dirty="0"/>
              <a:t>부서의 다양화와 생산품의 </a:t>
            </a:r>
            <a:r>
              <a:rPr lang="ko-KR" altLang="en-US" sz="1400" dirty="0" err="1"/>
              <a:t>다량화로</a:t>
            </a:r>
            <a:r>
              <a:rPr lang="ko-KR" altLang="en-US" sz="1400" dirty="0"/>
              <a:t> 인해 구매</a:t>
            </a:r>
            <a:r>
              <a:rPr lang="en-US" altLang="ko-KR" sz="1400" dirty="0"/>
              <a:t>, </a:t>
            </a:r>
            <a:r>
              <a:rPr lang="ko-KR" altLang="en-US" sz="1400" dirty="0"/>
              <a:t>제조</a:t>
            </a:r>
            <a:r>
              <a:rPr lang="en-US" altLang="ko-KR" sz="1400" dirty="0"/>
              <a:t>, </a:t>
            </a:r>
            <a:r>
              <a:rPr lang="ko-KR" altLang="en-US" sz="1400" dirty="0"/>
              <a:t>기록 등의 정보들이 관리가 힘든 상태이다</a:t>
            </a:r>
            <a:r>
              <a:rPr lang="en-US" altLang="ko-KR" sz="1400" dirty="0"/>
              <a:t>. </a:t>
            </a:r>
            <a:r>
              <a:rPr lang="ko-KR" altLang="en-US" sz="1400" dirty="0"/>
              <a:t>평소 분석적이고 효율적인 업무 처리를 선호하는 성격으로 해당 문제를 해결하기 위해 솔루션을 찾고 있는 중이다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 </a:t>
            </a:r>
            <a:r>
              <a:rPr lang="ko-KR" altLang="en-US" sz="1400" dirty="0"/>
              <a:t>전산망을 관리하고 있기에 어느정도 소프트웨어에 관한 지식과 </a:t>
            </a:r>
            <a:r>
              <a:rPr lang="ko-KR" altLang="en-US" sz="1400" dirty="0" smtClean="0"/>
              <a:t>인터넷 </a:t>
            </a:r>
            <a:r>
              <a:rPr lang="ko-KR" altLang="en-US" sz="1400" dirty="0"/>
              <a:t>검색에는 능하다</a:t>
            </a:r>
            <a:r>
              <a:rPr lang="en-US" altLang="ko-KR" sz="14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82511" y="10885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성향</a:t>
            </a:r>
            <a:endParaRPr lang="en-US" sz="16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0839597" y="1628324"/>
            <a:ext cx="0" cy="18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0049306" y="1996815"/>
            <a:ext cx="0" cy="18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582512" y="218149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감각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11160323" y="217942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직관</a:t>
            </a:r>
            <a:endParaRPr 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0973122" y="2325103"/>
            <a:ext cx="0" cy="18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582512" y="250977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계획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160323" y="250771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판단</a:t>
            </a:r>
            <a:endParaRPr 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10202833" y="2675797"/>
            <a:ext cx="0" cy="18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613405" y="326581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성장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9609223" y="367702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책임감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9583575" y="296853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동기부여</a:t>
            </a:r>
            <a:endParaRPr 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613405" y="404737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성취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9613405" y="444407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승진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48579" y="2912205"/>
            <a:ext cx="117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최성민</a:t>
            </a:r>
            <a:endParaRPr lang="en-US" b="1" dirty="0"/>
          </a:p>
        </p:txBody>
      </p:sp>
      <p:sp>
        <p:nvSpPr>
          <p:cNvPr id="107" name="직사각형 106"/>
          <p:cNvSpPr/>
          <p:nvPr/>
        </p:nvSpPr>
        <p:spPr>
          <a:xfrm>
            <a:off x="9690524" y="3888347"/>
            <a:ext cx="1793569" cy="18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직사각형 111"/>
          <p:cNvSpPr/>
          <p:nvPr/>
        </p:nvSpPr>
        <p:spPr>
          <a:xfrm>
            <a:off x="9690524" y="4264458"/>
            <a:ext cx="1470863" cy="18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직사각형 112"/>
          <p:cNvSpPr/>
          <p:nvPr/>
        </p:nvSpPr>
        <p:spPr>
          <a:xfrm>
            <a:off x="9690525" y="4654519"/>
            <a:ext cx="1719042" cy="18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직사각형 113"/>
          <p:cNvSpPr/>
          <p:nvPr/>
        </p:nvSpPr>
        <p:spPr>
          <a:xfrm>
            <a:off x="9716172" y="6572546"/>
            <a:ext cx="1937656" cy="2235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직사각형 114"/>
          <p:cNvSpPr/>
          <p:nvPr/>
        </p:nvSpPr>
        <p:spPr>
          <a:xfrm>
            <a:off x="9716172" y="6182485"/>
            <a:ext cx="1937656" cy="2235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직사각형 115"/>
          <p:cNvSpPr/>
          <p:nvPr/>
        </p:nvSpPr>
        <p:spPr>
          <a:xfrm>
            <a:off x="9716172" y="5807026"/>
            <a:ext cx="1937656" cy="2235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직사각형 116"/>
          <p:cNvSpPr/>
          <p:nvPr/>
        </p:nvSpPr>
        <p:spPr>
          <a:xfrm>
            <a:off x="9716172" y="5410329"/>
            <a:ext cx="1937656" cy="2235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직사각형 117"/>
          <p:cNvSpPr/>
          <p:nvPr/>
        </p:nvSpPr>
        <p:spPr>
          <a:xfrm>
            <a:off x="9716173" y="5432606"/>
            <a:ext cx="1150136" cy="18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9639053" y="5204212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지인 추천</a:t>
            </a:r>
            <a:endParaRPr 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9634871" y="5615426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홈페이지 내 광고</a:t>
            </a:r>
            <a:endParaRPr 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609223" y="4906929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선호 방식</a:t>
            </a:r>
            <a:endParaRPr lang="en-US" sz="16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639053" y="598577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뉴스</a:t>
            </a:r>
            <a:endParaRPr 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9639053" y="6382469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PDF </a:t>
            </a:r>
            <a:r>
              <a:rPr lang="ko-KR" altLang="en-US" sz="1000" dirty="0" smtClean="0"/>
              <a:t>카탈로그</a:t>
            </a:r>
            <a:endParaRPr lang="en-US" sz="1000" dirty="0"/>
          </a:p>
        </p:txBody>
      </p:sp>
      <p:sp>
        <p:nvSpPr>
          <p:cNvPr id="124" name="직사각형 123"/>
          <p:cNvSpPr/>
          <p:nvPr/>
        </p:nvSpPr>
        <p:spPr>
          <a:xfrm>
            <a:off x="9716173" y="5826744"/>
            <a:ext cx="793632" cy="18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직사각형 124"/>
          <p:cNvSpPr/>
          <p:nvPr/>
        </p:nvSpPr>
        <p:spPr>
          <a:xfrm>
            <a:off x="9716172" y="6202855"/>
            <a:ext cx="1470863" cy="18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직사각형 125"/>
          <p:cNvSpPr/>
          <p:nvPr/>
        </p:nvSpPr>
        <p:spPr>
          <a:xfrm>
            <a:off x="9716173" y="6592916"/>
            <a:ext cx="1664339" cy="18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5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498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사용자 시나리오 다이어그램</a:t>
            </a:r>
            <a:endParaRPr lang="en-US" sz="3600" b="1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612526"/>
              </p:ext>
            </p:extLst>
          </p:nvPr>
        </p:nvGraphicFramePr>
        <p:xfrm>
          <a:off x="657158" y="1293997"/>
          <a:ext cx="11037171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655">
                  <a:extLst>
                    <a:ext uri="{9D8B030D-6E8A-4147-A177-3AD203B41FA5}">
                      <a16:colId xmlns:a16="http://schemas.microsoft.com/office/drawing/2014/main" val="1148229440"/>
                    </a:ext>
                  </a:extLst>
                </a:gridCol>
                <a:gridCol w="2468238">
                  <a:extLst>
                    <a:ext uri="{9D8B030D-6E8A-4147-A177-3AD203B41FA5}">
                      <a16:colId xmlns:a16="http://schemas.microsoft.com/office/drawing/2014/main" val="3990335029"/>
                    </a:ext>
                  </a:extLst>
                </a:gridCol>
                <a:gridCol w="2562447">
                  <a:extLst>
                    <a:ext uri="{9D8B030D-6E8A-4147-A177-3AD203B41FA5}">
                      <a16:colId xmlns:a16="http://schemas.microsoft.com/office/drawing/2014/main" val="2264485595"/>
                    </a:ext>
                  </a:extLst>
                </a:gridCol>
                <a:gridCol w="2254102">
                  <a:extLst>
                    <a:ext uri="{9D8B030D-6E8A-4147-A177-3AD203B41FA5}">
                      <a16:colId xmlns:a16="http://schemas.microsoft.com/office/drawing/2014/main" val="1008334616"/>
                    </a:ext>
                  </a:extLst>
                </a:gridCol>
                <a:gridCol w="2321729">
                  <a:extLst>
                    <a:ext uri="{9D8B030D-6E8A-4147-A177-3AD203B41FA5}">
                      <a16:colId xmlns:a16="http://schemas.microsoft.com/office/drawing/2014/main" val="1300796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경로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서비스 유입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기능을 알아봄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견적 문의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데모 사용 및 구매 결정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시나리오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 월례회의시간에 대표이사님께 직원수가 늘어남에 따른 정보</a:t>
                      </a:r>
                      <a:r>
                        <a:rPr lang="ko-KR" altLang="en-US" sz="1600" baseline="0" dirty="0" smtClean="0"/>
                        <a:t> 관리를 위한 방안을 마련하라는 얘기를 들어서 브라우저에 검색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</a:t>
                      </a:r>
                      <a:r>
                        <a:rPr lang="ko-KR" altLang="en-US" sz="1600" dirty="0" smtClean="0"/>
                        <a:t>데이터 관리를 위한 </a:t>
                      </a:r>
                      <a:r>
                        <a:rPr lang="ko-KR" altLang="en-US" sz="1600" dirty="0" err="1" smtClean="0"/>
                        <a:t>클라우드</a:t>
                      </a:r>
                      <a:r>
                        <a:rPr lang="ko-KR" altLang="en-US" sz="1600" dirty="0" smtClean="0"/>
                        <a:t> 서비스와 </a:t>
                      </a:r>
                      <a:r>
                        <a:rPr lang="en-US" altLang="ko-KR" sz="1600" dirty="0" smtClean="0"/>
                        <a:t>ERP,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그룹웨어등</a:t>
                      </a:r>
                      <a:r>
                        <a:rPr lang="ko-KR" altLang="en-US" sz="1600" baseline="0" dirty="0" smtClean="0"/>
                        <a:t> 기업에 필요한 소프트웨어 카탈로그를 접함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홈페이지에 기입된 가격 정보를 확인하고 견적문의 메뉴를 통해 견적 문의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견적 담당자의 연락을 받고 </a:t>
                      </a:r>
                      <a:r>
                        <a:rPr lang="ko-KR" altLang="en-US" sz="1600" dirty="0" err="1" smtClean="0"/>
                        <a:t>데모버전</a:t>
                      </a:r>
                      <a:r>
                        <a:rPr lang="ko-KR" altLang="en-US" sz="1600" dirty="0" smtClean="0"/>
                        <a:t> 사용을 통한 기능 확인 후 구매 결정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회원 가입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초기 설치를 위한 방문 날짜 확인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70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사용자 </a:t>
                      </a:r>
                      <a:r>
                        <a:rPr lang="ko-KR" altLang="en-US" sz="1600" dirty="0" err="1" smtClean="0"/>
                        <a:t>니즈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기업용 소프트웨어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데이터 관리 등의 단어로 검색 가능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대략적인 기능을 메인 화면에서 확인</a:t>
                      </a:r>
                      <a:endParaRPr lang="en-US" altLang="ko-KR" sz="1600" baseline="0" dirty="0" smtClean="0"/>
                    </a:p>
                    <a:p>
                      <a:r>
                        <a:rPr lang="en-US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해당 기능을 자세히 보기 위한 카탈로그 다운로드 필요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</a:t>
                      </a:r>
                      <a:r>
                        <a:rPr lang="ko-KR" altLang="en-US" sz="1600" dirty="0" smtClean="0"/>
                        <a:t>견적 문의 방법 확인 및 문의 이후 진행 사항 확인 필요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</a:t>
                      </a:r>
                      <a:r>
                        <a:rPr lang="ko-KR" altLang="en-US" sz="1600" dirty="0" smtClean="0"/>
                        <a:t>회사 승인을 위한 대략적인 기능을 보여줘야하며 초기 사용을 위한 교육 필요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사용자 행동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</a:t>
                      </a:r>
                      <a:r>
                        <a:rPr lang="ko-KR" altLang="en-US" sz="1600" dirty="0" smtClean="0"/>
                        <a:t>브라우저에 해당 단어 검색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</a:t>
                      </a:r>
                      <a:r>
                        <a:rPr lang="ko-KR" altLang="en-US" sz="1600" dirty="0" smtClean="0"/>
                        <a:t>메인 화면 확인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메뉴의 기능 탭</a:t>
                      </a:r>
                      <a:r>
                        <a:rPr lang="ko-KR" altLang="en-US" sz="1600" baseline="0" dirty="0" smtClean="0"/>
                        <a:t> 클릭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카탈로그 다운로드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</a:t>
                      </a:r>
                      <a:r>
                        <a:rPr lang="ko-KR" altLang="en-US" sz="1600" dirty="0" smtClean="0"/>
                        <a:t>견적 문의 게시판에 문의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진행 상황 확인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데모버전</a:t>
                      </a:r>
                      <a:r>
                        <a:rPr lang="ko-KR" altLang="en-US" sz="1600" dirty="0" smtClean="0"/>
                        <a:t> 다운로드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초기 설치 날짜 예약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회원 가입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5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기능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</a:t>
                      </a:r>
                      <a:r>
                        <a:rPr lang="ko-KR" altLang="en-US" sz="1600" dirty="0" smtClean="0"/>
                        <a:t>해당 단어에 홈페이지가 나오도록 설정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메인 화면 기능 요약 노출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각 기능 소개에서 </a:t>
                      </a:r>
                      <a:r>
                        <a:rPr lang="en-US" altLang="ko-KR" sz="1600" dirty="0" smtClean="0"/>
                        <a:t>pdf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다운로드 가능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견적 문의 게시판에 방문자 쓰기 가능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진행상황 표시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회원 가입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회원 정보 창에서 회원 상태와 일정 확인 가능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2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39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ko-KR" altLang="en-US" sz="3600" b="1" dirty="0" err="1" smtClean="0"/>
              <a:t>정보구조</a:t>
            </a:r>
            <a:endParaRPr lang="en-US" sz="3600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51" y="1143000"/>
            <a:ext cx="9243991" cy="5045385"/>
          </a:xfrm>
        </p:spPr>
      </p:pic>
    </p:spTree>
    <p:extLst>
      <p:ext uri="{BB962C8B-B14F-4D97-AF65-F5344CB8AC3E}">
        <p14:creationId xmlns:p14="http://schemas.microsoft.com/office/powerpoint/2010/main" val="35213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884" y="168422"/>
            <a:ext cx="10515600" cy="67154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시스템 구조 완성</a:t>
            </a:r>
            <a:endParaRPr lang="en-US" sz="36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02" y="839971"/>
            <a:ext cx="6763311" cy="5979971"/>
          </a:xfrm>
        </p:spPr>
      </p:pic>
    </p:spTree>
    <p:extLst>
      <p:ext uri="{BB962C8B-B14F-4D97-AF65-F5344CB8AC3E}">
        <p14:creationId xmlns:p14="http://schemas.microsoft.com/office/powerpoint/2010/main" val="340942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무드보드</a:t>
            </a:r>
            <a:endParaRPr lang="en-US" b="1" dirty="0"/>
          </a:p>
        </p:txBody>
      </p:sp>
      <p:pic>
        <p:nvPicPr>
          <p:cNvPr id="4" name="그림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0" y="1551892"/>
            <a:ext cx="2160000" cy="1080000"/>
          </a:xfrm>
          <a:prstGeom prst="rect">
            <a:avLst/>
          </a:prstGeom>
        </p:spPr>
      </p:pic>
      <p:pic>
        <p:nvPicPr>
          <p:cNvPr id="1026" name="Picture 2" descr="Jacquard Acid Dye Navy Blue - Textiellab-04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40" y="2631891"/>
            <a:ext cx="216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lid Color Bright Navy Blue Pairs to 2020 Color of the Year Pantone  Classic Blue Digital Art by PIPA Fine Art - Simply Solid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40" y="3711891"/>
            <a:ext cx="216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FFFFF Hex Color | RGB: 255, 255, 255 | WHIT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40" y="4791602"/>
            <a:ext cx="216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9. 당신의 문장 하나가 신뢰를 만든다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022" y="1556283"/>
            <a:ext cx="4454564" cy="292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st of Differences Between Cloud &amp;amp; Hosted Servic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872" y="3976203"/>
            <a:ext cx="3200714" cy="190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6 methods cloud computing has saved schooling in the course of the pandemic  - BUSINESS TECHNOLOGIES DAIL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587" y="1551892"/>
            <a:ext cx="4040399" cy="26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RP Systems: Everything You Need To Know About ERP In 2021 - Boss of Clou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587" y="3881731"/>
            <a:ext cx="3358588" cy="199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그룹웨어의 탄생 | SharedIT - IT 지식 공유 네트워크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261" y="4151753"/>
            <a:ext cx="2636969" cy="172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portance of Cognitive Computing and Augmented Intelligenc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16" y="3171891"/>
            <a:ext cx="1842988" cy="175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그룹웨어(Groupware)가 필요한 이유 | 이카운트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01" y="-3890595"/>
            <a:ext cx="3200657" cy="12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53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8833" y="141843"/>
            <a:ext cx="10515600" cy="65028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MOCKUP </a:t>
            </a:r>
            <a:r>
              <a:rPr lang="ko-KR" altLang="en-US" sz="3600" b="1" dirty="0" smtClean="0"/>
              <a:t>디자인 시</a:t>
            </a:r>
            <a:r>
              <a:rPr lang="ko-KR" altLang="en-US" sz="3600" b="1" dirty="0"/>
              <a:t>안</a:t>
            </a:r>
            <a:endParaRPr lang="en-US" sz="3600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61" y="848939"/>
            <a:ext cx="7419188" cy="5642238"/>
          </a:xfrm>
        </p:spPr>
      </p:pic>
    </p:spTree>
    <p:extLst>
      <p:ext uri="{BB962C8B-B14F-4D97-AF65-F5344CB8AC3E}">
        <p14:creationId xmlns:p14="http://schemas.microsoft.com/office/powerpoint/2010/main" val="399358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" y="466207"/>
            <a:ext cx="7115599" cy="35794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68" y="3130558"/>
            <a:ext cx="7123520" cy="358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5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광택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1344</TotalTime>
  <Words>277</Words>
  <Application>Microsoft Office PowerPoint</Application>
  <PresentationFormat>와이드스크린</PresentationFormat>
  <Paragraphs>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기업용 소프트웨어 판매 웹사이트</vt:lpstr>
      <vt:lpstr>사용자 리서치(페르소나)</vt:lpstr>
      <vt:lpstr>사용자 시나리오 다이어그램</vt:lpstr>
      <vt:lpstr>정보구조</vt:lpstr>
      <vt:lpstr>시스템 구조 완성</vt:lpstr>
      <vt:lpstr>무드보드</vt:lpstr>
      <vt:lpstr>MOCKUP 디자인 시안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LK</dc:creator>
  <cp:lastModifiedBy>LK</cp:lastModifiedBy>
  <cp:revision>26</cp:revision>
  <dcterms:created xsi:type="dcterms:W3CDTF">2022-01-30T01:06:43Z</dcterms:created>
  <dcterms:modified xsi:type="dcterms:W3CDTF">2022-02-02T14:13:32Z</dcterms:modified>
</cp:coreProperties>
</file>