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58" r:id="rId4"/>
    <p:sldId id="268" r:id="rId5"/>
    <p:sldId id="296" r:id="rId6"/>
    <p:sldId id="297" r:id="rId7"/>
    <p:sldId id="300" r:id="rId8"/>
    <p:sldId id="298" r:id="rId9"/>
    <p:sldId id="299" r:id="rId10"/>
    <p:sldId id="301" r:id="rId11"/>
    <p:sldId id="302" r:id="rId12"/>
    <p:sldId id="303" r:id="rId13"/>
    <p:sldId id="304" r:id="rId14"/>
    <p:sldId id="305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576" autoAdjust="0"/>
  </p:normalViewPr>
  <p:slideViewPr>
    <p:cSldViewPr snapToGrid="0">
      <p:cViewPr varScale="1">
        <p:scale>
          <a:sx n="116" d="100"/>
          <a:sy n="116" d="100"/>
        </p:scale>
        <p:origin x="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jpeg"/><Relationship Id="rId7" Type="http://schemas.openxmlformats.org/officeDocument/2006/relationships/image" Target="../media/image16.jpeg"/><Relationship Id="rId12" Type="http://schemas.openxmlformats.org/officeDocument/2006/relationships/image" Target="../media/image21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jpeg"/><Relationship Id="rId10" Type="http://schemas.openxmlformats.org/officeDocument/2006/relationships/image" Target="../media/image19.png"/><Relationship Id="rId4" Type="http://schemas.openxmlformats.org/officeDocument/2006/relationships/image" Target="../media/image13.jpeg"/><Relationship Id="rId9" Type="http://schemas.openxmlformats.org/officeDocument/2006/relationships/image" Target="../media/image18.jpg"/><Relationship Id="rId1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ko-KR" altLang="en-US" dirty="0">
                <a:latin typeface="+mj-ea"/>
                <a:ea typeface="+mj-ea"/>
                <a:cs typeface="함초롬돋움" panose="020B0604000101010101" pitchFamily="50" charset="-127"/>
              </a:rPr>
              <a:t>기업용 소프트웨어</a:t>
            </a:r>
            <a:r>
              <a:rPr lang="en-US" altLang="ko-KR" dirty="0">
                <a:latin typeface="+mj-ea"/>
                <a:ea typeface="+mj-ea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+mj-ea"/>
                <a:ea typeface="+mj-ea"/>
                <a:cs typeface="함초롬돋움" panose="020B0604000101010101" pitchFamily="50" charset="-127"/>
              </a:rPr>
              <a:t>판매 웹사이트</a:t>
            </a:r>
            <a:endParaRPr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501525" y="3694762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err="1" smtClean="0">
                <a:solidFill>
                  <a:schemeClr val="bg1"/>
                </a:solidFill>
                <a:latin typeface="+mj-ea"/>
                <a:ea typeface="+mj-ea"/>
                <a:cs typeface="함초롬돋움" panose="020B0604000101010101" pitchFamily="50" charset="-127"/>
              </a:rPr>
              <a:t>경태은</a:t>
            </a:r>
            <a:endParaRPr lang="ko-KR" altLang="en-US" b="1" dirty="0">
              <a:solidFill>
                <a:schemeClr val="bg1"/>
              </a:solidFill>
              <a:latin typeface="+mj-ea"/>
              <a:ea typeface="+mj-ea"/>
              <a:cs typeface="함초롬돋움" panose="020B0604000101010101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53" y="118226"/>
            <a:ext cx="4077039" cy="39037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248" y="1109784"/>
            <a:ext cx="4657954" cy="392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6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11</a:t>
            </a:fld>
            <a:endParaRPr lang="en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" y="219320"/>
            <a:ext cx="504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284" y="2294304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113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12</a:t>
            </a:fld>
            <a:endParaRPr lang="en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47" y="176335"/>
            <a:ext cx="5040000" cy="252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5783" y="1722831"/>
            <a:ext cx="5040000" cy="33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845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13</a:t>
            </a:fld>
            <a:endParaRPr lang="en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1" y="133804"/>
            <a:ext cx="4580563" cy="36224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0113" y="1706193"/>
            <a:ext cx="4785272" cy="314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19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14</a:t>
            </a:fld>
            <a:endParaRPr lang="en" dirty="0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191575"/>
            <a:ext cx="5040000" cy="23352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46" y="2369036"/>
            <a:ext cx="6366099" cy="246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7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487017"/>
            <a:ext cx="6014400" cy="57635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목차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ko-KR" altLang="en-US" dirty="0" smtClean="0">
                <a:latin typeface="+mj-ea"/>
                <a:ea typeface="+mj-ea"/>
                <a:hlinkClick r:id="rId3" action="ppaction://hlinksldjump"/>
              </a:rPr>
              <a:t>사용자 리서치</a:t>
            </a:r>
            <a:r>
              <a:rPr lang="en-US" altLang="ko-KR" dirty="0" smtClean="0">
                <a:latin typeface="+mj-ea"/>
                <a:ea typeface="+mj-ea"/>
                <a:hlinkClick r:id="rId3" action="ppaction://hlinksldjump"/>
              </a:rPr>
              <a:t>(</a:t>
            </a:r>
            <a:r>
              <a:rPr lang="ko-KR" altLang="en-US" dirty="0" smtClean="0">
                <a:latin typeface="+mj-ea"/>
                <a:ea typeface="+mj-ea"/>
                <a:hlinkClick r:id="rId3" action="ppaction://hlinksldjump"/>
              </a:rPr>
              <a:t>페르소나</a:t>
            </a:r>
            <a:r>
              <a:rPr lang="en-US" altLang="ko-KR" dirty="0" smtClean="0">
                <a:latin typeface="+mj-ea"/>
                <a:ea typeface="+mj-ea"/>
                <a:hlinkClick r:id="rId3" action="ppaction://hlinksldjump"/>
              </a:rPr>
              <a:t>)</a:t>
            </a:r>
            <a:endParaRPr dirty="0">
              <a:latin typeface="+mj-ea"/>
              <a:ea typeface="+mj-e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ko-KR" altLang="en-US" dirty="0" smtClean="0">
                <a:latin typeface="+mj-ea"/>
                <a:ea typeface="+mj-ea"/>
                <a:hlinkClick r:id="rId4" action="ppaction://hlinksldjump"/>
              </a:rPr>
              <a:t>사용자 시나리오 다이어그램</a:t>
            </a:r>
            <a:endParaRPr lang="en-US" altLang="ko-KR" dirty="0" smtClean="0">
              <a:latin typeface="+mj-ea"/>
              <a:ea typeface="+mj-e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ko-KR" altLang="en-US" dirty="0" smtClean="0">
                <a:latin typeface="+mj-ea"/>
                <a:ea typeface="+mj-ea"/>
                <a:hlinkClick r:id="rId5" action="ppaction://hlinksldjump"/>
              </a:rPr>
              <a:t>정보 구조</a:t>
            </a:r>
            <a:endParaRPr lang="en-US" altLang="ko-KR" dirty="0" smtClean="0">
              <a:latin typeface="+mj-ea"/>
              <a:ea typeface="+mj-e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ko-KR" altLang="en-US" dirty="0" smtClean="0">
                <a:latin typeface="+mj-ea"/>
                <a:ea typeface="+mj-ea"/>
                <a:hlinkClick r:id="rId6" action="ppaction://hlinksldjump"/>
              </a:rPr>
              <a:t>무드 보드</a:t>
            </a:r>
            <a:endParaRPr lang="en-US" altLang="ko-KR" dirty="0" smtClean="0">
              <a:latin typeface="+mj-ea"/>
              <a:ea typeface="+mj-ea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ko-KR" altLang="en-US" dirty="0" smtClean="0">
                <a:latin typeface="+mj-ea"/>
                <a:ea typeface="+mj-ea"/>
                <a:hlinkClick r:id="rId7" action="ppaction://hlinksldjump"/>
              </a:rPr>
              <a:t>화면 구성 예시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2</a:t>
            </a:fld>
            <a:endParaRPr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  <a:ea typeface="MS Gothic" panose="020B0609070205080204" pitchFamily="49" charset="-128"/>
              </a:rPr>
              <a:t>3</a:t>
            </a:fld>
            <a:endParaRPr dirty="0">
              <a:latin typeface="+mn-lt"/>
              <a:ea typeface="MS Gothic" panose="020B0609070205080204" pitchFamily="49" charset="-128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0" y="107950"/>
            <a:ext cx="3616325" cy="41751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sz="2400" dirty="0">
                <a:latin typeface="+mj-ea"/>
                <a:ea typeface="+mj-ea"/>
                <a:cs typeface="함초롬돋움" panose="020B0604000101010101" pitchFamily="50" charset="-127"/>
              </a:rPr>
              <a:t>사용자 리서치</a:t>
            </a:r>
            <a:r>
              <a:rPr lang="en-US" altLang="ko-KR" sz="2400" dirty="0">
                <a:latin typeface="+mj-ea"/>
                <a:ea typeface="+mj-ea"/>
                <a:cs typeface="함초롬돋움" panose="020B0604000101010101" pitchFamily="50" charset="-127"/>
              </a:rPr>
              <a:t>(</a:t>
            </a:r>
            <a:r>
              <a:rPr lang="ko-KR" altLang="en-US" sz="2400" dirty="0">
                <a:latin typeface="+mj-ea"/>
                <a:ea typeface="+mj-ea"/>
                <a:cs typeface="함초롬돋움" panose="020B0604000101010101" pitchFamily="50" charset="-127"/>
              </a:rPr>
              <a:t>페르소나</a:t>
            </a:r>
            <a:r>
              <a:rPr lang="en-US" altLang="ko-KR" sz="2400" dirty="0">
                <a:latin typeface="+mj-ea"/>
                <a:ea typeface="+mj-ea"/>
                <a:cs typeface="함초롬돋움" panose="020B0604000101010101" pitchFamily="50" charset="-127"/>
              </a:rPr>
              <a:t>)</a:t>
            </a:r>
            <a:endParaRPr sz="2400" dirty="0">
              <a:latin typeface="+mj-ea"/>
              <a:ea typeface="+mj-ea"/>
              <a:cs typeface="함초롬돋움" panose="020B0604000101010101" pitchFamily="50" charset="-127"/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191654" y="2244133"/>
            <a:ext cx="1655763" cy="150018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ko-KR" altLang="en-US" sz="1200" b="1" dirty="0">
                <a:latin typeface="+mn-ea"/>
                <a:ea typeface="+mn-ea"/>
                <a:cs typeface="한컴바탕" panose="02030600000101010101" pitchFamily="18" charset="2"/>
              </a:rPr>
              <a:t>최성민</a:t>
            </a:r>
            <a:endParaRPr lang="en-US" altLang="ko-KR" sz="1200" b="1" dirty="0">
              <a:latin typeface="+mn-ea"/>
              <a:ea typeface="+mn-ea"/>
              <a:cs typeface="한컴바탕" panose="02030600000101010101" pitchFamily="18" charset="2"/>
            </a:endParaRPr>
          </a:p>
          <a:p>
            <a:pPr marL="114300" indent="0">
              <a:buNone/>
            </a:pPr>
            <a:r>
              <a:rPr lang="en-US" altLang="ko-KR" sz="1200" dirty="0">
                <a:latin typeface="+mn-ea"/>
                <a:ea typeface="+mn-ea"/>
                <a:cs typeface="한컴바탕" panose="02030600000101010101" pitchFamily="18" charset="2"/>
              </a:rPr>
              <a:t>"35</a:t>
            </a:r>
            <a:r>
              <a:rPr lang="ko-KR" altLang="en-US" sz="1200" dirty="0">
                <a:latin typeface="+mn-ea"/>
                <a:ea typeface="+mn-ea"/>
                <a:cs typeface="한컴바탕" panose="02030600000101010101" pitchFamily="18" charset="2"/>
              </a:rPr>
              <a:t>세 남성</a:t>
            </a:r>
            <a:r>
              <a:rPr lang="en-US" altLang="ko-KR" sz="1200" dirty="0">
                <a:latin typeface="+mn-ea"/>
                <a:ea typeface="+mn-ea"/>
                <a:cs typeface="한컴바탕" panose="02030600000101010101" pitchFamily="18" charset="2"/>
              </a:rPr>
              <a:t>, </a:t>
            </a:r>
            <a:r>
              <a:rPr lang="ko-KR" altLang="en-US" sz="1200" dirty="0">
                <a:latin typeface="+mn-ea"/>
                <a:ea typeface="+mn-ea"/>
                <a:cs typeface="한컴바탕" panose="02030600000101010101" pitchFamily="18" charset="2"/>
              </a:rPr>
              <a:t>제조업 중소기업 </a:t>
            </a:r>
            <a:r>
              <a:rPr lang="en-US" altLang="ko-KR" sz="1200" dirty="0">
                <a:latin typeface="+mn-ea"/>
                <a:ea typeface="+mn-ea"/>
                <a:cs typeface="한컴바탕" panose="02030600000101010101" pitchFamily="18" charset="2"/>
              </a:rPr>
              <a:t>5</a:t>
            </a:r>
            <a:r>
              <a:rPr lang="ko-KR" altLang="en-US" sz="1200" dirty="0" err="1">
                <a:latin typeface="+mn-ea"/>
                <a:ea typeface="+mn-ea"/>
                <a:cs typeface="한컴바탕" panose="02030600000101010101" pitchFamily="18" charset="2"/>
              </a:rPr>
              <a:t>년차</a:t>
            </a:r>
            <a:r>
              <a:rPr lang="ko-KR" altLang="en-US" sz="1200" dirty="0">
                <a:latin typeface="+mn-ea"/>
                <a:ea typeface="+mn-ea"/>
                <a:cs typeface="한컴바탕" panose="02030600000101010101" pitchFamily="18" charset="2"/>
              </a:rPr>
              <a:t> </a:t>
            </a:r>
            <a:r>
              <a:rPr lang="ko-KR" altLang="en-US" sz="1200" dirty="0" err="1">
                <a:latin typeface="+mn-ea"/>
                <a:ea typeface="+mn-ea"/>
                <a:cs typeface="한컴바탕" panose="02030600000101010101" pitchFamily="18" charset="2"/>
              </a:rPr>
              <a:t>경영지원팀</a:t>
            </a:r>
            <a:r>
              <a:rPr lang="ko-KR" altLang="en-US" sz="1200" dirty="0">
                <a:latin typeface="+mn-ea"/>
                <a:ea typeface="+mn-ea"/>
                <a:cs typeface="한컴바탕" panose="02030600000101010101" pitchFamily="18" charset="2"/>
              </a:rPr>
              <a:t> 대리</a:t>
            </a:r>
            <a:r>
              <a:rPr lang="en-US" altLang="ko-KR" sz="1400" dirty="0" smtClean="0">
                <a:latin typeface="+mn-ea"/>
                <a:ea typeface="+mn-ea"/>
                <a:cs typeface="한컴바탕" panose="02030600000101010101" pitchFamily="18" charset="2"/>
              </a:rPr>
              <a:t>"</a:t>
            </a:r>
            <a:endParaRPr lang="en-US" altLang="ko-KR" sz="1400" dirty="0">
              <a:latin typeface="+mn-ea"/>
              <a:ea typeface="+mn-ea"/>
              <a:cs typeface="한컴바탕" panose="02030600000101010101" pitchFamily="18" charset="2"/>
            </a:endParaRPr>
          </a:p>
        </p:txBody>
      </p:sp>
      <p:pic>
        <p:nvPicPr>
          <p:cNvPr id="7" name="Picture 2" descr="미생&amp;#39; 전석호 &amp;quot;이모티콘 얼굴? 평소에는 안 그래&amp;quot; - 조선일보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811" t="784" r="3237" b="7847"/>
          <a:stretch/>
        </p:blipFill>
        <p:spPr bwMode="auto">
          <a:xfrm>
            <a:off x="196514" y="709148"/>
            <a:ext cx="1485966" cy="13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81;p15"/>
          <p:cNvSpPr txBox="1">
            <a:spLocks/>
          </p:cNvSpPr>
          <p:nvPr/>
        </p:nvSpPr>
        <p:spPr>
          <a:xfrm>
            <a:off x="191654" y="3250151"/>
            <a:ext cx="2046814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114300" indent="0">
              <a:buFont typeface="Muli"/>
              <a:buNone/>
            </a:pP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나이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: 35</a:t>
            </a:r>
          </a:p>
          <a:p>
            <a:pPr marL="114300" indent="0">
              <a:buFont typeface="Muli"/>
              <a:buNone/>
            </a:pP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직장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: 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중소기업 대리</a:t>
            </a:r>
          </a:p>
          <a:p>
            <a:pPr marL="114300" indent="0">
              <a:buFont typeface="Muli"/>
              <a:buNone/>
            </a:pP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가족관계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: 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기혼 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2</a:t>
            </a:r>
            <a:r>
              <a:rPr lang="ko-KR" altLang="en-US" sz="1100" dirty="0" err="1" smtClean="0">
                <a:latin typeface="+mn-ea"/>
                <a:ea typeface="+mn-ea"/>
                <a:cs typeface="한컴바탕" panose="02030600000101010101" pitchFamily="18" charset="2"/>
              </a:rPr>
              <a:t>년차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, 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자녀 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1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명</a:t>
            </a:r>
          </a:p>
          <a:p>
            <a:pPr marL="114300" indent="0">
              <a:buFont typeface="Muli"/>
              <a:buNone/>
            </a:pP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지역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: 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성남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, 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경기도</a:t>
            </a:r>
          </a:p>
          <a:p>
            <a:pPr marL="114300" indent="0">
              <a:buFont typeface="Muli"/>
              <a:buNone/>
            </a:pP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성격</a:t>
            </a:r>
            <a:r>
              <a:rPr lang="en-US" altLang="ko-KR" sz="1100" dirty="0" smtClean="0">
                <a:latin typeface="+mn-ea"/>
                <a:ea typeface="+mn-ea"/>
                <a:cs typeface="한컴바탕" panose="02030600000101010101" pitchFamily="18" charset="2"/>
              </a:rPr>
              <a:t>: </a:t>
            </a:r>
            <a:r>
              <a:rPr lang="ko-KR" altLang="en-US" sz="1100" dirty="0" smtClean="0">
                <a:latin typeface="+mn-ea"/>
                <a:ea typeface="+mn-ea"/>
                <a:cs typeface="한컴바탕" panose="02030600000101010101" pitchFamily="18" charset="2"/>
              </a:rPr>
              <a:t>분석적이고 효율을 중요시함</a:t>
            </a:r>
            <a:endParaRPr lang="ko-KR" altLang="en-US" sz="1100" dirty="0">
              <a:latin typeface="+mn-ea"/>
              <a:ea typeface="+mn-ea"/>
              <a:cs typeface="한컴바탕" panose="02030600000101010101" pitchFamily="18" charset="2"/>
            </a:endParaRPr>
          </a:p>
        </p:txBody>
      </p:sp>
      <p:sp>
        <p:nvSpPr>
          <p:cNvPr id="9" name="Google Shape;81;p15"/>
          <p:cNvSpPr txBox="1">
            <a:spLocks/>
          </p:cNvSpPr>
          <p:nvPr/>
        </p:nvSpPr>
        <p:spPr>
          <a:xfrm>
            <a:off x="2556269" y="628072"/>
            <a:ext cx="2387386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ko-KR" altLang="en-US" sz="1200" b="1" dirty="0" smtClean="0">
                <a:latin typeface="+mn-ea"/>
                <a:ea typeface="+mn-ea"/>
              </a:rPr>
              <a:t>목표</a:t>
            </a:r>
            <a:endParaRPr lang="ko-KR" altLang="en-US" sz="12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ea typeface="+mn-ea"/>
              </a:rPr>
              <a:t>​</a:t>
            </a:r>
            <a:r>
              <a:rPr lang="ko-KR" altLang="en-US" sz="1100" dirty="0">
                <a:latin typeface="+mn-ea"/>
                <a:ea typeface="+mn-ea"/>
              </a:rPr>
              <a:t>효율적인 회사운영을 위한 솔루션 </a:t>
            </a:r>
            <a:r>
              <a:rPr lang="ko-KR" altLang="en-US" sz="1100" dirty="0" smtClean="0">
                <a:latin typeface="+mn-ea"/>
                <a:ea typeface="+mn-ea"/>
              </a:rPr>
              <a:t>필요</a:t>
            </a:r>
            <a:endParaRPr lang="ko-KR" altLang="en-US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대표이사님의 승인을 위해서 합리적인 비용이 </a:t>
            </a:r>
            <a:r>
              <a:rPr lang="ko-KR" altLang="en-US" sz="1100" dirty="0" smtClean="0">
                <a:latin typeface="+mn-ea"/>
                <a:ea typeface="+mn-ea"/>
              </a:rPr>
              <a:t>필요</a:t>
            </a:r>
            <a:endParaRPr lang="ko-KR" altLang="en-US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자녀를 가진지 얼마 안돼서 열심히 일 함</a:t>
            </a:r>
          </a:p>
        </p:txBody>
      </p:sp>
      <p:sp>
        <p:nvSpPr>
          <p:cNvPr id="11" name="Google Shape;81;p15"/>
          <p:cNvSpPr txBox="1">
            <a:spLocks/>
          </p:cNvSpPr>
          <p:nvPr/>
        </p:nvSpPr>
        <p:spPr>
          <a:xfrm>
            <a:off x="2556268" y="2736414"/>
            <a:ext cx="2387387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ko-KR" altLang="en-US" sz="1200" b="1" dirty="0">
                <a:latin typeface="+mn-ea"/>
                <a:ea typeface="+mn-ea"/>
              </a:rPr>
              <a:t>장애물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새로운 시스템 도입으로 인한 직원들 교육에 대한 </a:t>
            </a:r>
            <a:r>
              <a:rPr lang="ko-KR" altLang="en-US" sz="1100" dirty="0" smtClean="0">
                <a:latin typeface="+mn-ea"/>
                <a:ea typeface="+mn-ea"/>
              </a:rPr>
              <a:t>걱정</a:t>
            </a:r>
            <a:endParaRPr lang="ko-KR" altLang="en-US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ea typeface="+mn-ea"/>
              </a:rPr>
              <a:t>장기적인 목적을 위한 구입이때문에 유지비용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업데이트 여부 등의 고려사항 </a:t>
            </a:r>
            <a:r>
              <a:rPr lang="ko-KR" altLang="en-US" sz="1100" dirty="0" smtClean="0">
                <a:latin typeface="+mn-ea"/>
                <a:ea typeface="+mn-ea"/>
              </a:rPr>
              <a:t>많음</a:t>
            </a:r>
            <a:endParaRPr lang="ko-KR" altLang="en-US" sz="1100" dirty="0">
              <a:latin typeface="+mn-ea"/>
              <a:ea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dirty="0" err="1">
                <a:latin typeface="+mn-ea"/>
                <a:ea typeface="+mn-ea"/>
              </a:rPr>
              <a:t>출장등의</a:t>
            </a:r>
            <a:r>
              <a:rPr lang="ko-KR" altLang="en-US" sz="1100" dirty="0">
                <a:latin typeface="+mn-ea"/>
                <a:ea typeface="+mn-ea"/>
              </a:rPr>
              <a:t> 이유로 회사외부에서도 사용이 필요함</a:t>
            </a:r>
          </a:p>
          <a:p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2" name="Google Shape;81;p15"/>
          <p:cNvSpPr txBox="1">
            <a:spLocks/>
          </p:cNvSpPr>
          <p:nvPr/>
        </p:nvSpPr>
        <p:spPr>
          <a:xfrm>
            <a:off x="4941431" y="628072"/>
            <a:ext cx="2387386" cy="14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ko-KR" altLang="en-US" sz="1200" b="1" dirty="0">
                <a:latin typeface="+mn-ea"/>
                <a:ea typeface="+mn-ea"/>
              </a:rPr>
              <a:t>인물 </a:t>
            </a:r>
            <a:r>
              <a:rPr lang="ko-KR" altLang="en-US" sz="1200" b="1" dirty="0" smtClean="0">
                <a:latin typeface="+mn-ea"/>
                <a:ea typeface="+mn-ea"/>
              </a:rPr>
              <a:t>소개</a:t>
            </a:r>
            <a:endParaRPr lang="ko-KR" altLang="en-US" sz="1200" dirty="0">
              <a:latin typeface="+mn-ea"/>
              <a:ea typeface="+mn-ea"/>
            </a:endParaRPr>
          </a:p>
          <a:p>
            <a:r>
              <a:rPr lang="ko-KR" altLang="en-US" sz="1200" dirty="0">
                <a:latin typeface="+mn-ea"/>
                <a:ea typeface="+mn-ea"/>
              </a:rPr>
              <a:t> </a:t>
            </a:r>
            <a:r>
              <a:rPr lang="ko-KR" altLang="en-US" sz="1100" dirty="0">
                <a:latin typeface="+mn-ea"/>
                <a:ea typeface="+mn-ea"/>
              </a:rPr>
              <a:t>중소에서 중견으로 넘어가는 지점의 제조업회사에 </a:t>
            </a:r>
            <a:r>
              <a:rPr lang="ko-KR" altLang="en-US" sz="1100" dirty="0" err="1">
                <a:latin typeface="+mn-ea"/>
                <a:ea typeface="+mn-ea"/>
              </a:rPr>
              <a:t>경영지원팀</a:t>
            </a:r>
            <a:r>
              <a:rPr lang="ko-KR" altLang="en-US" sz="1100" dirty="0">
                <a:latin typeface="+mn-ea"/>
                <a:ea typeface="+mn-ea"/>
              </a:rPr>
              <a:t> 대리이다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  <a:r>
              <a:rPr lang="ko-KR" altLang="en-US" sz="1100" dirty="0">
                <a:latin typeface="+mn-ea"/>
                <a:ea typeface="+mn-ea"/>
              </a:rPr>
              <a:t>회사 전산망을 관리하는 직무를 맡고 있다</a:t>
            </a:r>
            <a:r>
              <a:rPr lang="en-US" altLang="ko-KR" sz="1100" dirty="0">
                <a:latin typeface="+mn-ea"/>
                <a:ea typeface="+mn-ea"/>
              </a:rPr>
              <a:t>.  </a:t>
            </a:r>
            <a:r>
              <a:rPr lang="ko-KR" altLang="en-US" sz="1100" dirty="0">
                <a:latin typeface="+mn-ea"/>
                <a:ea typeface="+mn-ea"/>
              </a:rPr>
              <a:t>현재 안정적이고 효율적인 데이터 관리를 위한 시스템 변화를 관한 일을 주로 진행하고 있다</a:t>
            </a:r>
            <a:r>
              <a:rPr lang="en-US" altLang="ko-KR" sz="1100" dirty="0">
                <a:latin typeface="+mn-ea"/>
                <a:ea typeface="+mn-ea"/>
              </a:rPr>
              <a:t>. </a:t>
            </a:r>
          </a:p>
          <a:p>
            <a:r>
              <a:rPr lang="en-US" altLang="ko-KR" sz="1100" dirty="0">
                <a:latin typeface="+mn-ea"/>
                <a:ea typeface="+mn-ea"/>
              </a:rPr>
              <a:t> </a:t>
            </a:r>
            <a:r>
              <a:rPr lang="ko-KR" altLang="en-US" sz="1100" dirty="0">
                <a:latin typeface="+mn-ea"/>
                <a:ea typeface="+mn-ea"/>
              </a:rPr>
              <a:t>부서의 다양화와 생산품의 </a:t>
            </a:r>
            <a:r>
              <a:rPr lang="ko-KR" altLang="en-US" sz="1100" dirty="0" err="1">
                <a:latin typeface="+mn-ea"/>
                <a:ea typeface="+mn-ea"/>
              </a:rPr>
              <a:t>다량화로</a:t>
            </a:r>
            <a:r>
              <a:rPr lang="ko-KR" altLang="en-US" sz="1100" dirty="0">
                <a:latin typeface="+mn-ea"/>
                <a:ea typeface="+mn-ea"/>
              </a:rPr>
              <a:t> 인해 구매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제조</a:t>
            </a:r>
            <a:r>
              <a:rPr lang="en-US" altLang="ko-KR" sz="1100" dirty="0">
                <a:latin typeface="+mn-ea"/>
                <a:ea typeface="+mn-ea"/>
              </a:rPr>
              <a:t>, </a:t>
            </a:r>
            <a:r>
              <a:rPr lang="ko-KR" altLang="en-US" sz="1100" dirty="0">
                <a:latin typeface="+mn-ea"/>
                <a:ea typeface="+mn-ea"/>
              </a:rPr>
              <a:t>기록 등의 정보들이 관리가 힘든 상태이다</a:t>
            </a:r>
            <a:r>
              <a:rPr lang="en-US" altLang="ko-KR" sz="1100" dirty="0">
                <a:latin typeface="+mn-ea"/>
                <a:ea typeface="+mn-ea"/>
              </a:rPr>
              <a:t>. </a:t>
            </a:r>
            <a:r>
              <a:rPr lang="ko-KR" altLang="en-US" sz="1100" dirty="0">
                <a:latin typeface="+mn-ea"/>
                <a:ea typeface="+mn-ea"/>
              </a:rPr>
              <a:t>평소 분석적이고 효율적인 업무 처리를 선호하는 성격으로 해당 문제를 해결하기 위해 솔루션을 찾고 있는 중이다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endParaRPr lang="en-US" altLang="ko-KR" sz="1100" dirty="0">
              <a:latin typeface="+mn-ea"/>
              <a:ea typeface="+mn-ea"/>
            </a:endParaRPr>
          </a:p>
          <a:p>
            <a:r>
              <a:rPr lang="en-US" altLang="ko-KR" sz="1100" dirty="0">
                <a:latin typeface="+mn-ea"/>
                <a:ea typeface="+mn-ea"/>
              </a:rPr>
              <a:t> </a:t>
            </a:r>
            <a:r>
              <a:rPr lang="ko-KR" altLang="en-US" sz="1100" dirty="0">
                <a:latin typeface="+mn-ea"/>
                <a:ea typeface="+mn-ea"/>
              </a:rPr>
              <a:t>전산망을 관리하고 있기에 어느정도 소프트웨어에 관한 지식과 인터넷 검색에는 능하다</a:t>
            </a:r>
            <a:r>
              <a:rPr lang="en-US" altLang="ko-KR" sz="1100" dirty="0">
                <a:latin typeface="+mn-ea"/>
                <a:ea typeface="+mn-ea"/>
              </a:rPr>
              <a:t>.</a:t>
            </a:r>
          </a:p>
        </p:txBody>
      </p:sp>
      <p:cxnSp>
        <p:nvCxnSpPr>
          <p:cNvPr id="13" name="직선 연결선 12"/>
          <p:cNvCxnSpPr/>
          <p:nvPr/>
        </p:nvCxnSpPr>
        <p:spPr>
          <a:xfrm>
            <a:off x="7423574" y="1254910"/>
            <a:ext cx="1470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323029" y="1012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chemeClr val="bg1"/>
                </a:solidFill>
                <a:latin typeface="+mn-ea"/>
                <a:ea typeface="+mn-ea"/>
              </a:rPr>
              <a:t>내향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8183" y="1012468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err="1" smtClean="0">
                <a:solidFill>
                  <a:schemeClr val="bg1"/>
                </a:solidFill>
                <a:latin typeface="+mn-ea"/>
                <a:ea typeface="+mn-ea"/>
              </a:rPr>
              <a:t>외향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16626" y="136910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사고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68183" y="138196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감정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316625" y="62807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smtClean="0">
                <a:solidFill>
                  <a:schemeClr val="bg1"/>
                </a:solidFill>
                <a:latin typeface="+mn-ea"/>
                <a:ea typeface="+mn-ea"/>
              </a:rPr>
              <a:t>성향</a:t>
            </a:r>
            <a:endParaRPr 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344059" y="1162572"/>
            <a:ext cx="0" cy="184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809068" y="1505537"/>
            <a:ext cx="0" cy="184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316626" y="1720990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감각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568183" y="1733844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직관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8475620" y="1857420"/>
            <a:ext cx="0" cy="184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16626" y="2049277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계획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568183" y="2062131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판단</a:t>
            </a:r>
            <a:endParaRPr 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cxnSp>
        <p:nvCxnSpPr>
          <p:cNvPr id="29" name="직선 연결선 28"/>
          <p:cNvCxnSpPr/>
          <p:nvPr/>
        </p:nvCxnSpPr>
        <p:spPr>
          <a:xfrm>
            <a:off x="7908372" y="2185707"/>
            <a:ext cx="0" cy="1846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/>
          <p:nvPr/>
        </p:nvCxnSpPr>
        <p:spPr>
          <a:xfrm>
            <a:off x="7423574" y="1597875"/>
            <a:ext cx="1470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7423574" y="1949758"/>
            <a:ext cx="1470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423574" y="2278045"/>
            <a:ext cx="147086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7423574" y="4152206"/>
            <a:ext cx="14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423574" y="3776749"/>
            <a:ext cx="14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7423574" y="3404710"/>
            <a:ext cx="14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7423574" y="3029831"/>
            <a:ext cx="1440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7423574" y="3028718"/>
            <a:ext cx="1008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316625" y="2810059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성장</a:t>
            </a:r>
            <a:endParaRPr 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23029" y="3218491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책임감</a:t>
            </a:r>
            <a:endParaRPr 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316625" y="2586210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+mn-ea"/>
                <a:ea typeface="+mn-ea"/>
              </a:rPr>
              <a:t>동기부여</a:t>
            </a:r>
            <a:endParaRPr lang="en-US" sz="11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326884" y="360287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성취</a:t>
            </a:r>
            <a:endParaRPr 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23387" y="3980805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승진</a:t>
            </a:r>
            <a:endParaRPr 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9716172" y="6572546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9716172" y="6182485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716172" y="5807026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716172" y="5410329"/>
            <a:ext cx="1937656" cy="22356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9716173" y="5432606"/>
            <a:ext cx="1150136" cy="18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639053" y="5204212"/>
            <a:ext cx="5629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MS Gothic" panose="020B0609070205080204" pitchFamily="49" charset="-128"/>
                <a:ea typeface="Source Han Sans K Normal" panose="020B0400000000000000" pitchFamily="34" charset="-128"/>
              </a:rPr>
              <a:t>지인 추천</a:t>
            </a:r>
            <a:endParaRPr lang="en-US" sz="7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634871" y="5615426"/>
            <a:ext cx="8579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MS Gothic" panose="020B0609070205080204" pitchFamily="49" charset="-128"/>
                <a:ea typeface="Source Han Sans K Normal" panose="020B0400000000000000" pitchFamily="34" charset="-128"/>
              </a:rPr>
              <a:t>홈페이지 내 광고</a:t>
            </a:r>
            <a:endParaRPr lang="en-US" sz="7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609223" y="4906929"/>
            <a:ext cx="7873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 smtClean="0">
                <a:solidFill>
                  <a:schemeClr val="bg1"/>
                </a:solidFill>
                <a:latin typeface="MS Gothic" panose="020B0609070205080204" pitchFamily="49" charset="-128"/>
                <a:ea typeface="Source Han Sans K Normal" panose="020B0400000000000000" pitchFamily="34" charset="-128"/>
              </a:rPr>
              <a:t>선호 방식</a:t>
            </a:r>
            <a:endParaRPr lang="en-US" sz="1100" b="1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9639053" y="598577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 smtClean="0">
                <a:solidFill>
                  <a:schemeClr val="bg1"/>
                </a:solidFill>
                <a:latin typeface="MS Gothic" panose="020B0609070205080204" pitchFamily="49" charset="-128"/>
                <a:ea typeface="Source Han Sans K Normal" panose="020B0400000000000000" pitchFamily="34" charset="-128"/>
              </a:rPr>
              <a:t>뉴스</a:t>
            </a:r>
            <a:endParaRPr lang="en-US" sz="7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639053" y="6382469"/>
            <a:ext cx="7104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smtClean="0">
                <a:solidFill>
                  <a:schemeClr val="bg1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PDF </a:t>
            </a:r>
            <a:r>
              <a:rPr lang="ko-KR" altLang="en-US" sz="700" dirty="0" smtClean="0">
                <a:solidFill>
                  <a:schemeClr val="bg1"/>
                </a:solidFill>
                <a:latin typeface="MS Gothic" panose="020B0609070205080204" pitchFamily="49" charset="-128"/>
                <a:ea typeface="Source Han Sans K Normal" panose="020B0400000000000000" pitchFamily="34" charset="-128"/>
              </a:rPr>
              <a:t>카탈로그</a:t>
            </a:r>
            <a:endParaRPr lang="en-US" sz="70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9716173" y="5826744"/>
            <a:ext cx="793632" cy="18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9716172" y="6202855"/>
            <a:ext cx="1470863" cy="18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9716173" y="6592916"/>
            <a:ext cx="1664339" cy="1828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423574" y="3405457"/>
            <a:ext cx="1152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423574" y="3776002"/>
            <a:ext cx="108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423574" y="4152206"/>
            <a:ext cx="1260000" cy="1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bg1"/>
              </a:solidFill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00" y="109727"/>
            <a:ext cx="6014400" cy="4537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ko-KR" altLang="en-US" sz="2400" dirty="0">
                <a:latin typeface="+mj-ea"/>
                <a:ea typeface="+mj-ea"/>
              </a:rPr>
              <a:t>사용자 시나리오 다이어그램</a:t>
            </a:r>
            <a:endParaRPr sz="2400" dirty="0">
              <a:latin typeface="+mj-ea"/>
              <a:ea typeface="+mj-ea"/>
            </a:endParaRPr>
          </a:p>
        </p:txBody>
      </p:sp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+mn-lt"/>
              </a:rPr>
              <a:t>4</a:t>
            </a:fld>
            <a:endParaRPr dirty="0">
              <a:latin typeface="+mn-lt"/>
            </a:endParaRPr>
          </a:p>
        </p:txBody>
      </p:sp>
      <p:graphicFrame>
        <p:nvGraphicFramePr>
          <p:cNvPr id="226" name="Google Shape;226;p25"/>
          <p:cNvGraphicFramePr/>
          <p:nvPr>
            <p:extLst>
              <p:ext uri="{D42A27DB-BD31-4B8C-83A1-F6EECF244321}">
                <p14:modId xmlns:p14="http://schemas.microsoft.com/office/powerpoint/2010/main" val="2658370384"/>
              </p:ext>
            </p:extLst>
          </p:nvPr>
        </p:nvGraphicFramePr>
        <p:xfrm>
          <a:off x="341376" y="673809"/>
          <a:ext cx="8510015" cy="4349295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702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2003">
                  <a:extLst>
                    <a:ext uri="{9D8B030D-6E8A-4147-A177-3AD203B41FA5}">
                      <a16:colId xmlns:a16="http://schemas.microsoft.com/office/drawing/2014/main" val="1498677556"/>
                    </a:ext>
                  </a:extLst>
                </a:gridCol>
                <a:gridCol w="1702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2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2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817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Muli"/>
                        </a:rPr>
                        <a:t>경로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Muli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서비스 유입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기능을 알아봄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견적 문의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데모 사용 및 구매 결정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634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시나리오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월례회의시간에 대표이사님께 직원수가 늘어남에 따른 정보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관리를 위한 방안을 마련하라는 얘기를 들어서 브라우저에 검색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관리를 위한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클라우드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서비스와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ERP,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그룹웨어등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기업에 필요한 소프트웨어 카탈로그를 접함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홈페이지에 기입된 가격 정보를 확인하고 견적문의 메뉴를 통해 견적 문의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견적 담당자의 연락을 받고 </a:t>
                      </a:r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데모버전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사용을 통한 기능 확인 후 구매 결정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 가입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초기 설치를 위한 방문 날짜 확인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7274001"/>
                  </a:ext>
                </a:extLst>
              </a:tr>
              <a:tr h="955281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사용자 </a:t>
                      </a:r>
                      <a:r>
                        <a:rPr lang="ko-KR" altLang="en-US" sz="1200" b="1" i="0" u="none" strike="noStrike" cap="none" dirty="0" err="1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니즈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기업용 소프트웨어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데이터 관리 등의 단어로 검색 가능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대략적인 기능을 메인 화면에서 확인</a:t>
                      </a:r>
                      <a:endParaRPr lang="en-US" altLang="ko-KR" sz="1100" baseline="0" dirty="0" smtClean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기능을 자세히 보기 위한 카탈로그 다운로드 필요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견적 문의 방법 확인 및 문의 이후 진행 사항 확인 필요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회사 승인을 위한 대략적인 기능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시연 필요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초기 사용을 위한 교육 필요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06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사용자 행동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브라우저에 해당 단어 검색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메인 화면 확인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메뉴의 기능 탭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클릭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카탈로그 다운로드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견적 문의 게시판에 문의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진행 상황 확인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err="1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데모버전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다운로드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초기 설치 날짜 예약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 가입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1593"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ko-KR" altLang="en-US" sz="1200" b="1" i="0" u="none" strike="noStrike" cap="none" dirty="0" smtClean="0">
                          <a:solidFill>
                            <a:schemeClr val="accent4"/>
                          </a:solidFill>
                          <a:latin typeface="+mn-ea"/>
                          <a:ea typeface="+mn-ea"/>
                          <a:cs typeface="Muli"/>
                          <a:sym typeface="Arial"/>
                        </a:rPr>
                        <a:t>기능</a:t>
                      </a:r>
                      <a:endParaRPr lang="en-US" sz="1200" b="1" i="0" u="none" strike="noStrike" cap="none" dirty="0">
                        <a:solidFill>
                          <a:schemeClr val="accent4"/>
                        </a:solidFill>
                        <a:latin typeface="+mn-ea"/>
                        <a:ea typeface="+mn-ea"/>
                        <a:cs typeface="Muli"/>
                        <a:sym typeface="Arial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해당 단어에 홈페이지가 나오도록 설정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메인 화면 기능 요약 노출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각 기능 소개에서 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pdf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다운로드 가능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견적 문의 게시판에 방문자 쓰기 가능</a:t>
                      </a:r>
                      <a:r>
                        <a:rPr lang="en-US" altLang="ko-KR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진행상황 표시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 가입</a:t>
                      </a:r>
                      <a:r>
                        <a:rPr lang="en-US" altLang="ko-KR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100" baseline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회원 정보 창에서 회원 상태와 일정 확인 가능</a:t>
                      </a:r>
                      <a:endParaRPr lang="en-US" sz="11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585" y="198782"/>
            <a:ext cx="6014400" cy="397453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정보 구조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5</a:t>
            </a:fld>
            <a:endParaRPr lang="en" dirty="0">
              <a:latin typeface="+mn-lt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" y="596235"/>
            <a:ext cx="8736496" cy="423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3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585" y="198782"/>
            <a:ext cx="6014400" cy="397453"/>
          </a:xfrm>
        </p:spPr>
        <p:txBody>
          <a:bodyPr/>
          <a:lstStyle/>
          <a:p>
            <a:r>
              <a:rPr lang="ko-KR" altLang="en-US" sz="2400" dirty="0" smtClean="0">
                <a:solidFill>
                  <a:schemeClr val="bg1"/>
                </a:solidFill>
                <a:latin typeface="+mj-ea"/>
                <a:ea typeface="+mj-ea"/>
              </a:rPr>
              <a:t>무드 보드</a:t>
            </a:r>
            <a:endParaRPr lang="ko-KR" altLang="en-US" sz="2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6</a:t>
            </a:fld>
            <a:endParaRPr lang="en" dirty="0">
              <a:latin typeface="+mn-lt"/>
            </a:endParaRPr>
          </a:p>
        </p:txBody>
      </p:sp>
      <p:pic>
        <p:nvPicPr>
          <p:cNvPr id="10" name="Picture 10" descr="9. 당신의 문장 하나가 신뢰를 만든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267" y="630658"/>
            <a:ext cx="164745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List of Differences Between Cloud &amp;amp; Hosted Servic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896" y="630658"/>
            <a:ext cx="1818947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2" descr="6 methods cloud computing has saved schooling in the course of the pandemic  - BUSINESS TECHNOLOGIES DAIL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89" y="624197"/>
            <a:ext cx="1620405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4" descr="ERP Systems: Everything You Need To Know About ERP In 2021 - Boss of Cloud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89" y="1955981"/>
            <a:ext cx="182057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8" descr="그룹웨어의 탄생 | SharedIT - IT 지식 공유 네트워크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57" y="1955981"/>
            <a:ext cx="1647716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0" descr="Importance of Cognitive Computing and Augmented Intelligence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971" y="1955981"/>
            <a:ext cx="1134454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4" y="984197"/>
            <a:ext cx="1440000" cy="72000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4" y="1704197"/>
            <a:ext cx="1440000" cy="720000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4" y="3150231"/>
            <a:ext cx="1440001" cy="720000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3" y="3855875"/>
            <a:ext cx="1440002" cy="720000"/>
          </a:xfrm>
          <a:prstGeom prst="rect">
            <a:avLst/>
          </a:prstGeom>
        </p:spPr>
      </p:pic>
      <p:sp>
        <p:nvSpPr>
          <p:cNvPr id="25" name="Google Shape;88;p16"/>
          <p:cNvSpPr txBox="1">
            <a:spLocks/>
          </p:cNvSpPr>
          <p:nvPr/>
        </p:nvSpPr>
        <p:spPr>
          <a:xfrm>
            <a:off x="3346689" y="3280074"/>
            <a:ext cx="5259154" cy="3189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600"/>
              </a:spcBef>
            </a:pP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기술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신뢰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효율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컴퓨터</a:t>
            </a:r>
            <a:r>
              <a:rPr lang="en-US" altLang="ko-KR" b="1" dirty="0" smtClean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b="1" dirty="0" smtClean="0">
                <a:solidFill>
                  <a:schemeClr val="bg1"/>
                </a:solidFill>
                <a:latin typeface="+mn-ea"/>
                <a:ea typeface="+mn-ea"/>
              </a:rPr>
              <a:t>합리적</a:t>
            </a:r>
            <a:endParaRPr lang="ko-KR" altLang="en-US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3632" y="3295173"/>
            <a:ext cx="966931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Navy 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#000080</a:t>
            </a:r>
          </a:p>
          <a:p>
            <a:r>
              <a:rPr lang="en-US" sz="1050" b="1" dirty="0" err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rgb</a:t>
            </a:r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(0,0,128)</a:t>
            </a:r>
            <a:endParaRPr lang="en-US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632" y="3994748"/>
            <a:ext cx="1124026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MidnightBlue</a:t>
            </a:r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#191970</a:t>
            </a:r>
          </a:p>
          <a:p>
            <a:r>
              <a:rPr lang="en-US" sz="1050" b="1" dirty="0" err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rgb</a:t>
            </a:r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(25,25,112)</a:t>
            </a:r>
            <a:endParaRPr lang="en-US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31" y="2430231"/>
            <a:ext cx="1440003" cy="7200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23632" y="2574161"/>
            <a:ext cx="1202573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RoyalBlue</a:t>
            </a:r>
            <a:endParaRPr lang="en-US" sz="1050" b="1" dirty="0" smtClean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#4169E1</a:t>
            </a:r>
          </a:p>
          <a:p>
            <a:r>
              <a:rPr lang="en-US" sz="1050" b="1" dirty="0" err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rgb</a:t>
            </a:r>
            <a:r>
              <a:rPr lang="en-US" sz="1050" b="1" dirty="0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(65,105,225)</a:t>
            </a:r>
            <a:endParaRPr lang="en-US" sz="105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23632" y="1863298"/>
            <a:ext cx="128112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err="1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Gainsboro</a:t>
            </a:r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#DCDCDC</a:t>
            </a:r>
          </a:p>
          <a:p>
            <a:r>
              <a:rPr lang="en-US" sz="1050" b="1" dirty="0" err="1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rgb</a:t>
            </a:r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(220,220,220)</a:t>
            </a:r>
            <a:endParaRPr lang="en-US" sz="105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23631" y="1114672"/>
            <a:ext cx="1281120" cy="5770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White </a:t>
            </a:r>
          </a:p>
          <a:p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#FFFFFF</a:t>
            </a:r>
          </a:p>
          <a:p>
            <a:r>
              <a:rPr lang="en-US" sz="1050" b="1" dirty="0" err="1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rgb</a:t>
            </a:r>
            <a:r>
              <a:rPr lang="en-US" sz="1050" b="1" dirty="0" smtClean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(255,255,255)</a:t>
            </a:r>
            <a:endParaRPr lang="en-US" sz="1050" b="1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6689" y="3627452"/>
            <a:ext cx="4013199" cy="48555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418785" y="3594265"/>
            <a:ext cx="113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본고딕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Bold</a:t>
            </a:r>
            <a:endParaRPr lang="en-US" sz="11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" r="4936"/>
          <a:stretch/>
        </p:blipFill>
        <p:spPr>
          <a:xfrm>
            <a:off x="3346689" y="4170066"/>
            <a:ext cx="4011496" cy="50720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418784" y="4162057"/>
            <a:ext cx="11320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 smtClean="0"/>
              <a:t>본고딕</a:t>
            </a:r>
            <a:r>
              <a:rPr lang="ko-KR" altLang="en-US" sz="1100" dirty="0" smtClean="0"/>
              <a:t> </a:t>
            </a:r>
            <a:r>
              <a:rPr lang="en-US" altLang="ko-KR" sz="1100" dirty="0" smtClean="0"/>
              <a:t>Normal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8717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7</a:t>
            </a:fld>
            <a:endParaRPr lang="en" dirty="0">
              <a:latin typeface="+mn-lt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861" y="1763650"/>
            <a:ext cx="5040000" cy="298620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06" y="105996"/>
            <a:ext cx="4320000" cy="34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56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8</a:t>
            </a:fld>
            <a:endParaRPr lang="en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2" y="58614"/>
            <a:ext cx="5387175" cy="29988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276" y="2544394"/>
            <a:ext cx="5040000" cy="252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954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>
                <a:latin typeface="+mn-lt"/>
              </a:rPr>
              <a:t>9</a:t>
            </a:fld>
            <a:endParaRPr lang="en">
              <a:latin typeface="+mn-lt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38" y="172427"/>
            <a:ext cx="5040000" cy="252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646" y="2505319"/>
            <a:ext cx="504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722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681</TotalTime>
  <Words>377</Words>
  <Application>Microsoft Office PowerPoint</Application>
  <PresentationFormat>화면 슬라이드 쇼(16:9)</PresentationFormat>
  <Paragraphs>107</Paragraphs>
  <Slides>14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5" baseType="lpstr">
      <vt:lpstr>맑은 고딕</vt:lpstr>
      <vt:lpstr>Lexend Deca</vt:lpstr>
      <vt:lpstr>MS Gothic</vt:lpstr>
      <vt:lpstr>Arial</vt:lpstr>
      <vt:lpstr>한컴바탕</vt:lpstr>
      <vt:lpstr>Muli</vt:lpstr>
      <vt:lpstr>함초롬돋움</vt:lpstr>
      <vt:lpstr>Source Han Sans K Normal</vt:lpstr>
      <vt:lpstr>Calibri</vt:lpstr>
      <vt:lpstr>맑은 고딕</vt:lpstr>
      <vt:lpstr>Aliena template</vt:lpstr>
      <vt:lpstr>기업용 소프트웨어 판매 웹사이트</vt:lpstr>
      <vt:lpstr>목차</vt:lpstr>
      <vt:lpstr>사용자 리서치(페르소나)</vt:lpstr>
      <vt:lpstr>사용자 시나리오 다이어그램</vt:lpstr>
      <vt:lpstr>정보 구조</vt:lpstr>
      <vt:lpstr>무드 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기업용 소프트웨어 판매 웹사이트</dc:title>
  <dc:creator>Administrator</dc:creator>
  <cp:lastModifiedBy>LK</cp:lastModifiedBy>
  <cp:revision>26</cp:revision>
  <dcterms:modified xsi:type="dcterms:W3CDTF">2022-02-13T03:13:41Z</dcterms:modified>
</cp:coreProperties>
</file>