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523" r:id="rId2"/>
    <p:sldId id="524" r:id="rId3"/>
    <p:sldId id="525" r:id="rId4"/>
    <p:sldId id="526" r:id="rId5"/>
    <p:sldId id="536" r:id="rId6"/>
    <p:sldId id="535" r:id="rId7"/>
    <p:sldId id="538" r:id="rId8"/>
    <p:sldId id="544" r:id="rId9"/>
    <p:sldId id="539" r:id="rId10"/>
    <p:sldId id="540" r:id="rId11"/>
    <p:sldId id="541" r:id="rId12"/>
    <p:sldId id="542" r:id="rId13"/>
    <p:sldId id="543" r:id="rId14"/>
    <p:sldId id="528" r:id="rId15"/>
    <p:sldId id="529" r:id="rId16"/>
    <p:sldId id="530" r:id="rId17"/>
    <p:sldId id="531" r:id="rId18"/>
    <p:sldId id="532" r:id="rId19"/>
    <p:sldId id="534" r:id="rId20"/>
    <p:sldId id="537" r:id="rId21"/>
    <p:sldId id="533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5">
          <p15:clr>
            <a:srgbClr val="A4A3A4"/>
          </p15:clr>
        </p15:guide>
        <p15:guide id="2" pos="16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FF9900"/>
    <a:srgbClr val="FFCC00"/>
    <a:srgbClr val="FF00FF"/>
    <a:srgbClr val="66FF33"/>
    <a:srgbClr val="0033CC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3571" autoAdjust="0"/>
  </p:normalViewPr>
  <p:slideViewPr>
    <p:cSldViewPr snapToObjects="1">
      <p:cViewPr varScale="1">
        <p:scale>
          <a:sx n="104" d="100"/>
          <a:sy n="104" d="100"/>
        </p:scale>
        <p:origin x="1302" y="96"/>
      </p:cViewPr>
      <p:guideLst>
        <p:guide orient="horz" pos="3385"/>
        <p:guide pos="16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5" Type="http://schemas.openxmlformats.org/officeDocument/2006/relationships/image" Target="../media/image77.emf"/><Relationship Id="rId4" Type="http://schemas.openxmlformats.org/officeDocument/2006/relationships/image" Target="../media/image7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4" Type="http://schemas.openxmlformats.org/officeDocument/2006/relationships/image" Target="../media/image8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4" Type="http://schemas.openxmlformats.org/officeDocument/2006/relationships/image" Target="../media/image8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EBD87-8066-4054-AB33-E4506E7FB3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983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57FFC-5E92-4AA3-A1BE-BD06AA50F2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99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813AA-9D13-4605-A13B-F7C8238449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64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99365-E1EB-40DF-BD1D-497D562203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68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D5CCA-E816-4151-B309-2968BE62CA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45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C4D00-8E8D-4D45-BEE4-9B8E980C62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37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14CFA-E481-4C43-8367-70B25EE117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6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D43BF-CB60-4EDC-8C5F-2558011F73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71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FED6B3-A31C-4A51-BF0A-A501E5BFDC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129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9558C-DCF3-476D-8AEF-EFF949F7EE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586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8ED60-4EF6-4982-A734-686C1CB5C4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92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71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1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1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2CA89AE3-A6BA-405F-A036-E1D18E17B7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6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65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6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69.emf"/><Relationship Id="rId9" Type="http://schemas.openxmlformats.org/officeDocument/2006/relationships/image" Target="../media/image7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7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78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1.emf"/><Relationship Id="rId11" Type="http://schemas.openxmlformats.org/officeDocument/2006/relationships/image" Target="../media/image83.emf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80.emf"/><Relationship Id="rId9" Type="http://schemas.openxmlformats.org/officeDocument/2006/relationships/image" Target="../media/image7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png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8.png"/><Relationship Id="rId4" Type="http://schemas.openxmlformats.org/officeDocument/2006/relationships/image" Target="../media/image14.emf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Text Box 2"/>
          <p:cNvSpPr txBox="1">
            <a:spLocks noChangeArrowheads="1"/>
          </p:cNvSpPr>
          <p:nvPr/>
        </p:nvSpPr>
        <p:spPr bwMode="auto">
          <a:xfrm>
            <a:off x="1116013" y="441325"/>
            <a:ext cx="6624637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4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kumimoji="1" lang="en-US" altLang="zh-CN" sz="480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12</a:t>
            </a:r>
            <a:r>
              <a:rPr kumimoji="1" lang="zh-CN" altLang="en-US" sz="4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  二阶电路分析</a:t>
            </a:r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1044575" y="3678238"/>
            <a:ext cx="7272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CN" sz="36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kumimoji="1" lang="en-US" altLang="zh-CN" sz="36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6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用经典方法对微分方程求解。</a:t>
            </a: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684213" y="1628775"/>
            <a:ext cx="2135187" cy="64135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kumimoji="1" lang="en-US" altLang="zh-CN" sz="36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 </a:t>
            </a:r>
            <a:r>
              <a:rPr kumimoji="1" lang="zh-CN" altLang="en-US" sz="36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重点：</a:t>
            </a:r>
            <a:endParaRPr kumimoji="1" lang="zh-CN" altLang="en-US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2741" name="Text Box 5"/>
          <p:cNvSpPr txBox="1">
            <a:spLocks noChangeArrowheads="1"/>
          </p:cNvSpPr>
          <p:nvPr/>
        </p:nvSpPr>
        <p:spPr bwMode="auto">
          <a:xfrm>
            <a:off x="1044575" y="2813050"/>
            <a:ext cx="6913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36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1" lang="en-US" altLang="zh-CN" sz="36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36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二阶电路微分方程的建立；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/>
      <p:bldP spid="372739" grpId="0"/>
      <p:bldP spid="372740" grpId="0" animBg="1" autoUpdateAnimBg="0"/>
      <p:bldP spid="3727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25425"/>
            <a:ext cx="6588125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75656" y="5888321"/>
            <a:ext cx="1105431" cy="63806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771775" y="5730875"/>
            <a:ext cx="59404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/>
              <a:t>大致决定了电路呈现出的振荡个数，也就是能量衰减到</a:t>
            </a:r>
            <a:r>
              <a:rPr lang="en-US" altLang="zh-CN"/>
              <a:t>0</a:t>
            </a:r>
            <a:r>
              <a:rPr lang="zh-CN" altLang="en-US"/>
              <a:t>的大约周期数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60463" y="165100"/>
            <a:ext cx="3398837" cy="2085975"/>
            <a:chOff x="1701" y="1690"/>
            <a:chExt cx="2141" cy="1314"/>
          </a:xfrm>
        </p:grpSpPr>
        <p:sp>
          <p:nvSpPr>
            <p:cNvPr id="12304" name="Line 5"/>
            <p:cNvSpPr>
              <a:spLocks noChangeShapeType="1"/>
            </p:cNvSpPr>
            <p:nvPr/>
          </p:nvSpPr>
          <p:spPr bwMode="auto">
            <a:xfrm flipV="1">
              <a:off x="1701" y="2070"/>
              <a:ext cx="375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9"/>
            <p:cNvSpPr>
              <a:spLocks noChangeShapeType="1"/>
            </p:cNvSpPr>
            <p:nvPr/>
          </p:nvSpPr>
          <p:spPr bwMode="auto">
            <a:xfrm>
              <a:off x="1701" y="2070"/>
              <a:ext cx="0" cy="934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0"/>
            <p:cNvSpPr>
              <a:spLocks noChangeShapeType="1"/>
            </p:cNvSpPr>
            <p:nvPr/>
          </p:nvSpPr>
          <p:spPr bwMode="auto">
            <a:xfrm flipV="1">
              <a:off x="2478" y="2070"/>
              <a:ext cx="91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11"/>
            <p:cNvSpPr>
              <a:spLocks noChangeShapeType="1"/>
            </p:cNvSpPr>
            <p:nvPr/>
          </p:nvSpPr>
          <p:spPr bwMode="auto">
            <a:xfrm flipV="1">
              <a:off x="1701" y="3003"/>
              <a:ext cx="169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12"/>
            <p:cNvSpPr>
              <a:spLocks noChangeShapeType="1"/>
            </p:cNvSpPr>
            <p:nvPr/>
          </p:nvSpPr>
          <p:spPr bwMode="auto">
            <a:xfrm>
              <a:off x="3391" y="2614"/>
              <a:ext cx="0" cy="389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Text Box 13"/>
            <p:cNvSpPr txBox="1">
              <a:spLocks noChangeArrowheads="1"/>
            </p:cNvSpPr>
            <p:nvPr/>
          </p:nvSpPr>
          <p:spPr bwMode="auto">
            <a:xfrm>
              <a:off x="3502" y="2179"/>
              <a:ext cx="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2310" name="Text Box 14"/>
            <p:cNvSpPr txBox="1">
              <a:spLocks noChangeArrowheads="1"/>
            </p:cNvSpPr>
            <p:nvPr/>
          </p:nvSpPr>
          <p:spPr bwMode="auto">
            <a:xfrm>
              <a:off x="3525" y="2492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2311" name="Line 15"/>
            <p:cNvSpPr>
              <a:spLocks noChangeShapeType="1"/>
            </p:cNvSpPr>
            <p:nvPr/>
          </p:nvSpPr>
          <p:spPr bwMode="auto">
            <a:xfrm>
              <a:off x="3244" y="2614"/>
              <a:ext cx="29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Line 16"/>
            <p:cNvSpPr>
              <a:spLocks noChangeShapeType="1"/>
            </p:cNvSpPr>
            <p:nvPr/>
          </p:nvSpPr>
          <p:spPr bwMode="auto">
            <a:xfrm>
              <a:off x="3244" y="2492"/>
              <a:ext cx="29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3" name="Line 17"/>
            <p:cNvSpPr>
              <a:spLocks noChangeShapeType="1"/>
            </p:cNvSpPr>
            <p:nvPr/>
          </p:nvSpPr>
          <p:spPr bwMode="auto">
            <a:xfrm>
              <a:off x="3391" y="2070"/>
              <a:ext cx="0" cy="42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4" name="Text Box 19"/>
            <p:cNvSpPr txBox="1">
              <a:spLocks noChangeArrowheads="1"/>
            </p:cNvSpPr>
            <p:nvPr/>
          </p:nvSpPr>
          <p:spPr bwMode="auto">
            <a:xfrm>
              <a:off x="3525" y="239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12315" name="Line 21"/>
            <p:cNvSpPr>
              <a:spLocks noChangeShapeType="1"/>
            </p:cNvSpPr>
            <p:nvPr/>
          </p:nvSpPr>
          <p:spPr bwMode="auto">
            <a:xfrm>
              <a:off x="1747" y="2070"/>
              <a:ext cx="22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Rectangle 22"/>
            <p:cNvSpPr>
              <a:spLocks noChangeArrowheads="1"/>
            </p:cNvSpPr>
            <p:nvPr/>
          </p:nvSpPr>
          <p:spPr bwMode="auto">
            <a:xfrm>
              <a:off x="2672" y="2002"/>
              <a:ext cx="347" cy="11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rgbClr val="FF9900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12317" name="Text Box 23"/>
            <p:cNvSpPr txBox="1">
              <a:spLocks noChangeArrowheads="1"/>
            </p:cNvSpPr>
            <p:nvPr/>
          </p:nvSpPr>
          <p:spPr bwMode="auto">
            <a:xfrm>
              <a:off x="2592" y="1690"/>
              <a:ext cx="71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50</a:t>
              </a:r>
              <a:r>
                <a:rPr kumimoji="1" lang="el-GR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Ω</a:t>
              </a:r>
            </a:p>
          </p:txBody>
        </p:sp>
        <p:grpSp>
          <p:nvGrpSpPr>
            <p:cNvPr id="12318" name="Group 24"/>
            <p:cNvGrpSpPr>
              <a:grpSpLocks/>
            </p:cNvGrpSpPr>
            <p:nvPr/>
          </p:nvGrpSpPr>
          <p:grpSpPr bwMode="auto">
            <a:xfrm rot="-5400000">
              <a:off x="2204" y="1874"/>
              <a:ext cx="145" cy="402"/>
              <a:chOff x="1982" y="2558"/>
              <a:chExt cx="145" cy="402"/>
            </a:xfrm>
          </p:grpSpPr>
          <p:sp>
            <p:nvSpPr>
              <p:cNvPr id="12321" name="AutoShape 25"/>
              <p:cNvSpPr>
                <a:spLocks noChangeArrowheads="1"/>
              </p:cNvSpPr>
              <p:nvPr/>
            </p:nvSpPr>
            <p:spPr bwMode="auto">
              <a:xfrm rot="5400000">
                <a:off x="1991" y="2549"/>
                <a:ext cx="128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49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4" y="11525"/>
                    </a:moveTo>
                    <a:cubicBezTo>
                      <a:pt x="8" y="11284"/>
                      <a:pt x="0" y="1104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599" y="11042"/>
                      <a:pt x="21591" y="11284"/>
                      <a:pt x="21575" y="11525"/>
                    </a:cubicBezTo>
                    <a:cubicBezTo>
                      <a:pt x="21591" y="11284"/>
                      <a:pt x="21600" y="11042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1042"/>
                      <a:pt x="8" y="11284"/>
                      <a:pt x="24" y="11525"/>
                    </a:cubicBezTo>
                    <a:close/>
                  </a:path>
                </a:pathLst>
              </a:custGeom>
              <a:noFill/>
              <a:ln w="38100" algn="ctr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22" name="AutoShape 26"/>
              <p:cNvSpPr>
                <a:spLocks noChangeArrowheads="1"/>
              </p:cNvSpPr>
              <p:nvPr/>
            </p:nvSpPr>
            <p:spPr bwMode="auto">
              <a:xfrm rot="5400000">
                <a:off x="1991" y="2686"/>
                <a:ext cx="128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49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4" y="11525"/>
                    </a:moveTo>
                    <a:cubicBezTo>
                      <a:pt x="8" y="11284"/>
                      <a:pt x="0" y="1104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599" y="11042"/>
                      <a:pt x="21591" y="11284"/>
                      <a:pt x="21575" y="11525"/>
                    </a:cubicBezTo>
                    <a:cubicBezTo>
                      <a:pt x="21591" y="11284"/>
                      <a:pt x="21600" y="11042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1042"/>
                      <a:pt x="8" y="11284"/>
                      <a:pt x="24" y="11525"/>
                    </a:cubicBezTo>
                    <a:close/>
                  </a:path>
                </a:pathLst>
              </a:custGeom>
              <a:noFill/>
              <a:ln w="38100" algn="ctr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23" name="AutoShape 27"/>
              <p:cNvSpPr>
                <a:spLocks noChangeArrowheads="1"/>
              </p:cNvSpPr>
              <p:nvPr/>
            </p:nvSpPr>
            <p:spPr bwMode="auto">
              <a:xfrm rot="5400000">
                <a:off x="1991" y="2823"/>
                <a:ext cx="128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49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4" y="11525"/>
                    </a:moveTo>
                    <a:cubicBezTo>
                      <a:pt x="8" y="11284"/>
                      <a:pt x="0" y="1104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599" y="11042"/>
                      <a:pt x="21591" y="11284"/>
                      <a:pt x="21575" y="11525"/>
                    </a:cubicBezTo>
                    <a:cubicBezTo>
                      <a:pt x="21591" y="11284"/>
                      <a:pt x="21600" y="11042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1042"/>
                      <a:pt x="8" y="11284"/>
                      <a:pt x="24" y="11525"/>
                    </a:cubicBezTo>
                    <a:close/>
                  </a:path>
                </a:pathLst>
              </a:custGeom>
              <a:noFill/>
              <a:ln w="38100" algn="ctr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19" name="Text Box 28"/>
            <p:cNvSpPr txBox="1">
              <a:spLocks noChangeArrowheads="1"/>
            </p:cNvSpPr>
            <p:nvPr/>
          </p:nvSpPr>
          <p:spPr bwMode="auto">
            <a:xfrm>
              <a:off x="1925" y="1690"/>
              <a:ext cx="7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20mH</a:t>
              </a:r>
            </a:p>
          </p:txBody>
        </p:sp>
        <p:sp>
          <p:nvSpPr>
            <p:cNvPr id="12320" name="Text Box 29"/>
            <p:cNvSpPr txBox="1">
              <a:spLocks noChangeArrowheads="1"/>
            </p:cNvSpPr>
            <p:nvPr/>
          </p:nvSpPr>
          <p:spPr bwMode="auto">
            <a:xfrm>
              <a:off x="2670" y="2420"/>
              <a:ext cx="65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13nF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52154" y="495933"/>
            <a:ext cx="1050993" cy="68903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06704" y="1481985"/>
            <a:ext cx="1448602" cy="76296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53853" y="693669"/>
            <a:ext cx="2073195" cy="369332"/>
          </a:xfrm>
          <a:prstGeom prst="rect">
            <a:avLst/>
          </a:prstGeom>
          <a:blipFill>
            <a:blip r:embed="rId4"/>
            <a:stretch>
              <a:fillRect l="-882" r="-1471" b="-3833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26212" y="1688421"/>
            <a:ext cx="2315249" cy="369332"/>
          </a:xfrm>
          <a:prstGeom prst="rect">
            <a:avLst/>
          </a:prstGeom>
          <a:blipFill>
            <a:blip r:embed="rId5"/>
            <a:stretch>
              <a:fillRect l="-528" r="-1583" b="-36066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2" name="Text Box 8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755900" y="2816225"/>
            <a:ext cx="1552575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欠阻尼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33488" y="2848125"/>
            <a:ext cx="1086195" cy="369332"/>
          </a:xfrm>
          <a:prstGeom prst="rect">
            <a:avLst/>
          </a:prstGeom>
          <a:blipFill>
            <a:blip r:embed="rId6"/>
            <a:stretch>
              <a:fillRect l="-2793" r="-1117" b="-1803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36964" y="2713761"/>
            <a:ext cx="1105431" cy="63806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43315" y="2848125"/>
            <a:ext cx="768352" cy="369332"/>
          </a:xfrm>
          <a:prstGeom prst="rect">
            <a:avLst/>
          </a:prstGeom>
          <a:blipFill>
            <a:blip r:embed="rId8"/>
            <a:stretch>
              <a:fillRect l="-3175" r="-7937" b="-1147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02422" y="3594574"/>
            <a:ext cx="2234521" cy="751552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31574" y="3867376"/>
            <a:ext cx="2315249" cy="369332"/>
          </a:xfrm>
          <a:prstGeom prst="rect">
            <a:avLst/>
          </a:prstGeom>
          <a:blipFill>
            <a:blip r:embed="rId10"/>
            <a:stretch>
              <a:fillRect l="-526" r="-1316" b="-3770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38" name="文本框 37"/>
          <p:cNvSpPr txBox="1">
            <a:spLocks noChangeArrowheads="1"/>
          </p:cNvSpPr>
          <p:nvPr/>
        </p:nvSpPr>
        <p:spPr bwMode="auto">
          <a:xfrm>
            <a:off x="900113" y="4678363"/>
            <a:ext cx="7559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/>
              <a:t>假设电容初始电压为</a:t>
            </a:r>
            <a:r>
              <a:rPr lang="en-US" altLang="zh-CN"/>
              <a:t>1V</a:t>
            </a:r>
            <a:r>
              <a:rPr lang="zh-CN" altLang="en-US"/>
              <a:t>，电感电流为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90450" y="2259891"/>
            <a:ext cx="1708801" cy="369332"/>
          </a:xfrm>
          <a:prstGeom prst="rect">
            <a:avLst/>
          </a:prstGeom>
          <a:blipFill>
            <a:blip r:embed="rId11"/>
            <a:stretch>
              <a:fillRect l="-3571" r="-3929" b="-1166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409044" y="3922556"/>
            <a:ext cx="1689565" cy="369332"/>
          </a:xfrm>
          <a:prstGeom prst="rect">
            <a:avLst/>
          </a:prstGeom>
          <a:blipFill>
            <a:blip r:embed="rId12"/>
            <a:stretch>
              <a:fillRect l="-3237" r="-3957" b="-11475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utoUpdateAnimBg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728663"/>
            <a:ext cx="7848600" cy="48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263650" y="146050"/>
            <a:ext cx="5616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§</a:t>
            </a: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12.2</a:t>
            </a:r>
            <a:r>
              <a:rPr kumimoji="1" lang="en-US" altLang="zh-CN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RLC</a:t>
            </a: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并</a:t>
            </a:r>
            <a:r>
              <a:rPr kumimoji="1"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联电路的分析</a:t>
            </a:r>
          </a:p>
        </p:txBody>
      </p:sp>
      <p:pic>
        <p:nvPicPr>
          <p:cNvPr id="1433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842963"/>
            <a:ext cx="3576638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706438" y="3943350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特征方程：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09021" y="3824370"/>
            <a:ext cx="2682337" cy="69384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383188" y="4004976"/>
            <a:ext cx="2709524" cy="39491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4427538" y="5014913"/>
            <a:ext cx="20002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/>
              <a:t>衰减因子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4427538" y="5951538"/>
            <a:ext cx="2900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/>
              <a:t>无阻尼自然频率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86267" y="4848334"/>
            <a:ext cx="1283428" cy="691408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40817" y="5834386"/>
            <a:ext cx="1448602" cy="76296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08CE449-2BCF-43DB-96D7-B02A56AC3CEF}"/>
                  </a:ext>
                </a:extLst>
              </p:cNvPr>
              <p:cNvSpPr txBox="1"/>
              <p:nvPr/>
            </p:nvSpPr>
            <p:spPr>
              <a:xfrm>
                <a:off x="2283901" y="2706013"/>
                <a:ext cx="4018985" cy="750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𝑳𝑪</m:t>
                          </m:r>
                        </m:den>
                      </m:f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𝑰𝑵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08CE449-2BCF-43DB-96D7-B02A56AC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901" y="2706013"/>
                <a:ext cx="4018985" cy="7505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/>
      <p:bldP spid="8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Text Box 2"/>
          <p:cNvSpPr txBox="1">
            <a:spLocks noChangeArrowheads="1"/>
          </p:cNvSpPr>
          <p:nvPr/>
        </p:nvSpPr>
        <p:spPr bwMode="auto">
          <a:xfrm>
            <a:off x="395288" y="196850"/>
            <a:ext cx="541337" cy="519113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4679950" y="322263"/>
            <a:ext cx="41957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图示二阶电路，假设初始条件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i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(0</a:t>
            </a:r>
            <a:r>
              <a:rPr kumimoji="1"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)=4V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i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(0</a:t>
            </a:r>
            <a:r>
              <a:rPr kumimoji="1"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)= 1A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求电容上电压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i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(t)</a:t>
            </a:r>
            <a:r>
              <a:rPr kumimoji="1" lang="en-US" altLang="zh-CN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  <p:grpSp>
        <p:nvGrpSpPr>
          <p:cNvPr id="377860" name="Group 4"/>
          <p:cNvGrpSpPr>
            <a:grpSpLocks/>
          </p:cNvGrpSpPr>
          <p:nvPr/>
        </p:nvGrpSpPr>
        <p:grpSpPr bwMode="auto">
          <a:xfrm>
            <a:off x="152400" y="195263"/>
            <a:ext cx="4406900" cy="2055812"/>
            <a:chOff x="1066" y="1709"/>
            <a:chExt cx="2776" cy="1295"/>
          </a:xfrm>
        </p:grpSpPr>
        <p:sp>
          <p:nvSpPr>
            <p:cNvPr id="15377" name="Line 5"/>
            <p:cNvSpPr>
              <a:spLocks noChangeShapeType="1"/>
            </p:cNvSpPr>
            <p:nvPr/>
          </p:nvSpPr>
          <p:spPr bwMode="auto">
            <a:xfrm flipV="1">
              <a:off x="1701" y="2070"/>
              <a:ext cx="375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Text Box 6"/>
            <p:cNvSpPr txBox="1">
              <a:spLocks noChangeArrowheads="1"/>
            </p:cNvSpPr>
            <p:nvPr/>
          </p:nvSpPr>
          <p:spPr bwMode="auto">
            <a:xfrm>
              <a:off x="1308" y="2094"/>
              <a:ext cx="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379" name="Text Box 7"/>
            <p:cNvSpPr txBox="1">
              <a:spLocks noChangeArrowheads="1"/>
            </p:cNvSpPr>
            <p:nvPr/>
          </p:nvSpPr>
          <p:spPr bwMode="auto">
            <a:xfrm>
              <a:off x="1308" y="2506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5380" name="Oval 8"/>
            <p:cNvSpPr>
              <a:spLocks noChangeArrowheads="1"/>
            </p:cNvSpPr>
            <p:nvPr/>
          </p:nvSpPr>
          <p:spPr bwMode="auto">
            <a:xfrm>
              <a:off x="1542" y="2396"/>
              <a:ext cx="318" cy="295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15381" name="Line 9"/>
            <p:cNvSpPr>
              <a:spLocks noChangeShapeType="1"/>
            </p:cNvSpPr>
            <p:nvPr/>
          </p:nvSpPr>
          <p:spPr bwMode="auto">
            <a:xfrm>
              <a:off x="1701" y="2070"/>
              <a:ext cx="0" cy="934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Line 10"/>
            <p:cNvSpPr>
              <a:spLocks noChangeShapeType="1"/>
            </p:cNvSpPr>
            <p:nvPr/>
          </p:nvSpPr>
          <p:spPr bwMode="auto">
            <a:xfrm flipV="1">
              <a:off x="2478" y="2070"/>
              <a:ext cx="91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3" name="Line 11"/>
            <p:cNvSpPr>
              <a:spLocks noChangeShapeType="1"/>
            </p:cNvSpPr>
            <p:nvPr/>
          </p:nvSpPr>
          <p:spPr bwMode="auto">
            <a:xfrm flipV="1">
              <a:off x="1701" y="3003"/>
              <a:ext cx="169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Line 12"/>
            <p:cNvSpPr>
              <a:spLocks noChangeShapeType="1"/>
            </p:cNvSpPr>
            <p:nvPr/>
          </p:nvSpPr>
          <p:spPr bwMode="auto">
            <a:xfrm>
              <a:off x="3391" y="2614"/>
              <a:ext cx="0" cy="389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5" name="Text Box 13"/>
            <p:cNvSpPr txBox="1">
              <a:spLocks noChangeArrowheads="1"/>
            </p:cNvSpPr>
            <p:nvPr/>
          </p:nvSpPr>
          <p:spPr bwMode="auto">
            <a:xfrm>
              <a:off x="3502" y="2179"/>
              <a:ext cx="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5386" name="Text Box 14"/>
            <p:cNvSpPr txBox="1">
              <a:spLocks noChangeArrowheads="1"/>
            </p:cNvSpPr>
            <p:nvPr/>
          </p:nvSpPr>
          <p:spPr bwMode="auto">
            <a:xfrm>
              <a:off x="3525" y="2492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5387" name="Line 15"/>
            <p:cNvSpPr>
              <a:spLocks noChangeShapeType="1"/>
            </p:cNvSpPr>
            <p:nvPr/>
          </p:nvSpPr>
          <p:spPr bwMode="auto">
            <a:xfrm>
              <a:off x="3244" y="2614"/>
              <a:ext cx="29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16"/>
            <p:cNvSpPr>
              <a:spLocks noChangeShapeType="1"/>
            </p:cNvSpPr>
            <p:nvPr/>
          </p:nvSpPr>
          <p:spPr bwMode="auto">
            <a:xfrm>
              <a:off x="3244" y="2492"/>
              <a:ext cx="29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17"/>
            <p:cNvSpPr>
              <a:spLocks noChangeShapeType="1"/>
            </p:cNvSpPr>
            <p:nvPr/>
          </p:nvSpPr>
          <p:spPr bwMode="auto">
            <a:xfrm>
              <a:off x="3391" y="2070"/>
              <a:ext cx="0" cy="42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Text Box 18"/>
            <p:cNvSpPr txBox="1">
              <a:spLocks noChangeArrowheads="1"/>
            </p:cNvSpPr>
            <p:nvPr/>
          </p:nvSpPr>
          <p:spPr bwMode="auto">
            <a:xfrm>
              <a:off x="1683" y="1743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i="1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5391" name="Text Box 19"/>
            <p:cNvSpPr txBox="1">
              <a:spLocks noChangeArrowheads="1"/>
            </p:cNvSpPr>
            <p:nvPr/>
          </p:nvSpPr>
          <p:spPr bwMode="auto">
            <a:xfrm>
              <a:off x="3525" y="239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15392" name="Text Box 20"/>
            <p:cNvSpPr txBox="1">
              <a:spLocks noChangeArrowheads="1"/>
            </p:cNvSpPr>
            <p:nvPr/>
          </p:nvSpPr>
          <p:spPr bwMode="auto">
            <a:xfrm>
              <a:off x="1066" y="2396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10V</a:t>
              </a:r>
              <a:endParaRPr kumimoji="1" lang="en-US" altLang="zh-CN" sz="240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5393" name="Line 21"/>
            <p:cNvSpPr>
              <a:spLocks noChangeShapeType="1"/>
            </p:cNvSpPr>
            <p:nvPr/>
          </p:nvSpPr>
          <p:spPr bwMode="auto">
            <a:xfrm>
              <a:off x="1747" y="2070"/>
              <a:ext cx="22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Rectangle 22"/>
            <p:cNvSpPr>
              <a:spLocks noChangeArrowheads="1"/>
            </p:cNvSpPr>
            <p:nvPr/>
          </p:nvSpPr>
          <p:spPr bwMode="auto">
            <a:xfrm>
              <a:off x="2672" y="2002"/>
              <a:ext cx="347" cy="11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rgbClr val="FF9900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15395" name="Text Box 23"/>
            <p:cNvSpPr txBox="1">
              <a:spLocks noChangeArrowheads="1"/>
            </p:cNvSpPr>
            <p:nvPr/>
          </p:nvSpPr>
          <p:spPr bwMode="auto">
            <a:xfrm>
              <a:off x="2672" y="1743"/>
              <a:ext cx="4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6</a:t>
              </a:r>
              <a:r>
                <a:rPr kumimoji="1" lang="el-GR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Ω</a:t>
              </a:r>
            </a:p>
          </p:txBody>
        </p:sp>
        <p:grpSp>
          <p:nvGrpSpPr>
            <p:cNvPr id="15396" name="Group 24"/>
            <p:cNvGrpSpPr>
              <a:grpSpLocks/>
            </p:cNvGrpSpPr>
            <p:nvPr/>
          </p:nvGrpSpPr>
          <p:grpSpPr bwMode="auto">
            <a:xfrm rot="-5400000">
              <a:off x="2204" y="1874"/>
              <a:ext cx="145" cy="402"/>
              <a:chOff x="1982" y="2558"/>
              <a:chExt cx="145" cy="402"/>
            </a:xfrm>
          </p:grpSpPr>
          <p:sp>
            <p:nvSpPr>
              <p:cNvPr id="15399" name="AutoShape 25"/>
              <p:cNvSpPr>
                <a:spLocks noChangeArrowheads="1"/>
              </p:cNvSpPr>
              <p:nvPr/>
            </p:nvSpPr>
            <p:spPr bwMode="auto">
              <a:xfrm rot="5400000">
                <a:off x="1991" y="2549"/>
                <a:ext cx="128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49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4" y="11525"/>
                    </a:moveTo>
                    <a:cubicBezTo>
                      <a:pt x="8" y="11284"/>
                      <a:pt x="0" y="1104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599" y="11042"/>
                      <a:pt x="21591" y="11284"/>
                      <a:pt x="21575" y="11525"/>
                    </a:cubicBezTo>
                    <a:cubicBezTo>
                      <a:pt x="21591" y="11284"/>
                      <a:pt x="21600" y="11042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1042"/>
                      <a:pt x="8" y="11284"/>
                      <a:pt x="24" y="11525"/>
                    </a:cubicBezTo>
                    <a:close/>
                  </a:path>
                </a:pathLst>
              </a:custGeom>
              <a:noFill/>
              <a:ln w="38100" algn="ctr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00" name="AutoShape 26"/>
              <p:cNvSpPr>
                <a:spLocks noChangeArrowheads="1"/>
              </p:cNvSpPr>
              <p:nvPr/>
            </p:nvSpPr>
            <p:spPr bwMode="auto">
              <a:xfrm rot="5400000">
                <a:off x="1991" y="2686"/>
                <a:ext cx="128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49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4" y="11525"/>
                    </a:moveTo>
                    <a:cubicBezTo>
                      <a:pt x="8" y="11284"/>
                      <a:pt x="0" y="1104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599" y="11042"/>
                      <a:pt x="21591" y="11284"/>
                      <a:pt x="21575" y="11525"/>
                    </a:cubicBezTo>
                    <a:cubicBezTo>
                      <a:pt x="21591" y="11284"/>
                      <a:pt x="21600" y="11042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1042"/>
                      <a:pt x="8" y="11284"/>
                      <a:pt x="24" y="11525"/>
                    </a:cubicBezTo>
                    <a:close/>
                  </a:path>
                </a:pathLst>
              </a:custGeom>
              <a:noFill/>
              <a:ln w="38100" algn="ctr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01" name="AutoShape 27"/>
              <p:cNvSpPr>
                <a:spLocks noChangeArrowheads="1"/>
              </p:cNvSpPr>
              <p:nvPr/>
            </p:nvSpPr>
            <p:spPr bwMode="auto">
              <a:xfrm rot="5400000">
                <a:off x="1991" y="2823"/>
                <a:ext cx="128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49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4" y="11525"/>
                    </a:moveTo>
                    <a:cubicBezTo>
                      <a:pt x="8" y="11284"/>
                      <a:pt x="0" y="1104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599" y="11042"/>
                      <a:pt x="21591" y="11284"/>
                      <a:pt x="21575" y="11525"/>
                    </a:cubicBezTo>
                    <a:cubicBezTo>
                      <a:pt x="21591" y="11284"/>
                      <a:pt x="21600" y="11042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1042"/>
                      <a:pt x="8" y="11284"/>
                      <a:pt x="24" y="11525"/>
                    </a:cubicBezTo>
                    <a:close/>
                  </a:path>
                </a:pathLst>
              </a:custGeom>
              <a:noFill/>
              <a:ln w="38100" algn="ctr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397" name="Text Box 28"/>
            <p:cNvSpPr txBox="1">
              <a:spLocks noChangeArrowheads="1"/>
            </p:cNvSpPr>
            <p:nvPr/>
          </p:nvSpPr>
          <p:spPr bwMode="auto">
            <a:xfrm>
              <a:off x="2018" y="1709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0.5H</a:t>
              </a:r>
            </a:p>
          </p:txBody>
        </p:sp>
        <p:sp>
          <p:nvSpPr>
            <p:cNvPr id="15398" name="Text Box 29"/>
            <p:cNvSpPr txBox="1">
              <a:spLocks noChangeArrowheads="1"/>
            </p:cNvSpPr>
            <p:nvPr/>
          </p:nvSpPr>
          <p:spPr bwMode="auto">
            <a:xfrm>
              <a:off x="2763" y="2403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0.1F</a:t>
              </a:r>
            </a:p>
          </p:txBody>
        </p:sp>
      </p:grpSp>
      <p:sp>
        <p:nvSpPr>
          <p:cNvPr id="377886" name="Text Box 30"/>
          <p:cNvSpPr txBox="1">
            <a:spLocks noChangeArrowheads="1"/>
          </p:cNvSpPr>
          <p:nvPr/>
        </p:nvSpPr>
        <p:spPr bwMode="auto">
          <a:xfrm>
            <a:off x="4679950" y="1728788"/>
            <a:ext cx="552450" cy="45720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7887" name="Text Box 31"/>
          <p:cNvSpPr txBox="1">
            <a:spLocks noChangeArrowheads="1"/>
          </p:cNvSpPr>
          <p:nvPr/>
        </p:nvSpPr>
        <p:spPr bwMode="auto">
          <a:xfrm>
            <a:off x="5232400" y="1751013"/>
            <a:ext cx="3803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RLC</a:t>
            </a:r>
            <a:r>
              <a:rPr lang="zh-CN" altLang="en-US" sz="2400">
                <a:solidFill>
                  <a:srgbClr val="FFFF00"/>
                </a:solidFill>
                <a:ea typeface="仿宋_GB2312" pitchFamily="49" charset="-122"/>
              </a:rPr>
              <a:t>串联电路微分方程为：</a:t>
            </a:r>
          </a:p>
        </p:txBody>
      </p:sp>
      <p:graphicFrame>
        <p:nvGraphicFramePr>
          <p:cNvPr id="377888" name="Object 32"/>
          <p:cNvGraphicFramePr>
            <a:graphicFrameLocks noChangeAspect="1"/>
          </p:cNvGraphicFramePr>
          <p:nvPr/>
        </p:nvGraphicFramePr>
        <p:xfrm>
          <a:off x="4699000" y="2251075"/>
          <a:ext cx="417671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公式" r:id="rId3" imgW="1800368" imgH="428684" progId="Equation.3">
                  <p:embed/>
                </p:oleObj>
              </mc:Choice>
              <mc:Fallback>
                <p:oleObj name="公式" r:id="rId3" imgW="1800368" imgH="42868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2251075"/>
                        <a:ext cx="417671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89" name="Object 33"/>
          <p:cNvGraphicFramePr>
            <a:graphicFrameLocks noChangeAspect="1"/>
          </p:cNvGraphicFramePr>
          <p:nvPr/>
        </p:nvGraphicFramePr>
        <p:xfrm>
          <a:off x="482600" y="2538413"/>
          <a:ext cx="35925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公式" r:id="rId5" imgW="1543072" imgH="219082" progId="Equation.3">
                  <p:embed/>
                </p:oleObj>
              </mc:Choice>
              <mc:Fallback>
                <p:oleObj name="公式" r:id="rId5" imgW="1543072" imgH="219082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538413"/>
                        <a:ext cx="359251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0" name="Object 34"/>
          <p:cNvGraphicFramePr>
            <a:graphicFrameLocks noChangeAspect="1"/>
          </p:cNvGraphicFramePr>
          <p:nvPr/>
        </p:nvGraphicFramePr>
        <p:xfrm>
          <a:off x="603250" y="3276600"/>
          <a:ext cx="34163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公式" r:id="rId7" imgW="1466901" imgH="219082" progId="Equation.3">
                  <p:embed/>
                </p:oleObj>
              </mc:Choice>
              <mc:Fallback>
                <p:oleObj name="公式" r:id="rId7" imgW="1466901" imgH="21908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276600"/>
                        <a:ext cx="34163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91" name="Text Box 35"/>
          <p:cNvSpPr txBox="1">
            <a:spLocks noChangeArrowheads="1"/>
          </p:cNvSpPr>
          <p:nvPr/>
        </p:nvSpPr>
        <p:spPr bwMode="auto">
          <a:xfrm>
            <a:off x="323850" y="4098925"/>
            <a:ext cx="1547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特征根：</a:t>
            </a:r>
          </a:p>
        </p:txBody>
      </p:sp>
      <p:graphicFrame>
        <p:nvGraphicFramePr>
          <p:cNvPr id="377892" name="Object 36"/>
          <p:cNvGraphicFramePr>
            <a:graphicFrameLocks noChangeAspect="1"/>
          </p:cNvGraphicFramePr>
          <p:nvPr/>
        </p:nvGraphicFramePr>
        <p:xfrm>
          <a:off x="1592263" y="4097338"/>
          <a:ext cx="26193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公式" r:id="rId9" imgW="1047787" imgH="180812" progId="Equation.3">
                  <p:embed/>
                </p:oleObj>
              </mc:Choice>
              <mc:Fallback>
                <p:oleObj name="公式" r:id="rId9" imgW="1047787" imgH="18081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4097338"/>
                        <a:ext cx="26193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93" name="AutoShape 37"/>
          <p:cNvSpPr>
            <a:spLocks noChangeArrowheads="1"/>
          </p:cNvSpPr>
          <p:nvPr/>
        </p:nvSpPr>
        <p:spPr bwMode="auto">
          <a:xfrm>
            <a:off x="4375150" y="42211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FF00"/>
              </a:solidFill>
              <a:ea typeface="仿宋_GB2312" pitchFamily="49" charset="-122"/>
            </a:endParaRPr>
          </a:p>
        </p:txBody>
      </p:sp>
      <p:graphicFrame>
        <p:nvGraphicFramePr>
          <p:cNvPr id="377894" name="Object 38"/>
          <p:cNvGraphicFramePr>
            <a:graphicFrameLocks noChangeAspect="1"/>
          </p:cNvGraphicFramePr>
          <p:nvPr/>
        </p:nvGraphicFramePr>
        <p:xfrm>
          <a:off x="5240338" y="4098925"/>
          <a:ext cx="28305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公式" r:id="rId11" imgW="1085696" imgH="200123" progId="Equation.3">
                  <p:embed/>
                </p:oleObj>
              </mc:Choice>
              <mc:Fallback>
                <p:oleObj name="公式" r:id="rId11" imgW="1085696" imgH="20012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4098925"/>
                        <a:ext cx="2830512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5" name="Object 39"/>
          <p:cNvGraphicFramePr>
            <a:graphicFrameLocks noChangeAspect="1"/>
          </p:cNvGraphicFramePr>
          <p:nvPr/>
        </p:nvGraphicFramePr>
        <p:xfrm>
          <a:off x="5022850" y="4981575"/>
          <a:ext cx="30480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name="公式" r:id="rId13" imgW="1171696" imgH="200123" progId="Equation.3">
                  <p:embed/>
                </p:oleObj>
              </mc:Choice>
              <mc:Fallback>
                <p:oleObj name="公式" r:id="rId13" imgW="1171696" imgH="200123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2850" y="4981575"/>
                        <a:ext cx="30480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6" name="Object 40"/>
          <p:cNvGraphicFramePr>
            <a:graphicFrameLocks noChangeAspect="1"/>
          </p:cNvGraphicFramePr>
          <p:nvPr/>
        </p:nvGraphicFramePr>
        <p:xfrm>
          <a:off x="1755775" y="6021388"/>
          <a:ext cx="630713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公式" r:id="rId15" imgW="2581381" imgH="238040" progId="Equation.3">
                  <p:embed/>
                </p:oleObj>
              </mc:Choice>
              <mc:Fallback>
                <p:oleObj name="公式" r:id="rId15" imgW="2581381" imgH="2380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6021388"/>
                        <a:ext cx="6307138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97" name="Text Box 41"/>
          <p:cNvSpPr txBox="1">
            <a:spLocks noChangeArrowheads="1"/>
          </p:cNvSpPr>
          <p:nvPr/>
        </p:nvSpPr>
        <p:spPr bwMode="auto">
          <a:xfrm>
            <a:off x="323850" y="5373688"/>
            <a:ext cx="3695700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则微分方程的通解为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3000"/>
                                        <p:tgtEl>
                                          <p:spTgt spid="37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3000"/>
                                        <p:tgtEl>
                                          <p:spTgt spid="37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3000"/>
                                        <p:tgtEl>
                                          <p:spTgt spid="3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3000"/>
                                        <p:tgtEl>
                                          <p:spTgt spid="3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3000"/>
                                        <p:tgtEl>
                                          <p:spTgt spid="37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3000"/>
                                        <p:tgtEl>
                                          <p:spTgt spid="37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 animBg="1"/>
      <p:bldP spid="377859" grpId="0"/>
      <p:bldP spid="377886" grpId="0" animBg="1" autoUpdateAnimBg="0"/>
      <p:bldP spid="377887" grpId="0"/>
      <p:bldP spid="377891" grpId="0" autoUpdateAnimBg="0"/>
      <p:bldP spid="37789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Text Box 2"/>
          <p:cNvSpPr txBox="1">
            <a:spLocks noChangeArrowheads="1"/>
          </p:cNvSpPr>
          <p:nvPr/>
        </p:nvSpPr>
        <p:spPr bwMode="auto">
          <a:xfrm>
            <a:off x="509588" y="1141413"/>
            <a:ext cx="1158875" cy="49530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全解</a:t>
            </a:r>
          </a:p>
        </p:txBody>
      </p:sp>
      <p:sp>
        <p:nvSpPr>
          <p:cNvPr id="378883" name="Text Box 3"/>
          <p:cNvSpPr txBox="1">
            <a:spLocks noChangeArrowheads="1"/>
          </p:cNvSpPr>
          <p:nvPr/>
        </p:nvSpPr>
        <p:spPr bwMode="auto">
          <a:xfrm>
            <a:off x="1878013" y="3667125"/>
            <a:ext cx="3744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i="1">
                <a:solidFill>
                  <a:schemeClr val="bg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-6.25</a:t>
            </a: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4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i="1">
                <a:solidFill>
                  <a:schemeClr val="bg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0.25</a:t>
            </a: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431800" y="2852738"/>
            <a:ext cx="871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由初始条件 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i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(0</a:t>
            </a:r>
            <a:r>
              <a:rPr kumimoji="1"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)=4V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i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(0</a:t>
            </a:r>
            <a:r>
              <a:rPr kumimoji="1"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)= 1A 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确定积分常数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kumimoji="1" lang="en-US" altLang="zh-CN" sz="2400" baseline="-250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、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K</a:t>
            </a:r>
            <a:r>
              <a:rPr kumimoji="1" lang="en-US" altLang="zh-CN" sz="2400" baseline="-250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</a:p>
        </p:txBody>
      </p:sp>
      <p:graphicFrame>
        <p:nvGraphicFramePr>
          <p:cNvPr id="378885" name="Object 5"/>
          <p:cNvGraphicFramePr>
            <a:graphicFrameLocks noChangeAspect="1"/>
          </p:cNvGraphicFramePr>
          <p:nvPr/>
        </p:nvGraphicFramePr>
        <p:xfrm>
          <a:off x="509588" y="1908175"/>
          <a:ext cx="73247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公式" r:id="rId3" imgW="2828848" imgH="238040" progId="Equation.3">
                  <p:embed/>
                </p:oleObj>
              </mc:Choice>
              <mc:Fallback>
                <p:oleObj name="公式" r:id="rId3" imgW="2828848" imgH="238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908175"/>
                        <a:ext cx="73247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6" name="Line 6"/>
          <p:cNvSpPr>
            <a:spLocks noChangeShapeType="1"/>
          </p:cNvSpPr>
          <p:nvPr/>
        </p:nvSpPr>
        <p:spPr bwMode="auto">
          <a:xfrm>
            <a:off x="941388" y="3927475"/>
            <a:ext cx="9366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8887" name="Object 7"/>
          <p:cNvGraphicFramePr>
            <a:graphicFrameLocks noChangeAspect="1"/>
          </p:cNvGraphicFramePr>
          <p:nvPr/>
        </p:nvGraphicFramePr>
        <p:xfrm>
          <a:off x="509588" y="4462463"/>
          <a:ext cx="79962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公式" r:id="rId5" imgW="2876587" imgH="219082" progId="Equation.3">
                  <p:embed/>
                </p:oleObj>
              </mc:Choice>
              <mc:Fallback>
                <p:oleObj name="公式" r:id="rId5" imgW="2876587" imgH="21908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4462463"/>
                        <a:ext cx="79962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8" name="Text Box 8"/>
          <p:cNvSpPr txBox="1">
            <a:spLocks noChangeArrowheads="1"/>
          </p:cNvSpPr>
          <p:nvPr/>
        </p:nvSpPr>
        <p:spPr bwMode="auto">
          <a:xfrm>
            <a:off x="481013" y="382588"/>
            <a:ext cx="32988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微分方程的特解为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78889" name="Object 9"/>
          <p:cNvGraphicFramePr>
            <a:graphicFrameLocks noChangeAspect="1"/>
          </p:cNvGraphicFramePr>
          <p:nvPr/>
        </p:nvGraphicFramePr>
        <p:xfrm>
          <a:off x="3527425" y="382588"/>
          <a:ext cx="27892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公式" r:id="rId7" imgW="1133435" imgH="219082" progId="Equation.3">
                  <p:embed/>
                </p:oleObj>
              </mc:Choice>
              <mc:Fallback>
                <p:oleObj name="公式" r:id="rId7" imgW="1133435" imgH="21908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82588"/>
                        <a:ext cx="27892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0" name="AutoShape 10" descr="羊皮纸"/>
          <p:cNvSpPr>
            <a:spLocks noChangeArrowheads="1"/>
          </p:cNvSpPr>
          <p:nvPr/>
        </p:nvSpPr>
        <p:spPr bwMode="auto">
          <a:xfrm>
            <a:off x="1258888" y="5438775"/>
            <a:ext cx="1846262" cy="793750"/>
          </a:xfrm>
          <a:prstGeom prst="wedgeRectCallout">
            <a:avLst>
              <a:gd name="adj1" fmla="val 12856"/>
              <a:gd name="adj2" fmla="val -112801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强制响应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（稳态响应）</a:t>
            </a:r>
          </a:p>
        </p:txBody>
      </p:sp>
      <p:sp>
        <p:nvSpPr>
          <p:cNvPr id="378891" name="AutoShape 11"/>
          <p:cNvSpPr>
            <a:spLocks/>
          </p:cNvSpPr>
          <p:nvPr/>
        </p:nvSpPr>
        <p:spPr bwMode="auto">
          <a:xfrm>
            <a:off x="4211638" y="5229225"/>
            <a:ext cx="2197100" cy="1084263"/>
          </a:xfrm>
          <a:prstGeom prst="callout1">
            <a:avLst>
              <a:gd name="adj1" fmla="val -24157"/>
              <a:gd name="adj2" fmla="val 94796"/>
              <a:gd name="adj3" fmla="val -24157"/>
              <a:gd name="adj4" fmla="val -64884"/>
            </a:avLst>
          </a:prstGeom>
          <a:solidFill>
            <a:srgbClr val="FFCC99"/>
          </a:solidFill>
          <a:ln w="3810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ea typeface="仿宋_GB2312" pitchFamily="49" charset="-122"/>
              </a:rPr>
              <a:t>固有响应（暂态响应）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378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78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788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 animBg="1"/>
      <p:bldP spid="378883" grpId="0" build="p" autoUpdateAnimBg="0"/>
      <p:bldP spid="378884" grpId="0" build="p" autoUpdateAnimBg="0"/>
      <p:bldP spid="378888" grpId="0"/>
      <p:bldP spid="378890" grpId="0" animBg="1"/>
      <p:bldP spid="3788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 Box 2"/>
          <p:cNvSpPr txBox="1">
            <a:spLocks noChangeArrowheads="1"/>
          </p:cNvSpPr>
          <p:nvPr/>
        </p:nvSpPr>
        <p:spPr bwMode="auto">
          <a:xfrm>
            <a:off x="395288" y="196850"/>
            <a:ext cx="541337" cy="519113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379907" name="Rectangle 3"/>
          <p:cNvSpPr>
            <a:spLocks noChangeArrowheads="1"/>
          </p:cNvSpPr>
          <p:nvPr/>
        </p:nvSpPr>
        <p:spPr bwMode="auto">
          <a:xfrm>
            <a:off x="4679950" y="322263"/>
            <a:ext cx="41957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图示二阶电路，假设初始条件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i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(0</a:t>
            </a:r>
            <a:r>
              <a:rPr kumimoji="1"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)=4V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i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(0</a:t>
            </a:r>
            <a:r>
              <a:rPr kumimoji="1"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)= 1A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求电容上电压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i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(t)</a:t>
            </a:r>
            <a:r>
              <a:rPr kumimoji="1" lang="en-US" altLang="zh-CN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  <p:sp>
        <p:nvSpPr>
          <p:cNvPr id="379908" name="Text Box 4"/>
          <p:cNvSpPr txBox="1">
            <a:spLocks noChangeArrowheads="1"/>
          </p:cNvSpPr>
          <p:nvPr/>
        </p:nvSpPr>
        <p:spPr bwMode="auto">
          <a:xfrm>
            <a:off x="4679950" y="1728788"/>
            <a:ext cx="552450" cy="45720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909" name="Text Box 5"/>
          <p:cNvSpPr txBox="1">
            <a:spLocks noChangeArrowheads="1"/>
          </p:cNvSpPr>
          <p:nvPr/>
        </p:nvSpPr>
        <p:spPr bwMode="auto">
          <a:xfrm>
            <a:off x="5232400" y="1751013"/>
            <a:ext cx="377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RLC</a:t>
            </a:r>
            <a:r>
              <a:rPr lang="zh-CN" altLang="en-US" sz="2400">
                <a:solidFill>
                  <a:srgbClr val="FFFF00"/>
                </a:solidFill>
                <a:ea typeface="仿宋_GB2312" pitchFamily="49" charset="-122"/>
              </a:rPr>
              <a:t>串联电路微分方程为：</a:t>
            </a:r>
          </a:p>
        </p:txBody>
      </p:sp>
      <p:graphicFrame>
        <p:nvGraphicFramePr>
          <p:cNvPr id="379910" name="Object 6"/>
          <p:cNvGraphicFramePr>
            <a:graphicFrameLocks noChangeAspect="1"/>
          </p:cNvGraphicFramePr>
          <p:nvPr/>
        </p:nvGraphicFramePr>
        <p:xfrm>
          <a:off x="4833938" y="2384425"/>
          <a:ext cx="41767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公式" r:id="rId3" imgW="1800368" imgH="428684" progId="Equation.3">
                  <p:embed/>
                </p:oleObj>
              </mc:Choice>
              <mc:Fallback>
                <p:oleObj name="公式" r:id="rId3" imgW="1800368" imgH="4286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2384425"/>
                        <a:ext cx="417671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1" name="Object 7"/>
          <p:cNvGraphicFramePr>
            <a:graphicFrameLocks noChangeAspect="1"/>
          </p:cNvGraphicFramePr>
          <p:nvPr/>
        </p:nvGraphicFramePr>
        <p:xfrm>
          <a:off x="620713" y="2573338"/>
          <a:ext cx="35925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公式" r:id="rId5" imgW="1543072" imgH="219082" progId="Equation.3">
                  <p:embed/>
                </p:oleObj>
              </mc:Choice>
              <mc:Fallback>
                <p:oleObj name="公式" r:id="rId5" imgW="1543072" imgH="21908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573338"/>
                        <a:ext cx="35925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2" name="Text Box 8"/>
          <p:cNvSpPr txBox="1">
            <a:spLocks noChangeArrowheads="1"/>
          </p:cNvSpPr>
          <p:nvPr/>
        </p:nvSpPr>
        <p:spPr bwMode="auto">
          <a:xfrm>
            <a:off x="323850" y="4098925"/>
            <a:ext cx="1547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特征根：</a:t>
            </a:r>
          </a:p>
        </p:txBody>
      </p:sp>
      <p:graphicFrame>
        <p:nvGraphicFramePr>
          <p:cNvPr id="379913" name="Object 9"/>
          <p:cNvGraphicFramePr>
            <a:graphicFrameLocks noChangeAspect="1"/>
          </p:cNvGraphicFramePr>
          <p:nvPr/>
        </p:nvGraphicFramePr>
        <p:xfrm>
          <a:off x="1685925" y="4097338"/>
          <a:ext cx="24320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公式" r:id="rId7" imgW="971616" imgH="180812" progId="Equation.3">
                  <p:embed/>
                </p:oleObj>
              </mc:Choice>
              <mc:Fallback>
                <p:oleObj name="公式" r:id="rId7" imgW="971616" imgH="1808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4097338"/>
                        <a:ext cx="24320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4" name="AutoShape 10"/>
          <p:cNvSpPr>
            <a:spLocks noChangeArrowheads="1"/>
          </p:cNvSpPr>
          <p:nvPr/>
        </p:nvSpPr>
        <p:spPr bwMode="auto">
          <a:xfrm>
            <a:off x="4375150" y="42211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FF00"/>
              </a:solidFill>
              <a:ea typeface="仿宋_GB2312" pitchFamily="49" charset="-122"/>
            </a:endParaRPr>
          </a:p>
        </p:txBody>
      </p:sp>
      <p:graphicFrame>
        <p:nvGraphicFramePr>
          <p:cNvPr id="379915" name="Object 11"/>
          <p:cNvGraphicFramePr>
            <a:graphicFrameLocks noChangeAspect="1"/>
          </p:cNvGraphicFramePr>
          <p:nvPr/>
        </p:nvGraphicFramePr>
        <p:xfrm>
          <a:off x="5135563" y="3976688"/>
          <a:ext cx="257016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公式" r:id="rId9" imgW="981093" imgH="219082" progId="Equation.3">
                  <p:embed/>
                </p:oleObj>
              </mc:Choice>
              <mc:Fallback>
                <p:oleObj name="公式" r:id="rId9" imgW="981093" imgH="21908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5563" y="3976688"/>
                        <a:ext cx="2570162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6" name="Object 12"/>
          <p:cNvGraphicFramePr>
            <a:graphicFrameLocks noChangeAspect="1"/>
          </p:cNvGraphicFramePr>
          <p:nvPr/>
        </p:nvGraphicFramePr>
        <p:xfrm>
          <a:off x="3421063" y="4754563"/>
          <a:ext cx="4637087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公式" r:id="rId11" imgW="1800368" imgH="247520" progId="Equation.3">
                  <p:embed/>
                </p:oleObj>
              </mc:Choice>
              <mc:Fallback>
                <p:oleObj name="公式" r:id="rId11" imgW="1800368" imgH="2475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4754563"/>
                        <a:ext cx="4637087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7" name="Object 13"/>
          <p:cNvGraphicFramePr>
            <a:graphicFrameLocks noChangeAspect="1"/>
          </p:cNvGraphicFramePr>
          <p:nvPr/>
        </p:nvGraphicFramePr>
        <p:xfrm>
          <a:off x="2540000" y="6037263"/>
          <a:ext cx="473868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公式" r:id="rId13" imgW="1933403" imgH="219082" progId="Equation.3">
                  <p:embed/>
                </p:oleObj>
              </mc:Choice>
              <mc:Fallback>
                <p:oleObj name="公式" r:id="rId13" imgW="1933403" imgH="21908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6037263"/>
                        <a:ext cx="473868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8" name="Text Box 14"/>
          <p:cNvSpPr txBox="1">
            <a:spLocks noChangeArrowheads="1"/>
          </p:cNvSpPr>
          <p:nvPr/>
        </p:nvSpPr>
        <p:spPr bwMode="auto">
          <a:xfrm>
            <a:off x="323850" y="5373688"/>
            <a:ext cx="3338513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则微分方程的通解为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79919" name="Object 15"/>
          <p:cNvGraphicFramePr>
            <a:graphicFrameLocks noChangeAspect="1"/>
          </p:cNvGraphicFramePr>
          <p:nvPr/>
        </p:nvGraphicFramePr>
        <p:xfrm>
          <a:off x="746125" y="3284538"/>
          <a:ext cx="32734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公式" r:id="rId15" imgW="1400208" imgH="219082" progId="Equation.3">
                  <p:embed/>
                </p:oleObj>
              </mc:Choice>
              <mc:Fallback>
                <p:oleObj name="公式" r:id="rId15" imgW="1400208" imgH="21908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3284538"/>
                        <a:ext cx="327342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920" name="Group 16"/>
          <p:cNvGrpSpPr>
            <a:grpSpLocks/>
          </p:cNvGrpSpPr>
          <p:nvPr/>
        </p:nvGrpSpPr>
        <p:grpSpPr bwMode="auto">
          <a:xfrm>
            <a:off x="152400" y="195263"/>
            <a:ext cx="4406900" cy="2055812"/>
            <a:chOff x="1066" y="1709"/>
            <a:chExt cx="2776" cy="1295"/>
          </a:xfrm>
        </p:grpSpPr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 flipV="1">
              <a:off x="1701" y="2070"/>
              <a:ext cx="375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Text Box 18"/>
            <p:cNvSpPr txBox="1">
              <a:spLocks noChangeArrowheads="1"/>
            </p:cNvSpPr>
            <p:nvPr/>
          </p:nvSpPr>
          <p:spPr bwMode="auto">
            <a:xfrm>
              <a:off x="1308" y="2094"/>
              <a:ext cx="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427" name="Text Box 19"/>
            <p:cNvSpPr txBox="1">
              <a:spLocks noChangeArrowheads="1"/>
            </p:cNvSpPr>
            <p:nvPr/>
          </p:nvSpPr>
          <p:spPr bwMode="auto">
            <a:xfrm>
              <a:off x="1308" y="2506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1542" y="2396"/>
              <a:ext cx="318" cy="295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17429" name="Line 21"/>
            <p:cNvSpPr>
              <a:spLocks noChangeShapeType="1"/>
            </p:cNvSpPr>
            <p:nvPr/>
          </p:nvSpPr>
          <p:spPr bwMode="auto">
            <a:xfrm>
              <a:off x="1701" y="2070"/>
              <a:ext cx="0" cy="934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22"/>
            <p:cNvSpPr>
              <a:spLocks noChangeShapeType="1"/>
            </p:cNvSpPr>
            <p:nvPr/>
          </p:nvSpPr>
          <p:spPr bwMode="auto">
            <a:xfrm flipV="1">
              <a:off x="2478" y="2070"/>
              <a:ext cx="91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23"/>
            <p:cNvSpPr>
              <a:spLocks noChangeShapeType="1"/>
            </p:cNvSpPr>
            <p:nvPr/>
          </p:nvSpPr>
          <p:spPr bwMode="auto">
            <a:xfrm flipV="1">
              <a:off x="1701" y="3003"/>
              <a:ext cx="169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24"/>
            <p:cNvSpPr>
              <a:spLocks noChangeShapeType="1"/>
            </p:cNvSpPr>
            <p:nvPr/>
          </p:nvSpPr>
          <p:spPr bwMode="auto">
            <a:xfrm>
              <a:off x="3391" y="2614"/>
              <a:ext cx="0" cy="389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Text Box 25"/>
            <p:cNvSpPr txBox="1">
              <a:spLocks noChangeArrowheads="1"/>
            </p:cNvSpPr>
            <p:nvPr/>
          </p:nvSpPr>
          <p:spPr bwMode="auto">
            <a:xfrm>
              <a:off x="3502" y="2179"/>
              <a:ext cx="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3525" y="2492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7435" name="Line 27"/>
            <p:cNvSpPr>
              <a:spLocks noChangeShapeType="1"/>
            </p:cNvSpPr>
            <p:nvPr/>
          </p:nvSpPr>
          <p:spPr bwMode="auto">
            <a:xfrm>
              <a:off x="3244" y="2614"/>
              <a:ext cx="29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Line 28"/>
            <p:cNvSpPr>
              <a:spLocks noChangeShapeType="1"/>
            </p:cNvSpPr>
            <p:nvPr/>
          </p:nvSpPr>
          <p:spPr bwMode="auto">
            <a:xfrm>
              <a:off x="3244" y="2492"/>
              <a:ext cx="29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29"/>
            <p:cNvSpPr>
              <a:spLocks noChangeShapeType="1"/>
            </p:cNvSpPr>
            <p:nvPr/>
          </p:nvSpPr>
          <p:spPr bwMode="auto">
            <a:xfrm>
              <a:off x="3391" y="2070"/>
              <a:ext cx="0" cy="42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Text Box 30"/>
            <p:cNvSpPr txBox="1">
              <a:spLocks noChangeArrowheads="1"/>
            </p:cNvSpPr>
            <p:nvPr/>
          </p:nvSpPr>
          <p:spPr bwMode="auto">
            <a:xfrm>
              <a:off x="1683" y="1743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i="1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7439" name="Text Box 31"/>
            <p:cNvSpPr txBox="1">
              <a:spLocks noChangeArrowheads="1"/>
            </p:cNvSpPr>
            <p:nvPr/>
          </p:nvSpPr>
          <p:spPr bwMode="auto">
            <a:xfrm>
              <a:off x="3525" y="239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1066" y="2396"/>
              <a:ext cx="5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10V</a:t>
              </a:r>
              <a:endParaRPr kumimoji="1" lang="en-US" altLang="zh-CN" sz="240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>
              <a:off x="1747" y="2070"/>
              <a:ext cx="22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Rectangle 34"/>
            <p:cNvSpPr>
              <a:spLocks noChangeArrowheads="1"/>
            </p:cNvSpPr>
            <p:nvPr/>
          </p:nvSpPr>
          <p:spPr bwMode="auto">
            <a:xfrm>
              <a:off x="2672" y="2002"/>
              <a:ext cx="347" cy="11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rgbClr val="FF9900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17443" name="Text Box 35"/>
            <p:cNvSpPr txBox="1">
              <a:spLocks noChangeArrowheads="1"/>
            </p:cNvSpPr>
            <p:nvPr/>
          </p:nvSpPr>
          <p:spPr bwMode="auto">
            <a:xfrm>
              <a:off x="2672" y="1743"/>
              <a:ext cx="4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r>
                <a:rPr kumimoji="1" lang="el-GR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Ω</a:t>
              </a:r>
            </a:p>
          </p:txBody>
        </p:sp>
        <p:grpSp>
          <p:nvGrpSpPr>
            <p:cNvPr id="17444" name="Group 36"/>
            <p:cNvGrpSpPr>
              <a:grpSpLocks/>
            </p:cNvGrpSpPr>
            <p:nvPr/>
          </p:nvGrpSpPr>
          <p:grpSpPr bwMode="auto">
            <a:xfrm rot="-5400000">
              <a:off x="2204" y="1874"/>
              <a:ext cx="145" cy="402"/>
              <a:chOff x="1982" y="2558"/>
              <a:chExt cx="145" cy="402"/>
            </a:xfrm>
          </p:grpSpPr>
          <p:sp>
            <p:nvSpPr>
              <p:cNvPr id="17447" name="AutoShape 37"/>
              <p:cNvSpPr>
                <a:spLocks noChangeArrowheads="1"/>
              </p:cNvSpPr>
              <p:nvPr/>
            </p:nvSpPr>
            <p:spPr bwMode="auto">
              <a:xfrm rot="5400000">
                <a:off x="1991" y="2549"/>
                <a:ext cx="128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49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4" y="11525"/>
                    </a:moveTo>
                    <a:cubicBezTo>
                      <a:pt x="8" y="11284"/>
                      <a:pt x="0" y="1104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599" y="11042"/>
                      <a:pt x="21591" y="11284"/>
                      <a:pt x="21575" y="11525"/>
                    </a:cubicBezTo>
                    <a:cubicBezTo>
                      <a:pt x="21591" y="11284"/>
                      <a:pt x="21600" y="11042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1042"/>
                      <a:pt x="8" y="11284"/>
                      <a:pt x="24" y="11525"/>
                    </a:cubicBezTo>
                    <a:close/>
                  </a:path>
                </a:pathLst>
              </a:custGeom>
              <a:noFill/>
              <a:ln w="38100" algn="ctr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48" name="AutoShape 38"/>
              <p:cNvSpPr>
                <a:spLocks noChangeArrowheads="1"/>
              </p:cNvSpPr>
              <p:nvPr/>
            </p:nvSpPr>
            <p:spPr bwMode="auto">
              <a:xfrm rot="5400000">
                <a:off x="1991" y="2686"/>
                <a:ext cx="128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49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4" y="11525"/>
                    </a:moveTo>
                    <a:cubicBezTo>
                      <a:pt x="8" y="11284"/>
                      <a:pt x="0" y="1104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599" y="11042"/>
                      <a:pt x="21591" y="11284"/>
                      <a:pt x="21575" y="11525"/>
                    </a:cubicBezTo>
                    <a:cubicBezTo>
                      <a:pt x="21591" y="11284"/>
                      <a:pt x="21600" y="11042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1042"/>
                      <a:pt x="8" y="11284"/>
                      <a:pt x="24" y="11525"/>
                    </a:cubicBezTo>
                    <a:close/>
                  </a:path>
                </a:pathLst>
              </a:custGeom>
              <a:noFill/>
              <a:ln w="38100" algn="ctr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49" name="AutoShape 39"/>
              <p:cNvSpPr>
                <a:spLocks noChangeArrowheads="1"/>
              </p:cNvSpPr>
              <p:nvPr/>
            </p:nvSpPr>
            <p:spPr bwMode="auto">
              <a:xfrm rot="5400000">
                <a:off x="1991" y="2823"/>
                <a:ext cx="128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49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4" y="11525"/>
                    </a:moveTo>
                    <a:cubicBezTo>
                      <a:pt x="8" y="11284"/>
                      <a:pt x="0" y="1104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599" y="11042"/>
                      <a:pt x="21591" y="11284"/>
                      <a:pt x="21575" y="11525"/>
                    </a:cubicBezTo>
                    <a:cubicBezTo>
                      <a:pt x="21591" y="11284"/>
                      <a:pt x="21600" y="11042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1042"/>
                      <a:pt x="8" y="11284"/>
                      <a:pt x="24" y="11525"/>
                    </a:cubicBezTo>
                    <a:close/>
                  </a:path>
                </a:pathLst>
              </a:custGeom>
              <a:noFill/>
              <a:ln w="38100" algn="ctr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445" name="Text Box 40"/>
            <p:cNvSpPr txBox="1">
              <a:spLocks noChangeArrowheads="1"/>
            </p:cNvSpPr>
            <p:nvPr/>
          </p:nvSpPr>
          <p:spPr bwMode="auto">
            <a:xfrm>
              <a:off x="2018" y="1709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0.5H</a:t>
              </a:r>
            </a:p>
          </p:txBody>
        </p:sp>
        <p:sp>
          <p:nvSpPr>
            <p:cNvPr id="17446" name="Text Box 41"/>
            <p:cNvSpPr txBox="1">
              <a:spLocks noChangeArrowheads="1"/>
            </p:cNvSpPr>
            <p:nvPr/>
          </p:nvSpPr>
          <p:spPr bwMode="auto">
            <a:xfrm>
              <a:off x="2763" y="2403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0.1F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30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3000"/>
                                        <p:tgtEl>
                                          <p:spTgt spid="3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3000"/>
                                        <p:tgtEl>
                                          <p:spTgt spid="3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3000"/>
                                        <p:tgtEl>
                                          <p:spTgt spid="3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3" dur="1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3000"/>
                                        <p:tgtEl>
                                          <p:spTgt spid="3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3000"/>
                                        <p:tgtEl>
                                          <p:spTgt spid="3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6" grpId="0" animBg="1"/>
      <p:bldP spid="379907" grpId="0"/>
      <p:bldP spid="379908" grpId="0" animBg="1" autoUpdateAnimBg="0"/>
      <p:bldP spid="379909" grpId="0"/>
      <p:bldP spid="379912" grpId="0" autoUpdateAnimBg="0"/>
      <p:bldP spid="3799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Text Box 2"/>
          <p:cNvSpPr txBox="1">
            <a:spLocks noChangeArrowheads="1"/>
          </p:cNvSpPr>
          <p:nvPr/>
        </p:nvSpPr>
        <p:spPr bwMode="auto">
          <a:xfrm>
            <a:off x="473075" y="1130300"/>
            <a:ext cx="1158875" cy="49530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全解</a:t>
            </a:r>
          </a:p>
        </p:txBody>
      </p:sp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1878013" y="3149600"/>
            <a:ext cx="3744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 A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-0.5</a:t>
            </a: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-6</a:t>
            </a:r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431800" y="2457450"/>
            <a:ext cx="8380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由初始条件 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i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(0</a:t>
            </a:r>
            <a:r>
              <a:rPr kumimoji="1"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)=4V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i="1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i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(0</a:t>
            </a:r>
            <a:r>
              <a:rPr kumimoji="1"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)= 1A 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确定积分常数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、 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endParaRPr kumimoji="1" lang="en-US" altLang="zh-CN" sz="2400" baseline="-2500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380933" name="Object 5"/>
          <p:cNvGraphicFramePr>
            <a:graphicFrameLocks noChangeAspect="1"/>
          </p:cNvGraphicFramePr>
          <p:nvPr/>
        </p:nvGraphicFramePr>
        <p:xfrm>
          <a:off x="473075" y="1649413"/>
          <a:ext cx="83391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公式" r:id="rId3" imgW="3219530" imgH="238040" progId="Equation.3">
                  <p:embed/>
                </p:oleObj>
              </mc:Choice>
              <mc:Fallback>
                <p:oleObj name="公式" r:id="rId3" imgW="3219530" imgH="238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649413"/>
                        <a:ext cx="83391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4" name="Line 6"/>
          <p:cNvSpPr>
            <a:spLocks noChangeShapeType="1"/>
          </p:cNvSpPr>
          <p:nvPr/>
        </p:nvSpPr>
        <p:spPr bwMode="auto">
          <a:xfrm>
            <a:off x="941388" y="3409950"/>
            <a:ext cx="9366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0935" name="Object 7"/>
          <p:cNvGraphicFramePr>
            <a:graphicFrameLocks noChangeAspect="1"/>
          </p:cNvGraphicFramePr>
          <p:nvPr/>
        </p:nvGraphicFramePr>
        <p:xfrm>
          <a:off x="341313" y="3852863"/>
          <a:ext cx="88026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公式" r:id="rId5" imgW="3171792" imgH="219082" progId="Equation.3">
                  <p:embed/>
                </p:oleObj>
              </mc:Choice>
              <mc:Fallback>
                <p:oleObj name="公式" r:id="rId5" imgW="3171792" imgH="21908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13" y="3852863"/>
                        <a:ext cx="88026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6" name="Text Box 8"/>
          <p:cNvSpPr txBox="1">
            <a:spLocks noChangeArrowheads="1"/>
          </p:cNvSpPr>
          <p:nvPr/>
        </p:nvSpPr>
        <p:spPr bwMode="auto">
          <a:xfrm>
            <a:off x="481013" y="352425"/>
            <a:ext cx="3298825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微分方程的特解为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80937" name="Object 9"/>
          <p:cNvGraphicFramePr>
            <a:graphicFrameLocks noChangeAspect="1"/>
          </p:cNvGraphicFramePr>
          <p:nvPr/>
        </p:nvGraphicFramePr>
        <p:xfrm>
          <a:off x="3527425" y="352425"/>
          <a:ext cx="27892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公式" r:id="rId7" imgW="1133435" imgH="219082" progId="Equation.3">
                  <p:embed/>
                </p:oleObj>
              </mc:Choice>
              <mc:Fallback>
                <p:oleObj name="公式" r:id="rId7" imgW="1133435" imgH="21908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52425"/>
                        <a:ext cx="27892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8" name="AutoShape 10" descr="羊皮纸"/>
          <p:cNvSpPr>
            <a:spLocks noChangeArrowheads="1"/>
          </p:cNvSpPr>
          <p:nvPr/>
        </p:nvSpPr>
        <p:spPr bwMode="auto">
          <a:xfrm>
            <a:off x="744538" y="5842000"/>
            <a:ext cx="1846262" cy="793750"/>
          </a:xfrm>
          <a:prstGeom prst="wedgeRectCallout">
            <a:avLst>
              <a:gd name="adj1" fmla="val 22657"/>
              <a:gd name="adj2" fmla="val -94801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强制响应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（稳态响应）</a:t>
            </a:r>
          </a:p>
        </p:txBody>
      </p:sp>
      <p:sp>
        <p:nvSpPr>
          <p:cNvPr id="380939" name="AutoShape 11"/>
          <p:cNvSpPr>
            <a:spLocks/>
          </p:cNvSpPr>
          <p:nvPr/>
        </p:nvSpPr>
        <p:spPr bwMode="auto">
          <a:xfrm>
            <a:off x="5078413" y="5729288"/>
            <a:ext cx="2197100" cy="1084262"/>
          </a:xfrm>
          <a:prstGeom prst="callout1">
            <a:avLst>
              <a:gd name="adj1" fmla="val -23278"/>
              <a:gd name="adj2" fmla="val 94796"/>
              <a:gd name="adj3" fmla="val -23278"/>
              <a:gd name="adj4" fmla="val -104333"/>
            </a:avLst>
          </a:prstGeom>
          <a:solidFill>
            <a:srgbClr val="FFCC99"/>
          </a:solidFill>
          <a:ln w="3810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33CC"/>
                </a:solidFill>
                <a:ea typeface="仿宋_GB2312" pitchFamily="49" charset="-122"/>
              </a:rPr>
              <a:t>固有响应（暂态响应）</a:t>
            </a:r>
          </a:p>
        </p:txBody>
      </p:sp>
      <p:graphicFrame>
        <p:nvGraphicFramePr>
          <p:cNvPr id="380940" name="Object 12"/>
          <p:cNvGraphicFramePr>
            <a:graphicFrameLocks noChangeAspect="1"/>
          </p:cNvGraphicFramePr>
          <p:nvPr/>
        </p:nvGraphicFramePr>
        <p:xfrm>
          <a:off x="509588" y="4941888"/>
          <a:ext cx="83486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公式" r:id="rId10" imgW="3000496" imgH="219082" progId="Equation.3">
                  <p:embed/>
                </p:oleObj>
              </mc:Choice>
              <mc:Fallback>
                <p:oleObj name="公式" r:id="rId10" imgW="3000496" imgH="21908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4941888"/>
                        <a:ext cx="83486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8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0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38093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3000"/>
                                        <p:tgtEl>
                                          <p:spTgt spid="38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0" grpId="0" animBg="1"/>
      <p:bldP spid="380931" grpId="0" build="p" autoUpdateAnimBg="0"/>
      <p:bldP spid="380932" grpId="0" build="p" autoUpdateAnimBg="0"/>
      <p:bldP spid="380936" grpId="0"/>
      <p:bldP spid="380938" grpId="0" animBg="1"/>
      <p:bldP spid="3809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287338" y="296863"/>
            <a:ext cx="2124075" cy="519112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等幅振荡</a:t>
            </a:r>
          </a:p>
        </p:txBody>
      </p:sp>
      <p:sp>
        <p:nvSpPr>
          <p:cNvPr id="381955" name="Rectangle 3"/>
          <p:cNvSpPr>
            <a:spLocks noChangeArrowheads="1"/>
          </p:cNvSpPr>
          <p:nvPr/>
        </p:nvSpPr>
        <p:spPr bwMode="auto">
          <a:xfrm>
            <a:off x="515938" y="968375"/>
            <a:ext cx="579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当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R=0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时， </a:t>
            </a: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RLC</a:t>
            </a:r>
            <a:r>
              <a:rPr lang="zh-CN" altLang="en-US" sz="2400">
                <a:solidFill>
                  <a:srgbClr val="FFFF00"/>
                </a:solidFill>
                <a:ea typeface="仿宋_GB2312" pitchFamily="49" charset="-122"/>
              </a:rPr>
              <a:t>串联电路的特征根为</a:t>
            </a:r>
          </a:p>
        </p:txBody>
      </p:sp>
      <p:graphicFrame>
        <p:nvGraphicFramePr>
          <p:cNvPr id="381956" name="Object 4"/>
          <p:cNvGraphicFramePr>
            <a:graphicFrameLocks noChangeAspect="1"/>
          </p:cNvGraphicFramePr>
          <p:nvPr/>
        </p:nvGraphicFramePr>
        <p:xfrm>
          <a:off x="630238" y="1628775"/>
          <a:ext cx="72707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公式" r:id="rId3" imgW="3247963" imgH="466601" progId="Equation.3">
                  <p:embed/>
                </p:oleObj>
              </mc:Choice>
              <mc:Fallback>
                <p:oleObj name="公式" r:id="rId3" imgW="3247963" imgH="4666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1628775"/>
                        <a:ext cx="72707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7" name="Object 5"/>
          <p:cNvGraphicFramePr>
            <a:graphicFrameLocks noChangeAspect="1"/>
          </p:cNvGraphicFramePr>
          <p:nvPr/>
        </p:nvGraphicFramePr>
        <p:xfrm>
          <a:off x="515938" y="2701925"/>
          <a:ext cx="18954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5" imgW="828752" imgH="390414" progId="Equation.3">
                  <p:embed/>
                </p:oleObj>
              </mc:Choice>
              <mc:Fallback>
                <p:oleObj name="公式" r:id="rId5" imgW="828752" imgH="39041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2701925"/>
                        <a:ext cx="18954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58" name="Object 6"/>
          <p:cNvGraphicFramePr>
            <a:graphicFrameLocks noChangeAspect="1"/>
          </p:cNvGraphicFramePr>
          <p:nvPr/>
        </p:nvGraphicFramePr>
        <p:xfrm>
          <a:off x="2051050" y="3878263"/>
          <a:ext cx="4370388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公式" r:id="rId7" imgW="1781062" imgH="209602" progId="Equation.3">
                  <p:embed/>
                </p:oleObj>
              </mc:Choice>
              <mc:Fallback>
                <p:oleObj name="公式" r:id="rId7" imgW="1781062" imgH="20960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78263"/>
                        <a:ext cx="4370388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9" name="Text Box 7"/>
          <p:cNvSpPr txBox="1">
            <a:spLocks noChangeArrowheads="1"/>
          </p:cNvSpPr>
          <p:nvPr/>
        </p:nvSpPr>
        <p:spPr bwMode="auto">
          <a:xfrm>
            <a:off x="2411413" y="3068638"/>
            <a:ext cx="3338512" cy="4572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则微分方程的通解为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81960" name="Text Box 8"/>
          <p:cNvSpPr txBox="1">
            <a:spLocks noChangeArrowheads="1"/>
          </p:cNvSpPr>
          <p:nvPr/>
        </p:nvSpPr>
        <p:spPr bwMode="auto">
          <a:xfrm>
            <a:off x="287338" y="4243388"/>
            <a:ext cx="1158875" cy="495300"/>
          </a:xfrm>
          <a:prstGeom prst="rect">
            <a:avLst/>
          </a:prstGeom>
          <a:noFill/>
          <a:ln w="38100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全解</a:t>
            </a:r>
          </a:p>
        </p:txBody>
      </p:sp>
      <p:graphicFrame>
        <p:nvGraphicFramePr>
          <p:cNvPr id="381961" name="Object 9"/>
          <p:cNvGraphicFramePr>
            <a:graphicFrameLocks noChangeAspect="1"/>
          </p:cNvGraphicFramePr>
          <p:nvPr/>
        </p:nvGraphicFramePr>
        <p:xfrm>
          <a:off x="630238" y="5013325"/>
          <a:ext cx="798036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公式" r:id="rId9" imgW="3076666" imgH="447642" progId="Equation.3">
                  <p:embed/>
                </p:oleObj>
              </mc:Choice>
              <mc:Fallback>
                <p:oleObj name="公式" r:id="rId9" imgW="3076666" imgH="44764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5013325"/>
                        <a:ext cx="7980362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38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4" grpId="0" animBg="1" autoUpdateAnimBg="0"/>
      <p:bldP spid="381955" grpId="0"/>
      <p:bldP spid="381959" grpId="0"/>
      <p:bldP spid="3819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1263650" y="146050"/>
            <a:ext cx="5616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§</a:t>
            </a: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12.1</a:t>
            </a:r>
            <a:r>
              <a:rPr kumimoji="1" lang="en-US" altLang="zh-CN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RLC</a:t>
            </a:r>
            <a:r>
              <a:rPr kumimoji="1"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串联电路的分析</a:t>
            </a:r>
          </a:p>
        </p:txBody>
      </p:sp>
      <p:grpSp>
        <p:nvGrpSpPr>
          <p:cNvPr id="373763" name="Group 3"/>
          <p:cNvGrpSpPr>
            <a:grpSpLocks/>
          </p:cNvGrpSpPr>
          <p:nvPr/>
        </p:nvGrpSpPr>
        <p:grpSpPr bwMode="auto">
          <a:xfrm>
            <a:off x="4568825" y="598488"/>
            <a:ext cx="4351338" cy="2055812"/>
            <a:chOff x="1656" y="1197"/>
            <a:chExt cx="2741" cy="1295"/>
          </a:xfrm>
        </p:grpSpPr>
        <p:sp>
          <p:nvSpPr>
            <p:cNvPr id="3087" name="Line 4"/>
            <p:cNvSpPr>
              <a:spLocks noChangeShapeType="1"/>
            </p:cNvSpPr>
            <p:nvPr/>
          </p:nvSpPr>
          <p:spPr bwMode="auto">
            <a:xfrm flipV="1">
              <a:off x="2109" y="1558"/>
              <a:ext cx="375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" name="Text Box 5"/>
            <p:cNvSpPr txBox="1">
              <a:spLocks noChangeArrowheads="1"/>
            </p:cNvSpPr>
            <p:nvPr/>
          </p:nvSpPr>
          <p:spPr bwMode="auto">
            <a:xfrm>
              <a:off x="1716" y="1582"/>
              <a:ext cx="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089" name="Text Box 6"/>
            <p:cNvSpPr txBox="1">
              <a:spLocks noChangeArrowheads="1"/>
            </p:cNvSpPr>
            <p:nvPr/>
          </p:nvSpPr>
          <p:spPr bwMode="auto">
            <a:xfrm>
              <a:off x="1716" y="199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3090" name="Oval 7"/>
            <p:cNvSpPr>
              <a:spLocks noChangeArrowheads="1"/>
            </p:cNvSpPr>
            <p:nvPr/>
          </p:nvSpPr>
          <p:spPr bwMode="auto">
            <a:xfrm>
              <a:off x="1950" y="1884"/>
              <a:ext cx="318" cy="295"/>
            </a:xfrm>
            <a:prstGeom prst="ellipse">
              <a:avLst/>
            </a:prstGeom>
            <a:solidFill>
              <a:srgbClr val="66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3091" name="Line 8"/>
            <p:cNvSpPr>
              <a:spLocks noChangeShapeType="1"/>
            </p:cNvSpPr>
            <p:nvPr/>
          </p:nvSpPr>
          <p:spPr bwMode="auto">
            <a:xfrm>
              <a:off x="2109" y="1558"/>
              <a:ext cx="0" cy="934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" name="Line 9"/>
            <p:cNvSpPr>
              <a:spLocks noChangeShapeType="1"/>
            </p:cNvSpPr>
            <p:nvPr/>
          </p:nvSpPr>
          <p:spPr bwMode="auto">
            <a:xfrm flipV="1">
              <a:off x="2886" y="1558"/>
              <a:ext cx="106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Line 10"/>
            <p:cNvSpPr>
              <a:spLocks noChangeShapeType="1"/>
            </p:cNvSpPr>
            <p:nvPr/>
          </p:nvSpPr>
          <p:spPr bwMode="auto">
            <a:xfrm flipV="1">
              <a:off x="2109" y="2491"/>
              <a:ext cx="1837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Line 11"/>
            <p:cNvSpPr>
              <a:spLocks noChangeShapeType="1"/>
            </p:cNvSpPr>
            <p:nvPr/>
          </p:nvSpPr>
          <p:spPr bwMode="auto">
            <a:xfrm>
              <a:off x="3946" y="2102"/>
              <a:ext cx="0" cy="389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Text Box 12"/>
            <p:cNvSpPr txBox="1">
              <a:spLocks noChangeArrowheads="1"/>
            </p:cNvSpPr>
            <p:nvPr/>
          </p:nvSpPr>
          <p:spPr bwMode="auto">
            <a:xfrm>
              <a:off x="4057" y="1615"/>
              <a:ext cx="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096" name="Text Box 13"/>
            <p:cNvSpPr txBox="1">
              <a:spLocks noChangeArrowheads="1"/>
            </p:cNvSpPr>
            <p:nvPr/>
          </p:nvSpPr>
          <p:spPr bwMode="auto">
            <a:xfrm>
              <a:off x="4080" y="1942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3097" name="Line 14"/>
            <p:cNvSpPr>
              <a:spLocks noChangeShapeType="1"/>
            </p:cNvSpPr>
            <p:nvPr/>
          </p:nvSpPr>
          <p:spPr bwMode="auto">
            <a:xfrm>
              <a:off x="3799" y="2102"/>
              <a:ext cx="29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Line 15"/>
            <p:cNvSpPr>
              <a:spLocks noChangeShapeType="1"/>
            </p:cNvSpPr>
            <p:nvPr/>
          </p:nvSpPr>
          <p:spPr bwMode="auto">
            <a:xfrm>
              <a:off x="3799" y="1980"/>
              <a:ext cx="29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" name="Line 16"/>
            <p:cNvSpPr>
              <a:spLocks noChangeShapeType="1"/>
            </p:cNvSpPr>
            <p:nvPr/>
          </p:nvSpPr>
          <p:spPr bwMode="auto">
            <a:xfrm>
              <a:off x="3946" y="1558"/>
              <a:ext cx="0" cy="42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Text Box 17"/>
            <p:cNvSpPr txBox="1">
              <a:spLocks noChangeArrowheads="1"/>
            </p:cNvSpPr>
            <p:nvPr/>
          </p:nvSpPr>
          <p:spPr bwMode="auto">
            <a:xfrm>
              <a:off x="3536" y="1890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3101" name="Text Box 18"/>
            <p:cNvSpPr txBox="1">
              <a:spLocks noChangeArrowheads="1"/>
            </p:cNvSpPr>
            <p:nvPr/>
          </p:nvSpPr>
          <p:spPr bwMode="auto">
            <a:xfrm>
              <a:off x="2091" y="1231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8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2800" i="1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102" name="Text Box 19"/>
            <p:cNvSpPr txBox="1">
              <a:spLocks noChangeArrowheads="1"/>
            </p:cNvSpPr>
            <p:nvPr/>
          </p:nvSpPr>
          <p:spPr bwMode="auto">
            <a:xfrm>
              <a:off x="4080" y="1836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3103" name="Text Box 20"/>
            <p:cNvSpPr txBox="1">
              <a:spLocks noChangeArrowheads="1"/>
            </p:cNvSpPr>
            <p:nvPr/>
          </p:nvSpPr>
          <p:spPr bwMode="auto">
            <a:xfrm>
              <a:off x="1656" y="1850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s</a:t>
              </a:r>
            </a:p>
          </p:txBody>
        </p:sp>
        <p:sp>
          <p:nvSpPr>
            <p:cNvPr id="3104" name="Line 21"/>
            <p:cNvSpPr>
              <a:spLocks noChangeShapeType="1"/>
            </p:cNvSpPr>
            <p:nvPr/>
          </p:nvSpPr>
          <p:spPr bwMode="auto">
            <a:xfrm>
              <a:off x="2155" y="1558"/>
              <a:ext cx="22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Rectangle 22"/>
            <p:cNvSpPr>
              <a:spLocks noChangeArrowheads="1"/>
            </p:cNvSpPr>
            <p:nvPr/>
          </p:nvSpPr>
          <p:spPr bwMode="auto">
            <a:xfrm>
              <a:off x="3254" y="1490"/>
              <a:ext cx="347" cy="114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rgbClr val="FF9900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rgbClr val="FFFF00"/>
                </a:solidFill>
                <a:ea typeface="仿宋_GB2312" pitchFamily="49" charset="-122"/>
              </a:endParaRPr>
            </a:p>
          </p:txBody>
        </p:sp>
        <p:sp>
          <p:nvSpPr>
            <p:cNvPr id="3106" name="Text Box 23"/>
            <p:cNvSpPr txBox="1">
              <a:spLocks noChangeArrowheads="1"/>
            </p:cNvSpPr>
            <p:nvPr/>
          </p:nvSpPr>
          <p:spPr bwMode="auto">
            <a:xfrm>
              <a:off x="3284" y="1222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</a:p>
          </p:txBody>
        </p:sp>
        <p:sp>
          <p:nvSpPr>
            <p:cNvPr id="3107" name="Text Box 24"/>
            <p:cNvSpPr txBox="1">
              <a:spLocks noChangeArrowheads="1"/>
            </p:cNvSpPr>
            <p:nvPr/>
          </p:nvSpPr>
          <p:spPr bwMode="auto">
            <a:xfrm>
              <a:off x="3112" y="1582"/>
              <a:ext cx="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108" name="Text Box 25"/>
            <p:cNvSpPr txBox="1">
              <a:spLocks noChangeArrowheads="1"/>
            </p:cNvSpPr>
            <p:nvPr/>
          </p:nvSpPr>
          <p:spPr bwMode="auto">
            <a:xfrm>
              <a:off x="3536" y="1485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3109" name="Text Box 26"/>
            <p:cNvSpPr txBox="1">
              <a:spLocks noChangeArrowheads="1"/>
            </p:cNvSpPr>
            <p:nvPr/>
          </p:nvSpPr>
          <p:spPr bwMode="auto">
            <a:xfrm>
              <a:off x="3317" y="1582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</a:p>
          </p:txBody>
        </p:sp>
        <p:grpSp>
          <p:nvGrpSpPr>
            <p:cNvPr id="3110" name="Group 27"/>
            <p:cNvGrpSpPr>
              <a:grpSpLocks/>
            </p:cNvGrpSpPr>
            <p:nvPr/>
          </p:nvGrpSpPr>
          <p:grpSpPr bwMode="auto">
            <a:xfrm rot="-5400000">
              <a:off x="2612" y="1362"/>
              <a:ext cx="145" cy="402"/>
              <a:chOff x="1982" y="2558"/>
              <a:chExt cx="145" cy="402"/>
            </a:xfrm>
          </p:grpSpPr>
          <p:sp>
            <p:nvSpPr>
              <p:cNvPr id="3115" name="AutoShape 28"/>
              <p:cNvSpPr>
                <a:spLocks noChangeArrowheads="1"/>
              </p:cNvSpPr>
              <p:nvPr/>
            </p:nvSpPr>
            <p:spPr bwMode="auto">
              <a:xfrm rot="5400000">
                <a:off x="1991" y="2549"/>
                <a:ext cx="128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49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4" y="11525"/>
                    </a:moveTo>
                    <a:cubicBezTo>
                      <a:pt x="8" y="11284"/>
                      <a:pt x="0" y="1104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599" y="11042"/>
                      <a:pt x="21591" y="11284"/>
                      <a:pt x="21575" y="11525"/>
                    </a:cubicBezTo>
                    <a:cubicBezTo>
                      <a:pt x="21591" y="11284"/>
                      <a:pt x="21600" y="11042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1042"/>
                      <a:pt x="8" y="11284"/>
                      <a:pt x="24" y="11525"/>
                    </a:cubicBezTo>
                    <a:close/>
                  </a:path>
                </a:pathLst>
              </a:custGeom>
              <a:noFill/>
              <a:ln w="38100" algn="ctr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16" name="AutoShape 29"/>
              <p:cNvSpPr>
                <a:spLocks noChangeArrowheads="1"/>
              </p:cNvSpPr>
              <p:nvPr/>
            </p:nvSpPr>
            <p:spPr bwMode="auto">
              <a:xfrm rot="5400000">
                <a:off x="1991" y="2686"/>
                <a:ext cx="128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49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4" y="11525"/>
                    </a:moveTo>
                    <a:cubicBezTo>
                      <a:pt x="8" y="11284"/>
                      <a:pt x="0" y="1104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599" y="11042"/>
                      <a:pt x="21591" y="11284"/>
                      <a:pt x="21575" y="11525"/>
                    </a:cubicBezTo>
                    <a:cubicBezTo>
                      <a:pt x="21591" y="11284"/>
                      <a:pt x="21600" y="11042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1042"/>
                      <a:pt x="8" y="11284"/>
                      <a:pt x="24" y="11525"/>
                    </a:cubicBezTo>
                    <a:close/>
                  </a:path>
                </a:pathLst>
              </a:custGeom>
              <a:noFill/>
              <a:ln w="38100" algn="ctr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17" name="AutoShape 30"/>
              <p:cNvSpPr>
                <a:spLocks noChangeArrowheads="1"/>
              </p:cNvSpPr>
              <p:nvPr/>
            </p:nvSpPr>
            <p:spPr bwMode="auto">
              <a:xfrm rot="5400000">
                <a:off x="1991" y="2823"/>
                <a:ext cx="128" cy="1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1 h 21600"/>
                  <a:gd name="T4" fmla="*/ 0 w 21600"/>
                  <a:gd name="T5" fmla="*/ 0 h 21600"/>
                  <a:gd name="T6" fmla="*/ 1 w 21600"/>
                  <a:gd name="T7" fmla="*/ 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849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4" y="11525"/>
                    </a:moveTo>
                    <a:cubicBezTo>
                      <a:pt x="8" y="11284"/>
                      <a:pt x="0" y="11042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ubicBezTo>
                      <a:pt x="21599" y="11042"/>
                      <a:pt x="21591" y="11284"/>
                      <a:pt x="21575" y="11525"/>
                    </a:cubicBezTo>
                    <a:cubicBezTo>
                      <a:pt x="21591" y="11284"/>
                      <a:pt x="21600" y="11042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1042"/>
                      <a:pt x="8" y="11284"/>
                      <a:pt x="24" y="11525"/>
                    </a:cubicBezTo>
                    <a:close/>
                  </a:path>
                </a:pathLst>
              </a:custGeom>
              <a:noFill/>
              <a:ln w="38100" algn="ctr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11" name="Text Box 31"/>
            <p:cNvSpPr txBox="1">
              <a:spLocks noChangeArrowheads="1"/>
            </p:cNvSpPr>
            <p:nvPr/>
          </p:nvSpPr>
          <p:spPr bwMode="auto">
            <a:xfrm>
              <a:off x="2569" y="1197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</a:p>
          </p:txBody>
        </p:sp>
        <p:sp>
          <p:nvSpPr>
            <p:cNvPr id="3112" name="Text Box 32"/>
            <p:cNvSpPr txBox="1">
              <a:spLocks noChangeArrowheads="1"/>
            </p:cNvSpPr>
            <p:nvPr/>
          </p:nvSpPr>
          <p:spPr bwMode="auto">
            <a:xfrm>
              <a:off x="2325" y="1543"/>
              <a:ext cx="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113" name="Text Box 33"/>
            <p:cNvSpPr txBox="1">
              <a:spLocks noChangeArrowheads="1"/>
            </p:cNvSpPr>
            <p:nvPr/>
          </p:nvSpPr>
          <p:spPr bwMode="auto">
            <a:xfrm>
              <a:off x="2749" y="1446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3114" name="Text Box 34"/>
            <p:cNvSpPr txBox="1">
              <a:spLocks noChangeArrowheads="1"/>
            </p:cNvSpPr>
            <p:nvPr/>
          </p:nvSpPr>
          <p:spPr bwMode="auto">
            <a:xfrm>
              <a:off x="2530" y="1543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L</a:t>
              </a:r>
            </a:p>
          </p:txBody>
        </p:sp>
      </p:grpSp>
      <p:sp>
        <p:nvSpPr>
          <p:cNvPr id="373795" name="Text Box 35"/>
          <p:cNvSpPr txBox="1">
            <a:spLocks noChangeArrowheads="1"/>
          </p:cNvSpPr>
          <p:nvPr/>
        </p:nvSpPr>
        <p:spPr bwMode="auto">
          <a:xfrm>
            <a:off x="615950" y="1460500"/>
            <a:ext cx="1963738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根据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KVL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73796" name="Object 36"/>
          <p:cNvGraphicFramePr>
            <a:graphicFrameLocks noChangeAspect="1"/>
          </p:cNvGraphicFramePr>
          <p:nvPr/>
        </p:nvGraphicFramePr>
        <p:xfrm>
          <a:off x="969963" y="5584825"/>
          <a:ext cx="43878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公式" r:id="rId3" imgW="1800368" imgH="428684" progId="Equation.3">
                  <p:embed/>
                </p:oleObj>
              </mc:Choice>
              <mc:Fallback>
                <p:oleObj name="公式" r:id="rId3" imgW="1800368" imgH="42868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5584825"/>
                        <a:ext cx="438785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97" name="Object 37"/>
          <p:cNvGraphicFramePr>
            <a:graphicFrameLocks noChangeAspect="1"/>
          </p:cNvGraphicFramePr>
          <p:nvPr/>
        </p:nvGraphicFramePr>
        <p:xfrm>
          <a:off x="927100" y="2092325"/>
          <a:ext cx="3124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公式" r:id="rId5" imgW="1085696" imgH="209602" progId="Equation.3">
                  <p:embed/>
                </p:oleObj>
              </mc:Choice>
              <mc:Fallback>
                <p:oleObj name="公式" r:id="rId5" imgW="1085696" imgH="209602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092325"/>
                        <a:ext cx="3124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98" name="Object 38"/>
          <p:cNvGraphicFramePr>
            <a:graphicFrameLocks noChangeAspect="1"/>
          </p:cNvGraphicFramePr>
          <p:nvPr/>
        </p:nvGraphicFramePr>
        <p:xfrm>
          <a:off x="2489200" y="2716213"/>
          <a:ext cx="55499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公式" r:id="rId7" imgW="2295653" imgH="390414" progId="Equation.3">
                  <p:embed/>
                </p:oleObj>
              </mc:Choice>
              <mc:Fallback>
                <p:oleObj name="公式" r:id="rId7" imgW="2295653" imgH="39041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2716213"/>
                        <a:ext cx="55499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99" name="Object 39"/>
          <p:cNvGraphicFramePr>
            <a:graphicFrameLocks noChangeAspect="1"/>
          </p:cNvGraphicFramePr>
          <p:nvPr/>
        </p:nvGraphicFramePr>
        <p:xfrm>
          <a:off x="2400300" y="3703638"/>
          <a:ext cx="3516313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公式" r:id="rId9" imgW="1476379" imgH="390414" progId="Equation.3">
                  <p:embed/>
                </p:oleObj>
              </mc:Choice>
              <mc:Fallback>
                <p:oleObj name="公式" r:id="rId9" imgW="1476379" imgH="390414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3703638"/>
                        <a:ext cx="3516313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800" name="Object 40"/>
          <p:cNvGraphicFramePr>
            <a:graphicFrameLocks noChangeAspect="1"/>
          </p:cNvGraphicFramePr>
          <p:nvPr/>
        </p:nvGraphicFramePr>
        <p:xfrm>
          <a:off x="2344738" y="4660900"/>
          <a:ext cx="401637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公式" r:id="rId11" imgW="1724197" imgH="399894" progId="Equation.3">
                  <p:embed/>
                </p:oleObj>
              </mc:Choice>
              <mc:Fallback>
                <p:oleObj name="公式" r:id="rId11" imgW="1724197" imgH="399894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4660900"/>
                        <a:ext cx="401637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801" name="Rectangle 41"/>
          <p:cNvSpPr>
            <a:spLocks noChangeArrowheads="1"/>
          </p:cNvSpPr>
          <p:nvPr/>
        </p:nvSpPr>
        <p:spPr bwMode="auto">
          <a:xfrm>
            <a:off x="615950" y="2960688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电路中电流</a:t>
            </a:r>
          </a:p>
        </p:txBody>
      </p:sp>
      <p:sp>
        <p:nvSpPr>
          <p:cNvPr id="373802" name="Rectangle 42"/>
          <p:cNvSpPr>
            <a:spLocks noChangeArrowheads="1"/>
          </p:cNvSpPr>
          <p:nvPr/>
        </p:nvSpPr>
        <p:spPr bwMode="auto">
          <a:xfrm>
            <a:off x="615950" y="3946525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电阻电压</a:t>
            </a:r>
          </a:p>
        </p:txBody>
      </p:sp>
      <p:sp>
        <p:nvSpPr>
          <p:cNvPr id="373803" name="Rectangle 43"/>
          <p:cNvSpPr>
            <a:spLocks noChangeArrowheads="1"/>
          </p:cNvSpPr>
          <p:nvPr/>
        </p:nvSpPr>
        <p:spPr bwMode="auto">
          <a:xfrm>
            <a:off x="615950" y="4951413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电感电压</a:t>
            </a:r>
          </a:p>
        </p:txBody>
      </p:sp>
      <p:sp>
        <p:nvSpPr>
          <p:cNvPr id="373804" name="Rectangle 44"/>
          <p:cNvSpPr>
            <a:spLocks noChangeArrowheads="1"/>
          </p:cNvSpPr>
          <p:nvPr/>
        </p:nvSpPr>
        <p:spPr bwMode="auto">
          <a:xfrm>
            <a:off x="5573713" y="5840413"/>
            <a:ext cx="3382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关于电容电压</a:t>
            </a:r>
            <a:r>
              <a:rPr kumimoji="1" lang="en-US" altLang="zh-CN" sz="2400" i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sz="2400" baseline="-250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常系数非齐次二阶微分方程。</a:t>
            </a:r>
          </a:p>
        </p:txBody>
      </p:sp>
      <p:sp>
        <p:nvSpPr>
          <p:cNvPr id="373805" name="Rectangle 45"/>
          <p:cNvSpPr>
            <a:spLocks noChangeArrowheads="1"/>
          </p:cNvSpPr>
          <p:nvPr/>
        </p:nvSpPr>
        <p:spPr bwMode="auto">
          <a:xfrm>
            <a:off x="436563" y="949325"/>
            <a:ext cx="2698750" cy="519113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建立微分方程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3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3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7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7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0"/>
                                        <p:tgtEl>
                                          <p:spTgt spid="3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7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0"/>
                                        <p:tgtEl>
                                          <p:spTgt spid="37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3000"/>
                                        <p:tgtEl>
                                          <p:spTgt spid="3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3738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3738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3738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 autoUpdateAnimBg="0"/>
      <p:bldP spid="373795" grpId="0"/>
      <p:bldP spid="373801" grpId="0"/>
      <p:bldP spid="373802" grpId="0"/>
      <p:bldP spid="373803" grpId="0"/>
      <p:bldP spid="373804" grpId="0"/>
      <p:bldP spid="37380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512888" y="404813"/>
            <a:ext cx="421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求二阶电路全响应的步骤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1150938" y="1146175"/>
            <a:ext cx="489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(a)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列写</a:t>
            </a:r>
            <a:r>
              <a:rPr kumimoji="1" lang="en-US" altLang="zh-CN" sz="28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t &gt;0</a:t>
            </a:r>
            <a:r>
              <a:rPr kumimoji="1" lang="en-US" altLang="zh-CN" sz="2800" baseline="-250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电路的微分方程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116013" y="4797425"/>
            <a:ext cx="3205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(f)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全解</a:t>
            </a:r>
            <a:r>
              <a:rPr kumimoji="1" lang="en-US" altLang="zh-CN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=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通解</a:t>
            </a:r>
            <a:r>
              <a:rPr kumimoji="1" lang="en-US" altLang="zh-CN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+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特解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079500" y="5384800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(g)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据初始条件，确定待定系数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114425" y="3321050"/>
            <a:ext cx="478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(d)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根据特征根形式求解通解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50825" y="388938"/>
            <a:ext cx="1081088" cy="519112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chemeClr val="bg1"/>
                </a:solidFill>
                <a:latin typeface="Times New Roman" panose="02020603050405020304" pitchFamily="18" charset="0"/>
              </a:rPr>
              <a:t>小结</a:t>
            </a: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116013" y="1808163"/>
            <a:ext cx="291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(b)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确定初始条件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114425" y="2384425"/>
            <a:ext cx="73104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(c)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求解微分方程特征根，并根据特征根的情况分</a:t>
            </a:r>
            <a:r>
              <a:rPr kumimoji="1" lang="en-US" altLang="zh-CN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4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种情况确定下面讨论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1114425" y="3892550"/>
            <a:ext cx="73104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(e)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根据电源的输入形式，确定特解的相应形式，并代入微分方程中求解出特解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86" name="Object 2"/>
          <p:cNvGraphicFramePr>
            <a:graphicFrameLocks noChangeAspect="1"/>
          </p:cNvGraphicFramePr>
          <p:nvPr/>
        </p:nvGraphicFramePr>
        <p:xfrm>
          <a:off x="371475" y="152400"/>
          <a:ext cx="438785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3" imgW="1800368" imgH="428684" progId="Equation.3">
                  <p:embed/>
                </p:oleObj>
              </mc:Choice>
              <mc:Fallback>
                <p:oleObj name="公式" r:id="rId3" imgW="1800368" imgH="42868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52400"/>
                        <a:ext cx="438785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87" name="Text Box 3"/>
          <p:cNvSpPr txBox="1">
            <a:spLocks noChangeArrowheads="1"/>
          </p:cNvSpPr>
          <p:nvPr/>
        </p:nvSpPr>
        <p:spPr bwMode="auto">
          <a:xfrm>
            <a:off x="5086350" y="152400"/>
            <a:ext cx="3786188" cy="968375"/>
          </a:xfrm>
          <a:prstGeom prst="rect">
            <a:avLst/>
          </a:prstGeom>
          <a:solidFill>
            <a:srgbClr val="008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求解微分方程，需知初始条件</a:t>
            </a:r>
            <a:r>
              <a:rPr kumimoji="1"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(0)</a:t>
            </a: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和</a:t>
            </a:r>
            <a:r>
              <a:rPr kumimoji="1"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4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'</a:t>
            </a:r>
            <a:r>
              <a:rPr kumimoji="1" lang="en-US" altLang="zh-CN" sz="2400" i="1" baseline="-25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(0)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792163" y="1379538"/>
          <a:ext cx="18891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5" imgW="714320" imgH="390414" progId="Equation.3">
                  <p:embed/>
                </p:oleObj>
              </mc:Choice>
              <mc:Fallback>
                <p:oleObj name="公式" r:id="rId5" imgW="714320" imgH="39041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379538"/>
                        <a:ext cx="18891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9" name="Object 5"/>
          <p:cNvGraphicFramePr>
            <a:graphicFrameLocks noChangeAspect="1"/>
          </p:cNvGraphicFramePr>
          <p:nvPr/>
        </p:nvGraphicFramePr>
        <p:xfrm>
          <a:off x="4284663" y="1379538"/>
          <a:ext cx="19558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公式" r:id="rId7" imgW="733275" imgH="390414" progId="Equation.3">
                  <p:embed/>
                </p:oleObj>
              </mc:Choice>
              <mc:Fallback>
                <p:oleObj name="公式" r:id="rId7" imgW="733275" imgH="39041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379538"/>
                        <a:ext cx="195580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0" name="AutoShape 6"/>
          <p:cNvSpPr>
            <a:spLocks noChangeArrowheads="1"/>
          </p:cNvSpPr>
          <p:nvPr/>
        </p:nvSpPr>
        <p:spPr bwMode="auto">
          <a:xfrm>
            <a:off x="3240088" y="1790700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FF00"/>
              </a:solidFill>
              <a:ea typeface="仿宋_GB2312" pitchFamily="49" charset="-122"/>
            </a:endParaRPr>
          </a:p>
        </p:txBody>
      </p:sp>
      <p:graphicFrame>
        <p:nvGraphicFramePr>
          <p:cNvPr id="374791" name="Object 7"/>
          <p:cNvGraphicFramePr>
            <a:graphicFrameLocks noChangeAspect="1"/>
          </p:cNvGraphicFramePr>
          <p:nvPr/>
        </p:nvGraphicFramePr>
        <p:xfrm>
          <a:off x="2341563" y="2460625"/>
          <a:ext cx="27447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9" imgW="1123957" imgH="390414" progId="Equation.3">
                  <p:embed/>
                </p:oleObj>
              </mc:Choice>
              <mc:Fallback>
                <p:oleObj name="公式" r:id="rId9" imgW="1123957" imgH="39041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2460625"/>
                        <a:ext cx="27447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2" name="Rectangle 8"/>
          <p:cNvSpPr>
            <a:spLocks noChangeArrowheads="1"/>
          </p:cNvSpPr>
          <p:nvPr/>
        </p:nvSpPr>
        <p:spPr bwMode="auto">
          <a:xfrm>
            <a:off x="323850" y="2725738"/>
            <a:ext cx="201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当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t=0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时，有</a:t>
            </a:r>
          </a:p>
        </p:txBody>
      </p:sp>
      <p:sp>
        <p:nvSpPr>
          <p:cNvPr id="374793" name="Rectangle 9"/>
          <p:cNvSpPr>
            <a:spLocks noChangeArrowheads="1"/>
          </p:cNvSpPr>
          <p:nvPr/>
        </p:nvSpPr>
        <p:spPr bwMode="auto">
          <a:xfrm>
            <a:off x="371475" y="3735388"/>
            <a:ext cx="3660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习惯上当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t=0</a:t>
            </a:r>
            <a:r>
              <a:rPr kumimoji="1" lang="en-US" altLang="zh-CN" sz="2400" baseline="-250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时，所以</a:t>
            </a:r>
          </a:p>
        </p:txBody>
      </p:sp>
      <p:graphicFrame>
        <p:nvGraphicFramePr>
          <p:cNvPr id="374794" name="Object 10"/>
          <p:cNvGraphicFramePr>
            <a:graphicFrameLocks noChangeAspect="1"/>
          </p:cNvGraphicFramePr>
          <p:nvPr/>
        </p:nvGraphicFramePr>
        <p:xfrm>
          <a:off x="3887788" y="3448050"/>
          <a:ext cx="28051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11" imgW="1152390" imgH="390414" progId="Equation.3">
                  <p:embed/>
                </p:oleObj>
              </mc:Choice>
              <mc:Fallback>
                <p:oleObj name="公式" r:id="rId11" imgW="1152390" imgH="39041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3448050"/>
                        <a:ext cx="280511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5" name="Rectangle 11"/>
          <p:cNvSpPr>
            <a:spLocks noChangeArrowheads="1"/>
          </p:cNvSpPr>
          <p:nvPr/>
        </p:nvSpPr>
        <p:spPr bwMode="auto">
          <a:xfrm>
            <a:off x="323850" y="4664075"/>
            <a:ext cx="8772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同样对以</a:t>
            </a:r>
            <a:r>
              <a:rPr kumimoji="1" lang="en-US" altLang="zh-CN" sz="2400" i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aseline="-250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L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(t)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为变量的微分方程，需知初始条件</a:t>
            </a:r>
            <a:r>
              <a:rPr kumimoji="1" lang="en-US" altLang="zh-CN" sz="2400" i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aseline="-250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L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(0</a:t>
            </a:r>
            <a:r>
              <a:rPr kumimoji="1" lang="en-US" altLang="zh-CN" sz="2400" baseline="-250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+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kumimoji="1" lang="en-US" altLang="zh-CN" sz="2400" i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400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'</a:t>
            </a:r>
            <a:r>
              <a:rPr kumimoji="1" lang="en-US" altLang="zh-CN" sz="2400" i="1" baseline="-2500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(0</a:t>
            </a:r>
            <a:r>
              <a:rPr kumimoji="1" lang="en-US" altLang="zh-CN" sz="2400" baseline="-2500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374796" name="Object 12"/>
          <p:cNvGraphicFramePr>
            <a:graphicFrameLocks noChangeAspect="1"/>
          </p:cNvGraphicFramePr>
          <p:nvPr/>
        </p:nvGraphicFramePr>
        <p:xfrm>
          <a:off x="541338" y="5270500"/>
          <a:ext cx="17494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公式" r:id="rId13" imgW="695365" imgH="390414" progId="Equation.3">
                  <p:embed/>
                </p:oleObj>
              </mc:Choice>
              <mc:Fallback>
                <p:oleObj name="公式" r:id="rId13" imgW="695365" imgH="390414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5270500"/>
                        <a:ext cx="174942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97" name="Object 13"/>
          <p:cNvGraphicFramePr>
            <a:graphicFrameLocks noChangeAspect="1"/>
          </p:cNvGraphicFramePr>
          <p:nvPr/>
        </p:nvGraphicFramePr>
        <p:xfrm>
          <a:off x="3378200" y="5260975"/>
          <a:ext cx="18129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公式" r:id="rId15" imgW="704843" imgH="390414" progId="Equation.3">
                  <p:embed/>
                </p:oleObj>
              </mc:Choice>
              <mc:Fallback>
                <p:oleObj name="公式" r:id="rId15" imgW="704843" imgH="39041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5260975"/>
                        <a:ext cx="18129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8" name="AutoShape 14"/>
          <p:cNvSpPr>
            <a:spLocks noChangeArrowheads="1"/>
          </p:cNvSpPr>
          <p:nvPr/>
        </p:nvSpPr>
        <p:spPr bwMode="auto">
          <a:xfrm>
            <a:off x="2519363" y="566102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FF00"/>
              </a:solidFill>
              <a:ea typeface="仿宋_GB2312" pitchFamily="49" charset="-122"/>
            </a:endParaRPr>
          </a:p>
        </p:txBody>
      </p:sp>
      <p:graphicFrame>
        <p:nvGraphicFramePr>
          <p:cNvPr id="374799" name="Object 15"/>
          <p:cNvGraphicFramePr>
            <a:graphicFrameLocks noChangeAspect="1"/>
          </p:cNvGraphicFramePr>
          <p:nvPr/>
        </p:nvGraphicFramePr>
        <p:xfrm>
          <a:off x="5508625" y="5287963"/>
          <a:ext cx="30194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公式" r:id="rId17" imgW="1238389" imgH="390414" progId="Equation.3">
                  <p:embed/>
                </p:oleObj>
              </mc:Choice>
              <mc:Fallback>
                <p:oleObj name="公式" r:id="rId17" imgW="1238389" imgH="39041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287963"/>
                        <a:ext cx="30194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90" fill="hold"/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" fill="hold"/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3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3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3000"/>
                                        <p:tgtEl>
                                          <p:spTgt spid="3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1" fill="hold"/>
                                        <p:tgtEl>
                                          <p:spTgt spid="3747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30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animBg="1"/>
      <p:bldP spid="374792" grpId="0"/>
      <p:bldP spid="374793" grpId="0"/>
      <p:bldP spid="3747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/>
          <p:cNvSpPr txBox="1">
            <a:spLocks noChangeArrowheads="1"/>
          </p:cNvSpPr>
          <p:nvPr/>
        </p:nvSpPr>
        <p:spPr bwMode="auto">
          <a:xfrm>
            <a:off x="323850" y="188913"/>
            <a:ext cx="828040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针对</a:t>
            </a:r>
            <a:r>
              <a: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RLC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串联电路，若已知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i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(0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</a:rPr>
              <a:t>      i</a:t>
            </a:r>
            <a:r>
              <a:rPr kumimoji="1" lang="en-US" altLang="zh-CN" sz="2800" i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(0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i="1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完整微分方程表达为</a:t>
            </a: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375811" name="Object 3"/>
          <p:cNvGraphicFramePr>
            <a:graphicFrameLocks noChangeAspect="1"/>
          </p:cNvGraphicFramePr>
          <p:nvPr/>
        </p:nvGraphicFramePr>
        <p:xfrm>
          <a:off x="900113" y="944563"/>
          <a:ext cx="41767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3" imgW="1800368" imgH="428684" progId="Equation.3">
                  <p:embed/>
                </p:oleObj>
              </mc:Choice>
              <mc:Fallback>
                <p:oleObj name="公式" r:id="rId3" imgW="1800368" imgH="42868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44563"/>
                        <a:ext cx="417671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933450" y="2009775"/>
          <a:ext cx="172878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公式" r:id="rId5" imgW="752581" imgH="209602" progId="Equation.3">
                  <p:embed/>
                </p:oleObj>
              </mc:Choice>
              <mc:Fallback>
                <p:oleObj name="公式" r:id="rId5" imgW="752581" imgH="2096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009775"/>
                        <a:ext cx="172878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3" name="Object 5"/>
          <p:cNvGraphicFramePr>
            <a:graphicFrameLocks noChangeAspect="1"/>
          </p:cNvGraphicFramePr>
          <p:nvPr/>
        </p:nvGraphicFramePr>
        <p:xfrm>
          <a:off x="933450" y="2525713"/>
          <a:ext cx="19827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公式" r:id="rId7" imgW="885968" imgH="390414" progId="Equation.3">
                  <p:embed/>
                </p:oleObj>
              </mc:Choice>
              <mc:Fallback>
                <p:oleObj name="公式" r:id="rId7" imgW="885968" imgH="39041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525713"/>
                        <a:ext cx="19827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4" name="AutoShape 6"/>
          <p:cNvSpPr>
            <a:spLocks/>
          </p:cNvSpPr>
          <p:nvPr/>
        </p:nvSpPr>
        <p:spPr bwMode="auto">
          <a:xfrm>
            <a:off x="468313" y="1341438"/>
            <a:ext cx="180975" cy="1979612"/>
          </a:xfrm>
          <a:prstGeom prst="leftBrace">
            <a:avLst>
              <a:gd name="adj1" fmla="val 91155"/>
              <a:gd name="adj2" fmla="val 50000"/>
            </a:avLst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rgbClr val="FFFF00"/>
              </a:solidFill>
              <a:ea typeface="仿宋_GB2312" pitchFamily="49" charset="-122"/>
            </a:endParaRPr>
          </a:p>
        </p:txBody>
      </p:sp>
      <p:sp>
        <p:nvSpPr>
          <p:cNvPr id="375818" name="Text Box 10"/>
          <p:cNvSpPr txBox="1">
            <a:spLocks noChangeArrowheads="1"/>
          </p:cNvSpPr>
          <p:nvPr/>
        </p:nvSpPr>
        <p:spPr bwMode="auto">
          <a:xfrm>
            <a:off x="323850" y="3679825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特征方程：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65015" y="3551569"/>
            <a:ext cx="2489977" cy="693844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09584" y="3738091"/>
            <a:ext cx="2709524" cy="394916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3811588" y="4935538"/>
            <a:ext cx="20002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/>
              <a:t>衰减因子</a:t>
            </a: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3811588" y="5873750"/>
            <a:ext cx="29003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/>
              <a:t>无阻尼自然频率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69773" y="4769572"/>
            <a:ext cx="1050993" cy="689035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24323" y="5755624"/>
            <a:ext cx="1448602" cy="762966"/>
          </a:xfrm>
          <a:prstGeom prst="rect">
            <a:avLst/>
          </a:pr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08CE449-2BCF-43DB-96D7-B02A56AC3CEF}"/>
                  </a:ext>
                </a:extLst>
              </p:cNvPr>
              <p:cNvSpPr txBox="1"/>
              <p:nvPr/>
            </p:nvSpPr>
            <p:spPr>
              <a:xfrm>
                <a:off x="3887924" y="2267144"/>
                <a:ext cx="4166462" cy="750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𝒅𝒖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𝑳𝑪</m:t>
                          </m:r>
                        </m:den>
                      </m:f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08CE449-2BCF-43DB-96D7-B02A56AC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924" y="2267144"/>
                <a:ext cx="4166462" cy="7505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30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/>
      <p:bldP spid="375818" grpId="0" autoUpdateAnimBg="0"/>
      <p:bldP spid="14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219075" y="4868863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特征根：</a:t>
            </a:r>
          </a:p>
        </p:txBody>
      </p:sp>
      <p:sp>
        <p:nvSpPr>
          <p:cNvPr id="6147" name="Text Box 10"/>
          <p:cNvSpPr txBox="1">
            <a:spLocks noChangeArrowheads="1"/>
          </p:cNvSpPr>
          <p:nvPr/>
        </p:nvSpPr>
        <p:spPr bwMode="auto">
          <a:xfrm>
            <a:off x="325438" y="1695450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特征方程：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27936" y="1576944"/>
            <a:ext cx="2489977" cy="69384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002103" y="1757550"/>
            <a:ext cx="2709524" cy="39491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6150" name="文本框 14"/>
          <p:cNvSpPr txBox="1">
            <a:spLocks noChangeArrowheads="1"/>
          </p:cNvSpPr>
          <p:nvPr/>
        </p:nvSpPr>
        <p:spPr bwMode="auto">
          <a:xfrm>
            <a:off x="4046538" y="2767013"/>
            <a:ext cx="20002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/>
              <a:t>衰减因子</a:t>
            </a:r>
          </a:p>
        </p:txBody>
      </p:sp>
      <p:sp>
        <p:nvSpPr>
          <p:cNvPr id="6151" name="文本框 15"/>
          <p:cNvSpPr txBox="1">
            <a:spLocks noChangeArrowheads="1"/>
          </p:cNvSpPr>
          <p:nvPr/>
        </p:nvSpPr>
        <p:spPr bwMode="auto">
          <a:xfrm>
            <a:off x="4046538" y="3705225"/>
            <a:ext cx="29003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/>
              <a:t>无阻尼自然频率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205182" y="2600908"/>
            <a:ext cx="1050993" cy="68903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59732" y="3586960"/>
            <a:ext cx="1448602" cy="762966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50760" y="4914546"/>
            <a:ext cx="3115148" cy="751552"/>
          </a:xfrm>
          <a:prstGeom prst="rect">
            <a:avLst/>
          </a:prstGeom>
          <a:blipFill>
            <a:blip r:embed="rId6"/>
            <a:stretch>
              <a:fillRect b="-81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08CE449-2BCF-43DB-96D7-B02A56AC3CEF}"/>
                  </a:ext>
                </a:extLst>
              </p:cNvPr>
              <p:cNvSpPr txBox="1"/>
              <p:nvPr/>
            </p:nvSpPr>
            <p:spPr>
              <a:xfrm>
                <a:off x="1525103" y="421057"/>
                <a:ext cx="4166462" cy="7505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f>
                        <m:f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𝒅𝒖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𝑳𝑪</m:t>
                          </m:r>
                        </m:den>
                      </m:f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𝑳𝑪</m:t>
                              </m:r>
                            </m:den>
                          </m:f>
                          <m:r>
                            <a:rPr lang="en-US" altLang="zh-CN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08CE449-2BCF-43DB-96D7-B02A56AC3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103" y="421057"/>
                <a:ext cx="4166462" cy="7505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8" name="Text Box 6"/>
          <p:cNvSpPr txBox="1">
            <a:spLocks noChangeArrowheads="1"/>
          </p:cNvSpPr>
          <p:nvPr/>
        </p:nvSpPr>
        <p:spPr bwMode="auto">
          <a:xfrm>
            <a:off x="6602413" y="1647825"/>
            <a:ext cx="1624012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过阻尼</a:t>
            </a:r>
          </a:p>
        </p:txBody>
      </p:sp>
      <p:sp>
        <p:nvSpPr>
          <p:cNvPr id="376839" name="Text Box 7"/>
          <p:cNvSpPr txBox="1">
            <a:spLocks noChangeArrowheads="1"/>
          </p:cNvSpPr>
          <p:nvPr/>
        </p:nvSpPr>
        <p:spPr bwMode="auto">
          <a:xfrm>
            <a:off x="6623050" y="2506663"/>
            <a:ext cx="1970088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临界阻尼</a:t>
            </a:r>
            <a:endParaRPr kumimoji="1" lang="zh-CN" altLang="en-US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6840" name="Text Box 8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623050" y="3408363"/>
            <a:ext cx="1552575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欠阻尼</a:t>
            </a:r>
          </a:p>
        </p:txBody>
      </p:sp>
      <p:sp>
        <p:nvSpPr>
          <p:cNvPr id="376841" name="Line 9"/>
          <p:cNvSpPr>
            <a:spLocks noChangeShapeType="1"/>
          </p:cNvSpPr>
          <p:nvPr/>
        </p:nvSpPr>
        <p:spPr bwMode="auto">
          <a:xfrm>
            <a:off x="4246563" y="1012825"/>
            <a:ext cx="0" cy="544513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43" name="Text Box 11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6645275" y="6064250"/>
            <a:ext cx="1539875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无阻尼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91780" y="260648"/>
            <a:ext cx="3115148" cy="75155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37927" y="2550852"/>
            <a:ext cx="1086195" cy="369332"/>
          </a:xfrm>
          <a:prstGeom prst="rect">
            <a:avLst/>
          </a:prstGeom>
          <a:blipFill>
            <a:blip r:embed="rId3"/>
            <a:stretch>
              <a:fillRect l="-2809" r="-1685" b="-1803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9612" y="1600934"/>
            <a:ext cx="1086195" cy="369332"/>
          </a:xfrm>
          <a:prstGeom prst="rect">
            <a:avLst/>
          </a:prstGeom>
          <a:blipFill>
            <a:blip r:embed="rId4"/>
            <a:stretch>
              <a:fillRect l="-2809" r="-1685" b="-200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37927" y="3465911"/>
            <a:ext cx="1086195" cy="369332"/>
          </a:xfrm>
          <a:prstGeom prst="rect">
            <a:avLst/>
          </a:prstGeom>
          <a:blipFill>
            <a:blip r:embed="rId5"/>
            <a:stretch>
              <a:fillRect l="-2809" r="-1685" b="-200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35696" y="4103376"/>
            <a:ext cx="2234521" cy="751552"/>
          </a:xfrm>
          <a:prstGeom prst="rect">
            <a:avLst/>
          </a:prstGeom>
          <a:blipFill>
            <a:blip r:embed="rId6"/>
            <a:stretch>
              <a:fillRect b="-813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4246563" y="4221163"/>
            <a:ext cx="29003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/>
              <a:t>有阻尼自然频率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79612" y="6156012"/>
            <a:ext cx="861838" cy="369332"/>
          </a:xfrm>
          <a:prstGeom prst="rect">
            <a:avLst/>
          </a:prstGeom>
          <a:blipFill>
            <a:blip r:embed="rId7"/>
            <a:stretch>
              <a:fillRect l="-4255" r="-7801" b="-100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411413" y="1557338"/>
            <a:ext cx="3924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/>
              <a:t>两个不相等的实数根</a:t>
            </a: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2411413" y="2530475"/>
            <a:ext cx="3924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/>
              <a:t>两个相等的实数根</a:t>
            </a: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2411413" y="3465513"/>
            <a:ext cx="3924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/>
              <a:t>一对共轭复数根</a:t>
            </a: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2351088" y="6038850"/>
            <a:ext cx="39258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/>
              <a:t>一对纯虚数根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859044" y="5122747"/>
            <a:ext cx="1105431" cy="63806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265613" y="5186363"/>
            <a:ext cx="2900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/>
              <a:t>品质因数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3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8" grpId="0" animBg="1"/>
      <p:bldP spid="376839" grpId="0" animBg="1"/>
      <p:bldP spid="376840" grpId="0" animBg="1" autoUpdateAnimBg="0"/>
      <p:bldP spid="376843" grpId="0" animBg="1" autoUpdateAnimBg="0"/>
      <p:bldP spid="19" grpId="0"/>
      <p:bldP spid="21" grpId="0"/>
      <p:bldP spid="22" grpId="0"/>
      <p:bldP spid="23" grpId="0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73063"/>
            <a:ext cx="3419475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924175"/>
            <a:ext cx="5580063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412875"/>
            <a:ext cx="4508500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11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5513388" y="4984750"/>
            <a:ext cx="1538287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无阻尼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16664" y="5028743"/>
            <a:ext cx="861838" cy="369332"/>
          </a:xfrm>
          <a:prstGeom prst="rect">
            <a:avLst/>
          </a:prstGeom>
          <a:blipFill>
            <a:blip r:embed="rId3"/>
            <a:stretch>
              <a:fillRect l="-4255" r="-7092" b="-819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221" name="文本框 4"/>
          <p:cNvSpPr txBox="1">
            <a:spLocks noChangeArrowheads="1"/>
          </p:cNvSpPr>
          <p:nvPr/>
        </p:nvSpPr>
        <p:spPr bwMode="auto">
          <a:xfrm>
            <a:off x="2700338" y="4951413"/>
            <a:ext cx="3924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/>
              <a:t>一对纯虚数根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88576" y="5661248"/>
            <a:ext cx="1073434" cy="75604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816225"/>
            <a:ext cx="5903913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373063"/>
            <a:ext cx="3419475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9B7029-A16C-4649-9096-ECA95B5029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516216" y="1664804"/>
            <a:ext cx="1073434" cy="75604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CC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CC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仿宋_GB2312" pitchFamily="49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5994</TotalTime>
  <Words>727</Words>
  <Application>Microsoft Office PowerPoint</Application>
  <PresentationFormat>全屏显示(4:3)</PresentationFormat>
  <Paragraphs>161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Monotype Sorts</vt:lpstr>
      <vt:lpstr>仿宋_GB2312</vt:lpstr>
      <vt:lpstr>楷体_GB2312</vt:lpstr>
      <vt:lpstr>隶书</vt:lpstr>
      <vt:lpstr>宋体</vt:lpstr>
      <vt:lpstr>Arial</vt:lpstr>
      <vt:lpstr>Cambria Math</vt:lpstr>
      <vt:lpstr>Symbol</vt:lpstr>
      <vt:lpstr>Times New Roman</vt:lpstr>
      <vt:lpstr>Wingdings</vt:lpstr>
      <vt:lpstr>1_默认设计模板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wzy</dc:creator>
  <cp:lastModifiedBy>ylmf</cp:lastModifiedBy>
  <cp:revision>407</cp:revision>
  <dcterms:created xsi:type="dcterms:W3CDTF">2002-08-01T02:57:51Z</dcterms:created>
  <dcterms:modified xsi:type="dcterms:W3CDTF">2020-05-18T04:27:06Z</dcterms:modified>
</cp:coreProperties>
</file>