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89" r:id="rId3"/>
    <p:sldId id="257" r:id="rId4"/>
    <p:sldId id="258" r:id="rId5"/>
    <p:sldId id="387" r:id="rId6"/>
    <p:sldId id="368" r:id="rId7"/>
    <p:sldId id="369" r:id="rId8"/>
    <p:sldId id="370" r:id="rId9"/>
    <p:sldId id="320" r:id="rId10"/>
    <p:sldId id="325" r:id="rId11"/>
    <p:sldId id="322" r:id="rId12"/>
    <p:sldId id="388" r:id="rId13"/>
    <p:sldId id="389" r:id="rId14"/>
    <p:sldId id="390" r:id="rId15"/>
    <p:sldId id="392" r:id="rId16"/>
    <p:sldId id="327" r:id="rId17"/>
    <p:sldId id="328" r:id="rId18"/>
    <p:sldId id="372" r:id="rId19"/>
    <p:sldId id="373" r:id="rId20"/>
    <p:sldId id="401" r:id="rId21"/>
    <p:sldId id="374" r:id="rId22"/>
    <p:sldId id="400" r:id="rId23"/>
    <p:sldId id="399" r:id="rId24"/>
    <p:sldId id="291" r:id="rId25"/>
    <p:sldId id="298" r:id="rId26"/>
    <p:sldId id="299" r:id="rId27"/>
    <p:sldId id="300" r:id="rId28"/>
    <p:sldId id="305" r:id="rId29"/>
    <p:sldId id="301" r:id="rId30"/>
    <p:sldId id="302" r:id="rId31"/>
    <p:sldId id="306" r:id="rId32"/>
    <p:sldId id="290" r:id="rId33"/>
    <p:sldId id="307" r:id="rId34"/>
    <p:sldId id="303" r:id="rId35"/>
    <p:sldId id="308" r:id="rId36"/>
    <p:sldId id="395" r:id="rId37"/>
    <p:sldId id="286" r:id="rId38"/>
    <p:sldId id="403" r:id="rId39"/>
    <p:sldId id="419" r:id="rId40"/>
    <p:sldId id="418" r:id="rId41"/>
    <p:sldId id="450" r:id="rId42"/>
    <p:sldId id="342" r:id="rId43"/>
    <p:sldId id="433" r:id="rId44"/>
    <p:sldId id="358" r:id="rId45"/>
    <p:sldId id="359" r:id="rId46"/>
    <p:sldId id="352" r:id="rId47"/>
    <p:sldId id="343" r:id="rId48"/>
    <p:sldId id="344" r:id="rId49"/>
    <p:sldId id="360" r:id="rId50"/>
    <p:sldId id="345" r:id="rId51"/>
    <p:sldId id="434" r:id="rId52"/>
    <p:sldId id="361" r:id="rId53"/>
    <p:sldId id="435" r:id="rId54"/>
    <p:sldId id="404" r:id="rId55"/>
    <p:sldId id="405" r:id="rId56"/>
    <p:sldId id="406" r:id="rId57"/>
    <p:sldId id="407" r:id="rId58"/>
    <p:sldId id="408" r:id="rId59"/>
    <p:sldId id="409" r:id="rId60"/>
    <p:sldId id="469" r:id="rId61"/>
    <p:sldId id="470" r:id="rId62"/>
    <p:sldId id="472" r:id="rId63"/>
    <p:sldId id="471" r:id="rId64"/>
  </p:sldIdLst>
  <p:sldSz cx="9144000" cy="5144135"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9"/>
  </p:normalViewPr>
  <p:slideViewPr>
    <p:cSldViewPr snapToObjects="1" showGuides="1">
      <p:cViewPr varScale="1">
        <p:scale>
          <a:sx n="81" d="100"/>
          <a:sy n="81" d="100"/>
        </p:scale>
        <p:origin x="1674" y="84"/>
      </p:cViewPr>
      <p:guideLst>
        <p:guide orient="horz" pos="1268"/>
        <p:guide pos="2857"/>
      </p:guideLst>
    </p:cSldViewPr>
  </p:slideViewPr>
  <p:notesTextViewPr>
    <p:cViewPr>
      <p:scale>
        <a:sx n="100" d="100"/>
        <a:sy n="100" d="100"/>
      </p:scale>
      <p:origin x="0" y="0"/>
    </p:cViewPr>
  </p:notesTextViewPr>
  <p:sorterViewPr showFormatting="0">
    <p:cViewPr>
      <p:scale>
        <a:sx n="66" d="100"/>
        <a:sy n="66" d="100"/>
      </p:scale>
      <p:origin x="0" y="2700"/>
    </p:cViewPr>
  </p:sorterViewPr>
  <p:gridSpacing cx="36000" cy="36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notesMaster" Target="notesMasters/notesMaster1.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0" Type="http://schemas.openxmlformats.org/officeDocument/2006/relationships/image" Target="../media/image61.w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9.wmf"/><Relationship Id="rId7" Type="http://schemas.openxmlformats.org/officeDocument/2006/relationships/image" Target="../media/image68.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72.wmf"/><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85.wmf"/><Relationship Id="rId8" Type="http://schemas.openxmlformats.org/officeDocument/2006/relationships/image" Target="../media/image84.wmf"/><Relationship Id="rId7" Type="http://schemas.openxmlformats.org/officeDocument/2006/relationships/image" Target="../media/image83.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0" Type="http://schemas.openxmlformats.org/officeDocument/2006/relationships/image" Target="../media/image86.wmf"/><Relationship Id="rId1"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4.wmf"/><Relationship Id="rId7" Type="http://schemas.openxmlformats.org/officeDocument/2006/relationships/image" Target="../media/image93.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90.wmf"/><Relationship Id="rId8" Type="http://schemas.openxmlformats.org/officeDocument/2006/relationships/image" Target="../media/image89.wmf"/><Relationship Id="rId7" Type="http://schemas.openxmlformats.org/officeDocument/2006/relationships/image" Target="../media/image88.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0" Type="http://schemas.openxmlformats.org/officeDocument/2006/relationships/image" Target="../media/image91.wmf"/><Relationship Id="rId1"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31.vml.rels><?xml version="1.0" encoding="UTF-8" standalone="yes"?>
<Relationships xmlns="http://schemas.openxmlformats.org/package/2006/relationships"><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39.wmf"/><Relationship Id="rId4" Type="http://schemas.openxmlformats.org/officeDocument/2006/relationships/image" Target="../media/image138.wmf"/><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151.wmf"/><Relationship Id="rId8" Type="http://schemas.openxmlformats.org/officeDocument/2006/relationships/image" Target="../media/image150.wmf"/><Relationship Id="rId7" Type="http://schemas.openxmlformats.org/officeDocument/2006/relationships/image" Target="../media/image149.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 Id="rId3" Type="http://schemas.openxmlformats.org/officeDocument/2006/relationships/image" Target="../media/image145.wmf"/><Relationship Id="rId2" Type="http://schemas.openxmlformats.org/officeDocument/2006/relationships/image" Target="../media/image144.wmf"/><Relationship Id="rId16" Type="http://schemas.openxmlformats.org/officeDocument/2006/relationships/image" Target="../media/image158.wmf"/><Relationship Id="rId15" Type="http://schemas.openxmlformats.org/officeDocument/2006/relationships/image" Target="../media/image157.wmf"/><Relationship Id="rId14" Type="http://schemas.openxmlformats.org/officeDocument/2006/relationships/image" Target="../media/image156.wmf"/><Relationship Id="rId13" Type="http://schemas.openxmlformats.org/officeDocument/2006/relationships/image" Target="../media/image155.wmf"/><Relationship Id="rId12" Type="http://schemas.openxmlformats.org/officeDocument/2006/relationships/image" Target="../media/image154.wmf"/><Relationship Id="rId11" Type="http://schemas.openxmlformats.org/officeDocument/2006/relationships/image" Target="../media/image153.wmf"/><Relationship Id="rId10" Type="http://schemas.openxmlformats.org/officeDocument/2006/relationships/image" Target="../media/image152.wmf"/><Relationship Id="rId1" Type="http://schemas.openxmlformats.org/officeDocument/2006/relationships/image" Target="../media/image143.wmf"/></Relationships>
</file>

<file path=ppt/drawings/_rels/vmlDrawing35.vml.rels><?xml version="1.0" encoding="UTF-8" standalone="yes"?>
<Relationships xmlns="http://schemas.openxmlformats.org/package/2006/relationships"><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78.wmf"/><Relationship Id="rId7" Type="http://schemas.openxmlformats.org/officeDocument/2006/relationships/image" Target="../media/image177.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83.wmf"/></Relationships>
</file>

<file path=ppt/drawings/_rels/vmlDrawing41.vml.rels><?xml version="1.0" encoding="UTF-8" standalone="yes"?>
<Relationships xmlns="http://schemas.openxmlformats.org/package/2006/relationships"><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s>
</file>

<file path=ppt/drawings/_rels/vmlDrawing42.vml.rels><?xml version="1.0" encoding="UTF-8" standalone="yes"?>
<Relationships xmlns="http://schemas.openxmlformats.org/package/2006/relationships"><Relationship Id="rId9" Type="http://schemas.openxmlformats.org/officeDocument/2006/relationships/image" Target="../media/image196.wmf"/><Relationship Id="rId8" Type="http://schemas.openxmlformats.org/officeDocument/2006/relationships/image" Target="../media/image195.wmf"/><Relationship Id="rId7" Type="http://schemas.openxmlformats.org/officeDocument/2006/relationships/image" Target="../media/image169.wmf"/><Relationship Id="rId6" Type="http://schemas.openxmlformats.org/officeDocument/2006/relationships/image" Target="../media/image168.wmf"/><Relationship Id="rId5" Type="http://schemas.openxmlformats.org/officeDocument/2006/relationships/image" Target="../media/image194.wmf"/><Relationship Id="rId4" Type="http://schemas.openxmlformats.org/officeDocument/2006/relationships/image" Target="../media/image193.wmf"/><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69.wmf"/><Relationship Id="rId1" Type="http://schemas.openxmlformats.org/officeDocument/2006/relationships/image" Target="../media/image168.wmf"/></Relationships>
</file>

<file path=ppt/drawings/_rels/vmlDrawing44.vml.rels><?xml version="1.0" encoding="UTF-8" standalone="yes"?>
<Relationships xmlns="http://schemas.openxmlformats.org/package/2006/relationships"><Relationship Id="rId4" Type="http://schemas.openxmlformats.org/officeDocument/2006/relationships/image" Target="../media/image168.wmf"/><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69.wmf"/></Relationships>
</file>

<file path=ppt/drawings/_rels/vmlDrawing45.vml.rels><?xml version="1.0" encoding="UTF-8" standalone="yes"?>
<Relationships xmlns="http://schemas.openxmlformats.org/package/2006/relationships"><Relationship Id="rId5" Type="http://schemas.openxmlformats.org/officeDocument/2006/relationships/image" Target="../media/image204.wmf"/><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46.vml.rels><?xml version="1.0" encoding="UTF-8" standalone="yes"?>
<Relationships xmlns="http://schemas.openxmlformats.org/package/2006/relationships"><Relationship Id="rId4" Type="http://schemas.openxmlformats.org/officeDocument/2006/relationships/image" Target="../media/image208.wmf"/><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s>
</file>

<file path=ppt/drawings/_rels/vmlDrawing47.vml.rels><?xml version="1.0" encoding="UTF-8" standalone="yes"?>
<Relationships xmlns="http://schemas.openxmlformats.org/package/2006/relationships"><Relationship Id="rId5" Type="http://schemas.openxmlformats.org/officeDocument/2006/relationships/image" Target="../media/image213.wmf"/><Relationship Id="rId4" Type="http://schemas.openxmlformats.org/officeDocument/2006/relationships/image" Target="../media/image212.wmf"/><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14.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3.wmf"/><Relationship Id="rId1" Type="http://schemas.openxmlformats.org/officeDocument/2006/relationships/image" Target="../media/image14.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8.wmf"/><Relationship Id="rId7" Type="http://schemas.openxmlformats.org/officeDocument/2006/relationships/image" Target="../media/image27.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a:prstGeom prst="rect">
            <a:avLst/>
          </a:prstGeom>
        </p:spPr>
        <p:txBody>
          <a:bodyPr anchor="b"/>
          <a:lstStyle>
            <a:lvl1pPr algn="ctr">
              <a:defRPr sz="3375"/>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a:prstGeom prst="rect">
            <a:avLst/>
          </a:prstGeo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252"/>
            <a:ext cx="8229600" cy="8574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360"/>
            <a:ext cx="8229600" cy="339530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1"/>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92"/>
            <a:ext cx="5800725" cy="4359641"/>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92"/>
            <a:ext cx="7886700" cy="43596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252"/>
            <a:ext cx="8229600" cy="8574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360"/>
            <a:ext cx="8229600" cy="3395304"/>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a:prstGeom prst="rect">
            <a:avLst/>
          </a:prstGeom>
        </p:spPr>
        <p:txBody>
          <a:bodyPr anchor="b"/>
          <a:lstStyle>
            <a:lvl1pPr>
              <a:defRPr sz="3375"/>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699"/>
            <a:ext cx="7886700" cy="1125337"/>
          </a:xfrm>
          <a:prstGeom prst="rect">
            <a:avLst/>
          </a:prstGeo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252"/>
            <a:ext cx="8229600" cy="8574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4"/>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458"/>
            <a:ext cx="3886200" cy="3264074"/>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4062"/>
            <a:ext cx="3655181" cy="618042"/>
          </a:xfrm>
          <a:prstGeom prst="rect">
            <a:avLst/>
          </a:prstGeo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384"/>
            <a:ext cx="3655181" cy="26436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4062"/>
            <a:ext cx="3673182" cy="618042"/>
          </a:xfrm>
          <a:prstGeom prst="rect">
            <a:avLst/>
          </a:prstGeo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384"/>
            <a:ext cx="3673182" cy="26436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252"/>
            <a:ext cx="8229600" cy="8574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a:prstGeom prst="rect">
            <a:avLst/>
          </a:prstGeom>
        </p:spPr>
        <p:txBody>
          <a:bodyPr anchor="b"/>
          <a:lstStyle>
            <a:lvl1pPr>
              <a:defRPr sz="18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698"/>
            <a:ext cx="4629150" cy="3655858"/>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320"/>
            <a:ext cx="2949178" cy="2859191"/>
          </a:xfrm>
          <a:prstGeom prst="rect">
            <a:avLst/>
          </a:prstGeo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a:prstGeom prst="rect">
            <a:avLst/>
          </a:prstGeom>
        </p:spPr>
        <p:txBody>
          <a:bodyPr anchor="b"/>
          <a:lstStyle>
            <a:lvl1pPr>
              <a:defRPr sz="18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61"/>
            <a:ext cx="4629150" cy="4053597"/>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endParaRPr lang="zh-CN" altLang="en-US"/>
          </a:p>
        </p:txBody>
      </p:sp>
      <p:sp>
        <p:nvSpPr>
          <p:cNvPr id="4" name="文本占位符 3"/>
          <p:cNvSpPr>
            <a:spLocks noGrp="1"/>
          </p:cNvSpPr>
          <p:nvPr>
            <p:ph type="body" sz="half" idx="2"/>
          </p:nvPr>
        </p:nvSpPr>
        <p:spPr>
          <a:xfrm>
            <a:off x="629841" y="1543320"/>
            <a:ext cx="3124012" cy="2859191"/>
          </a:xfrm>
          <a:prstGeom prst="rect">
            <a:avLst/>
          </a:prstGeo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marL="0" lvl="0" indent="0" algn="ctr" defTabSz="685800" rtl="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rtl="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rtl="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rtl="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rtl="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rtl="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rtl="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rtl="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rtl="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rtl="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rtl="0" eaLnBrk="1" fontAlgn="base" latinLnBrk="0" hangingPunct="1">
        <a:lnSpc>
          <a:spcPct val="100000"/>
        </a:lnSpc>
        <a:spcBef>
          <a:spcPct val="0"/>
        </a:spcBef>
        <a:spcAft>
          <a:spcPct val="0"/>
        </a:spcAft>
        <a:buNone/>
        <a:defRPr sz="1350" b="0" i="0" u="none" kern="1200" baseline="0">
          <a:solidFill>
            <a:schemeClr val="tx1"/>
          </a:solidFill>
          <a:latin typeface="+mn-lt"/>
          <a:ea typeface="+mn-ea"/>
          <a:cs typeface="+mn-cs"/>
        </a:defRPr>
      </a:lvl1pPr>
      <a:lvl2pPr marL="342900" lvl="1"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685800" lvl="2"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028700" lvl="3"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371600" lvl="4"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1714500" lvl="5"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058035" lvl="6"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2400935" lvl="7"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2743835" lvl="8"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30.wmf"/><Relationship Id="rId3" Type="http://schemas.openxmlformats.org/officeDocument/2006/relationships/oleObject" Target="../embeddings/oleObject30.bin"/><Relationship Id="rId2" Type="http://schemas.openxmlformats.org/officeDocument/2006/relationships/image" Target="../media/image29.wmf"/><Relationship Id="rId1"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image" Target="../media/image33.wmf"/><Relationship Id="rId5" Type="http://schemas.openxmlformats.org/officeDocument/2006/relationships/oleObject" Target="../embeddings/oleObject33.bin"/><Relationship Id="rId4" Type="http://schemas.openxmlformats.org/officeDocument/2006/relationships/image" Target="../media/image32.wmf"/><Relationship Id="rId3" Type="http://schemas.openxmlformats.org/officeDocument/2006/relationships/oleObject" Target="../embeddings/oleObject32.bin"/><Relationship Id="rId2" Type="http://schemas.openxmlformats.org/officeDocument/2006/relationships/image" Target="../media/image31.wmf"/><Relationship Id="rId1"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38.bin"/><Relationship Id="rId8" Type="http://schemas.openxmlformats.org/officeDocument/2006/relationships/image" Target="../media/image37.wmf"/><Relationship Id="rId7" Type="http://schemas.openxmlformats.org/officeDocument/2006/relationships/oleObject" Target="../embeddings/oleObject37.bin"/><Relationship Id="rId6" Type="http://schemas.openxmlformats.org/officeDocument/2006/relationships/image" Target="../media/image36.wmf"/><Relationship Id="rId5" Type="http://schemas.openxmlformats.org/officeDocument/2006/relationships/oleObject" Target="../embeddings/oleObject36.bin"/><Relationship Id="rId4" Type="http://schemas.openxmlformats.org/officeDocument/2006/relationships/image" Target="../media/image35.wmf"/><Relationship Id="rId3" Type="http://schemas.openxmlformats.org/officeDocument/2006/relationships/oleObject" Target="../embeddings/oleObject35.bin"/><Relationship Id="rId2" Type="http://schemas.openxmlformats.org/officeDocument/2006/relationships/image" Target="../media/image34.wmf"/><Relationship Id="rId14" Type="http://schemas.openxmlformats.org/officeDocument/2006/relationships/vmlDrawing" Target="../drawings/vmlDrawing11.vml"/><Relationship Id="rId13" Type="http://schemas.openxmlformats.org/officeDocument/2006/relationships/slideLayout" Target="../slideLayouts/slideLayout7.xml"/><Relationship Id="rId12" Type="http://schemas.openxmlformats.org/officeDocument/2006/relationships/image" Target="../media/image39.wmf"/><Relationship Id="rId11" Type="http://schemas.openxmlformats.org/officeDocument/2006/relationships/oleObject" Target="../embeddings/oleObject39.bin"/><Relationship Id="rId10" Type="http://schemas.openxmlformats.org/officeDocument/2006/relationships/image" Target="../media/image38.wmf"/><Relationship Id="rId1" Type="http://schemas.openxmlformats.org/officeDocument/2006/relationships/oleObject" Target="../embeddings/oleObject34.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3.wmf"/><Relationship Id="rId7" Type="http://schemas.openxmlformats.org/officeDocument/2006/relationships/oleObject" Target="../embeddings/oleObject43.bin"/><Relationship Id="rId6" Type="http://schemas.openxmlformats.org/officeDocument/2006/relationships/image" Target="../media/image42.wmf"/><Relationship Id="rId5" Type="http://schemas.openxmlformats.org/officeDocument/2006/relationships/oleObject" Target="../embeddings/oleObject42.bin"/><Relationship Id="rId4" Type="http://schemas.openxmlformats.org/officeDocument/2006/relationships/image" Target="../media/image41.wmf"/><Relationship Id="rId3" Type="http://schemas.openxmlformats.org/officeDocument/2006/relationships/oleObject" Target="../embeddings/oleObject41.bin"/><Relationship Id="rId2" Type="http://schemas.openxmlformats.org/officeDocument/2006/relationships/image" Target="../media/image40.wmf"/><Relationship Id="rId10" Type="http://schemas.openxmlformats.org/officeDocument/2006/relationships/vmlDrawing" Target="../drawings/vmlDrawing12.vml"/><Relationship Id="rId1" Type="http://schemas.openxmlformats.org/officeDocument/2006/relationships/oleObject" Target="../embeddings/oleObject40.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44.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48.wmf"/><Relationship Id="rId7" Type="http://schemas.openxmlformats.org/officeDocument/2006/relationships/oleObject" Target="../embeddings/oleObject48.bin"/><Relationship Id="rId6" Type="http://schemas.openxmlformats.org/officeDocument/2006/relationships/image" Target="../media/image47.wmf"/><Relationship Id="rId5" Type="http://schemas.openxmlformats.org/officeDocument/2006/relationships/oleObject" Target="../embeddings/oleObject47.bin"/><Relationship Id="rId4" Type="http://schemas.openxmlformats.org/officeDocument/2006/relationships/image" Target="../media/image46.wmf"/><Relationship Id="rId3" Type="http://schemas.openxmlformats.org/officeDocument/2006/relationships/oleObject" Target="../embeddings/oleObject46.bin"/><Relationship Id="rId2" Type="http://schemas.openxmlformats.org/officeDocument/2006/relationships/image" Target="../media/image45.wmf"/><Relationship Id="rId18" Type="http://schemas.openxmlformats.org/officeDocument/2006/relationships/vmlDrawing" Target="../drawings/vmlDrawing14.vml"/><Relationship Id="rId17" Type="http://schemas.openxmlformats.org/officeDocument/2006/relationships/slideLayout" Target="../slideLayouts/slideLayout7.xml"/><Relationship Id="rId16" Type="http://schemas.openxmlformats.org/officeDocument/2006/relationships/image" Target="../media/image52.wmf"/><Relationship Id="rId15" Type="http://schemas.openxmlformats.org/officeDocument/2006/relationships/oleObject" Target="../embeddings/oleObject52.bin"/><Relationship Id="rId14" Type="http://schemas.openxmlformats.org/officeDocument/2006/relationships/image" Target="../media/image51.wmf"/><Relationship Id="rId13" Type="http://schemas.openxmlformats.org/officeDocument/2006/relationships/oleObject" Target="../embeddings/oleObject51.bin"/><Relationship Id="rId12" Type="http://schemas.openxmlformats.org/officeDocument/2006/relationships/image" Target="../media/image50.wmf"/><Relationship Id="rId11" Type="http://schemas.openxmlformats.org/officeDocument/2006/relationships/oleObject" Target="../embeddings/oleObject50.bin"/><Relationship Id="rId10" Type="http://schemas.openxmlformats.org/officeDocument/2006/relationships/image" Target="../media/image49.wmf"/><Relationship Id="rId1" Type="http://schemas.openxmlformats.org/officeDocument/2006/relationships/oleObject" Target="../embeddings/oleObject45.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55.wmf"/><Relationship Id="rId7" Type="http://schemas.openxmlformats.org/officeDocument/2006/relationships/oleObject" Target="../embeddings/oleObject56.bin"/><Relationship Id="rId6" Type="http://schemas.openxmlformats.org/officeDocument/2006/relationships/image" Target="../media/image54.wmf"/><Relationship Id="rId5" Type="http://schemas.openxmlformats.org/officeDocument/2006/relationships/oleObject" Target="../embeddings/oleObject55.bin"/><Relationship Id="rId4" Type="http://schemas.openxmlformats.org/officeDocument/2006/relationships/image" Target="../media/image53.wmf"/><Relationship Id="rId3" Type="http://schemas.openxmlformats.org/officeDocument/2006/relationships/oleObject" Target="../embeddings/oleObject54.bin"/><Relationship Id="rId22" Type="http://schemas.openxmlformats.org/officeDocument/2006/relationships/vmlDrawing" Target="../drawings/vmlDrawing15.vml"/><Relationship Id="rId21" Type="http://schemas.openxmlformats.org/officeDocument/2006/relationships/slideLayout" Target="../slideLayouts/slideLayout7.xml"/><Relationship Id="rId20" Type="http://schemas.openxmlformats.org/officeDocument/2006/relationships/image" Target="../media/image61.wmf"/><Relationship Id="rId2" Type="http://schemas.openxmlformats.org/officeDocument/2006/relationships/image" Target="../media/image47.wmf"/><Relationship Id="rId19" Type="http://schemas.openxmlformats.org/officeDocument/2006/relationships/oleObject" Target="../embeddings/oleObject62.bin"/><Relationship Id="rId18" Type="http://schemas.openxmlformats.org/officeDocument/2006/relationships/image" Target="../media/image60.wmf"/><Relationship Id="rId17" Type="http://schemas.openxmlformats.org/officeDocument/2006/relationships/oleObject" Target="../embeddings/oleObject61.bin"/><Relationship Id="rId16" Type="http://schemas.openxmlformats.org/officeDocument/2006/relationships/image" Target="../media/image59.wmf"/><Relationship Id="rId15" Type="http://schemas.openxmlformats.org/officeDocument/2006/relationships/oleObject" Target="../embeddings/oleObject60.bin"/><Relationship Id="rId14" Type="http://schemas.openxmlformats.org/officeDocument/2006/relationships/image" Target="../media/image58.wmf"/><Relationship Id="rId13" Type="http://schemas.openxmlformats.org/officeDocument/2006/relationships/oleObject" Target="../embeddings/oleObject59.bin"/><Relationship Id="rId12" Type="http://schemas.openxmlformats.org/officeDocument/2006/relationships/image" Target="../media/image57.wmf"/><Relationship Id="rId11" Type="http://schemas.openxmlformats.org/officeDocument/2006/relationships/oleObject" Target="../embeddings/oleObject58.bin"/><Relationship Id="rId10" Type="http://schemas.openxmlformats.org/officeDocument/2006/relationships/image" Target="../media/image56.wmf"/><Relationship Id="rId1" Type="http://schemas.openxmlformats.org/officeDocument/2006/relationships/oleObject" Target="../embeddings/oleObject53.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65.wmf"/><Relationship Id="rId7" Type="http://schemas.openxmlformats.org/officeDocument/2006/relationships/oleObject" Target="../embeddings/oleObject66.bin"/><Relationship Id="rId6" Type="http://schemas.openxmlformats.org/officeDocument/2006/relationships/image" Target="../media/image64.wmf"/><Relationship Id="rId5" Type="http://schemas.openxmlformats.org/officeDocument/2006/relationships/oleObject" Target="../embeddings/oleObject65.bin"/><Relationship Id="rId4" Type="http://schemas.openxmlformats.org/officeDocument/2006/relationships/image" Target="../media/image63.wmf"/><Relationship Id="rId3" Type="http://schemas.openxmlformats.org/officeDocument/2006/relationships/oleObject" Target="../embeddings/oleObject64.bin"/><Relationship Id="rId2" Type="http://schemas.openxmlformats.org/officeDocument/2006/relationships/image" Target="../media/image62.wmf"/><Relationship Id="rId18" Type="http://schemas.openxmlformats.org/officeDocument/2006/relationships/vmlDrawing" Target="../drawings/vmlDrawing16.vml"/><Relationship Id="rId17" Type="http://schemas.openxmlformats.org/officeDocument/2006/relationships/slideLayout" Target="../slideLayouts/slideLayout7.xml"/><Relationship Id="rId16" Type="http://schemas.openxmlformats.org/officeDocument/2006/relationships/image" Target="../media/image69.wmf"/><Relationship Id="rId15" Type="http://schemas.openxmlformats.org/officeDocument/2006/relationships/oleObject" Target="../embeddings/oleObject70.bin"/><Relationship Id="rId14" Type="http://schemas.openxmlformats.org/officeDocument/2006/relationships/image" Target="../media/image68.wmf"/><Relationship Id="rId13" Type="http://schemas.openxmlformats.org/officeDocument/2006/relationships/oleObject" Target="../embeddings/oleObject69.bin"/><Relationship Id="rId12" Type="http://schemas.openxmlformats.org/officeDocument/2006/relationships/image" Target="../media/image67.wmf"/><Relationship Id="rId11" Type="http://schemas.openxmlformats.org/officeDocument/2006/relationships/oleObject" Target="../embeddings/oleObject68.bin"/><Relationship Id="rId10" Type="http://schemas.openxmlformats.org/officeDocument/2006/relationships/image" Target="../media/image66.wmf"/><Relationship Id="rId1" Type="http://schemas.openxmlformats.org/officeDocument/2006/relationships/oleObject" Target="../embeddings/oleObject63.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70.wmf"/><Relationship Id="rId1" Type="http://schemas.openxmlformats.org/officeDocument/2006/relationships/oleObject" Target="../embeddings/oleObject7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70.wmf"/><Relationship Id="rId5" Type="http://schemas.openxmlformats.org/officeDocument/2006/relationships/oleObject" Target="../embeddings/oleObject74.bin"/><Relationship Id="rId4" Type="http://schemas.openxmlformats.org/officeDocument/2006/relationships/image" Target="../media/image72.wmf"/><Relationship Id="rId3" Type="http://schemas.openxmlformats.org/officeDocument/2006/relationships/oleObject" Target="../embeddings/oleObject73.bin"/><Relationship Id="rId2" Type="http://schemas.openxmlformats.org/officeDocument/2006/relationships/image" Target="../media/image71.wmf"/><Relationship Id="rId1" Type="http://schemas.openxmlformats.org/officeDocument/2006/relationships/oleObject" Target="../embeddings/oleObject72.bin"/></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6.wmf"/><Relationship Id="rId7" Type="http://schemas.openxmlformats.org/officeDocument/2006/relationships/oleObject" Target="../embeddings/oleObject78.bin"/><Relationship Id="rId6" Type="http://schemas.openxmlformats.org/officeDocument/2006/relationships/image" Target="../media/image75.wmf"/><Relationship Id="rId5" Type="http://schemas.openxmlformats.org/officeDocument/2006/relationships/oleObject" Target="../embeddings/oleObject77.bin"/><Relationship Id="rId4" Type="http://schemas.openxmlformats.org/officeDocument/2006/relationships/image" Target="../media/image74.wmf"/><Relationship Id="rId3" Type="http://schemas.openxmlformats.org/officeDocument/2006/relationships/oleObject" Target="../embeddings/oleObject76.bin"/><Relationship Id="rId2" Type="http://schemas.openxmlformats.org/officeDocument/2006/relationships/image" Target="../media/image73.wmf"/><Relationship Id="rId10" Type="http://schemas.openxmlformats.org/officeDocument/2006/relationships/vmlDrawing" Target="../drawings/vmlDrawing19.vml"/><Relationship Id="rId1" Type="http://schemas.openxmlformats.org/officeDocument/2006/relationships/oleObject" Target="../embeddings/oleObject75.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80.wmf"/><Relationship Id="rId7" Type="http://schemas.openxmlformats.org/officeDocument/2006/relationships/oleObject" Target="../embeddings/oleObject82.bin"/><Relationship Id="rId6" Type="http://schemas.openxmlformats.org/officeDocument/2006/relationships/image" Target="../media/image79.wmf"/><Relationship Id="rId5" Type="http://schemas.openxmlformats.org/officeDocument/2006/relationships/oleObject" Target="../embeddings/oleObject81.bin"/><Relationship Id="rId4" Type="http://schemas.openxmlformats.org/officeDocument/2006/relationships/image" Target="../media/image78.wmf"/><Relationship Id="rId3" Type="http://schemas.openxmlformats.org/officeDocument/2006/relationships/oleObject" Target="../embeddings/oleObject80.bin"/><Relationship Id="rId22" Type="http://schemas.openxmlformats.org/officeDocument/2006/relationships/vmlDrawing" Target="../drawings/vmlDrawing20.vml"/><Relationship Id="rId21" Type="http://schemas.openxmlformats.org/officeDocument/2006/relationships/slideLayout" Target="../slideLayouts/slideLayout7.xml"/><Relationship Id="rId20" Type="http://schemas.openxmlformats.org/officeDocument/2006/relationships/image" Target="../media/image86.wmf"/><Relationship Id="rId2" Type="http://schemas.openxmlformats.org/officeDocument/2006/relationships/image" Target="../media/image77.wmf"/><Relationship Id="rId19" Type="http://schemas.openxmlformats.org/officeDocument/2006/relationships/oleObject" Target="../embeddings/oleObject88.bin"/><Relationship Id="rId18" Type="http://schemas.openxmlformats.org/officeDocument/2006/relationships/image" Target="../media/image85.wmf"/><Relationship Id="rId17" Type="http://schemas.openxmlformats.org/officeDocument/2006/relationships/oleObject" Target="../embeddings/oleObject87.bin"/><Relationship Id="rId16" Type="http://schemas.openxmlformats.org/officeDocument/2006/relationships/image" Target="../media/image84.wmf"/><Relationship Id="rId15" Type="http://schemas.openxmlformats.org/officeDocument/2006/relationships/oleObject" Target="../embeddings/oleObject86.bin"/><Relationship Id="rId14" Type="http://schemas.openxmlformats.org/officeDocument/2006/relationships/image" Target="../media/image83.wmf"/><Relationship Id="rId13" Type="http://schemas.openxmlformats.org/officeDocument/2006/relationships/oleObject" Target="../embeddings/oleObject85.bin"/><Relationship Id="rId12" Type="http://schemas.openxmlformats.org/officeDocument/2006/relationships/image" Target="../media/image82.wmf"/><Relationship Id="rId11" Type="http://schemas.openxmlformats.org/officeDocument/2006/relationships/oleObject" Target="../embeddings/oleObject84.bin"/><Relationship Id="rId10" Type="http://schemas.openxmlformats.org/officeDocument/2006/relationships/image" Target="../media/image81.wmf"/><Relationship Id="rId1" Type="http://schemas.openxmlformats.org/officeDocument/2006/relationships/oleObject" Target="../embeddings/oleObject79.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90.wmf"/><Relationship Id="rId7" Type="http://schemas.openxmlformats.org/officeDocument/2006/relationships/oleObject" Target="../embeddings/oleObject92.bin"/><Relationship Id="rId6" Type="http://schemas.openxmlformats.org/officeDocument/2006/relationships/image" Target="../media/image89.wmf"/><Relationship Id="rId5" Type="http://schemas.openxmlformats.org/officeDocument/2006/relationships/oleObject" Target="../embeddings/oleObject91.bin"/><Relationship Id="rId4" Type="http://schemas.openxmlformats.org/officeDocument/2006/relationships/image" Target="../media/image88.wmf"/><Relationship Id="rId3" Type="http://schemas.openxmlformats.org/officeDocument/2006/relationships/oleObject" Target="../embeddings/oleObject90.bin"/><Relationship Id="rId2" Type="http://schemas.openxmlformats.org/officeDocument/2006/relationships/image" Target="../media/image87.wmf"/><Relationship Id="rId18" Type="http://schemas.openxmlformats.org/officeDocument/2006/relationships/vmlDrawing" Target="../drawings/vmlDrawing21.vml"/><Relationship Id="rId17" Type="http://schemas.openxmlformats.org/officeDocument/2006/relationships/slideLayout" Target="../slideLayouts/slideLayout7.xml"/><Relationship Id="rId16" Type="http://schemas.openxmlformats.org/officeDocument/2006/relationships/image" Target="../media/image94.wmf"/><Relationship Id="rId15" Type="http://schemas.openxmlformats.org/officeDocument/2006/relationships/oleObject" Target="../embeddings/oleObject96.bin"/><Relationship Id="rId14" Type="http://schemas.openxmlformats.org/officeDocument/2006/relationships/image" Target="../media/image93.wmf"/><Relationship Id="rId13" Type="http://schemas.openxmlformats.org/officeDocument/2006/relationships/oleObject" Target="../embeddings/oleObject95.bin"/><Relationship Id="rId12" Type="http://schemas.openxmlformats.org/officeDocument/2006/relationships/image" Target="../media/image92.wmf"/><Relationship Id="rId11" Type="http://schemas.openxmlformats.org/officeDocument/2006/relationships/oleObject" Target="../embeddings/oleObject94.bin"/><Relationship Id="rId10" Type="http://schemas.openxmlformats.org/officeDocument/2006/relationships/image" Target="../media/image91.wmf"/><Relationship Id="rId1" Type="http://schemas.openxmlformats.org/officeDocument/2006/relationships/oleObject" Target="../embeddings/oleObject89.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01.bin"/><Relationship Id="rId8" Type="http://schemas.openxmlformats.org/officeDocument/2006/relationships/image" Target="../media/image98.wmf"/><Relationship Id="rId7" Type="http://schemas.openxmlformats.org/officeDocument/2006/relationships/oleObject" Target="../embeddings/oleObject100.bin"/><Relationship Id="rId6" Type="http://schemas.openxmlformats.org/officeDocument/2006/relationships/image" Target="../media/image97.wmf"/><Relationship Id="rId5" Type="http://schemas.openxmlformats.org/officeDocument/2006/relationships/oleObject" Target="../embeddings/oleObject99.bin"/><Relationship Id="rId4" Type="http://schemas.openxmlformats.org/officeDocument/2006/relationships/image" Target="../media/image96.wmf"/><Relationship Id="rId3" Type="http://schemas.openxmlformats.org/officeDocument/2006/relationships/oleObject" Target="../embeddings/oleObject98.bin"/><Relationship Id="rId22" Type="http://schemas.openxmlformats.org/officeDocument/2006/relationships/vmlDrawing" Target="../drawings/vmlDrawing22.vml"/><Relationship Id="rId21" Type="http://schemas.openxmlformats.org/officeDocument/2006/relationships/slideLayout" Target="../slideLayouts/slideLayout7.xml"/><Relationship Id="rId20" Type="http://schemas.openxmlformats.org/officeDocument/2006/relationships/image" Target="../media/image91.wmf"/><Relationship Id="rId2" Type="http://schemas.openxmlformats.org/officeDocument/2006/relationships/image" Target="../media/image95.wmf"/><Relationship Id="rId19" Type="http://schemas.openxmlformats.org/officeDocument/2006/relationships/oleObject" Target="../embeddings/oleObject106.bin"/><Relationship Id="rId18" Type="http://schemas.openxmlformats.org/officeDocument/2006/relationships/image" Target="../media/image90.wmf"/><Relationship Id="rId17" Type="http://schemas.openxmlformats.org/officeDocument/2006/relationships/oleObject" Target="../embeddings/oleObject105.bin"/><Relationship Id="rId16" Type="http://schemas.openxmlformats.org/officeDocument/2006/relationships/image" Target="../media/image89.wmf"/><Relationship Id="rId15" Type="http://schemas.openxmlformats.org/officeDocument/2006/relationships/oleObject" Target="../embeddings/oleObject104.bin"/><Relationship Id="rId14" Type="http://schemas.openxmlformats.org/officeDocument/2006/relationships/image" Target="../media/image88.wmf"/><Relationship Id="rId13" Type="http://schemas.openxmlformats.org/officeDocument/2006/relationships/oleObject" Target="../embeddings/oleObject103.bin"/><Relationship Id="rId12" Type="http://schemas.openxmlformats.org/officeDocument/2006/relationships/image" Target="../media/image100.wmf"/><Relationship Id="rId11" Type="http://schemas.openxmlformats.org/officeDocument/2006/relationships/oleObject" Target="../embeddings/oleObject102.bin"/><Relationship Id="rId10" Type="http://schemas.openxmlformats.org/officeDocument/2006/relationships/image" Target="../media/image99.wmf"/><Relationship Id="rId1" Type="http://schemas.openxmlformats.org/officeDocument/2006/relationships/oleObject" Target="../embeddings/oleObject97.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7.xml"/><Relationship Id="rId6" Type="http://schemas.openxmlformats.org/officeDocument/2006/relationships/image" Target="../media/image103.wmf"/><Relationship Id="rId5" Type="http://schemas.openxmlformats.org/officeDocument/2006/relationships/oleObject" Target="../embeddings/oleObject109.bin"/><Relationship Id="rId4" Type="http://schemas.openxmlformats.org/officeDocument/2006/relationships/image" Target="../media/image102.wmf"/><Relationship Id="rId3" Type="http://schemas.openxmlformats.org/officeDocument/2006/relationships/oleObject" Target="../embeddings/oleObject108.bin"/><Relationship Id="rId2" Type="http://schemas.openxmlformats.org/officeDocument/2006/relationships/image" Target="../media/image101.wmf"/><Relationship Id="rId1" Type="http://schemas.openxmlformats.org/officeDocument/2006/relationships/oleObject" Target="../embeddings/oleObject107.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14.bin"/><Relationship Id="rId8" Type="http://schemas.openxmlformats.org/officeDocument/2006/relationships/image" Target="../media/image107.wmf"/><Relationship Id="rId7" Type="http://schemas.openxmlformats.org/officeDocument/2006/relationships/oleObject" Target="../embeddings/oleObject113.bin"/><Relationship Id="rId6" Type="http://schemas.openxmlformats.org/officeDocument/2006/relationships/image" Target="../media/image106.wmf"/><Relationship Id="rId5" Type="http://schemas.openxmlformats.org/officeDocument/2006/relationships/oleObject" Target="../embeddings/oleObject112.bin"/><Relationship Id="rId4" Type="http://schemas.openxmlformats.org/officeDocument/2006/relationships/image" Target="../media/image105.wmf"/><Relationship Id="rId3" Type="http://schemas.openxmlformats.org/officeDocument/2006/relationships/oleObject" Target="../embeddings/oleObject111.bin"/><Relationship Id="rId2" Type="http://schemas.openxmlformats.org/officeDocument/2006/relationships/image" Target="../media/image104.wmf"/><Relationship Id="rId14" Type="http://schemas.openxmlformats.org/officeDocument/2006/relationships/vmlDrawing" Target="../drawings/vmlDrawing24.vml"/><Relationship Id="rId13" Type="http://schemas.openxmlformats.org/officeDocument/2006/relationships/slideLayout" Target="../slideLayouts/slideLayout7.xml"/><Relationship Id="rId12" Type="http://schemas.openxmlformats.org/officeDocument/2006/relationships/image" Target="../media/image109.wmf"/><Relationship Id="rId11" Type="http://schemas.openxmlformats.org/officeDocument/2006/relationships/oleObject" Target="../embeddings/oleObject115.bin"/><Relationship Id="rId10" Type="http://schemas.openxmlformats.org/officeDocument/2006/relationships/image" Target="../media/image108.wmf"/><Relationship Id="rId1" Type="http://schemas.openxmlformats.org/officeDocument/2006/relationships/oleObject" Target="../embeddings/oleObject110.bin"/></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3.wmf"/><Relationship Id="rId7" Type="http://schemas.openxmlformats.org/officeDocument/2006/relationships/oleObject" Target="../embeddings/oleObject119.bin"/><Relationship Id="rId6" Type="http://schemas.openxmlformats.org/officeDocument/2006/relationships/image" Target="../media/image112.wmf"/><Relationship Id="rId5" Type="http://schemas.openxmlformats.org/officeDocument/2006/relationships/oleObject" Target="../embeddings/oleObject118.bin"/><Relationship Id="rId4" Type="http://schemas.openxmlformats.org/officeDocument/2006/relationships/image" Target="../media/image111.wmf"/><Relationship Id="rId3" Type="http://schemas.openxmlformats.org/officeDocument/2006/relationships/oleObject" Target="../embeddings/oleObject117.bin"/><Relationship Id="rId2" Type="http://schemas.openxmlformats.org/officeDocument/2006/relationships/image" Target="../media/image110.wmf"/><Relationship Id="rId10" Type="http://schemas.openxmlformats.org/officeDocument/2006/relationships/vmlDrawing" Target="../drawings/vmlDrawing25.vml"/><Relationship Id="rId1" Type="http://schemas.openxmlformats.org/officeDocument/2006/relationships/oleObject" Target="../embeddings/oleObject116.bin"/></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7.xml"/><Relationship Id="rId6" Type="http://schemas.openxmlformats.org/officeDocument/2006/relationships/image" Target="../media/image116.wmf"/><Relationship Id="rId5" Type="http://schemas.openxmlformats.org/officeDocument/2006/relationships/oleObject" Target="../embeddings/oleObject122.bin"/><Relationship Id="rId4" Type="http://schemas.openxmlformats.org/officeDocument/2006/relationships/image" Target="../media/image115.wmf"/><Relationship Id="rId3" Type="http://schemas.openxmlformats.org/officeDocument/2006/relationships/oleObject" Target="../embeddings/oleObject121.bin"/><Relationship Id="rId2" Type="http://schemas.openxmlformats.org/officeDocument/2006/relationships/image" Target="../media/image114.wmf"/><Relationship Id="rId1" Type="http://schemas.openxmlformats.org/officeDocument/2006/relationships/oleObject" Target="../embeddings/oleObject120.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27.bin"/><Relationship Id="rId8" Type="http://schemas.openxmlformats.org/officeDocument/2006/relationships/image" Target="../media/image120.wmf"/><Relationship Id="rId7" Type="http://schemas.openxmlformats.org/officeDocument/2006/relationships/oleObject" Target="../embeddings/oleObject126.bin"/><Relationship Id="rId6" Type="http://schemas.openxmlformats.org/officeDocument/2006/relationships/image" Target="../media/image119.wmf"/><Relationship Id="rId5" Type="http://schemas.openxmlformats.org/officeDocument/2006/relationships/oleObject" Target="../embeddings/oleObject125.bin"/><Relationship Id="rId4" Type="http://schemas.openxmlformats.org/officeDocument/2006/relationships/image" Target="../media/image118.wmf"/><Relationship Id="rId3" Type="http://schemas.openxmlformats.org/officeDocument/2006/relationships/oleObject" Target="../embeddings/oleObject124.bin"/><Relationship Id="rId2" Type="http://schemas.openxmlformats.org/officeDocument/2006/relationships/image" Target="../media/image117.wmf"/><Relationship Id="rId14" Type="http://schemas.openxmlformats.org/officeDocument/2006/relationships/vmlDrawing" Target="../drawings/vmlDrawing27.vml"/><Relationship Id="rId13" Type="http://schemas.openxmlformats.org/officeDocument/2006/relationships/slideLayout" Target="../slideLayouts/slideLayout7.xml"/><Relationship Id="rId12" Type="http://schemas.openxmlformats.org/officeDocument/2006/relationships/image" Target="../media/image122.wmf"/><Relationship Id="rId11" Type="http://schemas.openxmlformats.org/officeDocument/2006/relationships/oleObject" Target="../embeddings/oleObject128.bin"/><Relationship Id="rId10" Type="http://schemas.openxmlformats.org/officeDocument/2006/relationships/image" Target="../media/image121.wmf"/><Relationship Id="rId1" Type="http://schemas.openxmlformats.org/officeDocument/2006/relationships/oleObject" Target="../embeddings/oleObject123.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7.xml"/><Relationship Id="rId2" Type="http://schemas.openxmlformats.org/officeDocument/2006/relationships/image" Target="../media/image123.wmf"/><Relationship Id="rId1" Type="http://schemas.openxmlformats.org/officeDocument/2006/relationships/oleObject" Target="../embeddings/oleObject129.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7.xml"/><Relationship Id="rId4" Type="http://schemas.openxmlformats.org/officeDocument/2006/relationships/image" Target="../media/image125.wmf"/><Relationship Id="rId3" Type="http://schemas.openxmlformats.org/officeDocument/2006/relationships/oleObject" Target="../embeddings/oleObject131.bin"/><Relationship Id="rId2" Type="http://schemas.openxmlformats.org/officeDocument/2006/relationships/image" Target="../media/image124.wmf"/><Relationship Id="rId1" Type="http://schemas.openxmlformats.org/officeDocument/2006/relationships/oleObject" Target="../embeddings/oleObject130.bin"/></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30.vml"/><Relationship Id="rId7" Type="http://schemas.openxmlformats.org/officeDocument/2006/relationships/slideLayout" Target="../slideLayouts/slideLayout7.xml"/><Relationship Id="rId6" Type="http://schemas.openxmlformats.org/officeDocument/2006/relationships/image" Target="../media/image128.wmf"/><Relationship Id="rId5" Type="http://schemas.openxmlformats.org/officeDocument/2006/relationships/oleObject" Target="../embeddings/oleObject134.bin"/><Relationship Id="rId4" Type="http://schemas.openxmlformats.org/officeDocument/2006/relationships/image" Target="../media/image127.wmf"/><Relationship Id="rId3" Type="http://schemas.openxmlformats.org/officeDocument/2006/relationships/oleObject" Target="../embeddings/oleObject133.bin"/><Relationship Id="rId2" Type="http://schemas.openxmlformats.org/officeDocument/2006/relationships/image" Target="../media/image126.wmf"/><Relationship Id="rId1" Type="http://schemas.openxmlformats.org/officeDocument/2006/relationships/oleObject" Target="../embeddings/oleObject132.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132.wmf"/><Relationship Id="rId7" Type="http://schemas.openxmlformats.org/officeDocument/2006/relationships/oleObject" Target="../embeddings/oleObject138.bin"/><Relationship Id="rId6" Type="http://schemas.openxmlformats.org/officeDocument/2006/relationships/image" Target="../media/image131.wmf"/><Relationship Id="rId5" Type="http://schemas.openxmlformats.org/officeDocument/2006/relationships/oleObject" Target="../embeddings/oleObject137.bin"/><Relationship Id="rId4" Type="http://schemas.openxmlformats.org/officeDocument/2006/relationships/image" Target="../media/image130.wmf"/><Relationship Id="rId3" Type="http://schemas.openxmlformats.org/officeDocument/2006/relationships/oleObject" Target="../embeddings/oleObject136.bin"/><Relationship Id="rId2" Type="http://schemas.openxmlformats.org/officeDocument/2006/relationships/image" Target="../media/image129.wmf"/><Relationship Id="rId14" Type="http://schemas.openxmlformats.org/officeDocument/2006/relationships/vmlDrawing" Target="../drawings/vmlDrawing31.vml"/><Relationship Id="rId13" Type="http://schemas.openxmlformats.org/officeDocument/2006/relationships/slideLayout" Target="../slideLayouts/slideLayout7.xml"/><Relationship Id="rId12" Type="http://schemas.openxmlformats.org/officeDocument/2006/relationships/image" Target="../media/image134.wmf"/><Relationship Id="rId11" Type="http://schemas.openxmlformats.org/officeDocument/2006/relationships/oleObject" Target="../embeddings/oleObject140.bin"/><Relationship Id="rId10" Type="http://schemas.openxmlformats.org/officeDocument/2006/relationships/image" Target="../media/image133.wmf"/><Relationship Id="rId1" Type="http://schemas.openxmlformats.org/officeDocument/2006/relationships/oleObject" Target="../embeddings/oleObject135.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38.wmf"/><Relationship Id="rId7" Type="http://schemas.openxmlformats.org/officeDocument/2006/relationships/oleObject" Target="../embeddings/oleObject144.bin"/><Relationship Id="rId6" Type="http://schemas.openxmlformats.org/officeDocument/2006/relationships/image" Target="../media/image137.wmf"/><Relationship Id="rId5" Type="http://schemas.openxmlformats.org/officeDocument/2006/relationships/oleObject" Target="../embeddings/oleObject143.bin"/><Relationship Id="rId4" Type="http://schemas.openxmlformats.org/officeDocument/2006/relationships/image" Target="../media/image136.wmf"/><Relationship Id="rId3" Type="http://schemas.openxmlformats.org/officeDocument/2006/relationships/oleObject" Target="../embeddings/oleObject142.bin"/><Relationship Id="rId2" Type="http://schemas.openxmlformats.org/officeDocument/2006/relationships/image" Target="../media/image135.wmf"/><Relationship Id="rId12" Type="http://schemas.openxmlformats.org/officeDocument/2006/relationships/vmlDrawing" Target="../drawings/vmlDrawing32.vml"/><Relationship Id="rId11" Type="http://schemas.openxmlformats.org/officeDocument/2006/relationships/slideLayout" Target="../slideLayouts/slideLayout7.xml"/><Relationship Id="rId10" Type="http://schemas.openxmlformats.org/officeDocument/2006/relationships/image" Target="../media/image139.wmf"/><Relationship Id="rId1" Type="http://schemas.openxmlformats.org/officeDocument/2006/relationships/oleObject" Target="../embeddings/oleObject14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33.vml"/><Relationship Id="rId7" Type="http://schemas.openxmlformats.org/officeDocument/2006/relationships/slideLayout" Target="../slideLayouts/slideLayout7.xml"/><Relationship Id="rId6" Type="http://schemas.openxmlformats.org/officeDocument/2006/relationships/image" Target="../media/image142.wmf"/><Relationship Id="rId5" Type="http://schemas.openxmlformats.org/officeDocument/2006/relationships/oleObject" Target="../embeddings/oleObject148.bin"/><Relationship Id="rId4" Type="http://schemas.openxmlformats.org/officeDocument/2006/relationships/image" Target="../media/image141.wmf"/><Relationship Id="rId3" Type="http://schemas.openxmlformats.org/officeDocument/2006/relationships/oleObject" Target="../embeddings/oleObject147.bin"/><Relationship Id="rId2" Type="http://schemas.openxmlformats.org/officeDocument/2006/relationships/image" Target="../media/image140.wmf"/><Relationship Id="rId1" Type="http://schemas.openxmlformats.org/officeDocument/2006/relationships/oleObject" Target="../embeddings/oleObject146.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53.bin"/><Relationship Id="rId8" Type="http://schemas.openxmlformats.org/officeDocument/2006/relationships/image" Target="../media/image146.wmf"/><Relationship Id="rId7" Type="http://schemas.openxmlformats.org/officeDocument/2006/relationships/oleObject" Target="../embeddings/oleObject152.bin"/><Relationship Id="rId6" Type="http://schemas.openxmlformats.org/officeDocument/2006/relationships/image" Target="../media/image145.wmf"/><Relationship Id="rId5" Type="http://schemas.openxmlformats.org/officeDocument/2006/relationships/oleObject" Target="../embeddings/oleObject151.bin"/><Relationship Id="rId4" Type="http://schemas.openxmlformats.org/officeDocument/2006/relationships/image" Target="../media/image144.wmf"/><Relationship Id="rId34" Type="http://schemas.openxmlformats.org/officeDocument/2006/relationships/vmlDrawing" Target="../drawings/vmlDrawing34.vml"/><Relationship Id="rId33" Type="http://schemas.openxmlformats.org/officeDocument/2006/relationships/slideLayout" Target="../slideLayouts/slideLayout7.xml"/><Relationship Id="rId32" Type="http://schemas.openxmlformats.org/officeDocument/2006/relationships/image" Target="../media/image158.wmf"/><Relationship Id="rId31" Type="http://schemas.openxmlformats.org/officeDocument/2006/relationships/oleObject" Target="../embeddings/oleObject164.bin"/><Relationship Id="rId30" Type="http://schemas.openxmlformats.org/officeDocument/2006/relationships/image" Target="../media/image157.wmf"/><Relationship Id="rId3" Type="http://schemas.openxmlformats.org/officeDocument/2006/relationships/oleObject" Target="../embeddings/oleObject150.bin"/><Relationship Id="rId29" Type="http://schemas.openxmlformats.org/officeDocument/2006/relationships/oleObject" Target="../embeddings/oleObject163.bin"/><Relationship Id="rId28" Type="http://schemas.openxmlformats.org/officeDocument/2006/relationships/image" Target="../media/image156.wmf"/><Relationship Id="rId27" Type="http://schemas.openxmlformats.org/officeDocument/2006/relationships/oleObject" Target="../embeddings/oleObject162.bin"/><Relationship Id="rId26" Type="http://schemas.openxmlformats.org/officeDocument/2006/relationships/image" Target="../media/image155.wmf"/><Relationship Id="rId25" Type="http://schemas.openxmlformats.org/officeDocument/2006/relationships/oleObject" Target="../embeddings/oleObject161.bin"/><Relationship Id="rId24" Type="http://schemas.openxmlformats.org/officeDocument/2006/relationships/image" Target="../media/image154.wmf"/><Relationship Id="rId23" Type="http://schemas.openxmlformats.org/officeDocument/2006/relationships/oleObject" Target="../embeddings/oleObject160.bin"/><Relationship Id="rId22" Type="http://schemas.openxmlformats.org/officeDocument/2006/relationships/image" Target="../media/image153.wmf"/><Relationship Id="rId21" Type="http://schemas.openxmlformats.org/officeDocument/2006/relationships/oleObject" Target="../embeddings/oleObject159.bin"/><Relationship Id="rId20" Type="http://schemas.openxmlformats.org/officeDocument/2006/relationships/image" Target="../media/image152.wmf"/><Relationship Id="rId2" Type="http://schemas.openxmlformats.org/officeDocument/2006/relationships/image" Target="../media/image143.wmf"/><Relationship Id="rId19" Type="http://schemas.openxmlformats.org/officeDocument/2006/relationships/oleObject" Target="../embeddings/oleObject158.bin"/><Relationship Id="rId18" Type="http://schemas.openxmlformats.org/officeDocument/2006/relationships/image" Target="../media/image151.wmf"/><Relationship Id="rId17" Type="http://schemas.openxmlformats.org/officeDocument/2006/relationships/oleObject" Target="../embeddings/oleObject157.bin"/><Relationship Id="rId16" Type="http://schemas.openxmlformats.org/officeDocument/2006/relationships/image" Target="../media/image150.wmf"/><Relationship Id="rId15" Type="http://schemas.openxmlformats.org/officeDocument/2006/relationships/oleObject" Target="../embeddings/oleObject156.bin"/><Relationship Id="rId14" Type="http://schemas.openxmlformats.org/officeDocument/2006/relationships/image" Target="../media/image149.wmf"/><Relationship Id="rId13" Type="http://schemas.openxmlformats.org/officeDocument/2006/relationships/oleObject" Target="../embeddings/oleObject155.bin"/><Relationship Id="rId12" Type="http://schemas.openxmlformats.org/officeDocument/2006/relationships/image" Target="../media/image148.wmf"/><Relationship Id="rId11" Type="http://schemas.openxmlformats.org/officeDocument/2006/relationships/oleObject" Target="../embeddings/oleObject154.bin"/><Relationship Id="rId10" Type="http://schemas.openxmlformats.org/officeDocument/2006/relationships/image" Target="../media/image147.wmf"/><Relationship Id="rId1" Type="http://schemas.openxmlformats.org/officeDocument/2006/relationships/oleObject" Target="../embeddings/oleObject149.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69.bin"/><Relationship Id="rId8" Type="http://schemas.openxmlformats.org/officeDocument/2006/relationships/image" Target="../media/image162.wmf"/><Relationship Id="rId7" Type="http://schemas.openxmlformats.org/officeDocument/2006/relationships/oleObject" Target="../embeddings/oleObject168.bin"/><Relationship Id="rId6" Type="http://schemas.openxmlformats.org/officeDocument/2006/relationships/image" Target="../media/image161.wmf"/><Relationship Id="rId5" Type="http://schemas.openxmlformats.org/officeDocument/2006/relationships/oleObject" Target="../embeddings/oleObject167.bin"/><Relationship Id="rId4" Type="http://schemas.openxmlformats.org/officeDocument/2006/relationships/image" Target="../media/image160.wmf"/><Relationship Id="rId3" Type="http://schemas.openxmlformats.org/officeDocument/2006/relationships/oleObject" Target="../embeddings/oleObject166.bin"/><Relationship Id="rId2" Type="http://schemas.openxmlformats.org/officeDocument/2006/relationships/image" Target="../media/image159.wmf"/><Relationship Id="rId14" Type="http://schemas.openxmlformats.org/officeDocument/2006/relationships/vmlDrawing" Target="../drawings/vmlDrawing35.vml"/><Relationship Id="rId13" Type="http://schemas.openxmlformats.org/officeDocument/2006/relationships/slideLayout" Target="../slideLayouts/slideLayout12.xml"/><Relationship Id="rId12" Type="http://schemas.openxmlformats.org/officeDocument/2006/relationships/image" Target="../media/image164.wmf"/><Relationship Id="rId11" Type="http://schemas.openxmlformats.org/officeDocument/2006/relationships/oleObject" Target="../embeddings/oleObject170.bin"/><Relationship Id="rId10" Type="http://schemas.openxmlformats.org/officeDocument/2006/relationships/image" Target="../media/image163.wmf"/><Relationship Id="rId1" Type="http://schemas.openxmlformats.org/officeDocument/2006/relationships/oleObject" Target="../embeddings/oleObject165.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7.xml"/><Relationship Id="rId6" Type="http://schemas.openxmlformats.org/officeDocument/2006/relationships/image" Target="../media/image167.wmf"/><Relationship Id="rId5" Type="http://schemas.openxmlformats.org/officeDocument/2006/relationships/oleObject" Target="../embeddings/oleObject173.bin"/><Relationship Id="rId4" Type="http://schemas.openxmlformats.org/officeDocument/2006/relationships/image" Target="../media/image166.wmf"/><Relationship Id="rId3" Type="http://schemas.openxmlformats.org/officeDocument/2006/relationships/oleObject" Target="../embeddings/oleObject172.bin"/><Relationship Id="rId2" Type="http://schemas.openxmlformats.org/officeDocument/2006/relationships/image" Target="../media/image165.wmf"/><Relationship Id="rId1" Type="http://schemas.openxmlformats.org/officeDocument/2006/relationships/oleObject" Target="../embeddings/oleObject171.bin"/></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wmf"/><Relationship Id="rId7" Type="http://schemas.openxmlformats.org/officeDocument/2006/relationships/oleObject" Target="../embeddings/oleObject7.bin"/><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0" Type="http://schemas.openxmlformats.org/officeDocument/2006/relationships/vmlDrawing" Target="../drawings/vmlDrawing3.vml"/><Relationship Id="rId1"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9" Type="http://schemas.openxmlformats.org/officeDocument/2006/relationships/vmlDrawing" Target="../drawings/vmlDrawing37.vml"/><Relationship Id="rId8" Type="http://schemas.openxmlformats.org/officeDocument/2006/relationships/slideLayout" Target="../slideLayouts/slideLayout7.xml"/><Relationship Id="rId7" Type="http://schemas.openxmlformats.org/officeDocument/2006/relationships/oleObject" Target="../embeddings/oleObject177.bin"/><Relationship Id="rId6" Type="http://schemas.openxmlformats.org/officeDocument/2006/relationships/image" Target="../media/image170.wmf"/><Relationship Id="rId5" Type="http://schemas.openxmlformats.org/officeDocument/2006/relationships/oleObject" Target="../embeddings/oleObject176.bin"/><Relationship Id="rId4" Type="http://schemas.openxmlformats.org/officeDocument/2006/relationships/image" Target="../media/image169.wmf"/><Relationship Id="rId3" Type="http://schemas.openxmlformats.org/officeDocument/2006/relationships/oleObject" Target="../embeddings/oleObject175.bin"/><Relationship Id="rId2" Type="http://schemas.openxmlformats.org/officeDocument/2006/relationships/image" Target="../media/image168.wmf"/><Relationship Id="rId1" Type="http://schemas.openxmlformats.org/officeDocument/2006/relationships/oleObject" Target="../embeddings/oleObject174.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82.bin"/><Relationship Id="rId8" Type="http://schemas.openxmlformats.org/officeDocument/2006/relationships/image" Target="../media/image174.wmf"/><Relationship Id="rId7" Type="http://schemas.openxmlformats.org/officeDocument/2006/relationships/oleObject" Target="../embeddings/oleObject181.bin"/><Relationship Id="rId6" Type="http://schemas.openxmlformats.org/officeDocument/2006/relationships/image" Target="../media/image173.wmf"/><Relationship Id="rId5" Type="http://schemas.openxmlformats.org/officeDocument/2006/relationships/oleObject" Target="../embeddings/oleObject180.bin"/><Relationship Id="rId4" Type="http://schemas.openxmlformats.org/officeDocument/2006/relationships/image" Target="../media/image172.wmf"/><Relationship Id="rId3" Type="http://schemas.openxmlformats.org/officeDocument/2006/relationships/oleObject" Target="../embeddings/oleObject179.bin"/><Relationship Id="rId2" Type="http://schemas.openxmlformats.org/officeDocument/2006/relationships/image" Target="../media/image171.wmf"/><Relationship Id="rId18" Type="http://schemas.openxmlformats.org/officeDocument/2006/relationships/vmlDrawing" Target="../drawings/vmlDrawing38.vml"/><Relationship Id="rId17" Type="http://schemas.openxmlformats.org/officeDocument/2006/relationships/slideLayout" Target="../slideLayouts/slideLayout7.xml"/><Relationship Id="rId16" Type="http://schemas.openxmlformats.org/officeDocument/2006/relationships/image" Target="../media/image178.wmf"/><Relationship Id="rId15" Type="http://schemas.openxmlformats.org/officeDocument/2006/relationships/oleObject" Target="../embeddings/oleObject185.bin"/><Relationship Id="rId14" Type="http://schemas.openxmlformats.org/officeDocument/2006/relationships/image" Target="../media/image177.wmf"/><Relationship Id="rId13" Type="http://schemas.openxmlformats.org/officeDocument/2006/relationships/oleObject" Target="../embeddings/oleObject184.bin"/><Relationship Id="rId12" Type="http://schemas.openxmlformats.org/officeDocument/2006/relationships/image" Target="../media/image176.wmf"/><Relationship Id="rId11" Type="http://schemas.openxmlformats.org/officeDocument/2006/relationships/oleObject" Target="../embeddings/oleObject183.bin"/><Relationship Id="rId10" Type="http://schemas.openxmlformats.org/officeDocument/2006/relationships/image" Target="../media/image175.wmf"/><Relationship Id="rId1" Type="http://schemas.openxmlformats.org/officeDocument/2006/relationships/oleObject" Target="../embeddings/oleObject178.bin"/></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82.wmf"/><Relationship Id="rId7" Type="http://schemas.openxmlformats.org/officeDocument/2006/relationships/oleObject" Target="../embeddings/oleObject189.bin"/><Relationship Id="rId6" Type="http://schemas.openxmlformats.org/officeDocument/2006/relationships/image" Target="../media/image181.wmf"/><Relationship Id="rId5" Type="http://schemas.openxmlformats.org/officeDocument/2006/relationships/oleObject" Target="../embeddings/oleObject188.bin"/><Relationship Id="rId4" Type="http://schemas.openxmlformats.org/officeDocument/2006/relationships/image" Target="../media/image180.wmf"/><Relationship Id="rId3" Type="http://schemas.openxmlformats.org/officeDocument/2006/relationships/oleObject" Target="../embeddings/oleObject187.bin"/><Relationship Id="rId2" Type="http://schemas.openxmlformats.org/officeDocument/2006/relationships/image" Target="../media/image179.wmf"/><Relationship Id="rId10" Type="http://schemas.openxmlformats.org/officeDocument/2006/relationships/vmlDrawing" Target="../drawings/vmlDrawing39.vml"/><Relationship Id="rId1" Type="http://schemas.openxmlformats.org/officeDocument/2006/relationships/oleObject" Target="../embeddings/oleObject18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7" Type="http://schemas.openxmlformats.org/officeDocument/2006/relationships/vmlDrawing" Target="../drawings/vmlDrawing40.vml"/><Relationship Id="rId6" Type="http://schemas.openxmlformats.org/officeDocument/2006/relationships/slideLayout" Target="../slideLayouts/slideLayout7.xml"/><Relationship Id="rId5" Type="http://schemas.openxmlformats.org/officeDocument/2006/relationships/oleObject" Target="../embeddings/oleObject193.bin"/><Relationship Id="rId4" Type="http://schemas.openxmlformats.org/officeDocument/2006/relationships/oleObject" Target="../embeddings/oleObject192.bin"/><Relationship Id="rId3" Type="http://schemas.openxmlformats.org/officeDocument/2006/relationships/oleObject" Target="../embeddings/oleObject191.bin"/><Relationship Id="rId2" Type="http://schemas.openxmlformats.org/officeDocument/2006/relationships/image" Target="../media/image183.wmf"/><Relationship Id="rId1" Type="http://schemas.openxmlformats.org/officeDocument/2006/relationships/oleObject" Target="../embeddings/oleObject190.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198.bin"/><Relationship Id="rId8" Type="http://schemas.openxmlformats.org/officeDocument/2006/relationships/image" Target="../media/image187.wmf"/><Relationship Id="rId7" Type="http://schemas.openxmlformats.org/officeDocument/2006/relationships/oleObject" Target="../embeddings/oleObject197.bin"/><Relationship Id="rId6" Type="http://schemas.openxmlformats.org/officeDocument/2006/relationships/image" Target="../media/image186.wmf"/><Relationship Id="rId5" Type="http://schemas.openxmlformats.org/officeDocument/2006/relationships/oleObject" Target="../embeddings/oleObject196.bin"/><Relationship Id="rId4" Type="http://schemas.openxmlformats.org/officeDocument/2006/relationships/image" Target="../media/image185.wmf"/><Relationship Id="rId3" Type="http://schemas.openxmlformats.org/officeDocument/2006/relationships/oleObject" Target="../embeddings/oleObject195.bin"/><Relationship Id="rId2" Type="http://schemas.openxmlformats.org/officeDocument/2006/relationships/image" Target="../media/image184.wmf"/><Relationship Id="rId14" Type="http://schemas.openxmlformats.org/officeDocument/2006/relationships/vmlDrawing" Target="../drawings/vmlDrawing41.vml"/><Relationship Id="rId13" Type="http://schemas.openxmlformats.org/officeDocument/2006/relationships/slideLayout" Target="../slideLayouts/slideLayout1.xml"/><Relationship Id="rId12" Type="http://schemas.openxmlformats.org/officeDocument/2006/relationships/image" Target="../media/image189.wmf"/><Relationship Id="rId11" Type="http://schemas.openxmlformats.org/officeDocument/2006/relationships/oleObject" Target="../embeddings/oleObject199.bin"/><Relationship Id="rId10" Type="http://schemas.openxmlformats.org/officeDocument/2006/relationships/image" Target="../media/image188.wmf"/><Relationship Id="rId1" Type="http://schemas.openxmlformats.org/officeDocument/2006/relationships/oleObject" Target="../embeddings/oleObject194.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204.bin"/><Relationship Id="rId8" Type="http://schemas.openxmlformats.org/officeDocument/2006/relationships/image" Target="../media/image193.wmf"/><Relationship Id="rId7" Type="http://schemas.openxmlformats.org/officeDocument/2006/relationships/oleObject" Target="../embeddings/oleObject203.bin"/><Relationship Id="rId6" Type="http://schemas.openxmlformats.org/officeDocument/2006/relationships/image" Target="../media/image192.wmf"/><Relationship Id="rId5" Type="http://schemas.openxmlformats.org/officeDocument/2006/relationships/oleObject" Target="../embeddings/oleObject202.bin"/><Relationship Id="rId4" Type="http://schemas.openxmlformats.org/officeDocument/2006/relationships/image" Target="../media/image191.wmf"/><Relationship Id="rId3" Type="http://schemas.openxmlformats.org/officeDocument/2006/relationships/oleObject" Target="../embeddings/oleObject201.bin"/><Relationship Id="rId20" Type="http://schemas.openxmlformats.org/officeDocument/2006/relationships/vmlDrawing" Target="../drawings/vmlDrawing42.vml"/><Relationship Id="rId2" Type="http://schemas.openxmlformats.org/officeDocument/2006/relationships/image" Target="../media/image190.wmf"/><Relationship Id="rId19" Type="http://schemas.openxmlformats.org/officeDocument/2006/relationships/slideLayout" Target="../slideLayouts/slideLayout7.xml"/><Relationship Id="rId18" Type="http://schemas.openxmlformats.org/officeDocument/2006/relationships/image" Target="../media/image196.wmf"/><Relationship Id="rId17" Type="http://schemas.openxmlformats.org/officeDocument/2006/relationships/oleObject" Target="../embeddings/oleObject208.bin"/><Relationship Id="rId16" Type="http://schemas.openxmlformats.org/officeDocument/2006/relationships/image" Target="../media/image195.wmf"/><Relationship Id="rId15" Type="http://schemas.openxmlformats.org/officeDocument/2006/relationships/oleObject" Target="../embeddings/oleObject207.bin"/><Relationship Id="rId14" Type="http://schemas.openxmlformats.org/officeDocument/2006/relationships/image" Target="../media/image169.wmf"/><Relationship Id="rId13" Type="http://schemas.openxmlformats.org/officeDocument/2006/relationships/oleObject" Target="../embeddings/oleObject206.bin"/><Relationship Id="rId12" Type="http://schemas.openxmlformats.org/officeDocument/2006/relationships/image" Target="../media/image168.wmf"/><Relationship Id="rId11" Type="http://schemas.openxmlformats.org/officeDocument/2006/relationships/oleObject" Target="../embeddings/oleObject205.bin"/><Relationship Id="rId10" Type="http://schemas.openxmlformats.org/officeDocument/2006/relationships/image" Target="../media/image194.wmf"/><Relationship Id="rId1" Type="http://schemas.openxmlformats.org/officeDocument/2006/relationships/oleObject" Target="../embeddings/oleObject200.bin"/></Relationships>
</file>

<file path=ppt/slides/_rels/slide48.xml.rels><?xml version="1.0" encoding="UTF-8" standalone="yes"?>
<Relationships xmlns="http://schemas.openxmlformats.org/package/2006/relationships"><Relationship Id="rId7" Type="http://schemas.openxmlformats.org/officeDocument/2006/relationships/vmlDrawing" Target="../drawings/vmlDrawing43.vml"/><Relationship Id="rId6" Type="http://schemas.openxmlformats.org/officeDocument/2006/relationships/slideLayout" Target="../slideLayouts/slideLayout2.xml"/><Relationship Id="rId5" Type="http://schemas.openxmlformats.org/officeDocument/2006/relationships/image" Target="../media/image169.wmf"/><Relationship Id="rId4" Type="http://schemas.openxmlformats.org/officeDocument/2006/relationships/oleObject" Target="../embeddings/oleObject210.bin"/><Relationship Id="rId3" Type="http://schemas.openxmlformats.org/officeDocument/2006/relationships/image" Target="../media/image168.wmf"/><Relationship Id="rId2" Type="http://schemas.openxmlformats.org/officeDocument/2006/relationships/oleObject" Target="../embeddings/oleObject209.bin"/><Relationship Id="rId1" Type="http://schemas.openxmlformats.org/officeDocument/2006/relationships/image" Target="../media/image197.emf"/></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8.wmf"/><Relationship Id="rId7" Type="http://schemas.openxmlformats.org/officeDocument/2006/relationships/oleObject" Target="../embeddings/oleObject214.bin"/><Relationship Id="rId6" Type="http://schemas.openxmlformats.org/officeDocument/2006/relationships/image" Target="../media/image199.wmf"/><Relationship Id="rId5" Type="http://schemas.openxmlformats.org/officeDocument/2006/relationships/oleObject" Target="../embeddings/oleObject213.bin"/><Relationship Id="rId4" Type="http://schemas.openxmlformats.org/officeDocument/2006/relationships/image" Target="../media/image198.wmf"/><Relationship Id="rId3" Type="http://schemas.openxmlformats.org/officeDocument/2006/relationships/oleObject" Target="../embeddings/oleObject212.bin"/><Relationship Id="rId2" Type="http://schemas.openxmlformats.org/officeDocument/2006/relationships/image" Target="../media/image169.wmf"/><Relationship Id="rId10" Type="http://schemas.openxmlformats.org/officeDocument/2006/relationships/vmlDrawing" Target="../drawings/vmlDrawing44.vml"/><Relationship Id="rId1" Type="http://schemas.openxmlformats.org/officeDocument/2006/relationships/oleObject" Target="../embeddings/oleObject211.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3.wmf"/><Relationship Id="rId7" Type="http://schemas.openxmlformats.org/officeDocument/2006/relationships/oleObject" Target="../embeddings/oleObject11.bin"/><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 Id="rId3" Type="http://schemas.openxmlformats.org/officeDocument/2006/relationships/oleObject" Target="../embeddings/oleObject9.bin"/><Relationship Id="rId2" Type="http://schemas.openxmlformats.org/officeDocument/2006/relationships/image" Target="../media/image10.wmf"/><Relationship Id="rId12" Type="http://schemas.openxmlformats.org/officeDocument/2006/relationships/vmlDrawing" Target="../drawings/vmlDrawing4.vml"/><Relationship Id="rId11" Type="http://schemas.openxmlformats.org/officeDocument/2006/relationships/slideLayout" Target="../slideLayouts/slideLayout7.xml"/><Relationship Id="rId10" Type="http://schemas.openxmlformats.org/officeDocument/2006/relationships/image" Target="../media/image14.wmf"/><Relationship Id="rId1"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219.bin"/><Relationship Id="rId8" Type="http://schemas.openxmlformats.org/officeDocument/2006/relationships/image" Target="../media/image203.wmf"/><Relationship Id="rId7" Type="http://schemas.openxmlformats.org/officeDocument/2006/relationships/oleObject" Target="../embeddings/oleObject218.bin"/><Relationship Id="rId6" Type="http://schemas.openxmlformats.org/officeDocument/2006/relationships/image" Target="../media/image202.wmf"/><Relationship Id="rId5" Type="http://schemas.openxmlformats.org/officeDocument/2006/relationships/oleObject" Target="../embeddings/oleObject217.bin"/><Relationship Id="rId4" Type="http://schemas.openxmlformats.org/officeDocument/2006/relationships/image" Target="../media/image201.wmf"/><Relationship Id="rId3" Type="http://schemas.openxmlformats.org/officeDocument/2006/relationships/oleObject" Target="../embeddings/oleObject216.bin"/><Relationship Id="rId2" Type="http://schemas.openxmlformats.org/officeDocument/2006/relationships/image" Target="../media/image200.wmf"/><Relationship Id="rId12" Type="http://schemas.openxmlformats.org/officeDocument/2006/relationships/vmlDrawing" Target="../drawings/vmlDrawing45.vml"/><Relationship Id="rId11" Type="http://schemas.openxmlformats.org/officeDocument/2006/relationships/slideLayout" Target="../slideLayouts/slideLayout7.xml"/><Relationship Id="rId10" Type="http://schemas.openxmlformats.org/officeDocument/2006/relationships/image" Target="../media/image204.wmf"/><Relationship Id="rId1" Type="http://schemas.openxmlformats.org/officeDocument/2006/relationships/oleObject" Target="../embeddings/oleObject215.bin"/></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8.wmf"/><Relationship Id="rId7" Type="http://schemas.openxmlformats.org/officeDocument/2006/relationships/oleObject" Target="../embeddings/oleObject223.bin"/><Relationship Id="rId6" Type="http://schemas.openxmlformats.org/officeDocument/2006/relationships/image" Target="../media/image207.wmf"/><Relationship Id="rId5" Type="http://schemas.openxmlformats.org/officeDocument/2006/relationships/oleObject" Target="../embeddings/oleObject222.bin"/><Relationship Id="rId4" Type="http://schemas.openxmlformats.org/officeDocument/2006/relationships/image" Target="../media/image206.wmf"/><Relationship Id="rId3" Type="http://schemas.openxmlformats.org/officeDocument/2006/relationships/oleObject" Target="../embeddings/oleObject221.bin"/><Relationship Id="rId2" Type="http://schemas.openxmlformats.org/officeDocument/2006/relationships/image" Target="../media/image205.wmf"/><Relationship Id="rId10" Type="http://schemas.openxmlformats.org/officeDocument/2006/relationships/vmlDrawing" Target="../drawings/vmlDrawing46.vml"/><Relationship Id="rId1" Type="http://schemas.openxmlformats.org/officeDocument/2006/relationships/oleObject" Target="../embeddings/oleObject220.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229.bin"/><Relationship Id="rId8" Type="http://schemas.openxmlformats.org/officeDocument/2006/relationships/oleObject" Target="../embeddings/oleObject228.bin"/><Relationship Id="rId7" Type="http://schemas.openxmlformats.org/officeDocument/2006/relationships/oleObject" Target="../embeddings/oleObject227.bin"/><Relationship Id="rId6" Type="http://schemas.openxmlformats.org/officeDocument/2006/relationships/image" Target="../media/image211.wmf"/><Relationship Id="rId5" Type="http://schemas.openxmlformats.org/officeDocument/2006/relationships/oleObject" Target="../embeddings/oleObject226.bin"/><Relationship Id="rId4" Type="http://schemas.openxmlformats.org/officeDocument/2006/relationships/image" Target="../media/image210.wmf"/><Relationship Id="rId3" Type="http://schemas.openxmlformats.org/officeDocument/2006/relationships/oleObject" Target="../embeddings/oleObject225.bin"/><Relationship Id="rId2" Type="http://schemas.openxmlformats.org/officeDocument/2006/relationships/image" Target="../media/image209.wmf"/><Relationship Id="rId19" Type="http://schemas.openxmlformats.org/officeDocument/2006/relationships/vmlDrawing" Target="../drawings/vmlDrawing47.vml"/><Relationship Id="rId18" Type="http://schemas.openxmlformats.org/officeDocument/2006/relationships/slideLayout" Target="../slideLayouts/slideLayout7.xml"/><Relationship Id="rId17" Type="http://schemas.openxmlformats.org/officeDocument/2006/relationships/oleObject" Target="../embeddings/oleObject235.bin"/><Relationship Id="rId16" Type="http://schemas.openxmlformats.org/officeDocument/2006/relationships/oleObject" Target="../embeddings/oleObject234.bin"/><Relationship Id="rId15" Type="http://schemas.openxmlformats.org/officeDocument/2006/relationships/oleObject" Target="../embeddings/oleObject233.bin"/><Relationship Id="rId14" Type="http://schemas.openxmlformats.org/officeDocument/2006/relationships/image" Target="../media/image213.wmf"/><Relationship Id="rId13" Type="http://schemas.openxmlformats.org/officeDocument/2006/relationships/oleObject" Target="../embeddings/oleObject232.bin"/><Relationship Id="rId12" Type="http://schemas.openxmlformats.org/officeDocument/2006/relationships/oleObject" Target="../embeddings/oleObject231.bin"/><Relationship Id="rId11" Type="http://schemas.openxmlformats.org/officeDocument/2006/relationships/image" Target="../media/image212.wmf"/><Relationship Id="rId10" Type="http://schemas.openxmlformats.org/officeDocument/2006/relationships/oleObject" Target="../embeddings/oleObject230.bin"/><Relationship Id="rId1" Type="http://schemas.openxmlformats.org/officeDocument/2006/relationships/oleObject" Target="../embeddings/oleObject224.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7.xml"/><Relationship Id="rId2" Type="http://schemas.openxmlformats.org/officeDocument/2006/relationships/image" Target="../media/image214.wmf"/><Relationship Id="rId1" Type="http://schemas.openxmlformats.org/officeDocument/2006/relationships/oleObject" Target="../embeddings/oleObject236.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49.vml"/><Relationship Id="rId3" Type="http://schemas.openxmlformats.org/officeDocument/2006/relationships/slideLayout" Target="../slideLayouts/slideLayout7.xml"/><Relationship Id="rId2" Type="http://schemas.openxmlformats.org/officeDocument/2006/relationships/image" Target="../media/image215.wmf"/><Relationship Id="rId1" Type="http://schemas.openxmlformats.org/officeDocument/2006/relationships/oleObject" Target="../embeddings/oleObject237.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3.wmf"/><Relationship Id="rId3" Type="http://schemas.openxmlformats.org/officeDocument/2006/relationships/oleObject" Target="../embeddings/oleObject14.bin"/><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5" Type="http://schemas.openxmlformats.org/officeDocument/2006/relationships/vmlDrawing" Target="../drawings/vmlDrawing50.vml"/><Relationship Id="rId4" Type="http://schemas.openxmlformats.org/officeDocument/2006/relationships/slideLayout" Target="../slideLayouts/slideLayout7.xml"/><Relationship Id="rId3" Type="http://schemas.openxmlformats.org/officeDocument/2006/relationships/image" Target="../media/image217.wmf"/><Relationship Id="rId2" Type="http://schemas.openxmlformats.org/officeDocument/2006/relationships/oleObject" Target="../embeddings/oleObject238.bin"/><Relationship Id="rId1" Type="http://schemas.openxmlformats.org/officeDocument/2006/relationships/image" Target="../media/image2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wmf"/><Relationship Id="rId7" Type="http://schemas.openxmlformats.org/officeDocument/2006/relationships/oleObject" Target="../embeddings/oleObject19.bin"/><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 Id="rId3" Type="http://schemas.openxmlformats.org/officeDocument/2006/relationships/oleObject" Target="../embeddings/oleObject17.bin"/><Relationship Id="rId2" Type="http://schemas.openxmlformats.org/officeDocument/2006/relationships/image" Target="../media/image16.wmf"/><Relationship Id="rId10" Type="http://schemas.openxmlformats.org/officeDocument/2006/relationships/vmlDrawing" Target="../drawings/vmlDrawing6.vml"/><Relationship Id="rId1"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24.wmf"/><Relationship Id="rId7" Type="http://schemas.openxmlformats.org/officeDocument/2006/relationships/oleObject" Target="../embeddings/oleObject24.bin"/><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 Id="rId3" Type="http://schemas.openxmlformats.org/officeDocument/2006/relationships/oleObject" Target="../embeddings/oleObject22.bin"/><Relationship Id="rId2" Type="http://schemas.openxmlformats.org/officeDocument/2006/relationships/image" Target="../media/image21.wmf"/><Relationship Id="rId18" Type="http://schemas.openxmlformats.org/officeDocument/2006/relationships/vmlDrawing" Target="../drawings/vmlDrawing8.vml"/><Relationship Id="rId17" Type="http://schemas.openxmlformats.org/officeDocument/2006/relationships/slideLayout" Target="../slideLayouts/slideLayout7.xml"/><Relationship Id="rId16" Type="http://schemas.openxmlformats.org/officeDocument/2006/relationships/image" Target="../media/image28.wmf"/><Relationship Id="rId15" Type="http://schemas.openxmlformats.org/officeDocument/2006/relationships/oleObject" Target="../embeddings/oleObject28.bin"/><Relationship Id="rId14" Type="http://schemas.openxmlformats.org/officeDocument/2006/relationships/image" Target="../media/image27.wmf"/><Relationship Id="rId13" Type="http://schemas.openxmlformats.org/officeDocument/2006/relationships/oleObject" Target="../embeddings/oleObject27.bin"/><Relationship Id="rId12" Type="http://schemas.openxmlformats.org/officeDocument/2006/relationships/image" Target="../media/image26.wmf"/><Relationship Id="rId11" Type="http://schemas.openxmlformats.org/officeDocument/2006/relationships/oleObject" Target="../embeddings/oleObject26.bin"/><Relationship Id="rId10" Type="http://schemas.openxmlformats.org/officeDocument/2006/relationships/image" Target="../media/image25.wmf"/><Relationship Id="rId1"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70657"/>
          <p:cNvSpPr txBox="1"/>
          <p:nvPr/>
        </p:nvSpPr>
        <p:spPr>
          <a:xfrm>
            <a:off x="1639692" y="781663"/>
            <a:ext cx="5864139" cy="460375"/>
          </a:xfrm>
          <a:prstGeom prst="rect">
            <a:avLst/>
          </a:prstGeom>
          <a:gradFill rotWithShape="0">
            <a:gsLst>
              <a:gs pos="0">
                <a:srgbClr val="CCECFF"/>
              </a:gs>
              <a:gs pos="100000">
                <a:srgbClr val="CCECFF">
                  <a:gamma/>
                  <a:shade val="46275"/>
                  <a:invGamma/>
                </a:srgbClr>
              </a:gs>
            </a:gsLst>
            <a:lin ang="5400000" scaled="1"/>
            <a:tileRect/>
          </a:gradFill>
          <a:ln w="9525">
            <a:noFill/>
          </a:ln>
          <a:effectLst>
            <a:prstShdw prst="shdw17" dist="17961" dir="2699999">
              <a:srgbClr val="CCECFF">
                <a:gamma/>
                <a:shade val="60000"/>
                <a:invGamma/>
              </a:srgbClr>
            </a:prstShdw>
          </a:effectLst>
        </p:spPr>
        <p:txBody>
          <a:bodyPr wrap="square">
            <a:spAutoFit/>
          </a:bodyPr>
          <a:lstStyle/>
          <a:p>
            <a:r>
              <a:rPr lang="zh-CN" altLang="zh-CN" sz="2400" b="1" dirty="0">
                <a:latin typeface="Times New Roman" panose="02020603050405020304" pitchFamily="18" charset="0"/>
              </a:rPr>
              <a:t>第1</a:t>
            </a:r>
            <a:r>
              <a:rPr lang="en-US" altLang="zh-CN" sz="2400" b="1" dirty="0">
                <a:latin typeface="Times New Roman" panose="02020603050405020304" pitchFamily="18" charset="0"/>
              </a:rPr>
              <a:t>3</a:t>
            </a:r>
            <a:r>
              <a:rPr lang="zh-CN" altLang="zh-CN" sz="2400" b="1" dirty="0">
                <a:latin typeface="Times New Roman" panose="02020603050405020304" pitchFamily="18" charset="0"/>
              </a:rPr>
              <a:t>章</a:t>
            </a:r>
            <a:r>
              <a:rPr lang="zh-CN" altLang="zh-CN" sz="2400" b="1">
                <a:latin typeface="Times New Roman" panose="02020603050405020304" pitchFamily="18" charset="0"/>
              </a:rPr>
              <a:t>  </a:t>
            </a:r>
            <a:r>
              <a:rPr lang="zh-CN" altLang="zh-CN" sz="2400" b="1" dirty="0">
                <a:latin typeface="Times New Roman" panose="02020603050405020304" pitchFamily="18" charset="0"/>
              </a:rPr>
              <a:t>正弦稳态分析（</a:t>
            </a:r>
            <a:r>
              <a:rPr lang="zh-CN" altLang="en-US" sz="2400" b="1" dirty="0">
                <a:latin typeface="Times New Roman" panose="02020603050405020304" pitchFamily="18" charset="0"/>
              </a:rPr>
              <a:t>功率</a:t>
            </a:r>
            <a:r>
              <a:rPr lang="zh-CN" altLang="zh-CN" sz="2400" b="1" dirty="0">
                <a:latin typeface="Times New Roman" panose="02020603050405020304" pitchFamily="18" charset="0"/>
              </a:rPr>
              <a:t>和传递函数）</a:t>
            </a:r>
            <a:endParaRPr lang="zh-CN" altLang="zh-CN" sz="2400" b="1" dirty="0">
              <a:latin typeface="Times New Roman" panose="02020603050405020304" pitchFamily="18" charset="0"/>
            </a:endParaRPr>
          </a:p>
        </p:txBody>
      </p:sp>
      <p:sp>
        <p:nvSpPr>
          <p:cNvPr id="70659" name="文本框 70658"/>
          <p:cNvSpPr txBox="1"/>
          <p:nvPr/>
        </p:nvSpPr>
        <p:spPr>
          <a:xfrm>
            <a:off x="1884290" y="1605243"/>
            <a:ext cx="986790" cy="414020"/>
          </a:xfrm>
          <a:prstGeom prst="rect">
            <a:avLst/>
          </a:prstGeom>
          <a:gradFill rotWithShape="0">
            <a:gsLst>
              <a:gs pos="0">
                <a:srgbClr val="FFFF00"/>
              </a:gs>
              <a:gs pos="100000">
                <a:srgbClr val="FFFF00">
                  <a:gamma/>
                  <a:shade val="46275"/>
                  <a:invGamma/>
                </a:srgbClr>
              </a:gs>
            </a:gsLst>
            <a:lin ang="5400000" scaled="1"/>
            <a:tileRect/>
          </a:gradFill>
          <a:ln w="9525">
            <a:noFill/>
          </a:ln>
        </p:spPr>
        <p:txBody>
          <a:bodyPr wrap="none" anchor="t">
            <a:spAutoFit/>
          </a:bodyPr>
          <a:lstStyle/>
          <a:p>
            <a:r>
              <a:rPr lang="zh-CN" altLang="en-US" sz="2100" b="1" dirty="0">
                <a:latin typeface="Times New Roman" panose="02020603050405020304" pitchFamily="18" charset="0"/>
              </a:rPr>
              <a:t>重点：</a:t>
            </a:r>
            <a:endParaRPr lang="zh-CN" altLang="en-US" sz="2100" b="1">
              <a:latin typeface="Times New Roman" panose="02020603050405020304" pitchFamily="18" charset="0"/>
            </a:endParaRPr>
          </a:p>
        </p:txBody>
      </p:sp>
      <p:sp>
        <p:nvSpPr>
          <p:cNvPr id="70660" name="文本框 70659" descr="羊皮纸"/>
          <p:cNvSpPr txBox="1"/>
          <p:nvPr/>
        </p:nvSpPr>
        <p:spPr>
          <a:xfrm>
            <a:off x="2627370" y="2051806"/>
            <a:ext cx="2241148" cy="368300"/>
          </a:xfrm>
          <a:prstGeom prst="rect">
            <a:avLst/>
          </a:prstGeom>
          <a:blipFill rotWithShape="0">
            <a:blip r:embed="rId1"/>
          </a:blipFill>
          <a:ln w="9525">
            <a:noFill/>
          </a:ln>
        </p:spPr>
        <p:txBody>
          <a:bodyPr>
            <a:spAutoFit/>
          </a:bodyPr>
          <a:lstStyle/>
          <a:p>
            <a:r>
              <a:rPr lang="en-US" altLang="zh-CN" sz="1800" b="1" dirty="0">
                <a:solidFill>
                  <a:srgbClr val="FF0000"/>
                </a:solidFill>
                <a:latin typeface="Times New Roman" panose="02020603050405020304" pitchFamily="18" charset="0"/>
                <a:sym typeface="Symbol" panose="05050102010706020507" pitchFamily="18" charset="2"/>
              </a:rPr>
              <a:t>  </a:t>
            </a:r>
            <a:r>
              <a:rPr lang="zh-CN" altLang="en-US" sz="1800" b="1" dirty="0">
                <a:latin typeface="Times New Roman" panose="02020603050405020304" pitchFamily="18" charset="0"/>
                <a:sym typeface="Wingdings 2" panose="05020102010507070707" pitchFamily="18" charset="2"/>
              </a:rPr>
              <a:t>平均功率的计算</a:t>
            </a:r>
            <a:endParaRPr lang="zh-CN" altLang="en-US" sz="1800" b="1" dirty="0">
              <a:latin typeface="Times New Roman" panose="02020603050405020304" pitchFamily="18" charset="0"/>
              <a:sym typeface="Wingdings 2" panose="05020102010507070707" pitchFamily="18" charset="2"/>
            </a:endParaRPr>
          </a:p>
        </p:txBody>
      </p:sp>
      <p:sp>
        <p:nvSpPr>
          <p:cNvPr id="70661" name="矩形 70660" descr="羊皮纸"/>
          <p:cNvSpPr/>
          <p:nvPr/>
        </p:nvSpPr>
        <p:spPr>
          <a:xfrm>
            <a:off x="2627370" y="2451926"/>
            <a:ext cx="1957730" cy="368300"/>
          </a:xfrm>
          <a:prstGeom prst="rect">
            <a:avLst/>
          </a:prstGeom>
          <a:blipFill rotWithShape="0">
            <a:blip r:embed="rId1"/>
          </a:blipFill>
          <a:ln w="9525">
            <a:noFill/>
          </a:ln>
        </p:spPr>
        <p:txBody>
          <a:bodyPr>
            <a:spAutoFit/>
          </a:bodyPr>
          <a:lstStyle/>
          <a:p>
            <a:r>
              <a:rPr lang="en-US" altLang="zh-CN" sz="1800" b="1" dirty="0">
                <a:solidFill>
                  <a:srgbClr val="FF0000"/>
                </a:solidFill>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sym typeface="Wingdings 2" panose="05020102010507070707" pitchFamily="18" charset="2"/>
              </a:rPr>
              <a:t>  </a:t>
            </a:r>
            <a:r>
              <a:rPr lang="zh-CN" altLang="en-US" sz="1800" b="1" dirty="0">
                <a:latin typeface="Times New Roman" panose="02020603050405020304" pitchFamily="18" charset="0"/>
              </a:rPr>
              <a:t>功率因数提高</a:t>
            </a:r>
            <a:endParaRPr lang="zh-CN" altLang="en-US" sz="1800" b="1" dirty="0">
              <a:latin typeface="Times New Roman" panose="02020603050405020304" pitchFamily="18" charset="0"/>
            </a:endParaRPr>
          </a:p>
        </p:txBody>
      </p:sp>
      <p:sp>
        <p:nvSpPr>
          <p:cNvPr id="70662" name="矩形 70661" descr="羊皮纸"/>
          <p:cNvSpPr/>
          <p:nvPr/>
        </p:nvSpPr>
        <p:spPr>
          <a:xfrm>
            <a:off x="2630942" y="2861573"/>
            <a:ext cx="3723736" cy="368300"/>
          </a:xfrm>
          <a:prstGeom prst="rect">
            <a:avLst/>
          </a:prstGeom>
          <a:blipFill rotWithShape="0">
            <a:blip r:embed="rId1"/>
          </a:blipFill>
          <a:ln w="9525">
            <a:noFill/>
          </a:ln>
        </p:spPr>
        <p:txBody>
          <a:bodyPr>
            <a:spAutoFit/>
          </a:bodyPr>
          <a:lstStyle/>
          <a:p>
            <a:r>
              <a:rPr lang="en-US" altLang="zh-CN" sz="1800" b="1" dirty="0">
                <a:solidFill>
                  <a:srgbClr val="FF0000"/>
                </a:solidFill>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sym typeface="Wingdings 2" panose="05020102010507070707" pitchFamily="18" charset="2"/>
              </a:rPr>
              <a:t>  </a:t>
            </a:r>
            <a:r>
              <a:rPr lang="zh-CN" altLang="en-US" sz="1800" b="1" dirty="0">
                <a:latin typeface="Times New Roman" panose="02020603050405020304" pitchFamily="18" charset="0"/>
              </a:rPr>
              <a:t>最大功率传输定理（共轭匹配）</a:t>
            </a:r>
            <a:endParaRPr lang="zh-CN" altLang="en-US" sz="1800" b="1" dirty="0">
              <a:latin typeface="Times New Roman" panose="02020603050405020304" pitchFamily="18" charset="0"/>
            </a:endParaRPr>
          </a:p>
        </p:txBody>
      </p:sp>
      <p:sp>
        <p:nvSpPr>
          <p:cNvPr id="70663" name="矩形 70662" descr="羊皮纸"/>
          <p:cNvSpPr/>
          <p:nvPr/>
        </p:nvSpPr>
        <p:spPr>
          <a:xfrm>
            <a:off x="2627370" y="3252166"/>
            <a:ext cx="2241148" cy="368300"/>
          </a:xfrm>
          <a:prstGeom prst="rect">
            <a:avLst/>
          </a:prstGeom>
          <a:blipFill rotWithShape="0">
            <a:blip r:embed="rId1"/>
          </a:blipFill>
          <a:ln w="9525">
            <a:noFill/>
          </a:ln>
        </p:spPr>
        <p:txBody>
          <a:bodyPr>
            <a:spAutoFit/>
          </a:bodyPr>
          <a:lstStyle/>
          <a:p>
            <a:r>
              <a:rPr lang="en-US" altLang="zh-CN" sz="1800" b="1" dirty="0">
                <a:solidFill>
                  <a:srgbClr val="FF0000"/>
                </a:solidFill>
                <a:latin typeface="Times New Roman" panose="02020603050405020304" pitchFamily="18" charset="0"/>
                <a:sym typeface="Symbol" panose="05050102010706020507" pitchFamily="18" charset="2"/>
              </a:rPr>
              <a:t></a:t>
            </a:r>
            <a:r>
              <a:rPr lang="en-US" altLang="zh-CN" sz="1800" b="1" dirty="0">
                <a:solidFill>
                  <a:srgbClr val="FF0000"/>
                </a:solidFill>
                <a:latin typeface="Times New Roman" panose="02020603050405020304" pitchFamily="18" charset="0"/>
                <a:sym typeface="Wingdings 2" panose="05020102010507070707" pitchFamily="18" charset="2"/>
              </a:rPr>
              <a:t>  </a:t>
            </a:r>
            <a:r>
              <a:rPr lang="zh-CN" altLang="en-US" sz="1800" b="1" dirty="0">
                <a:latin typeface="Times New Roman" panose="02020603050405020304" pitchFamily="18" charset="0"/>
              </a:rPr>
              <a:t>传递函数</a:t>
            </a:r>
            <a:endParaRPr lang="zh-CN" altLang="en-US" sz="1800" b="1" dirty="0">
              <a:latin typeface="Times New Roman" panose="02020603050405020304" pitchFamily="18" charset="0"/>
            </a:endParaRPr>
          </a:p>
        </p:txBody>
      </p:sp>
      <p:sp>
        <p:nvSpPr>
          <p:cNvPr id="70664" name="矩形 70663" descr="羊皮纸"/>
          <p:cNvSpPr/>
          <p:nvPr/>
        </p:nvSpPr>
        <p:spPr>
          <a:xfrm>
            <a:off x="2627607" y="3652524"/>
            <a:ext cx="1543320" cy="368300"/>
          </a:xfrm>
          <a:prstGeom prst="rect">
            <a:avLst/>
          </a:prstGeom>
          <a:blipFill rotWithShape="0">
            <a:blip r:embed="rId1"/>
          </a:blipFill>
          <a:ln w="9525">
            <a:noFill/>
          </a:ln>
        </p:spPr>
        <p:txBody>
          <a:bodyPr wrap="square">
            <a:spAutoFit/>
          </a:bodyPr>
          <a:lstStyle/>
          <a:p>
            <a:r>
              <a:rPr lang="en-US" altLang="zh-CN" sz="1800" b="1" dirty="0">
                <a:solidFill>
                  <a:srgbClr val="FF0000"/>
                </a:solidFill>
                <a:latin typeface="Times New Roman" panose="02020603050405020304" pitchFamily="18" charset="0"/>
                <a:sym typeface="Symbol" panose="05050102010706020507" pitchFamily="18" charset="2"/>
              </a:rPr>
              <a:t></a:t>
            </a:r>
            <a:r>
              <a:rPr lang="en-US" altLang="zh-CN" sz="1800" b="1" dirty="0">
                <a:solidFill>
                  <a:srgbClr val="FF0000"/>
                </a:solidFill>
                <a:latin typeface="Times New Roman" panose="02020603050405020304" pitchFamily="18" charset="0"/>
                <a:sym typeface="Wingdings 2" panose="05020102010507070707" pitchFamily="18" charset="2"/>
              </a:rPr>
              <a:t>  </a:t>
            </a:r>
            <a:r>
              <a:rPr lang="zh-CN" altLang="en-US" sz="1800" b="1" dirty="0">
                <a:latin typeface="Times New Roman" panose="02020603050405020304" pitchFamily="18" charset="0"/>
              </a:rPr>
              <a:t>滤波器</a:t>
            </a:r>
            <a:endParaRPr lang="zh-CN" altLang="en-US"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
                                          </p:val>
                                        </p:tav>
                                        <p:tav tm="100000">
                                          <p:val>
                                            <p:strVal val="#ppt_w"/>
                                          </p:val>
                                        </p:tav>
                                      </p:tavLst>
                                    </p:anim>
                                    <p:anim calcmode="lin" valueType="num">
                                      <p:cBhvr>
                                        <p:cTn id="8" dur="500" fill="hold"/>
                                        <p:tgtEl>
                                          <p:spTgt spid="70658"/>
                                        </p:tgtEl>
                                        <p:attrNameLst>
                                          <p:attrName>ppt_h</p:attrName>
                                        </p:attrNameLst>
                                      </p:cBhvr>
                                      <p:tavLst>
                                        <p:tav tm="0">
                                          <p:val>
                                            <p:fltVal val="0"/>
                                          </p:val>
                                        </p:tav>
                                        <p:tav tm="100000">
                                          <p:val>
                                            <p:strVal val="#ppt_h"/>
                                          </p:val>
                                        </p:tav>
                                      </p:tavLst>
                                    </p:anim>
                                    <p:anim calcmode="lin" valueType="num">
                                      <p:cBhvr>
                                        <p:cTn id="9" dur="500" fill="hold"/>
                                        <p:tgtEl>
                                          <p:spTgt spid="70658"/>
                                        </p:tgtEl>
                                        <p:attrNameLst>
                                          <p:attrName>ppt_x</p:attrName>
                                        </p:attrNameLst>
                                      </p:cBhvr>
                                      <p:tavLst>
                                        <p:tav tm="0">
                                          <p:val>
                                            <p:fltVal val="0.5"/>
                                          </p:val>
                                        </p:tav>
                                        <p:tav tm="100000">
                                          <p:val>
                                            <p:strVal val="#ppt_x"/>
                                          </p:val>
                                        </p:tav>
                                      </p:tavLst>
                                    </p:anim>
                                    <p:anim calcmode="lin" valueType="num">
                                      <p:cBhvr>
                                        <p:cTn id="10" dur="500" fill="hold"/>
                                        <p:tgtEl>
                                          <p:spTgt spid="70658"/>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0659"/>
                                        </p:tgtEl>
                                        <p:attrNameLst>
                                          <p:attrName>style.visibility</p:attrName>
                                        </p:attrNameLst>
                                      </p:cBhvr>
                                      <p:to>
                                        <p:strVal val="visible"/>
                                      </p:to>
                                    </p:set>
                                    <p:anim calcmode="lin" valueType="num">
                                      <p:cBhvr additive="base">
                                        <p:cTn id="15" dur="500" fill="hold"/>
                                        <p:tgtEl>
                                          <p:spTgt spid="70659"/>
                                        </p:tgtEl>
                                        <p:attrNameLst>
                                          <p:attrName>ppt_x</p:attrName>
                                        </p:attrNameLst>
                                      </p:cBhvr>
                                      <p:tavLst>
                                        <p:tav tm="0">
                                          <p:val>
                                            <p:strVal val="0-#ppt_w/2"/>
                                          </p:val>
                                        </p:tav>
                                        <p:tav tm="100000">
                                          <p:val>
                                            <p:strVal val="#ppt_x"/>
                                          </p:val>
                                        </p:tav>
                                      </p:tavLst>
                                    </p:anim>
                                    <p:anim calcmode="lin" valueType="num">
                                      <p:cBhvr additive="base">
                                        <p:cTn id="16"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70660"/>
                                        </p:tgtEl>
                                        <p:attrNameLst>
                                          <p:attrName>style.visibility</p:attrName>
                                        </p:attrNameLst>
                                      </p:cBhvr>
                                      <p:to>
                                        <p:strVal val="visible"/>
                                      </p:to>
                                    </p:set>
                                    <p:animEffect transition="in" filter="slide(fromBottom)">
                                      <p:cBhvr>
                                        <p:cTn id="21" dur="500"/>
                                        <p:tgtEl>
                                          <p:spTgt spid="7066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70661"/>
                                        </p:tgtEl>
                                        <p:attrNameLst>
                                          <p:attrName>style.visibility</p:attrName>
                                        </p:attrNameLst>
                                      </p:cBhvr>
                                      <p:to>
                                        <p:strVal val="visible"/>
                                      </p:to>
                                    </p:set>
                                    <p:animEffect transition="in" filter="slide(fromBottom)">
                                      <p:cBhvr>
                                        <p:cTn id="26" dur="500"/>
                                        <p:tgtEl>
                                          <p:spTgt spid="7066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0662"/>
                                        </p:tgtEl>
                                        <p:attrNameLst>
                                          <p:attrName>style.visibility</p:attrName>
                                        </p:attrNameLst>
                                      </p:cBhvr>
                                      <p:to>
                                        <p:strVal val="visible"/>
                                      </p:to>
                                    </p:set>
                                    <p:animEffect transition="in" filter="slide(fromBottom)">
                                      <p:cBhvr>
                                        <p:cTn id="31" dur="500"/>
                                        <p:tgtEl>
                                          <p:spTgt spid="70662"/>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70663"/>
                                        </p:tgtEl>
                                        <p:attrNameLst>
                                          <p:attrName>style.visibility</p:attrName>
                                        </p:attrNameLst>
                                      </p:cBhvr>
                                      <p:to>
                                        <p:strVal val="visible"/>
                                      </p:to>
                                    </p:set>
                                    <p:animEffect transition="in" filter="slide(fromBottom)">
                                      <p:cBhvr>
                                        <p:cTn id="36" dur="500"/>
                                        <p:tgtEl>
                                          <p:spTgt spid="70663"/>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70664"/>
                                        </p:tgtEl>
                                        <p:attrNameLst>
                                          <p:attrName>style.visibility</p:attrName>
                                        </p:attrNameLst>
                                      </p:cBhvr>
                                      <p:to>
                                        <p:strVal val="visible"/>
                                      </p:to>
                                    </p:set>
                                    <p:animEffect transition="in" filter="slide(fromBottom)">
                                      <p:cBhvr>
                                        <p:cTn id="41" dur="500"/>
                                        <p:tgtEl>
                                          <p:spTgt spid="70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ldLvl="0" animBg="1"/>
      <p:bldP spid="70659" grpId="0" bldLvl="0" animBg="1"/>
      <p:bldP spid="70660" grpId="0" bldLvl="0" animBg="1"/>
      <p:bldP spid="70661" grpId="0" bldLvl="0" animBg="1"/>
      <p:bldP spid="70662" grpId="0" bldLvl="0" animBg="1"/>
      <p:bldP spid="70663" grpId="0" bldLvl="0" animBg="1"/>
      <p:bldP spid="7066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0" name="文本框 113669"/>
          <p:cNvSpPr txBox="1"/>
          <p:nvPr/>
        </p:nvSpPr>
        <p:spPr>
          <a:xfrm>
            <a:off x="1359132" y="258011"/>
            <a:ext cx="1327779" cy="414020"/>
          </a:xfrm>
          <a:prstGeom prst="rect">
            <a:avLst/>
          </a:prstGeom>
          <a:solidFill>
            <a:srgbClr val="A50021"/>
          </a:solidFill>
          <a:ln w="28575">
            <a:noFill/>
          </a:ln>
        </p:spPr>
        <p:txBody>
          <a:bodyPr anchor="ctr">
            <a:spAutoFit/>
          </a:bodyPr>
          <a:lstStyle/>
          <a:p>
            <a:pPr>
              <a:spcBef>
                <a:spcPct val="50000"/>
              </a:spcBef>
            </a:pPr>
            <a:r>
              <a:rPr lang="zh-CN" altLang="en-US" sz="2100" b="1" dirty="0">
                <a:solidFill>
                  <a:schemeClr val="bg1"/>
                </a:solidFill>
                <a:latin typeface="Times New Roman" panose="02020603050405020304" pitchFamily="18" charset="0"/>
              </a:rPr>
              <a:t>作业</a:t>
            </a:r>
            <a:r>
              <a:rPr lang="en-US" altLang="zh-CN" sz="2100" b="1">
                <a:solidFill>
                  <a:schemeClr val="bg1"/>
                </a:solidFill>
                <a:latin typeface="Times New Roman" panose="02020603050405020304" pitchFamily="18" charset="0"/>
              </a:rPr>
              <a:t>13-1</a:t>
            </a:r>
            <a:endParaRPr lang="en-US" altLang="zh-CN" sz="2100" b="1">
              <a:solidFill>
                <a:schemeClr val="bg1"/>
              </a:solidFill>
              <a:latin typeface="Times New Roman" panose="02020603050405020304" pitchFamily="18" charset="0"/>
            </a:endParaRPr>
          </a:p>
        </p:txBody>
      </p:sp>
      <p:grpSp>
        <p:nvGrpSpPr>
          <p:cNvPr id="113671" name="组合 113670"/>
          <p:cNvGrpSpPr/>
          <p:nvPr/>
        </p:nvGrpSpPr>
        <p:grpSpPr>
          <a:xfrm>
            <a:off x="2077205" y="1939868"/>
            <a:ext cx="4247703" cy="1926768"/>
            <a:chOff x="622" y="2270"/>
            <a:chExt cx="3567" cy="1618"/>
          </a:xfrm>
        </p:grpSpPr>
        <p:sp>
          <p:nvSpPr>
            <p:cNvPr id="113672" name="矩形 113671"/>
            <p:cNvSpPr/>
            <p:nvPr/>
          </p:nvSpPr>
          <p:spPr>
            <a:xfrm>
              <a:off x="1625" y="2270"/>
              <a:ext cx="250"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a</a:t>
              </a:r>
              <a:endParaRPr lang="en-US" altLang="zh-CN" sz="1800" b="1" baseline="-25000">
                <a:latin typeface="Times New Roman" panose="02020603050405020304" pitchFamily="18" charset="0"/>
              </a:endParaRPr>
            </a:p>
          </p:txBody>
        </p:sp>
        <p:sp>
          <p:nvSpPr>
            <p:cNvPr id="113673" name="菱形 113672"/>
            <p:cNvSpPr/>
            <p:nvPr/>
          </p:nvSpPr>
          <p:spPr>
            <a:xfrm>
              <a:off x="3604" y="2932"/>
              <a:ext cx="233" cy="337"/>
            </a:xfrm>
            <a:prstGeom prst="diamond">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sp>
          <p:nvSpPr>
            <p:cNvPr id="113674" name="直接连接符 113673"/>
            <p:cNvSpPr/>
            <p:nvPr/>
          </p:nvSpPr>
          <p:spPr>
            <a:xfrm>
              <a:off x="2967" y="2624"/>
              <a:ext cx="754" cy="0"/>
            </a:xfrm>
            <a:prstGeom prst="line">
              <a:avLst/>
            </a:prstGeom>
            <a:ln w="38100" cap="flat" cmpd="sng">
              <a:solidFill>
                <a:schemeClr val="tx1"/>
              </a:solidFill>
              <a:prstDash val="solid"/>
              <a:headEnd type="none" w="med" len="med"/>
              <a:tailEnd type="none" w="med" len="med"/>
            </a:ln>
          </p:spPr>
        </p:sp>
        <p:sp>
          <p:nvSpPr>
            <p:cNvPr id="113675" name="直接连接符 113674"/>
            <p:cNvSpPr/>
            <p:nvPr/>
          </p:nvSpPr>
          <p:spPr>
            <a:xfrm flipH="1">
              <a:off x="2130" y="3142"/>
              <a:ext cx="3" cy="437"/>
            </a:xfrm>
            <a:prstGeom prst="line">
              <a:avLst/>
            </a:prstGeom>
            <a:ln w="38100" cap="flat" cmpd="sng">
              <a:solidFill>
                <a:schemeClr val="tx1"/>
              </a:solidFill>
              <a:prstDash val="solid"/>
              <a:headEnd type="none" w="med" len="med"/>
              <a:tailEnd type="oval" w="med" len="med"/>
            </a:ln>
          </p:spPr>
        </p:sp>
        <p:sp>
          <p:nvSpPr>
            <p:cNvPr id="113676" name="直接连接符 113675"/>
            <p:cNvSpPr/>
            <p:nvPr/>
          </p:nvSpPr>
          <p:spPr>
            <a:xfrm>
              <a:off x="1531" y="2633"/>
              <a:ext cx="1052" cy="0"/>
            </a:xfrm>
            <a:prstGeom prst="line">
              <a:avLst/>
            </a:prstGeom>
            <a:ln w="38100" cap="flat" cmpd="sng">
              <a:solidFill>
                <a:schemeClr val="tx1"/>
              </a:solidFill>
              <a:prstDash val="solid"/>
              <a:headEnd type="none" w="med" len="med"/>
              <a:tailEnd type="none" w="med" len="med"/>
            </a:ln>
          </p:spPr>
        </p:sp>
        <p:sp>
          <p:nvSpPr>
            <p:cNvPr id="113677" name="直接连接符 113676"/>
            <p:cNvSpPr/>
            <p:nvPr/>
          </p:nvSpPr>
          <p:spPr>
            <a:xfrm flipH="1">
              <a:off x="2132" y="2633"/>
              <a:ext cx="0" cy="413"/>
            </a:xfrm>
            <a:prstGeom prst="line">
              <a:avLst/>
            </a:prstGeom>
            <a:ln w="38100" cap="flat" cmpd="sng">
              <a:solidFill>
                <a:schemeClr val="tx1"/>
              </a:solidFill>
              <a:prstDash val="solid"/>
              <a:headEnd type="oval" w="med" len="med"/>
              <a:tailEnd type="none" w="med" len="med"/>
            </a:ln>
          </p:spPr>
        </p:sp>
        <p:sp>
          <p:nvSpPr>
            <p:cNvPr id="113678" name="直接连接符 113677"/>
            <p:cNvSpPr/>
            <p:nvPr/>
          </p:nvSpPr>
          <p:spPr>
            <a:xfrm>
              <a:off x="1510" y="3577"/>
              <a:ext cx="2211" cy="0"/>
            </a:xfrm>
            <a:prstGeom prst="line">
              <a:avLst/>
            </a:prstGeom>
            <a:ln w="38100" cap="flat" cmpd="sng">
              <a:solidFill>
                <a:schemeClr val="tx1"/>
              </a:solidFill>
              <a:prstDash val="solid"/>
              <a:headEnd type="none" w="med" len="med"/>
              <a:tailEnd type="none" w="med" len="med"/>
            </a:ln>
          </p:spPr>
        </p:sp>
        <p:sp>
          <p:nvSpPr>
            <p:cNvPr id="113679" name="矩形 113678"/>
            <p:cNvSpPr/>
            <p:nvPr/>
          </p:nvSpPr>
          <p:spPr>
            <a:xfrm>
              <a:off x="3198" y="2558"/>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grpSp>
          <p:nvGrpSpPr>
            <p:cNvPr id="113680" name="组合 113679"/>
            <p:cNvGrpSpPr/>
            <p:nvPr/>
          </p:nvGrpSpPr>
          <p:grpSpPr>
            <a:xfrm>
              <a:off x="2008" y="3046"/>
              <a:ext cx="240" cy="96"/>
              <a:chOff x="1148" y="1106"/>
              <a:chExt cx="240" cy="96"/>
            </a:xfrm>
          </p:grpSpPr>
          <p:sp>
            <p:nvSpPr>
              <p:cNvPr id="113681" name="直接连接符 113680"/>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113682" name="直接连接符 113681"/>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113683" name="组合 113682"/>
            <p:cNvGrpSpPr/>
            <p:nvPr/>
          </p:nvGrpSpPr>
          <p:grpSpPr>
            <a:xfrm>
              <a:off x="2583" y="2576"/>
              <a:ext cx="384" cy="57"/>
              <a:chOff x="576" y="711"/>
              <a:chExt cx="384" cy="57"/>
            </a:xfrm>
          </p:grpSpPr>
          <p:sp>
            <p:nvSpPr>
              <p:cNvPr id="113684" name="任意多边形 113683"/>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13685" name="任意多边形 113684"/>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13686" name="任意多边形 113685"/>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13687" name="任意多边形 113686"/>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grpSp>
        <p:sp>
          <p:nvSpPr>
            <p:cNvPr id="113688" name="文本框 113687"/>
            <p:cNvSpPr txBox="1"/>
            <p:nvPr/>
          </p:nvSpPr>
          <p:spPr>
            <a:xfrm>
              <a:off x="2546" y="2288"/>
              <a:ext cx="648"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0.4H</a:t>
              </a:r>
              <a:endParaRPr lang="en-US" altLang="zh-CN" sz="1800" b="1">
                <a:latin typeface="Times New Roman" panose="02020603050405020304" pitchFamily="18" charset="0"/>
              </a:endParaRPr>
            </a:p>
          </p:txBody>
        </p:sp>
        <p:sp>
          <p:nvSpPr>
            <p:cNvPr id="113689" name="文本框 113688"/>
            <p:cNvSpPr txBox="1"/>
            <p:nvPr/>
          </p:nvSpPr>
          <p:spPr>
            <a:xfrm>
              <a:off x="3164" y="2288"/>
              <a:ext cx="452"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4</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sp>
          <p:nvSpPr>
            <p:cNvPr id="113690" name="文本框 113689"/>
            <p:cNvSpPr txBox="1"/>
            <p:nvPr/>
          </p:nvSpPr>
          <p:spPr>
            <a:xfrm>
              <a:off x="1134" y="3227"/>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113691" name="文本框 113690"/>
            <p:cNvSpPr txBox="1"/>
            <p:nvPr/>
          </p:nvSpPr>
          <p:spPr>
            <a:xfrm>
              <a:off x="1134" y="2690"/>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113692" name="椭圆 113691"/>
            <p:cNvSpPr/>
            <p:nvPr/>
          </p:nvSpPr>
          <p:spPr>
            <a:xfrm>
              <a:off x="1359" y="2954"/>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113693" name="直接连接符 113692"/>
            <p:cNvSpPr/>
            <p:nvPr/>
          </p:nvSpPr>
          <p:spPr>
            <a:xfrm flipH="1">
              <a:off x="1516" y="2624"/>
              <a:ext cx="3" cy="953"/>
            </a:xfrm>
            <a:prstGeom prst="line">
              <a:avLst/>
            </a:prstGeom>
            <a:ln w="38100" cap="flat" cmpd="sng">
              <a:solidFill>
                <a:schemeClr val="tx1"/>
              </a:solidFill>
              <a:prstDash val="solid"/>
              <a:headEnd type="none" w="med" len="med"/>
              <a:tailEnd type="none" w="med" len="med"/>
            </a:ln>
          </p:spPr>
        </p:sp>
        <p:graphicFrame>
          <p:nvGraphicFramePr>
            <p:cNvPr id="113694" name="对象 113693"/>
            <p:cNvGraphicFramePr/>
            <p:nvPr/>
          </p:nvGraphicFramePr>
          <p:xfrm>
            <a:off x="622" y="2956"/>
            <a:ext cx="596" cy="224"/>
          </p:xfrm>
          <a:graphic>
            <a:graphicData uri="http://schemas.openxmlformats.org/presentationml/2006/ole">
              <mc:AlternateContent xmlns:mc="http://schemas.openxmlformats.org/markup-compatibility/2006">
                <mc:Choice xmlns:v="urn:schemas-microsoft-com:vml" Requires="v">
                  <p:oleObj spid="_x0000_s11269" name="" r:id="rId1" imgW="469900" imgH="177165" progId="Equation.3">
                    <p:embed/>
                  </p:oleObj>
                </mc:Choice>
                <mc:Fallback>
                  <p:oleObj name="" r:id="rId1" imgW="469900" imgH="177165" progId="Equation.3">
                    <p:embed/>
                    <p:pic>
                      <p:nvPicPr>
                        <p:cNvPr id="0" name="图片 3098"/>
                        <p:cNvPicPr/>
                        <p:nvPr/>
                      </p:nvPicPr>
                      <p:blipFill>
                        <a:blip r:embed="rId2"/>
                        <a:stretch>
                          <a:fillRect/>
                        </a:stretch>
                      </p:blipFill>
                      <p:spPr>
                        <a:xfrm>
                          <a:off x="622" y="2956"/>
                          <a:ext cx="596" cy="224"/>
                        </a:xfrm>
                        <a:prstGeom prst="rect">
                          <a:avLst/>
                        </a:prstGeom>
                        <a:noFill/>
                        <a:ln w="38100">
                          <a:noFill/>
                          <a:miter/>
                        </a:ln>
                      </p:spPr>
                    </p:pic>
                  </p:oleObj>
                </mc:Fallback>
              </mc:AlternateContent>
            </a:graphicData>
          </a:graphic>
        </p:graphicFrame>
        <p:graphicFrame>
          <p:nvGraphicFramePr>
            <p:cNvPr id="113695" name="对象 113694"/>
            <p:cNvGraphicFramePr/>
            <p:nvPr/>
          </p:nvGraphicFramePr>
          <p:xfrm>
            <a:off x="2277" y="2929"/>
            <a:ext cx="278" cy="425"/>
          </p:xfrm>
          <a:graphic>
            <a:graphicData uri="http://schemas.openxmlformats.org/presentationml/2006/ole">
              <mc:AlternateContent xmlns:mc="http://schemas.openxmlformats.org/markup-compatibility/2006">
                <mc:Choice xmlns:v="urn:schemas-microsoft-com:vml" Requires="v">
                  <p:oleObj spid="_x0000_s11270" name="" r:id="rId3" imgW="266065" imgH="405765" progId="Equation.3">
                    <p:embed/>
                  </p:oleObj>
                </mc:Choice>
                <mc:Fallback>
                  <p:oleObj name="" r:id="rId3" imgW="266065" imgH="405765" progId="Equation.3">
                    <p:embed/>
                    <p:pic>
                      <p:nvPicPr>
                        <p:cNvPr id="0" name="图片 3097"/>
                        <p:cNvPicPr/>
                        <p:nvPr/>
                      </p:nvPicPr>
                      <p:blipFill>
                        <a:blip r:embed="rId4"/>
                        <a:stretch>
                          <a:fillRect/>
                        </a:stretch>
                      </p:blipFill>
                      <p:spPr>
                        <a:xfrm>
                          <a:off x="2277" y="2929"/>
                          <a:ext cx="278" cy="425"/>
                        </a:xfrm>
                        <a:prstGeom prst="rect">
                          <a:avLst/>
                        </a:prstGeom>
                        <a:noFill/>
                        <a:ln w="38100">
                          <a:noFill/>
                          <a:miter/>
                        </a:ln>
                      </p:spPr>
                    </p:pic>
                  </p:oleObj>
                </mc:Fallback>
              </mc:AlternateContent>
            </a:graphicData>
          </a:graphic>
        </p:graphicFrame>
        <p:sp>
          <p:nvSpPr>
            <p:cNvPr id="113696" name="直接连接符 113695"/>
            <p:cNvSpPr/>
            <p:nvPr/>
          </p:nvSpPr>
          <p:spPr>
            <a:xfrm>
              <a:off x="3721" y="2624"/>
              <a:ext cx="0" cy="953"/>
            </a:xfrm>
            <a:prstGeom prst="line">
              <a:avLst/>
            </a:prstGeom>
            <a:ln w="38100" cap="flat" cmpd="sng">
              <a:solidFill>
                <a:schemeClr val="tx1"/>
              </a:solidFill>
              <a:prstDash val="solid"/>
              <a:headEnd type="none" w="med" len="med"/>
              <a:tailEnd type="none" w="med" len="med"/>
            </a:ln>
          </p:spPr>
        </p:sp>
        <p:sp>
          <p:nvSpPr>
            <p:cNvPr id="113697" name="文本框 113696"/>
            <p:cNvSpPr txBox="1"/>
            <p:nvPr/>
          </p:nvSpPr>
          <p:spPr>
            <a:xfrm>
              <a:off x="3837" y="3151"/>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113698" name="文本框 113697"/>
            <p:cNvSpPr txBox="1"/>
            <p:nvPr/>
          </p:nvSpPr>
          <p:spPr>
            <a:xfrm>
              <a:off x="3824" y="2716"/>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113699" name="文本框 113698"/>
            <p:cNvSpPr txBox="1"/>
            <p:nvPr/>
          </p:nvSpPr>
          <p:spPr>
            <a:xfrm>
              <a:off x="3824" y="2939"/>
              <a:ext cx="365" cy="309"/>
            </a:xfrm>
            <a:prstGeom prst="rect">
              <a:avLst/>
            </a:prstGeom>
            <a:noFill/>
            <a:ln w="9525">
              <a:noFill/>
            </a:ln>
          </p:spPr>
          <p:txBody>
            <a:bodyPr wrap="none" anchor="t">
              <a:spAutoFit/>
            </a:bodyPr>
            <a:lstStyle/>
            <a:p>
              <a:r>
                <a:rPr lang="en-US" altLang="zh-CN" sz="1800" b="1">
                  <a:latin typeface="Times New Roman" panose="02020603050405020304" pitchFamily="18" charset="0"/>
                </a:rPr>
                <a:t>2</a:t>
              </a:r>
              <a:r>
                <a:rPr lang="en-US" altLang="zh-CN" sz="1800" b="1" i="1">
                  <a:latin typeface="Times New Roman" panose="02020603050405020304" pitchFamily="18" charset="0"/>
                </a:rPr>
                <a:t>i</a:t>
              </a:r>
              <a:r>
                <a:rPr lang="en-US" altLang="zh-CN" sz="1800" b="1" baseline="-25000">
                  <a:latin typeface="Times New Roman" panose="02020603050405020304" pitchFamily="18" charset="0"/>
                </a:rPr>
                <a:t>1</a:t>
              </a:r>
              <a:endParaRPr lang="en-US" altLang="zh-CN" sz="1800" b="1" baseline="-25000">
                <a:latin typeface="Times New Roman" panose="02020603050405020304" pitchFamily="18" charset="0"/>
              </a:endParaRPr>
            </a:p>
          </p:txBody>
        </p:sp>
        <p:sp>
          <p:nvSpPr>
            <p:cNvPr id="113700" name="直接连接符 113699"/>
            <p:cNvSpPr/>
            <p:nvPr/>
          </p:nvSpPr>
          <p:spPr>
            <a:xfrm flipV="1">
              <a:off x="2183" y="2630"/>
              <a:ext cx="251" cy="0"/>
            </a:xfrm>
            <a:prstGeom prst="line">
              <a:avLst/>
            </a:prstGeom>
            <a:ln w="38100" cap="flat" cmpd="sng">
              <a:solidFill>
                <a:srgbClr val="FF0000"/>
              </a:solidFill>
              <a:prstDash val="solid"/>
              <a:headEnd type="none" w="med" len="med"/>
              <a:tailEnd type="stealth" w="med" len="lg"/>
            </a:ln>
          </p:spPr>
        </p:sp>
        <p:sp>
          <p:nvSpPr>
            <p:cNvPr id="113701" name="矩形 113700"/>
            <p:cNvSpPr/>
            <p:nvPr/>
          </p:nvSpPr>
          <p:spPr>
            <a:xfrm>
              <a:off x="2183" y="2288"/>
              <a:ext cx="269"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i</a:t>
              </a:r>
              <a:r>
                <a:rPr lang="en-US" altLang="zh-CN" sz="1800" b="1" baseline="-25000">
                  <a:latin typeface="Times New Roman" panose="02020603050405020304" pitchFamily="18" charset="0"/>
                </a:rPr>
                <a:t>1</a:t>
              </a:r>
              <a:endParaRPr lang="en-US" altLang="zh-CN" sz="1800" b="1" baseline="-25000">
                <a:latin typeface="Times New Roman" panose="02020603050405020304" pitchFamily="18" charset="0"/>
              </a:endParaRPr>
            </a:p>
          </p:txBody>
        </p:sp>
        <p:sp>
          <p:nvSpPr>
            <p:cNvPr id="113702" name="矩形 113701"/>
            <p:cNvSpPr/>
            <p:nvPr/>
          </p:nvSpPr>
          <p:spPr>
            <a:xfrm>
              <a:off x="1925" y="2288"/>
              <a:ext cx="2228" cy="1437"/>
            </a:xfrm>
            <a:prstGeom prst="rect">
              <a:avLst/>
            </a:prstGeom>
            <a:noFill/>
            <a:ln w="38100" cap="flat" cmpd="sng">
              <a:solidFill>
                <a:schemeClr val="accent2"/>
              </a:solidFill>
              <a:prstDash val="sysDot"/>
              <a:miter/>
              <a:headEnd type="none" w="med" len="med"/>
              <a:tailEnd type="none" w="med" len="med"/>
            </a:ln>
          </p:spPr>
          <p:txBody>
            <a:bodyPr/>
            <a:lstStyle/>
            <a:p>
              <a:endParaRPr lang="zh-CN" altLang="en-US" sz="100"/>
            </a:p>
          </p:txBody>
        </p:sp>
        <p:sp>
          <p:nvSpPr>
            <p:cNvPr id="113703" name="椭圆 113702"/>
            <p:cNvSpPr/>
            <p:nvPr/>
          </p:nvSpPr>
          <p:spPr>
            <a:xfrm>
              <a:off x="1701" y="2593"/>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113704" name="椭圆 113703"/>
            <p:cNvSpPr/>
            <p:nvPr/>
          </p:nvSpPr>
          <p:spPr>
            <a:xfrm>
              <a:off x="1704" y="3543"/>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113705" name="矩形 113704"/>
            <p:cNvSpPr/>
            <p:nvPr/>
          </p:nvSpPr>
          <p:spPr>
            <a:xfrm>
              <a:off x="1645" y="3579"/>
              <a:ext cx="250"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b</a:t>
              </a:r>
              <a:endParaRPr lang="en-US" altLang="zh-CN" sz="1800" b="1" baseline="-25000">
                <a:latin typeface="Times New Roman" panose="02020603050405020304" pitchFamily="18" charset="0"/>
              </a:endParaRPr>
            </a:p>
          </p:txBody>
        </p:sp>
      </p:grpSp>
      <p:sp>
        <p:nvSpPr>
          <p:cNvPr id="113706" name="矩形 113705"/>
          <p:cNvSpPr/>
          <p:nvPr/>
        </p:nvSpPr>
        <p:spPr>
          <a:xfrm>
            <a:off x="2538057" y="789523"/>
            <a:ext cx="4269138" cy="922020"/>
          </a:xfrm>
          <a:prstGeom prst="rect">
            <a:avLst/>
          </a:prstGeom>
          <a:noFill/>
          <a:ln w="25400">
            <a:noFill/>
          </a:ln>
        </p:spPr>
        <p:txBody>
          <a:bodyPr>
            <a:spAutoFit/>
          </a:bodyPr>
          <a:lstStyle/>
          <a:p>
            <a:pPr eaLnBrk="0" hangingPunct="0"/>
            <a:r>
              <a:rPr lang="zh-CN" altLang="en-US" sz="1800" b="1" dirty="0">
                <a:latin typeface="Times New Roman" panose="02020603050405020304" pitchFamily="18" charset="0"/>
              </a:rPr>
              <a:t>图示电路，计算</a:t>
            </a:r>
            <a:r>
              <a:rPr lang="en-US" altLang="zh-CN" sz="1800" b="1">
                <a:latin typeface="Times New Roman" panose="02020603050405020304" pitchFamily="18" charset="0"/>
              </a:rPr>
              <a:t>:</a:t>
            </a:r>
            <a:endParaRPr lang="en-US" altLang="zh-CN" sz="1800" b="1">
              <a:latin typeface="Times New Roman" panose="02020603050405020304" pitchFamily="18" charset="0"/>
            </a:endParaRPr>
          </a:p>
          <a:p>
            <a:pPr eaLnBrk="0" hangingPunct="0"/>
            <a:r>
              <a:rPr lang="zh-CN" altLang="en-US" sz="1800" b="1" dirty="0">
                <a:latin typeface="Times New Roman" panose="02020603050405020304" pitchFamily="18" charset="0"/>
              </a:rPr>
              <a:t>（</a:t>
            </a:r>
            <a:r>
              <a:rPr lang="en-US" altLang="zh-CN" sz="1800" b="1" dirty="0">
                <a:latin typeface="Times New Roman" panose="02020603050405020304" pitchFamily="18" charset="0"/>
              </a:rPr>
              <a:t>1</a:t>
            </a:r>
            <a:r>
              <a:rPr lang="zh-CN" altLang="en-US" sz="1800" b="1" dirty="0">
                <a:latin typeface="Times New Roman" panose="02020603050405020304" pitchFamily="18" charset="0"/>
              </a:rPr>
              <a:t>）单口网络吸收的平均功率</a:t>
            </a:r>
            <a:r>
              <a:rPr lang="en-US" altLang="zh-CN" sz="1800" b="1" i="1" err="1">
                <a:latin typeface="Times New Roman" panose="02020603050405020304" pitchFamily="18" charset="0"/>
              </a:rPr>
              <a:t>P</a:t>
            </a:r>
            <a:r>
              <a:rPr lang="en-US" altLang="zh-CN" sz="1800" b="1" i="1" baseline="-25000" err="1">
                <a:latin typeface="Times New Roman" panose="02020603050405020304" pitchFamily="18" charset="0"/>
              </a:rPr>
              <a:t>ab</a:t>
            </a:r>
            <a:r>
              <a:rPr lang="zh-CN" altLang="en-US" sz="1800" b="1" dirty="0">
                <a:latin typeface="Times New Roman" panose="02020603050405020304" pitchFamily="18" charset="0"/>
              </a:rPr>
              <a:t>；</a:t>
            </a:r>
            <a:endParaRPr lang="zh-CN" altLang="en-US" sz="1800" b="1" dirty="0">
              <a:latin typeface="Times New Roman" panose="02020603050405020304" pitchFamily="18" charset="0"/>
            </a:endParaRPr>
          </a:p>
          <a:p>
            <a:pPr eaLnBrk="0" hangingPunct="0"/>
            <a:r>
              <a:rPr lang="zh-CN" altLang="en-US" sz="1800" b="1" dirty="0">
                <a:latin typeface="Times New Roman" panose="02020603050405020304" pitchFamily="18" charset="0"/>
              </a:rPr>
              <a:t>（</a:t>
            </a:r>
            <a:r>
              <a:rPr lang="en-US" altLang="zh-CN" sz="1800" b="1" dirty="0">
                <a:latin typeface="Times New Roman" panose="02020603050405020304" pitchFamily="18" charset="0"/>
              </a:rPr>
              <a:t>2</a:t>
            </a:r>
            <a:r>
              <a:rPr lang="zh-CN" altLang="en-US" sz="1800" b="1" dirty="0">
                <a:latin typeface="Times New Roman" panose="02020603050405020304" pitchFamily="18" charset="0"/>
              </a:rPr>
              <a:t>）受控源吸收的平均功率</a:t>
            </a:r>
            <a:r>
              <a:rPr lang="en-US" altLang="zh-CN" sz="1800" b="1" i="1">
                <a:latin typeface="Times New Roman" panose="02020603050405020304" pitchFamily="18" charset="0"/>
              </a:rPr>
              <a:t>P</a:t>
            </a:r>
            <a:r>
              <a:rPr lang="en-US" altLang="zh-CN" sz="1800" b="1" baseline="-25000">
                <a:latin typeface="Times New Roman" panose="02020603050405020304" pitchFamily="18" charset="0"/>
              </a:rPr>
              <a:t>◇</a:t>
            </a:r>
            <a:endParaRPr lang="en-US" altLang="zh-CN" sz="1800" b="1" baseline="-250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矩形 233473"/>
          <p:cNvSpPr/>
          <p:nvPr/>
        </p:nvSpPr>
        <p:spPr>
          <a:xfrm>
            <a:off x="1587772" y="678775"/>
            <a:ext cx="5009836" cy="1198880"/>
          </a:xfrm>
          <a:prstGeom prst="rect">
            <a:avLst/>
          </a:prstGeom>
          <a:noFill/>
          <a:ln w="38100">
            <a:noFill/>
          </a:ln>
        </p:spPr>
        <p:txBody>
          <a:bodyPr>
            <a:spAutoFit/>
          </a:bodyPr>
          <a:lstStyle/>
          <a:p>
            <a:r>
              <a:rPr lang="zh-CN" altLang="en-US" sz="1800" b="1" dirty="0">
                <a:latin typeface="Arial" panose="020B0604020202020204" pitchFamily="34" charset="0"/>
              </a:rPr>
              <a:t>平均功率实际上是电阻消耗的功率，平均功率又称为有功功率。表示电路实际消耗的功率，它不仅与电压电流有效值有关，而且与</a:t>
            </a:r>
            <a:r>
              <a:rPr lang="en-US" altLang="zh-CN" sz="1800" b="1" err="1">
                <a:latin typeface="Times New Roman" panose="02020603050405020304" pitchFamily="18" charset="0"/>
              </a:rPr>
              <a:t>cos</a:t>
            </a:r>
            <a:r>
              <a:rPr lang="en-US" altLang="zh-CN" sz="1800" b="1" i="1">
                <a:latin typeface="Times New Roman" panose="02020603050405020304" pitchFamily="18" charset="0"/>
                <a:sym typeface="Symbol" panose="05050102010706020507" pitchFamily="18" charset="2"/>
              </a:rPr>
              <a:t></a:t>
            </a:r>
            <a:r>
              <a:rPr lang="zh-CN" altLang="en-US" sz="1800" b="1" dirty="0">
                <a:latin typeface="Arial" panose="020B0604020202020204" pitchFamily="34" charset="0"/>
              </a:rPr>
              <a:t>有关。主要由于电压、电流存在相位差。</a:t>
            </a:r>
            <a:endParaRPr lang="zh-CN" altLang="en-US" sz="1800" b="1" dirty="0">
              <a:latin typeface="Arial" panose="020B0604020202020204" pitchFamily="34" charset="0"/>
            </a:endParaRPr>
          </a:p>
        </p:txBody>
      </p:sp>
      <p:grpSp>
        <p:nvGrpSpPr>
          <p:cNvPr id="233475" name="组合 233474"/>
          <p:cNvGrpSpPr/>
          <p:nvPr/>
        </p:nvGrpSpPr>
        <p:grpSpPr>
          <a:xfrm>
            <a:off x="5855719" y="1715991"/>
            <a:ext cx="1531411" cy="1099139"/>
            <a:chOff x="600" y="949"/>
            <a:chExt cx="1286" cy="923"/>
          </a:xfrm>
        </p:grpSpPr>
        <p:sp>
          <p:nvSpPr>
            <p:cNvPr id="233476" name="矩形 233475"/>
            <p:cNvSpPr/>
            <p:nvPr/>
          </p:nvSpPr>
          <p:spPr>
            <a:xfrm>
              <a:off x="1454" y="1152"/>
              <a:ext cx="432" cy="720"/>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en-US" altLang="zh-CN" sz="1800" b="1" i="1">
                  <a:latin typeface="Times New Roman" panose="02020603050405020304" pitchFamily="18" charset="0"/>
                </a:rPr>
                <a:t>N</a:t>
              </a:r>
              <a:r>
                <a:rPr lang="en-US" altLang="zh-CN" sz="1800" b="1" baseline="-25000">
                  <a:latin typeface="Times New Roman" panose="02020603050405020304" pitchFamily="18" charset="0"/>
                </a:rPr>
                <a:t>0</a:t>
              </a:r>
              <a:endParaRPr lang="en-US" altLang="zh-CN" sz="1800" b="1" baseline="-25000">
                <a:latin typeface="Times New Roman" panose="02020603050405020304" pitchFamily="18" charset="0"/>
              </a:endParaRPr>
            </a:p>
          </p:txBody>
        </p:sp>
        <p:sp>
          <p:nvSpPr>
            <p:cNvPr id="233477" name="任意多边形 233476"/>
            <p:cNvSpPr/>
            <p:nvPr/>
          </p:nvSpPr>
          <p:spPr>
            <a:xfrm>
              <a:off x="912" y="1752"/>
              <a:ext cx="540" cy="2"/>
            </a:xfrm>
            <a:custGeom>
              <a:avLst/>
              <a:gdLst/>
              <a:ahLst/>
              <a:cxnLst/>
              <a:rect l="0" t="0" r="0" b="0"/>
              <a:pathLst>
                <a:path w="540" h="2">
                  <a:moveTo>
                    <a:pt x="0" y="2"/>
                  </a:moveTo>
                  <a:lnTo>
                    <a:pt x="540" y="0"/>
                  </a:lnTo>
                </a:path>
              </a:pathLst>
            </a:custGeom>
            <a:noFill/>
            <a:ln w="19050" cap="flat" cmpd="sng">
              <a:solidFill>
                <a:schemeClr val="tx1"/>
              </a:solidFill>
              <a:prstDash val="solid"/>
              <a:headEnd type="none" w="med" len="med"/>
              <a:tailEnd type="none" w="med" len="med"/>
            </a:ln>
          </p:spPr>
          <p:txBody>
            <a:bodyPr/>
            <a:lstStyle/>
            <a:p>
              <a:endParaRPr lang="zh-CN" altLang="en-US" sz="100"/>
            </a:p>
          </p:txBody>
        </p:sp>
        <p:sp>
          <p:nvSpPr>
            <p:cNvPr id="233478" name="直接连接符 233477"/>
            <p:cNvSpPr/>
            <p:nvPr/>
          </p:nvSpPr>
          <p:spPr>
            <a:xfrm>
              <a:off x="974" y="1200"/>
              <a:ext cx="288" cy="0"/>
            </a:xfrm>
            <a:prstGeom prst="line">
              <a:avLst/>
            </a:prstGeom>
            <a:ln w="12700" cap="flat" cmpd="sng">
              <a:solidFill>
                <a:srgbClr val="FF0000"/>
              </a:solidFill>
              <a:prstDash val="solid"/>
              <a:headEnd type="none" w="med" len="med"/>
              <a:tailEnd type="stealth" w="sm" len="med"/>
            </a:ln>
          </p:spPr>
        </p:sp>
        <p:sp>
          <p:nvSpPr>
            <p:cNvPr id="233479" name="文本框 233478"/>
            <p:cNvSpPr txBox="1"/>
            <p:nvPr/>
          </p:nvSpPr>
          <p:spPr>
            <a:xfrm>
              <a:off x="640" y="1093"/>
              <a:ext cx="224" cy="309"/>
            </a:xfrm>
            <a:prstGeom prst="rect">
              <a:avLst/>
            </a:prstGeom>
            <a:noFill/>
            <a:ln w="12700">
              <a:noFill/>
            </a:ln>
          </p:spPr>
          <p:txBody>
            <a:bodyPr anchor="ctr">
              <a:spAutoFit/>
            </a:bodyPr>
            <a:lstStyle/>
            <a:p>
              <a:pPr algn="ct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33480" name="文本框 233479"/>
            <p:cNvSpPr txBox="1"/>
            <p:nvPr/>
          </p:nvSpPr>
          <p:spPr>
            <a:xfrm>
              <a:off x="600" y="1343"/>
              <a:ext cx="260" cy="309"/>
            </a:xfrm>
            <a:prstGeom prst="rect">
              <a:avLst/>
            </a:prstGeom>
            <a:noFill/>
            <a:ln w="12700">
              <a:noFill/>
            </a:ln>
          </p:spPr>
          <p:txBody>
            <a:bodyPr wrap="none" anchor="ctr">
              <a:spAutoFit/>
            </a:bodyPr>
            <a:lstStyle/>
            <a:p>
              <a:pPr algn="ctr"/>
              <a:r>
                <a:rPr lang="en-US" altLang="zh-CN" sz="1800" b="1" i="1">
                  <a:latin typeface="Times New Roman" panose="02020603050405020304" pitchFamily="18" charset="0"/>
                </a:rPr>
                <a:t>u</a:t>
              </a:r>
              <a:endParaRPr lang="en-US" altLang="zh-CN" sz="1800" b="1" i="1">
                <a:latin typeface="Times New Roman" panose="02020603050405020304" pitchFamily="18" charset="0"/>
              </a:endParaRPr>
            </a:p>
          </p:txBody>
        </p:sp>
        <p:sp>
          <p:nvSpPr>
            <p:cNvPr id="233481" name="文本框 233480"/>
            <p:cNvSpPr txBox="1"/>
            <p:nvPr/>
          </p:nvSpPr>
          <p:spPr>
            <a:xfrm>
              <a:off x="1003" y="949"/>
              <a:ext cx="207" cy="309"/>
            </a:xfrm>
            <a:prstGeom prst="rect">
              <a:avLst/>
            </a:prstGeom>
            <a:noFill/>
            <a:ln w="12700">
              <a:noFill/>
            </a:ln>
          </p:spPr>
          <p:txBody>
            <a:bodyPr wrap="none" anchor="ctr">
              <a:spAutoFit/>
            </a:bodyPr>
            <a:lstStyle/>
            <a:p>
              <a:pPr algn="ctr"/>
              <a:r>
                <a:rPr lang="en-US" altLang="zh-CN" sz="1800" b="1" i="1">
                  <a:latin typeface="Times New Roman" panose="02020603050405020304" pitchFamily="18" charset="0"/>
                </a:rPr>
                <a:t>i</a:t>
              </a:r>
              <a:endParaRPr lang="en-US" altLang="zh-CN" sz="1800" b="1" i="1">
                <a:latin typeface="Times New Roman" panose="02020603050405020304" pitchFamily="18" charset="0"/>
              </a:endParaRPr>
            </a:p>
          </p:txBody>
        </p:sp>
        <p:sp>
          <p:nvSpPr>
            <p:cNvPr id="233482" name="文本框 233481"/>
            <p:cNvSpPr txBox="1"/>
            <p:nvPr/>
          </p:nvSpPr>
          <p:spPr>
            <a:xfrm>
              <a:off x="652" y="1525"/>
              <a:ext cx="212" cy="309"/>
            </a:xfrm>
            <a:prstGeom prst="rect">
              <a:avLst/>
            </a:prstGeom>
            <a:noFill/>
            <a:ln w="12700">
              <a:noFill/>
            </a:ln>
          </p:spPr>
          <p:txBody>
            <a:bodyPr anchor="ctr">
              <a:spAutoFit/>
            </a:bodyPr>
            <a:lstStyle/>
            <a:p>
              <a:pPr algn="ctr"/>
              <a:r>
                <a:rPr lang="en-US" altLang="zh-CN" sz="1800" b="1">
                  <a:latin typeface="Times New Roman" panose="02020603050405020304" pitchFamily="18" charset="0"/>
                </a:rPr>
                <a:t>_</a:t>
              </a:r>
              <a:endParaRPr lang="en-US" altLang="zh-CN" sz="1800" b="1">
                <a:latin typeface="Times New Roman" panose="02020603050405020304" pitchFamily="18" charset="0"/>
              </a:endParaRPr>
            </a:p>
          </p:txBody>
        </p:sp>
        <p:sp>
          <p:nvSpPr>
            <p:cNvPr id="233483" name="椭圆 233482"/>
            <p:cNvSpPr/>
            <p:nvPr/>
          </p:nvSpPr>
          <p:spPr>
            <a:xfrm>
              <a:off x="864" y="1728"/>
              <a:ext cx="48" cy="48"/>
            </a:xfrm>
            <a:prstGeom prst="ellipse">
              <a:avLst/>
            </a:prstGeom>
            <a:noFill/>
            <a:ln w="19050" cap="flat" cmpd="sng">
              <a:solidFill>
                <a:srgbClr val="000000"/>
              </a:solidFill>
              <a:prstDash val="solid"/>
              <a:headEnd type="none" w="med" len="med"/>
              <a:tailEnd type="none" w="med" len="med"/>
            </a:ln>
          </p:spPr>
          <p:txBody>
            <a:bodyPr/>
            <a:lstStyle/>
            <a:p>
              <a:endParaRPr lang="zh-CN" altLang="en-US" sz="100"/>
            </a:p>
          </p:txBody>
        </p:sp>
        <p:sp>
          <p:nvSpPr>
            <p:cNvPr id="233484" name="任意多边形 233483"/>
            <p:cNvSpPr/>
            <p:nvPr/>
          </p:nvSpPr>
          <p:spPr>
            <a:xfrm>
              <a:off x="912" y="1272"/>
              <a:ext cx="540" cy="2"/>
            </a:xfrm>
            <a:custGeom>
              <a:avLst/>
              <a:gdLst/>
              <a:ahLst/>
              <a:cxnLst/>
              <a:rect l="0" t="0" r="0" b="0"/>
              <a:pathLst>
                <a:path w="540" h="2">
                  <a:moveTo>
                    <a:pt x="0" y="2"/>
                  </a:moveTo>
                  <a:lnTo>
                    <a:pt x="540" y="0"/>
                  </a:lnTo>
                </a:path>
              </a:pathLst>
            </a:custGeom>
            <a:noFill/>
            <a:ln w="19050" cap="flat" cmpd="sng">
              <a:solidFill>
                <a:schemeClr val="tx1"/>
              </a:solidFill>
              <a:prstDash val="solid"/>
              <a:headEnd type="none" w="med" len="med"/>
              <a:tailEnd type="none" w="med" len="med"/>
            </a:ln>
          </p:spPr>
          <p:txBody>
            <a:bodyPr/>
            <a:lstStyle/>
            <a:p>
              <a:endParaRPr lang="zh-CN" altLang="en-US" sz="100"/>
            </a:p>
          </p:txBody>
        </p:sp>
        <p:sp>
          <p:nvSpPr>
            <p:cNvPr id="233485" name="椭圆 233484"/>
            <p:cNvSpPr/>
            <p:nvPr/>
          </p:nvSpPr>
          <p:spPr>
            <a:xfrm>
              <a:off x="864" y="1248"/>
              <a:ext cx="48" cy="48"/>
            </a:xfrm>
            <a:prstGeom prst="ellipse">
              <a:avLst/>
            </a:prstGeom>
            <a:noFill/>
            <a:ln w="19050" cap="flat" cmpd="sng">
              <a:solidFill>
                <a:srgbClr val="000000"/>
              </a:solidFill>
              <a:prstDash val="solid"/>
              <a:headEnd type="none" w="med" len="med"/>
              <a:tailEnd type="none" w="med" len="med"/>
            </a:ln>
          </p:spPr>
          <p:txBody>
            <a:bodyPr/>
            <a:lstStyle/>
            <a:p>
              <a:endParaRPr lang="zh-CN" altLang="en-US" sz="100"/>
            </a:p>
          </p:txBody>
        </p:sp>
      </p:grpSp>
      <p:graphicFrame>
        <p:nvGraphicFramePr>
          <p:cNvPr id="233486" name="对象 233485"/>
          <p:cNvGraphicFramePr/>
          <p:nvPr/>
        </p:nvGraphicFramePr>
        <p:xfrm>
          <a:off x="1998610" y="1743856"/>
          <a:ext cx="1838647" cy="656387"/>
        </p:xfrm>
        <a:graphic>
          <a:graphicData uri="http://schemas.openxmlformats.org/presentationml/2006/ole">
            <mc:AlternateContent xmlns:mc="http://schemas.openxmlformats.org/markup-compatibility/2006">
              <mc:Choice xmlns:v="urn:schemas-microsoft-com:vml" Requires="v">
                <p:oleObj spid="_x0000_s12295" name="" r:id="rId1" imgW="1130300" imgH="405765" progId="Equation.3">
                  <p:embed/>
                </p:oleObj>
              </mc:Choice>
              <mc:Fallback>
                <p:oleObj name="" r:id="rId1" imgW="1130300" imgH="405765" progId="Equation.3">
                  <p:embed/>
                  <p:pic>
                    <p:nvPicPr>
                      <p:cNvPr id="0" name="图片 3103"/>
                      <p:cNvPicPr/>
                      <p:nvPr/>
                    </p:nvPicPr>
                    <p:blipFill>
                      <a:blip r:embed="rId2"/>
                      <a:stretch>
                        <a:fillRect/>
                      </a:stretch>
                    </p:blipFill>
                    <p:spPr>
                      <a:xfrm>
                        <a:off x="1998610" y="1743856"/>
                        <a:ext cx="1838647" cy="656387"/>
                      </a:xfrm>
                      <a:prstGeom prst="rect">
                        <a:avLst/>
                      </a:prstGeom>
                      <a:noFill/>
                      <a:ln w="38100">
                        <a:noFill/>
                        <a:miter/>
                      </a:ln>
                    </p:spPr>
                  </p:pic>
                </p:oleObj>
              </mc:Fallback>
            </mc:AlternateContent>
          </a:graphicData>
        </a:graphic>
      </p:graphicFrame>
      <p:graphicFrame>
        <p:nvGraphicFramePr>
          <p:cNvPr id="233487" name="对象 233486"/>
          <p:cNvGraphicFramePr/>
          <p:nvPr/>
        </p:nvGraphicFramePr>
        <p:xfrm>
          <a:off x="3115373" y="2211139"/>
          <a:ext cx="2234480" cy="734030"/>
        </p:xfrm>
        <a:graphic>
          <a:graphicData uri="http://schemas.openxmlformats.org/presentationml/2006/ole">
            <mc:AlternateContent xmlns:mc="http://schemas.openxmlformats.org/markup-compatibility/2006">
              <mc:Choice xmlns:v="urn:schemas-microsoft-com:vml" Requires="v">
                <p:oleObj spid="_x0000_s12296" name="" r:id="rId3" imgW="1498600" imgH="444500" progId="Equation.3">
                  <p:embed/>
                </p:oleObj>
              </mc:Choice>
              <mc:Fallback>
                <p:oleObj name="" r:id="rId3" imgW="1498600" imgH="444500" progId="Equation.3">
                  <p:embed/>
                  <p:pic>
                    <p:nvPicPr>
                      <p:cNvPr id="0" name="图片 3100"/>
                      <p:cNvPicPr/>
                      <p:nvPr/>
                    </p:nvPicPr>
                    <p:blipFill>
                      <a:blip r:embed="rId4"/>
                      <a:stretch>
                        <a:fillRect/>
                      </a:stretch>
                    </p:blipFill>
                    <p:spPr>
                      <a:xfrm>
                        <a:off x="3115373" y="2211139"/>
                        <a:ext cx="2234480" cy="734030"/>
                      </a:xfrm>
                      <a:prstGeom prst="rect">
                        <a:avLst/>
                      </a:prstGeom>
                      <a:noFill/>
                      <a:ln w="38100">
                        <a:noFill/>
                        <a:miter/>
                      </a:ln>
                    </p:spPr>
                  </p:pic>
                </p:oleObj>
              </mc:Fallback>
            </mc:AlternateContent>
          </a:graphicData>
        </a:graphic>
      </p:graphicFrame>
      <p:sp>
        <p:nvSpPr>
          <p:cNvPr id="233488" name="矩形 233487"/>
          <p:cNvSpPr/>
          <p:nvPr/>
        </p:nvSpPr>
        <p:spPr>
          <a:xfrm>
            <a:off x="1547283" y="2391193"/>
            <a:ext cx="1972020" cy="368300"/>
          </a:xfrm>
          <a:prstGeom prst="rect">
            <a:avLst/>
          </a:prstGeom>
          <a:noFill/>
          <a:ln w="9525">
            <a:noFill/>
          </a:ln>
        </p:spPr>
        <p:txBody>
          <a:bodyPr>
            <a:spAutoFit/>
          </a:bodyPr>
          <a:lstStyle/>
          <a:p>
            <a:pPr eaLnBrk="0" hangingPunct="0"/>
            <a:r>
              <a:rPr lang="zh-CN" altLang="en-US" sz="1800" b="1" dirty="0">
                <a:solidFill>
                  <a:srgbClr val="0000FF"/>
                </a:solidFill>
                <a:latin typeface="Times New Roman" panose="02020603050405020304" pitchFamily="18" charset="0"/>
              </a:rPr>
              <a:t>功率因数定义</a:t>
            </a:r>
            <a:endParaRPr lang="zh-CN" altLang="en-US" sz="1800" b="1" dirty="0">
              <a:solidFill>
                <a:srgbClr val="0000FF"/>
              </a:solidFill>
              <a:latin typeface="Times New Roman" panose="02020603050405020304" pitchFamily="18" charset="0"/>
            </a:endParaRPr>
          </a:p>
        </p:txBody>
      </p:sp>
      <p:graphicFrame>
        <p:nvGraphicFramePr>
          <p:cNvPr id="233489" name="对象 233488"/>
          <p:cNvGraphicFramePr/>
          <p:nvPr/>
        </p:nvGraphicFramePr>
        <p:xfrm>
          <a:off x="1982771" y="2977083"/>
          <a:ext cx="4379408" cy="690683"/>
        </p:xfrm>
        <a:graphic>
          <a:graphicData uri="http://schemas.openxmlformats.org/presentationml/2006/ole">
            <mc:AlternateContent xmlns:mc="http://schemas.openxmlformats.org/markup-compatibility/2006">
              <mc:Choice xmlns:v="urn:schemas-microsoft-com:vml" Requires="v">
                <p:oleObj spid="_x0000_s12297" name="" r:id="rId5" imgW="2895600" imgH="457200" progId="Equation.3">
                  <p:embed/>
                </p:oleObj>
              </mc:Choice>
              <mc:Fallback>
                <p:oleObj name="" r:id="rId5" imgW="2895600" imgH="457200" progId="Equation.3">
                  <p:embed/>
                  <p:pic>
                    <p:nvPicPr>
                      <p:cNvPr id="0" name="图片 3099"/>
                      <p:cNvPicPr/>
                      <p:nvPr/>
                    </p:nvPicPr>
                    <p:blipFill>
                      <a:blip r:embed="rId6"/>
                      <a:stretch>
                        <a:fillRect/>
                      </a:stretch>
                    </p:blipFill>
                    <p:spPr>
                      <a:xfrm>
                        <a:off x="1982771" y="2977083"/>
                        <a:ext cx="4379408" cy="690683"/>
                      </a:xfrm>
                      <a:prstGeom prst="rect">
                        <a:avLst/>
                      </a:prstGeom>
                      <a:noFill/>
                      <a:ln w="38100">
                        <a:noFill/>
                        <a:miter/>
                      </a:ln>
                    </p:spPr>
                  </p:pic>
                </p:oleObj>
              </mc:Fallback>
            </mc:AlternateContent>
          </a:graphicData>
        </a:graphic>
      </p:graphicFrame>
      <p:sp>
        <p:nvSpPr>
          <p:cNvPr id="233490" name="矩形 233489"/>
          <p:cNvSpPr/>
          <p:nvPr/>
        </p:nvSpPr>
        <p:spPr>
          <a:xfrm>
            <a:off x="1615161" y="3760652"/>
            <a:ext cx="5819602" cy="368300"/>
          </a:xfrm>
          <a:prstGeom prst="rect">
            <a:avLst/>
          </a:prstGeom>
          <a:noFill/>
          <a:ln w="38100">
            <a:noFill/>
          </a:ln>
        </p:spPr>
        <p:txBody>
          <a:bodyPr>
            <a:spAutoFit/>
          </a:bodyPr>
          <a:lstStyle/>
          <a:p>
            <a:r>
              <a:rPr lang="zh-CN" altLang="en-US" sz="1800" b="1" dirty="0">
                <a:latin typeface="Arial" panose="020B0604020202020204" pitchFamily="34" charset="0"/>
              </a:rPr>
              <a:t>当</a:t>
            </a:r>
            <a:r>
              <a:rPr lang="en-US" altLang="zh-CN" sz="1800" b="1">
                <a:latin typeface="Times New Roman" panose="02020603050405020304" pitchFamily="18" charset="0"/>
              </a:rPr>
              <a:t>N</a:t>
            </a:r>
            <a:r>
              <a:rPr lang="zh-CN" altLang="en-US" sz="1800" b="1" dirty="0">
                <a:latin typeface="Arial" panose="020B0604020202020204" pitchFamily="34" charset="0"/>
              </a:rPr>
              <a:t>为纯电阻网络时： </a:t>
            </a:r>
            <a:r>
              <a:rPr lang="en-US" altLang="zh-CN" sz="1800" b="1" i="1">
                <a:latin typeface="Times New Roman" panose="02020603050405020304" pitchFamily="18" charset="0"/>
                <a:sym typeface="Symbol" panose="05050102010706020507" pitchFamily="18" charset="2"/>
              </a:rPr>
              <a:t></a:t>
            </a:r>
            <a:r>
              <a:rPr lang="en-US" altLang="zh-CN" sz="1800" b="1" i="1" dirty="0">
                <a:latin typeface="Arial" panose="020B0604020202020204" pitchFamily="34" charset="0"/>
                <a:sym typeface="Symbol" panose="05050102010706020507" pitchFamily="18" charset="2"/>
              </a:rPr>
              <a:t> </a:t>
            </a:r>
            <a:r>
              <a:rPr lang="en-US" altLang="zh-CN" sz="1800" b="1">
                <a:latin typeface="Times New Roman" panose="02020603050405020304" pitchFamily="18" charset="0"/>
              </a:rPr>
              <a:t>=</a:t>
            </a:r>
            <a:r>
              <a:rPr lang="en-US" altLang="zh-CN" sz="1800" b="1" i="1">
                <a:latin typeface="Times New Roman" panose="02020603050405020304" pitchFamily="18" charset="0"/>
                <a:sym typeface="Symbol" panose="05050102010706020507" pitchFamily="18" charset="2"/>
              </a:rPr>
              <a:t></a:t>
            </a:r>
            <a:r>
              <a:rPr lang="en-US" altLang="zh-CN" sz="1800" b="1" baseline="-25000">
                <a:latin typeface="Times New Roman" panose="02020603050405020304" pitchFamily="18" charset="0"/>
              </a:rPr>
              <a:t>u</a:t>
            </a:r>
            <a:r>
              <a:rPr lang="en-US" altLang="zh-CN" sz="1800" b="1">
                <a:latin typeface="Times New Roman" panose="02020603050405020304" pitchFamily="18" charset="0"/>
              </a:rPr>
              <a:t>- </a:t>
            </a:r>
            <a:r>
              <a:rPr lang="en-US" altLang="zh-CN" sz="1800" b="1" i="1">
                <a:latin typeface="Arial" panose="020B0604020202020204" pitchFamily="34" charset="0"/>
                <a:sym typeface="Symbol" panose="05050102010706020507" pitchFamily="18" charset="2"/>
              </a:rPr>
              <a:t></a:t>
            </a:r>
            <a:r>
              <a:rPr lang="en-US" altLang="zh-CN" sz="1800" b="1" baseline="-25000">
                <a:latin typeface="Arial" panose="020B0604020202020204" pitchFamily="34" charset="0"/>
              </a:rPr>
              <a:t> </a:t>
            </a:r>
            <a:r>
              <a:rPr lang="en-US" altLang="zh-CN" sz="1800" b="1" baseline="-25000">
                <a:latin typeface="Times New Roman" panose="02020603050405020304" pitchFamily="18" charset="0"/>
              </a:rPr>
              <a:t>i</a:t>
            </a:r>
            <a:r>
              <a:rPr lang="en-US" altLang="zh-CN" sz="1800" b="1">
                <a:latin typeface="Times New Roman" panose="02020603050405020304" pitchFamily="18" charset="0"/>
              </a:rPr>
              <a:t> = 0</a:t>
            </a:r>
            <a:r>
              <a:rPr lang="en-US" altLang="zh-CN" sz="1800" b="1">
                <a:latin typeface="Arial" panose="020B0604020202020204" pitchFamily="34" charset="0"/>
              </a:rPr>
              <a:t> , </a:t>
            </a:r>
            <a:r>
              <a:rPr lang="en-US" altLang="zh-CN" sz="1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1">
                <a:latin typeface="Times New Roman" panose="02020603050405020304" pitchFamily="18" charset="0"/>
                <a:cs typeface="Times New Roman" panose="02020603050405020304" pitchFamily="18" charset="0"/>
              </a:rPr>
              <a:t> </a:t>
            </a:r>
            <a:r>
              <a:rPr lang="en-US" altLang="zh-CN" sz="1800" b="1" err="1">
                <a:latin typeface="Times New Roman" panose="02020603050405020304" pitchFamily="18" charset="0"/>
              </a:rPr>
              <a:t>= cos</a:t>
            </a:r>
            <a:r>
              <a:rPr lang="en-US" altLang="zh-CN" sz="1800" b="1" i="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sym typeface="Symbol" panose="05050102010706020507" pitchFamily="18" charset="2"/>
              </a:rPr>
              <a:t> </a:t>
            </a:r>
            <a:r>
              <a:rPr lang="en-US" altLang="zh-CN" sz="1800" b="1">
                <a:latin typeface="Times New Roman" panose="02020603050405020304" pitchFamily="18" charset="0"/>
              </a:rPr>
              <a:t>=1 ;</a:t>
            </a:r>
            <a:endParaRPr lang="en-US" altLang="zh-CN" sz="1800" b="1">
              <a:latin typeface="Times New Roman" panose="02020603050405020304" pitchFamily="18" charset="0"/>
            </a:endParaRPr>
          </a:p>
        </p:txBody>
      </p:sp>
      <p:sp>
        <p:nvSpPr>
          <p:cNvPr id="233491" name="矩形 233490"/>
          <p:cNvSpPr/>
          <p:nvPr/>
        </p:nvSpPr>
        <p:spPr>
          <a:xfrm>
            <a:off x="1619925" y="4301290"/>
            <a:ext cx="6057769" cy="368300"/>
          </a:xfrm>
          <a:prstGeom prst="rect">
            <a:avLst/>
          </a:prstGeom>
          <a:noFill/>
          <a:ln w="38100">
            <a:noFill/>
          </a:ln>
        </p:spPr>
        <p:txBody>
          <a:bodyPr>
            <a:spAutoFit/>
          </a:bodyPr>
          <a:lstStyle/>
          <a:p>
            <a:r>
              <a:rPr lang="zh-CN" altLang="en-US" sz="1800" b="1" dirty="0">
                <a:latin typeface="Arial" panose="020B0604020202020204" pitchFamily="34" charset="0"/>
              </a:rPr>
              <a:t>当</a:t>
            </a:r>
            <a:r>
              <a:rPr lang="en-US" altLang="zh-CN" sz="1800" b="1">
                <a:latin typeface="Times New Roman" panose="02020603050405020304" pitchFamily="18" charset="0"/>
              </a:rPr>
              <a:t>N</a:t>
            </a:r>
            <a:r>
              <a:rPr lang="zh-CN" altLang="en-US" sz="1800" b="1" dirty="0">
                <a:latin typeface="Arial" panose="020B0604020202020204" pitchFamily="34" charset="0"/>
              </a:rPr>
              <a:t>为纯电抗网络时： </a:t>
            </a:r>
            <a:r>
              <a:rPr lang="en-US" altLang="zh-CN" sz="1800" b="1" i="1">
                <a:latin typeface="Times New Roman" panose="02020603050405020304" pitchFamily="18" charset="0"/>
                <a:sym typeface="Symbol" panose="05050102010706020507" pitchFamily="18" charset="2"/>
              </a:rPr>
              <a:t></a:t>
            </a:r>
            <a:r>
              <a:rPr lang="en-US" altLang="zh-CN" sz="1800" b="1" i="1" dirty="0">
                <a:latin typeface="Arial" panose="020B0604020202020204" pitchFamily="34" charset="0"/>
                <a:sym typeface="Symbol" panose="05050102010706020507" pitchFamily="18" charset="2"/>
              </a:rPr>
              <a:t> </a:t>
            </a:r>
            <a:r>
              <a:rPr lang="en-US" altLang="zh-CN" sz="1800" b="1">
                <a:latin typeface="Times New Roman" panose="02020603050405020304" pitchFamily="18" charset="0"/>
              </a:rPr>
              <a:t>=</a:t>
            </a:r>
            <a:r>
              <a:rPr lang="en-US" altLang="zh-CN" sz="1800" b="1" i="1">
                <a:latin typeface="Times New Roman" panose="02020603050405020304" pitchFamily="18" charset="0"/>
                <a:sym typeface="Symbol" panose="05050102010706020507" pitchFamily="18" charset="2"/>
              </a:rPr>
              <a:t></a:t>
            </a:r>
            <a:r>
              <a:rPr lang="en-US" altLang="zh-CN" sz="1800" b="1" baseline="-25000">
                <a:latin typeface="Times New Roman" panose="02020603050405020304" pitchFamily="18" charset="0"/>
              </a:rPr>
              <a:t>u</a:t>
            </a:r>
            <a:r>
              <a:rPr lang="en-US" altLang="zh-CN" sz="1800" b="1">
                <a:latin typeface="Times New Roman" panose="02020603050405020304" pitchFamily="18" charset="0"/>
              </a:rPr>
              <a:t>- </a:t>
            </a:r>
            <a:r>
              <a:rPr lang="en-US" altLang="zh-CN" sz="1800" b="1" i="1">
                <a:latin typeface="Arial" panose="020B0604020202020204" pitchFamily="34" charset="0"/>
                <a:sym typeface="Symbol" panose="05050102010706020507" pitchFamily="18" charset="2"/>
              </a:rPr>
              <a:t></a:t>
            </a:r>
            <a:r>
              <a:rPr lang="en-US" altLang="zh-CN" sz="1800" b="1" baseline="-25000">
                <a:latin typeface="Arial" panose="020B0604020202020204" pitchFamily="34" charset="0"/>
              </a:rPr>
              <a:t> </a:t>
            </a:r>
            <a:r>
              <a:rPr lang="en-US" altLang="zh-CN" sz="1800" b="1" baseline="-25000">
                <a:latin typeface="Times New Roman" panose="02020603050405020304" pitchFamily="18" charset="0"/>
              </a:rPr>
              <a:t>i</a:t>
            </a:r>
            <a:r>
              <a:rPr lang="en-US" altLang="en-US" sz="1800" b="1">
                <a:latin typeface="Times New Roman" panose="02020603050405020304" pitchFamily="18" charset="0"/>
              </a:rPr>
              <a:t> =±</a:t>
            </a:r>
            <a:r>
              <a:rPr lang="en-US" altLang="zh-CN" sz="1800" b="1">
                <a:latin typeface="Times New Roman" panose="02020603050405020304" pitchFamily="18" charset="0"/>
              </a:rPr>
              <a:t>90</a:t>
            </a:r>
            <a:r>
              <a:rPr lang="en-US" altLang="zh-CN" sz="1800" b="1">
                <a:latin typeface="Times New Roman" panose="02020603050405020304" pitchFamily="18" charset="0"/>
                <a:sym typeface="Symbol" panose="05050102010706020507" pitchFamily="18" charset="2"/>
              </a:rPr>
              <a:t></a:t>
            </a:r>
            <a:r>
              <a:rPr lang="en-US" altLang="zh-CN" sz="1800" b="1">
                <a:latin typeface="Arial" panose="020B0604020202020204" pitchFamily="34" charset="0"/>
              </a:rPr>
              <a:t> , </a:t>
            </a:r>
            <a:r>
              <a:rPr lang="en-US" altLang="zh-CN" sz="1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1">
                <a:latin typeface="Times New Roman" panose="02020603050405020304" pitchFamily="18" charset="0"/>
                <a:cs typeface="Times New Roman" panose="02020603050405020304" pitchFamily="18" charset="0"/>
              </a:rPr>
              <a:t> </a:t>
            </a:r>
            <a:r>
              <a:rPr lang="en-US" altLang="zh-CN" sz="1800" b="1" err="1">
                <a:latin typeface="Times New Roman" panose="02020603050405020304" pitchFamily="18" charset="0"/>
              </a:rPr>
              <a:t>= cos</a:t>
            </a:r>
            <a:r>
              <a:rPr lang="en-US" altLang="zh-CN" sz="1800" b="1" i="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sym typeface="Symbol" panose="05050102010706020507" pitchFamily="18" charset="2"/>
              </a:rPr>
              <a:t> </a:t>
            </a:r>
            <a:r>
              <a:rPr lang="en-US" altLang="zh-CN" sz="1800" b="1">
                <a:latin typeface="Times New Roman" panose="02020603050405020304" pitchFamily="18" charset="0"/>
              </a:rPr>
              <a:t>=0 ;</a:t>
            </a:r>
            <a:endParaRPr lang="en-US" altLang="zh-CN" sz="1800" b="1">
              <a:latin typeface="Times New Roman" panose="02020603050405020304" pitchFamily="18" charset="0"/>
            </a:endParaRPr>
          </a:p>
        </p:txBody>
      </p:sp>
      <p:sp>
        <p:nvSpPr>
          <p:cNvPr id="233492" name="文本框 233491"/>
          <p:cNvSpPr txBox="1"/>
          <p:nvPr/>
        </p:nvSpPr>
        <p:spPr>
          <a:xfrm>
            <a:off x="1330552" y="285800"/>
            <a:ext cx="4213168" cy="368300"/>
          </a:xfrm>
          <a:prstGeom prst="rect">
            <a:avLst/>
          </a:prstGeom>
          <a:noFill/>
          <a:ln w="9525">
            <a:noFill/>
          </a:ln>
        </p:spPr>
        <p:txBody>
          <a:bodyPr>
            <a:spAutoFit/>
          </a:bodyPr>
          <a:lstStyle/>
          <a:p>
            <a:r>
              <a:rPr lang="zh-CN" altLang="en-US" sz="1800" b="1" dirty="0">
                <a:solidFill>
                  <a:srgbClr val="0000FF"/>
                </a:solidFill>
                <a:latin typeface="Times New Roman" panose="02020603050405020304" pitchFamily="18" charset="0"/>
              </a:rPr>
              <a:t>二、功率因数和功率因数提高</a:t>
            </a:r>
            <a:endParaRPr lang="zh-CN" altLang="en-US" sz="1800" b="1">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33492"/>
                                        </p:tgtEl>
                                        <p:attrNameLst>
                                          <p:attrName>style.visibility</p:attrName>
                                        </p:attrNameLst>
                                      </p:cBhvr>
                                      <p:to>
                                        <p:strVal val="visible"/>
                                      </p:to>
                                    </p:set>
                                    <p:anim calcmode="lin" valueType="num">
                                      <p:cBhvr>
                                        <p:cTn id="7" dur="1000" fill="hold"/>
                                        <p:tgtEl>
                                          <p:spTgt spid="233492"/>
                                        </p:tgtEl>
                                        <p:attrNameLst>
                                          <p:attrName>ppt_w</p:attrName>
                                        </p:attrNameLst>
                                      </p:cBhvr>
                                      <p:tavLst>
                                        <p:tav tm="0">
                                          <p:val>
                                            <p:fltVal val="0"/>
                                          </p:val>
                                        </p:tav>
                                        <p:tav tm="100000">
                                          <p:val>
                                            <p:strVal val="#ppt_w"/>
                                          </p:val>
                                        </p:tav>
                                      </p:tavLst>
                                    </p:anim>
                                    <p:anim calcmode="lin" valueType="num">
                                      <p:cBhvr>
                                        <p:cTn id="8" dur="1000" fill="hold"/>
                                        <p:tgtEl>
                                          <p:spTgt spid="233492"/>
                                        </p:tgtEl>
                                        <p:attrNameLst>
                                          <p:attrName>ppt_h</p:attrName>
                                        </p:attrNameLst>
                                      </p:cBhvr>
                                      <p:tavLst>
                                        <p:tav tm="0">
                                          <p:val>
                                            <p:fltVal val="0"/>
                                          </p:val>
                                        </p:tav>
                                        <p:tav tm="100000">
                                          <p:val>
                                            <p:strVal val="#ppt_h"/>
                                          </p:val>
                                        </p:tav>
                                      </p:tavLst>
                                    </p:anim>
                                    <p:anim calcmode="lin" valueType="num">
                                      <p:cBhvr>
                                        <p:cTn id="9" dur="1000" fill="hold"/>
                                        <p:tgtEl>
                                          <p:spTgt spid="23349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349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233474"/>
                                        </p:tgtEl>
                                        <p:attrNameLst>
                                          <p:attrName>style.visibility</p:attrName>
                                        </p:attrNameLst>
                                      </p:cBhvr>
                                      <p:to>
                                        <p:strVal val="visible"/>
                                      </p:to>
                                    </p:set>
                                    <p:anim calcmode="discrete" valueType="clr">
                                      <p:cBhvr override="childStyle">
                                        <p:cTn id="15" dur="80"/>
                                        <p:tgtEl>
                                          <p:spTgt spid="233474"/>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33474"/>
                                        </p:tgtEl>
                                        <p:attrNameLst>
                                          <p:attrName>fillcolor</p:attrName>
                                        </p:attrNameLst>
                                      </p:cBhvr>
                                      <p:tavLst>
                                        <p:tav tm="0">
                                          <p:val>
                                            <p:clrVal>
                                              <a:schemeClr val="accent2"/>
                                            </p:clrVal>
                                          </p:val>
                                        </p:tav>
                                        <p:tav tm="50000">
                                          <p:val>
                                            <p:clrVal>
                                              <a:schemeClr val="hlink"/>
                                            </p:clrVal>
                                          </p:val>
                                        </p:tav>
                                      </p:tavLst>
                                    </p:anim>
                                    <p:set>
                                      <p:cBhvr>
                                        <p:cTn id="17" dur="80"/>
                                        <p:tgtEl>
                                          <p:spTgt spid="233474"/>
                                        </p:tgtEl>
                                        <p:attrNameLst>
                                          <p:attrName>fill.type</p:attrName>
                                        </p:attrNameLst>
                                      </p:cBhvr>
                                      <p:to>
                                        <p:strVal val="solid"/>
                                      </p:to>
                                    </p:set>
                                  </p:childTnLst>
                                </p:cTn>
                              </p:par>
                            </p:childTnLst>
                          </p:cTn>
                        </p:par>
                        <p:par>
                          <p:cTn id="18" fill="hold">
                            <p:stCondLst>
                              <p:cond delay="3199"/>
                            </p:stCondLst>
                            <p:childTnLst>
                              <p:par>
                                <p:cTn id="19" presetID="22" presetClass="entr" presetSubtype="8" fill="hold" nodeType="afterEffect">
                                  <p:stCondLst>
                                    <p:cond delay="0"/>
                                  </p:stCondLst>
                                  <p:childTnLst>
                                    <p:set>
                                      <p:cBhvr>
                                        <p:cTn id="20" dur="1" fill="hold">
                                          <p:stCondLst>
                                            <p:cond delay="0"/>
                                          </p:stCondLst>
                                        </p:cTn>
                                        <p:tgtEl>
                                          <p:spTgt spid="233486"/>
                                        </p:tgtEl>
                                        <p:attrNameLst>
                                          <p:attrName>style.visibility</p:attrName>
                                        </p:attrNameLst>
                                      </p:cBhvr>
                                      <p:to>
                                        <p:strVal val="visible"/>
                                      </p:to>
                                    </p:set>
                                    <p:animEffect transition="in" filter="wipe(left)">
                                      <p:cBhvr>
                                        <p:cTn id="21" dur="500"/>
                                        <p:tgtEl>
                                          <p:spTgt spid="23348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3488"/>
                                        </p:tgtEl>
                                        <p:attrNameLst>
                                          <p:attrName>style.visibility</p:attrName>
                                        </p:attrNameLst>
                                      </p:cBhvr>
                                      <p:to>
                                        <p:strVal val="visible"/>
                                      </p:to>
                                    </p:set>
                                    <p:animEffect transition="in" filter="wipe(left)">
                                      <p:cBhvr>
                                        <p:cTn id="26" dur="500"/>
                                        <p:tgtEl>
                                          <p:spTgt spid="233488"/>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33487"/>
                                        </p:tgtEl>
                                        <p:attrNameLst>
                                          <p:attrName>style.visibility</p:attrName>
                                        </p:attrNameLst>
                                      </p:cBhvr>
                                      <p:to>
                                        <p:strVal val="visible"/>
                                      </p:to>
                                    </p:set>
                                    <p:animEffect transition="in" filter="wipe(left)">
                                      <p:cBhvr>
                                        <p:cTn id="30" dur="500"/>
                                        <p:tgtEl>
                                          <p:spTgt spid="23348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233475"/>
                                        </p:tgtEl>
                                        <p:attrNameLst>
                                          <p:attrName>style.visibility</p:attrName>
                                        </p:attrNameLst>
                                      </p:cBhvr>
                                      <p:to>
                                        <p:strVal val="visible"/>
                                      </p:to>
                                    </p:set>
                                    <p:animEffect transition="in" filter="box(out)">
                                      <p:cBhvr>
                                        <p:cTn id="35" dur="500"/>
                                        <p:tgtEl>
                                          <p:spTgt spid="23347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233489"/>
                                        </p:tgtEl>
                                        <p:attrNameLst>
                                          <p:attrName>style.visibility</p:attrName>
                                        </p:attrNameLst>
                                      </p:cBhvr>
                                      <p:to>
                                        <p:strVal val="visible"/>
                                      </p:to>
                                    </p:set>
                                    <p:anim calcmode="lin" valueType="num">
                                      <p:cBhvr additive="base">
                                        <p:cTn id="39" dur="500" fill="hold"/>
                                        <p:tgtEl>
                                          <p:spTgt spid="233489"/>
                                        </p:tgtEl>
                                        <p:attrNameLst>
                                          <p:attrName>ppt_x</p:attrName>
                                        </p:attrNameLst>
                                      </p:cBhvr>
                                      <p:tavLst>
                                        <p:tav tm="0">
                                          <p:val>
                                            <p:strVal val="0-#ppt_w/2"/>
                                          </p:val>
                                        </p:tav>
                                        <p:tav tm="100000">
                                          <p:val>
                                            <p:strVal val="#ppt_x"/>
                                          </p:val>
                                        </p:tav>
                                      </p:tavLst>
                                    </p:anim>
                                    <p:anim calcmode="lin" valueType="num">
                                      <p:cBhvr additive="base">
                                        <p:cTn id="40" dur="500" fill="hold"/>
                                        <p:tgtEl>
                                          <p:spTgt spid="23348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3490"/>
                                        </p:tgtEl>
                                        <p:attrNameLst>
                                          <p:attrName>style.visibility</p:attrName>
                                        </p:attrNameLst>
                                      </p:cBhvr>
                                      <p:to>
                                        <p:strVal val="visible"/>
                                      </p:to>
                                    </p:set>
                                    <p:animEffect transition="in" filter="wipe(left)">
                                      <p:cBhvr>
                                        <p:cTn id="45" dur="500"/>
                                        <p:tgtEl>
                                          <p:spTgt spid="23349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3491"/>
                                        </p:tgtEl>
                                        <p:attrNameLst>
                                          <p:attrName>style.visibility</p:attrName>
                                        </p:attrNameLst>
                                      </p:cBhvr>
                                      <p:to>
                                        <p:strVal val="visible"/>
                                      </p:to>
                                    </p:set>
                                    <p:animEffect transition="in" filter="wipe(left)">
                                      <p:cBhvr>
                                        <p:cTn id="50" dur="500"/>
                                        <p:tgtEl>
                                          <p:spTgt spid="23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p:bldP spid="233488" grpId="0"/>
      <p:bldP spid="233490" grpId="0"/>
      <p:bldP spid="233491" grpId="0"/>
      <p:bldP spid="23349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矩形 234497"/>
          <p:cNvSpPr/>
          <p:nvPr/>
        </p:nvSpPr>
        <p:spPr>
          <a:xfrm>
            <a:off x="1493696" y="384640"/>
            <a:ext cx="4482296" cy="368300"/>
          </a:xfrm>
          <a:prstGeom prst="rect">
            <a:avLst/>
          </a:prstGeom>
          <a:noFill/>
          <a:ln w="38100">
            <a:noFill/>
          </a:ln>
        </p:spPr>
        <p:txBody>
          <a:bodyPr>
            <a:spAutoFit/>
          </a:bodyPr>
          <a:lstStyle/>
          <a:p>
            <a:r>
              <a:rPr lang="en-US" altLang="zh-CN" sz="1800" b="1">
                <a:latin typeface="Times New Roman" panose="02020603050405020304" pitchFamily="18" charset="0"/>
              </a:rPr>
              <a:t>1.</a:t>
            </a:r>
            <a:r>
              <a:rPr lang="en-US" altLang="zh-CN" sz="1800" b="1" dirty="0">
                <a:latin typeface="Arial" panose="020B0604020202020204" pitchFamily="34" charset="0"/>
              </a:rPr>
              <a:t> </a:t>
            </a:r>
            <a:r>
              <a:rPr lang="zh-CN" altLang="en-US" sz="1800" b="1" dirty="0">
                <a:latin typeface="Arial" panose="020B0604020202020204" pitchFamily="34" charset="0"/>
              </a:rPr>
              <a:t>功率因数在电力系统中的重要意义</a:t>
            </a:r>
            <a:endParaRPr lang="zh-CN" altLang="en-US" sz="1800" b="1" dirty="0">
              <a:latin typeface="Arial" panose="020B0604020202020204" pitchFamily="34" charset="0"/>
            </a:endParaRPr>
          </a:p>
        </p:txBody>
      </p:sp>
      <p:sp>
        <p:nvSpPr>
          <p:cNvPr id="234499" name="矩形 234498"/>
          <p:cNvSpPr/>
          <p:nvPr/>
        </p:nvSpPr>
        <p:spPr>
          <a:xfrm>
            <a:off x="1817603" y="2463834"/>
            <a:ext cx="5294445" cy="645160"/>
          </a:xfrm>
          <a:prstGeom prst="rect">
            <a:avLst/>
          </a:prstGeom>
          <a:noFill/>
          <a:ln w="38100">
            <a:noFill/>
          </a:ln>
        </p:spPr>
        <p:txBody>
          <a:bodyPr>
            <a:spAutoFit/>
          </a:bodyPr>
          <a:lstStyle/>
          <a:p>
            <a:pPr>
              <a:spcBef>
                <a:spcPct val="50000"/>
              </a:spcBef>
            </a:pPr>
            <a:r>
              <a:rPr lang="zh-CN" altLang="en-US" sz="1800" b="1" dirty="0">
                <a:latin typeface="Arial" panose="020B0604020202020204" pitchFamily="34" charset="0"/>
              </a:rPr>
              <a:t>大多数用电设备为电感性负载，如电动机、变压器、日光灯等。</a:t>
            </a:r>
            <a:endParaRPr lang="zh-CN" altLang="en-US" sz="1800" b="1" dirty="0">
              <a:latin typeface="Arial" panose="020B0604020202020204" pitchFamily="34" charset="0"/>
            </a:endParaRPr>
          </a:p>
        </p:txBody>
      </p:sp>
      <p:grpSp>
        <p:nvGrpSpPr>
          <p:cNvPr id="234500" name="组合 234499"/>
          <p:cNvGrpSpPr/>
          <p:nvPr/>
        </p:nvGrpSpPr>
        <p:grpSpPr>
          <a:xfrm>
            <a:off x="2222486" y="849065"/>
            <a:ext cx="4646631" cy="1318252"/>
            <a:chOff x="907" y="713"/>
            <a:chExt cx="3902" cy="1107"/>
          </a:xfrm>
        </p:grpSpPr>
        <p:sp>
          <p:nvSpPr>
            <p:cNvPr id="234501" name="直接连接符 234500"/>
            <p:cNvSpPr/>
            <p:nvPr/>
          </p:nvSpPr>
          <p:spPr>
            <a:xfrm>
              <a:off x="1747" y="981"/>
              <a:ext cx="657" cy="0"/>
            </a:xfrm>
            <a:prstGeom prst="line">
              <a:avLst/>
            </a:prstGeom>
            <a:ln w="38100" cap="flat" cmpd="sng">
              <a:solidFill>
                <a:schemeClr val="tx1"/>
              </a:solidFill>
              <a:prstDash val="solid"/>
              <a:headEnd type="none" w="med" len="med"/>
              <a:tailEnd type="none" w="med" len="med"/>
            </a:ln>
          </p:spPr>
        </p:sp>
        <p:sp>
          <p:nvSpPr>
            <p:cNvPr id="234502" name="直接连接符 234501"/>
            <p:cNvSpPr/>
            <p:nvPr/>
          </p:nvSpPr>
          <p:spPr>
            <a:xfrm flipV="1">
              <a:off x="1747" y="1702"/>
              <a:ext cx="657" cy="4"/>
            </a:xfrm>
            <a:prstGeom prst="line">
              <a:avLst/>
            </a:prstGeom>
            <a:ln w="38100" cap="flat" cmpd="sng">
              <a:solidFill>
                <a:schemeClr val="tx1"/>
              </a:solidFill>
              <a:prstDash val="solid"/>
              <a:headEnd type="none" w="med" len="med"/>
              <a:tailEnd type="none" w="med" len="med"/>
            </a:ln>
          </p:spPr>
        </p:sp>
        <p:sp>
          <p:nvSpPr>
            <p:cNvPr id="234503" name="矩形 234502"/>
            <p:cNvSpPr/>
            <p:nvPr/>
          </p:nvSpPr>
          <p:spPr>
            <a:xfrm>
              <a:off x="3969" y="867"/>
              <a:ext cx="840" cy="953"/>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sp>
          <p:nvSpPr>
            <p:cNvPr id="234504" name="直接连接符 234503"/>
            <p:cNvSpPr/>
            <p:nvPr/>
          </p:nvSpPr>
          <p:spPr>
            <a:xfrm>
              <a:off x="3244" y="981"/>
              <a:ext cx="725" cy="0"/>
            </a:xfrm>
            <a:prstGeom prst="line">
              <a:avLst/>
            </a:prstGeom>
            <a:ln w="38100" cap="flat" cmpd="sng">
              <a:solidFill>
                <a:schemeClr val="tx1"/>
              </a:solidFill>
              <a:prstDash val="solid"/>
              <a:headEnd type="none" w="med" len="med"/>
              <a:tailEnd type="none" w="med" len="med"/>
            </a:ln>
          </p:spPr>
        </p:sp>
        <p:sp>
          <p:nvSpPr>
            <p:cNvPr id="234505" name="直接连接符 234504"/>
            <p:cNvSpPr/>
            <p:nvPr/>
          </p:nvSpPr>
          <p:spPr>
            <a:xfrm>
              <a:off x="3244" y="1706"/>
              <a:ext cx="725" cy="0"/>
            </a:xfrm>
            <a:prstGeom prst="line">
              <a:avLst/>
            </a:prstGeom>
            <a:ln w="38100" cap="flat" cmpd="sng">
              <a:solidFill>
                <a:schemeClr val="tx1"/>
              </a:solidFill>
              <a:prstDash val="solid"/>
              <a:headEnd type="none" w="med" len="med"/>
              <a:tailEnd type="none" w="med" len="med"/>
            </a:ln>
          </p:spPr>
        </p:sp>
        <p:sp>
          <p:nvSpPr>
            <p:cNvPr id="234506" name="直接连接符 234505"/>
            <p:cNvSpPr/>
            <p:nvPr/>
          </p:nvSpPr>
          <p:spPr>
            <a:xfrm>
              <a:off x="2404" y="981"/>
              <a:ext cx="840" cy="0"/>
            </a:xfrm>
            <a:prstGeom prst="line">
              <a:avLst/>
            </a:prstGeom>
            <a:ln w="38100" cap="flat" cmpd="sng">
              <a:solidFill>
                <a:schemeClr val="tx1"/>
              </a:solidFill>
              <a:prstDash val="sysDot"/>
              <a:headEnd type="none" w="med" len="med"/>
              <a:tailEnd type="none" w="med" len="med"/>
            </a:ln>
          </p:spPr>
        </p:sp>
        <p:sp>
          <p:nvSpPr>
            <p:cNvPr id="234507" name="直接连接符 234506"/>
            <p:cNvSpPr/>
            <p:nvPr/>
          </p:nvSpPr>
          <p:spPr>
            <a:xfrm>
              <a:off x="2381" y="1702"/>
              <a:ext cx="840" cy="0"/>
            </a:xfrm>
            <a:prstGeom prst="line">
              <a:avLst/>
            </a:prstGeom>
            <a:ln w="38100" cap="flat" cmpd="sng">
              <a:solidFill>
                <a:schemeClr val="tx1"/>
              </a:solidFill>
              <a:prstDash val="sysDot"/>
              <a:headEnd type="none" w="med" len="med"/>
              <a:tailEnd type="none" w="med" len="med"/>
            </a:ln>
          </p:spPr>
        </p:sp>
        <p:sp>
          <p:nvSpPr>
            <p:cNvPr id="234508" name="文本框 234507"/>
            <p:cNvSpPr txBox="1"/>
            <p:nvPr/>
          </p:nvSpPr>
          <p:spPr>
            <a:xfrm>
              <a:off x="4105" y="1098"/>
              <a:ext cx="613" cy="542"/>
            </a:xfrm>
            <a:prstGeom prst="rect">
              <a:avLst/>
            </a:prstGeom>
            <a:noFill/>
            <a:ln w="38100">
              <a:noFill/>
            </a:ln>
          </p:spPr>
          <p:txBody>
            <a:bodyPr>
              <a:spAutoFit/>
            </a:bodyPr>
            <a:lstStyle/>
            <a:p>
              <a:pPr>
                <a:spcBef>
                  <a:spcPct val="50000"/>
                </a:spcBef>
              </a:pPr>
              <a:r>
                <a:rPr lang="zh-CN" altLang="en-US" sz="1800" b="1" dirty="0">
                  <a:latin typeface="Arial" panose="020B0604020202020204" pitchFamily="34" charset="0"/>
                </a:rPr>
                <a:t>用电设备</a:t>
              </a:r>
              <a:endParaRPr lang="zh-CN" altLang="en-US" sz="1800" b="1" dirty="0">
                <a:latin typeface="Arial" panose="020B0604020202020204" pitchFamily="34" charset="0"/>
              </a:endParaRPr>
            </a:p>
          </p:txBody>
        </p:sp>
        <p:graphicFrame>
          <p:nvGraphicFramePr>
            <p:cNvPr id="234509" name="对象 234508"/>
            <p:cNvGraphicFramePr/>
            <p:nvPr/>
          </p:nvGraphicFramePr>
          <p:xfrm>
            <a:off x="3140" y="1232"/>
            <a:ext cx="282" cy="268"/>
          </p:xfrm>
          <a:graphic>
            <a:graphicData uri="http://schemas.openxmlformats.org/presentationml/2006/ole">
              <mc:AlternateContent xmlns:mc="http://schemas.openxmlformats.org/markup-compatibility/2006">
                <mc:Choice xmlns:v="urn:schemas-microsoft-com:vml" Requires="v">
                  <p:oleObj spid="_x0000_s13325" name="" r:id="rId1" imgW="241300" imgH="228600" progId="Equation.3">
                    <p:embed/>
                  </p:oleObj>
                </mc:Choice>
                <mc:Fallback>
                  <p:oleObj name="" r:id="rId1" imgW="241300" imgH="228600" progId="Equation.3">
                    <p:embed/>
                    <p:pic>
                      <p:nvPicPr>
                        <p:cNvPr id="0" name="图片 3101"/>
                        <p:cNvPicPr/>
                        <p:nvPr/>
                      </p:nvPicPr>
                      <p:blipFill>
                        <a:blip r:embed="rId2"/>
                        <a:stretch>
                          <a:fillRect/>
                        </a:stretch>
                      </p:blipFill>
                      <p:spPr>
                        <a:xfrm>
                          <a:off x="3140" y="1232"/>
                          <a:ext cx="282" cy="268"/>
                        </a:xfrm>
                        <a:prstGeom prst="rect">
                          <a:avLst/>
                        </a:prstGeom>
                        <a:noFill/>
                        <a:ln w="38100">
                          <a:noFill/>
                          <a:miter/>
                        </a:ln>
                      </p:spPr>
                    </p:pic>
                  </p:oleObj>
                </mc:Fallback>
              </mc:AlternateContent>
            </a:graphicData>
          </a:graphic>
        </p:graphicFrame>
        <p:graphicFrame>
          <p:nvGraphicFramePr>
            <p:cNvPr id="234510" name="对象 234509"/>
            <p:cNvGraphicFramePr/>
            <p:nvPr/>
          </p:nvGraphicFramePr>
          <p:xfrm>
            <a:off x="3332" y="713"/>
            <a:ext cx="238" cy="268"/>
          </p:xfrm>
          <a:graphic>
            <a:graphicData uri="http://schemas.openxmlformats.org/presentationml/2006/ole">
              <mc:AlternateContent xmlns:mc="http://schemas.openxmlformats.org/markup-compatibility/2006">
                <mc:Choice xmlns:v="urn:schemas-microsoft-com:vml" Requires="v">
                  <p:oleObj spid="_x0000_s13326" name="" r:id="rId3" imgW="203200" imgH="228600" progId="Equation.3">
                    <p:embed/>
                  </p:oleObj>
                </mc:Choice>
                <mc:Fallback>
                  <p:oleObj name="" r:id="rId3" imgW="203200" imgH="228600" progId="Equation.3">
                    <p:embed/>
                    <p:pic>
                      <p:nvPicPr>
                        <p:cNvPr id="0" name="图片 3102"/>
                        <p:cNvPicPr/>
                        <p:nvPr/>
                      </p:nvPicPr>
                      <p:blipFill>
                        <a:blip r:embed="rId4"/>
                        <a:stretch>
                          <a:fillRect/>
                        </a:stretch>
                      </p:blipFill>
                      <p:spPr>
                        <a:xfrm>
                          <a:off x="3332" y="713"/>
                          <a:ext cx="238" cy="268"/>
                        </a:xfrm>
                        <a:prstGeom prst="rect">
                          <a:avLst/>
                        </a:prstGeom>
                        <a:noFill/>
                        <a:ln w="38100">
                          <a:noFill/>
                          <a:miter/>
                        </a:ln>
                      </p:spPr>
                    </p:pic>
                  </p:oleObj>
                </mc:Fallback>
              </mc:AlternateContent>
            </a:graphicData>
          </a:graphic>
        </p:graphicFrame>
        <p:sp>
          <p:nvSpPr>
            <p:cNvPr id="234511" name="直接连接符 234510"/>
            <p:cNvSpPr/>
            <p:nvPr/>
          </p:nvSpPr>
          <p:spPr>
            <a:xfrm>
              <a:off x="3364" y="981"/>
              <a:ext cx="251" cy="0"/>
            </a:xfrm>
            <a:prstGeom prst="line">
              <a:avLst/>
            </a:prstGeom>
            <a:ln w="38100" cap="flat" cmpd="sng">
              <a:solidFill>
                <a:schemeClr val="tx1"/>
              </a:solidFill>
              <a:prstDash val="solid"/>
              <a:headEnd type="none" w="med" len="med"/>
              <a:tailEnd type="stealth" w="med" len="lg"/>
            </a:ln>
          </p:spPr>
        </p:sp>
        <p:sp>
          <p:nvSpPr>
            <p:cNvPr id="234512" name="文本框 234511"/>
            <p:cNvSpPr txBox="1"/>
            <p:nvPr/>
          </p:nvSpPr>
          <p:spPr>
            <a:xfrm>
              <a:off x="3177" y="965"/>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34513" name="文本框 234512"/>
            <p:cNvSpPr txBox="1"/>
            <p:nvPr/>
          </p:nvSpPr>
          <p:spPr>
            <a:xfrm>
              <a:off x="3168" y="1418"/>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34514" name="矩形 234513"/>
            <p:cNvSpPr/>
            <p:nvPr/>
          </p:nvSpPr>
          <p:spPr>
            <a:xfrm>
              <a:off x="907" y="845"/>
              <a:ext cx="840" cy="953"/>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sp>
          <p:nvSpPr>
            <p:cNvPr id="234515" name="文本框 234514"/>
            <p:cNvSpPr txBox="1"/>
            <p:nvPr/>
          </p:nvSpPr>
          <p:spPr>
            <a:xfrm>
              <a:off x="1066" y="1049"/>
              <a:ext cx="613" cy="542"/>
            </a:xfrm>
            <a:prstGeom prst="rect">
              <a:avLst/>
            </a:prstGeom>
            <a:noFill/>
            <a:ln w="38100">
              <a:noFill/>
            </a:ln>
          </p:spPr>
          <p:txBody>
            <a:bodyPr>
              <a:spAutoFit/>
            </a:bodyPr>
            <a:lstStyle/>
            <a:p>
              <a:pPr>
                <a:spcBef>
                  <a:spcPct val="50000"/>
                </a:spcBef>
              </a:pPr>
              <a:r>
                <a:rPr lang="zh-CN" altLang="en-US" sz="1800" b="1" dirty="0">
                  <a:latin typeface="Arial" panose="020B0604020202020204" pitchFamily="34" charset="0"/>
                </a:rPr>
                <a:t>供电系统</a:t>
              </a:r>
              <a:endParaRPr lang="zh-CN" altLang="en-US" sz="1800" b="1" dirty="0">
                <a:latin typeface="Arial" panose="020B0604020202020204" pitchFamily="34" charset="0"/>
              </a:endParaRPr>
            </a:p>
          </p:txBody>
        </p:sp>
      </p:grpSp>
      <p:grpSp>
        <p:nvGrpSpPr>
          <p:cNvPr id="234516" name="组合 234515"/>
          <p:cNvGrpSpPr/>
          <p:nvPr/>
        </p:nvGrpSpPr>
        <p:grpSpPr>
          <a:xfrm>
            <a:off x="2047433" y="3177143"/>
            <a:ext cx="1904143" cy="1370649"/>
            <a:chOff x="806" y="2616"/>
            <a:chExt cx="1599" cy="1151"/>
          </a:xfrm>
        </p:grpSpPr>
        <p:sp>
          <p:nvSpPr>
            <p:cNvPr id="234517" name="矩形 234516"/>
            <p:cNvSpPr/>
            <p:nvPr/>
          </p:nvSpPr>
          <p:spPr>
            <a:xfrm>
              <a:off x="1565" y="2814"/>
              <a:ext cx="840" cy="953"/>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sp>
          <p:nvSpPr>
            <p:cNvPr id="234518" name="直接连接符 234517"/>
            <p:cNvSpPr/>
            <p:nvPr/>
          </p:nvSpPr>
          <p:spPr>
            <a:xfrm>
              <a:off x="954" y="2928"/>
              <a:ext cx="611" cy="0"/>
            </a:xfrm>
            <a:prstGeom prst="line">
              <a:avLst/>
            </a:prstGeom>
            <a:ln w="38100" cap="flat" cmpd="sng">
              <a:solidFill>
                <a:schemeClr val="tx1"/>
              </a:solidFill>
              <a:prstDash val="solid"/>
              <a:headEnd type="none" w="med" len="med"/>
              <a:tailEnd type="none" w="med" len="med"/>
            </a:ln>
          </p:spPr>
        </p:sp>
        <p:sp>
          <p:nvSpPr>
            <p:cNvPr id="234519" name="直接连接符 234518"/>
            <p:cNvSpPr/>
            <p:nvPr/>
          </p:nvSpPr>
          <p:spPr>
            <a:xfrm>
              <a:off x="954" y="3653"/>
              <a:ext cx="611" cy="0"/>
            </a:xfrm>
            <a:prstGeom prst="line">
              <a:avLst/>
            </a:prstGeom>
            <a:ln w="38100" cap="flat" cmpd="sng">
              <a:solidFill>
                <a:schemeClr val="tx1"/>
              </a:solidFill>
              <a:prstDash val="solid"/>
              <a:headEnd type="none" w="med" len="med"/>
              <a:tailEnd type="none" w="med" len="med"/>
            </a:ln>
          </p:spPr>
        </p:sp>
        <p:sp>
          <p:nvSpPr>
            <p:cNvPr id="234520" name="文本框 234519"/>
            <p:cNvSpPr txBox="1"/>
            <p:nvPr/>
          </p:nvSpPr>
          <p:spPr>
            <a:xfrm>
              <a:off x="1701" y="3045"/>
              <a:ext cx="613" cy="542"/>
            </a:xfrm>
            <a:prstGeom prst="rect">
              <a:avLst/>
            </a:prstGeom>
            <a:noFill/>
            <a:ln w="38100">
              <a:noFill/>
            </a:ln>
          </p:spPr>
          <p:txBody>
            <a:bodyPr>
              <a:spAutoFit/>
            </a:bodyPr>
            <a:lstStyle/>
            <a:p>
              <a:pPr>
                <a:spcBef>
                  <a:spcPct val="50000"/>
                </a:spcBef>
              </a:pPr>
              <a:r>
                <a:rPr lang="zh-CN" altLang="en-US" sz="1800" b="1" dirty="0">
                  <a:latin typeface="Arial" panose="020B0604020202020204" pitchFamily="34" charset="0"/>
                </a:rPr>
                <a:t>用电设备</a:t>
              </a:r>
              <a:endParaRPr lang="zh-CN" altLang="en-US" sz="1800" b="1" dirty="0">
                <a:latin typeface="Arial" panose="020B0604020202020204" pitchFamily="34" charset="0"/>
              </a:endParaRPr>
            </a:p>
          </p:txBody>
        </p:sp>
        <p:graphicFrame>
          <p:nvGraphicFramePr>
            <p:cNvPr id="234521" name="对象 234520"/>
            <p:cNvGraphicFramePr/>
            <p:nvPr/>
          </p:nvGraphicFramePr>
          <p:xfrm>
            <a:off x="806" y="3154"/>
            <a:ext cx="282" cy="268"/>
          </p:xfrm>
          <a:graphic>
            <a:graphicData uri="http://schemas.openxmlformats.org/presentationml/2006/ole">
              <mc:AlternateContent xmlns:mc="http://schemas.openxmlformats.org/markup-compatibility/2006">
                <mc:Choice xmlns:v="urn:schemas-microsoft-com:vml" Requires="v">
                  <p:oleObj spid="_x0000_s13327" name="" r:id="rId5" imgW="241300" imgH="228600" progId="Equation.3">
                    <p:embed/>
                  </p:oleObj>
                </mc:Choice>
                <mc:Fallback>
                  <p:oleObj name="" r:id="rId5" imgW="241300" imgH="228600" progId="Equation.3">
                    <p:embed/>
                    <p:pic>
                      <p:nvPicPr>
                        <p:cNvPr id="0" name="图片 3105"/>
                        <p:cNvPicPr/>
                        <p:nvPr/>
                      </p:nvPicPr>
                      <p:blipFill>
                        <a:blip r:embed="rId6"/>
                        <a:stretch>
                          <a:fillRect/>
                        </a:stretch>
                      </p:blipFill>
                      <p:spPr>
                        <a:xfrm>
                          <a:off x="806" y="3154"/>
                          <a:ext cx="282" cy="268"/>
                        </a:xfrm>
                        <a:prstGeom prst="rect">
                          <a:avLst/>
                        </a:prstGeom>
                        <a:noFill/>
                        <a:ln w="38100">
                          <a:noFill/>
                          <a:miter/>
                        </a:ln>
                      </p:spPr>
                    </p:pic>
                  </p:oleObj>
                </mc:Fallback>
              </mc:AlternateContent>
            </a:graphicData>
          </a:graphic>
        </p:graphicFrame>
        <p:graphicFrame>
          <p:nvGraphicFramePr>
            <p:cNvPr id="234522" name="对象 234521"/>
            <p:cNvGraphicFramePr/>
            <p:nvPr/>
          </p:nvGraphicFramePr>
          <p:xfrm>
            <a:off x="1042" y="2616"/>
            <a:ext cx="238" cy="269"/>
          </p:xfrm>
          <a:graphic>
            <a:graphicData uri="http://schemas.openxmlformats.org/presentationml/2006/ole">
              <mc:AlternateContent xmlns:mc="http://schemas.openxmlformats.org/markup-compatibility/2006">
                <mc:Choice xmlns:v="urn:schemas-microsoft-com:vml" Requires="v">
                  <p:oleObj spid="_x0000_s13328" name="" r:id="rId7" imgW="203200" imgH="228600" progId="Equation.3">
                    <p:embed/>
                  </p:oleObj>
                </mc:Choice>
                <mc:Fallback>
                  <p:oleObj name="" r:id="rId7" imgW="203200" imgH="228600" progId="Equation.3">
                    <p:embed/>
                    <p:pic>
                      <p:nvPicPr>
                        <p:cNvPr id="0" name="图片 3104"/>
                        <p:cNvPicPr/>
                        <p:nvPr/>
                      </p:nvPicPr>
                      <p:blipFill>
                        <a:blip r:embed="rId8"/>
                        <a:stretch>
                          <a:fillRect/>
                        </a:stretch>
                      </p:blipFill>
                      <p:spPr>
                        <a:xfrm>
                          <a:off x="1042" y="2616"/>
                          <a:ext cx="238" cy="269"/>
                        </a:xfrm>
                        <a:prstGeom prst="rect">
                          <a:avLst/>
                        </a:prstGeom>
                        <a:noFill/>
                        <a:ln w="38100">
                          <a:noFill/>
                          <a:miter/>
                        </a:ln>
                      </p:spPr>
                    </p:pic>
                  </p:oleObj>
                </mc:Fallback>
              </mc:AlternateContent>
            </a:graphicData>
          </a:graphic>
        </p:graphicFrame>
        <p:sp>
          <p:nvSpPr>
            <p:cNvPr id="234523" name="直接连接符 234522"/>
            <p:cNvSpPr/>
            <p:nvPr/>
          </p:nvSpPr>
          <p:spPr>
            <a:xfrm>
              <a:off x="1074" y="2928"/>
              <a:ext cx="251" cy="0"/>
            </a:xfrm>
            <a:prstGeom prst="line">
              <a:avLst/>
            </a:prstGeom>
            <a:ln w="38100" cap="flat" cmpd="sng">
              <a:solidFill>
                <a:schemeClr val="tx1"/>
              </a:solidFill>
              <a:prstDash val="solid"/>
              <a:headEnd type="none" w="med" len="med"/>
              <a:tailEnd type="stealth" w="med" len="lg"/>
            </a:ln>
          </p:spPr>
        </p:sp>
        <p:sp>
          <p:nvSpPr>
            <p:cNvPr id="234524" name="文本框 234523"/>
            <p:cNvSpPr txBox="1"/>
            <p:nvPr/>
          </p:nvSpPr>
          <p:spPr>
            <a:xfrm>
              <a:off x="816" y="2912"/>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34525" name="文本框 234524"/>
            <p:cNvSpPr txBox="1"/>
            <p:nvPr/>
          </p:nvSpPr>
          <p:spPr>
            <a:xfrm>
              <a:off x="831" y="3365"/>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34526" name="椭圆 234525"/>
            <p:cNvSpPr/>
            <p:nvPr/>
          </p:nvSpPr>
          <p:spPr>
            <a:xfrm>
              <a:off x="886" y="2894"/>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34527" name="椭圆 234526"/>
            <p:cNvSpPr/>
            <p:nvPr/>
          </p:nvSpPr>
          <p:spPr>
            <a:xfrm>
              <a:off x="894" y="3619"/>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grpSp>
      <p:sp>
        <p:nvSpPr>
          <p:cNvPr id="234528" name="燕尾形箭头 234527"/>
          <p:cNvSpPr/>
          <p:nvPr/>
        </p:nvSpPr>
        <p:spPr>
          <a:xfrm>
            <a:off x="4329070" y="3822575"/>
            <a:ext cx="485860" cy="246503"/>
          </a:xfrm>
          <a:prstGeom prst="notchedRightArrow">
            <a:avLst>
              <a:gd name="adj1" fmla="val 50000"/>
              <a:gd name="adj2" fmla="val 49275"/>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grpSp>
        <p:nvGrpSpPr>
          <p:cNvPr id="234529" name="组合 234528"/>
          <p:cNvGrpSpPr/>
          <p:nvPr/>
        </p:nvGrpSpPr>
        <p:grpSpPr>
          <a:xfrm>
            <a:off x="5181707" y="3153327"/>
            <a:ext cx="1849364" cy="1338497"/>
            <a:chOff x="3254" y="2590"/>
            <a:chExt cx="1553" cy="1124"/>
          </a:xfrm>
        </p:grpSpPr>
        <p:sp>
          <p:nvSpPr>
            <p:cNvPr id="234530" name="直接连接符 234529"/>
            <p:cNvSpPr/>
            <p:nvPr/>
          </p:nvSpPr>
          <p:spPr>
            <a:xfrm>
              <a:off x="3402" y="2955"/>
              <a:ext cx="1023" cy="0"/>
            </a:xfrm>
            <a:prstGeom prst="line">
              <a:avLst/>
            </a:prstGeom>
            <a:ln w="38100" cap="flat" cmpd="sng">
              <a:solidFill>
                <a:schemeClr val="tx1"/>
              </a:solidFill>
              <a:prstDash val="solid"/>
              <a:headEnd type="none" w="med" len="med"/>
              <a:tailEnd type="none" w="med" len="med"/>
            </a:ln>
          </p:spPr>
        </p:sp>
        <p:sp>
          <p:nvSpPr>
            <p:cNvPr id="234531" name="直接连接符 234530"/>
            <p:cNvSpPr/>
            <p:nvPr/>
          </p:nvSpPr>
          <p:spPr>
            <a:xfrm flipV="1">
              <a:off x="3402" y="3680"/>
              <a:ext cx="1023" cy="0"/>
            </a:xfrm>
            <a:prstGeom prst="line">
              <a:avLst/>
            </a:prstGeom>
            <a:ln w="38100" cap="flat" cmpd="sng">
              <a:solidFill>
                <a:schemeClr val="tx1"/>
              </a:solidFill>
              <a:prstDash val="solid"/>
              <a:headEnd type="none" w="med" len="med"/>
              <a:tailEnd type="none" w="med" len="med"/>
            </a:ln>
          </p:spPr>
        </p:sp>
        <p:graphicFrame>
          <p:nvGraphicFramePr>
            <p:cNvPr id="234532" name="对象 234531"/>
            <p:cNvGraphicFramePr/>
            <p:nvPr/>
          </p:nvGraphicFramePr>
          <p:xfrm>
            <a:off x="3254" y="3181"/>
            <a:ext cx="282" cy="268"/>
          </p:xfrm>
          <a:graphic>
            <a:graphicData uri="http://schemas.openxmlformats.org/presentationml/2006/ole">
              <mc:AlternateContent xmlns:mc="http://schemas.openxmlformats.org/markup-compatibility/2006">
                <mc:Choice xmlns:v="urn:schemas-microsoft-com:vml" Requires="v">
                  <p:oleObj spid="_x0000_s13329" name="" r:id="rId9" imgW="241300" imgH="228600" progId="Equation.3">
                    <p:embed/>
                  </p:oleObj>
                </mc:Choice>
                <mc:Fallback>
                  <p:oleObj name="" r:id="rId9" imgW="241300" imgH="228600" progId="Equation.3">
                    <p:embed/>
                    <p:pic>
                      <p:nvPicPr>
                        <p:cNvPr id="0" name="图片 3107"/>
                        <p:cNvPicPr/>
                        <p:nvPr/>
                      </p:nvPicPr>
                      <p:blipFill>
                        <a:blip r:embed="rId10"/>
                        <a:stretch>
                          <a:fillRect/>
                        </a:stretch>
                      </p:blipFill>
                      <p:spPr>
                        <a:xfrm>
                          <a:off x="3254" y="3181"/>
                          <a:ext cx="282" cy="268"/>
                        </a:xfrm>
                        <a:prstGeom prst="rect">
                          <a:avLst/>
                        </a:prstGeom>
                        <a:noFill/>
                        <a:ln w="38100">
                          <a:noFill/>
                          <a:miter/>
                        </a:ln>
                      </p:spPr>
                    </p:pic>
                  </p:oleObj>
                </mc:Fallback>
              </mc:AlternateContent>
            </a:graphicData>
          </a:graphic>
        </p:graphicFrame>
        <p:graphicFrame>
          <p:nvGraphicFramePr>
            <p:cNvPr id="234533" name="对象 234532"/>
            <p:cNvGraphicFramePr/>
            <p:nvPr/>
          </p:nvGraphicFramePr>
          <p:xfrm>
            <a:off x="3490" y="2643"/>
            <a:ext cx="238" cy="269"/>
          </p:xfrm>
          <a:graphic>
            <a:graphicData uri="http://schemas.openxmlformats.org/presentationml/2006/ole">
              <mc:AlternateContent xmlns:mc="http://schemas.openxmlformats.org/markup-compatibility/2006">
                <mc:Choice xmlns:v="urn:schemas-microsoft-com:vml" Requires="v">
                  <p:oleObj spid="_x0000_s13330" name="" r:id="rId11" imgW="203200" imgH="228600" progId="Equation.3">
                    <p:embed/>
                  </p:oleObj>
                </mc:Choice>
                <mc:Fallback>
                  <p:oleObj name="" r:id="rId11" imgW="203200" imgH="228600" progId="Equation.3">
                    <p:embed/>
                    <p:pic>
                      <p:nvPicPr>
                        <p:cNvPr id="0" name="图片 3106"/>
                        <p:cNvPicPr/>
                        <p:nvPr/>
                      </p:nvPicPr>
                      <p:blipFill>
                        <a:blip r:embed="rId12"/>
                        <a:stretch>
                          <a:fillRect/>
                        </a:stretch>
                      </p:blipFill>
                      <p:spPr>
                        <a:xfrm>
                          <a:off x="3490" y="2643"/>
                          <a:ext cx="238" cy="269"/>
                        </a:xfrm>
                        <a:prstGeom prst="rect">
                          <a:avLst/>
                        </a:prstGeom>
                        <a:noFill/>
                        <a:ln w="38100">
                          <a:noFill/>
                          <a:miter/>
                        </a:ln>
                      </p:spPr>
                    </p:pic>
                  </p:oleObj>
                </mc:Fallback>
              </mc:AlternateContent>
            </a:graphicData>
          </a:graphic>
        </p:graphicFrame>
        <p:sp>
          <p:nvSpPr>
            <p:cNvPr id="234534" name="直接连接符 234533"/>
            <p:cNvSpPr/>
            <p:nvPr/>
          </p:nvSpPr>
          <p:spPr>
            <a:xfrm>
              <a:off x="3522" y="2955"/>
              <a:ext cx="251" cy="0"/>
            </a:xfrm>
            <a:prstGeom prst="line">
              <a:avLst/>
            </a:prstGeom>
            <a:ln w="38100" cap="flat" cmpd="sng">
              <a:solidFill>
                <a:schemeClr val="tx1"/>
              </a:solidFill>
              <a:prstDash val="solid"/>
              <a:headEnd type="none" w="med" len="med"/>
              <a:tailEnd type="stealth" w="med" len="lg"/>
            </a:ln>
          </p:spPr>
        </p:sp>
        <p:sp>
          <p:nvSpPr>
            <p:cNvPr id="234535" name="文本框 234534"/>
            <p:cNvSpPr txBox="1"/>
            <p:nvPr/>
          </p:nvSpPr>
          <p:spPr>
            <a:xfrm>
              <a:off x="3264" y="2939"/>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34536" name="文本框 234535"/>
            <p:cNvSpPr txBox="1"/>
            <p:nvPr/>
          </p:nvSpPr>
          <p:spPr>
            <a:xfrm>
              <a:off x="3279" y="3392"/>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34537" name="椭圆 234536"/>
            <p:cNvSpPr/>
            <p:nvPr/>
          </p:nvSpPr>
          <p:spPr>
            <a:xfrm>
              <a:off x="3334" y="2921"/>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34538" name="椭圆 234537"/>
            <p:cNvSpPr/>
            <p:nvPr/>
          </p:nvSpPr>
          <p:spPr>
            <a:xfrm>
              <a:off x="3342" y="3646"/>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34539" name="矩形 234538"/>
            <p:cNvSpPr/>
            <p:nvPr/>
          </p:nvSpPr>
          <p:spPr>
            <a:xfrm rot="16200000">
              <a:off x="3963" y="2810"/>
              <a:ext cx="99" cy="288"/>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grpSp>
          <p:nvGrpSpPr>
            <p:cNvPr id="234540" name="组合 234539"/>
            <p:cNvGrpSpPr/>
            <p:nvPr/>
          </p:nvGrpSpPr>
          <p:grpSpPr>
            <a:xfrm>
              <a:off x="4352" y="3115"/>
              <a:ext cx="145" cy="402"/>
              <a:chOff x="1982" y="2558"/>
              <a:chExt cx="145" cy="402"/>
            </a:xfrm>
          </p:grpSpPr>
          <p:sp>
            <p:nvSpPr>
              <p:cNvPr id="234541" name="任意多边形 234540"/>
              <p:cNvSpPr/>
              <p:nvPr/>
            </p:nvSpPr>
            <p:spPr>
              <a:xfrm rot="5400000">
                <a:off x="1990" y="2549"/>
                <a:ext cx="128" cy="145"/>
              </a:xfrm>
              <a:custGeom>
                <a:avLst/>
                <a:gdLst>
                  <a:gd name="txL" fmla="*/ 0 w 21600"/>
                  <a:gd name="txT" fmla="*/ 0 h 21600"/>
                  <a:gd name="txR" fmla="*/ 21600 w 21600"/>
                  <a:gd name="txB" fmla="*/ 11525 h 21600"/>
                </a:gdLst>
                <a:ahLst/>
                <a:cxnLst>
                  <a:cxn ang="270">
                    <a:pos x="10800" y="0"/>
                  </a:cxn>
                  <a:cxn ang="180">
                    <a:pos x="24" y="11525"/>
                  </a:cxn>
                  <a:cxn ang="270">
                    <a:pos x="10800" y="0"/>
                  </a:cxn>
                  <a:cxn ang="0">
                    <a:pos x="21575" y="11525"/>
                  </a:cxn>
                </a:cxnLst>
                <a:rect l="txL" t="txT" r="txR" b="txB"/>
                <a:pathLst>
                  <a:path w="21600" h="21600">
                    <a:moveTo>
                      <a:pt x="24" y="11525"/>
                    </a:moveTo>
                    <a:arcTo wR="10800" hR="10800" stAng="10568767" swAng="11262466"/>
                    <a:lnTo>
                      <a:pt x="21575" y="11525"/>
                    </a:lnTo>
                    <a:arcTo wR="10800" hR="10800" stAng="231233" swAng="-11262466"/>
                    <a:close/>
                  </a:path>
                </a:pathLst>
              </a:custGeom>
              <a:noFill/>
              <a:ln w="38100" cap="flat" cmpd="sng">
                <a:solidFill>
                  <a:schemeClr val="tx1"/>
                </a:solidFill>
                <a:prstDash val="solid"/>
                <a:miter/>
                <a:headEnd type="none" w="med" len="med"/>
                <a:tailEnd type="none" w="med" len="med"/>
              </a:ln>
            </p:spPr>
            <p:txBody>
              <a:bodyPr/>
              <a:lstStyle/>
              <a:p>
                <a:endParaRPr lang="zh-CN" altLang="en-US" sz="100"/>
              </a:p>
            </p:txBody>
          </p:sp>
          <p:sp>
            <p:nvSpPr>
              <p:cNvPr id="234542" name="任意多边形 234541"/>
              <p:cNvSpPr/>
              <p:nvPr/>
            </p:nvSpPr>
            <p:spPr>
              <a:xfrm rot="5400000">
                <a:off x="1990" y="2686"/>
                <a:ext cx="128" cy="145"/>
              </a:xfrm>
              <a:custGeom>
                <a:avLst/>
                <a:gdLst>
                  <a:gd name="txL" fmla="*/ 0 w 21600"/>
                  <a:gd name="txT" fmla="*/ 0 h 21600"/>
                  <a:gd name="txR" fmla="*/ 21600 w 21600"/>
                  <a:gd name="txB" fmla="*/ 11525 h 21600"/>
                </a:gdLst>
                <a:ahLst/>
                <a:cxnLst>
                  <a:cxn ang="270">
                    <a:pos x="10800" y="0"/>
                  </a:cxn>
                  <a:cxn ang="180">
                    <a:pos x="24" y="11525"/>
                  </a:cxn>
                  <a:cxn ang="270">
                    <a:pos x="10800" y="0"/>
                  </a:cxn>
                  <a:cxn ang="0">
                    <a:pos x="21575" y="11525"/>
                  </a:cxn>
                </a:cxnLst>
                <a:rect l="txL" t="txT" r="txR" b="txB"/>
                <a:pathLst>
                  <a:path w="21600" h="21600">
                    <a:moveTo>
                      <a:pt x="24" y="11525"/>
                    </a:moveTo>
                    <a:arcTo wR="10800" hR="10800" stAng="10568767" swAng="11262466"/>
                    <a:lnTo>
                      <a:pt x="21575" y="11525"/>
                    </a:lnTo>
                    <a:arcTo wR="10800" hR="10800" stAng="231233" swAng="-11262466"/>
                    <a:close/>
                  </a:path>
                </a:pathLst>
              </a:custGeom>
              <a:noFill/>
              <a:ln w="38100" cap="flat" cmpd="sng">
                <a:solidFill>
                  <a:schemeClr val="tx1"/>
                </a:solidFill>
                <a:prstDash val="solid"/>
                <a:miter/>
                <a:headEnd type="none" w="med" len="med"/>
                <a:tailEnd type="none" w="med" len="med"/>
              </a:ln>
            </p:spPr>
            <p:txBody>
              <a:bodyPr/>
              <a:lstStyle/>
              <a:p>
                <a:endParaRPr lang="zh-CN" altLang="en-US" sz="100"/>
              </a:p>
            </p:txBody>
          </p:sp>
          <p:sp>
            <p:nvSpPr>
              <p:cNvPr id="234543" name="任意多边形 234542"/>
              <p:cNvSpPr/>
              <p:nvPr/>
            </p:nvSpPr>
            <p:spPr>
              <a:xfrm rot="5400000">
                <a:off x="1990" y="2823"/>
                <a:ext cx="128" cy="145"/>
              </a:xfrm>
              <a:custGeom>
                <a:avLst/>
                <a:gdLst>
                  <a:gd name="txL" fmla="*/ 0 w 21600"/>
                  <a:gd name="txT" fmla="*/ 0 h 21600"/>
                  <a:gd name="txR" fmla="*/ 21600 w 21600"/>
                  <a:gd name="txB" fmla="*/ 11525 h 21600"/>
                </a:gdLst>
                <a:ahLst/>
                <a:cxnLst>
                  <a:cxn ang="270">
                    <a:pos x="10800" y="0"/>
                  </a:cxn>
                  <a:cxn ang="180">
                    <a:pos x="24" y="11525"/>
                  </a:cxn>
                  <a:cxn ang="270">
                    <a:pos x="10800" y="0"/>
                  </a:cxn>
                  <a:cxn ang="0">
                    <a:pos x="21575" y="11525"/>
                  </a:cxn>
                </a:cxnLst>
                <a:rect l="txL" t="txT" r="txR" b="txB"/>
                <a:pathLst>
                  <a:path w="21600" h="21600">
                    <a:moveTo>
                      <a:pt x="24" y="11525"/>
                    </a:moveTo>
                    <a:arcTo wR="10800" hR="10800" stAng="10568767" swAng="11262466"/>
                    <a:lnTo>
                      <a:pt x="21575" y="11525"/>
                    </a:lnTo>
                    <a:arcTo wR="10800" hR="10800" stAng="231233" swAng="-11262466"/>
                    <a:close/>
                  </a:path>
                </a:pathLst>
              </a:custGeom>
              <a:noFill/>
              <a:ln w="38100" cap="flat" cmpd="sng">
                <a:solidFill>
                  <a:schemeClr val="tx1"/>
                </a:solidFill>
                <a:prstDash val="solid"/>
                <a:miter/>
                <a:headEnd type="none" w="med" len="med"/>
                <a:tailEnd type="none" w="med" len="med"/>
              </a:ln>
            </p:spPr>
            <p:txBody>
              <a:bodyPr/>
              <a:lstStyle/>
              <a:p>
                <a:endParaRPr lang="zh-CN" altLang="en-US" sz="100"/>
              </a:p>
            </p:txBody>
          </p:sp>
        </p:grpSp>
        <p:sp>
          <p:nvSpPr>
            <p:cNvPr id="234544" name="直接连接符 234543"/>
            <p:cNvSpPr/>
            <p:nvPr/>
          </p:nvSpPr>
          <p:spPr>
            <a:xfrm>
              <a:off x="4425" y="2955"/>
              <a:ext cx="0" cy="160"/>
            </a:xfrm>
            <a:prstGeom prst="line">
              <a:avLst/>
            </a:prstGeom>
            <a:ln w="38100" cap="flat" cmpd="sng">
              <a:solidFill>
                <a:schemeClr val="tx1"/>
              </a:solidFill>
              <a:prstDash val="solid"/>
              <a:headEnd type="none" w="med" len="med"/>
              <a:tailEnd type="none" w="med" len="med"/>
            </a:ln>
          </p:spPr>
        </p:sp>
        <p:sp>
          <p:nvSpPr>
            <p:cNvPr id="234545" name="直接连接符 234544"/>
            <p:cNvSpPr/>
            <p:nvPr/>
          </p:nvSpPr>
          <p:spPr>
            <a:xfrm>
              <a:off x="4425" y="3517"/>
              <a:ext cx="0" cy="163"/>
            </a:xfrm>
            <a:prstGeom prst="line">
              <a:avLst/>
            </a:prstGeom>
            <a:ln w="38100" cap="flat" cmpd="sng">
              <a:solidFill>
                <a:schemeClr val="tx1"/>
              </a:solidFill>
              <a:prstDash val="solid"/>
              <a:headEnd type="none" w="med" len="med"/>
              <a:tailEnd type="none" w="med" len="med"/>
            </a:ln>
          </p:spPr>
        </p:sp>
        <p:sp>
          <p:nvSpPr>
            <p:cNvPr id="234546" name="文本框 234545"/>
            <p:cNvSpPr txBox="1"/>
            <p:nvPr/>
          </p:nvSpPr>
          <p:spPr>
            <a:xfrm>
              <a:off x="4536" y="3113"/>
              <a:ext cx="271"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L</a:t>
              </a:r>
              <a:endParaRPr lang="en-US" altLang="zh-CN" sz="1800" b="1" i="1">
                <a:latin typeface="Times New Roman" panose="02020603050405020304" pitchFamily="18" charset="0"/>
              </a:endParaRPr>
            </a:p>
          </p:txBody>
        </p:sp>
        <p:sp>
          <p:nvSpPr>
            <p:cNvPr id="234547" name="文本框 234546"/>
            <p:cNvSpPr txBox="1"/>
            <p:nvPr/>
          </p:nvSpPr>
          <p:spPr>
            <a:xfrm>
              <a:off x="3913" y="2590"/>
              <a:ext cx="282"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R</a:t>
              </a:r>
              <a:endParaRPr lang="en-US" altLang="zh-CN" sz="1800" b="1" i="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44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234500"/>
                                        </p:tgtEl>
                                        <p:attrNameLst>
                                          <p:attrName>style.visibility</p:attrName>
                                        </p:attrNameLst>
                                      </p:cBhvr>
                                      <p:to>
                                        <p:strVal val="visible"/>
                                      </p:to>
                                    </p:set>
                                    <p:animEffect transition="in" filter="diamond(in)">
                                      <p:cBhvr>
                                        <p:cTn id="11" dur="2000"/>
                                        <p:tgtEl>
                                          <p:spTgt spid="234500"/>
                                        </p:tgtEl>
                                      </p:cBhvr>
                                    </p:animEffect>
                                  </p:childTnLst>
                                </p:cTn>
                              </p:par>
                            </p:childTnLst>
                          </p:cTn>
                        </p:par>
                      </p:childTnLst>
                    </p:cTn>
                  </p:par>
                  <p:par>
                    <p:cTn id="12" fill="hold">
                      <p:stCondLst>
                        <p:cond delay="indefinite"/>
                      </p:stCondLst>
                      <p:childTnLst>
                        <p:par>
                          <p:cTn id="13" fill="hold">
                            <p:stCondLst>
                              <p:cond delay="0"/>
                            </p:stCondLst>
                            <p:childTnLst>
                              <p:par>
                                <p:cTn id="14" presetID="27" presetClass="entr" presetSubtype="0" fill="hold" grpId="0" nodeType="clickEffect">
                                  <p:stCondLst>
                                    <p:cond delay="0"/>
                                  </p:stCondLst>
                                  <p:iterate type="lt">
                                    <p:tmPct val="50000"/>
                                  </p:iterate>
                                  <p:childTnLst>
                                    <p:set>
                                      <p:cBhvr>
                                        <p:cTn id="15" dur="1" fill="hold">
                                          <p:stCondLst>
                                            <p:cond delay="0"/>
                                          </p:stCondLst>
                                        </p:cTn>
                                        <p:tgtEl>
                                          <p:spTgt spid="234499"/>
                                        </p:tgtEl>
                                        <p:attrNameLst>
                                          <p:attrName>style.visibility</p:attrName>
                                        </p:attrNameLst>
                                      </p:cBhvr>
                                      <p:to>
                                        <p:strVal val="visible"/>
                                      </p:to>
                                    </p:set>
                                    <p:anim calcmode="discrete" valueType="clr">
                                      <p:cBhvr override="childStyle">
                                        <p:cTn id="16" dur="80"/>
                                        <p:tgtEl>
                                          <p:spTgt spid="234499"/>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34499"/>
                                        </p:tgtEl>
                                        <p:attrNameLst>
                                          <p:attrName>fillcolor</p:attrName>
                                        </p:attrNameLst>
                                      </p:cBhvr>
                                      <p:tavLst>
                                        <p:tav tm="0">
                                          <p:val>
                                            <p:clrVal>
                                              <a:schemeClr val="accent2"/>
                                            </p:clrVal>
                                          </p:val>
                                        </p:tav>
                                        <p:tav tm="50000">
                                          <p:val>
                                            <p:clrVal>
                                              <a:schemeClr val="hlink"/>
                                            </p:clrVal>
                                          </p:val>
                                        </p:tav>
                                      </p:tavLst>
                                    </p:anim>
                                    <p:set>
                                      <p:cBhvr>
                                        <p:cTn id="18" dur="80"/>
                                        <p:tgtEl>
                                          <p:spTgt spid="234499"/>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34516"/>
                                        </p:tgtEl>
                                        <p:attrNameLst>
                                          <p:attrName>style.visibility</p:attrName>
                                        </p:attrNameLst>
                                      </p:cBhvr>
                                      <p:to>
                                        <p:strVal val="visible"/>
                                      </p:to>
                                    </p:set>
                                    <p:animEffect transition="in" filter="wipe(left)">
                                      <p:cBhvr>
                                        <p:cTn id="23" dur="500"/>
                                        <p:tgtEl>
                                          <p:spTgt spid="2345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34528"/>
                                        </p:tgtEl>
                                        <p:attrNameLst>
                                          <p:attrName>style.visibility</p:attrName>
                                        </p:attrNameLst>
                                      </p:cBhvr>
                                      <p:to>
                                        <p:strVal val="visible"/>
                                      </p:to>
                                    </p:set>
                                    <p:animEffect transition="in" filter="wipe(left)">
                                      <p:cBhvr>
                                        <p:cTn id="28" dur="500"/>
                                        <p:tgtEl>
                                          <p:spTgt spid="234528"/>
                                        </p:tgtEl>
                                      </p:cBhvr>
                                    </p:animEffect>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34529"/>
                                        </p:tgtEl>
                                        <p:attrNameLst>
                                          <p:attrName>style.visibility</p:attrName>
                                        </p:attrNameLst>
                                      </p:cBhvr>
                                      <p:to>
                                        <p:strVal val="visible"/>
                                      </p:to>
                                    </p:set>
                                    <p:animEffect transition="in" filter="box(in)">
                                      <p:cBhvr>
                                        <p:cTn id="32" dur="500"/>
                                        <p:tgtEl>
                                          <p:spTgt spid="234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22" name="组合 235521"/>
          <p:cNvGrpSpPr/>
          <p:nvPr/>
        </p:nvGrpSpPr>
        <p:grpSpPr>
          <a:xfrm>
            <a:off x="2090303" y="466807"/>
            <a:ext cx="5425436" cy="1367077"/>
            <a:chOff x="660" y="475"/>
            <a:chExt cx="4556" cy="1148"/>
          </a:xfrm>
        </p:grpSpPr>
        <p:sp>
          <p:nvSpPr>
            <p:cNvPr id="235523" name="矩形 235522"/>
            <p:cNvSpPr/>
            <p:nvPr/>
          </p:nvSpPr>
          <p:spPr>
            <a:xfrm>
              <a:off x="660" y="497"/>
              <a:ext cx="996" cy="1119"/>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sp>
          <p:nvSpPr>
            <p:cNvPr id="235524" name="矩形 235523"/>
            <p:cNvSpPr/>
            <p:nvPr/>
          </p:nvSpPr>
          <p:spPr>
            <a:xfrm>
              <a:off x="3562" y="504"/>
              <a:ext cx="996" cy="1119"/>
            </a:xfrm>
            <a:prstGeom prst="rect">
              <a:avLst/>
            </a:prstGeom>
            <a:noFill/>
            <a:ln w="38100" cap="flat" cmpd="sng">
              <a:solidFill>
                <a:schemeClr val="tx1"/>
              </a:solidFill>
              <a:prstDash val="solid"/>
              <a:miter/>
              <a:headEnd type="none" w="med" len="med"/>
              <a:tailEnd type="none" w="med" len="med"/>
            </a:ln>
          </p:spPr>
          <p:txBody>
            <a:bodyPr/>
            <a:lstStyle/>
            <a:p>
              <a:endParaRPr lang="zh-CN" altLang="en-US" sz="100"/>
            </a:p>
          </p:txBody>
        </p:sp>
        <p:sp>
          <p:nvSpPr>
            <p:cNvPr id="235525" name="直接连接符 235524"/>
            <p:cNvSpPr/>
            <p:nvPr/>
          </p:nvSpPr>
          <p:spPr>
            <a:xfrm>
              <a:off x="1656" y="728"/>
              <a:ext cx="657" cy="0"/>
            </a:xfrm>
            <a:prstGeom prst="line">
              <a:avLst/>
            </a:prstGeom>
            <a:ln w="38100" cap="flat" cmpd="sng">
              <a:solidFill>
                <a:schemeClr val="tx1"/>
              </a:solidFill>
              <a:prstDash val="solid"/>
              <a:headEnd type="none" w="med" len="med"/>
              <a:tailEnd type="none" w="med" len="med"/>
            </a:ln>
          </p:spPr>
        </p:sp>
        <p:sp>
          <p:nvSpPr>
            <p:cNvPr id="235526" name="直接连接符 235525"/>
            <p:cNvSpPr/>
            <p:nvPr/>
          </p:nvSpPr>
          <p:spPr>
            <a:xfrm flipV="1">
              <a:off x="1656" y="1449"/>
              <a:ext cx="657" cy="4"/>
            </a:xfrm>
            <a:prstGeom prst="line">
              <a:avLst/>
            </a:prstGeom>
            <a:ln w="38100" cap="flat" cmpd="sng">
              <a:solidFill>
                <a:schemeClr val="tx1"/>
              </a:solidFill>
              <a:prstDash val="solid"/>
              <a:headEnd type="none" w="med" len="med"/>
              <a:tailEnd type="none" w="med" len="med"/>
            </a:ln>
          </p:spPr>
        </p:sp>
        <p:sp>
          <p:nvSpPr>
            <p:cNvPr id="235527" name="直接连接符 235526"/>
            <p:cNvSpPr/>
            <p:nvPr/>
          </p:nvSpPr>
          <p:spPr>
            <a:xfrm>
              <a:off x="2313" y="728"/>
              <a:ext cx="840" cy="0"/>
            </a:xfrm>
            <a:prstGeom prst="line">
              <a:avLst/>
            </a:prstGeom>
            <a:ln w="38100" cap="flat" cmpd="sng">
              <a:solidFill>
                <a:schemeClr val="tx1"/>
              </a:solidFill>
              <a:prstDash val="sysDot"/>
              <a:headEnd type="none" w="med" len="med"/>
              <a:tailEnd type="none" w="med" len="med"/>
            </a:ln>
          </p:spPr>
        </p:sp>
        <p:sp>
          <p:nvSpPr>
            <p:cNvPr id="235528" name="直接连接符 235527"/>
            <p:cNvSpPr/>
            <p:nvPr/>
          </p:nvSpPr>
          <p:spPr>
            <a:xfrm>
              <a:off x="2290" y="1449"/>
              <a:ext cx="840" cy="0"/>
            </a:xfrm>
            <a:prstGeom prst="line">
              <a:avLst/>
            </a:prstGeom>
            <a:ln w="38100" cap="flat" cmpd="sng">
              <a:solidFill>
                <a:schemeClr val="tx1"/>
              </a:solidFill>
              <a:prstDash val="sysDot"/>
              <a:headEnd type="none" w="med" len="med"/>
              <a:tailEnd type="none" w="med" len="med"/>
            </a:ln>
          </p:spPr>
        </p:sp>
        <p:sp>
          <p:nvSpPr>
            <p:cNvPr id="235529" name="文本框 235528"/>
            <p:cNvSpPr txBox="1"/>
            <p:nvPr/>
          </p:nvSpPr>
          <p:spPr>
            <a:xfrm>
              <a:off x="4603" y="796"/>
              <a:ext cx="613" cy="542"/>
            </a:xfrm>
            <a:prstGeom prst="rect">
              <a:avLst/>
            </a:prstGeom>
            <a:noFill/>
            <a:ln w="38100">
              <a:noFill/>
            </a:ln>
          </p:spPr>
          <p:txBody>
            <a:bodyPr>
              <a:spAutoFit/>
            </a:bodyPr>
            <a:lstStyle/>
            <a:p>
              <a:pPr>
                <a:spcBef>
                  <a:spcPct val="50000"/>
                </a:spcBef>
              </a:pPr>
              <a:r>
                <a:rPr lang="zh-CN" altLang="en-US" sz="1800" b="1" dirty="0">
                  <a:latin typeface="Arial" panose="020B0604020202020204" pitchFamily="34" charset="0"/>
                </a:rPr>
                <a:t>用电设备</a:t>
              </a:r>
              <a:endParaRPr lang="zh-CN" altLang="en-US" sz="1800" b="1" dirty="0">
                <a:latin typeface="Arial" panose="020B0604020202020204" pitchFamily="34" charset="0"/>
              </a:endParaRPr>
            </a:p>
          </p:txBody>
        </p:sp>
        <p:sp>
          <p:nvSpPr>
            <p:cNvPr id="235530" name="文本框 235529"/>
            <p:cNvSpPr txBox="1"/>
            <p:nvPr/>
          </p:nvSpPr>
          <p:spPr>
            <a:xfrm>
              <a:off x="884" y="796"/>
              <a:ext cx="613" cy="542"/>
            </a:xfrm>
            <a:prstGeom prst="rect">
              <a:avLst/>
            </a:prstGeom>
            <a:noFill/>
            <a:ln w="38100">
              <a:noFill/>
            </a:ln>
          </p:spPr>
          <p:txBody>
            <a:bodyPr>
              <a:spAutoFit/>
            </a:bodyPr>
            <a:lstStyle/>
            <a:p>
              <a:pPr>
                <a:spcBef>
                  <a:spcPct val="50000"/>
                </a:spcBef>
              </a:pPr>
              <a:r>
                <a:rPr lang="zh-CN" altLang="en-US" sz="1800" b="1" dirty="0">
                  <a:latin typeface="Arial" panose="020B0604020202020204" pitchFamily="34" charset="0"/>
                </a:rPr>
                <a:t>供电系统</a:t>
              </a:r>
              <a:endParaRPr lang="zh-CN" altLang="en-US" sz="1800" b="1" dirty="0">
                <a:latin typeface="Arial" panose="020B0604020202020204" pitchFamily="34" charset="0"/>
              </a:endParaRPr>
            </a:p>
          </p:txBody>
        </p:sp>
        <p:sp>
          <p:nvSpPr>
            <p:cNvPr id="235531" name="直接连接符 235530"/>
            <p:cNvSpPr/>
            <p:nvPr/>
          </p:nvSpPr>
          <p:spPr>
            <a:xfrm>
              <a:off x="3191" y="743"/>
              <a:ext cx="1023" cy="0"/>
            </a:xfrm>
            <a:prstGeom prst="line">
              <a:avLst/>
            </a:prstGeom>
            <a:ln w="38100" cap="flat" cmpd="sng">
              <a:solidFill>
                <a:schemeClr val="tx1"/>
              </a:solidFill>
              <a:prstDash val="solid"/>
              <a:headEnd type="none" w="med" len="med"/>
              <a:tailEnd type="none" w="med" len="med"/>
            </a:ln>
          </p:spPr>
        </p:sp>
        <p:sp>
          <p:nvSpPr>
            <p:cNvPr id="235532" name="直接连接符 235531"/>
            <p:cNvSpPr/>
            <p:nvPr/>
          </p:nvSpPr>
          <p:spPr>
            <a:xfrm flipV="1">
              <a:off x="3191" y="1468"/>
              <a:ext cx="1023" cy="0"/>
            </a:xfrm>
            <a:prstGeom prst="line">
              <a:avLst/>
            </a:prstGeom>
            <a:ln w="38100" cap="flat" cmpd="sng">
              <a:solidFill>
                <a:schemeClr val="tx1"/>
              </a:solidFill>
              <a:prstDash val="solid"/>
              <a:headEnd type="none" w="med" len="med"/>
              <a:tailEnd type="none" w="med" len="med"/>
            </a:ln>
          </p:spPr>
        </p:sp>
        <p:graphicFrame>
          <p:nvGraphicFramePr>
            <p:cNvPr id="235533" name="对象 235532"/>
            <p:cNvGraphicFramePr/>
            <p:nvPr/>
          </p:nvGraphicFramePr>
          <p:xfrm>
            <a:off x="3043" y="969"/>
            <a:ext cx="282" cy="268"/>
          </p:xfrm>
          <a:graphic>
            <a:graphicData uri="http://schemas.openxmlformats.org/presentationml/2006/ole">
              <mc:AlternateContent xmlns:mc="http://schemas.openxmlformats.org/markup-compatibility/2006">
                <mc:Choice xmlns:v="urn:schemas-microsoft-com:vml" Requires="v">
                  <p:oleObj spid="_x0000_s14345" name="" r:id="rId1" imgW="241300" imgH="228600" progId="Equation.3">
                    <p:embed/>
                  </p:oleObj>
                </mc:Choice>
                <mc:Fallback>
                  <p:oleObj name="" r:id="rId1" imgW="241300" imgH="228600" progId="Equation.3">
                    <p:embed/>
                    <p:pic>
                      <p:nvPicPr>
                        <p:cNvPr id="0" name="图片 3110"/>
                        <p:cNvPicPr/>
                        <p:nvPr/>
                      </p:nvPicPr>
                      <p:blipFill>
                        <a:blip r:embed="rId2"/>
                        <a:stretch>
                          <a:fillRect/>
                        </a:stretch>
                      </p:blipFill>
                      <p:spPr>
                        <a:xfrm>
                          <a:off x="3043" y="969"/>
                          <a:ext cx="282" cy="268"/>
                        </a:xfrm>
                        <a:prstGeom prst="rect">
                          <a:avLst/>
                        </a:prstGeom>
                        <a:noFill/>
                        <a:ln w="38100">
                          <a:noFill/>
                          <a:miter/>
                        </a:ln>
                      </p:spPr>
                    </p:pic>
                  </p:oleObj>
                </mc:Fallback>
              </mc:AlternateContent>
            </a:graphicData>
          </a:graphic>
        </p:graphicFrame>
        <p:graphicFrame>
          <p:nvGraphicFramePr>
            <p:cNvPr id="235534" name="对象 235533"/>
            <p:cNvGraphicFramePr/>
            <p:nvPr/>
          </p:nvGraphicFramePr>
          <p:xfrm>
            <a:off x="3279" y="475"/>
            <a:ext cx="238" cy="269"/>
          </p:xfrm>
          <a:graphic>
            <a:graphicData uri="http://schemas.openxmlformats.org/presentationml/2006/ole">
              <mc:AlternateContent xmlns:mc="http://schemas.openxmlformats.org/markup-compatibility/2006">
                <mc:Choice xmlns:v="urn:schemas-microsoft-com:vml" Requires="v">
                  <p:oleObj spid="_x0000_s14346" name="" r:id="rId3" imgW="203200" imgH="228600" progId="Equation.3">
                    <p:embed/>
                  </p:oleObj>
                </mc:Choice>
                <mc:Fallback>
                  <p:oleObj name="" r:id="rId3" imgW="203200" imgH="228600" progId="Equation.3">
                    <p:embed/>
                    <p:pic>
                      <p:nvPicPr>
                        <p:cNvPr id="0" name="图片 3111"/>
                        <p:cNvPicPr/>
                        <p:nvPr/>
                      </p:nvPicPr>
                      <p:blipFill>
                        <a:blip r:embed="rId4"/>
                        <a:stretch>
                          <a:fillRect/>
                        </a:stretch>
                      </p:blipFill>
                      <p:spPr>
                        <a:xfrm>
                          <a:off x="3279" y="475"/>
                          <a:ext cx="238" cy="269"/>
                        </a:xfrm>
                        <a:prstGeom prst="rect">
                          <a:avLst/>
                        </a:prstGeom>
                        <a:noFill/>
                        <a:ln w="38100">
                          <a:noFill/>
                          <a:miter/>
                        </a:ln>
                      </p:spPr>
                    </p:pic>
                  </p:oleObj>
                </mc:Fallback>
              </mc:AlternateContent>
            </a:graphicData>
          </a:graphic>
        </p:graphicFrame>
        <p:sp>
          <p:nvSpPr>
            <p:cNvPr id="235535" name="直接连接符 235534"/>
            <p:cNvSpPr/>
            <p:nvPr/>
          </p:nvSpPr>
          <p:spPr>
            <a:xfrm>
              <a:off x="3311" y="743"/>
              <a:ext cx="251" cy="0"/>
            </a:xfrm>
            <a:prstGeom prst="line">
              <a:avLst/>
            </a:prstGeom>
            <a:ln w="38100" cap="flat" cmpd="sng">
              <a:solidFill>
                <a:schemeClr val="tx1"/>
              </a:solidFill>
              <a:prstDash val="solid"/>
              <a:headEnd type="none" w="med" len="med"/>
              <a:tailEnd type="stealth" w="med" len="lg"/>
            </a:ln>
          </p:spPr>
        </p:sp>
        <p:sp>
          <p:nvSpPr>
            <p:cNvPr id="235536" name="文本框 235535"/>
            <p:cNvSpPr txBox="1"/>
            <p:nvPr/>
          </p:nvSpPr>
          <p:spPr>
            <a:xfrm>
              <a:off x="3053" y="727"/>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35537" name="文本框 235536"/>
            <p:cNvSpPr txBox="1"/>
            <p:nvPr/>
          </p:nvSpPr>
          <p:spPr>
            <a:xfrm>
              <a:off x="3068" y="1180"/>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35538" name="椭圆 235537"/>
            <p:cNvSpPr/>
            <p:nvPr/>
          </p:nvSpPr>
          <p:spPr>
            <a:xfrm>
              <a:off x="3123" y="709"/>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35539" name="椭圆 235538"/>
            <p:cNvSpPr/>
            <p:nvPr/>
          </p:nvSpPr>
          <p:spPr>
            <a:xfrm>
              <a:off x="3131" y="1434"/>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35540" name="矩形 235539"/>
            <p:cNvSpPr/>
            <p:nvPr/>
          </p:nvSpPr>
          <p:spPr>
            <a:xfrm rot="16200000">
              <a:off x="3752" y="598"/>
              <a:ext cx="99" cy="288"/>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grpSp>
          <p:nvGrpSpPr>
            <p:cNvPr id="235541" name="组合 235540"/>
            <p:cNvGrpSpPr/>
            <p:nvPr/>
          </p:nvGrpSpPr>
          <p:grpSpPr>
            <a:xfrm>
              <a:off x="4141" y="903"/>
              <a:ext cx="145" cy="402"/>
              <a:chOff x="1982" y="2558"/>
              <a:chExt cx="145" cy="402"/>
            </a:xfrm>
          </p:grpSpPr>
          <p:sp>
            <p:nvSpPr>
              <p:cNvPr id="235542" name="任意多边形 235541"/>
              <p:cNvSpPr/>
              <p:nvPr/>
            </p:nvSpPr>
            <p:spPr>
              <a:xfrm rot="5400000">
                <a:off x="1990" y="2549"/>
                <a:ext cx="128" cy="145"/>
              </a:xfrm>
              <a:custGeom>
                <a:avLst/>
                <a:gdLst>
                  <a:gd name="txL" fmla="*/ 0 w 21600"/>
                  <a:gd name="txT" fmla="*/ 0 h 21600"/>
                  <a:gd name="txR" fmla="*/ 21600 w 21600"/>
                  <a:gd name="txB" fmla="*/ 11525 h 21600"/>
                </a:gdLst>
                <a:ahLst/>
                <a:cxnLst>
                  <a:cxn ang="270">
                    <a:pos x="10800" y="0"/>
                  </a:cxn>
                  <a:cxn ang="180">
                    <a:pos x="24" y="11525"/>
                  </a:cxn>
                  <a:cxn ang="270">
                    <a:pos x="10800" y="0"/>
                  </a:cxn>
                  <a:cxn ang="0">
                    <a:pos x="21575" y="11525"/>
                  </a:cxn>
                </a:cxnLst>
                <a:rect l="txL" t="txT" r="txR" b="txB"/>
                <a:pathLst>
                  <a:path w="21600" h="21600">
                    <a:moveTo>
                      <a:pt x="24" y="11525"/>
                    </a:moveTo>
                    <a:arcTo wR="10800" hR="10800" stAng="10568767" swAng="11262466"/>
                    <a:lnTo>
                      <a:pt x="21575" y="11525"/>
                    </a:lnTo>
                    <a:arcTo wR="10800" hR="10800" stAng="231233" swAng="-11262466"/>
                    <a:close/>
                  </a:path>
                </a:pathLst>
              </a:custGeom>
              <a:noFill/>
              <a:ln w="38100" cap="flat" cmpd="sng">
                <a:solidFill>
                  <a:schemeClr val="tx1"/>
                </a:solidFill>
                <a:prstDash val="solid"/>
                <a:miter/>
                <a:headEnd type="none" w="med" len="med"/>
                <a:tailEnd type="none" w="med" len="med"/>
              </a:ln>
            </p:spPr>
            <p:txBody>
              <a:bodyPr/>
              <a:lstStyle/>
              <a:p>
                <a:endParaRPr lang="zh-CN" altLang="en-US" sz="100"/>
              </a:p>
            </p:txBody>
          </p:sp>
          <p:sp>
            <p:nvSpPr>
              <p:cNvPr id="235543" name="任意多边形 235542"/>
              <p:cNvSpPr/>
              <p:nvPr/>
            </p:nvSpPr>
            <p:spPr>
              <a:xfrm rot="5400000">
                <a:off x="1990" y="2686"/>
                <a:ext cx="128" cy="145"/>
              </a:xfrm>
              <a:custGeom>
                <a:avLst/>
                <a:gdLst>
                  <a:gd name="txL" fmla="*/ 0 w 21600"/>
                  <a:gd name="txT" fmla="*/ 0 h 21600"/>
                  <a:gd name="txR" fmla="*/ 21600 w 21600"/>
                  <a:gd name="txB" fmla="*/ 11525 h 21600"/>
                </a:gdLst>
                <a:ahLst/>
                <a:cxnLst>
                  <a:cxn ang="270">
                    <a:pos x="10800" y="0"/>
                  </a:cxn>
                  <a:cxn ang="180">
                    <a:pos x="24" y="11525"/>
                  </a:cxn>
                  <a:cxn ang="270">
                    <a:pos x="10800" y="0"/>
                  </a:cxn>
                  <a:cxn ang="0">
                    <a:pos x="21575" y="11525"/>
                  </a:cxn>
                </a:cxnLst>
                <a:rect l="txL" t="txT" r="txR" b="txB"/>
                <a:pathLst>
                  <a:path w="21600" h="21600">
                    <a:moveTo>
                      <a:pt x="24" y="11525"/>
                    </a:moveTo>
                    <a:arcTo wR="10800" hR="10800" stAng="10568767" swAng="11262466"/>
                    <a:lnTo>
                      <a:pt x="21575" y="11525"/>
                    </a:lnTo>
                    <a:arcTo wR="10800" hR="10800" stAng="231233" swAng="-11262466"/>
                    <a:close/>
                  </a:path>
                </a:pathLst>
              </a:custGeom>
              <a:noFill/>
              <a:ln w="38100" cap="flat" cmpd="sng">
                <a:solidFill>
                  <a:schemeClr val="tx1"/>
                </a:solidFill>
                <a:prstDash val="solid"/>
                <a:miter/>
                <a:headEnd type="none" w="med" len="med"/>
                <a:tailEnd type="none" w="med" len="med"/>
              </a:ln>
            </p:spPr>
            <p:txBody>
              <a:bodyPr/>
              <a:lstStyle/>
              <a:p>
                <a:endParaRPr lang="zh-CN" altLang="en-US" sz="100"/>
              </a:p>
            </p:txBody>
          </p:sp>
          <p:sp>
            <p:nvSpPr>
              <p:cNvPr id="235544" name="任意多边形 235543"/>
              <p:cNvSpPr/>
              <p:nvPr/>
            </p:nvSpPr>
            <p:spPr>
              <a:xfrm rot="5400000">
                <a:off x="1990" y="2823"/>
                <a:ext cx="128" cy="145"/>
              </a:xfrm>
              <a:custGeom>
                <a:avLst/>
                <a:gdLst>
                  <a:gd name="txL" fmla="*/ 0 w 21600"/>
                  <a:gd name="txT" fmla="*/ 0 h 21600"/>
                  <a:gd name="txR" fmla="*/ 21600 w 21600"/>
                  <a:gd name="txB" fmla="*/ 11525 h 21600"/>
                </a:gdLst>
                <a:ahLst/>
                <a:cxnLst>
                  <a:cxn ang="270">
                    <a:pos x="10800" y="0"/>
                  </a:cxn>
                  <a:cxn ang="180">
                    <a:pos x="24" y="11525"/>
                  </a:cxn>
                  <a:cxn ang="270">
                    <a:pos x="10800" y="0"/>
                  </a:cxn>
                  <a:cxn ang="0">
                    <a:pos x="21575" y="11525"/>
                  </a:cxn>
                </a:cxnLst>
                <a:rect l="txL" t="txT" r="txR" b="txB"/>
                <a:pathLst>
                  <a:path w="21600" h="21600">
                    <a:moveTo>
                      <a:pt x="24" y="11525"/>
                    </a:moveTo>
                    <a:arcTo wR="10800" hR="10800" stAng="10568767" swAng="11262466"/>
                    <a:lnTo>
                      <a:pt x="21575" y="11525"/>
                    </a:lnTo>
                    <a:arcTo wR="10800" hR="10800" stAng="231233" swAng="-11262466"/>
                    <a:close/>
                  </a:path>
                </a:pathLst>
              </a:custGeom>
              <a:noFill/>
              <a:ln w="38100" cap="flat" cmpd="sng">
                <a:solidFill>
                  <a:schemeClr val="tx1"/>
                </a:solidFill>
                <a:prstDash val="solid"/>
                <a:miter/>
                <a:headEnd type="none" w="med" len="med"/>
                <a:tailEnd type="none" w="med" len="med"/>
              </a:ln>
            </p:spPr>
            <p:txBody>
              <a:bodyPr/>
              <a:lstStyle/>
              <a:p>
                <a:endParaRPr lang="zh-CN" altLang="en-US" sz="100"/>
              </a:p>
            </p:txBody>
          </p:sp>
        </p:grpSp>
        <p:sp>
          <p:nvSpPr>
            <p:cNvPr id="235545" name="直接连接符 235544"/>
            <p:cNvSpPr/>
            <p:nvPr/>
          </p:nvSpPr>
          <p:spPr>
            <a:xfrm>
              <a:off x="4214" y="743"/>
              <a:ext cx="0" cy="160"/>
            </a:xfrm>
            <a:prstGeom prst="line">
              <a:avLst/>
            </a:prstGeom>
            <a:ln w="38100" cap="flat" cmpd="sng">
              <a:solidFill>
                <a:schemeClr val="tx1"/>
              </a:solidFill>
              <a:prstDash val="solid"/>
              <a:headEnd type="none" w="med" len="med"/>
              <a:tailEnd type="none" w="med" len="med"/>
            </a:ln>
          </p:spPr>
        </p:sp>
        <p:sp>
          <p:nvSpPr>
            <p:cNvPr id="235546" name="直接连接符 235545"/>
            <p:cNvSpPr/>
            <p:nvPr/>
          </p:nvSpPr>
          <p:spPr>
            <a:xfrm>
              <a:off x="4214" y="1305"/>
              <a:ext cx="0" cy="163"/>
            </a:xfrm>
            <a:prstGeom prst="line">
              <a:avLst/>
            </a:prstGeom>
            <a:ln w="38100" cap="flat" cmpd="sng">
              <a:solidFill>
                <a:schemeClr val="tx1"/>
              </a:solidFill>
              <a:prstDash val="solid"/>
              <a:headEnd type="none" w="med" len="med"/>
              <a:tailEnd type="none" w="med" len="med"/>
            </a:ln>
          </p:spPr>
        </p:sp>
        <p:sp>
          <p:nvSpPr>
            <p:cNvPr id="235547" name="文本框 235546"/>
            <p:cNvSpPr txBox="1"/>
            <p:nvPr/>
          </p:nvSpPr>
          <p:spPr>
            <a:xfrm>
              <a:off x="4325" y="901"/>
              <a:ext cx="271"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L</a:t>
              </a:r>
              <a:endParaRPr lang="en-US" altLang="zh-CN" sz="1800" b="1" i="1">
                <a:latin typeface="Times New Roman" panose="02020603050405020304" pitchFamily="18" charset="0"/>
              </a:endParaRPr>
            </a:p>
          </p:txBody>
        </p:sp>
        <p:sp>
          <p:nvSpPr>
            <p:cNvPr id="235548" name="文本框 235547"/>
            <p:cNvSpPr txBox="1"/>
            <p:nvPr/>
          </p:nvSpPr>
          <p:spPr>
            <a:xfrm>
              <a:off x="3702" y="777"/>
              <a:ext cx="282"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R</a:t>
              </a:r>
              <a:endParaRPr lang="en-US" altLang="zh-CN" sz="1800" b="1" i="1">
                <a:latin typeface="Times New Roman" panose="02020603050405020304" pitchFamily="18" charset="0"/>
              </a:endParaRPr>
            </a:p>
          </p:txBody>
        </p:sp>
      </p:grpSp>
      <p:graphicFrame>
        <p:nvGraphicFramePr>
          <p:cNvPr id="235549" name="对象 235548"/>
          <p:cNvGraphicFramePr/>
          <p:nvPr/>
        </p:nvGraphicFramePr>
        <p:xfrm>
          <a:off x="1838442" y="2464311"/>
          <a:ext cx="2495987" cy="689731"/>
        </p:xfrm>
        <a:graphic>
          <a:graphicData uri="http://schemas.openxmlformats.org/presentationml/2006/ole">
            <mc:AlternateContent xmlns:mc="http://schemas.openxmlformats.org/markup-compatibility/2006">
              <mc:Choice xmlns:v="urn:schemas-microsoft-com:vml" Requires="v">
                <p:oleObj spid="_x0000_s14347" name="" r:id="rId5" imgW="1459865" imgH="405765" progId="Equation.3">
                  <p:embed/>
                </p:oleObj>
              </mc:Choice>
              <mc:Fallback>
                <p:oleObj name="" r:id="rId5" imgW="1459865" imgH="405765" progId="Equation.3">
                  <p:embed/>
                  <p:pic>
                    <p:nvPicPr>
                      <p:cNvPr id="0" name="图片 3108"/>
                      <p:cNvPicPr/>
                      <p:nvPr/>
                    </p:nvPicPr>
                    <p:blipFill>
                      <a:blip r:embed="rId6"/>
                      <a:stretch>
                        <a:fillRect/>
                      </a:stretch>
                    </p:blipFill>
                    <p:spPr>
                      <a:xfrm>
                        <a:off x="1838442" y="2464311"/>
                        <a:ext cx="2495987" cy="689731"/>
                      </a:xfrm>
                      <a:prstGeom prst="rect">
                        <a:avLst/>
                      </a:prstGeom>
                      <a:noFill/>
                      <a:ln w="38100">
                        <a:noFill/>
                        <a:miter/>
                      </a:ln>
                    </p:spPr>
                  </p:pic>
                </p:oleObj>
              </mc:Fallback>
            </mc:AlternateContent>
          </a:graphicData>
        </a:graphic>
      </p:graphicFrame>
      <p:sp>
        <p:nvSpPr>
          <p:cNvPr id="235550" name="矩形 235549"/>
          <p:cNvSpPr/>
          <p:nvPr/>
        </p:nvSpPr>
        <p:spPr>
          <a:xfrm>
            <a:off x="1794977" y="2086340"/>
            <a:ext cx="3645141" cy="368300"/>
          </a:xfrm>
          <a:prstGeom prst="rect">
            <a:avLst/>
          </a:prstGeom>
          <a:noFill/>
          <a:ln w="38100">
            <a:noFill/>
          </a:ln>
        </p:spPr>
        <p:txBody>
          <a:bodyPr>
            <a:spAutoFit/>
          </a:bodyPr>
          <a:lstStyle/>
          <a:p>
            <a:r>
              <a:rPr lang="zh-CN" altLang="en-US" sz="1800" b="1" dirty="0">
                <a:latin typeface="Arial" panose="020B0604020202020204" pitchFamily="34" charset="0"/>
              </a:rPr>
              <a:t>用电设备消耗的平均功率为：</a:t>
            </a:r>
            <a:endParaRPr lang="zh-CN" altLang="en-US" sz="1800" b="1" dirty="0">
              <a:latin typeface="Arial" panose="020B0604020202020204" pitchFamily="34" charset="0"/>
            </a:endParaRPr>
          </a:p>
        </p:txBody>
      </p:sp>
      <p:graphicFrame>
        <p:nvGraphicFramePr>
          <p:cNvPr id="235551" name="对象 235550"/>
          <p:cNvGraphicFramePr/>
          <p:nvPr/>
        </p:nvGraphicFramePr>
        <p:xfrm>
          <a:off x="4575930" y="2463596"/>
          <a:ext cx="2537428" cy="797858"/>
        </p:xfrm>
        <a:graphic>
          <a:graphicData uri="http://schemas.openxmlformats.org/presentationml/2006/ole">
            <mc:AlternateContent xmlns:mc="http://schemas.openxmlformats.org/markup-compatibility/2006">
              <mc:Choice xmlns:v="urn:schemas-microsoft-com:vml" Requires="v">
                <p:oleObj spid="_x0000_s14348" name="" r:id="rId7" imgW="1485900" imgH="469900" progId="Equation.3">
                  <p:embed/>
                </p:oleObj>
              </mc:Choice>
              <mc:Fallback>
                <p:oleObj name="" r:id="rId7" imgW="1485900" imgH="469900" progId="Equation.3">
                  <p:embed/>
                  <p:pic>
                    <p:nvPicPr>
                      <p:cNvPr id="0" name="图片 3109"/>
                      <p:cNvPicPr/>
                      <p:nvPr/>
                    </p:nvPicPr>
                    <p:blipFill>
                      <a:blip r:embed="rId8"/>
                      <a:stretch>
                        <a:fillRect/>
                      </a:stretch>
                    </p:blipFill>
                    <p:spPr>
                      <a:xfrm>
                        <a:off x="4575930" y="2463596"/>
                        <a:ext cx="2537428" cy="797858"/>
                      </a:xfrm>
                      <a:prstGeom prst="rect">
                        <a:avLst/>
                      </a:prstGeom>
                      <a:noFill/>
                      <a:ln w="38100">
                        <a:noFill/>
                        <a:miter/>
                      </a:ln>
                    </p:spPr>
                  </p:pic>
                </p:oleObj>
              </mc:Fallback>
            </mc:AlternateContent>
          </a:graphicData>
        </a:graphic>
      </p:graphicFrame>
      <p:sp>
        <p:nvSpPr>
          <p:cNvPr id="235552" name="矩形 235551"/>
          <p:cNvSpPr/>
          <p:nvPr/>
        </p:nvSpPr>
        <p:spPr>
          <a:xfrm>
            <a:off x="1794977" y="3278364"/>
            <a:ext cx="5720763" cy="645160"/>
          </a:xfrm>
          <a:prstGeom prst="rect">
            <a:avLst/>
          </a:prstGeom>
          <a:noFill/>
          <a:ln w="38100">
            <a:noFill/>
          </a:ln>
        </p:spPr>
        <p:txBody>
          <a:bodyPr>
            <a:spAutoFit/>
          </a:bodyPr>
          <a:lstStyle/>
          <a:p>
            <a:r>
              <a:rPr lang="zh-CN" altLang="en-US" sz="1800" b="1" dirty="0">
                <a:latin typeface="Arial" panose="020B0604020202020204" pitchFamily="34" charset="0"/>
              </a:rPr>
              <a:t>当</a:t>
            </a:r>
            <a:r>
              <a:rPr lang="en-US" altLang="zh-CN" sz="1800" b="1" i="1">
                <a:latin typeface="Times New Roman" panose="02020603050405020304" pitchFamily="18" charset="0"/>
              </a:rPr>
              <a:t>U</a:t>
            </a:r>
            <a:r>
              <a:rPr lang="en-US" altLang="zh-CN" sz="1800" b="1" i="1" baseline="-25000">
                <a:latin typeface="Times New Roman" panose="02020603050405020304" pitchFamily="18" charset="0"/>
              </a:rPr>
              <a:t>m</a:t>
            </a:r>
            <a:r>
              <a:rPr lang="zh-CN" altLang="en-US" sz="1800" b="1" dirty="0">
                <a:latin typeface="Arial" panose="020B0604020202020204" pitchFamily="34" charset="0"/>
              </a:rPr>
              <a:t>、</a:t>
            </a:r>
            <a:r>
              <a:rPr lang="en-US" altLang="zh-CN" sz="1800" b="1" i="1">
                <a:latin typeface="Times New Roman" panose="02020603050405020304" pitchFamily="18" charset="0"/>
              </a:rPr>
              <a:t>P</a:t>
            </a:r>
            <a:r>
              <a:rPr lang="zh-CN" altLang="en-US" sz="1800" b="1" dirty="0">
                <a:latin typeface="Arial" panose="020B0604020202020204" pitchFamily="34" charset="0"/>
              </a:rPr>
              <a:t>一定时，</a:t>
            </a:r>
            <a:r>
              <a:rPr lang="en-US" altLang="zh-CN" sz="1800" b="1" err="1">
                <a:latin typeface="Times New Roman" panose="02020603050405020304" pitchFamily="18" charset="0"/>
              </a:rPr>
              <a:t>cos</a:t>
            </a:r>
            <a:r>
              <a:rPr lang="en-US" altLang="zh-CN" sz="1800" b="1" i="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sym typeface="Symbol" panose="05050102010706020507" pitchFamily="18" charset="2"/>
              </a:rPr>
              <a:t> </a:t>
            </a:r>
            <a:r>
              <a:rPr lang="zh-CN" altLang="en-US" sz="1800" b="1" dirty="0">
                <a:latin typeface="Arial" panose="020B0604020202020204" pitchFamily="34" charset="0"/>
              </a:rPr>
              <a:t>增加导致 </a:t>
            </a:r>
            <a:r>
              <a:rPr lang="en-US" altLang="zh-CN" sz="1800" b="1" i="1">
                <a:latin typeface="Times New Roman" panose="02020603050405020304" pitchFamily="18" charset="0"/>
              </a:rPr>
              <a:t>I</a:t>
            </a:r>
            <a:r>
              <a:rPr lang="en-US" altLang="zh-CN" sz="1800" b="1" i="1" baseline="-25000">
                <a:latin typeface="Times New Roman" panose="02020603050405020304" pitchFamily="18" charset="0"/>
              </a:rPr>
              <a:t>m</a:t>
            </a:r>
            <a:r>
              <a:rPr lang="en-US" altLang="zh-CN" sz="1800" b="1">
                <a:latin typeface="Times New Roman" panose="02020603050405020304" pitchFamily="18" charset="0"/>
              </a:rPr>
              <a:t> </a:t>
            </a:r>
            <a:r>
              <a:rPr lang="zh-CN" altLang="en-US" sz="1800" b="1" dirty="0">
                <a:latin typeface="Arial" panose="020B0604020202020204" pitchFamily="34" charset="0"/>
              </a:rPr>
              <a:t>减少。传输线上的“ 线损 ”也减少。</a:t>
            </a:r>
            <a:endParaRPr lang="zh-CN" altLang="en-US" sz="1800" b="1" dirty="0">
              <a:latin typeface="Arial" panose="020B0604020202020204" pitchFamily="34" charset="0"/>
            </a:endParaRPr>
          </a:p>
        </p:txBody>
      </p:sp>
      <p:sp>
        <p:nvSpPr>
          <p:cNvPr id="235553" name="矩形 235552"/>
          <p:cNvSpPr/>
          <p:nvPr/>
        </p:nvSpPr>
        <p:spPr>
          <a:xfrm>
            <a:off x="1790213" y="4003582"/>
            <a:ext cx="5527848" cy="645160"/>
          </a:xfrm>
          <a:prstGeom prst="rect">
            <a:avLst/>
          </a:prstGeom>
          <a:noFill/>
          <a:ln w="38100">
            <a:noFill/>
          </a:ln>
        </p:spPr>
        <p:txBody>
          <a:bodyPr>
            <a:spAutoFit/>
          </a:bodyPr>
          <a:lstStyle/>
          <a:p>
            <a:r>
              <a:rPr lang="en-US" altLang="zh-CN" sz="1800" b="1" i="1">
                <a:latin typeface="Times New Roman" panose="02020603050405020304" pitchFamily="18" charset="0"/>
              </a:rPr>
              <a:t>S=</a:t>
            </a:r>
            <a:r>
              <a:rPr lang="en-US" altLang="zh-CN" sz="1800" b="1">
                <a:latin typeface="Times New Roman" panose="02020603050405020304" pitchFamily="18" charset="0"/>
              </a:rPr>
              <a:t>1/2</a:t>
            </a:r>
            <a:r>
              <a:rPr lang="en-US" altLang="zh-CN" sz="1800" b="1" i="1">
                <a:latin typeface="Times New Roman" panose="02020603050405020304" pitchFamily="18" charset="0"/>
              </a:rPr>
              <a:t>U</a:t>
            </a:r>
            <a:r>
              <a:rPr lang="en-US" altLang="zh-CN" sz="1800" b="1" i="1" baseline="-25000">
                <a:latin typeface="Times New Roman" panose="02020603050405020304" pitchFamily="18" charset="0"/>
              </a:rPr>
              <a:t>m</a:t>
            </a:r>
            <a:r>
              <a:rPr lang="en-US" altLang="zh-CN" sz="1800" b="1" i="1">
                <a:latin typeface="Times New Roman" panose="02020603050405020304" pitchFamily="18" charset="0"/>
              </a:rPr>
              <a:t>I</a:t>
            </a:r>
            <a:r>
              <a:rPr lang="en-US" altLang="zh-CN" sz="1800" b="1" i="1" baseline="-25000">
                <a:latin typeface="Times New Roman" panose="02020603050405020304" pitchFamily="18" charset="0"/>
              </a:rPr>
              <a:t>m</a:t>
            </a:r>
            <a:r>
              <a:rPr lang="zh-CN" altLang="en-US" sz="1800" b="1" dirty="0">
                <a:latin typeface="Arial" panose="020B0604020202020204" pitchFamily="34" charset="0"/>
              </a:rPr>
              <a:t>是用电设备的最大功率容量， </a:t>
            </a:r>
            <a:r>
              <a:rPr lang="en-US" altLang="zh-CN" sz="1800" b="1" err="1">
                <a:latin typeface="Times New Roman" panose="02020603050405020304" pitchFamily="18" charset="0"/>
              </a:rPr>
              <a:t>cos</a:t>
            </a:r>
            <a:r>
              <a:rPr lang="en-US" altLang="zh-CN" sz="1800" b="1" i="1">
                <a:latin typeface="Times New Roman" panose="02020603050405020304" pitchFamily="18" charset="0"/>
                <a:sym typeface="Symbol" panose="05050102010706020507" pitchFamily="18" charset="2"/>
              </a:rPr>
              <a:t></a:t>
            </a:r>
            <a:r>
              <a:rPr lang="zh-CN" altLang="en-US" sz="1800" b="1" dirty="0">
                <a:latin typeface="Arial" panose="020B0604020202020204" pitchFamily="34" charset="0"/>
              </a:rPr>
              <a:t>增加导致设备的最大功率容量得到利用。</a:t>
            </a:r>
            <a:endParaRPr lang="zh-CN" altLang="en-US" sz="1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0"/>
                                        </p:tgtEl>
                                        <p:attrNameLst>
                                          <p:attrName>style.visibility</p:attrName>
                                        </p:attrNameLst>
                                      </p:cBhvr>
                                      <p:to>
                                        <p:strVal val="visible"/>
                                      </p:to>
                                    </p:set>
                                    <p:animEffect transition="in" filter="wipe(left)">
                                      <p:cBhvr>
                                        <p:cTn id="7" dur="500"/>
                                        <p:tgtEl>
                                          <p:spTgt spid="23555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5549"/>
                                        </p:tgtEl>
                                        <p:attrNameLst>
                                          <p:attrName>style.visibility</p:attrName>
                                        </p:attrNameLst>
                                      </p:cBhvr>
                                      <p:to>
                                        <p:strVal val="visible"/>
                                      </p:to>
                                    </p:set>
                                    <p:animEffect transition="in" filter="wipe(left)">
                                      <p:cBhvr>
                                        <p:cTn id="11" dur="500"/>
                                        <p:tgtEl>
                                          <p:spTgt spid="23554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5551"/>
                                        </p:tgtEl>
                                        <p:attrNameLst>
                                          <p:attrName>style.visibility</p:attrName>
                                        </p:attrNameLst>
                                      </p:cBhvr>
                                      <p:to>
                                        <p:strVal val="visible"/>
                                      </p:to>
                                    </p:set>
                                    <p:animEffect transition="in" filter="wipe(left)">
                                      <p:cBhvr>
                                        <p:cTn id="15" dur="500"/>
                                        <p:tgtEl>
                                          <p:spTgt spid="235551"/>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iterate type="lt">
                                    <p:tmPct val="5000"/>
                                  </p:iterate>
                                  <p:childTnLst>
                                    <p:set>
                                      <p:cBhvr>
                                        <p:cTn id="19" dur="1" fill="hold">
                                          <p:stCondLst>
                                            <p:cond delay="0"/>
                                          </p:stCondLst>
                                        </p:cTn>
                                        <p:tgtEl>
                                          <p:spTgt spid="235552"/>
                                        </p:tgtEl>
                                        <p:attrNameLst>
                                          <p:attrName>style.visibility</p:attrName>
                                        </p:attrNameLst>
                                      </p:cBhvr>
                                      <p:to>
                                        <p:strVal val="visible"/>
                                      </p:to>
                                    </p:set>
                                    <p:anim calcmode="lin" valueType="num">
                                      <p:cBhvr>
                                        <p:cTn id="20" dur="1000" fill="hold"/>
                                        <p:tgtEl>
                                          <p:spTgt spid="235552"/>
                                        </p:tgtEl>
                                        <p:attrNameLst>
                                          <p:attrName>ppt_w</p:attrName>
                                        </p:attrNameLst>
                                      </p:cBhvr>
                                      <p:tavLst>
                                        <p:tav tm="0">
                                          <p:val>
                                            <p:fltVal val="0"/>
                                          </p:val>
                                        </p:tav>
                                        <p:tav tm="100000">
                                          <p:val>
                                            <p:strVal val="#ppt_w"/>
                                          </p:val>
                                        </p:tav>
                                      </p:tavLst>
                                    </p:anim>
                                    <p:anim calcmode="lin" valueType="num">
                                      <p:cBhvr>
                                        <p:cTn id="21" dur="1000" fill="hold"/>
                                        <p:tgtEl>
                                          <p:spTgt spid="235552"/>
                                        </p:tgtEl>
                                        <p:attrNameLst>
                                          <p:attrName>ppt_h</p:attrName>
                                        </p:attrNameLst>
                                      </p:cBhvr>
                                      <p:tavLst>
                                        <p:tav tm="0">
                                          <p:val>
                                            <p:fltVal val="0"/>
                                          </p:val>
                                        </p:tav>
                                        <p:tav tm="100000">
                                          <p:val>
                                            <p:strVal val="#ppt_h"/>
                                          </p:val>
                                        </p:tav>
                                      </p:tavLst>
                                    </p:anim>
                                    <p:anim calcmode="lin" valueType="num">
                                      <p:cBhvr>
                                        <p:cTn id="22" dur="1000" fill="hold"/>
                                        <p:tgtEl>
                                          <p:spTgt spid="235552"/>
                                        </p:tgtEl>
                                        <p:attrNameLst>
                                          <p:attrName>style.rotation</p:attrName>
                                        </p:attrNameLst>
                                      </p:cBhvr>
                                      <p:tavLst>
                                        <p:tav tm="0">
                                          <p:val>
                                            <p:fltVal val="90"/>
                                          </p:val>
                                        </p:tav>
                                        <p:tav tm="100000">
                                          <p:val>
                                            <p:fltVal val="0"/>
                                          </p:val>
                                        </p:tav>
                                      </p:tavLst>
                                    </p:anim>
                                    <p:animEffect transition="in" filter="fade">
                                      <p:cBhvr>
                                        <p:cTn id="23" dur="1000"/>
                                        <p:tgtEl>
                                          <p:spTgt spid="23555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35553"/>
                                        </p:tgtEl>
                                        <p:attrNameLst>
                                          <p:attrName>style.visibility</p:attrName>
                                        </p:attrNameLst>
                                      </p:cBhvr>
                                      <p:to>
                                        <p:strVal val="visible"/>
                                      </p:to>
                                    </p:set>
                                    <p:animEffect transition="in" filter="checkerboard(across)">
                                      <p:cBhvr>
                                        <p:cTn id="28" dur="500"/>
                                        <p:tgtEl>
                                          <p:spTgt spid="235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0" grpId="0"/>
      <p:bldP spid="235552" grpId="0"/>
      <p:bldP spid="2355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矩形 237569"/>
          <p:cNvSpPr/>
          <p:nvPr/>
        </p:nvSpPr>
        <p:spPr>
          <a:xfrm>
            <a:off x="1844992" y="3304563"/>
            <a:ext cx="2298308" cy="922020"/>
          </a:xfrm>
          <a:prstGeom prst="rect">
            <a:avLst/>
          </a:prstGeom>
          <a:noFill/>
          <a:ln w="38100">
            <a:noFill/>
          </a:ln>
        </p:spPr>
        <p:txBody>
          <a:bodyPr>
            <a:spAutoFit/>
          </a:bodyPr>
          <a:lstStyle/>
          <a:p>
            <a:r>
              <a:rPr lang="zh-CN" altLang="en-US" sz="1800" b="1" dirty="0">
                <a:latin typeface="Arial" panose="020B0604020202020204" pitchFamily="34" charset="0"/>
              </a:rPr>
              <a:t>并联电容</a:t>
            </a:r>
            <a:r>
              <a:rPr lang="en-US" altLang="zh-CN" sz="1800" b="1">
                <a:solidFill>
                  <a:srgbClr val="0000FF"/>
                </a:solidFill>
                <a:latin typeface="Times New Roman" panose="02020603050405020304" pitchFamily="18" charset="0"/>
              </a:rPr>
              <a:t>C</a:t>
            </a:r>
            <a:r>
              <a:rPr lang="zh-CN" altLang="en-US" sz="1800" b="1" dirty="0">
                <a:latin typeface="Arial" panose="020B0604020202020204" pitchFamily="34" charset="0"/>
              </a:rPr>
              <a:t>称为电感性负载的功率因数</a:t>
            </a:r>
            <a:r>
              <a:rPr lang="zh-CN" altLang="en-US" sz="1800" b="1" dirty="0">
                <a:solidFill>
                  <a:srgbClr val="0000FF"/>
                </a:solidFill>
                <a:latin typeface="Arial" panose="020B0604020202020204" pitchFamily="34" charset="0"/>
              </a:rPr>
              <a:t>补偿电容。</a:t>
            </a:r>
            <a:endParaRPr lang="zh-CN" altLang="en-US" sz="1800" b="1" dirty="0">
              <a:solidFill>
                <a:srgbClr val="0000FF"/>
              </a:solidFill>
              <a:latin typeface="Arial" panose="020B0604020202020204" pitchFamily="34" charset="0"/>
            </a:endParaRPr>
          </a:p>
        </p:txBody>
      </p:sp>
      <p:sp>
        <p:nvSpPr>
          <p:cNvPr id="237571" name="矩形 237570"/>
          <p:cNvSpPr/>
          <p:nvPr/>
        </p:nvSpPr>
        <p:spPr>
          <a:xfrm>
            <a:off x="1898580" y="1951776"/>
            <a:ext cx="4969347" cy="922020"/>
          </a:xfrm>
          <a:prstGeom prst="rect">
            <a:avLst/>
          </a:prstGeom>
          <a:noFill/>
          <a:ln w="38100">
            <a:noFill/>
          </a:ln>
        </p:spPr>
        <p:txBody>
          <a:bodyPr>
            <a:spAutoFit/>
          </a:bodyPr>
          <a:lstStyle/>
          <a:p>
            <a:r>
              <a:rPr lang="zh-CN" altLang="en-US" sz="1800" b="1" dirty="0">
                <a:latin typeface="Arial" panose="020B0604020202020204" pitchFamily="34" charset="0"/>
              </a:rPr>
              <a:t>实际电路中对于电感性负载，广泛采用并联电容，利用“容性”来抵消电感性负载中的“感性”。并提高功率因数。</a:t>
            </a:r>
            <a:endParaRPr lang="zh-CN" altLang="en-US" sz="1800" b="1" dirty="0">
              <a:latin typeface="Arial" panose="020B0604020202020204" pitchFamily="34" charset="0"/>
            </a:endParaRPr>
          </a:p>
        </p:txBody>
      </p:sp>
      <p:sp>
        <p:nvSpPr>
          <p:cNvPr id="237572" name="矩形 237571"/>
          <p:cNvSpPr/>
          <p:nvPr/>
        </p:nvSpPr>
        <p:spPr>
          <a:xfrm>
            <a:off x="1924778" y="1252757"/>
            <a:ext cx="5212277" cy="645160"/>
          </a:xfrm>
          <a:prstGeom prst="rect">
            <a:avLst/>
          </a:prstGeom>
          <a:noFill/>
          <a:ln w="38100">
            <a:noFill/>
          </a:ln>
        </p:spPr>
        <p:txBody>
          <a:bodyPr>
            <a:spAutoFit/>
          </a:bodyPr>
          <a:lstStyle/>
          <a:p>
            <a:r>
              <a:rPr lang="zh-CN" altLang="en-US" sz="1800" b="1" dirty="0">
                <a:latin typeface="Arial" panose="020B0604020202020204" pitchFamily="34" charset="0"/>
              </a:rPr>
              <a:t>必须保证原负载的工作状态不变。即：加至负载上的电压、电流和负载消耗的平均功率不变。</a:t>
            </a:r>
            <a:endParaRPr lang="zh-CN" altLang="en-US" sz="1800" b="1" dirty="0">
              <a:latin typeface="Arial" panose="020B0604020202020204" pitchFamily="34" charset="0"/>
            </a:endParaRPr>
          </a:p>
        </p:txBody>
      </p:sp>
      <p:sp>
        <p:nvSpPr>
          <p:cNvPr id="237573" name="矩形 237572"/>
          <p:cNvSpPr/>
          <p:nvPr/>
        </p:nvSpPr>
        <p:spPr>
          <a:xfrm>
            <a:off x="1817603" y="797858"/>
            <a:ext cx="2953267" cy="368300"/>
          </a:xfrm>
          <a:prstGeom prst="rect">
            <a:avLst/>
          </a:prstGeom>
          <a:noFill/>
          <a:ln w="38100">
            <a:noFill/>
          </a:ln>
        </p:spPr>
        <p:txBody>
          <a:bodyPr>
            <a:spAutoFit/>
          </a:bodyPr>
          <a:lstStyle/>
          <a:p>
            <a:r>
              <a:rPr lang="zh-CN" altLang="en-US" sz="1800" b="1" dirty="0">
                <a:solidFill>
                  <a:srgbClr val="0000FF"/>
                </a:solidFill>
                <a:latin typeface="Arial" panose="020B0604020202020204" pitchFamily="34" charset="0"/>
              </a:rPr>
              <a:t>提高功率因数的原则：</a:t>
            </a:r>
            <a:endParaRPr lang="zh-CN" altLang="en-US" sz="1800" b="1" dirty="0">
              <a:solidFill>
                <a:srgbClr val="0000FF"/>
              </a:solidFill>
              <a:latin typeface="Arial" panose="020B0604020202020204" pitchFamily="34" charset="0"/>
            </a:endParaRPr>
          </a:p>
        </p:txBody>
      </p:sp>
      <p:sp>
        <p:nvSpPr>
          <p:cNvPr id="237574" name="矩形 237573"/>
          <p:cNvSpPr/>
          <p:nvPr/>
        </p:nvSpPr>
        <p:spPr>
          <a:xfrm>
            <a:off x="1519895" y="394166"/>
            <a:ext cx="2809175" cy="368300"/>
          </a:xfrm>
          <a:prstGeom prst="rect">
            <a:avLst/>
          </a:prstGeom>
          <a:noFill/>
          <a:ln w="38100">
            <a:noFill/>
          </a:ln>
        </p:spPr>
        <p:txBody>
          <a:bodyPr>
            <a:spAutoFit/>
          </a:bodyPr>
          <a:lstStyle/>
          <a:p>
            <a:r>
              <a:rPr lang="en-US" altLang="zh-CN" sz="1800" b="1">
                <a:solidFill>
                  <a:srgbClr val="0000FF"/>
                </a:solidFill>
                <a:latin typeface="Times New Roman" panose="02020603050405020304" pitchFamily="18" charset="0"/>
              </a:rPr>
              <a:t>2.</a:t>
            </a:r>
            <a:r>
              <a:rPr lang="en-US" altLang="zh-CN" sz="1800" b="1" dirty="0">
                <a:solidFill>
                  <a:srgbClr val="0000FF"/>
                </a:solidFill>
                <a:latin typeface="Arial" panose="020B0604020202020204" pitchFamily="34" charset="0"/>
              </a:rPr>
              <a:t>   </a:t>
            </a:r>
            <a:r>
              <a:rPr lang="zh-CN" altLang="en-US" sz="1800" b="1" dirty="0">
                <a:solidFill>
                  <a:srgbClr val="0000FF"/>
                </a:solidFill>
                <a:latin typeface="Arial" panose="020B0604020202020204" pitchFamily="34" charset="0"/>
              </a:rPr>
              <a:t>功率因数的提高</a:t>
            </a:r>
            <a:endParaRPr lang="zh-CN" altLang="en-US" sz="1800" b="1" dirty="0">
              <a:solidFill>
                <a:srgbClr val="0000FF"/>
              </a:solidFill>
              <a:latin typeface="Arial" panose="020B0604020202020204" pitchFamily="34" charset="0"/>
            </a:endParaRPr>
          </a:p>
        </p:txBody>
      </p:sp>
      <p:grpSp>
        <p:nvGrpSpPr>
          <p:cNvPr id="237575" name="组合 237574"/>
          <p:cNvGrpSpPr/>
          <p:nvPr/>
        </p:nvGrpSpPr>
        <p:grpSpPr>
          <a:xfrm>
            <a:off x="4652977" y="2905633"/>
            <a:ext cx="2404293" cy="1685029"/>
            <a:chOff x="1396" y="1947"/>
            <a:chExt cx="2019" cy="1415"/>
          </a:xfrm>
        </p:grpSpPr>
        <p:sp>
          <p:nvSpPr>
            <p:cNvPr id="237576" name="矩形 237575"/>
            <p:cNvSpPr/>
            <p:nvPr/>
          </p:nvSpPr>
          <p:spPr>
            <a:xfrm>
              <a:off x="2197" y="1947"/>
              <a:ext cx="1218" cy="1415"/>
            </a:xfrm>
            <a:prstGeom prst="rect">
              <a:avLst/>
            </a:prstGeom>
            <a:noFill/>
            <a:ln w="38100" cap="flat" cmpd="sng">
              <a:solidFill>
                <a:schemeClr val="tx1"/>
              </a:solidFill>
              <a:prstDash val="sysDot"/>
              <a:miter/>
              <a:headEnd type="none" w="med" len="med"/>
              <a:tailEnd type="none" w="med" len="med"/>
            </a:ln>
          </p:spPr>
          <p:txBody>
            <a:bodyPr/>
            <a:lstStyle/>
            <a:p>
              <a:endParaRPr lang="zh-CN" altLang="en-US" sz="100"/>
            </a:p>
          </p:txBody>
        </p:sp>
        <p:sp>
          <p:nvSpPr>
            <p:cNvPr id="237577" name="直接连接符 237576"/>
            <p:cNvSpPr/>
            <p:nvPr/>
          </p:nvSpPr>
          <p:spPr>
            <a:xfrm>
              <a:off x="1552" y="2265"/>
              <a:ext cx="1449" cy="0"/>
            </a:xfrm>
            <a:prstGeom prst="line">
              <a:avLst/>
            </a:prstGeom>
            <a:ln w="38100" cap="flat" cmpd="sng">
              <a:solidFill>
                <a:schemeClr val="tx1"/>
              </a:solidFill>
              <a:prstDash val="solid"/>
              <a:headEnd type="none" w="med" len="med"/>
              <a:tailEnd type="none" w="med" len="med"/>
            </a:ln>
          </p:spPr>
        </p:sp>
        <p:sp>
          <p:nvSpPr>
            <p:cNvPr id="237578" name="直接连接符 237577"/>
            <p:cNvSpPr/>
            <p:nvPr/>
          </p:nvSpPr>
          <p:spPr>
            <a:xfrm flipV="1">
              <a:off x="1552" y="3169"/>
              <a:ext cx="1449" cy="0"/>
            </a:xfrm>
            <a:prstGeom prst="line">
              <a:avLst/>
            </a:prstGeom>
            <a:ln w="38100" cap="flat" cmpd="sng">
              <a:solidFill>
                <a:schemeClr val="tx1"/>
              </a:solidFill>
              <a:prstDash val="solid"/>
              <a:headEnd type="none" w="med" len="med"/>
              <a:tailEnd type="none" w="med" len="med"/>
            </a:ln>
          </p:spPr>
        </p:sp>
        <p:graphicFrame>
          <p:nvGraphicFramePr>
            <p:cNvPr id="237579" name="对象 237578"/>
            <p:cNvGraphicFramePr/>
            <p:nvPr/>
          </p:nvGraphicFramePr>
          <p:xfrm>
            <a:off x="1396" y="2605"/>
            <a:ext cx="282" cy="268"/>
          </p:xfrm>
          <a:graphic>
            <a:graphicData uri="http://schemas.openxmlformats.org/presentationml/2006/ole">
              <mc:AlternateContent xmlns:mc="http://schemas.openxmlformats.org/markup-compatibility/2006">
                <mc:Choice xmlns:v="urn:schemas-microsoft-com:vml" Requires="v">
                  <p:oleObj spid="_x0000_s15363" name="" r:id="rId1" imgW="241300" imgH="228600" progId="Equation.3">
                    <p:embed/>
                  </p:oleObj>
                </mc:Choice>
                <mc:Fallback>
                  <p:oleObj name="" r:id="rId1" imgW="241300" imgH="228600" progId="Equation.3">
                    <p:embed/>
                    <p:pic>
                      <p:nvPicPr>
                        <p:cNvPr id="0" name="图片 3112"/>
                        <p:cNvPicPr/>
                        <p:nvPr/>
                      </p:nvPicPr>
                      <p:blipFill>
                        <a:blip r:embed="rId2"/>
                        <a:stretch>
                          <a:fillRect/>
                        </a:stretch>
                      </p:blipFill>
                      <p:spPr>
                        <a:xfrm>
                          <a:off x="1396" y="2605"/>
                          <a:ext cx="282" cy="268"/>
                        </a:xfrm>
                        <a:prstGeom prst="rect">
                          <a:avLst/>
                        </a:prstGeom>
                        <a:noFill/>
                        <a:ln w="38100">
                          <a:noFill/>
                          <a:miter/>
                        </a:ln>
                      </p:spPr>
                    </p:pic>
                  </p:oleObj>
                </mc:Fallback>
              </mc:AlternateContent>
            </a:graphicData>
          </a:graphic>
        </p:graphicFrame>
        <p:sp>
          <p:nvSpPr>
            <p:cNvPr id="237580" name="文本框 237579"/>
            <p:cNvSpPr txBox="1"/>
            <p:nvPr/>
          </p:nvSpPr>
          <p:spPr>
            <a:xfrm>
              <a:off x="1406" y="2291"/>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37581" name="文本框 237580"/>
            <p:cNvSpPr txBox="1"/>
            <p:nvPr/>
          </p:nvSpPr>
          <p:spPr>
            <a:xfrm>
              <a:off x="1406" y="2881"/>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37582" name="椭圆 237581"/>
            <p:cNvSpPr/>
            <p:nvPr/>
          </p:nvSpPr>
          <p:spPr>
            <a:xfrm>
              <a:off x="1480" y="2231"/>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37583" name="椭圆 237582"/>
            <p:cNvSpPr/>
            <p:nvPr/>
          </p:nvSpPr>
          <p:spPr>
            <a:xfrm>
              <a:off x="1484" y="3135"/>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37584" name="矩形 237583"/>
            <p:cNvSpPr/>
            <p:nvPr/>
          </p:nvSpPr>
          <p:spPr>
            <a:xfrm rot="16200000">
              <a:off x="2543" y="2120"/>
              <a:ext cx="99" cy="288"/>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grpSp>
          <p:nvGrpSpPr>
            <p:cNvPr id="237585" name="组合 237584"/>
            <p:cNvGrpSpPr/>
            <p:nvPr/>
          </p:nvGrpSpPr>
          <p:grpSpPr>
            <a:xfrm>
              <a:off x="2928" y="2517"/>
              <a:ext cx="145" cy="402"/>
              <a:chOff x="1982" y="2558"/>
              <a:chExt cx="145" cy="402"/>
            </a:xfrm>
          </p:grpSpPr>
          <p:sp>
            <p:nvSpPr>
              <p:cNvPr id="237586" name="任意多边形 237585"/>
              <p:cNvSpPr/>
              <p:nvPr/>
            </p:nvSpPr>
            <p:spPr>
              <a:xfrm rot="5400000">
                <a:off x="1990" y="2549"/>
                <a:ext cx="128" cy="145"/>
              </a:xfrm>
              <a:custGeom>
                <a:avLst/>
                <a:gdLst>
                  <a:gd name="txL" fmla="*/ 0 w 21600"/>
                  <a:gd name="txT" fmla="*/ 0 h 21600"/>
                  <a:gd name="txR" fmla="*/ 21600 w 21600"/>
                  <a:gd name="txB" fmla="*/ 11525 h 21600"/>
                </a:gdLst>
                <a:ahLst/>
                <a:cxnLst>
                  <a:cxn ang="270">
                    <a:pos x="10800" y="0"/>
                  </a:cxn>
                  <a:cxn ang="180">
                    <a:pos x="24" y="11525"/>
                  </a:cxn>
                  <a:cxn ang="270">
                    <a:pos x="10800" y="0"/>
                  </a:cxn>
                  <a:cxn ang="0">
                    <a:pos x="21575" y="11525"/>
                  </a:cxn>
                </a:cxnLst>
                <a:rect l="txL" t="txT" r="txR" b="txB"/>
                <a:pathLst>
                  <a:path w="21600" h="21600">
                    <a:moveTo>
                      <a:pt x="24" y="11525"/>
                    </a:moveTo>
                    <a:arcTo wR="10800" hR="10800" stAng="10568767" swAng="11262466"/>
                    <a:lnTo>
                      <a:pt x="21575" y="11525"/>
                    </a:lnTo>
                    <a:arcTo wR="10800" hR="10800" stAng="231233" swAng="-11262466"/>
                    <a:close/>
                  </a:path>
                </a:pathLst>
              </a:custGeom>
              <a:noFill/>
              <a:ln w="38100" cap="flat" cmpd="sng">
                <a:solidFill>
                  <a:schemeClr val="tx1"/>
                </a:solidFill>
                <a:prstDash val="solid"/>
                <a:miter/>
                <a:headEnd type="none" w="med" len="med"/>
                <a:tailEnd type="none" w="med" len="med"/>
              </a:ln>
            </p:spPr>
            <p:txBody>
              <a:bodyPr/>
              <a:lstStyle/>
              <a:p>
                <a:endParaRPr lang="zh-CN" altLang="en-US" sz="100"/>
              </a:p>
            </p:txBody>
          </p:sp>
          <p:sp>
            <p:nvSpPr>
              <p:cNvPr id="237587" name="任意多边形 237586"/>
              <p:cNvSpPr/>
              <p:nvPr/>
            </p:nvSpPr>
            <p:spPr>
              <a:xfrm rot="5400000">
                <a:off x="1990" y="2686"/>
                <a:ext cx="128" cy="145"/>
              </a:xfrm>
              <a:custGeom>
                <a:avLst/>
                <a:gdLst>
                  <a:gd name="txL" fmla="*/ 0 w 21600"/>
                  <a:gd name="txT" fmla="*/ 0 h 21600"/>
                  <a:gd name="txR" fmla="*/ 21600 w 21600"/>
                  <a:gd name="txB" fmla="*/ 11525 h 21600"/>
                </a:gdLst>
                <a:ahLst/>
                <a:cxnLst>
                  <a:cxn ang="270">
                    <a:pos x="10800" y="0"/>
                  </a:cxn>
                  <a:cxn ang="180">
                    <a:pos x="24" y="11525"/>
                  </a:cxn>
                  <a:cxn ang="270">
                    <a:pos x="10800" y="0"/>
                  </a:cxn>
                  <a:cxn ang="0">
                    <a:pos x="21575" y="11525"/>
                  </a:cxn>
                </a:cxnLst>
                <a:rect l="txL" t="txT" r="txR" b="txB"/>
                <a:pathLst>
                  <a:path w="21600" h="21600">
                    <a:moveTo>
                      <a:pt x="24" y="11525"/>
                    </a:moveTo>
                    <a:arcTo wR="10800" hR="10800" stAng="10568767" swAng="11262466"/>
                    <a:lnTo>
                      <a:pt x="21575" y="11525"/>
                    </a:lnTo>
                    <a:arcTo wR="10800" hR="10800" stAng="231233" swAng="-11262466"/>
                    <a:close/>
                  </a:path>
                </a:pathLst>
              </a:custGeom>
              <a:noFill/>
              <a:ln w="38100" cap="flat" cmpd="sng">
                <a:solidFill>
                  <a:schemeClr val="tx1"/>
                </a:solidFill>
                <a:prstDash val="solid"/>
                <a:miter/>
                <a:headEnd type="none" w="med" len="med"/>
                <a:tailEnd type="none" w="med" len="med"/>
              </a:ln>
            </p:spPr>
            <p:txBody>
              <a:bodyPr/>
              <a:lstStyle/>
              <a:p>
                <a:endParaRPr lang="zh-CN" altLang="en-US" sz="100"/>
              </a:p>
            </p:txBody>
          </p:sp>
          <p:sp>
            <p:nvSpPr>
              <p:cNvPr id="237588" name="任意多边形 237587"/>
              <p:cNvSpPr/>
              <p:nvPr/>
            </p:nvSpPr>
            <p:spPr>
              <a:xfrm rot="5400000">
                <a:off x="1990" y="2823"/>
                <a:ext cx="128" cy="145"/>
              </a:xfrm>
              <a:custGeom>
                <a:avLst/>
                <a:gdLst>
                  <a:gd name="txL" fmla="*/ 0 w 21600"/>
                  <a:gd name="txT" fmla="*/ 0 h 21600"/>
                  <a:gd name="txR" fmla="*/ 21600 w 21600"/>
                  <a:gd name="txB" fmla="*/ 11525 h 21600"/>
                </a:gdLst>
                <a:ahLst/>
                <a:cxnLst>
                  <a:cxn ang="270">
                    <a:pos x="10800" y="0"/>
                  </a:cxn>
                  <a:cxn ang="180">
                    <a:pos x="24" y="11525"/>
                  </a:cxn>
                  <a:cxn ang="270">
                    <a:pos x="10800" y="0"/>
                  </a:cxn>
                  <a:cxn ang="0">
                    <a:pos x="21575" y="11525"/>
                  </a:cxn>
                </a:cxnLst>
                <a:rect l="txL" t="txT" r="txR" b="txB"/>
                <a:pathLst>
                  <a:path w="21600" h="21600">
                    <a:moveTo>
                      <a:pt x="24" y="11525"/>
                    </a:moveTo>
                    <a:arcTo wR="10800" hR="10800" stAng="10568767" swAng="11262466"/>
                    <a:lnTo>
                      <a:pt x="21575" y="11525"/>
                    </a:lnTo>
                    <a:arcTo wR="10800" hR="10800" stAng="231233" swAng="-11262466"/>
                    <a:close/>
                  </a:path>
                </a:pathLst>
              </a:custGeom>
              <a:noFill/>
              <a:ln w="38100" cap="flat" cmpd="sng">
                <a:solidFill>
                  <a:schemeClr val="tx1"/>
                </a:solidFill>
                <a:prstDash val="solid"/>
                <a:miter/>
                <a:headEnd type="none" w="med" len="med"/>
                <a:tailEnd type="none" w="med" len="med"/>
              </a:ln>
            </p:spPr>
            <p:txBody>
              <a:bodyPr/>
              <a:lstStyle/>
              <a:p>
                <a:endParaRPr lang="zh-CN" altLang="en-US" sz="100"/>
              </a:p>
            </p:txBody>
          </p:sp>
        </p:grpSp>
        <p:sp>
          <p:nvSpPr>
            <p:cNvPr id="237589" name="直接连接符 237588"/>
            <p:cNvSpPr/>
            <p:nvPr/>
          </p:nvSpPr>
          <p:spPr>
            <a:xfrm>
              <a:off x="3001" y="2265"/>
              <a:ext cx="0" cy="252"/>
            </a:xfrm>
            <a:prstGeom prst="line">
              <a:avLst/>
            </a:prstGeom>
            <a:ln w="38100" cap="flat" cmpd="sng">
              <a:solidFill>
                <a:schemeClr val="tx1"/>
              </a:solidFill>
              <a:prstDash val="solid"/>
              <a:headEnd type="none" w="med" len="med"/>
              <a:tailEnd type="none" w="med" len="med"/>
            </a:ln>
          </p:spPr>
        </p:sp>
        <p:sp>
          <p:nvSpPr>
            <p:cNvPr id="237590" name="直接连接符 237589"/>
            <p:cNvSpPr/>
            <p:nvPr/>
          </p:nvSpPr>
          <p:spPr>
            <a:xfrm>
              <a:off x="3001" y="2919"/>
              <a:ext cx="0" cy="250"/>
            </a:xfrm>
            <a:prstGeom prst="line">
              <a:avLst/>
            </a:prstGeom>
            <a:ln w="38100" cap="flat" cmpd="sng">
              <a:solidFill>
                <a:schemeClr val="tx1"/>
              </a:solidFill>
              <a:prstDash val="solid"/>
              <a:headEnd type="none" w="med" len="med"/>
              <a:tailEnd type="none" w="med" len="med"/>
            </a:ln>
          </p:spPr>
        </p:sp>
        <p:sp>
          <p:nvSpPr>
            <p:cNvPr id="237591" name="文本框 237590"/>
            <p:cNvSpPr txBox="1"/>
            <p:nvPr/>
          </p:nvSpPr>
          <p:spPr>
            <a:xfrm>
              <a:off x="3112" y="2602"/>
              <a:ext cx="271"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L</a:t>
              </a:r>
              <a:endParaRPr lang="en-US" altLang="zh-CN" sz="1800" b="1" i="1">
                <a:latin typeface="Times New Roman" panose="02020603050405020304" pitchFamily="18" charset="0"/>
              </a:endParaRPr>
            </a:p>
          </p:txBody>
        </p:sp>
        <p:sp>
          <p:nvSpPr>
            <p:cNvPr id="237592" name="文本框 237591"/>
            <p:cNvSpPr txBox="1"/>
            <p:nvPr/>
          </p:nvSpPr>
          <p:spPr>
            <a:xfrm>
              <a:off x="2489" y="1957"/>
              <a:ext cx="282"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R</a:t>
              </a:r>
              <a:endParaRPr lang="en-US" altLang="zh-CN" sz="1800" b="1" i="1">
                <a:latin typeface="Times New Roman" panose="02020603050405020304" pitchFamily="18" charset="0"/>
              </a:endParaRPr>
            </a:p>
          </p:txBody>
        </p:sp>
        <p:sp>
          <p:nvSpPr>
            <p:cNvPr id="237593" name="直接连接符 237592"/>
            <p:cNvSpPr/>
            <p:nvPr/>
          </p:nvSpPr>
          <p:spPr>
            <a:xfrm flipH="1">
              <a:off x="1884" y="2791"/>
              <a:ext cx="3" cy="378"/>
            </a:xfrm>
            <a:prstGeom prst="line">
              <a:avLst/>
            </a:prstGeom>
            <a:ln w="38100" cap="flat" cmpd="sng">
              <a:solidFill>
                <a:srgbClr val="FF0000"/>
              </a:solidFill>
              <a:prstDash val="solid"/>
              <a:headEnd type="none" w="med" len="med"/>
              <a:tailEnd type="oval" w="med" len="med"/>
            </a:ln>
          </p:spPr>
        </p:sp>
        <p:grpSp>
          <p:nvGrpSpPr>
            <p:cNvPr id="237594" name="组合 237593"/>
            <p:cNvGrpSpPr/>
            <p:nvPr/>
          </p:nvGrpSpPr>
          <p:grpSpPr>
            <a:xfrm>
              <a:off x="1762" y="2695"/>
              <a:ext cx="240" cy="96"/>
              <a:chOff x="1148" y="1106"/>
              <a:chExt cx="240" cy="96"/>
            </a:xfrm>
          </p:grpSpPr>
          <p:sp>
            <p:nvSpPr>
              <p:cNvPr id="237595" name="直接连接符 237594"/>
              <p:cNvSpPr/>
              <p:nvPr/>
            </p:nvSpPr>
            <p:spPr>
              <a:xfrm>
                <a:off x="1148" y="1106"/>
                <a:ext cx="240" cy="0"/>
              </a:xfrm>
              <a:prstGeom prst="line">
                <a:avLst/>
              </a:prstGeom>
              <a:ln w="38100" cap="flat" cmpd="sng">
                <a:solidFill>
                  <a:srgbClr val="FF0000"/>
                </a:solidFill>
                <a:prstDash val="solid"/>
                <a:headEnd type="none" w="med" len="med"/>
                <a:tailEnd type="none" w="med" len="med"/>
              </a:ln>
            </p:spPr>
          </p:sp>
          <p:sp>
            <p:nvSpPr>
              <p:cNvPr id="237596" name="直接连接符 237595"/>
              <p:cNvSpPr/>
              <p:nvPr/>
            </p:nvSpPr>
            <p:spPr>
              <a:xfrm>
                <a:off x="1148" y="1202"/>
                <a:ext cx="240" cy="0"/>
              </a:xfrm>
              <a:prstGeom prst="line">
                <a:avLst/>
              </a:prstGeom>
              <a:ln w="38100" cap="flat" cmpd="sng">
                <a:solidFill>
                  <a:srgbClr val="FF0000"/>
                </a:solidFill>
                <a:prstDash val="solid"/>
                <a:headEnd type="none" w="med" len="med"/>
                <a:tailEnd type="none" w="med" len="med"/>
              </a:ln>
            </p:spPr>
          </p:sp>
        </p:grpSp>
        <p:sp>
          <p:nvSpPr>
            <p:cNvPr id="237597" name="矩形 237596"/>
            <p:cNvSpPr/>
            <p:nvPr/>
          </p:nvSpPr>
          <p:spPr>
            <a:xfrm>
              <a:off x="1905" y="2750"/>
              <a:ext cx="282" cy="309"/>
            </a:xfrm>
            <a:prstGeom prst="rect">
              <a:avLst/>
            </a:prstGeom>
            <a:noFill/>
            <a:ln w="38100">
              <a:noFill/>
            </a:ln>
          </p:spPr>
          <p:txBody>
            <a:bodyPr wrap="none" anchor="t">
              <a:spAutoFit/>
            </a:bodyPr>
            <a:lstStyle/>
            <a:p>
              <a:r>
                <a:rPr lang="en-US" altLang="zh-CN" sz="1800" b="1" i="1">
                  <a:solidFill>
                    <a:srgbClr val="FF0000"/>
                  </a:solidFill>
                  <a:latin typeface="Times New Roman" panose="02020603050405020304" pitchFamily="18" charset="0"/>
                </a:rPr>
                <a:t>C</a:t>
              </a:r>
              <a:endParaRPr lang="en-US" altLang="zh-CN" sz="1800" b="1" baseline="-25000">
                <a:solidFill>
                  <a:srgbClr val="FF0000"/>
                </a:solidFill>
                <a:latin typeface="Times New Roman" panose="02020603050405020304" pitchFamily="18" charset="0"/>
              </a:endParaRPr>
            </a:p>
          </p:txBody>
        </p:sp>
        <p:sp>
          <p:nvSpPr>
            <p:cNvPr id="237598" name="直接连接符 237597"/>
            <p:cNvSpPr/>
            <p:nvPr/>
          </p:nvSpPr>
          <p:spPr>
            <a:xfrm>
              <a:off x="1884" y="2265"/>
              <a:ext cx="2" cy="430"/>
            </a:xfrm>
            <a:prstGeom prst="line">
              <a:avLst/>
            </a:prstGeom>
            <a:ln w="38100" cap="flat" cmpd="sng">
              <a:solidFill>
                <a:srgbClr val="FF0000"/>
              </a:solidFill>
              <a:prstDash val="solid"/>
              <a:headEnd type="oval"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75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37573"/>
                                        </p:tgtEl>
                                        <p:attrNameLst>
                                          <p:attrName>style.visibility</p:attrName>
                                        </p:attrNameLst>
                                      </p:cBhvr>
                                      <p:to>
                                        <p:strVal val="visible"/>
                                      </p:to>
                                    </p:set>
                                    <p:animEffect transition="in" filter="wipe(left)">
                                      <p:cBhvr>
                                        <p:cTn id="11" dur="500"/>
                                        <p:tgtEl>
                                          <p:spTgt spid="237573"/>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237572"/>
                                        </p:tgtEl>
                                        <p:attrNameLst>
                                          <p:attrName>style.visibility</p:attrName>
                                        </p:attrNameLst>
                                      </p:cBhvr>
                                      <p:to>
                                        <p:strVal val="visible"/>
                                      </p:to>
                                    </p:set>
                                    <p:anim calcmode="lin" valueType="num">
                                      <p:cBhvr>
                                        <p:cTn id="16" dur="500" fill="hold"/>
                                        <p:tgtEl>
                                          <p:spTgt spid="237572"/>
                                        </p:tgtEl>
                                        <p:attrNameLst>
                                          <p:attrName>ppt_w</p:attrName>
                                        </p:attrNameLst>
                                      </p:cBhvr>
                                      <p:tavLst>
                                        <p:tav tm="0">
                                          <p:val>
                                            <p:fltVal val="0"/>
                                          </p:val>
                                        </p:tav>
                                        <p:tav tm="100000">
                                          <p:val>
                                            <p:strVal val="#ppt_w"/>
                                          </p:val>
                                        </p:tav>
                                      </p:tavLst>
                                    </p:anim>
                                    <p:anim calcmode="lin" valueType="num">
                                      <p:cBhvr>
                                        <p:cTn id="17" dur="500" fill="hold"/>
                                        <p:tgtEl>
                                          <p:spTgt spid="23757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7571"/>
                                        </p:tgtEl>
                                        <p:attrNameLst>
                                          <p:attrName>style.visibility</p:attrName>
                                        </p:attrNameLst>
                                      </p:cBhvr>
                                      <p:to>
                                        <p:strVal val="visible"/>
                                      </p:to>
                                    </p:set>
                                    <p:animEffect transition="in" filter="wipe(left)">
                                      <p:cBhvr>
                                        <p:cTn id="22" dur="500"/>
                                        <p:tgtEl>
                                          <p:spTgt spid="237571"/>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iterate type="lt">
                                    <p:tmPct val="5000"/>
                                  </p:iterate>
                                  <p:childTnLst>
                                    <p:set>
                                      <p:cBhvr>
                                        <p:cTn id="26" dur="1" fill="hold">
                                          <p:stCondLst>
                                            <p:cond delay="0"/>
                                          </p:stCondLst>
                                        </p:cTn>
                                        <p:tgtEl>
                                          <p:spTgt spid="237575"/>
                                        </p:tgtEl>
                                        <p:attrNameLst>
                                          <p:attrName>style.visibility</p:attrName>
                                        </p:attrNameLst>
                                      </p:cBhvr>
                                      <p:to>
                                        <p:strVal val="visible"/>
                                      </p:to>
                                    </p:set>
                                    <p:anim calcmode="lin" valueType="num">
                                      <p:cBhvr>
                                        <p:cTn id="27" dur="1000" fill="hold"/>
                                        <p:tgtEl>
                                          <p:spTgt spid="237575"/>
                                        </p:tgtEl>
                                        <p:attrNameLst>
                                          <p:attrName>ppt_w</p:attrName>
                                        </p:attrNameLst>
                                      </p:cBhvr>
                                      <p:tavLst>
                                        <p:tav tm="0">
                                          <p:val>
                                            <p:fltVal val="0"/>
                                          </p:val>
                                        </p:tav>
                                        <p:tav tm="100000">
                                          <p:val>
                                            <p:strVal val="#ppt_w"/>
                                          </p:val>
                                        </p:tav>
                                      </p:tavLst>
                                    </p:anim>
                                    <p:anim calcmode="lin" valueType="num">
                                      <p:cBhvr>
                                        <p:cTn id="28" dur="1000" fill="hold"/>
                                        <p:tgtEl>
                                          <p:spTgt spid="237575"/>
                                        </p:tgtEl>
                                        <p:attrNameLst>
                                          <p:attrName>ppt_h</p:attrName>
                                        </p:attrNameLst>
                                      </p:cBhvr>
                                      <p:tavLst>
                                        <p:tav tm="0">
                                          <p:val>
                                            <p:fltVal val="0"/>
                                          </p:val>
                                        </p:tav>
                                        <p:tav tm="100000">
                                          <p:val>
                                            <p:strVal val="#ppt_h"/>
                                          </p:val>
                                        </p:tav>
                                      </p:tavLst>
                                    </p:anim>
                                    <p:anim calcmode="lin" valueType="num">
                                      <p:cBhvr>
                                        <p:cTn id="29" dur="1000" fill="hold"/>
                                        <p:tgtEl>
                                          <p:spTgt spid="237575"/>
                                        </p:tgtEl>
                                        <p:attrNameLst>
                                          <p:attrName>style.rotation</p:attrName>
                                        </p:attrNameLst>
                                      </p:cBhvr>
                                      <p:tavLst>
                                        <p:tav tm="0">
                                          <p:val>
                                            <p:fltVal val="90"/>
                                          </p:val>
                                        </p:tav>
                                        <p:tav tm="100000">
                                          <p:val>
                                            <p:fltVal val="0"/>
                                          </p:val>
                                        </p:tav>
                                      </p:tavLst>
                                    </p:anim>
                                    <p:animEffect transition="in" filter="fade">
                                      <p:cBhvr>
                                        <p:cTn id="30" dur="1000"/>
                                        <p:tgtEl>
                                          <p:spTgt spid="23757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7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p:bldP spid="237571" grpId="0"/>
      <p:bldP spid="237572" grpId="0"/>
      <p:bldP spid="237573" grpId="0"/>
      <p:bldP spid="2375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2" name="组合 119811"/>
          <p:cNvGrpSpPr/>
          <p:nvPr/>
        </p:nvGrpSpPr>
        <p:grpSpPr>
          <a:xfrm>
            <a:off x="4242140" y="310808"/>
            <a:ext cx="3277173" cy="1727899"/>
            <a:chOff x="1282" y="261"/>
            <a:chExt cx="2752" cy="1451"/>
          </a:xfrm>
        </p:grpSpPr>
        <p:sp>
          <p:nvSpPr>
            <p:cNvPr id="119813" name="直接连接符 119812"/>
            <p:cNvSpPr/>
            <p:nvPr/>
          </p:nvSpPr>
          <p:spPr>
            <a:xfrm>
              <a:off x="3335" y="597"/>
              <a:ext cx="231" cy="0"/>
            </a:xfrm>
            <a:prstGeom prst="line">
              <a:avLst/>
            </a:prstGeom>
            <a:ln w="38100" cap="flat" cmpd="sng">
              <a:solidFill>
                <a:schemeClr val="tx1"/>
              </a:solidFill>
              <a:prstDash val="solid"/>
              <a:headEnd type="none" w="med" len="med"/>
              <a:tailEnd type="none" w="med" len="med"/>
            </a:ln>
          </p:spPr>
        </p:sp>
        <p:sp>
          <p:nvSpPr>
            <p:cNvPr id="119814" name="直接连接符 119813"/>
            <p:cNvSpPr/>
            <p:nvPr/>
          </p:nvSpPr>
          <p:spPr>
            <a:xfrm flipV="1">
              <a:off x="2389" y="596"/>
              <a:ext cx="562" cy="1"/>
            </a:xfrm>
            <a:prstGeom prst="line">
              <a:avLst/>
            </a:prstGeom>
            <a:ln w="38100" cap="flat" cmpd="sng">
              <a:solidFill>
                <a:schemeClr val="tx1"/>
              </a:solidFill>
              <a:prstDash val="solid"/>
              <a:headEnd type="none" w="med" len="med"/>
              <a:tailEnd type="none" w="med" len="med"/>
            </a:ln>
          </p:spPr>
        </p:sp>
        <p:sp>
          <p:nvSpPr>
            <p:cNvPr id="119815" name="直接连接符 119814"/>
            <p:cNvSpPr/>
            <p:nvPr/>
          </p:nvSpPr>
          <p:spPr>
            <a:xfrm>
              <a:off x="2386" y="1559"/>
              <a:ext cx="1180" cy="0"/>
            </a:xfrm>
            <a:prstGeom prst="line">
              <a:avLst/>
            </a:prstGeom>
            <a:ln w="38100" cap="flat" cmpd="sng">
              <a:solidFill>
                <a:schemeClr val="tx1"/>
              </a:solidFill>
              <a:prstDash val="solid"/>
              <a:headEnd type="none" w="med" len="med"/>
              <a:tailEnd type="none" w="med" len="med"/>
            </a:ln>
          </p:spPr>
        </p:sp>
        <p:sp>
          <p:nvSpPr>
            <p:cNvPr id="119816" name="文本框 119815"/>
            <p:cNvSpPr txBox="1"/>
            <p:nvPr/>
          </p:nvSpPr>
          <p:spPr>
            <a:xfrm>
              <a:off x="2004" y="1169"/>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119817" name="文本框 119816"/>
            <p:cNvSpPr txBox="1"/>
            <p:nvPr/>
          </p:nvSpPr>
          <p:spPr>
            <a:xfrm>
              <a:off x="2004" y="672"/>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119818" name="椭圆 119817"/>
            <p:cNvSpPr/>
            <p:nvPr/>
          </p:nvSpPr>
          <p:spPr>
            <a:xfrm>
              <a:off x="2229" y="936"/>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119819" name="直接连接符 119818"/>
            <p:cNvSpPr/>
            <p:nvPr/>
          </p:nvSpPr>
          <p:spPr>
            <a:xfrm flipH="1">
              <a:off x="2386" y="596"/>
              <a:ext cx="3" cy="953"/>
            </a:xfrm>
            <a:prstGeom prst="line">
              <a:avLst/>
            </a:prstGeom>
            <a:ln w="38100" cap="flat" cmpd="sng">
              <a:solidFill>
                <a:schemeClr val="tx1"/>
              </a:solidFill>
              <a:prstDash val="solid"/>
              <a:headEnd type="none" w="med" len="med"/>
              <a:tailEnd type="none" w="med" len="med"/>
            </a:ln>
          </p:spPr>
        </p:sp>
        <p:sp>
          <p:nvSpPr>
            <p:cNvPr id="119820" name="直接连接符 119819"/>
            <p:cNvSpPr/>
            <p:nvPr/>
          </p:nvSpPr>
          <p:spPr>
            <a:xfrm>
              <a:off x="3566" y="606"/>
              <a:ext cx="0" cy="953"/>
            </a:xfrm>
            <a:prstGeom prst="line">
              <a:avLst/>
            </a:prstGeom>
            <a:ln w="38100" cap="flat" cmpd="sng">
              <a:solidFill>
                <a:schemeClr val="tx1"/>
              </a:solidFill>
              <a:prstDash val="solid"/>
              <a:headEnd type="none" w="med" len="med"/>
              <a:tailEnd type="none" w="med" len="med"/>
            </a:ln>
          </p:spPr>
        </p:sp>
        <p:sp>
          <p:nvSpPr>
            <p:cNvPr id="119821" name="矩形 119820"/>
            <p:cNvSpPr/>
            <p:nvPr/>
          </p:nvSpPr>
          <p:spPr>
            <a:xfrm rot="5400000">
              <a:off x="3396" y="1008"/>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119822" name="文本框 119821"/>
            <p:cNvSpPr txBox="1"/>
            <p:nvPr/>
          </p:nvSpPr>
          <p:spPr>
            <a:xfrm>
              <a:off x="3623" y="947"/>
              <a:ext cx="411"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5</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grpSp>
          <p:nvGrpSpPr>
            <p:cNvPr id="119823" name="组合 119822"/>
            <p:cNvGrpSpPr/>
            <p:nvPr/>
          </p:nvGrpSpPr>
          <p:grpSpPr>
            <a:xfrm>
              <a:off x="2951" y="549"/>
              <a:ext cx="384" cy="57"/>
              <a:chOff x="576" y="711"/>
              <a:chExt cx="384" cy="57"/>
            </a:xfrm>
          </p:grpSpPr>
          <p:sp>
            <p:nvSpPr>
              <p:cNvPr id="119824" name="任意多边形 119823"/>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19825" name="任意多边形 119824"/>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19826" name="任意多边形 119825"/>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19827" name="任意多边形 119826"/>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grpSp>
        <p:sp>
          <p:nvSpPr>
            <p:cNvPr id="119828" name="矩形 119827"/>
            <p:cNvSpPr/>
            <p:nvPr/>
          </p:nvSpPr>
          <p:spPr>
            <a:xfrm>
              <a:off x="2663" y="261"/>
              <a:ext cx="1344" cy="1451"/>
            </a:xfrm>
            <a:prstGeom prst="rect">
              <a:avLst/>
            </a:prstGeom>
            <a:noFill/>
            <a:ln w="38100" cap="flat" cmpd="sng">
              <a:solidFill>
                <a:schemeClr val="accent2"/>
              </a:solidFill>
              <a:prstDash val="sysDot"/>
              <a:miter/>
              <a:headEnd type="none" w="med" len="med"/>
              <a:tailEnd type="none" w="med" len="med"/>
            </a:ln>
          </p:spPr>
          <p:txBody>
            <a:bodyPr/>
            <a:lstStyle/>
            <a:p>
              <a:endParaRPr lang="zh-CN" altLang="en-US" sz="100"/>
            </a:p>
          </p:txBody>
        </p:sp>
        <p:graphicFrame>
          <p:nvGraphicFramePr>
            <p:cNvPr id="119829" name="对象 119828"/>
            <p:cNvGraphicFramePr/>
            <p:nvPr/>
          </p:nvGraphicFramePr>
          <p:xfrm>
            <a:off x="1282" y="920"/>
            <a:ext cx="806" cy="224"/>
          </p:xfrm>
          <a:graphic>
            <a:graphicData uri="http://schemas.openxmlformats.org/presentationml/2006/ole">
              <mc:AlternateContent xmlns:mc="http://schemas.openxmlformats.org/markup-compatibility/2006">
                <mc:Choice xmlns:v="urn:schemas-microsoft-com:vml" Requires="v">
                  <p:oleObj spid="_x0000_s16401" name="" r:id="rId1" imgW="634365" imgH="177165" progId="Equation.3">
                    <p:embed/>
                  </p:oleObj>
                </mc:Choice>
                <mc:Fallback>
                  <p:oleObj name="" r:id="rId1" imgW="634365" imgH="177165" progId="Equation.3">
                    <p:embed/>
                    <p:pic>
                      <p:nvPicPr>
                        <p:cNvPr id="0" name="图片 3159"/>
                        <p:cNvPicPr/>
                        <p:nvPr/>
                      </p:nvPicPr>
                      <p:blipFill>
                        <a:blip r:embed="rId2"/>
                        <a:stretch>
                          <a:fillRect/>
                        </a:stretch>
                      </p:blipFill>
                      <p:spPr>
                        <a:xfrm>
                          <a:off x="1282" y="920"/>
                          <a:ext cx="806" cy="224"/>
                        </a:xfrm>
                        <a:prstGeom prst="rect">
                          <a:avLst/>
                        </a:prstGeom>
                        <a:noFill/>
                        <a:ln w="38100">
                          <a:noFill/>
                          <a:miter/>
                        </a:ln>
                      </p:spPr>
                    </p:pic>
                  </p:oleObj>
                </mc:Fallback>
              </mc:AlternateContent>
            </a:graphicData>
          </a:graphic>
        </p:graphicFrame>
        <p:graphicFrame>
          <p:nvGraphicFramePr>
            <p:cNvPr id="119830" name="对象 119829"/>
            <p:cNvGraphicFramePr/>
            <p:nvPr/>
          </p:nvGraphicFramePr>
          <p:xfrm>
            <a:off x="2829" y="310"/>
            <a:ext cx="568" cy="239"/>
          </p:xfrm>
          <a:graphic>
            <a:graphicData uri="http://schemas.openxmlformats.org/presentationml/2006/ole">
              <mc:AlternateContent xmlns:mc="http://schemas.openxmlformats.org/markup-compatibility/2006">
                <mc:Choice xmlns:v="urn:schemas-microsoft-com:vml" Requires="v">
                  <p:oleObj spid="_x0000_s16402" name="" r:id="rId3" imgW="546100" imgH="228600" progId="Equation.3">
                    <p:embed/>
                  </p:oleObj>
                </mc:Choice>
                <mc:Fallback>
                  <p:oleObj name="" r:id="rId3" imgW="546100" imgH="228600" progId="Equation.3">
                    <p:embed/>
                    <p:pic>
                      <p:nvPicPr>
                        <p:cNvPr id="0" name="图片 3164"/>
                        <p:cNvPicPr/>
                        <p:nvPr/>
                      </p:nvPicPr>
                      <p:blipFill>
                        <a:blip r:embed="rId4"/>
                        <a:stretch>
                          <a:fillRect/>
                        </a:stretch>
                      </p:blipFill>
                      <p:spPr>
                        <a:xfrm>
                          <a:off x="2829" y="310"/>
                          <a:ext cx="568" cy="239"/>
                        </a:xfrm>
                        <a:prstGeom prst="rect">
                          <a:avLst/>
                        </a:prstGeom>
                        <a:noFill/>
                        <a:ln w="38100">
                          <a:noFill/>
                          <a:miter/>
                        </a:ln>
                      </p:spPr>
                    </p:pic>
                  </p:oleObj>
                </mc:Fallback>
              </mc:AlternateContent>
            </a:graphicData>
          </a:graphic>
        </p:graphicFrame>
      </p:grpSp>
      <p:grpSp>
        <p:nvGrpSpPr>
          <p:cNvPr id="119831" name="组合 119830"/>
          <p:cNvGrpSpPr/>
          <p:nvPr/>
        </p:nvGrpSpPr>
        <p:grpSpPr>
          <a:xfrm>
            <a:off x="4527940" y="358440"/>
            <a:ext cx="2232812" cy="1376604"/>
            <a:chOff x="1460" y="301"/>
            <a:chExt cx="1875" cy="1156"/>
          </a:xfrm>
        </p:grpSpPr>
        <p:graphicFrame>
          <p:nvGraphicFramePr>
            <p:cNvPr id="119832" name="对象 119831"/>
            <p:cNvGraphicFramePr/>
            <p:nvPr/>
          </p:nvGraphicFramePr>
          <p:xfrm>
            <a:off x="1460" y="1201"/>
            <a:ext cx="544" cy="256"/>
          </p:xfrm>
          <a:graphic>
            <a:graphicData uri="http://schemas.openxmlformats.org/presentationml/2006/ole">
              <mc:AlternateContent xmlns:mc="http://schemas.openxmlformats.org/markup-compatibility/2006">
                <mc:Choice xmlns:v="urn:schemas-microsoft-com:vml" Requires="v">
                  <p:oleObj spid="_x0000_s16403" name="" r:id="rId5" imgW="431165" imgH="203200" progId="Equation.3">
                    <p:embed/>
                  </p:oleObj>
                </mc:Choice>
                <mc:Fallback>
                  <p:oleObj name="" r:id="rId5" imgW="431165" imgH="203200" progId="Equation.3">
                    <p:embed/>
                    <p:pic>
                      <p:nvPicPr>
                        <p:cNvPr id="0" name="图片 3161"/>
                        <p:cNvPicPr/>
                        <p:nvPr/>
                      </p:nvPicPr>
                      <p:blipFill>
                        <a:blip r:embed="rId6">
                          <a:clrChange>
                            <a:clrFrom>
                              <a:srgbClr val="000000"/>
                            </a:clrFrom>
                            <a:clrTo>
                              <a:srgbClr val="FF0000"/>
                            </a:clrTo>
                          </a:clrChange>
                        </a:blip>
                        <a:stretch>
                          <a:fillRect/>
                        </a:stretch>
                      </p:blipFill>
                      <p:spPr>
                        <a:xfrm>
                          <a:off x="1460" y="1201"/>
                          <a:ext cx="544" cy="256"/>
                        </a:xfrm>
                        <a:prstGeom prst="rect">
                          <a:avLst/>
                        </a:prstGeom>
                        <a:noFill/>
                        <a:ln w="38100">
                          <a:noFill/>
                          <a:miter/>
                        </a:ln>
                      </p:spPr>
                    </p:pic>
                  </p:oleObj>
                </mc:Fallback>
              </mc:AlternateContent>
            </a:graphicData>
          </a:graphic>
        </p:graphicFrame>
        <p:graphicFrame>
          <p:nvGraphicFramePr>
            <p:cNvPr id="119833" name="对象 119832"/>
            <p:cNvGraphicFramePr/>
            <p:nvPr/>
          </p:nvGraphicFramePr>
          <p:xfrm>
            <a:off x="2836" y="642"/>
            <a:ext cx="499" cy="305"/>
          </p:xfrm>
          <a:graphic>
            <a:graphicData uri="http://schemas.openxmlformats.org/presentationml/2006/ole">
              <mc:AlternateContent xmlns:mc="http://schemas.openxmlformats.org/markup-compatibility/2006">
                <mc:Choice xmlns:v="urn:schemas-microsoft-com:vml" Requires="v">
                  <p:oleObj spid="_x0000_s16404" name="" r:id="rId7" imgW="393700" imgH="241300" progId="Equation.3">
                    <p:embed/>
                  </p:oleObj>
                </mc:Choice>
                <mc:Fallback>
                  <p:oleObj name="" r:id="rId7" imgW="393700" imgH="241300" progId="Equation.3">
                    <p:embed/>
                    <p:pic>
                      <p:nvPicPr>
                        <p:cNvPr id="0" name="图片 3160"/>
                        <p:cNvPicPr/>
                        <p:nvPr/>
                      </p:nvPicPr>
                      <p:blipFill>
                        <a:blip r:embed="rId8">
                          <a:clrChange>
                            <a:clrFrom>
                              <a:srgbClr val="000000"/>
                            </a:clrFrom>
                            <a:clrTo>
                              <a:srgbClr val="FF0000"/>
                            </a:clrTo>
                          </a:clrChange>
                        </a:blip>
                        <a:stretch>
                          <a:fillRect/>
                        </a:stretch>
                      </p:blipFill>
                      <p:spPr>
                        <a:xfrm>
                          <a:off x="2836" y="642"/>
                          <a:ext cx="499" cy="305"/>
                        </a:xfrm>
                        <a:prstGeom prst="rect">
                          <a:avLst/>
                        </a:prstGeom>
                        <a:noFill/>
                        <a:ln w="38100">
                          <a:noFill/>
                          <a:miter/>
                        </a:ln>
                      </p:spPr>
                    </p:pic>
                  </p:oleObj>
                </mc:Fallback>
              </mc:AlternateContent>
            </a:graphicData>
          </a:graphic>
        </p:graphicFrame>
        <p:sp>
          <p:nvSpPr>
            <p:cNvPr id="119834" name="直接连接符 119833"/>
            <p:cNvSpPr/>
            <p:nvPr/>
          </p:nvSpPr>
          <p:spPr>
            <a:xfrm>
              <a:off x="2389" y="596"/>
              <a:ext cx="274" cy="0"/>
            </a:xfrm>
            <a:prstGeom prst="line">
              <a:avLst/>
            </a:prstGeom>
            <a:ln w="38100" cap="flat" cmpd="sng">
              <a:solidFill>
                <a:srgbClr val="FF0000"/>
              </a:solidFill>
              <a:prstDash val="solid"/>
              <a:headEnd type="none" w="med" len="med"/>
              <a:tailEnd type="stealth" w="med" len="lg"/>
            </a:ln>
          </p:spPr>
        </p:sp>
        <p:graphicFrame>
          <p:nvGraphicFramePr>
            <p:cNvPr id="119835" name="对象 119834"/>
            <p:cNvGraphicFramePr/>
            <p:nvPr/>
          </p:nvGraphicFramePr>
          <p:xfrm>
            <a:off x="2351" y="301"/>
            <a:ext cx="238" cy="271"/>
          </p:xfrm>
          <a:graphic>
            <a:graphicData uri="http://schemas.openxmlformats.org/presentationml/2006/ole">
              <mc:AlternateContent xmlns:mc="http://schemas.openxmlformats.org/markup-compatibility/2006">
                <mc:Choice xmlns:v="urn:schemas-microsoft-com:vml" Requires="v">
                  <p:oleObj spid="_x0000_s16405" name="" r:id="rId9" imgW="203200" imgH="228600" progId="Equation.3">
                    <p:embed/>
                  </p:oleObj>
                </mc:Choice>
                <mc:Fallback>
                  <p:oleObj name="" r:id="rId9" imgW="203200" imgH="228600" progId="Equation.3">
                    <p:embed/>
                    <p:pic>
                      <p:nvPicPr>
                        <p:cNvPr id="0" name="图片 3157"/>
                        <p:cNvPicPr/>
                        <p:nvPr/>
                      </p:nvPicPr>
                      <p:blipFill>
                        <a:blip r:embed="rId10"/>
                        <a:stretch>
                          <a:fillRect/>
                        </a:stretch>
                      </p:blipFill>
                      <p:spPr>
                        <a:xfrm>
                          <a:off x="2351" y="301"/>
                          <a:ext cx="238" cy="271"/>
                        </a:xfrm>
                        <a:prstGeom prst="rect">
                          <a:avLst/>
                        </a:prstGeom>
                        <a:noFill/>
                        <a:ln w="38100">
                          <a:noFill/>
                          <a:miter/>
                        </a:ln>
                      </p:spPr>
                    </p:pic>
                  </p:oleObj>
                </mc:Fallback>
              </mc:AlternateContent>
            </a:graphicData>
          </a:graphic>
        </p:graphicFrame>
      </p:grpSp>
      <p:grpSp>
        <p:nvGrpSpPr>
          <p:cNvPr id="119836" name="组合 119835"/>
          <p:cNvGrpSpPr/>
          <p:nvPr/>
        </p:nvGrpSpPr>
        <p:grpSpPr>
          <a:xfrm>
            <a:off x="5955748" y="710928"/>
            <a:ext cx="593035" cy="1146772"/>
            <a:chOff x="2447" y="1412"/>
            <a:chExt cx="498" cy="963"/>
          </a:xfrm>
        </p:grpSpPr>
        <p:sp>
          <p:nvSpPr>
            <p:cNvPr id="119837" name="直接连接符 119836"/>
            <p:cNvSpPr/>
            <p:nvPr/>
          </p:nvSpPr>
          <p:spPr>
            <a:xfrm flipH="1">
              <a:off x="2569" y="1938"/>
              <a:ext cx="3" cy="437"/>
            </a:xfrm>
            <a:prstGeom prst="line">
              <a:avLst/>
            </a:prstGeom>
            <a:ln w="38100" cap="flat" cmpd="sng">
              <a:solidFill>
                <a:srgbClr val="0000FF"/>
              </a:solidFill>
              <a:prstDash val="solid"/>
              <a:headEnd type="none" w="med" len="med"/>
              <a:tailEnd type="oval" w="med" len="med"/>
            </a:ln>
          </p:spPr>
        </p:sp>
        <p:grpSp>
          <p:nvGrpSpPr>
            <p:cNvPr id="119838" name="组合 119837"/>
            <p:cNvGrpSpPr/>
            <p:nvPr/>
          </p:nvGrpSpPr>
          <p:grpSpPr>
            <a:xfrm>
              <a:off x="2447" y="1842"/>
              <a:ext cx="240" cy="96"/>
              <a:chOff x="1148" y="1106"/>
              <a:chExt cx="240" cy="96"/>
            </a:xfrm>
          </p:grpSpPr>
          <p:sp>
            <p:nvSpPr>
              <p:cNvPr id="119839" name="直接连接符 119838"/>
              <p:cNvSpPr/>
              <p:nvPr/>
            </p:nvSpPr>
            <p:spPr>
              <a:xfrm>
                <a:off x="1148" y="1106"/>
                <a:ext cx="240" cy="0"/>
              </a:xfrm>
              <a:prstGeom prst="line">
                <a:avLst/>
              </a:prstGeom>
              <a:ln w="38100" cap="flat" cmpd="sng">
                <a:solidFill>
                  <a:srgbClr val="0000FF"/>
                </a:solidFill>
                <a:prstDash val="solid"/>
                <a:headEnd type="none" w="med" len="med"/>
                <a:tailEnd type="none" w="med" len="med"/>
              </a:ln>
            </p:spPr>
          </p:sp>
          <p:sp>
            <p:nvSpPr>
              <p:cNvPr id="119840" name="直接连接符 119839"/>
              <p:cNvSpPr/>
              <p:nvPr/>
            </p:nvSpPr>
            <p:spPr>
              <a:xfrm>
                <a:off x="1148" y="1202"/>
                <a:ext cx="240" cy="0"/>
              </a:xfrm>
              <a:prstGeom prst="line">
                <a:avLst/>
              </a:prstGeom>
              <a:ln w="38100" cap="flat" cmpd="sng">
                <a:solidFill>
                  <a:srgbClr val="0000FF"/>
                </a:solidFill>
                <a:prstDash val="solid"/>
                <a:headEnd type="none" w="med" len="med"/>
                <a:tailEnd type="none" w="med" len="med"/>
              </a:ln>
            </p:spPr>
          </p:sp>
        </p:grpSp>
        <p:sp>
          <p:nvSpPr>
            <p:cNvPr id="119841" name="矩形 119840"/>
            <p:cNvSpPr/>
            <p:nvPr/>
          </p:nvSpPr>
          <p:spPr>
            <a:xfrm>
              <a:off x="2663" y="1752"/>
              <a:ext cx="282" cy="309"/>
            </a:xfrm>
            <a:prstGeom prst="rect">
              <a:avLst/>
            </a:prstGeom>
            <a:noFill/>
            <a:ln w="38100">
              <a:noFill/>
            </a:ln>
          </p:spPr>
          <p:txBody>
            <a:bodyPr wrap="none" anchor="t">
              <a:spAutoFit/>
            </a:bodyPr>
            <a:lstStyle/>
            <a:p>
              <a:r>
                <a:rPr lang="en-US" altLang="zh-CN" sz="1800" b="1" i="1">
                  <a:solidFill>
                    <a:schemeClr val="accent2"/>
                  </a:solidFill>
                  <a:latin typeface="Times New Roman" panose="02020603050405020304" pitchFamily="18" charset="0"/>
                </a:rPr>
                <a:t>C</a:t>
              </a:r>
              <a:endParaRPr lang="en-US" altLang="zh-CN" sz="1800" b="1" baseline="-25000">
                <a:solidFill>
                  <a:schemeClr val="accent2"/>
                </a:solidFill>
                <a:latin typeface="Times New Roman" panose="02020603050405020304" pitchFamily="18" charset="0"/>
              </a:endParaRPr>
            </a:p>
          </p:txBody>
        </p:sp>
        <p:sp>
          <p:nvSpPr>
            <p:cNvPr id="119842" name="直接连接符 119841"/>
            <p:cNvSpPr/>
            <p:nvPr/>
          </p:nvSpPr>
          <p:spPr>
            <a:xfrm>
              <a:off x="2569" y="1412"/>
              <a:ext cx="2" cy="430"/>
            </a:xfrm>
            <a:prstGeom prst="line">
              <a:avLst/>
            </a:prstGeom>
            <a:ln w="38100" cap="flat" cmpd="sng">
              <a:solidFill>
                <a:srgbClr val="0000FF"/>
              </a:solidFill>
              <a:prstDash val="solid"/>
              <a:headEnd type="oval" w="med" len="med"/>
              <a:tailEnd type="none" w="med" len="med"/>
            </a:ln>
          </p:spPr>
        </p:sp>
      </p:grpSp>
      <p:sp>
        <p:nvSpPr>
          <p:cNvPr id="119869" name="矩形 119868"/>
          <p:cNvSpPr/>
          <p:nvPr/>
        </p:nvSpPr>
        <p:spPr>
          <a:xfrm>
            <a:off x="1423437" y="266747"/>
            <a:ext cx="3477233" cy="1198880"/>
          </a:xfrm>
          <a:prstGeom prst="rect">
            <a:avLst/>
          </a:prstGeom>
          <a:noFill/>
          <a:ln w="25400">
            <a:noFill/>
          </a:ln>
        </p:spPr>
        <p:txBody>
          <a:bodyPr>
            <a:spAutoFit/>
          </a:bodyPr>
          <a:lstStyle/>
          <a:p>
            <a:pPr eaLnBrk="0" hangingPunct="0"/>
            <a:r>
              <a:rPr lang="zh-CN" altLang="en-US" sz="1800" b="1" dirty="0">
                <a:latin typeface="Times New Roman" panose="02020603050405020304" pitchFamily="18" charset="0"/>
              </a:rPr>
              <a:t>例</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图示电路，表示电源向一感性负载供电的电路模型，试用并联电容的方法来提高</a:t>
            </a:r>
            <a:endParaRPr lang="zh-CN" altLang="en-US" sz="1800" b="1" dirty="0">
              <a:latin typeface="Times New Roman" panose="02020603050405020304" pitchFamily="18" charset="0"/>
            </a:endParaRPr>
          </a:p>
          <a:p>
            <a:pPr eaLnBrk="0" hangingPunct="0"/>
            <a:r>
              <a:rPr lang="zh-CN" altLang="en-US" sz="1800" b="1" dirty="0">
                <a:latin typeface="Times New Roman" panose="02020603050405020304" pitchFamily="18" charset="0"/>
              </a:rPr>
              <a:t>负载的功率因数为</a:t>
            </a:r>
            <a:r>
              <a:rPr lang="en-US" altLang="zh-CN" sz="1800" b="1">
                <a:latin typeface="Times New Roman" panose="02020603050405020304" pitchFamily="18" charset="0"/>
              </a:rPr>
              <a:t>1</a:t>
            </a:r>
            <a:r>
              <a:rPr lang="zh-CN" altLang="en-US" sz="1800" b="1" dirty="0">
                <a:latin typeface="宋体" panose="02010600030101010101" pitchFamily="2" charset="-122"/>
              </a:rPr>
              <a:t>。</a:t>
            </a:r>
            <a:endParaRPr lang="zh-CN" altLang="en-US" sz="1800" b="1" dirty="0">
              <a:latin typeface="宋体" panose="02010600030101010101" pitchFamily="2" charset="-122"/>
            </a:endParaRPr>
          </a:p>
        </p:txBody>
      </p:sp>
      <p:sp>
        <p:nvSpPr>
          <p:cNvPr id="119870" name="矩形 119869"/>
          <p:cNvSpPr/>
          <p:nvPr/>
        </p:nvSpPr>
        <p:spPr>
          <a:xfrm>
            <a:off x="1400811" y="1594526"/>
            <a:ext cx="2688902" cy="368300"/>
          </a:xfrm>
          <a:prstGeom prst="rect">
            <a:avLst/>
          </a:prstGeom>
          <a:noFill/>
          <a:ln w="9525">
            <a:noFill/>
          </a:ln>
        </p:spPr>
        <p:txBody>
          <a:bodyPr>
            <a:spAutoFit/>
          </a:bodyPr>
          <a:lstStyle/>
          <a:p>
            <a:r>
              <a:rPr lang="zh-CN" altLang="en-US" sz="1800" b="1" dirty="0">
                <a:latin typeface="Times New Roman" panose="02020603050405020304" pitchFamily="18" charset="0"/>
              </a:rPr>
              <a:t>解</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作出相量模型</a:t>
            </a:r>
            <a:endParaRPr lang="zh-CN" altLang="en-US" sz="1800" dirty="0">
              <a:latin typeface="Times New Roman" panose="02020603050405020304" pitchFamily="18" charset="0"/>
            </a:endParaRPr>
          </a:p>
        </p:txBody>
      </p:sp>
      <p:graphicFrame>
        <p:nvGraphicFramePr>
          <p:cNvPr id="119871" name="对象 119870"/>
          <p:cNvGraphicFramePr/>
          <p:nvPr/>
        </p:nvGraphicFramePr>
        <p:xfrm>
          <a:off x="1692804" y="2761543"/>
          <a:ext cx="4062647" cy="652577"/>
        </p:xfrm>
        <a:graphic>
          <a:graphicData uri="http://schemas.openxmlformats.org/presentationml/2006/ole">
            <mc:AlternateContent xmlns:mc="http://schemas.openxmlformats.org/markup-compatibility/2006">
              <mc:Choice xmlns:v="urn:schemas-microsoft-com:vml" Requires="v">
                <p:oleObj spid="_x0000_s16406" name="" r:id="rId11" imgW="2844800" imgH="457200" progId="Equation.3">
                  <p:embed/>
                </p:oleObj>
              </mc:Choice>
              <mc:Fallback>
                <p:oleObj name="" r:id="rId11" imgW="2844800" imgH="457200" progId="Equation.3">
                  <p:embed/>
                  <p:pic>
                    <p:nvPicPr>
                      <p:cNvPr id="0" name="图片 3158"/>
                      <p:cNvPicPr/>
                      <p:nvPr/>
                    </p:nvPicPr>
                    <p:blipFill>
                      <a:blip r:embed="rId12"/>
                      <a:stretch>
                        <a:fillRect/>
                      </a:stretch>
                    </p:blipFill>
                    <p:spPr>
                      <a:xfrm>
                        <a:off x="1692804" y="2761543"/>
                        <a:ext cx="4062647" cy="652577"/>
                      </a:xfrm>
                      <a:prstGeom prst="rect">
                        <a:avLst/>
                      </a:prstGeom>
                      <a:noFill/>
                      <a:ln w="38100">
                        <a:noFill/>
                        <a:miter/>
                      </a:ln>
                    </p:spPr>
                  </p:pic>
                </p:oleObj>
              </mc:Fallback>
            </mc:AlternateContent>
          </a:graphicData>
        </a:graphic>
      </p:graphicFrame>
      <p:graphicFrame>
        <p:nvGraphicFramePr>
          <p:cNvPr id="119872" name="对象 119871"/>
          <p:cNvGraphicFramePr/>
          <p:nvPr/>
        </p:nvGraphicFramePr>
        <p:xfrm>
          <a:off x="1663985" y="3503551"/>
          <a:ext cx="4371311" cy="581127"/>
        </p:xfrm>
        <a:graphic>
          <a:graphicData uri="http://schemas.openxmlformats.org/presentationml/2006/ole">
            <mc:AlternateContent xmlns:mc="http://schemas.openxmlformats.org/markup-compatibility/2006">
              <mc:Choice xmlns:v="urn:schemas-microsoft-com:vml" Requires="v">
                <p:oleObj spid="_x0000_s16407" name="" r:id="rId13" imgW="3060065" imgH="405765" progId="Equation.3">
                  <p:embed/>
                </p:oleObj>
              </mc:Choice>
              <mc:Fallback>
                <p:oleObj name="" r:id="rId13" imgW="3060065" imgH="405765" progId="Equation.3">
                  <p:embed/>
                  <p:pic>
                    <p:nvPicPr>
                      <p:cNvPr id="0" name="图片 3162"/>
                      <p:cNvPicPr/>
                      <p:nvPr/>
                    </p:nvPicPr>
                    <p:blipFill>
                      <a:blip r:embed="rId14"/>
                      <a:stretch>
                        <a:fillRect/>
                      </a:stretch>
                    </p:blipFill>
                    <p:spPr>
                      <a:xfrm>
                        <a:off x="1663985" y="3503551"/>
                        <a:ext cx="4371311" cy="581127"/>
                      </a:xfrm>
                      <a:prstGeom prst="rect">
                        <a:avLst/>
                      </a:prstGeom>
                      <a:noFill/>
                      <a:ln w="38100">
                        <a:noFill/>
                        <a:miter/>
                      </a:ln>
                    </p:spPr>
                  </p:pic>
                </p:oleObj>
              </mc:Fallback>
            </mc:AlternateContent>
          </a:graphicData>
        </a:graphic>
      </p:graphicFrame>
      <p:graphicFrame>
        <p:nvGraphicFramePr>
          <p:cNvPr id="119873" name="对象 119872"/>
          <p:cNvGraphicFramePr/>
          <p:nvPr/>
        </p:nvGraphicFramePr>
        <p:xfrm>
          <a:off x="1663866" y="4338206"/>
          <a:ext cx="1950585" cy="335339"/>
        </p:xfrm>
        <a:graphic>
          <a:graphicData uri="http://schemas.openxmlformats.org/presentationml/2006/ole">
            <mc:AlternateContent xmlns:mc="http://schemas.openxmlformats.org/markup-compatibility/2006">
              <mc:Choice xmlns:v="urn:schemas-microsoft-com:vml" Requires="v">
                <p:oleObj spid="_x0000_s16408" name="" r:id="rId15" imgW="1308100" imgH="203200" progId="Equation.3">
                  <p:embed/>
                </p:oleObj>
              </mc:Choice>
              <mc:Fallback>
                <p:oleObj name="" r:id="rId15" imgW="1308100" imgH="203200" progId="Equation.3">
                  <p:embed/>
                  <p:pic>
                    <p:nvPicPr>
                      <p:cNvPr id="0" name="图片 3163"/>
                      <p:cNvPicPr/>
                      <p:nvPr/>
                    </p:nvPicPr>
                    <p:blipFill>
                      <a:blip r:embed="rId16"/>
                      <a:stretch>
                        <a:fillRect/>
                      </a:stretch>
                    </p:blipFill>
                    <p:spPr>
                      <a:xfrm>
                        <a:off x="1663866" y="4338206"/>
                        <a:ext cx="1950585" cy="335339"/>
                      </a:xfrm>
                      <a:prstGeom prst="rect">
                        <a:avLst/>
                      </a:prstGeom>
                      <a:noFill/>
                      <a:ln w="38100">
                        <a:noFill/>
                        <a:miter/>
                      </a:ln>
                    </p:spPr>
                  </p:pic>
                </p:oleObj>
              </mc:Fallback>
            </mc:AlternateContent>
          </a:graphicData>
        </a:graphic>
      </p:graphicFrame>
      <p:sp>
        <p:nvSpPr>
          <p:cNvPr id="119875" name="矩形 119874"/>
          <p:cNvSpPr/>
          <p:nvPr/>
        </p:nvSpPr>
        <p:spPr>
          <a:xfrm>
            <a:off x="1663985" y="2057760"/>
            <a:ext cx="3896407" cy="645160"/>
          </a:xfrm>
          <a:prstGeom prst="rect">
            <a:avLst/>
          </a:prstGeom>
          <a:noFill/>
          <a:ln w="38100">
            <a:noFill/>
          </a:ln>
        </p:spPr>
        <p:txBody>
          <a:bodyPr>
            <a:spAutoFit/>
          </a:bodyPr>
          <a:lstStyle/>
          <a:p>
            <a:r>
              <a:rPr lang="en-US" altLang="zh-CN" sz="1800" b="1" dirty="0">
                <a:latin typeface="Times New Roman" panose="02020603050405020304" pitchFamily="18" charset="0"/>
              </a:rPr>
              <a:t>1.</a:t>
            </a:r>
            <a:r>
              <a:rPr lang="zh-CN" altLang="en-US" sz="1800" b="1" dirty="0">
                <a:latin typeface="Times New Roman" panose="02020603050405020304" pitchFamily="18" charset="0"/>
              </a:rPr>
              <a:t>单口网络吸收的平均功率</a:t>
            </a:r>
            <a:r>
              <a:rPr lang="en-US" altLang="zh-CN" sz="1800" b="1" dirty="0">
                <a:latin typeface="Times New Roman" panose="02020603050405020304" pitchFamily="18" charset="0"/>
              </a:rPr>
              <a:t>P</a:t>
            </a:r>
            <a:r>
              <a:rPr lang="zh-CN" altLang="en-US" sz="1800" b="1" dirty="0">
                <a:latin typeface="Times New Roman" panose="02020603050405020304" pitchFamily="18" charset="0"/>
              </a:rPr>
              <a:t>，电流相量和功率因数</a:t>
            </a:r>
            <a:endParaRPr lang="zh-CN" altLang="en-US"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9869"/>
                                        </p:tgtEl>
                                        <p:attrNameLst>
                                          <p:attrName>style.visibility</p:attrName>
                                        </p:attrNameLst>
                                      </p:cBhvr>
                                      <p:to>
                                        <p:strVal val="visible"/>
                                      </p:to>
                                    </p:set>
                                    <p:animEffect transition="in" filter="blinds(horizontal)">
                                      <p:cBhvr>
                                        <p:cTn id="7" dur="500"/>
                                        <p:tgtEl>
                                          <p:spTgt spid="11986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19812"/>
                                        </p:tgtEl>
                                        <p:attrNameLst>
                                          <p:attrName>style.visibility</p:attrName>
                                        </p:attrNameLst>
                                      </p:cBhvr>
                                      <p:to>
                                        <p:strVal val="visible"/>
                                      </p:to>
                                    </p:set>
                                    <p:animEffect transition="in" filter="slide(fromBottom)">
                                      <p:cBhvr>
                                        <p:cTn id="11" dur="500"/>
                                        <p:tgtEl>
                                          <p:spTgt spid="11981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19870"/>
                                        </p:tgtEl>
                                        <p:attrNameLst>
                                          <p:attrName>style.visibility</p:attrName>
                                        </p:attrNameLst>
                                      </p:cBhvr>
                                      <p:to>
                                        <p:strVal val="visible"/>
                                      </p:to>
                                    </p:set>
                                    <p:animEffect transition="in" filter="checkerboard(across)">
                                      <p:cBhvr>
                                        <p:cTn id="16" dur="500"/>
                                        <p:tgtEl>
                                          <p:spTgt spid="119870"/>
                                        </p:tgtEl>
                                      </p:cBhvr>
                                    </p:animEffect>
                                  </p:childTnLst>
                                </p:cTn>
                              </p:par>
                            </p:childTnLst>
                          </p:cTn>
                        </p:par>
                        <p:par>
                          <p:cTn id="17" fill="hold">
                            <p:stCondLst>
                              <p:cond delay="500"/>
                            </p:stCondLst>
                            <p:childTnLst>
                              <p:par>
                                <p:cTn id="18" presetID="12" presetClass="entr" presetSubtype="4" fill="hold" nodeType="afterEffect">
                                  <p:stCondLst>
                                    <p:cond delay="0"/>
                                  </p:stCondLst>
                                  <p:childTnLst>
                                    <p:set>
                                      <p:cBhvr>
                                        <p:cTn id="19" dur="1" fill="hold">
                                          <p:stCondLst>
                                            <p:cond delay="0"/>
                                          </p:stCondLst>
                                        </p:cTn>
                                        <p:tgtEl>
                                          <p:spTgt spid="119831"/>
                                        </p:tgtEl>
                                        <p:attrNameLst>
                                          <p:attrName>style.visibility</p:attrName>
                                        </p:attrNameLst>
                                      </p:cBhvr>
                                      <p:to>
                                        <p:strVal val="visible"/>
                                      </p:to>
                                    </p:set>
                                    <p:animEffect transition="in" filter="slide(fromBottom)">
                                      <p:cBhvr>
                                        <p:cTn id="20" dur="500"/>
                                        <p:tgtEl>
                                          <p:spTgt spid="1198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9875"/>
                                        </p:tgtEl>
                                        <p:attrNameLst>
                                          <p:attrName>style.visibility</p:attrName>
                                        </p:attrNameLst>
                                      </p:cBhvr>
                                      <p:to>
                                        <p:strVal val="visible"/>
                                      </p:to>
                                    </p:set>
                                    <p:animEffect transition="in" filter="wipe(left)">
                                      <p:cBhvr>
                                        <p:cTn id="25" dur="500"/>
                                        <p:tgtEl>
                                          <p:spTgt spid="119875"/>
                                        </p:tgtEl>
                                      </p:cBhvr>
                                    </p:animEffect>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nodeType="clickEffect">
                                  <p:stCondLst>
                                    <p:cond delay="0"/>
                                  </p:stCondLst>
                                  <p:childTnLst>
                                    <p:set>
                                      <p:cBhvr>
                                        <p:cTn id="29" dur="1" fill="hold">
                                          <p:stCondLst>
                                            <p:cond delay="499"/>
                                          </p:stCondLst>
                                        </p:cTn>
                                        <p:tgtEl>
                                          <p:spTgt spid="119871"/>
                                        </p:tgtEl>
                                        <p:attrNameLst>
                                          <p:attrName>style.visibility</p:attrName>
                                        </p:attrNameLst>
                                      </p:cBhvr>
                                      <p:to>
                                        <p:strVal val="visible"/>
                                      </p:to>
                                    </p:set>
                                    <p:anim to="" calcmode="lin" valueType="num">
                                      <p:cBhvr>
                                        <p:cTn id="30" dur="1" fill="hold"/>
                                        <p:tgtEl>
                                          <p:spTgt spid="119871"/>
                                        </p:tgtEl>
                                        <p:attrNameLst>
                                          <p:attrName>style.visibility</p:attrName>
                                        </p:attrNameLst>
                                      </p:cBhvr>
                                    </p:anim>
                                  </p:childTnLst>
                                </p:cTn>
                              </p:par>
                            </p:childTnLst>
                          </p:cTn>
                        </p:par>
                      </p:childTnLst>
                    </p:cTn>
                  </p:par>
                  <p:par>
                    <p:cTn id="31" fill="hold">
                      <p:stCondLst>
                        <p:cond delay="indefinite"/>
                      </p:stCondLst>
                      <p:childTnLst>
                        <p:par>
                          <p:cTn id="32" fill="hold">
                            <p:stCondLst>
                              <p:cond delay="0"/>
                            </p:stCondLst>
                            <p:childTnLst>
                              <p:par>
                                <p:cTn id="33" presetID="24" presetClass="entr" presetSubtype="0" fill="hold" nodeType="clickEffect">
                                  <p:stCondLst>
                                    <p:cond delay="0"/>
                                  </p:stCondLst>
                                  <p:childTnLst>
                                    <p:set>
                                      <p:cBhvr>
                                        <p:cTn id="34" dur="1" fill="hold">
                                          <p:stCondLst>
                                            <p:cond delay="499"/>
                                          </p:stCondLst>
                                        </p:cTn>
                                        <p:tgtEl>
                                          <p:spTgt spid="119872"/>
                                        </p:tgtEl>
                                        <p:attrNameLst>
                                          <p:attrName>style.visibility</p:attrName>
                                        </p:attrNameLst>
                                      </p:cBhvr>
                                      <p:to>
                                        <p:strVal val="visible"/>
                                      </p:to>
                                    </p:set>
                                    <p:anim to="" calcmode="lin" valueType="num">
                                      <p:cBhvr>
                                        <p:cTn id="35" dur="1" fill="hold"/>
                                        <p:tgtEl>
                                          <p:spTgt spid="119872"/>
                                        </p:tgtEl>
                                        <p:attrNameLst>
                                          <p:attrName>style.visibility</p:attrName>
                                        </p:attrNameLst>
                                      </p:cBhvr>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9873"/>
                                        </p:tgtEl>
                                        <p:attrNameLst>
                                          <p:attrName>style.visibility</p:attrName>
                                        </p:attrNameLst>
                                      </p:cBhvr>
                                      <p:to>
                                        <p:strVal val="visible"/>
                                      </p:to>
                                    </p:set>
                                    <p:animEffect transition="in" filter="wipe(left)">
                                      <p:cBhvr>
                                        <p:cTn id="40" dur="500"/>
                                        <p:tgtEl>
                                          <p:spTgt spid="11987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119836"/>
                                        </p:tgtEl>
                                        <p:attrNameLst>
                                          <p:attrName>style.visibility</p:attrName>
                                        </p:attrNameLst>
                                      </p:cBhvr>
                                      <p:to>
                                        <p:strVal val="visible"/>
                                      </p:to>
                                    </p:set>
                                    <p:animEffect transition="in" filter="slide(fromBottom)">
                                      <p:cBhvr>
                                        <p:cTn id="45" dur="500"/>
                                        <p:tgtEl>
                                          <p:spTgt spid="119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69" grpId="0"/>
      <p:bldP spid="119870" grpId="0"/>
      <p:bldP spid="1198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94" name="组合 120893"/>
          <p:cNvGrpSpPr/>
          <p:nvPr/>
        </p:nvGrpSpPr>
        <p:grpSpPr>
          <a:xfrm>
            <a:off x="1379376" y="138137"/>
            <a:ext cx="2812748" cy="1727899"/>
            <a:chOff x="631" y="109"/>
            <a:chExt cx="2362" cy="1451"/>
          </a:xfrm>
        </p:grpSpPr>
        <p:sp>
          <p:nvSpPr>
            <p:cNvPr id="120863" name="直接连接符 120862"/>
            <p:cNvSpPr/>
            <p:nvPr/>
          </p:nvSpPr>
          <p:spPr>
            <a:xfrm>
              <a:off x="2294" y="445"/>
              <a:ext cx="231" cy="0"/>
            </a:xfrm>
            <a:prstGeom prst="line">
              <a:avLst/>
            </a:prstGeom>
            <a:ln w="38100" cap="flat" cmpd="sng">
              <a:solidFill>
                <a:schemeClr val="tx1"/>
              </a:solidFill>
              <a:prstDash val="solid"/>
              <a:headEnd type="none" w="med" len="med"/>
              <a:tailEnd type="none" w="med" len="med"/>
            </a:ln>
          </p:spPr>
        </p:sp>
        <p:sp>
          <p:nvSpPr>
            <p:cNvPr id="120864" name="直接连接符 120863"/>
            <p:cNvSpPr/>
            <p:nvPr/>
          </p:nvSpPr>
          <p:spPr>
            <a:xfrm flipV="1">
              <a:off x="1348" y="444"/>
              <a:ext cx="562" cy="1"/>
            </a:xfrm>
            <a:prstGeom prst="line">
              <a:avLst/>
            </a:prstGeom>
            <a:ln w="38100" cap="flat" cmpd="sng">
              <a:solidFill>
                <a:schemeClr val="tx1"/>
              </a:solidFill>
              <a:prstDash val="solid"/>
              <a:headEnd type="none" w="med" len="med"/>
              <a:tailEnd type="none" w="med" len="med"/>
            </a:ln>
          </p:spPr>
        </p:sp>
        <p:sp>
          <p:nvSpPr>
            <p:cNvPr id="120865" name="直接连接符 120864"/>
            <p:cNvSpPr/>
            <p:nvPr/>
          </p:nvSpPr>
          <p:spPr>
            <a:xfrm>
              <a:off x="1345" y="1407"/>
              <a:ext cx="1180" cy="0"/>
            </a:xfrm>
            <a:prstGeom prst="line">
              <a:avLst/>
            </a:prstGeom>
            <a:ln w="38100" cap="flat" cmpd="sng">
              <a:solidFill>
                <a:schemeClr val="tx1"/>
              </a:solidFill>
              <a:prstDash val="solid"/>
              <a:headEnd type="none" w="med" len="med"/>
              <a:tailEnd type="none" w="med" len="med"/>
            </a:ln>
          </p:spPr>
        </p:sp>
        <p:sp>
          <p:nvSpPr>
            <p:cNvPr id="120866" name="文本框 120865"/>
            <p:cNvSpPr txBox="1"/>
            <p:nvPr/>
          </p:nvSpPr>
          <p:spPr>
            <a:xfrm>
              <a:off x="963" y="1017"/>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120867" name="文本框 120866"/>
            <p:cNvSpPr txBox="1"/>
            <p:nvPr/>
          </p:nvSpPr>
          <p:spPr>
            <a:xfrm>
              <a:off x="963" y="520"/>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120868" name="椭圆 120867"/>
            <p:cNvSpPr/>
            <p:nvPr/>
          </p:nvSpPr>
          <p:spPr>
            <a:xfrm>
              <a:off x="1188" y="784"/>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120869" name="直接连接符 120868"/>
            <p:cNvSpPr/>
            <p:nvPr/>
          </p:nvSpPr>
          <p:spPr>
            <a:xfrm flipH="1">
              <a:off x="1345" y="444"/>
              <a:ext cx="3" cy="953"/>
            </a:xfrm>
            <a:prstGeom prst="line">
              <a:avLst/>
            </a:prstGeom>
            <a:ln w="38100" cap="flat" cmpd="sng">
              <a:solidFill>
                <a:schemeClr val="tx1"/>
              </a:solidFill>
              <a:prstDash val="solid"/>
              <a:headEnd type="none" w="med" len="med"/>
              <a:tailEnd type="none" w="med" len="med"/>
            </a:ln>
          </p:spPr>
        </p:sp>
        <p:sp>
          <p:nvSpPr>
            <p:cNvPr id="120870" name="直接连接符 120869"/>
            <p:cNvSpPr/>
            <p:nvPr/>
          </p:nvSpPr>
          <p:spPr>
            <a:xfrm>
              <a:off x="2525" y="454"/>
              <a:ext cx="0" cy="953"/>
            </a:xfrm>
            <a:prstGeom prst="line">
              <a:avLst/>
            </a:prstGeom>
            <a:ln w="38100" cap="flat" cmpd="sng">
              <a:solidFill>
                <a:schemeClr val="tx1"/>
              </a:solidFill>
              <a:prstDash val="solid"/>
              <a:headEnd type="none" w="med" len="med"/>
              <a:tailEnd type="none" w="med" len="med"/>
            </a:ln>
          </p:spPr>
        </p:sp>
        <p:sp>
          <p:nvSpPr>
            <p:cNvPr id="120871" name="矩形 120870"/>
            <p:cNvSpPr/>
            <p:nvPr/>
          </p:nvSpPr>
          <p:spPr>
            <a:xfrm rot="5400000">
              <a:off x="2355" y="856"/>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120872" name="文本框 120871"/>
            <p:cNvSpPr txBox="1"/>
            <p:nvPr/>
          </p:nvSpPr>
          <p:spPr>
            <a:xfrm>
              <a:off x="2582" y="795"/>
              <a:ext cx="411"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5</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grpSp>
          <p:nvGrpSpPr>
            <p:cNvPr id="120873" name="组合 120872"/>
            <p:cNvGrpSpPr/>
            <p:nvPr/>
          </p:nvGrpSpPr>
          <p:grpSpPr>
            <a:xfrm>
              <a:off x="1910" y="397"/>
              <a:ext cx="384" cy="57"/>
              <a:chOff x="576" y="711"/>
              <a:chExt cx="384" cy="57"/>
            </a:xfrm>
          </p:grpSpPr>
          <p:sp>
            <p:nvSpPr>
              <p:cNvPr id="120874" name="任意多边形 120873"/>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20875" name="任意多边形 120874"/>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20876" name="任意多边形 120875"/>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20877" name="任意多边形 120876"/>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grpSp>
        <p:sp>
          <p:nvSpPr>
            <p:cNvPr id="120878" name="矩形 120877"/>
            <p:cNvSpPr/>
            <p:nvPr/>
          </p:nvSpPr>
          <p:spPr>
            <a:xfrm>
              <a:off x="1622" y="109"/>
              <a:ext cx="1344" cy="1451"/>
            </a:xfrm>
            <a:prstGeom prst="rect">
              <a:avLst/>
            </a:prstGeom>
            <a:noFill/>
            <a:ln w="38100" cap="flat" cmpd="sng">
              <a:solidFill>
                <a:schemeClr val="accent2"/>
              </a:solidFill>
              <a:prstDash val="sysDot"/>
              <a:miter/>
              <a:headEnd type="none" w="med" len="med"/>
              <a:tailEnd type="none" w="med" len="med"/>
            </a:ln>
          </p:spPr>
          <p:txBody>
            <a:bodyPr/>
            <a:lstStyle/>
            <a:p>
              <a:endParaRPr lang="zh-CN" altLang="en-US" sz="100"/>
            </a:p>
          </p:txBody>
        </p:sp>
        <p:graphicFrame>
          <p:nvGraphicFramePr>
            <p:cNvPr id="120882" name="对象 120881"/>
            <p:cNvGraphicFramePr/>
            <p:nvPr/>
          </p:nvGraphicFramePr>
          <p:xfrm>
            <a:off x="631" y="761"/>
            <a:ext cx="544" cy="256"/>
          </p:xfrm>
          <a:graphic>
            <a:graphicData uri="http://schemas.openxmlformats.org/presentationml/2006/ole">
              <mc:AlternateContent xmlns:mc="http://schemas.openxmlformats.org/markup-compatibility/2006">
                <mc:Choice xmlns:v="urn:schemas-microsoft-com:vml" Requires="v">
                  <p:oleObj spid="_x0000_s17429" name="" r:id="rId1" imgW="431165" imgH="203200" progId="Equation.3">
                    <p:embed/>
                  </p:oleObj>
                </mc:Choice>
                <mc:Fallback>
                  <p:oleObj name="" r:id="rId1" imgW="431165" imgH="203200" progId="Equation.3">
                    <p:embed/>
                    <p:pic>
                      <p:nvPicPr>
                        <p:cNvPr id="0" name="图片 3165"/>
                        <p:cNvPicPr/>
                        <p:nvPr/>
                      </p:nvPicPr>
                      <p:blipFill>
                        <a:blip r:embed="rId2">
                          <a:clrChange>
                            <a:clrFrom>
                              <a:srgbClr val="000000"/>
                            </a:clrFrom>
                            <a:clrTo>
                              <a:srgbClr val="FF0000"/>
                            </a:clrTo>
                          </a:clrChange>
                        </a:blip>
                        <a:stretch>
                          <a:fillRect/>
                        </a:stretch>
                      </p:blipFill>
                      <p:spPr>
                        <a:xfrm>
                          <a:off x="631" y="761"/>
                          <a:ext cx="544" cy="256"/>
                        </a:xfrm>
                        <a:prstGeom prst="rect">
                          <a:avLst/>
                        </a:prstGeom>
                        <a:noFill/>
                        <a:ln w="38100">
                          <a:noFill/>
                          <a:miter/>
                        </a:ln>
                      </p:spPr>
                    </p:pic>
                  </p:oleObj>
                </mc:Fallback>
              </mc:AlternateContent>
            </a:graphicData>
          </a:graphic>
        </p:graphicFrame>
        <p:graphicFrame>
          <p:nvGraphicFramePr>
            <p:cNvPr id="120883" name="对象 120882"/>
            <p:cNvGraphicFramePr/>
            <p:nvPr/>
          </p:nvGraphicFramePr>
          <p:xfrm>
            <a:off x="1781" y="109"/>
            <a:ext cx="644" cy="305"/>
          </p:xfrm>
          <a:graphic>
            <a:graphicData uri="http://schemas.openxmlformats.org/presentationml/2006/ole">
              <mc:AlternateContent xmlns:mc="http://schemas.openxmlformats.org/markup-compatibility/2006">
                <mc:Choice xmlns:v="urn:schemas-microsoft-com:vml" Requires="v">
                  <p:oleObj spid="_x0000_s17430" name="" r:id="rId3" imgW="508000" imgH="241300" progId="Equation.3">
                    <p:embed/>
                  </p:oleObj>
                </mc:Choice>
                <mc:Fallback>
                  <p:oleObj name="" r:id="rId3" imgW="508000" imgH="241300" progId="Equation.3">
                    <p:embed/>
                    <p:pic>
                      <p:nvPicPr>
                        <p:cNvPr id="0" name="图片 3166"/>
                        <p:cNvPicPr/>
                        <p:nvPr/>
                      </p:nvPicPr>
                      <p:blipFill>
                        <a:blip r:embed="rId4">
                          <a:clrChange>
                            <a:clrFrom>
                              <a:srgbClr val="000000"/>
                            </a:clrFrom>
                            <a:clrTo>
                              <a:srgbClr val="FF0000"/>
                            </a:clrTo>
                          </a:clrChange>
                        </a:blip>
                        <a:stretch>
                          <a:fillRect/>
                        </a:stretch>
                      </p:blipFill>
                      <p:spPr>
                        <a:xfrm>
                          <a:off x="1781" y="109"/>
                          <a:ext cx="644" cy="305"/>
                        </a:xfrm>
                        <a:prstGeom prst="rect">
                          <a:avLst/>
                        </a:prstGeom>
                        <a:noFill/>
                        <a:ln w="38100">
                          <a:noFill/>
                          <a:miter/>
                        </a:ln>
                      </p:spPr>
                    </p:pic>
                  </p:oleObj>
                </mc:Fallback>
              </mc:AlternateContent>
            </a:graphicData>
          </a:graphic>
        </p:graphicFrame>
        <p:sp>
          <p:nvSpPr>
            <p:cNvPr id="120884" name="直接连接符 120883"/>
            <p:cNvSpPr/>
            <p:nvPr/>
          </p:nvSpPr>
          <p:spPr>
            <a:xfrm>
              <a:off x="1410" y="444"/>
              <a:ext cx="274" cy="0"/>
            </a:xfrm>
            <a:prstGeom prst="line">
              <a:avLst/>
            </a:prstGeom>
            <a:ln w="38100" cap="flat" cmpd="sng">
              <a:solidFill>
                <a:srgbClr val="FF0000"/>
              </a:solidFill>
              <a:prstDash val="solid"/>
              <a:headEnd type="none" w="med" len="med"/>
              <a:tailEnd type="stealth" w="med" len="lg"/>
            </a:ln>
          </p:spPr>
        </p:sp>
        <p:graphicFrame>
          <p:nvGraphicFramePr>
            <p:cNvPr id="120885" name="对象 120884"/>
            <p:cNvGraphicFramePr/>
            <p:nvPr/>
          </p:nvGraphicFramePr>
          <p:xfrm>
            <a:off x="1372" y="149"/>
            <a:ext cx="238" cy="271"/>
          </p:xfrm>
          <a:graphic>
            <a:graphicData uri="http://schemas.openxmlformats.org/presentationml/2006/ole">
              <mc:AlternateContent xmlns:mc="http://schemas.openxmlformats.org/markup-compatibility/2006">
                <mc:Choice xmlns:v="urn:schemas-microsoft-com:vml" Requires="v">
                  <p:oleObj spid="_x0000_s17431" name="" r:id="rId5" imgW="203200" imgH="228600" progId="Equation.3">
                    <p:embed/>
                  </p:oleObj>
                </mc:Choice>
                <mc:Fallback>
                  <p:oleObj name="" r:id="rId5" imgW="203200" imgH="228600" progId="Equation.3">
                    <p:embed/>
                    <p:pic>
                      <p:nvPicPr>
                        <p:cNvPr id="0" name="图片 3167"/>
                        <p:cNvPicPr/>
                        <p:nvPr/>
                      </p:nvPicPr>
                      <p:blipFill>
                        <a:blip r:embed="rId6"/>
                        <a:stretch>
                          <a:fillRect/>
                        </a:stretch>
                      </p:blipFill>
                      <p:spPr>
                        <a:xfrm>
                          <a:off x="1372" y="149"/>
                          <a:ext cx="238" cy="271"/>
                        </a:xfrm>
                        <a:prstGeom prst="rect">
                          <a:avLst/>
                        </a:prstGeom>
                        <a:noFill/>
                        <a:ln w="38100">
                          <a:noFill/>
                          <a:miter/>
                        </a:ln>
                      </p:spPr>
                    </p:pic>
                  </p:oleObj>
                </mc:Fallback>
              </mc:AlternateContent>
            </a:graphicData>
          </a:graphic>
        </p:graphicFrame>
        <p:grpSp>
          <p:nvGrpSpPr>
            <p:cNvPr id="120886" name="组合 120885"/>
            <p:cNvGrpSpPr/>
            <p:nvPr/>
          </p:nvGrpSpPr>
          <p:grpSpPr>
            <a:xfrm>
              <a:off x="1680" y="445"/>
              <a:ext cx="498" cy="963"/>
              <a:chOff x="2447" y="1412"/>
              <a:chExt cx="498" cy="963"/>
            </a:xfrm>
          </p:grpSpPr>
          <p:sp>
            <p:nvSpPr>
              <p:cNvPr id="120887" name="直接连接符 120886"/>
              <p:cNvSpPr/>
              <p:nvPr/>
            </p:nvSpPr>
            <p:spPr>
              <a:xfrm flipH="1">
                <a:off x="2569" y="1938"/>
                <a:ext cx="3" cy="437"/>
              </a:xfrm>
              <a:prstGeom prst="line">
                <a:avLst/>
              </a:prstGeom>
              <a:ln w="38100" cap="flat" cmpd="sng">
                <a:solidFill>
                  <a:srgbClr val="0000FF"/>
                </a:solidFill>
                <a:prstDash val="solid"/>
                <a:headEnd type="none" w="med" len="med"/>
                <a:tailEnd type="oval" w="med" len="med"/>
              </a:ln>
            </p:spPr>
          </p:sp>
          <p:grpSp>
            <p:nvGrpSpPr>
              <p:cNvPr id="120888" name="组合 120887"/>
              <p:cNvGrpSpPr/>
              <p:nvPr/>
            </p:nvGrpSpPr>
            <p:grpSpPr>
              <a:xfrm>
                <a:off x="2447" y="1842"/>
                <a:ext cx="240" cy="96"/>
                <a:chOff x="1148" y="1106"/>
                <a:chExt cx="240" cy="96"/>
              </a:xfrm>
            </p:grpSpPr>
            <p:sp>
              <p:nvSpPr>
                <p:cNvPr id="120889" name="直接连接符 120888"/>
                <p:cNvSpPr/>
                <p:nvPr/>
              </p:nvSpPr>
              <p:spPr>
                <a:xfrm>
                  <a:off x="1148" y="1106"/>
                  <a:ext cx="240" cy="0"/>
                </a:xfrm>
                <a:prstGeom prst="line">
                  <a:avLst/>
                </a:prstGeom>
                <a:ln w="38100" cap="flat" cmpd="sng">
                  <a:solidFill>
                    <a:srgbClr val="0000FF"/>
                  </a:solidFill>
                  <a:prstDash val="solid"/>
                  <a:headEnd type="none" w="med" len="med"/>
                  <a:tailEnd type="none" w="med" len="med"/>
                </a:ln>
              </p:spPr>
            </p:sp>
            <p:sp>
              <p:nvSpPr>
                <p:cNvPr id="120890" name="直接连接符 120889"/>
                <p:cNvSpPr/>
                <p:nvPr/>
              </p:nvSpPr>
              <p:spPr>
                <a:xfrm>
                  <a:off x="1148" y="1202"/>
                  <a:ext cx="240" cy="0"/>
                </a:xfrm>
                <a:prstGeom prst="line">
                  <a:avLst/>
                </a:prstGeom>
                <a:ln w="38100" cap="flat" cmpd="sng">
                  <a:solidFill>
                    <a:srgbClr val="0000FF"/>
                  </a:solidFill>
                  <a:prstDash val="solid"/>
                  <a:headEnd type="none" w="med" len="med"/>
                  <a:tailEnd type="none" w="med" len="med"/>
                </a:ln>
              </p:spPr>
            </p:sp>
          </p:grpSp>
          <p:sp>
            <p:nvSpPr>
              <p:cNvPr id="120891" name="矩形 120890"/>
              <p:cNvSpPr/>
              <p:nvPr/>
            </p:nvSpPr>
            <p:spPr>
              <a:xfrm>
                <a:off x="2663" y="1752"/>
                <a:ext cx="282" cy="309"/>
              </a:xfrm>
              <a:prstGeom prst="rect">
                <a:avLst/>
              </a:prstGeom>
              <a:noFill/>
              <a:ln w="38100">
                <a:noFill/>
              </a:ln>
            </p:spPr>
            <p:txBody>
              <a:bodyPr wrap="none" anchor="t">
                <a:spAutoFit/>
              </a:bodyPr>
              <a:lstStyle/>
              <a:p>
                <a:r>
                  <a:rPr lang="en-US" altLang="zh-CN" sz="1800" b="1" i="1">
                    <a:solidFill>
                      <a:schemeClr val="accent2"/>
                    </a:solidFill>
                    <a:latin typeface="Times New Roman" panose="02020603050405020304" pitchFamily="18" charset="0"/>
                  </a:rPr>
                  <a:t>C</a:t>
                </a:r>
                <a:endParaRPr lang="en-US" altLang="zh-CN" sz="1800" b="1" baseline="-25000">
                  <a:solidFill>
                    <a:schemeClr val="accent2"/>
                  </a:solidFill>
                  <a:latin typeface="Times New Roman" panose="02020603050405020304" pitchFamily="18" charset="0"/>
                </a:endParaRPr>
              </a:p>
            </p:txBody>
          </p:sp>
          <p:sp>
            <p:nvSpPr>
              <p:cNvPr id="120892" name="直接连接符 120891"/>
              <p:cNvSpPr/>
              <p:nvPr/>
            </p:nvSpPr>
            <p:spPr>
              <a:xfrm>
                <a:off x="2569" y="1412"/>
                <a:ext cx="2" cy="430"/>
              </a:xfrm>
              <a:prstGeom prst="line">
                <a:avLst/>
              </a:prstGeom>
              <a:ln w="38100" cap="flat" cmpd="sng">
                <a:solidFill>
                  <a:srgbClr val="0000FF"/>
                </a:solidFill>
                <a:prstDash val="solid"/>
                <a:headEnd type="oval" w="med" len="med"/>
                <a:tailEnd type="none" w="med" len="med"/>
              </a:ln>
            </p:spPr>
          </p:sp>
        </p:grpSp>
      </p:grpSp>
      <p:grpSp>
        <p:nvGrpSpPr>
          <p:cNvPr id="120895" name="组合 120894"/>
          <p:cNvGrpSpPr/>
          <p:nvPr/>
        </p:nvGrpSpPr>
        <p:grpSpPr>
          <a:xfrm>
            <a:off x="4750625" y="421555"/>
            <a:ext cx="2818703" cy="1639777"/>
            <a:chOff x="1761" y="2432"/>
            <a:chExt cx="2367" cy="1377"/>
          </a:xfrm>
        </p:grpSpPr>
        <p:sp>
          <p:nvSpPr>
            <p:cNvPr id="120837" name="文本框 120836"/>
            <p:cNvSpPr txBox="1"/>
            <p:nvPr/>
          </p:nvSpPr>
          <p:spPr>
            <a:xfrm>
              <a:off x="2289" y="2473"/>
              <a:ext cx="615"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0.05S</a:t>
              </a:r>
              <a:endParaRPr lang="en-US" altLang="zh-CN" sz="1800" b="1">
                <a:latin typeface="Times New Roman" panose="02020603050405020304" pitchFamily="18" charset="0"/>
              </a:endParaRPr>
            </a:p>
          </p:txBody>
        </p:sp>
        <p:sp>
          <p:nvSpPr>
            <p:cNvPr id="120838" name="直接连接符 120837"/>
            <p:cNvSpPr/>
            <p:nvPr/>
          </p:nvSpPr>
          <p:spPr>
            <a:xfrm flipV="1">
              <a:off x="3241" y="3136"/>
              <a:ext cx="0" cy="289"/>
            </a:xfrm>
            <a:prstGeom prst="line">
              <a:avLst/>
            </a:prstGeom>
            <a:ln w="38100" cap="flat" cmpd="sng">
              <a:solidFill>
                <a:schemeClr val="tx1"/>
              </a:solidFill>
              <a:prstDash val="solid"/>
              <a:headEnd type="none" w="med" len="med"/>
              <a:tailEnd type="none" w="med" len="med"/>
            </a:ln>
          </p:spPr>
        </p:sp>
        <p:sp>
          <p:nvSpPr>
            <p:cNvPr id="120840" name="直接连接符 120839"/>
            <p:cNvSpPr/>
            <p:nvPr/>
          </p:nvSpPr>
          <p:spPr>
            <a:xfrm flipV="1">
              <a:off x="1935" y="2466"/>
              <a:ext cx="1295" cy="0"/>
            </a:xfrm>
            <a:prstGeom prst="line">
              <a:avLst/>
            </a:prstGeom>
            <a:ln w="38100" cap="flat" cmpd="sng">
              <a:solidFill>
                <a:schemeClr val="tx1"/>
              </a:solidFill>
              <a:prstDash val="solid"/>
              <a:headEnd type="none" w="med" len="med"/>
              <a:tailEnd type="none" w="med" len="med"/>
            </a:ln>
          </p:spPr>
        </p:sp>
        <p:sp>
          <p:nvSpPr>
            <p:cNvPr id="120841" name="直接连接符 120840"/>
            <p:cNvSpPr/>
            <p:nvPr/>
          </p:nvSpPr>
          <p:spPr>
            <a:xfrm flipH="1">
              <a:off x="2211" y="2472"/>
              <a:ext cx="0" cy="413"/>
            </a:xfrm>
            <a:prstGeom prst="line">
              <a:avLst/>
            </a:prstGeom>
            <a:ln w="38100" cap="flat" cmpd="sng">
              <a:solidFill>
                <a:srgbClr val="FF0000"/>
              </a:solidFill>
              <a:prstDash val="solid"/>
              <a:headEnd type="oval" w="med" len="med"/>
              <a:tailEnd type="none" w="med" len="med"/>
            </a:ln>
          </p:spPr>
        </p:sp>
        <p:sp>
          <p:nvSpPr>
            <p:cNvPr id="120842" name="直接连接符 120841"/>
            <p:cNvSpPr/>
            <p:nvPr/>
          </p:nvSpPr>
          <p:spPr>
            <a:xfrm>
              <a:off x="1935" y="3418"/>
              <a:ext cx="1336" cy="0"/>
            </a:xfrm>
            <a:prstGeom prst="line">
              <a:avLst/>
            </a:prstGeom>
            <a:ln w="38100" cap="flat" cmpd="sng">
              <a:solidFill>
                <a:schemeClr val="tx1"/>
              </a:solidFill>
              <a:prstDash val="solid"/>
              <a:headEnd type="none" w="med" len="med"/>
              <a:tailEnd type="none" w="med" len="med"/>
            </a:ln>
          </p:spPr>
        </p:sp>
        <p:grpSp>
          <p:nvGrpSpPr>
            <p:cNvPr id="120843" name="组合 120842"/>
            <p:cNvGrpSpPr/>
            <p:nvPr/>
          </p:nvGrpSpPr>
          <p:grpSpPr>
            <a:xfrm>
              <a:off x="2087" y="2885"/>
              <a:ext cx="240" cy="96"/>
              <a:chOff x="1148" y="1106"/>
              <a:chExt cx="240" cy="96"/>
            </a:xfrm>
          </p:grpSpPr>
          <p:sp>
            <p:nvSpPr>
              <p:cNvPr id="120844" name="直接连接符 120843"/>
              <p:cNvSpPr/>
              <p:nvPr/>
            </p:nvSpPr>
            <p:spPr>
              <a:xfrm>
                <a:off x="1148" y="1106"/>
                <a:ext cx="240" cy="0"/>
              </a:xfrm>
              <a:prstGeom prst="line">
                <a:avLst/>
              </a:prstGeom>
              <a:ln w="38100" cap="flat" cmpd="sng">
                <a:solidFill>
                  <a:srgbClr val="FF0000"/>
                </a:solidFill>
                <a:prstDash val="solid"/>
                <a:headEnd type="none" w="med" len="med"/>
                <a:tailEnd type="none" w="med" len="med"/>
              </a:ln>
            </p:spPr>
          </p:sp>
          <p:sp>
            <p:nvSpPr>
              <p:cNvPr id="120845" name="直接连接符 120844"/>
              <p:cNvSpPr/>
              <p:nvPr/>
            </p:nvSpPr>
            <p:spPr>
              <a:xfrm>
                <a:off x="1148" y="1202"/>
                <a:ext cx="240" cy="0"/>
              </a:xfrm>
              <a:prstGeom prst="line">
                <a:avLst/>
              </a:prstGeom>
              <a:ln w="38100" cap="flat" cmpd="sng">
                <a:solidFill>
                  <a:srgbClr val="FF0000"/>
                </a:solidFill>
                <a:prstDash val="solid"/>
                <a:headEnd type="none" w="med" len="med"/>
                <a:tailEnd type="none" w="med" len="med"/>
              </a:ln>
            </p:spPr>
          </p:sp>
        </p:grpSp>
        <p:grpSp>
          <p:nvGrpSpPr>
            <p:cNvPr id="120846" name="组合 120845"/>
            <p:cNvGrpSpPr/>
            <p:nvPr/>
          </p:nvGrpSpPr>
          <p:grpSpPr>
            <a:xfrm rot="5400000">
              <a:off x="3067" y="2915"/>
              <a:ext cx="384" cy="57"/>
              <a:chOff x="576" y="711"/>
              <a:chExt cx="384" cy="57"/>
            </a:xfrm>
          </p:grpSpPr>
          <p:sp>
            <p:nvSpPr>
              <p:cNvPr id="120847" name="任意多边形 120846"/>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20848" name="任意多边形 120847"/>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20849" name="任意多边形 120848"/>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20850" name="任意多边形 120849"/>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grpSp>
        <p:sp>
          <p:nvSpPr>
            <p:cNvPr id="120851" name="椭圆 120850"/>
            <p:cNvSpPr/>
            <p:nvPr/>
          </p:nvSpPr>
          <p:spPr>
            <a:xfrm>
              <a:off x="1887" y="3384"/>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120852" name="椭圆 120851"/>
            <p:cNvSpPr/>
            <p:nvPr/>
          </p:nvSpPr>
          <p:spPr>
            <a:xfrm>
              <a:off x="1887" y="2432"/>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120853" name="直接连接符 120852"/>
            <p:cNvSpPr/>
            <p:nvPr/>
          </p:nvSpPr>
          <p:spPr>
            <a:xfrm flipH="1">
              <a:off x="2850" y="2472"/>
              <a:ext cx="6" cy="946"/>
            </a:xfrm>
            <a:prstGeom prst="line">
              <a:avLst/>
            </a:prstGeom>
            <a:ln w="38100" cap="flat" cmpd="sng">
              <a:solidFill>
                <a:schemeClr val="tx1"/>
              </a:solidFill>
              <a:prstDash val="solid"/>
              <a:headEnd type="oval" w="med" len="med"/>
              <a:tailEnd type="oval" w="med" len="med"/>
            </a:ln>
          </p:spPr>
        </p:sp>
        <p:sp>
          <p:nvSpPr>
            <p:cNvPr id="120854" name="直接连接符 120853"/>
            <p:cNvSpPr/>
            <p:nvPr/>
          </p:nvSpPr>
          <p:spPr>
            <a:xfrm flipV="1">
              <a:off x="3230" y="2472"/>
              <a:ext cx="0" cy="289"/>
            </a:xfrm>
            <a:prstGeom prst="line">
              <a:avLst/>
            </a:prstGeom>
            <a:ln w="38100" cap="flat" cmpd="sng">
              <a:solidFill>
                <a:schemeClr val="tx1"/>
              </a:solidFill>
              <a:prstDash val="solid"/>
              <a:headEnd type="none" w="med" len="med"/>
              <a:tailEnd type="none" w="med" len="med"/>
            </a:ln>
          </p:spPr>
        </p:sp>
        <p:sp>
          <p:nvSpPr>
            <p:cNvPr id="120855" name="矩形 120854"/>
            <p:cNvSpPr/>
            <p:nvPr/>
          </p:nvSpPr>
          <p:spPr>
            <a:xfrm rot="5400000">
              <a:off x="2677" y="2864"/>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grpSp>
          <p:nvGrpSpPr>
            <p:cNvPr id="120856" name="组合 120855"/>
            <p:cNvGrpSpPr/>
            <p:nvPr/>
          </p:nvGrpSpPr>
          <p:grpSpPr>
            <a:xfrm>
              <a:off x="1761" y="2850"/>
              <a:ext cx="273" cy="959"/>
              <a:chOff x="1993" y="1286"/>
              <a:chExt cx="273" cy="959"/>
            </a:xfrm>
          </p:grpSpPr>
          <p:sp>
            <p:nvSpPr>
              <p:cNvPr id="120857" name="直接连接符 120856"/>
              <p:cNvSpPr/>
              <p:nvPr/>
            </p:nvSpPr>
            <p:spPr>
              <a:xfrm>
                <a:off x="1995" y="1286"/>
                <a:ext cx="0" cy="794"/>
              </a:xfrm>
              <a:prstGeom prst="line">
                <a:avLst/>
              </a:prstGeom>
              <a:ln w="38100" cap="flat" cmpd="sng">
                <a:solidFill>
                  <a:schemeClr val="tx1"/>
                </a:solidFill>
                <a:prstDash val="solid"/>
                <a:headEnd type="none" w="med" len="med"/>
                <a:tailEnd type="none" w="med" len="med"/>
              </a:ln>
            </p:spPr>
          </p:sp>
          <p:sp>
            <p:nvSpPr>
              <p:cNvPr id="120858" name="直接连接符 120857"/>
              <p:cNvSpPr/>
              <p:nvPr/>
            </p:nvSpPr>
            <p:spPr>
              <a:xfrm>
                <a:off x="1993" y="1286"/>
                <a:ext cx="252" cy="0"/>
              </a:xfrm>
              <a:prstGeom prst="line">
                <a:avLst/>
              </a:prstGeom>
              <a:ln w="38100" cap="flat" cmpd="sng">
                <a:solidFill>
                  <a:schemeClr val="tx1"/>
                </a:solidFill>
                <a:prstDash val="solid"/>
                <a:headEnd type="none" w="med" len="med"/>
                <a:tailEnd type="stealth" w="med" len="lg"/>
              </a:ln>
            </p:spPr>
          </p:sp>
          <p:sp>
            <p:nvSpPr>
              <p:cNvPr id="120859" name="矩形 120858"/>
              <p:cNvSpPr/>
              <p:nvPr/>
            </p:nvSpPr>
            <p:spPr>
              <a:xfrm>
                <a:off x="1995" y="1936"/>
                <a:ext cx="271"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Y</a:t>
                </a:r>
                <a:endParaRPr lang="en-US" altLang="zh-CN" sz="1800" b="1" baseline="-25000">
                  <a:latin typeface="Times New Roman" panose="02020603050405020304" pitchFamily="18" charset="0"/>
                </a:endParaRPr>
              </a:p>
            </p:txBody>
          </p:sp>
        </p:grpSp>
        <p:graphicFrame>
          <p:nvGraphicFramePr>
            <p:cNvPr id="120860" name="对象 120859"/>
            <p:cNvGraphicFramePr/>
            <p:nvPr/>
          </p:nvGraphicFramePr>
          <p:xfrm>
            <a:off x="3323" y="2789"/>
            <a:ext cx="805" cy="250"/>
          </p:xfrm>
          <a:graphic>
            <a:graphicData uri="http://schemas.openxmlformats.org/presentationml/2006/ole">
              <mc:AlternateContent xmlns:mc="http://schemas.openxmlformats.org/markup-compatibility/2006">
                <mc:Choice xmlns:v="urn:schemas-microsoft-com:vml" Requires="v">
                  <p:oleObj spid="_x0000_s17432" name="" r:id="rId7" imgW="774065" imgH="241300" progId="Equation.3">
                    <p:embed/>
                  </p:oleObj>
                </mc:Choice>
                <mc:Fallback>
                  <p:oleObj name="" r:id="rId7" imgW="774065" imgH="241300" progId="Equation.3">
                    <p:embed/>
                    <p:pic>
                      <p:nvPicPr>
                        <p:cNvPr id="0" name="图片 3180"/>
                        <p:cNvPicPr/>
                        <p:nvPr/>
                      </p:nvPicPr>
                      <p:blipFill>
                        <a:blip r:embed="rId8"/>
                        <a:stretch>
                          <a:fillRect/>
                        </a:stretch>
                      </p:blipFill>
                      <p:spPr>
                        <a:xfrm>
                          <a:off x="3323" y="2789"/>
                          <a:ext cx="805" cy="250"/>
                        </a:xfrm>
                        <a:prstGeom prst="rect">
                          <a:avLst/>
                        </a:prstGeom>
                        <a:noFill/>
                        <a:ln w="38100">
                          <a:noFill/>
                          <a:miter/>
                        </a:ln>
                      </p:spPr>
                    </p:pic>
                  </p:oleObj>
                </mc:Fallback>
              </mc:AlternateContent>
            </a:graphicData>
          </a:graphic>
        </p:graphicFrame>
        <p:graphicFrame>
          <p:nvGraphicFramePr>
            <p:cNvPr id="120861" name="对象 120860"/>
            <p:cNvGraphicFramePr/>
            <p:nvPr/>
          </p:nvGraphicFramePr>
          <p:xfrm>
            <a:off x="2212" y="3007"/>
            <a:ext cx="531" cy="257"/>
          </p:xfrm>
          <a:graphic>
            <a:graphicData uri="http://schemas.openxmlformats.org/presentationml/2006/ole">
              <mc:AlternateContent xmlns:mc="http://schemas.openxmlformats.org/markup-compatibility/2006">
                <mc:Choice xmlns:v="urn:schemas-microsoft-com:vml" Requires="v">
                  <p:oleObj spid="_x0000_s17433" name="" r:id="rId9" imgW="418465" imgH="203200" progId="Equation.3">
                    <p:embed/>
                  </p:oleObj>
                </mc:Choice>
                <mc:Fallback>
                  <p:oleObj name="" r:id="rId9" imgW="418465" imgH="203200" progId="Equation.3">
                    <p:embed/>
                    <p:pic>
                      <p:nvPicPr>
                        <p:cNvPr id="0" name="图片 3174"/>
                        <p:cNvPicPr/>
                        <p:nvPr/>
                      </p:nvPicPr>
                      <p:blipFill>
                        <a:blip r:embed="rId10">
                          <a:clrChange>
                            <a:clrFrom>
                              <a:srgbClr val="000000"/>
                            </a:clrFrom>
                            <a:clrTo>
                              <a:srgbClr val="FF0000"/>
                            </a:clrTo>
                          </a:clrChange>
                        </a:blip>
                        <a:stretch>
                          <a:fillRect/>
                        </a:stretch>
                      </p:blipFill>
                      <p:spPr>
                        <a:xfrm>
                          <a:off x="2212" y="3007"/>
                          <a:ext cx="531" cy="257"/>
                        </a:xfrm>
                        <a:prstGeom prst="rect">
                          <a:avLst/>
                        </a:prstGeom>
                        <a:noFill/>
                        <a:ln w="38100">
                          <a:noFill/>
                          <a:miter/>
                        </a:ln>
                      </p:spPr>
                    </p:pic>
                  </p:oleObj>
                </mc:Fallback>
              </mc:AlternateContent>
            </a:graphicData>
          </a:graphic>
        </p:graphicFrame>
        <p:sp>
          <p:nvSpPr>
            <p:cNvPr id="120839" name="直接连接符 120838"/>
            <p:cNvSpPr/>
            <p:nvPr/>
          </p:nvSpPr>
          <p:spPr>
            <a:xfrm flipH="1">
              <a:off x="2209" y="2981"/>
              <a:ext cx="3" cy="437"/>
            </a:xfrm>
            <a:prstGeom prst="line">
              <a:avLst/>
            </a:prstGeom>
            <a:ln w="38100" cap="flat" cmpd="sng">
              <a:solidFill>
                <a:srgbClr val="FF0000"/>
              </a:solidFill>
              <a:prstDash val="solid"/>
              <a:headEnd type="none" w="med" len="med"/>
              <a:tailEnd type="oval" w="med" len="med"/>
            </a:ln>
          </p:spPr>
        </p:sp>
      </p:grpSp>
      <p:sp>
        <p:nvSpPr>
          <p:cNvPr id="120896" name="矩形 120895"/>
          <p:cNvSpPr/>
          <p:nvPr/>
        </p:nvSpPr>
        <p:spPr>
          <a:xfrm>
            <a:off x="1493696" y="2057760"/>
            <a:ext cx="6337615" cy="368300"/>
          </a:xfrm>
          <a:prstGeom prst="rect">
            <a:avLst/>
          </a:prstGeom>
          <a:noFill/>
          <a:ln w="38100">
            <a:noFill/>
          </a:ln>
        </p:spPr>
        <p:txBody>
          <a:bodyPr>
            <a:spAutoFit/>
          </a:bodyPr>
          <a:lstStyle/>
          <a:p>
            <a:r>
              <a:rPr lang="en-US" altLang="zh-CN" sz="1800" b="1" dirty="0">
                <a:latin typeface="Times New Roman" panose="02020603050405020304" pitchFamily="18" charset="0"/>
              </a:rPr>
              <a:t>2. </a:t>
            </a:r>
            <a:r>
              <a:rPr lang="zh-CN" altLang="en-US" sz="1800" b="1" dirty="0">
                <a:latin typeface="Times New Roman" panose="02020603050405020304" pitchFamily="18" charset="0"/>
              </a:rPr>
              <a:t>为使 </a:t>
            </a:r>
            <a:r>
              <a:rPr lang="en-US" altLang="zh-CN" sz="1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rPr>
              <a:t>=1</a:t>
            </a:r>
            <a:r>
              <a:rPr lang="zh-CN" altLang="en-US" sz="1800" b="1" dirty="0">
                <a:latin typeface="Times New Roman" panose="02020603050405020304" pitchFamily="18" charset="0"/>
              </a:rPr>
              <a:t>，单口等效</a:t>
            </a:r>
            <a:r>
              <a:rPr lang="en-US" altLang="zh-CN" sz="1800" b="1" dirty="0">
                <a:latin typeface="Times New Roman" panose="02020603050405020304" pitchFamily="18" charset="0"/>
              </a:rPr>
              <a:t>Y</a:t>
            </a:r>
            <a:r>
              <a:rPr lang="zh-CN" altLang="en-US" sz="1800" b="1" dirty="0">
                <a:latin typeface="Times New Roman" panose="02020603050405020304" pitchFamily="18" charset="0"/>
              </a:rPr>
              <a:t>应为纯电导（或单口等效</a:t>
            </a:r>
            <a:r>
              <a:rPr lang="en-US" altLang="zh-CN" sz="1800" b="1" dirty="0">
                <a:latin typeface="Times New Roman" panose="02020603050405020304" pitchFamily="18" charset="0"/>
              </a:rPr>
              <a:t>Z</a:t>
            </a:r>
            <a:r>
              <a:rPr lang="zh-CN" altLang="en-US" sz="1800" b="1" dirty="0">
                <a:latin typeface="Times New Roman" panose="02020603050405020304" pitchFamily="18" charset="0"/>
              </a:rPr>
              <a:t>为纯电阻）</a:t>
            </a:r>
            <a:endParaRPr lang="zh-CN" altLang="en-US" sz="1800" b="1" dirty="0">
              <a:latin typeface="Times New Roman" panose="02020603050405020304" pitchFamily="18" charset="0"/>
            </a:endParaRPr>
          </a:p>
        </p:txBody>
      </p:sp>
      <p:graphicFrame>
        <p:nvGraphicFramePr>
          <p:cNvPr id="120897" name="对象 120896"/>
          <p:cNvGraphicFramePr/>
          <p:nvPr/>
        </p:nvGraphicFramePr>
        <p:xfrm>
          <a:off x="1903343" y="2437636"/>
          <a:ext cx="4208405" cy="672820"/>
        </p:xfrm>
        <a:graphic>
          <a:graphicData uri="http://schemas.openxmlformats.org/presentationml/2006/ole">
            <mc:AlternateContent xmlns:mc="http://schemas.openxmlformats.org/markup-compatibility/2006">
              <mc:Choice xmlns:v="urn:schemas-microsoft-com:vml" Requires="v">
                <p:oleObj spid="_x0000_s17434" name="" r:id="rId11" imgW="2946400" imgH="469900" progId="Equation.3">
                  <p:embed/>
                </p:oleObj>
              </mc:Choice>
              <mc:Fallback>
                <p:oleObj name="" r:id="rId11" imgW="2946400" imgH="469900" progId="Equation.3">
                  <p:embed/>
                  <p:pic>
                    <p:nvPicPr>
                      <p:cNvPr id="0" name="图片 3181"/>
                      <p:cNvPicPr/>
                      <p:nvPr/>
                    </p:nvPicPr>
                    <p:blipFill>
                      <a:blip r:embed="rId12">
                        <a:clrChange>
                          <a:clrFrom>
                            <a:srgbClr val="000000"/>
                          </a:clrFrom>
                          <a:clrTo>
                            <a:srgbClr val="000000"/>
                          </a:clrTo>
                        </a:clrChange>
                      </a:blip>
                      <a:stretch>
                        <a:fillRect/>
                      </a:stretch>
                    </p:blipFill>
                    <p:spPr>
                      <a:xfrm>
                        <a:off x="1903343" y="2437636"/>
                        <a:ext cx="4208405" cy="672820"/>
                      </a:xfrm>
                      <a:prstGeom prst="rect">
                        <a:avLst/>
                      </a:prstGeom>
                      <a:noFill/>
                      <a:ln w="38100">
                        <a:noFill/>
                        <a:miter/>
                      </a:ln>
                    </p:spPr>
                  </p:pic>
                </p:oleObj>
              </mc:Fallback>
            </mc:AlternateContent>
          </a:graphicData>
        </a:graphic>
      </p:graphicFrame>
      <p:graphicFrame>
        <p:nvGraphicFramePr>
          <p:cNvPr id="120898" name="对象 120897"/>
          <p:cNvGraphicFramePr/>
          <p:nvPr/>
        </p:nvGraphicFramePr>
        <p:xfrm>
          <a:off x="1858091" y="3220013"/>
          <a:ext cx="4752615" cy="364395"/>
        </p:xfrm>
        <a:graphic>
          <a:graphicData uri="http://schemas.openxmlformats.org/presentationml/2006/ole">
            <mc:AlternateContent xmlns:mc="http://schemas.openxmlformats.org/markup-compatibility/2006">
              <mc:Choice xmlns:v="urn:schemas-microsoft-com:vml" Requires="v">
                <p:oleObj spid="_x0000_s17435" name="" r:id="rId13" imgW="3324225" imgH="254000" progId="Equation.3">
                  <p:embed/>
                </p:oleObj>
              </mc:Choice>
              <mc:Fallback>
                <p:oleObj name="" r:id="rId13" imgW="3324225" imgH="254000" progId="Equation.3">
                  <p:embed/>
                  <p:pic>
                    <p:nvPicPr>
                      <p:cNvPr id="0" name="图片 3168"/>
                      <p:cNvPicPr/>
                      <p:nvPr/>
                    </p:nvPicPr>
                    <p:blipFill>
                      <a:blip r:embed="rId14">
                        <a:clrChange>
                          <a:clrFrom>
                            <a:srgbClr val="000000"/>
                          </a:clrFrom>
                          <a:clrTo>
                            <a:srgbClr val="000000"/>
                          </a:clrTo>
                        </a:clrChange>
                      </a:blip>
                      <a:stretch>
                        <a:fillRect/>
                      </a:stretch>
                    </p:blipFill>
                    <p:spPr>
                      <a:xfrm>
                        <a:off x="1858091" y="3220013"/>
                        <a:ext cx="4752615" cy="364395"/>
                      </a:xfrm>
                      <a:prstGeom prst="rect">
                        <a:avLst/>
                      </a:prstGeom>
                      <a:noFill/>
                      <a:ln w="38100">
                        <a:noFill/>
                        <a:miter/>
                      </a:ln>
                    </p:spPr>
                  </p:pic>
                </p:oleObj>
              </mc:Fallback>
            </mc:AlternateContent>
          </a:graphicData>
        </a:graphic>
      </p:graphicFrame>
      <p:graphicFrame>
        <p:nvGraphicFramePr>
          <p:cNvPr id="120899" name="对象 120898"/>
          <p:cNvGraphicFramePr/>
          <p:nvPr/>
        </p:nvGraphicFramePr>
        <p:xfrm>
          <a:off x="1774733" y="3805903"/>
          <a:ext cx="1740998" cy="327480"/>
        </p:xfrm>
        <a:graphic>
          <a:graphicData uri="http://schemas.openxmlformats.org/presentationml/2006/ole">
            <mc:AlternateContent xmlns:mc="http://schemas.openxmlformats.org/markup-compatibility/2006">
              <mc:Choice xmlns:v="urn:schemas-microsoft-com:vml" Requires="v">
                <p:oleObj spid="_x0000_s17436" name="" r:id="rId15" imgW="1219200" imgH="228600" progId="Equation.3">
                  <p:embed/>
                </p:oleObj>
              </mc:Choice>
              <mc:Fallback>
                <p:oleObj name="" r:id="rId15" imgW="1219200" imgH="228600" progId="Equation.3">
                  <p:embed/>
                  <p:pic>
                    <p:nvPicPr>
                      <p:cNvPr id="0" name="图片 3175"/>
                      <p:cNvPicPr/>
                      <p:nvPr/>
                    </p:nvPicPr>
                    <p:blipFill>
                      <a:blip r:embed="rId16">
                        <a:clrChange>
                          <a:clrFrom>
                            <a:srgbClr val="000000"/>
                          </a:clrFrom>
                          <a:clrTo>
                            <a:srgbClr val="000000"/>
                          </a:clrTo>
                        </a:clrChange>
                      </a:blip>
                      <a:stretch>
                        <a:fillRect/>
                      </a:stretch>
                    </p:blipFill>
                    <p:spPr>
                      <a:xfrm>
                        <a:off x="1774733" y="3805903"/>
                        <a:ext cx="1740998" cy="327480"/>
                      </a:xfrm>
                      <a:prstGeom prst="rect">
                        <a:avLst/>
                      </a:prstGeom>
                      <a:noFill/>
                      <a:ln w="38100">
                        <a:noFill/>
                        <a:miter/>
                      </a:ln>
                    </p:spPr>
                  </p:pic>
                </p:oleObj>
              </mc:Fallback>
            </mc:AlternateContent>
          </a:graphicData>
        </a:graphic>
      </p:graphicFrame>
      <p:graphicFrame>
        <p:nvGraphicFramePr>
          <p:cNvPr id="120900" name="对象 120899"/>
          <p:cNvGraphicFramePr/>
          <p:nvPr/>
        </p:nvGraphicFramePr>
        <p:xfrm>
          <a:off x="3817012" y="3805903"/>
          <a:ext cx="2466216" cy="327480"/>
        </p:xfrm>
        <a:graphic>
          <a:graphicData uri="http://schemas.openxmlformats.org/presentationml/2006/ole">
            <mc:AlternateContent xmlns:mc="http://schemas.openxmlformats.org/markup-compatibility/2006">
              <mc:Choice xmlns:v="urn:schemas-microsoft-com:vml" Requires="v">
                <p:oleObj spid="_x0000_s17437" name="" r:id="rId17" imgW="1727200" imgH="228600" progId="Equation.3">
                  <p:embed/>
                </p:oleObj>
              </mc:Choice>
              <mc:Fallback>
                <p:oleObj name="" r:id="rId17" imgW="1727200" imgH="228600" progId="Equation.3">
                  <p:embed/>
                  <p:pic>
                    <p:nvPicPr>
                      <p:cNvPr id="0" name="图片 3172"/>
                      <p:cNvPicPr/>
                      <p:nvPr/>
                    </p:nvPicPr>
                    <p:blipFill>
                      <a:blip r:embed="rId18">
                        <a:clrChange>
                          <a:clrFrom>
                            <a:srgbClr val="000000"/>
                          </a:clrFrom>
                          <a:clrTo>
                            <a:srgbClr val="000000"/>
                          </a:clrTo>
                        </a:clrChange>
                      </a:blip>
                      <a:stretch>
                        <a:fillRect/>
                      </a:stretch>
                    </p:blipFill>
                    <p:spPr>
                      <a:xfrm>
                        <a:off x="3817012" y="3805903"/>
                        <a:ext cx="2466216" cy="327480"/>
                      </a:xfrm>
                      <a:prstGeom prst="rect">
                        <a:avLst/>
                      </a:prstGeom>
                      <a:noFill/>
                      <a:ln w="38100">
                        <a:noFill/>
                        <a:miter/>
                      </a:ln>
                    </p:spPr>
                  </p:pic>
                </p:oleObj>
              </mc:Fallback>
            </mc:AlternateContent>
          </a:graphicData>
        </a:graphic>
      </p:graphicFrame>
      <p:graphicFrame>
        <p:nvGraphicFramePr>
          <p:cNvPr id="120901" name="对象 120900"/>
          <p:cNvGraphicFramePr/>
          <p:nvPr/>
        </p:nvGraphicFramePr>
        <p:xfrm>
          <a:off x="1903462" y="4445143"/>
          <a:ext cx="3341002" cy="327241"/>
        </p:xfrm>
        <a:graphic>
          <a:graphicData uri="http://schemas.openxmlformats.org/presentationml/2006/ole">
            <mc:AlternateContent xmlns:mc="http://schemas.openxmlformats.org/markup-compatibility/2006">
              <mc:Choice xmlns:v="urn:schemas-microsoft-com:vml" Requires="v">
                <p:oleObj spid="_x0000_s17438" name="" r:id="rId19" imgW="2336800" imgH="228600" progId="Equation.3">
                  <p:embed/>
                </p:oleObj>
              </mc:Choice>
              <mc:Fallback>
                <p:oleObj name="" r:id="rId19" imgW="2336800" imgH="228600" progId="Equation.3">
                  <p:embed/>
                  <p:pic>
                    <p:nvPicPr>
                      <p:cNvPr id="0" name="图片 3177"/>
                      <p:cNvPicPr/>
                      <p:nvPr/>
                    </p:nvPicPr>
                    <p:blipFill>
                      <a:blip r:embed="rId20"/>
                      <a:stretch>
                        <a:fillRect/>
                      </a:stretch>
                    </p:blipFill>
                    <p:spPr>
                      <a:xfrm>
                        <a:off x="1903462" y="4445143"/>
                        <a:ext cx="3341002" cy="327241"/>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96"/>
                                        </p:tgtEl>
                                        <p:attrNameLst>
                                          <p:attrName>style.visibility</p:attrName>
                                        </p:attrNameLst>
                                      </p:cBhvr>
                                      <p:to>
                                        <p:strVal val="visible"/>
                                      </p:to>
                                    </p:set>
                                    <p:animEffect transition="in" filter="wipe(left)">
                                      <p:cBhvr>
                                        <p:cTn id="7" dur="500"/>
                                        <p:tgtEl>
                                          <p:spTgt spid="1208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0897"/>
                                        </p:tgtEl>
                                        <p:attrNameLst>
                                          <p:attrName>style.visibility</p:attrName>
                                        </p:attrNameLst>
                                      </p:cBhvr>
                                      <p:to>
                                        <p:strVal val="visible"/>
                                      </p:to>
                                    </p:set>
                                    <p:anim calcmode="lin" valueType="num">
                                      <p:cBhvr additive="base">
                                        <p:cTn id="12" dur="500" fill="hold"/>
                                        <p:tgtEl>
                                          <p:spTgt spid="120897"/>
                                        </p:tgtEl>
                                        <p:attrNameLst>
                                          <p:attrName>ppt_x</p:attrName>
                                        </p:attrNameLst>
                                      </p:cBhvr>
                                      <p:tavLst>
                                        <p:tav tm="0">
                                          <p:val>
                                            <p:strVal val="0-#ppt_w/2"/>
                                          </p:val>
                                        </p:tav>
                                        <p:tav tm="100000">
                                          <p:val>
                                            <p:strVal val="#ppt_x"/>
                                          </p:val>
                                        </p:tav>
                                      </p:tavLst>
                                    </p:anim>
                                    <p:anim calcmode="lin" valueType="num">
                                      <p:cBhvr additive="base">
                                        <p:cTn id="13" dur="500" fill="hold"/>
                                        <p:tgtEl>
                                          <p:spTgt spid="12089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20895"/>
                                        </p:tgtEl>
                                        <p:attrNameLst>
                                          <p:attrName>style.visibility</p:attrName>
                                        </p:attrNameLst>
                                      </p:cBhvr>
                                      <p:to>
                                        <p:strVal val="visible"/>
                                      </p:to>
                                    </p:set>
                                    <p:animEffect transition="in" filter="box(in)">
                                      <p:cBhvr>
                                        <p:cTn id="18" dur="500"/>
                                        <p:tgtEl>
                                          <p:spTgt spid="120895"/>
                                        </p:tgtEl>
                                      </p:cBhvr>
                                    </p:animEffect>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nodeType="clickEffect">
                                  <p:stCondLst>
                                    <p:cond delay="0"/>
                                  </p:stCondLst>
                                  <p:childTnLst>
                                    <p:set>
                                      <p:cBhvr>
                                        <p:cTn id="22" dur="1" fill="hold">
                                          <p:stCondLst>
                                            <p:cond delay="499"/>
                                          </p:stCondLst>
                                        </p:cTn>
                                        <p:tgtEl>
                                          <p:spTgt spid="120898"/>
                                        </p:tgtEl>
                                        <p:attrNameLst>
                                          <p:attrName>style.visibility</p:attrName>
                                        </p:attrNameLst>
                                      </p:cBhvr>
                                      <p:to>
                                        <p:strVal val="visible"/>
                                      </p:to>
                                    </p:set>
                                    <p:anim to="" calcmode="lin" valueType="num">
                                      <p:cBhvr>
                                        <p:cTn id="23" dur="1" fill="hold"/>
                                        <p:tgtEl>
                                          <p:spTgt spid="120898"/>
                                        </p:tgtEl>
                                        <p:attrNameLst>
                                          <p:attrName>style.visibility</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nodeType="clickEffect">
                                  <p:stCondLst>
                                    <p:cond delay="0"/>
                                  </p:stCondLst>
                                  <p:childTnLst>
                                    <p:set>
                                      <p:cBhvr>
                                        <p:cTn id="27" dur="1" fill="hold">
                                          <p:stCondLst>
                                            <p:cond delay="499"/>
                                          </p:stCondLst>
                                        </p:cTn>
                                        <p:tgtEl>
                                          <p:spTgt spid="120899"/>
                                        </p:tgtEl>
                                        <p:attrNameLst>
                                          <p:attrName>style.visibility</p:attrName>
                                        </p:attrNameLst>
                                      </p:cBhvr>
                                      <p:to>
                                        <p:strVal val="visible"/>
                                      </p:to>
                                    </p:set>
                                    <p:anim to="" calcmode="lin" valueType="num">
                                      <p:cBhvr>
                                        <p:cTn id="28" dur="1" fill="hold"/>
                                        <p:tgtEl>
                                          <p:spTgt spid="120899"/>
                                        </p:tgtEl>
                                        <p:attrNameLst>
                                          <p:attrName>style.visibility</p:attrName>
                                        </p:attrNameLst>
                                      </p:cBhvr>
                                    </p:anim>
                                  </p:childTnLst>
                                </p:cTn>
                              </p:par>
                            </p:childTnLst>
                          </p:cTn>
                        </p:par>
                        <p:par>
                          <p:cTn id="29" fill="hold">
                            <p:stCondLst>
                              <p:cond delay="500"/>
                            </p:stCondLst>
                            <p:childTnLst>
                              <p:par>
                                <p:cTn id="30" presetID="24" presetClass="entr" presetSubtype="0" fill="hold" nodeType="afterEffect">
                                  <p:stCondLst>
                                    <p:cond delay="0"/>
                                  </p:stCondLst>
                                  <p:childTnLst>
                                    <p:set>
                                      <p:cBhvr>
                                        <p:cTn id="31" dur="1" fill="hold">
                                          <p:stCondLst>
                                            <p:cond delay="499"/>
                                          </p:stCondLst>
                                        </p:cTn>
                                        <p:tgtEl>
                                          <p:spTgt spid="120900"/>
                                        </p:tgtEl>
                                        <p:attrNameLst>
                                          <p:attrName>style.visibility</p:attrName>
                                        </p:attrNameLst>
                                      </p:cBhvr>
                                      <p:to>
                                        <p:strVal val="visible"/>
                                      </p:to>
                                    </p:set>
                                    <p:anim to="" calcmode="lin" valueType="num">
                                      <p:cBhvr>
                                        <p:cTn id="32" dur="1" fill="hold"/>
                                        <p:tgtEl>
                                          <p:spTgt spid="120900"/>
                                        </p:tgtEl>
                                        <p:attrNameLst>
                                          <p:attrName>style.visibility</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499"/>
                                          </p:stCondLst>
                                        </p:cTn>
                                        <p:tgtEl>
                                          <p:spTgt spid="120901"/>
                                        </p:tgtEl>
                                        <p:attrNameLst>
                                          <p:attrName>style.visibility</p:attrName>
                                        </p:attrNameLst>
                                      </p:cBhvr>
                                      <p:to>
                                        <p:strVal val="visible"/>
                                      </p:to>
                                    </p:set>
                                    <p:anim to="" calcmode="lin" valueType="num">
                                      <p:cBhvr>
                                        <p:cTn id="37" dur="1" fill="hold"/>
                                        <p:tgtEl>
                                          <p:spTgt spid="120901"/>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9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文本框 217089"/>
          <p:cNvSpPr txBox="1"/>
          <p:nvPr/>
        </p:nvSpPr>
        <p:spPr>
          <a:xfrm>
            <a:off x="1737817" y="1087231"/>
            <a:ext cx="5679084" cy="1252855"/>
          </a:xfrm>
          <a:prstGeom prst="rect">
            <a:avLst/>
          </a:prstGeom>
          <a:noFill/>
          <a:ln w="9525">
            <a:noFill/>
          </a:ln>
        </p:spPr>
        <p:txBody>
          <a:bodyPr>
            <a:spAutoFit/>
          </a:bodyPr>
          <a:lstStyle/>
          <a:p>
            <a:pPr>
              <a:lnSpc>
                <a:spcPct val="140000"/>
              </a:lnSpc>
            </a:pPr>
            <a:r>
              <a:rPr lang="en-US" altLang="zh-CN" sz="1800" b="1" dirty="0">
                <a:effectLst>
                  <a:outerShdw blurRad="38100" dist="38100" dir="2700000">
                    <a:srgbClr val="FFFFFF"/>
                  </a:outerShdw>
                </a:effectLst>
                <a:latin typeface="Times New Roman" panose="02020603050405020304" pitchFamily="18" charset="0"/>
                <a:ea typeface="楷体_GB2312" pitchFamily="49" charset="-122"/>
              </a:rPr>
              <a:t>     </a:t>
            </a:r>
            <a:r>
              <a:rPr lang="zh-CN" altLang="en-US" sz="1800" b="1" dirty="0">
                <a:latin typeface="宋体" panose="02010600030101010101" pitchFamily="2" charset="-122"/>
              </a:rPr>
              <a:t>无源二端网络的端口电压复幅值与电流复幅值的</a:t>
            </a:r>
            <a:r>
              <a:rPr lang="zh-CN" altLang="en-US" sz="1800" b="1" dirty="0">
                <a:solidFill>
                  <a:srgbClr val="0000FF"/>
                </a:solidFill>
                <a:latin typeface="宋体" panose="02010600030101010101" pitchFamily="2" charset="-122"/>
              </a:rPr>
              <a:t>共轭</a:t>
            </a:r>
            <a:r>
              <a:rPr lang="zh-CN" altLang="en-US" sz="1800" b="1" dirty="0">
                <a:latin typeface="宋体" panose="02010600030101010101" pitchFamily="2" charset="-122"/>
              </a:rPr>
              <a:t>的乘积，称为此二端网络吸收的复功率。其中电压与电流的参考方向是关联的，即</a:t>
            </a:r>
            <a:r>
              <a:rPr lang="en-US" altLang="zh-CN" sz="1800" b="1">
                <a:latin typeface="宋体" panose="02010600030101010101" pitchFamily="2" charset="-122"/>
              </a:rPr>
              <a:t>:</a:t>
            </a:r>
            <a:endParaRPr lang="en-US" altLang="zh-CN" sz="1800" b="1">
              <a:latin typeface="宋体" panose="02010600030101010101" pitchFamily="2" charset="-122"/>
            </a:endParaRPr>
          </a:p>
        </p:txBody>
      </p:sp>
      <p:graphicFrame>
        <p:nvGraphicFramePr>
          <p:cNvPr id="217091" name="对象 217090"/>
          <p:cNvGraphicFramePr/>
          <p:nvPr/>
        </p:nvGraphicFramePr>
        <p:xfrm>
          <a:off x="1721384" y="2319624"/>
          <a:ext cx="2195420" cy="627807"/>
        </p:xfrm>
        <a:graphic>
          <a:graphicData uri="http://schemas.openxmlformats.org/presentationml/2006/ole">
            <mc:AlternateContent xmlns:mc="http://schemas.openxmlformats.org/markup-compatibility/2006">
              <mc:Choice xmlns:v="urn:schemas-microsoft-com:vml" Requires="v">
                <p:oleObj spid="_x0000_s18449" name="" r:id="rId1" imgW="1384300" imgH="405765" progId="Equation.3">
                  <p:embed/>
                </p:oleObj>
              </mc:Choice>
              <mc:Fallback>
                <p:oleObj name="" r:id="rId1" imgW="1384300" imgH="405765" progId="Equation.3">
                  <p:embed/>
                  <p:pic>
                    <p:nvPicPr>
                      <p:cNvPr id="0" name="图片 3171"/>
                      <p:cNvPicPr/>
                      <p:nvPr/>
                    </p:nvPicPr>
                    <p:blipFill>
                      <a:blip r:embed="rId2"/>
                      <a:stretch>
                        <a:fillRect/>
                      </a:stretch>
                    </p:blipFill>
                    <p:spPr>
                      <a:xfrm>
                        <a:off x="1721384" y="2319624"/>
                        <a:ext cx="2195420" cy="627807"/>
                      </a:xfrm>
                      <a:prstGeom prst="rect">
                        <a:avLst/>
                      </a:prstGeom>
                      <a:noFill/>
                      <a:ln w="38100">
                        <a:noFill/>
                        <a:miter/>
                      </a:ln>
                    </p:spPr>
                  </p:pic>
                </p:oleObj>
              </mc:Fallback>
            </mc:AlternateContent>
          </a:graphicData>
        </a:graphic>
      </p:graphicFrame>
      <p:sp>
        <p:nvSpPr>
          <p:cNvPr id="217102" name="文本框 217101"/>
          <p:cNvSpPr txBox="1"/>
          <p:nvPr/>
        </p:nvSpPr>
        <p:spPr>
          <a:xfrm>
            <a:off x="1538948" y="782807"/>
            <a:ext cx="2234003" cy="368300"/>
          </a:xfrm>
          <a:prstGeom prst="rect">
            <a:avLst/>
          </a:prstGeom>
          <a:noFill/>
          <a:ln w="12700">
            <a:noFill/>
          </a:ln>
        </p:spPr>
        <p:txBody>
          <a:bodyPr anchor="ctr">
            <a:spAutoFit/>
          </a:bodyPr>
          <a:lstStyle/>
          <a:p>
            <a:r>
              <a:rPr lang="zh-CN" altLang="en-US" sz="1800" b="1" dirty="0">
                <a:solidFill>
                  <a:srgbClr val="0000FF"/>
                </a:solidFill>
                <a:latin typeface="宋体" panose="02010600030101010101" pitchFamily="2" charset="-122"/>
              </a:rPr>
              <a:t>一</a:t>
            </a:r>
            <a:r>
              <a:rPr lang="en-US" altLang="zh-CN" sz="1800" b="1" dirty="0">
                <a:solidFill>
                  <a:srgbClr val="0000FF"/>
                </a:solidFill>
                <a:latin typeface="宋体" panose="02010600030101010101" pitchFamily="2" charset="-122"/>
              </a:rPr>
              <a:t>. </a:t>
            </a:r>
            <a:r>
              <a:rPr lang="zh-CN" altLang="en-US" sz="1800" b="1" dirty="0">
                <a:solidFill>
                  <a:srgbClr val="0000FF"/>
                </a:solidFill>
                <a:latin typeface="宋体" panose="02010600030101010101" pitchFamily="2" charset="-122"/>
              </a:rPr>
              <a:t>复功率定义</a:t>
            </a:r>
            <a:endParaRPr lang="zh-CN" altLang="en-US" sz="1800" b="1">
              <a:solidFill>
                <a:srgbClr val="0000FF"/>
              </a:solidFill>
              <a:latin typeface="宋体" panose="02010600030101010101" pitchFamily="2" charset="-122"/>
            </a:endParaRPr>
          </a:p>
        </p:txBody>
      </p:sp>
      <p:graphicFrame>
        <p:nvGraphicFramePr>
          <p:cNvPr id="217103" name="对象 217102"/>
          <p:cNvGraphicFramePr/>
          <p:nvPr/>
        </p:nvGraphicFramePr>
        <p:xfrm>
          <a:off x="1944545" y="2966961"/>
          <a:ext cx="1854842" cy="348676"/>
        </p:xfrm>
        <a:graphic>
          <a:graphicData uri="http://schemas.openxmlformats.org/presentationml/2006/ole">
            <mc:AlternateContent xmlns:mc="http://schemas.openxmlformats.org/markup-compatibility/2006">
              <mc:Choice xmlns:v="urn:schemas-microsoft-com:vml" Requires="v">
                <p:oleObj spid="_x0000_s18450" name="" r:id="rId3" imgW="1282700" imgH="241300" progId="Equation.3">
                  <p:embed/>
                </p:oleObj>
              </mc:Choice>
              <mc:Fallback>
                <p:oleObj name="" r:id="rId3" imgW="1282700" imgH="241300" progId="Equation.3">
                  <p:embed/>
                  <p:pic>
                    <p:nvPicPr>
                      <p:cNvPr id="0" name="图片 3173"/>
                      <p:cNvPicPr/>
                      <p:nvPr/>
                    </p:nvPicPr>
                    <p:blipFill>
                      <a:blip r:embed="rId4"/>
                      <a:stretch>
                        <a:fillRect/>
                      </a:stretch>
                    </p:blipFill>
                    <p:spPr>
                      <a:xfrm>
                        <a:off x="1944545" y="2966961"/>
                        <a:ext cx="1854842" cy="348676"/>
                      </a:xfrm>
                      <a:prstGeom prst="rect">
                        <a:avLst/>
                      </a:prstGeom>
                      <a:noFill/>
                      <a:ln w="38100">
                        <a:noFill/>
                        <a:miter/>
                      </a:ln>
                    </p:spPr>
                  </p:pic>
                </p:oleObj>
              </mc:Fallback>
            </mc:AlternateContent>
          </a:graphicData>
        </a:graphic>
      </p:graphicFrame>
      <p:graphicFrame>
        <p:nvGraphicFramePr>
          <p:cNvPr id="217104" name="对象 217103"/>
          <p:cNvGraphicFramePr/>
          <p:nvPr/>
        </p:nvGraphicFramePr>
        <p:xfrm>
          <a:off x="3916922" y="3001257"/>
          <a:ext cx="1245135" cy="367729"/>
        </p:xfrm>
        <a:graphic>
          <a:graphicData uri="http://schemas.openxmlformats.org/presentationml/2006/ole">
            <mc:AlternateContent xmlns:mc="http://schemas.openxmlformats.org/markup-compatibility/2006">
              <mc:Choice xmlns:v="urn:schemas-microsoft-com:vml" Requires="v">
                <p:oleObj spid="_x0000_s18451" name="" r:id="rId5" imgW="812800" imgH="241300" progId="Equation.3">
                  <p:embed/>
                </p:oleObj>
              </mc:Choice>
              <mc:Fallback>
                <p:oleObj name="" r:id="rId5" imgW="812800" imgH="241300" progId="Equation.3">
                  <p:embed/>
                  <p:pic>
                    <p:nvPicPr>
                      <p:cNvPr id="0" name="图片 3169"/>
                      <p:cNvPicPr/>
                      <p:nvPr/>
                    </p:nvPicPr>
                    <p:blipFill>
                      <a:blip r:embed="rId6"/>
                      <a:stretch>
                        <a:fillRect/>
                      </a:stretch>
                    </p:blipFill>
                    <p:spPr>
                      <a:xfrm>
                        <a:off x="3916922" y="3001257"/>
                        <a:ext cx="1245135" cy="367729"/>
                      </a:xfrm>
                      <a:prstGeom prst="rect">
                        <a:avLst/>
                      </a:prstGeom>
                      <a:noFill/>
                      <a:ln w="38100">
                        <a:noFill/>
                        <a:miter/>
                      </a:ln>
                    </p:spPr>
                  </p:pic>
                </p:oleObj>
              </mc:Fallback>
            </mc:AlternateContent>
          </a:graphicData>
        </a:graphic>
      </p:graphicFrame>
      <p:graphicFrame>
        <p:nvGraphicFramePr>
          <p:cNvPr id="217105" name="对象 217104"/>
          <p:cNvGraphicFramePr/>
          <p:nvPr/>
        </p:nvGraphicFramePr>
        <p:xfrm>
          <a:off x="3092390" y="4495158"/>
          <a:ext cx="3011379" cy="599704"/>
        </p:xfrm>
        <a:graphic>
          <a:graphicData uri="http://schemas.openxmlformats.org/presentationml/2006/ole">
            <mc:AlternateContent xmlns:mc="http://schemas.openxmlformats.org/markup-compatibility/2006">
              <mc:Choice xmlns:v="urn:schemas-microsoft-com:vml" Requires="v">
                <p:oleObj spid="_x0000_s18452" name="" r:id="rId7" imgW="2032000" imgH="405765" progId="Equation.3">
                  <p:embed/>
                </p:oleObj>
              </mc:Choice>
              <mc:Fallback>
                <p:oleObj name="" r:id="rId7" imgW="2032000" imgH="405765" progId="Equation.3">
                  <p:embed/>
                  <p:pic>
                    <p:nvPicPr>
                      <p:cNvPr id="0" name="图片 3176"/>
                      <p:cNvPicPr/>
                      <p:nvPr/>
                    </p:nvPicPr>
                    <p:blipFill>
                      <a:blip r:embed="rId8"/>
                      <a:stretch>
                        <a:fillRect/>
                      </a:stretch>
                    </p:blipFill>
                    <p:spPr>
                      <a:xfrm>
                        <a:off x="3092390" y="4495158"/>
                        <a:ext cx="3011379" cy="599704"/>
                      </a:xfrm>
                      <a:prstGeom prst="rect">
                        <a:avLst/>
                      </a:prstGeom>
                      <a:noFill/>
                      <a:ln w="38100">
                        <a:noFill/>
                        <a:miter/>
                      </a:ln>
                    </p:spPr>
                  </p:pic>
                </p:oleObj>
              </mc:Fallback>
            </mc:AlternateContent>
          </a:graphicData>
        </a:graphic>
      </p:graphicFrame>
      <p:graphicFrame>
        <p:nvGraphicFramePr>
          <p:cNvPr id="217106" name="对象 217105"/>
          <p:cNvGraphicFramePr/>
          <p:nvPr/>
        </p:nvGraphicFramePr>
        <p:xfrm>
          <a:off x="1920610" y="3406498"/>
          <a:ext cx="3424837" cy="593988"/>
        </p:xfrm>
        <a:graphic>
          <a:graphicData uri="http://schemas.openxmlformats.org/presentationml/2006/ole">
            <mc:AlternateContent xmlns:mc="http://schemas.openxmlformats.org/markup-compatibility/2006">
              <mc:Choice xmlns:v="urn:schemas-microsoft-com:vml" Requires="v">
                <p:oleObj spid="_x0000_s18453" name="" r:id="rId9" imgW="2286000" imgH="405765" progId="Equation.3">
                  <p:embed/>
                </p:oleObj>
              </mc:Choice>
              <mc:Fallback>
                <p:oleObj name="" r:id="rId9" imgW="2286000" imgH="405765" progId="Equation.3">
                  <p:embed/>
                  <p:pic>
                    <p:nvPicPr>
                      <p:cNvPr id="0" name="图片 3178"/>
                      <p:cNvPicPr/>
                      <p:nvPr/>
                    </p:nvPicPr>
                    <p:blipFill>
                      <a:blip r:embed="rId10"/>
                      <a:stretch>
                        <a:fillRect/>
                      </a:stretch>
                    </p:blipFill>
                    <p:spPr>
                      <a:xfrm>
                        <a:off x="1920610" y="3406498"/>
                        <a:ext cx="3424837" cy="593988"/>
                      </a:xfrm>
                      <a:prstGeom prst="rect">
                        <a:avLst/>
                      </a:prstGeom>
                      <a:noFill/>
                      <a:ln w="38100">
                        <a:noFill/>
                        <a:miter/>
                      </a:ln>
                    </p:spPr>
                  </p:pic>
                </p:oleObj>
              </mc:Fallback>
            </mc:AlternateContent>
          </a:graphicData>
        </a:graphic>
      </p:graphicFrame>
      <p:graphicFrame>
        <p:nvGraphicFramePr>
          <p:cNvPr id="217107" name="对象 217106"/>
          <p:cNvGraphicFramePr/>
          <p:nvPr/>
        </p:nvGraphicFramePr>
        <p:xfrm>
          <a:off x="3095367" y="3950590"/>
          <a:ext cx="3233351" cy="597798"/>
        </p:xfrm>
        <a:graphic>
          <a:graphicData uri="http://schemas.openxmlformats.org/presentationml/2006/ole">
            <mc:AlternateContent xmlns:mc="http://schemas.openxmlformats.org/markup-compatibility/2006">
              <mc:Choice xmlns:v="urn:schemas-microsoft-com:vml" Requires="v">
                <p:oleObj spid="_x0000_s18454" name="" r:id="rId11" imgW="2184400" imgH="405765" progId="Equation.3">
                  <p:embed/>
                </p:oleObj>
              </mc:Choice>
              <mc:Fallback>
                <p:oleObj name="" r:id="rId11" imgW="2184400" imgH="405765" progId="Equation.3">
                  <p:embed/>
                  <p:pic>
                    <p:nvPicPr>
                      <p:cNvPr id="0" name="图片 3179"/>
                      <p:cNvPicPr/>
                      <p:nvPr/>
                    </p:nvPicPr>
                    <p:blipFill>
                      <a:blip r:embed="rId12"/>
                      <a:stretch>
                        <a:fillRect/>
                      </a:stretch>
                    </p:blipFill>
                    <p:spPr>
                      <a:xfrm>
                        <a:off x="3095367" y="3950590"/>
                        <a:ext cx="3233351" cy="597798"/>
                      </a:xfrm>
                      <a:prstGeom prst="rect">
                        <a:avLst/>
                      </a:prstGeom>
                      <a:noFill/>
                      <a:ln w="38100">
                        <a:noFill/>
                        <a:miter/>
                      </a:ln>
                    </p:spPr>
                  </p:pic>
                </p:oleObj>
              </mc:Fallback>
            </mc:AlternateContent>
          </a:graphicData>
        </a:graphic>
      </p:graphicFrame>
      <p:sp>
        <p:nvSpPr>
          <p:cNvPr id="217108" name="文本框 217107"/>
          <p:cNvSpPr txBox="1"/>
          <p:nvPr/>
        </p:nvSpPr>
        <p:spPr>
          <a:xfrm>
            <a:off x="3244221" y="393766"/>
            <a:ext cx="1975592" cy="414020"/>
          </a:xfrm>
          <a:prstGeom prst="rect">
            <a:avLst/>
          </a:prstGeom>
          <a:gradFill rotWithShape="0">
            <a:gsLst>
              <a:gs pos="0">
                <a:srgbClr val="CCECFF"/>
              </a:gs>
              <a:gs pos="100000">
                <a:srgbClr val="CCECFF">
                  <a:gamma/>
                  <a:shade val="46275"/>
                  <a:invGamma/>
                </a:srgbClr>
              </a:gs>
            </a:gsLst>
            <a:lin ang="5400000" scaled="1"/>
            <a:tileRect/>
          </a:gradFill>
          <a:ln w="12700">
            <a:noFill/>
          </a:ln>
          <a:effectLst>
            <a:prstShdw prst="shdw17" dist="17961" dir="2699999">
              <a:srgbClr val="CCECFF">
                <a:gamma/>
                <a:shade val="60000"/>
                <a:invGamma/>
              </a:srgbClr>
            </a:prstShdw>
          </a:effectLst>
        </p:spPr>
        <p:txBody>
          <a:bodyPr anchor="ctr">
            <a:spAutoFit/>
          </a:bodyPr>
          <a:lstStyle/>
          <a:p>
            <a:pPr algn="ctr"/>
            <a:r>
              <a:rPr lang="en-US" altLang="zh-CN" sz="2100" b="1" dirty="0">
                <a:latin typeface="Times New Roman" panose="02020603050405020304" pitchFamily="18" charset="0"/>
              </a:rPr>
              <a:t>13. 2  </a:t>
            </a:r>
            <a:r>
              <a:rPr lang="zh-CN" altLang="en-US" sz="2100" b="1" dirty="0">
                <a:latin typeface="Times New Roman" panose="02020603050405020304" pitchFamily="18" charset="0"/>
              </a:rPr>
              <a:t>复功率</a:t>
            </a:r>
            <a:endParaRPr lang="zh-CN" altLang="en-US" sz="2100" b="1">
              <a:latin typeface="Times New Roman" panose="02020603050405020304" pitchFamily="18" charset="0"/>
            </a:endParaRPr>
          </a:p>
        </p:txBody>
      </p:sp>
      <p:grpSp>
        <p:nvGrpSpPr>
          <p:cNvPr id="217110" name="组合 217109"/>
          <p:cNvGrpSpPr/>
          <p:nvPr/>
        </p:nvGrpSpPr>
        <p:grpSpPr>
          <a:xfrm>
            <a:off x="5656849" y="2300690"/>
            <a:ext cx="1614770" cy="1256329"/>
            <a:chOff x="3791" y="1932"/>
            <a:chExt cx="1356" cy="1055"/>
          </a:xfrm>
        </p:grpSpPr>
        <p:sp>
          <p:nvSpPr>
            <p:cNvPr id="217094" name="矩形 217093"/>
            <p:cNvSpPr/>
            <p:nvPr/>
          </p:nvSpPr>
          <p:spPr>
            <a:xfrm>
              <a:off x="4384" y="2178"/>
              <a:ext cx="763" cy="809"/>
            </a:xfrm>
            <a:prstGeom prst="rect">
              <a:avLst/>
            </a:prstGeom>
            <a:noFill/>
            <a:ln w="38100" cap="flat" cmpd="sng">
              <a:solidFill>
                <a:schemeClr val="tx1"/>
              </a:solidFill>
              <a:prstDash val="solid"/>
              <a:miter/>
              <a:headEnd type="none" w="med" len="med"/>
              <a:tailEnd type="none" w="med" len="med"/>
            </a:ln>
          </p:spPr>
          <p:txBody>
            <a:bodyPr wrap="none" anchor="ctr"/>
            <a:lstStyle/>
            <a:p>
              <a:pPr algn="ctr"/>
              <a:r>
                <a:rPr lang="en-US" altLang="zh-CN" sz="1800" b="1">
                  <a:effectLst>
                    <a:outerShdw blurRad="38100" dist="38100" dir="2700000">
                      <a:srgbClr val="FFFFFF"/>
                    </a:outerShdw>
                  </a:effectLst>
                  <a:latin typeface="Times New Roman" panose="02020603050405020304" pitchFamily="18" charset="0"/>
                  <a:ea typeface="楷体_GB2312" pitchFamily="49" charset="-122"/>
                </a:rPr>
                <a:t>N</a:t>
              </a:r>
              <a:r>
                <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rPr>
                <a:t>0</a:t>
              </a:r>
              <a:endPar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217095" name="直接连接符 217094"/>
            <p:cNvSpPr/>
            <p:nvPr/>
          </p:nvSpPr>
          <p:spPr>
            <a:xfrm flipH="1">
              <a:off x="3857" y="2307"/>
              <a:ext cx="527" cy="0"/>
            </a:xfrm>
            <a:prstGeom prst="line">
              <a:avLst/>
            </a:prstGeom>
            <a:ln w="38100" cap="flat" cmpd="sng">
              <a:solidFill>
                <a:schemeClr val="tx1"/>
              </a:solidFill>
              <a:prstDash val="solid"/>
              <a:headEnd type="none" w="med" len="med"/>
              <a:tailEnd type="oval" w="med" len="med"/>
            </a:ln>
          </p:spPr>
        </p:sp>
        <p:sp>
          <p:nvSpPr>
            <p:cNvPr id="217096" name="直接连接符 217095"/>
            <p:cNvSpPr/>
            <p:nvPr/>
          </p:nvSpPr>
          <p:spPr>
            <a:xfrm flipH="1">
              <a:off x="3857" y="2874"/>
              <a:ext cx="527" cy="0"/>
            </a:xfrm>
            <a:prstGeom prst="line">
              <a:avLst/>
            </a:prstGeom>
            <a:ln w="38100" cap="flat" cmpd="sng">
              <a:solidFill>
                <a:schemeClr val="tx1"/>
              </a:solidFill>
              <a:prstDash val="solid"/>
              <a:headEnd type="none" w="med" len="med"/>
              <a:tailEnd type="oval" w="med" len="med"/>
            </a:ln>
          </p:spPr>
        </p:sp>
        <p:sp>
          <p:nvSpPr>
            <p:cNvPr id="217097" name="文本框 217096"/>
            <p:cNvSpPr txBox="1"/>
            <p:nvPr/>
          </p:nvSpPr>
          <p:spPr>
            <a:xfrm>
              <a:off x="3844" y="2250"/>
              <a:ext cx="255" cy="309"/>
            </a:xfrm>
            <a:prstGeom prst="rect">
              <a:avLst/>
            </a:prstGeom>
            <a:noFill/>
            <a:ln w="38100">
              <a:noFill/>
            </a:ln>
          </p:spPr>
          <p:txBody>
            <a:bodyPr>
              <a:spAutoFit/>
            </a:bodyPr>
            <a:lstStyle/>
            <a:p>
              <a:pPr algn="ctr">
                <a:spcBef>
                  <a:spcPct val="50000"/>
                </a:spcBef>
              </a:pPr>
              <a:r>
                <a:rPr lang="en-US" altLang="zh-CN" sz="1800" b="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217098" name="文本框 217097"/>
            <p:cNvSpPr txBox="1"/>
            <p:nvPr/>
          </p:nvSpPr>
          <p:spPr>
            <a:xfrm>
              <a:off x="3791" y="2639"/>
              <a:ext cx="383" cy="309"/>
            </a:xfrm>
            <a:prstGeom prst="rect">
              <a:avLst/>
            </a:prstGeom>
            <a:noFill/>
            <a:ln w="38100">
              <a:noFill/>
            </a:ln>
          </p:spPr>
          <p:txBody>
            <a:bodyPr>
              <a:spAutoFit/>
            </a:bodyPr>
            <a:lstStyle/>
            <a:p>
              <a:pPr algn="ctr">
                <a:spcBef>
                  <a:spcPct val="50000"/>
                </a:spcBef>
              </a:pPr>
              <a:r>
                <a:rPr lang="en-US" altLang="zh-CN" sz="1800" b="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217099" name="直接连接符 217098"/>
            <p:cNvSpPr/>
            <p:nvPr/>
          </p:nvSpPr>
          <p:spPr>
            <a:xfrm>
              <a:off x="4029" y="2307"/>
              <a:ext cx="201" cy="0"/>
            </a:xfrm>
            <a:prstGeom prst="line">
              <a:avLst/>
            </a:prstGeom>
            <a:ln w="38100" cap="flat" cmpd="sng">
              <a:solidFill>
                <a:schemeClr val="tx1"/>
              </a:solidFill>
              <a:prstDash val="solid"/>
              <a:headEnd type="none" w="med" len="med"/>
              <a:tailEnd type="stealth" w="lg" len="lg"/>
            </a:ln>
          </p:spPr>
        </p:sp>
        <p:graphicFrame>
          <p:nvGraphicFramePr>
            <p:cNvPr id="217101" name="对象 217100"/>
            <p:cNvGraphicFramePr/>
            <p:nvPr/>
          </p:nvGraphicFramePr>
          <p:xfrm>
            <a:off x="3807" y="2437"/>
            <a:ext cx="316" cy="298"/>
          </p:xfrm>
          <a:graphic>
            <a:graphicData uri="http://schemas.openxmlformats.org/presentationml/2006/ole">
              <mc:AlternateContent xmlns:mc="http://schemas.openxmlformats.org/markup-compatibility/2006">
                <mc:Choice xmlns:v="urn:schemas-microsoft-com:vml" Requires="v">
                  <p:oleObj spid="_x0000_s18455" name="" r:id="rId13" imgW="241300" imgH="228600" progId="Equation.3">
                    <p:embed/>
                  </p:oleObj>
                </mc:Choice>
                <mc:Fallback>
                  <p:oleObj name="" r:id="rId13" imgW="241300" imgH="228600" progId="Equation.3">
                    <p:embed/>
                    <p:pic>
                      <p:nvPicPr>
                        <p:cNvPr id="0" name="图片 3184"/>
                        <p:cNvPicPr/>
                        <p:nvPr/>
                      </p:nvPicPr>
                      <p:blipFill>
                        <a:blip r:embed="rId14"/>
                        <a:stretch>
                          <a:fillRect/>
                        </a:stretch>
                      </p:blipFill>
                      <p:spPr>
                        <a:xfrm>
                          <a:off x="3807" y="2437"/>
                          <a:ext cx="316" cy="298"/>
                        </a:xfrm>
                        <a:prstGeom prst="rect">
                          <a:avLst/>
                        </a:prstGeom>
                        <a:noFill/>
                        <a:ln w="38100">
                          <a:noFill/>
                          <a:miter/>
                        </a:ln>
                      </p:spPr>
                    </p:pic>
                  </p:oleObj>
                </mc:Fallback>
              </mc:AlternateContent>
            </a:graphicData>
          </a:graphic>
        </p:graphicFrame>
        <p:graphicFrame>
          <p:nvGraphicFramePr>
            <p:cNvPr id="217109" name="对象 217108"/>
            <p:cNvGraphicFramePr/>
            <p:nvPr/>
          </p:nvGraphicFramePr>
          <p:xfrm>
            <a:off x="3921" y="1932"/>
            <a:ext cx="266" cy="299"/>
          </p:xfrm>
          <a:graphic>
            <a:graphicData uri="http://schemas.openxmlformats.org/presentationml/2006/ole">
              <mc:AlternateContent xmlns:mc="http://schemas.openxmlformats.org/markup-compatibility/2006">
                <mc:Choice xmlns:v="urn:schemas-microsoft-com:vml" Requires="v">
                  <p:oleObj spid="_x0000_s18456" name="" r:id="rId15" imgW="203200" imgH="228600" progId="Equation.3">
                    <p:embed/>
                  </p:oleObj>
                </mc:Choice>
                <mc:Fallback>
                  <p:oleObj name="" r:id="rId15" imgW="203200" imgH="228600" progId="Equation.3">
                    <p:embed/>
                    <p:pic>
                      <p:nvPicPr>
                        <p:cNvPr id="0" name="图片 3183"/>
                        <p:cNvPicPr/>
                        <p:nvPr/>
                      </p:nvPicPr>
                      <p:blipFill>
                        <a:blip r:embed="rId16"/>
                        <a:stretch>
                          <a:fillRect/>
                        </a:stretch>
                      </p:blipFill>
                      <p:spPr>
                        <a:xfrm>
                          <a:off x="3921" y="1932"/>
                          <a:ext cx="266" cy="299"/>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17108"/>
                                        </p:tgtEl>
                                        <p:attrNameLst>
                                          <p:attrName>style.visibility</p:attrName>
                                        </p:attrNameLst>
                                      </p:cBhvr>
                                      <p:to>
                                        <p:strVal val="visible"/>
                                      </p:to>
                                    </p:set>
                                    <p:anim calcmode="lin" valueType="num">
                                      <p:cBhvr>
                                        <p:cTn id="7" dur="500" fill="hold"/>
                                        <p:tgtEl>
                                          <p:spTgt spid="217108"/>
                                        </p:tgtEl>
                                        <p:attrNameLst>
                                          <p:attrName>ppt_w</p:attrName>
                                        </p:attrNameLst>
                                      </p:cBhvr>
                                      <p:tavLst>
                                        <p:tav tm="0">
                                          <p:val>
                                            <p:fltVal val="0"/>
                                          </p:val>
                                        </p:tav>
                                        <p:tav tm="100000">
                                          <p:val>
                                            <p:strVal val="#ppt_w"/>
                                          </p:val>
                                        </p:tav>
                                      </p:tavLst>
                                    </p:anim>
                                    <p:anim calcmode="lin" valueType="num">
                                      <p:cBhvr>
                                        <p:cTn id="8" dur="500" fill="hold"/>
                                        <p:tgtEl>
                                          <p:spTgt spid="21710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217102"/>
                                        </p:tgtEl>
                                        <p:attrNameLst>
                                          <p:attrName>style.visibility</p:attrName>
                                        </p:attrNameLst>
                                      </p:cBhvr>
                                      <p:to>
                                        <p:strVal val="visible"/>
                                      </p:to>
                                    </p:set>
                                    <p:anim calcmode="discrete" valueType="clr">
                                      <p:cBhvr override="childStyle">
                                        <p:cTn id="13" dur="80"/>
                                        <p:tgtEl>
                                          <p:spTgt spid="217102"/>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17102"/>
                                        </p:tgtEl>
                                        <p:attrNameLst>
                                          <p:attrName>fillcolor</p:attrName>
                                        </p:attrNameLst>
                                      </p:cBhvr>
                                      <p:tavLst>
                                        <p:tav tm="0">
                                          <p:val>
                                            <p:clrVal>
                                              <a:schemeClr val="accent2"/>
                                            </p:clrVal>
                                          </p:val>
                                        </p:tav>
                                        <p:tav tm="50000">
                                          <p:val>
                                            <p:clrVal>
                                              <a:schemeClr val="hlink"/>
                                            </p:clrVal>
                                          </p:val>
                                        </p:tav>
                                      </p:tavLst>
                                    </p:anim>
                                    <p:set>
                                      <p:cBhvr>
                                        <p:cTn id="15" dur="80"/>
                                        <p:tgtEl>
                                          <p:spTgt spid="217102"/>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217090">
                                            <p:txEl>
                                              <p:pRg st="0" end="0"/>
                                            </p:txEl>
                                          </p:spTgt>
                                        </p:tgtEl>
                                        <p:attrNameLst>
                                          <p:attrName>style.visibility</p:attrName>
                                        </p:attrNameLst>
                                      </p:cBhvr>
                                      <p:to>
                                        <p:strVal val="visible"/>
                                      </p:to>
                                    </p:set>
                                    <p:anim by="(-#ppt_w*2)" calcmode="lin" valueType="num">
                                      <p:cBhvr rctx="PPT">
                                        <p:cTn id="20" dur="500" autoRev="1" fill="hold">
                                          <p:stCondLst>
                                            <p:cond delay="0"/>
                                          </p:stCondLst>
                                        </p:cTn>
                                        <p:tgtEl>
                                          <p:spTgt spid="217090">
                                            <p:txEl>
                                              <p:pRg st="0" end="0"/>
                                            </p:txEl>
                                          </p:spTgt>
                                        </p:tgtEl>
                                        <p:attrNameLst>
                                          <p:attrName>ppt_w</p:attrName>
                                        </p:attrNameLst>
                                      </p:cBhvr>
                                    </p:anim>
                                    <p:anim by="(#ppt_w*0.50)" calcmode="lin" valueType="num">
                                      <p:cBhvr>
                                        <p:cTn id="21" dur="500" decel="50000" autoRev="1" fill="hold">
                                          <p:stCondLst>
                                            <p:cond delay="0"/>
                                          </p:stCondLst>
                                        </p:cTn>
                                        <p:tgtEl>
                                          <p:spTgt spid="217090">
                                            <p:txEl>
                                              <p:pRg st="0" end="0"/>
                                            </p:txEl>
                                          </p:spTgt>
                                        </p:tgtEl>
                                        <p:attrNameLst>
                                          <p:attrName>ppt_x</p:attrName>
                                        </p:attrNameLst>
                                      </p:cBhvr>
                                    </p:anim>
                                    <p:anim from="(-#ppt_h/2)" to="(#ppt_y)" calcmode="lin" valueType="num">
                                      <p:cBhvr>
                                        <p:cTn id="22" dur="1000" fill="hold">
                                          <p:stCondLst>
                                            <p:cond delay="0"/>
                                          </p:stCondLst>
                                        </p:cTn>
                                        <p:tgtEl>
                                          <p:spTgt spid="217090">
                                            <p:txEl>
                                              <p:pRg st="0" end="0"/>
                                            </p:txEl>
                                          </p:spTgt>
                                        </p:tgtEl>
                                        <p:attrNameLst>
                                          <p:attrName>ppt_y</p:attrName>
                                        </p:attrNameLst>
                                      </p:cBhvr>
                                    </p:anim>
                                    <p:animRot by="21600000">
                                      <p:cBhvr>
                                        <p:cTn id="23" dur="1000" fill="hold">
                                          <p:stCondLst>
                                            <p:cond delay="0"/>
                                          </p:stCondLst>
                                        </p:cTn>
                                        <p:tgtEl>
                                          <p:spTgt spid="217090">
                                            <p:txEl>
                                              <p:pRg st="0" end="0"/>
                                            </p:txEl>
                                          </p:spTgt>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17091"/>
                                        </p:tgtEl>
                                        <p:attrNameLst>
                                          <p:attrName>style.visibility</p:attrName>
                                        </p:attrNameLst>
                                      </p:cBhvr>
                                      <p:to>
                                        <p:strVal val="visible"/>
                                      </p:to>
                                    </p:set>
                                    <p:animEffect transition="in" filter="wipe(left)">
                                      <p:cBhvr>
                                        <p:cTn id="28" dur="500"/>
                                        <p:tgtEl>
                                          <p:spTgt spid="21709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17103"/>
                                        </p:tgtEl>
                                        <p:attrNameLst>
                                          <p:attrName>style.visibility</p:attrName>
                                        </p:attrNameLst>
                                      </p:cBhvr>
                                      <p:to>
                                        <p:strVal val="visible"/>
                                      </p:to>
                                    </p:set>
                                    <p:animEffect transition="in" filter="wipe(left)">
                                      <p:cBhvr>
                                        <p:cTn id="33" dur="500"/>
                                        <p:tgtEl>
                                          <p:spTgt spid="21710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17104"/>
                                        </p:tgtEl>
                                        <p:attrNameLst>
                                          <p:attrName>style.visibility</p:attrName>
                                        </p:attrNameLst>
                                      </p:cBhvr>
                                      <p:to>
                                        <p:strVal val="visible"/>
                                      </p:to>
                                    </p:set>
                                    <p:animEffect transition="in" filter="wipe(left)">
                                      <p:cBhvr>
                                        <p:cTn id="38" dur="500"/>
                                        <p:tgtEl>
                                          <p:spTgt spid="21710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17106"/>
                                        </p:tgtEl>
                                        <p:attrNameLst>
                                          <p:attrName>style.visibility</p:attrName>
                                        </p:attrNameLst>
                                      </p:cBhvr>
                                      <p:to>
                                        <p:strVal val="visible"/>
                                      </p:to>
                                    </p:set>
                                    <p:animEffect transition="in" filter="wipe(left)">
                                      <p:cBhvr>
                                        <p:cTn id="43" dur="500"/>
                                        <p:tgtEl>
                                          <p:spTgt spid="21710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17107"/>
                                        </p:tgtEl>
                                        <p:attrNameLst>
                                          <p:attrName>style.visibility</p:attrName>
                                        </p:attrNameLst>
                                      </p:cBhvr>
                                      <p:to>
                                        <p:strVal val="visible"/>
                                      </p:to>
                                    </p:set>
                                    <p:animEffect transition="in" filter="wipe(left)">
                                      <p:cBhvr>
                                        <p:cTn id="48" dur="500"/>
                                        <p:tgtEl>
                                          <p:spTgt spid="21710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17105"/>
                                        </p:tgtEl>
                                        <p:attrNameLst>
                                          <p:attrName>style.visibility</p:attrName>
                                        </p:attrNameLst>
                                      </p:cBhvr>
                                      <p:to>
                                        <p:strVal val="visible"/>
                                      </p:to>
                                    </p:set>
                                    <p:animEffect transition="in" filter="wipe(left)">
                                      <p:cBhvr>
                                        <p:cTn id="53" dur="500"/>
                                        <p:tgtEl>
                                          <p:spTgt spid="217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build="p"/>
      <p:bldP spid="217102" grpId="0"/>
      <p:bldP spid="21710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文本框 218113"/>
          <p:cNvSpPr txBox="1"/>
          <p:nvPr/>
        </p:nvSpPr>
        <p:spPr>
          <a:xfrm>
            <a:off x="1438918" y="346962"/>
            <a:ext cx="3297417" cy="368300"/>
          </a:xfrm>
          <a:prstGeom prst="rect">
            <a:avLst/>
          </a:prstGeom>
          <a:noFill/>
          <a:ln w="12700">
            <a:noFill/>
          </a:ln>
        </p:spPr>
        <p:txBody>
          <a:bodyPr anchor="ctr">
            <a:spAutoFit/>
          </a:bodyPr>
          <a:lstStyle/>
          <a:p>
            <a:pPr algn="ctr"/>
            <a:r>
              <a:rPr lang="zh-CN" altLang="en-US" sz="1800" b="1" dirty="0">
                <a:latin typeface="宋体" panose="02010600030101010101" pitchFamily="2" charset="-122"/>
              </a:rPr>
              <a:t>二</a:t>
            </a:r>
            <a:r>
              <a:rPr lang="en-US" altLang="zh-CN" sz="1800" b="1" dirty="0">
                <a:latin typeface="宋体" panose="02010600030101010101" pitchFamily="2" charset="-122"/>
              </a:rPr>
              <a:t>. </a:t>
            </a:r>
            <a:r>
              <a:rPr lang="zh-CN" altLang="en-US" sz="1800" b="1" dirty="0">
                <a:latin typeface="宋体" panose="02010600030101010101" pitchFamily="2" charset="-122"/>
              </a:rPr>
              <a:t>无功功率</a:t>
            </a:r>
            <a:r>
              <a:rPr lang="zh-CN" altLang="en-US" sz="1800" b="1" dirty="0">
                <a:latin typeface="Times New Roman" panose="02020603050405020304" pitchFamily="18" charset="0"/>
                <a:ea typeface="楷体_GB2312" pitchFamily="49" charset="-122"/>
              </a:rPr>
              <a:t> </a:t>
            </a:r>
            <a:r>
              <a:rPr lang="en-US" altLang="zh-CN" sz="1800" b="1">
                <a:latin typeface="Times New Roman" panose="02020603050405020304" pitchFamily="18" charset="0"/>
                <a:ea typeface="楷体_GB2312" pitchFamily="49" charset="-122"/>
              </a:rPr>
              <a:t>(</a:t>
            </a:r>
            <a:r>
              <a:rPr lang="en-US" altLang="zh-CN" sz="1800" b="1" i="1">
                <a:solidFill>
                  <a:srgbClr val="0000FF"/>
                </a:solidFill>
                <a:latin typeface="Times New Roman" panose="02020603050405020304" pitchFamily="18" charset="0"/>
                <a:ea typeface="楷体_GB2312" pitchFamily="49" charset="-122"/>
              </a:rPr>
              <a:t>reactive power</a:t>
            </a:r>
            <a:r>
              <a:rPr lang="en-US" altLang="zh-CN" sz="1800" b="1">
                <a:latin typeface="Times New Roman" panose="02020603050405020304" pitchFamily="18" charset="0"/>
                <a:ea typeface="楷体_GB2312" pitchFamily="49" charset="-122"/>
              </a:rPr>
              <a:t>)</a:t>
            </a:r>
            <a:endParaRPr lang="en-US" altLang="zh-CN" sz="1800" b="1">
              <a:latin typeface="Times New Roman" panose="02020603050405020304" pitchFamily="18" charset="0"/>
              <a:ea typeface="楷体_GB2312" pitchFamily="49" charset="-122"/>
            </a:endParaRPr>
          </a:p>
        </p:txBody>
      </p:sp>
      <p:sp>
        <p:nvSpPr>
          <p:cNvPr id="218115" name="文本框 218114"/>
          <p:cNvSpPr txBox="1"/>
          <p:nvPr/>
        </p:nvSpPr>
        <p:spPr>
          <a:xfrm>
            <a:off x="2141510" y="4086940"/>
            <a:ext cx="3477233" cy="755650"/>
          </a:xfrm>
          <a:prstGeom prst="rect">
            <a:avLst/>
          </a:prstGeom>
          <a:noFill/>
          <a:ln w="9525">
            <a:noFill/>
          </a:ln>
        </p:spPr>
        <p:txBody>
          <a:bodyPr>
            <a:spAutoFit/>
          </a:bodyPr>
          <a:lstStyle/>
          <a:p>
            <a:pPr marL="285750" indent="-285750">
              <a:spcBef>
                <a:spcPct val="50000"/>
              </a:spcBef>
            </a:pPr>
            <a:r>
              <a:rPr lang="en-US" altLang="zh-CN" sz="1800" b="1" i="1">
                <a:latin typeface="Times New Roman" panose="02020603050405020304" pitchFamily="18" charset="0"/>
                <a:ea typeface="楷体_GB2312" pitchFamily="49" charset="-122"/>
              </a:rPr>
              <a:t>Q </a:t>
            </a:r>
            <a:r>
              <a:rPr lang="en-US" altLang="zh-CN" sz="1800" b="1">
                <a:latin typeface="Times New Roman" panose="02020603050405020304" pitchFamily="18" charset="0"/>
                <a:ea typeface="楷体_GB2312" pitchFamily="49" charset="-122"/>
              </a:rPr>
              <a:t>&gt; 0</a:t>
            </a:r>
            <a:r>
              <a:rPr lang="zh-CN" altLang="en-US" sz="1800" b="1" dirty="0">
                <a:latin typeface="Times New Roman" panose="02020603050405020304" pitchFamily="18" charset="0"/>
              </a:rPr>
              <a:t>，表示网络吸收无功功率；</a:t>
            </a:r>
            <a:endParaRPr lang="zh-CN" altLang="en-US" sz="1800" b="1" dirty="0">
              <a:latin typeface="Times New Roman" panose="02020603050405020304" pitchFamily="18" charset="0"/>
            </a:endParaRPr>
          </a:p>
          <a:p>
            <a:pPr marL="285750" indent="-285750">
              <a:lnSpc>
                <a:spcPct val="120000"/>
              </a:lnSpc>
              <a:spcBef>
                <a:spcPct val="20000"/>
              </a:spcBef>
            </a:pPr>
            <a:r>
              <a:rPr lang="en-US" altLang="zh-CN" sz="1800" b="1" i="1">
                <a:latin typeface="Times New Roman" panose="02020603050405020304" pitchFamily="18" charset="0"/>
                <a:ea typeface="楷体_GB2312" pitchFamily="49" charset="-122"/>
              </a:rPr>
              <a:t>Q </a:t>
            </a:r>
            <a:r>
              <a:rPr lang="en-US" altLang="zh-CN" sz="1800" b="1">
                <a:latin typeface="Times New Roman" panose="02020603050405020304" pitchFamily="18" charset="0"/>
                <a:ea typeface="楷体_GB2312" pitchFamily="49" charset="-122"/>
              </a:rPr>
              <a:t>&lt; 0</a:t>
            </a:r>
            <a:r>
              <a:rPr lang="zh-CN" altLang="en-US" sz="1800" b="1" dirty="0">
                <a:latin typeface="Times New Roman" panose="02020603050405020304" pitchFamily="18" charset="0"/>
              </a:rPr>
              <a:t>，表示网络发出无功功率。</a:t>
            </a:r>
            <a:endParaRPr lang="zh-CN" altLang="en-US" sz="1800" b="1" dirty="0">
              <a:latin typeface="Times New Roman" panose="02020603050405020304" pitchFamily="18" charset="0"/>
            </a:endParaRPr>
          </a:p>
        </p:txBody>
      </p:sp>
      <p:sp>
        <p:nvSpPr>
          <p:cNvPr id="218116" name="文本框 218115"/>
          <p:cNvSpPr txBox="1"/>
          <p:nvPr/>
        </p:nvSpPr>
        <p:spPr>
          <a:xfrm>
            <a:off x="2040288" y="1797636"/>
            <a:ext cx="4934813" cy="368300"/>
          </a:xfrm>
          <a:prstGeom prst="rect">
            <a:avLst/>
          </a:prstGeom>
          <a:noFill/>
          <a:ln w="12700">
            <a:noFill/>
          </a:ln>
        </p:spPr>
        <p:txBody>
          <a:bodyPr anchor="ctr">
            <a:spAutoFit/>
          </a:bodyPr>
          <a:lstStyle/>
          <a:p>
            <a:r>
              <a:rPr lang="zh-CN" altLang="en-US" sz="1800" b="1" dirty="0">
                <a:latin typeface="宋体" panose="02010600030101010101" pitchFamily="2" charset="-122"/>
              </a:rPr>
              <a:t>无功功率</a:t>
            </a:r>
            <a:r>
              <a:rPr lang="en-US" altLang="zh-CN" sz="1800" b="1">
                <a:latin typeface="宋体" panose="02010600030101010101" pitchFamily="2" charset="-122"/>
              </a:rPr>
              <a:t>:</a:t>
            </a:r>
            <a:r>
              <a:rPr lang="en-US" altLang="zh-CN" sz="1800" b="1">
                <a:latin typeface="Times New Roman" panose="02020603050405020304" pitchFamily="18" charset="0"/>
                <a:ea typeface="楷体_GB2312" pitchFamily="49" charset="-122"/>
              </a:rPr>
              <a:t>  </a:t>
            </a:r>
            <a:r>
              <a:rPr lang="en-US" altLang="zh-CN" sz="1800" b="1" i="1">
                <a:latin typeface="Times New Roman" panose="02020603050405020304" pitchFamily="18" charset="0"/>
                <a:ea typeface="楷体_GB2312" pitchFamily="49" charset="-122"/>
              </a:rPr>
              <a:t>Q </a:t>
            </a:r>
            <a:r>
              <a:rPr lang="en-US" altLang="zh-CN" sz="1800" b="1">
                <a:latin typeface="Times New Roman" panose="02020603050405020304" pitchFamily="18" charset="0"/>
                <a:ea typeface="楷体_GB2312" pitchFamily="49" charset="-122"/>
              </a:rPr>
              <a:t>=</a:t>
            </a:r>
            <a:r>
              <a:rPr lang="en-US" altLang="zh-CN" sz="1800" b="1">
                <a:latin typeface="Times New Roman" panose="02020603050405020304" pitchFamily="18" charset="0"/>
                <a:ea typeface="楷体_GB2312" pitchFamily="49" charset="-122"/>
                <a:sym typeface="+mn-ea"/>
              </a:rPr>
              <a:t>1/2</a:t>
            </a:r>
            <a:r>
              <a:rPr lang="en-US" altLang="zh-CN" sz="1800" b="1" i="1" err="1">
                <a:latin typeface="Times New Roman" panose="02020603050405020304" pitchFamily="18" charset="0"/>
                <a:ea typeface="楷体_GB2312" pitchFamily="49" charset="-122"/>
                <a:sym typeface="+mn-ea"/>
              </a:rPr>
              <a:t>U</a:t>
            </a:r>
            <a:r>
              <a:rPr lang="en-US" altLang="zh-CN" sz="1800" b="1" i="1" baseline="-25000" err="1">
                <a:latin typeface="Times New Roman" panose="02020603050405020304" pitchFamily="18" charset="0"/>
                <a:ea typeface="楷体_GB2312" pitchFamily="49" charset="-122"/>
                <a:sym typeface="+mn-ea"/>
              </a:rPr>
              <a:t>m</a:t>
            </a:r>
            <a:r>
              <a:rPr lang="en-US" altLang="zh-CN" sz="1800" b="1" i="1" err="1">
                <a:latin typeface="Times New Roman" panose="02020603050405020304" pitchFamily="18" charset="0"/>
                <a:ea typeface="楷体_GB2312" pitchFamily="49" charset="-122"/>
                <a:sym typeface="+mn-ea"/>
              </a:rPr>
              <a:t>I</a:t>
            </a:r>
            <a:r>
              <a:rPr lang="en-US" altLang="zh-CN" sz="1800" b="1" i="1" baseline="-25000" err="1">
                <a:latin typeface="Times New Roman" panose="02020603050405020304" pitchFamily="18" charset="0"/>
                <a:ea typeface="楷体_GB2312" pitchFamily="49" charset="-122"/>
                <a:sym typeface="+mn-ea"/>
              </a:rPr>
              <a:t>m</a:t>
            </a:r>
            <a:r>
              <a:rPr lang="en-US" altLang="zh-CN" sz="1800" b="1" err="1">
                <a:latin typeface="Times New Roman" panose="02020603050405020304" pitchFamily="18" charset="0"/>
                <a:ea typeface="楷体_GB2312" pitchFamily="49" charset="-122"/>
              </a:rPr>
              <a:t>sin</a:t>
            </a:r>
            <a:r>
              <a:rPr lang="en-US" altLang="zh-CN" sz="1800" b="1" i="1" err="1">
                <a:latin typeface="Symbol" panose="05050102010706020507" pitchFamily="18" charset="2"/>
                <a:ea typeface="楷体_GB2312" pitchFamily="49" charset="-122"/>
              </a:rPr>
              <a:t>j</a:t>
            </a:r>
            <a:r>
              <a:rPr lang="en-US" altLang="zh-CN" sz="1800" b="1" i="1">
                <a:latin typeface="Symbol" panose="05050102010706020507" pitchFamily="18" charset="2"/>
                <a:ea typeface="楷体_GB2312" pitchFamily="49" charset="-122"/>
              </a:rPr>
              <a:t>       </a:t>
            </a:r>
            <a:r>
              <a:rPr lang="zh-CN" altLang="en-US" sz="1800" b="1" dirty="0">
                <a:latin typeface="Symbol" panose="05050102010706020507" pitchFamily="18" charset="2"/>
              </a:rPr>
              <a:t>单位：</a:t>
            </a:r>
            <a:r>
              <a:rPr lang="en-US" altLang="zh-CN" sz="1800" b="1" err="1">
                <a:latin typeface="Times New Roman" panose="02020603050405020304" pitchFamily="18" charset="0"/>
                <a:ea typeface="楷体_GB2312" pitchFamily="49" charset="-122"/>
              </a:rPr>
              <a:t>var</a:t>
            </a:r>
            <a:r>
              <a:rPr lang="zh-CN" altLang="en-US" sz="1800" b="1" dirty="0">
                <a:latin typeface="Times New Roman" panose="02020603050405020304" pitchFamily="18" charset="0"/>
                <a:ea typeface="楷体_GB2312" pitchFamily="49" charset="-122"/>
              </a:rPr>
              <a:t>（</a:t>
            </a:r>
            <a:r>
              <a:rPr lang="zh-CN" altLang="en-US" sz="1800" b="1" dirty="0">
                <a:latin typeface="Times New Roman" panose="02020603050405020304" pitchFamily="18" charset="0"/>
              </a:rPr>
              <a:t>乏</a:t>
            </a:r>
            <a:r>
              <a:rPr lang="zh-CN" altLang="en-US" sz="1800" b="1" dirty="0">
                <a:latin typeface="Times New Roman" panose="02020603050405020304" pitchFamily="18" charset="0"/>
                <a:ea typeface="楷体_GB2312" pitchFamily="49" charset="-122"/>
              </a:rPr>
              <a:t>）</a:t>
            </a:r>
            <a:endParaRPr lang="zh-CN" altLang="en-US" sz="1800" b="1" dirty="0">
              <a:latin typeface="Times New Roman" panose="02020603050405020304" pitchFamily="18" charset="0"/>
              <a:ea typeface="楷体_GB2312" pitchFamily="49" charset="-122"/>
            </a:endParaRPr>
          </a:p>
        </p:txBody>
      </p:sp>
      <p:sp>
        <p:nvSpPr>
          <p:cNvPr id="218117" name="矩形 218116"/>
          <p:cNvSpPr/>
          <p:nvPr/>
        </p:nvSpPr>
        <p:spPr>
          <a:xfrm>
            <a:off x="1522276" y="2220904"/>
            <a:ext cx="6236394" cy="1751965"/>
          </a:xfrm>
          <a:prstGeom prst="rect">
            <a:avLst/>
          </a:prstGeom>
          <a:noFill/>
          <a:ln w="9525">
            <a:noFill/>
          </a:ln>
        </p:spPr>
        <p:txBody>
          <a:bodyPr>
            <a:spAutoFit/>
          </a:bodyPr>
          <a:lstStyle/>
          <a:p>
            <a:pPr>
              <a:lnSpc>
                <a:spcPct val="120000"/>
              </a:lnSpc>
              <a:spcBef>
                <a:spcPct val="50000"/>
              </a:spcBef>
            </a:pPr>
            <a:r>
              <a:rPr lang="en-US" altLang="zh-CN" sz="1800" b="1" i="1">
                <a:latin typeface="Times New Roman" panose="02020603050405020304" pitchFamily="18" charset="0"/>
                <a:ea typeface="楷体_GB2312" pitchFamily="49" charset="-122"/>
              </a:rPr>
              <a:t>         Q </a:t>
            </a:r>
            <a:r>
              <a:rPr lang="zh-CN" altLang="en-US" sz="1800" b="1" dirty="0">
                <a:latin typeface="Times New Roman" panose="02020603050405020304" pitchFamily="18" charset="0"/>
              </a:rPr>
              <a:t>的大小反映电源与网络电抗分量能量交换的大小；由储能元件</a:t>
            </a:r>
            <a:r>
              <a:rPr lang="en-US" altLang="zh-CN" sz="1800" b="1" i="1">
                <a:latin typeface="Times New Roman" panose="02020603050405020304" pitchFamily="18" charset="0"/>
                <a:ea typeface="楷体_GB2312" pitchFamily="49" charset="-122"/>
              </a:rPr>
              <a:t>L</a:t>
            </a:r>
            <a:r>
              <a:rPr lang="zh-CN" altLang="en-US" sz="1800" b="1" dirty="0">
                <a:latin typeface="Times New Roman" panose="02020603050405020304" pitchFamily="18" charset="0"/>
                <a:ea typeface="楷体_GB2312" pitchFamily="49" charset="-122"/>
              </a:rPr>
              <a:t>、</a:t>
            </a:r>
            <a:r>
              <a:rPr lang="en-US" altLang="zh-CN" sz="1800" b="1" i="1">
                <a:latin typeface="Times New Roman" panose="02020603050405020304" pitchFamily="18" charset="0"/>
                <a:ea typeface="楷体_GB2312" pitchFamily="49" charset="-122"/>
              </a:rPr>
              <a:t>C </a:t>
            </a:r>
            <a:r>
              <a:rPr lang="zh-CN" altLang="en-US" sz="1800" b="1" dirty="0">
                <a:latin typeface="Times New Roman" panose="02020603050405020304" pitchFamily="18" charset="0"/>
              </a:rPr>
              <a:t>的性质决定的，储能元件在电路中既不消耗功率也不产生功率，只是与网络中的其他部分来回交换能量。电抗元件吸收无功，在平均意义上不做功。反映了电源和负载之间能量来回交换，且在转换过程中没有损耗。</a:t>
            </a:r>
            <a:endParaRPr lang="zh-CN" altLang="en-US" sz="1800" b="1">
              <a:latin typeface="Times New Roman" panose="02020603050405020304" pitchFamily="18" charset="0"/>
            </a:endParaRPr>
          </a:p>
        </p:txBody>
      </p:sp>
      <p:sp>
        <p:nvSpPr>
          <p:cNvPr id="218119" name="文本框 218118"/>
          <p:cNvSpPr txBox="1"/>
          <p:nvPr/>
        </p:nvSpPr>
        <p:spPr>
          <a:xfrm>
            <a:off x="2033143" y="1317491"/>
            <a:ext cx="5381137" cy="368300"/>
          </a:xfrm>
          <a:prstGeom prst="rect">
            <a:avLst/>
          </a:prstGeom>
          <a:noFill/>
          <a:ln w="12700">
            <a:noFill/>
          </a:ln>
        </p:spPr>
        <p:txBody>
          <a:bodyPr wrap="square" anchor="ctr">
            <a:spAutoFit/>
          </a:bodyPr>
          <a:lstStyle/>
          <a:p>
            <a:r>
              <a:rPr lang="zh-CN" altLang="en-US" sz="1800" b="1" dirty="0">
                <a:latin typeface="宋体" panose="02010600030101010101" pitchFamily="2" charset="-122"/>
              </a:rPr>
              <a:t>有功功率</a:t>
            </a:r>
            <a:r>
              <a:rPr lang="en-US" altLang="zh-CN" sz="1800" b="1">
                <a:latin typeface="宋体" panose="02010600030101010101" pitchFamily="2" charset="-122"/>
              </a:rPr>
              <a:t>:</a:t>
            </a:r>
            <a:r>
              <a:rPr lang="en-US" altLang="zh-CN" sz="1800" b="1">
                <a:latin typeface="Times New Roman" panose="02020603050405020304" pitchFamily="18" charset="0"/>
                <a:ea typeface="楷体_GB2312" pitchFamily="49" charset="-122"/>
              </a:rPr>
              <a:t>  </a:t>
            </a:r>
            <a:r>
              <a:rPr lang="en-US" altLang="zh-CN" sz="1800" b="1" i="1">
                <a:latin typeface="Times New Roman" panose="02020603050405020304" pitchFamily="18" charset="0"/>
                <a:ea typeface="楷体_GB2312" pitchFamily="49" charset="-122"/>
              </a:rPr>
              <a:t>P </a:t>
            </a:r>
            <a:r>
              <a:rPr lang="en-US" altLang="zh-CN" sz="1800" b="1">
                <a:latin typeface="Times New Roman" panose="02020603050405020304" pitchFamily="18" charset="0"/>
                <a:ea typeface="楷体_GB2312" pitchFamily="49" charset="-122"/>
              </a:rPr>
              <a:t>=1/2</a:t>
            </a:r>
            <a:r>
              <a:rPr lang="en-US" altLang="zh-CN" sz="1800" b="1" i="1" err="1">
                <a:latin typeface="Times New Roman" panose="02020603050405020304" pitchFamily="18" charset="0"/>
                <a:ea typeface="楷体_GB2312" pitchFamily="49" charset="-122"/>
              </a:rPr>
              <a:t>U</a:t>
            </a:r>
            <a:r>
              <a:rPr lang="en-US" altLang="zh-CN" sz="1800" b="1" i="1" baseline="-25000" err="1">
                <a:latin typeface="Times New Roman" panose="02020603050405020304" pitchFamily="18" charset="0"/>
                <a:ea typeface="楷体_GB2312" pitchFamily="49" charset="-122"/>
              </a:rPr>
              <a:t>m</a:t>
            </a:r>
            <a:r>
              <a:rPr lang="en-US" altLang="zh-CN" sz="1800" b="1" i="1" err="1">
                <a:latin typeface="Times New Roman" panose="02020603050405020304" pitchFamily="18" charset="0"/>
                <a:ea typeface="楷体_GB2312" pitchFamily="49" charset="-122"/>
              </a:rPr>
              <a:t>I</a:t>
            </a:r>
            <a:r>
              <a:rPr lang="en-US" altLang="zh-CN" sz="1800" b="1" i="1" baseline="-25000" err="1">
                <a:latin typeface="Times New Roman" panose="02020603050405020304" pitchFamily="18" charset="0"/>
                <a:ea typeface="楷体_GB2312" pitchFamily="49" charset="-122"/>
              </a:rPr>
              <a:t>m</a:t>
            </a:r>
            <a:r>
              <a:rPr lang="en-US" altLang="zh-CN" sz="1800" b="1" err="1">
                <a:latin typeface="Times New Roman" panose="02020603050405020304" pitchFamily="18" charset="0"/>
                <a:ea typeface="楷体_GB2312" pitchFamily="49" charset="-122"/>
              </a:rPr>
              <a:t>cos</a:t>
            </a:r>
            <a:r>
              <a:rPr lang="en-US" altLang="zh-CN" sz="1800" b="1" i="1" err="1">
                <a:latin typeface="Symbol" panose="05050102010706020507" pitchFamily="18" charset="2"/>
                <a:ea typeface="楷体_GB2312" pitchFamily="49" charset="-122"/>
              </a:rPr>
              <a:t>j</a:t>
            </a:r>
            <a:r>
              <a:rPr lang="en-US" altLang="zh-CN" sz="1800" b="1" i="1">
                <a:latin typeface="Symbol" panose="05050102010706020507" pitchFamily="18" charset="2"/>
                <a:ea typeface="楷体_GB2312" pitchFamily="49" charset="-122"/>
              </a:rPr>
              <a:t>       </a:t>
            </a:r>
            <a:r>
              <a:rPr lang="zh-CN" altLang="en-US" sz="1800" b="1" dirty="0">
                <a:latin typeface="Symbol" panose="05050102010706020507" pitchFamily="18" charset="2"/>
              </a:rPr>
              <a:t>单位</a:t>
            </a:r>
            <a:r>
              <a:rPr lang="zh-CN" altLang="en-US" sz="1800" b="1">
                <a:latin typeface="Symbol" panose="05050102010706020507" pitchFamily="18" charset="2"/>
              </a:rPr>
              <a:t>：</a:t>
            </a:r>
            <a:r>
              <a:rPr lang="en-US" altLang="zh-CN" sz="1800" b="1">
                <a:latin typeface="Times New Roman" panose="02020603050405020304" pitchFamily="18" charset="0"/>
                <a:ea typeface="楷体_GB2312" pitchFamily="49" charset="-122"/>
              </a:rPr>
              <a:t>W</a:t>
            </a:r>
            <a:endParaRPr lang="en-US" altLang="zh-CN" sz="1800" b="1">
              <a:latin typeface="Times New Roman" panose="02020603050405020304" pitchFamily="18" charset="0"/>
              <a:ea typeface="楷体_GB2312" pitchFamily="49" charset="-122"/>
            </a:endParaRPr>
          </a:p>
        </p:txBody>
      </p:sp>
      <p:graphicFrame>
        <p:nvGraphicFramePr>
          <p:cNvPr id="217105" name="对象 217104"/>
          <p:cNvGraphicFramePr/>
          <p:nvPr/>
        </p:nvGraphicFramePr>
        <p:xfrm>
          <a:off x="2199742" y="729267"/>
          <a:ext cx="4046928" cy="599704"/>
        </p:xfrm>
        <a:graphic>
          <a:graphicData uri="http://schemas.openxmlformats.org/presentationml/2006/ole">
            <mc:AlternateContent xmlns:mc="http://schemas.openxmlformats.org/markup-compatibility/2006">
              <mc:Choice xmlns:v="urn:schemas-microsoft-com:vml" Requires="v">
                <p:oleObj spid="_x0000_s19459" name="" r:id="rId1" imgW="2730500" imgH="405765" progId="Equation.3">
                  <p:embed/>
                </p:oleObj>
              </mc:Choice>
              <mc:Fallback>
                <p:oleObj name="" r:id="rId1" imgW="2730500" imgH="405765" progId="Equation.3">
                  <p:embed/>
                  <p:pic>
                    <p:nvPicPr>
                      <p:cNvPr id="0" name="图片 3176"/>
                      <p:cNvPicPr/>
                      <p:nvPr/>
                    </p:nvPicPr>
                    <p:blipFill>
                      <a:blip r:embed="rId2"/>
                      <a:stretch>
                        <a:fillRect/>
                      </a:stretch>
                    </p:blipFill>
                    <p:spPr>
                      <a:xfrm>
                        <a:off x="2199742" y="729267"/>
                        <a:ext cx="4046928" cy="599704"/>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18119"/>
                                        </p:tgtEl>
                                        <p:attrNameLst>
                                          <p:attrName>style.visibility</p:attrName>
                                        </p:attrNameLst>
                                      </p:cBhvr>
                                      <p:to>
                                        <p:strVal val="visible"/>
                                      </p:to>
                                    </p:set>
                                    <p:anim calcmode="lin" valueType="num">
                                      <p:cBhvr>
                                        <p:cTn id="7" dur="1000" fill="hold"/>
                                        <p:tgtEl>
                                          <p:spTgt spid="218119"/>
                                        </p:tgtEl>
                                        <p:attrNameLst>
                                          <p:attrName>ppt_w</p:attrName>
                                        </p:attrNameLst>
                                      </p:cBhvr>
                                      <p:tavLst>
                                        <p:tav tm="0">
                                          <p:val>
                                            <p:fltVal val="0"/>
                                          </p:val>
                                        </p:tav>
                                        <p:tav tm="100000">
                                          <p:val>
                                            <p:strVal val="#ppt_w"/>
                                          </p:val>
                                        </p:tav>
                                      </p:tavLst>
                                    </p:anim>
                                    <p:anim calcmode="lin" valueType="num">
                                      <p:cBhvr>
                                        <p:cTn id="8" dur="1000" fill="hold"/>
                                        <p:tgtEl>
                                          <p:spTgt spid="218119"/>
                                        </p:tgtEl>
                                        <p:attrNameLst>
                                          <p:attrName>ppt_h</p:attrName>
                                        </p:attrNameLst>
                                      </p:cBhvr>
                                      <p:tavLst>
                                        <p:tav tm="0">
                                          <p:val>
                                            <p:fltVal val="0"/>
                                          </p:val>
                                        </p:tav>
                                        <p:tav tm="100000">
                                          <p:val>
                                            <p:strVal val="#ppt_h"/>
                                          </p:val>
                                        </p:tav>
                                      </p:tavLst>
                                    </p:anim>
                                    <p:anim calcmode="lin" valueType="num">
                                      <p:cBhvr>
                                        <p:cTn id="9" dur="1000" fill="hold"/>
                                        <p:tgtEl>
                                          <p:spTgt spid="218119"/>
                                        </p:tgtEl>
                                        <p:attrNameLst>
                                          <p:attrName>style.rotation</p:attrName>
                                        </p:attrNameLst>
                                      </p:cBhvr>
                                      <p:tavLst>
                                        <p:tav tm="0">
                                          <p:val>
                                            <p:fltVal val="90"/>
                                          </p:val>
                                        </p:tav>
                                        <p:tav tm="100000">
                                          <p:val>
                                            <p:fltVal val="0"/>
                                          </p:val>
                                        </p:tav>
                                      </p:tavLst>
                                    </p:anim>
                                    <p:animEffect transition="in" filter="fade">
                                      <p:cBhvr>
                                        <p:cTn id="10" dur="1000"/>
                                        <p:tgtEl>
                                          <p:spTgt spid="21811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218116"/>
                                        </p:tgtEl>
                                        <p:attrNameLst>
                                          <p:attrName>style.visibility</p:attrName>
                                        </p:attrNameLst>
                                      </p:cBhvr>
                                      <p:to>
                                        <p:strVal val="visible"/>
                                      </p:to>
                                    </p:set>
                                    <p:anim calcmode="lin" valueType="num">
                                      <p:cBhvr>
                                        <p:cTn id="15" dur="1000" fill="hold"/>
                                        <p:tgtEl>
                                          <p:spTgt spid="218116"/>
                                        </p:tgtEl>
                                        <p:attrNameLst>
                                          <p:attrName>ppt_w</p:attrName>
                                        </p:attrNameLst>
                                      </p:cBhvr>
                                      <p:tavLst>
                                        <p:tav tm="0">
                                          <p:val>
                                            <p:fltVal val="0"/>
                                          </p:val>
                                        </p:tav>
                                        <p:tav tm="100000">
                                          <p:val>
                                            <p:strVal val="#ppt_w"/>
                                          </p:val>
                                        </p:tav>
                                      </p:tavLst>
                                    </p:anim>
                                    <p:anim calcmode="lin" valueType="num">
                                      <p:cBhvr>
                                        <p:cTn id="16" dur="1000" fill="hold"/>
                                        <p:tgtEl>
                                          <p:spTgt spid="218116"/>
                                        </p:tgtEl>
                                        <p:attrNameLst>
                                          <p:attrName>ppt_h</p:attrName>
                                        </p:attrNameLst>
                                      </p:cBhvr>
                                      <p:tavLst>
                                        <p:tav tm="0">
                                          <p:val>
                                            <p:fltVal val="0"/>
                                          </p:val>
                                        </p:tav>
                                        <p:tav tm="100000">
                                          <p:val>
                                            <p:strVal val="#ppt_h"/>
                                          </p:val>
                                        </p:tav>
                                      </p:tavLst>
                                    </p:anim>
                                    <p:anim calcmode="lin" valueType="num">
                                      <p:cBhvr>
                                        <p:cTn id="17" dur="1000" fill="hold"/>
                                        <p:tgtEl>
                                          <p:spTgt spid="218116"/>
                                        </p:tgtEl>
                                        <p:attrNameLst>
                                          <p:attrName>style.rotation</p:attrName>
                                        </p:attrNameLst>
                                      </p:cBhvr>
                                      <p:tavLst>
                                        <p:tav tm="0">
                                          <p:val>
                                            <p:fltVal val="90"/>
                                          </p:val>
                                        </p:tav>
                                        <p:tav tm="100000">
                                          <p:val>
                                            <p:fltVal val="0"/>
                                          </p:val>
                                        </p:tav>
                                      </p:tavLst>
                                    </p:anim>
                                    <p:animEffect transition="in" filter="fade">
                                      <p:cBhvr>
                                        <p:cTn id="18" dur="1000"/>
                                        <p:tgtEl>
                                          <p:spTgt spid="21811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iterate type="lt">
                                    <p:tmPct val="10000"/>
                                  </p:iterate>
                                  <p:childTnLst>
                                    <p:set>
                                      <p:cBhvr>
                                        <p:cTn id="22" dur="1" fill="hold">
                                          <p:stCondLst>
                                            <p:cond delay="0"/>
                                          </p:stCondLst>
                                        </p:cTn>
                                        <p:tgtEl>
                                          <p:spTgt spid="218117">
                                            <p:txEl>
                                              <p:pRg st="0" end="0"/>
                                            </p:txEl>
                                          </p:spTgt>
                                        </p:tgtEl>
                                        <p:attrNameLst>
                                          <p:attrName>style.visibility</p:attrName>
                                        </p:attrNameLst>
                                      </p:cBhvr>
                                      <p:to>
                                        <p:strVal val="visible"/>
                                      </p:to>
                                    </p:set>
                                    <p:anim calcmode="lin" valueType="num">
                                      <p:cBhvr additive="base">
                                        <p:cTn id="23" dur="500" fill="hold"/>
                                        <p:tgtEl>
                                          <p:spTgt spid="218117">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1811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2" presetClass="entr" presetSubtype="0" fill="hold" grpId="0" nodeType="clickEffect">
                                  <p:stCondLst>
                                    <p:cond delay="0"/>
                                  </p:stCondLst>
                                  <p:iterate type="lt">
                                    <p:tmPct val="10000"/>
                                  </p:iterate>
                                  <p:childTnLst>
                                    <p:set>
                                      <p:cBhvr>
                                        <p:cTn id="28" dur="1" fill="hold">
                                          <p:stCondLst>
                                            <p:cond delay="0"/>
                                          </p:stCondLst>
                                        </p:cTn>
                                        <p:tgtEl>
                                          <p:spTgt spid="218115"/>
                                        </p:tgtEl>
                                        <p:attrNameLst>
                                          <p:attrName>style.visibility</p:attrName>
                                        </p:attrNameLst>
                                      </p:cBhvr>
                                      <p:to>
                                        <p:strVal val="visible"/>
                                      </p:to>
                                    </p:set>
                                    <p:animScale>
                                      <p:cBhvr>
                                        <p:cTn id="29" dur="1000" decel="50000" fill="hold">
                                          <p:stCondLst>
                                            <p:cond delay="0"/>
                                          </p:stCondLst>
                                        </p:cTn>
                                        <p:tgtEl>
                                          <p:spTgt spid="2181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30" dur="1000" decel="50000" fill="hold">
                                          <p:stCondLst>
                                            <p:cond delay="0"/>
                                          </p:stCondLst>
                                        </p:cTn>
                                        <p:tgtEl>
                                          <p:spTgt spid="218115"/>
                                        </p:tgtEl>
                                        <p:attrNameLst>
                                          <p:attrName>ppt_x</p:attrName>
                                          <p:attrName>ppt_y</p:attrName>
                                        </p:attrNameLst>
                                      </p:cBhvr>
                                    </p:animMotion>
                                    <p:animEffect transition="in" filter="fade">
                                      <p:cBhvr>
                                        <p:cTn id="31" dur="1000"/>
                                        <p:tgtEl>
                                          <p:spTgt spid="2181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7105"/>
                                        </p:tgtEl>
                                        <p:attrNameLst>
                                          <p:attrName>style.visibility</p:attrName>
                                        </p:attrNameLst>
                                      </p:cBhvr>
                                      <p:to>
                                        <p:strVal val="visible"/>
                                      </p:to>
                                    </p:set>
                                    <p:animEffect transition="in" filter="wipe(left)">
                                      <p:cBhvr>
                                        <p:cTn id="36" dur="500"/>
                                        <p:tgtEl>
                                          <p:spTgt spid="217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p:bldP spid="218116" grpId="0"/>
      <p:bldP spid="218117" grpId="0" build="p"/>
      <p:bldP spid="2181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文本框 261121"/>
          <p:cNvSpPr txBox="1"/>
          <p:nvPr/>
        </p:nvSpPr>
        <p:spPr>
          <a:xfrm>
            <a:off x="1471070" y="214350"/>
            <a:ext cx="3845560" cy="368300"/>
          </a:xfrm>
          <a:prstGeom prst="rect">
            <a:avLst/>
          </a:prstGeom>
          <a:noFill/>
          <a:ln w="9525" cap="flat" cmpd="sng">
            <a:solidFill>
              <a:srgbClr val="0000CC"/>
            </a:solidFill>
            <a:prstDash val="solid"/>
            <a:miter/>
            <a:headEnd type="none" w="med" len="med"/>
            <a:tailEnd type="none" w="med" len="med"/>
          </a:ln>
        </p:spPr>
        <p:txBody>
          <a:bodyPr wrap="none">
            <a:spAutoFit/>
          </a:bodyPr>
          <a:lstStyle/>
          <a:p>
            <a:pPr>
              <a:spcBef>
                <a:spcPct val="50000"/>
              </a:spcBef>
            </a:pPr>
            <a:r>
              <a:rPr lang="en-US" altLang="zh-CN" sz="1800" b="1" i="1">
                <a:solidFill>
                  <a:srgbClr val="0000CC"/>
                </a:solidFill>
                <a:latin typeface="Times New Roman" panose="02020603050405020304" pitchFamily="18" charset="0"/>
              </a:rPr>
              <a:t>R</a:t>
            </a:r>
            <a:r>
              <a:rPr lang="zh-CN" altLang="en-US" sz="1800" b="1">
                <a:solidFill>
                  <a:srgbClr val="0000CC"/>
                </a:solidFill>
                <a:latin typeface="Times New Roman" panose="02020603050405020304" pitchFamily="18" charset="0"/>
              </a:rPr>
              <a:t>、</a:t>
            </a:r>
            <a:r>
              <a:rPr lang="en-US" altLang="zh-CN" sz="1800" b="1" i="1">
                <a:solidFill>
                  <a:srgbClr val="0000CC"/>
                </a:solidFill>
                <a:latin typeface="Times New Roman" panose="02020603050405020304" pitchFamily="18" charset="0"/>
              </a:rPr>
              <a:t>L</a:t>
            </a:r>
            <a:r>
              <a:rPr lang="zh-CN" altLang="en-US" sz="1800" b="1">
                <a:solidFill>
                  <a:srgbClr val="0000CC"/>
                </a:solidFill>
                <a:latin typeface="Times New Roman" panose="02020603050405020304" pitchFamily="18" charset="0"/>
              </a:rPr>
              <a:t>、</a:t>
            </a:r>
            <a:r>
              <a:rPr lang="en-US" altLang="zh-CN" sz="1800" b="1" i="1">
                <a:solidFill>
                  <a:srgbClr val="0000CC"/>
                </a:solidFill>
                <a:latin typeface="Times New Roman" panose="02020603050405020304" pitchFamily="18" charset="0"/>
              </a:rPr>
              <a:t>C</a:t>
            </a:r>
            <a:r>
              <a:rPr lang="zh-CN" altLang="zh-CN" sz="1800" b="1" dirty="0">
                <a:solidFill>
                  <a:srgbClr val="0000CC"/>
                </a:solidFill>
                <a:latin typeface="Times New Roman" panose="02020603050405020304" pitchFamily="18" charset="0"/>
              </a:rPr>
              <a:t>元件的有功功率和无功功率</a:t>
            </a:r>
            <a:endParaRPr lang="en-US" altLang="zh-CN" sz="1800" b="1">
              <a:solidFill>
                <a:srgbClr val="0000CC"/>
              </a:solidFill>
              <a:latin typeface="Times New Roman" panose="02020603050405020304" pitchFamily="18" charset="0"/>
            </a:endParaRPr>
          </a:p>
        </p:txBody>
      </p:sp>
      <p:grpSp>
        <p:nvGrpSpPr>
          <p:cNvPr id="261123" name="组合 261122"/>
          <p:cNvGrpSpPr/>
          <p:nvPr/>
        </p:nvGrpSpPr>
        <p:grpSpPr>
          <a:xfrm>
            <a:off x="1586581" y="546593"/>
            <a:ext cx="1249184" cy="1339687"/>
            <a:chOff x="449" y="768"/>
            <a:chExt cx="1049" cy="1125"/>
          </a:xfrm>
        </p:grpSpPr>
        <p:sp>
          <p:nvSpPr>
            <p:cNvPr id="261124" name="直接连接符 261123"/>
            <p:cNvSpPr/>
            <p:nvPr/>
          </p:nvSpPr>
          <p:spPr>
            <a:xfrm>
              <a:off x="1149" y="1116"/>
              <a:ext cx="0" cy="720"/>
            </a:xfrm>
            <a:prstGeom prst="line">
              <a:avLst/>
            </a:prstGeom>
            <a:ln w="19050" cap="flat" cmpd="sng">
              <a:solidFill>
                <a:schemeClr val="tx1"/>
              </a:solidFill>
              <a:prstDash val="solid"/>
              <a:headEnd type="none" w="med" len="med"/>
              <a:tailEnd type="none" w="med" len="med"/>
            </a:ln>
          </p:spPr>
        </p:sp>
        <p:sp>
          <p:nvSpPr>
            <p:cNvPr id="261125" name="矩形 261124"/>
            <p:cNvSpPr/>
            <p:nvPr/>
          </p:nvSpPr>
          <p:spPr>
            <a:xfrm>
              <a:off x="1089" y="130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sz="100"/>
            </a:p>
          </p:txBody>
        </p:sp>
        <p:sp>
          <p:nvSpPr>
            <p:cNvPr id="261126" name="直接连接符 261125"/>
            <p:cNvSpPr/>
            <p:nvPr/>
          </p:nvSpPr>
          <p:spPr>
            <a:xfrm>
              <a:off x="573" y="1116"/>
              <a:ext cx="576" cy="0"/>
            </a:xfrm>
            <a:prstGeom prst="line">
              <a:avLst/>
            </a:prstGeom>
            <a:ln w="19050" cap="flat" cmpd="sng">
              <a:solidFill>
                <a:schemeClr val="tx1"/>
              </a:solidFill>
              <a:prstDash val="solid"/>
              <a:headEnd type="none" w="med" len="med"/>
              <a:tailEnd type="none" w="med" len="med"/>
            </a:ln>
          </p:spPr>
        </p:sp>
        <p:sp>
          <p:nvSpPr>
            <p:cNvPr id="261127" name="直接连接符 261126"/>
            <p:cNvSpPr/>
            <p:nvPr/>
          </p:nvSpPr>
          <p:spPr>
            <a:xfrm>
              <a:off x="573" y="1836"/>
              <a:ext cx="576" cy="0"/>
            </a:xfrm>
            <a:prstGeom prst="line">
              <a:avLst/>
            </a:prstGeom>
            <a:ln w="19050" cap="flat" cmpd="sng">
              <a:solidFill>
                <a:schemeClr val="tx1"/>
              </a:solidFill>
              <a:prstDash val="solid"/>
              <a:headEnd type="none" w="med" len="med"/>
              <a:tailEnd type="none" w="med" len="med"/>
            </a:ln>
          </p:spPr>
        </p:sp>
        <p:sp>
          <p:nvSpPr>
            <p:cNvPr id="261128" name="文本框 261127"/>
            <p:cNvSpPr txBox="1"/>
            <p:nvPr/>
          </p:nvSpPr>
          <p:spPr>
            <a:xfrm>
              <a:off x="449" y="1344"/>
              <a:ext cx="260"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u</a:t>
              </a:r>
              <a:endParaRPr lang="en-US" altLang="zh-CN" sz="1800" b="1">
                <a:latin typeface="Times New Roman" panose="02020603050405020304" pitchFamily="18" charset="0"/>
              </a:endParaRPr>
            </a:p>
          </p:txBody>
        </p:sp>
        <p:sp>
          <p:nvSpPr>
            <p:cNvPr id="261129" name="直接连接符 261128"/>
            <p:cNvSpPr/>
            <p:nvPr/>
          </p:nvSpPr>
          <p:spPr>
            <a:xfrm>
              <a:off x="597" y="1056"/>
              <a:ext cx="288" cy="0"/>
            </a:xfrm>
            <a:prstGeom prst="line">
              <a:avLst/>
            </a:prstGeom>
            <a:ln w="9525" cap="flat" cmpd="sng">
              <a:solidFill>
                <a:schemeClr val="tx1"/>
              </a:solidFill>
              <a:prstDash val="solid"/>
              <a:headEnd type="none" w="med" len="med"/>
              <a:tailEnd type="stealth" w="sm" len="med"/>
            </a:ln>
          </p:spPr>
        </p:sp>
        <p:sp>
          <p:nvSpPr>
            <p:cNvPr id="261130" name="文本框 261129"/>
            <p:cNvSpPr txBox="1"/>
            <p:nvPr/>
          </p:nvSpPr>
          <p:spPr>
            <a:xfrm>
              <a:off x="561" y="768"/>
              <a:ext cx="207"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i</a:t>
              </a:r>
              <a:endParaRPr lang="en-US" altLang="zh-CN" sz="1800" b="1">
                <a:latin typeface="Times New Roman" panose="02020603050405020304" pitchFamily="18" charset="0"/>
              </a:endParaRPr>
            </a:p>
          </p:txBody>
        </p:sp>
        <p:sp>
          <p:nvSpPr>
            <p:cNvPr id="261131" name="文本框 261130"/>
            <p:cNvSpPr txBox="1"/>
            <p:nvPr/>
          </p:nvSpPr>
          <p:spPr>
            <a:xfrm>
              <a:off x="1216" y="1308"/>
              <a:ext cx="282"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R</a:t>
              </a:r>
              <a:endParaRPr lang="en-US" altLang="zh-CN" sz="1800" b="1" i="1">
                <a:latin typeface="Times New Roman" panose="02020603050405020304" pitchFamily="18" charset="0"/>
              </a:endParaRPr>
            </a:p>
          </p:txBody>
        </p:sp>
        <p:sp>
          <p:nvSpPr>
            <p:cNvPr id="261132" name="椭圆 261131"/>
            <p:cNvSpPr/>
            <p:nvPr/>
          </p:nvSpPr>
          <p:spPr>
            <a:xfrm>
              <a:off x="537" y="1824"/>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sz="100"/>
            </a:p>
          </p:txBody>
        </p:sp>
        <p:sp>
          <p:nvSpPr>
            <p:cNvPr id="261133" name="椭圆 261132"/>
            <p:cNvSpPr/>
            <p:nvPr/>
          </p:nvSpPr>
          <p:spPr>
            <a:xfrm>
              <a:off x="537" y="1104"/>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sz="100"/>
            </a:p>
          </p:txBody>
        </p:sp>
        <p:sp>
          <p:nvSpPr>
            <p:cNvPr id="261134" name="文本框 261133"/>
            <p:cNvSpPr txBox="1"/>
            <p:nvPr/>
          </p:nvSpPr>
          <p:spPr>
            <a:xfrm>
              <a:off x="457" y="1104"/>
              <a:ext cx="263" cy="309"/>
            </a:xfrm>
            <a:prstGeom prst="rect">
              <a:avLst/>
            </a:prstGeom>
            <a:noFill/>
            <a:ln w="9525">
              <a:noFill/>
            </a:ln>
          </p:spPr>
          <p:txBody>
            <a:bodyPr wrap="none" anchor="t">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61135" name="文本框 261134"/>
            <p:cNvSpPr txBox="1"/>
            <p:nvPr/>
          </p:nvSpPr>
          <p:spPr>
            <a:xfrm>
              <a:off x="469" y="1584"/>
              <a:ext cx="251" cy="309"/>
            </a:xfrm>
            <a:prstGeom prst="rect">
              <a:avLst/>
            </a:prstGeom>
            <a:noFill/>
            <a:ln w="9525">
              <a:noFill/>
            </a:ln>
          </p:spPr>
          <p:txBody>
            <a:bodyPr wrap="none" anchor="t">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grpSp>
      <p:sp>
        <p:nvSpPr>
          <p:cNvPr id="261136" name="文本框 261135"/>
          <p:cNvSpPr txBox="1"/>
          <p:nvPr/>
        </p:nvSpPr>
        <p:spPr>
          <a:xfrm>
            <a:off x="2930079" y="889791"/>
            <a:ext cx="4820017" cy="368300"/>
          </a:xfrm>
          <a:prstGeom prst="rect">
            <a:avLst/>
          </a:prstGeom>
          <a:noFill/>
          <a:ln w="9525">
            <a:noFill/>
          </a:ln>
        </p:spPr>
        <p:txBody>
          <a:bodyPr wrap="square">
            <a:spAutoFit/>
          </a:bodyPr>
          <a:lstStyle/>
          <a:p>
            <a:pPr>
              <a:spcBef>
                <a:spcPct val="50000"/>
              </a:spcBef>
            </a:pPr>
            <a:r>
              <a:rPr lang="en-US" altLang="zh-CN" sz="1800" b="1" i="1">
                <a:latin typeface="Times New Roman" panose="02020603050405020304" pitchFamily="18" charset="0"/>
              </a:rPr>
              <a:t>P</a:t>
            </a:r>
            <a:r>
              <a:rPr lang="en-US" altLang="zh-CN" sz="1800" b="1" i="1" baseline="-25000">
                <a:latin typeface="Times New Roman" panose="02020603050405020304" pitchFamily="18" charset="0"/>
              </a:rPr>
              <a:t>R </a:t>
            </a:r>
            <a:r>
              <a:rPr lang="en-US" altLang="zh-CN" sz="1800" b="1">
                <a:latin typeface="Times New Roman" panose="02020603050405020304" pitchFamily="18" charset="0"/>
              </a:rPr>
              <a:t>=</a:t>
            </a:r>
            <a:r>
              <a:rPr lang="en-US" altLang="zh-CN" sz="1800" b="1">
                <a:latin typeface="Times New Roman" panose="02020603050405020304" pitchFamily="18" charset="0"/>
                <a:ea typeface="楷体_GB2312" pitchFamily="49" charset="-122"/>
                <a:sym typeface="+mn-ea"/>
              </a:rPr>
              <a:t>1/2</a:t>
            </a:r>
            <a:r>
              <a:rPr lang="en-US" altLang="zh-CN" sz="1800" b="1" i="1" err="1">
                <a:latin typeface="Times New Roman" panose="02020603050405020304" pitchFamily="18" charset="0"/>
              </a:rPr>
              <a:t>U</a:t>
            </a:r>
            <a:r>
              <a:rPr lang="en-US" altLang="zh-CN" sz="1800" b="1" i="1" baseline="-25000" err="1">
                <a:latin typeface="Times New Roman" panose="02020603050405020304" pitchFamily="18" charset="0"/>
              </a:rPr>
              <a:t>m</a:t>
            </a:r>
            <a:r>
              <a:rPr lang="en-US" altLang="zh-CN" sz="1800" b="1" i="1" err="1">
                <a:latin typeface="Times New Roman" panose="02020603050405020304" pitchFamily="18" charset="0"/>
              </a:rPr>
              <a:t>I</a:t>
            </a:r>
            <a:r>
              <a:rPr lang="en-US" altLang="zh-CN" sz="1800" b="1" i="1" baseline="-25000" err="1">
                <a:latin typeface="Times New Roman" panose="02020603050405020304" pitchFamily="18" charset="0"/>
              </a:rPr>
              <a:t>m</a:t>
            </a:r>
            <a:r>
              <a:rPr lang="en-US" altLang="zh-CN" sz="1800" b="1" err="1">
                <a:latin typeface="Times New Roman" panose="02020603050405020304" pitchFamily="18" charset="0"/>
              </a:rPr>
              <a:t>cos</a:t>
            </a:r>
            <a:r>
              <a:rPr lang="en-US" altLang="zh-CN" sz="1800" b="1" i="1">
                <a:latin typeface="Times New Roman" panose="02020603050405020304" pitchFamily="18" charset="0"/>
                <a:sym typeface="Symbol" panose="05050102010706020507" pitchFamily="18" charset="2"/>
              </a:rPr>
              <a:t> </a:t>
            </a:r>
            <a:r>
              <a:rPr lang="en-US" altLang="zh-CN" sz="1800" b="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ea typeface="楷体_GB2312" pitchFamily="49" charset="-122"/>
                <a:sym typeface="+mn-ea"/>
              </a:rPr>
              <a:t>1/2</a:t>
            </a:r>
            <a:r>
              <a:rPr lang="en-US" altLang="zh-CN" sz="1800" b="1" i="1" err="1">
                <a:latin typeface="Times New Roman" panose="02020603050405020304" pitchFamily="18" charset="0"/>
                <a:sym typeface="+mn-ea"/>
              </a:rPr>
              <a:t>U</a:t>
            </a:r>
            <a:r>
              <a:rPr lang="en-US" altLang="zh-CN" sz="1800" b="1" i="1" baseline="-25000" err="1">
                <a:latin typeface="Times New Roman" panose="02020603050405020304" pitchFamily="18" charset="0"/>
                <a:sym typeface="+mn-ea"/>
              </a:rPr>
              <a:t>m</a:t>
            </a:r>
            <a:r>
              <a:rPr lang="en-US" altLang="zh-CN" sz="1800" b="1" i="1" err="1">
                <a:latin typeface="Times New Roman" panose="02020603050405020304" pitchFamily="18" charset="0"/>
                <a:sym typeface="+mn-ea"/>
              </a:rPr>
              <a:t>I</a:t>
            </a:r>
            <a:r>
              <a:rPr lang="en-US" altLang="zh-CN" sz="1800" b="1" i="1" baseline="-25000" err="1">
                <a:latin typeface="Times New Roman" panose="02020603050405020304" pitchFamily="18" charset="0"/>
                <a:sym typeface="+mn-ea"/>
              </a:rPr>
              <a:t>m</a:t>
            </a:r>
            <a:r>
              <a:rPr lang="en-US" altLang="zh-CN" sz="1800" b="1">
                <a:latin typeface="Times New Roman" panose="02020603050405020304" pitchFamily="18" charset="0"/>
                <a:sym typeface="Symbol" panose="05050102010706020507" pitchFamily="18" charset="2"/>
              </a:rPr>
              <a:t>cos0 =</a:t>
            </a:r>
            <a:r>
              <a:rPr lang="en-US" altLang="zh-CN" sz="1800" b="1">
                <a:latin typeface="Times New Roman" panose="02020603050405020304" pitchFamily="18" charset="0"/>
                <a:ea typeface="楷体_GB2312" pitchFamily="49" charset="-122"/>
                <a:sym typeface="+mn-ea"/>
              </a:rPr>
              <a:t>1/2</a:t>
            </a:r>
            <a:r>
              <a:rPr lang="en-US" altLang="zh-CN" sz="1800" b="1" i="1" err="1">
                <a:latin typeface="Times New Roman" panose="02020603050405020304" pitchFamily="18" charset="0"/>
                <a:sym typeface="+mn-ea"/>
              </a:rPr>
              <a:t>U</a:t>
            </a:r>
            <a:r>
              <a:rPr lang="en-US" altLang="zh-CN" sz="1800" b="1" i="1" baseline="-25000" err="1">
                <a:latin typeface="Times New Roman" panose="02020603050405020304" pitchFamily="18" charset="0"/>
                <a:sym typeface="+mn-ea"/>
              </a:rPr>
              <a:t>m</a:t>
            </a:r>
            <a:r>
              <a:rPr lang="en-US" altLang="zh-CN" sz="1800" b="1" i="1" err="1">
                <a:latin typeface="Times New Roman" panose="02020603050405020304" pitchFamily="18" charset="0"/>
                <a:sym typeface="+mn-ea"/>
              </a:rPr>
              <a:t>I</a:t>
            </a:r>
            <a:r>
              <a:rPr lang="en-US" altLang="zh-CN" sz="1800" b="1" i="1" baseline="-25000" err="1">
                <a:latin typeface="Times New Roman" panose="02020603050405020304" pitchFamily="18" charset="0"/>
                <a:sym typeface="+mn-ea"/>
              </a:rPr>
              <a:t>m</a:t>
            </a:r>
            <a:endParaRPr lang="en-US" altLang="zh-CN" sz="1800" b="1">
              <a:latin typeface="Times New Roman" panose="02020603050405020304" pitchFamily="18" charset="0"/>
              <a:sym typeface="Symbol" panose="05050102010706020507" pitchFamily="18" charset="2"/>
            </a:endParaRPr>
          </a:p>
        </p:txBody>
      </p:sp>
      <p:grpSp>
        <p:nvGrpSpPr>
          <p:cNvPr id="261137" name="组合 261136"/>
          <p:cNvGrpSpPr/>
          <p:nvPr/>
        </p:nvGrpSpPr>
        <p:grpSpPr>
          <a:xfrm>
            <a:off x="1574673" y="1904143"/>
            <a:ext cx="1250375" cy="1339687"/>
            <a:chOff x="326" y="2256"/>
            <a:chExt cx="1050" cy="1125"/>
          </a:xfrm>
        </p:grpSpPr>
        <p:sp>
          <p:nvSpPr>
            <p:cNvPr id="261138" name="任意多边形 261137"/>
            <p:cNvSpPr/>
            <p:nvPr/>
          </p:nvSpPr>
          <p:spPr>
            <a:xfrm>
              <a:off x="1037" y="2616"/>
              <a:ext cx="1" cy="168"/>
            </a:xfrm>
            <a:custGeom>
              <a:avLst/>
              <a:gdLst/>
              <a:ahLst/>
              <a:cxnLst/>
              <a:rect l="0" t="0" r="0" b="0"/>
              <a:pathLst>
                <a:path w="1" h="168">
                  <a:moveTo>
                    <a:pt x="0" y="168"/>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sz="100"/>
            </a:p>
          </p:txBody>
        </p:sp>
        <p:sp>
          <p:nvSpPr>
            <p:cNvPr id="261139" name="任意多边形 261138"/>
            <p:cNvSpPr/>
            <p:nvPr/>
          </p:nvSpPr>
          <p:spPr>
            <a:xfrm>
              <a:off x="1031" y="3168"/>
              <a:ext cx="1" cy="174"/>
            </a:xfrm>
            <a:custGeom>
              <a:avLst/>
              <a:gdLst/>
              <a:ahLst/>
              <a:cxnLst/>
              <a:rect l="0" t="0" r="0" b="0"/>
              <a:pathLst>
                <a:path w="1" h="174">
                  <a:moveTo>
                    <a:pt x="0" y="0"/>
                  </a:moveTo>
                  <a:lnTo>
                    <a:pt x="0" y="174"/>
                  </a:lnTo>
                </a:path>
              </a:pathLst>
            </a:custGeom>
            <a:noFill/>
            <a:ln w="19050" cap="flat" cmpd="sng">
              <a:solidFill>
                <a:schemeClr val="tx1"/>
              </a:solidFill>
              <a:prstDash val="solid"/>
              <a:headEnd type="none" w="med" len="med"/>
              <a:tailEnd type="none" w="med" len="med"/>
            </a:ln>
          </p:spPr>
          <p:txBody>
            <a:bodyPr/>
            <a:lstStyle/>
            <a:p>
              <a:endParaRPr lang="zh-CN" altLang="en-US" sz="100"/>
            </a:p>
          </p:txBody>
        </p:sp>
        <p:sp>
          <p:nvSpPr>
            <p:cNvPr id="261140" name="任意多边形 261139"/>
            <p:cNvSpPr/>
            <p:nvPr/>
          </p:nvSpPr>
          <p:spPr>
            <a:xfrm>
              <a:off x="461" y="2616"/>
              <a:ext cx="576" cy="6"/>
            </a:xfrm>
            <a:custGeom>
              <a:avLst/>
              <a:gdLst/>
              <a:ahLst/>
              <a:cxnLst/>
              <a:rect l="0" t="0" r="0" b="0"/>
              <a:pathLst>
                <a:path w="576" h="6">
                  <a:moveTo>
                    <a:pt x="0" y="6"/>
                  </a:moveTo>
                  <a:lnTo>
                    <a:pt x="576" y="0"/>
                  </a:lnTo>
                </a:path>
              </a:pathLst>
            </a:custGeom>
            <a:noFill/>
            <a:ln w="19050" cap="flat" cmpd="sng">
              <a:solidFill>
                <a:schemeClr val="tx1"/>
              </a:solidFill>
              <a:prstDash val="solid"/>
              <a:headEnd type="none" w="med" len="med"/>
              <a:tailEnd type="none" w="med" len="med"/>
            </a:ln>
          </p:spPr>
          <p:txBody>
            <a:bodyPr/>
            <a:lstStyle/>
            <a:p>
              <a:endParaRPr lang="zh-CN" altLang="en-US" sz="100"/>
            </a:p>
          </p:txBody>
        </p:sp>
        <p:sp>
          <p:nvSpPr>
            <p:cNvPr id="261141" name="任意多边形 261140"/>
            <p:cNvSpPr/>
            <p:nvPr/>
          </p:nvSpPr>
          <p:spPr>
            <a:xfrm>
              <a:off x="458" y="3336"/>
              <a:ext cx="570" cy="3"/>
            </a:xfrm>
            <a:custGeom>
              <a:avLst/>
              <a:gdLst/>
              <a:ahLst/>
              <a:cxnLst/>
              <a:rect l="0" t="0" r="0" b="0"/>
              <a:pathLst>
                <a:path w="570" h="3">
                  <a:moveTo>
                    <a:pt x="0" y="3"/>
                  </a:moveTo>
                  <a:lnTo>
                    <a:pt x="570" y="0"/>
                  </a:lnTo>
                </a:path>
              </a:pathLst>
            </a:custGeom>
            <a:noFill/>
            <a:ln w="19050" cap="flat" cmpd="sng">
              <a:solidFill>
                <a:schemeClr val="tx1"/>
              </a:solidFill>
              <a:prstDash val="solid"/>
              <a:headEnd type="none" w="med" len="med"/>
              <a:tailEnd type="none" w="med" len="med"/>
            </a:ln>
          </p:spPr>
          <p:txBody>
            <a:bodyPr/>
            <a:lstStyle/>
            <a:p>
              <a:endParaRPr lang="zh-CN" altLang="en-US" sz="100"/>
            </a:p>
          </p:txBody>
        </p:sp>
        <p:sp>
          <p:nvSpPr>
            <p:cNvPr id="261142" name="直接连接符 261141"/>
            <p:cNvSpPr/>
            <p:nvPr/>
          </p:nvSpPr>
          <p:spPr>
            <a:xfrm>
              <a:off x="441" y="2544"/>
              <a:ext cx="288" cy="0"/>
            </a:xfrm>
            <a:prstGeom prst="line">
              <a:avLst/>
            </a:prstGeom>
            <a:ln w="9525" cap="flat" cmpd="sng">
              <a:solidFill>
                <a:srgbClr val="FF0000"/>
              </a:solidFill>
              <a:prstDash val="solid"/>
              <a:headEnd type="none" w="med" len="med"/>
              <a:tailEnd type="stealth" w="sm" len="med"/>
            </a:ln>
          </p:spPr>
        </p:sp>
        <p:sp>
          <p:nvSpPr>
            <p:cNvPr id="261143" name="文本框 261142"/>
            <p:cNvSpPr txBox="1"/>
            <p:nvPr/>
          </p:nvSpPr>
          <p:spPr>
            <a:xfrm>
              <a:off x="503" y="2256"/>
              <a:ext cx="207"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i</a:t>
              </a:r>
              <a:endParaRPr lang="en-US" altLang="zh-CN" sz="1800" b="1">
                <a:latin typeface="Times New Roman" panose="02020603050405020304" pitchFamily="18" charset="0"/>
              </a:endParaRPr>
            </a:p>
          </p:txBody>
        </p:sp>
        <p:sp>
          <p:nvSpPr>
            <p:cNvPr id="261144" name="文本框 261143"/>
            <p:cNvSpPr txBox="1"/>
            <p:nvPr/>
          </p:nvSpPr>
          <p:spPr>
            <a:xfrm>
              <a:off x="336" y="2832"/>
              <a:ext cx="192" cy="309"/>
            </a:xfrm>
            <a:prstGeom prst="rect">
              <a:avLst/>
            </a:prstGeom>
            <a:noFill/>
            <a:ln w="9525">
              <a:noFill/>
            </a:ln>
          </p:spPr>
          <p:txBody>
            <a:bodyPr>
              <a:spAutoFit/>
            </a:bodyPr>
            <a:lstStyle/>
            <a:p>
              <a:r>
                <a:rPr lang="en-US" altLang="zh-CN" sz="1800" b="1" i="1">
                  <a:latin typeface="Times New Roman" panose="02020603050405020304" pitchFamily="18" charset="0"/>
                </a:rPr>
                <a:t>u</a:t>
              </a:r>
              <a:endParaRPr lang="en-US" altLang="zh-CN" sz="1800" b="1">
                <a:latin typeface="Times New Roman" panose="02020603050405020304" pitchFamily="18" charset="0"/>
              </a:endParaRPr>
            </a:p>
          </p:txBody>
        </p:sp>
        <p:sp>
          <p:nvSpPr>
            <p:cNvPr id="261145" name="文本框 261144"/>
            <p:cNvSpPr txBox="1"/>
            <p:nvPr/>
          </p:nvSpPr>
          <p:spPr>
            <a:xfrm>
              <a:off x="1105" y="2832"/>
              <a:ext cx="271"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L</a:t>
              </a:r>
              <a:endParaRPr lang="en-US" altLang="zh-CN" sz="1800" b="1" i="1">
                <a:latin typeface="Times New Roman" panose="02020603050405020304" pitchFamily="18" charset="0"/>
              </a:endParaRPr>
            </a:p>
          </p:txBody>
        </p:sp>
        <p:grpSp>
          <p:nvGrpSpPr>
            <p:cNvPr id="261146" name="组合 261145"/>
            <p:cNvGrpSpPr/>
            <p:nvPr/>
          </p:nvGrpSpPr>
          <p:grpSpPr>
            <a:xfrm rot="5400000">
              <a:off x="867" y="2947"/>
              <a:ext cx="384" cy="57"/>
              <a:chOff x="666" y="1872"/>
              <a:chExt cx="489" cy="60"/>
            </a:xfrm>
          </p:grpSpPr>
          <p:sp>
            <p:nvSpPr>
              <p:cNvPr id="261147" name="任意多边形 261146"/>
              <p:cNvSpPr/>
              <p:nvPr/>
            </p:nvSpPr>
            <p:spPr>
              <a:xfrm>
                <a:off x="666" y="1872"/>
                <a:ext cx="125" cy="60"/>
              </a:xfrm>
              <a:custGeom>
                <a:avLst/>
                <a:gdLst/>
                <a:ahLst/>
                <a:cxnLst/>
                <a:rect l="0" t="0" r="0" b="0"/>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sz="100"/>
              </a:p>
            </p:txBody>
          </p:sp>
          <p:sp>
            <p:nvSpPr>
              <p:cNvPr id="261148" name="任意多边形 261147"/>
              <p:cNvSpPr/>
              <p:nvPr/>
            </p:nvSpPr>
            <p:spPr>
              <a:xfrm>
                <a:off x="791" y="1872"/>
                <a:ext cx="121" cy="54"/>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sz="100"/>
              </a:p>
            </p:txBody>
          </p:sp>
          <p:sp>
            <p:nvSpPr>
              <p:cNvPr id="261149" name="任意多边形 261148"/>
              <p:cNvSpPr/>
              <p:nvPr/>
            </p:nvSpPr>
            <p:spPr>
              <a:xfrm>
                <a:off x="912" y="1872"/>
                <a:ext cx="119" cy="51"/>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sz="100"/>
              </a:p>
            </p:txBody>
          </p:sp>
          <p:sp>
            <p:nvSpPr>
              <p:cNvPr id="261150" name="任意多边形 261149"/>
              <p:cNvSpPr/>
              <p:nvPr/>
            </p:nvSpPr>
            <p:spPr>
              <a:xfrm>
                <a:off x="1032" y="1872"/>
                <a:ext cx="123" cy="57"/>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sz="100"/>
              </a:p>
            </p:txBody>
          </p:sp>
        </p:grpSp>
        <p:sp>
          <p:nvSpPr>
            <p:cNvPr id="261151" name="椭圆 261150"/>
            <p:cNvSpPr/>
            <p:nvPr/>
          </p:nvSpPr>
          <p:spPr>
            <a:xfrm>
              <a:off x="407" y="3312"/>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sz="100"/>
            </a:p>
          </p:txBody>
        </p:sp>
        <p:sp>
          <p:nvSpPr>
            <p:cNvPr id="261152" name="椭圆 261151"/>
            <p:cNvSpPr/>
            <p:nvPr/>
          </p:nvSpPr>
          <p:spPr>
            <a:xfrm>
              <a:off x="407" y="2592"/>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sz="100"/>
            </a:p>
          </p:txBody>
        </p:sp>
        <p:sp>
          <p:nvSpPr>
            <p:cNvPr id="261153" name="文本框 261152"/>
            <p:cNvSpPr txBox="1"/>
            <p:nvPr/>
          </p:nvSpPr>
          <p:spPr>
            <a:xfrm>
              <a:off x="326" y="2640"/>
              <a:ext cx="263" cy="309"/>
            </a:xfrm>
            <a:prstGeom prst="rect">
              <a:avLst/>
            </a:prstGeom>
            <a:noFill/>
            <a:ln w="9525">
              <a:noFill/>
            </a:ln>
          </p:spPr>
          <p:txBody>
            <a:bodyPr wrap="none" anchor="t">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61154" name="文本框 261153"/>
            <p:cNvSpPr txBox="1"/>
            <p:nvPr/>
          </p:nvSpPr>
          <p:spPr>
            <a:xfrm>
              <a:off x="339" y="3072"/>
              <a:ext cx="251" cy="309"/>
            </a:xfrm>
            <a:prstGeom prst="rect">
              <a:avLst/>
            </a:prstGeom>
            <a:noFill/>
            <a:ln w="9525">
              <a:noFill/>
            </a:ln>
          </p:spPr>
          <p:txBody>
            <a:bodyPr wrap="none" anchor="t">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grpSp>
      <p:sp>
        <p:nvSpPr>
          <p:cNvPr id="261155" name="文本框 261154"/>
          <p:cNvSpPr txBox="1"/>
          <p:nvPr/>
        </p:nvSpPr>
        <p:spPr>
          <a:xfrm>
            <a:off x="2858629" y="2261631"/>
            <a:ext cx="4115520" cy="368300"/>
          </a:xfrm>
          <a:prstGeom prst="rect">
            <a:avLst/>
          </a:prstGeom>
          <a:noFill/>
          <a:ln w="9525">
            <a:noFill/>
          </a:ln>
        </p:spPr>
        <p:txBody>
          <a:bodyPr wrap="square">
            <a:spAutoFit/>
          </a:bodyPr>
          <a:lstStyle/>
          <a:p>
            <a:pPr>
              <a:spcBef>
                <a:spcPct val="50000"/>
              </a:spcBef>
            </a:pPr>
            <a:r>
              <a:rPr lang="en-US" altLang="zh-CN" sz="1800" b="1" i="1" dirty="0">
                <a:latin typeface="Times New Roman" panose="02020603050405020304" pitchFamily="18" charset="0"/>
              </a:rPr>
              <a:t>P</a:t>
            </a:r>
            <a:r>
              <a:rPr lang="en-US" altLang="zh-CN" sz="1800" b="1" i="1" baseline="-25000" dirty="0">
                <a:latin typeface="Times New Roman" panose="02020603050405020304" pitchFamily="18" charset="0"/>
              </a:rPr>
              <a:t>L</a:t>
            </a:r>
            <a:r>
              <a:rPr lang="en-US" altLang="zh-CN" sz="1800" b="1" dirty="0">
                <a:latin typeface="Times New Roman" panose="02020603050405020304" pitchFamily="18" charset="0"/>
              </a:rPr>
              <a:t>=</a:t>
            </a:r>
            <a:r>
              <a:rPr lang="en-US" altLang="zh-CN" sz="1800" b="1" dirty="0">
                <a:latin typeface="Times New Roman" panose="02020603050405020304" pitchFamily="18" charset="0"/>
                <a:ea typeface="楷体_GB2312" pitchFamily="49" charset="-122"/>
                <a:sym typeface="+mn-ea"/>
              </a:rPr>
              <a:t>1/2</a:t>
            </a:r>
            <a:r>
              <a:rPr lang="en-US" altLang="zh-CN" sz="1800" b="1" i="1" dirty="0">
                <a:latin typeface="Times New Roman" panose="02020603050405020304" pitchFamily="18" charset="0"/>
                <a:sym typeface="+mn-ea"/>
              </a:rPr>
              <a:t>U</a:t>
            </a:r>
            <a:r>
              <a:rPr lang="en-US" altLang="zh-CN" sz="1800" b="1" i="1" baseline="-25000" dirty="0">
                <a:latin typeface="Times New Roman" panose="02020603050405020304" pitchFamily="18" charset="0"/>
                <a:sym typeface="+mn-ea"/>
              </a:rPr>
              <a:t>m</a:t>
            </a:r>
            <a:r>
              <a:rPr lang="en-US" altLang="zh-CN" sz="1800" b="1" i="1" dirty="0">
                <a:latin typeface="Times New Roman" panose="02020603050405020304" pitchFamily="18" charset="0"/>
                <a:sym typeface="+mn-ea"/>
              </a:rPr>
              <a:t>I</a:t>
            </a:r>
            <a:r>
              <a:rPr lang="en-US" altLang="zh-CN" sz="1800" b="1" i="1" baseline="-25000" dirty="0">
                <a:latin typeface="Times New Roman" panose="02020603050405020304" pitchFamily="18" charset="0"/>
                <a:sym typeface="+mn-ea"/>
              </a:rPr>
              <a:t>m</a:t>
            </a:r>
            <a:r>
              <a:rPr lang="en-US" altLang="zh-CN" sz="1800" b="1" dirty="0">
                <a:latin typeface="Times New Roman" panose="02020603050405020304" pitchFamily="18" charset="0"/>
              </a:rPr>
              <a:t>cos</a:t>
            </a:r>
            <a:r>
              <a:rPr lang="en-US" altLang="zh-CN" sz="1800" b="1" i="1" dirty="0">
                <a:latin typeface="Times New Roman" panose="02020603050405020304" pitchFamily="18" charset="0"/>
                <a:sym typeface="Symbol" panose="05050102010706020507" pitchFamily="18" charset="2"/>
              </a:rPr>
              <a:t> </a:t>
            </a: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ea typeface="楷体_GB2312" pitchFamily="49" charset="-122"/>
                <a:sym typeface="+mn-ea"/>
              </a:rPr>
              <a:t>1/2</a:t>
            </a:r>
            <a:r>
              <a:rPr lang="en-US" altLang="zh-CN" sz="1800" b="1" i="1" dirty="0">
                <a:latin typeface="Times New Roman" panose="02020603050405020304" pitchFamily="18" charset="0"/>
                <a:sym typeface="+mn-ea"/>
              </a:rPr>
              <a:t>U</a:t>
            </a:r>
            <a:r>
              <a:rPr lang="en-US" altLang="zh-CN" sz="1800" b="1" i="1" baseline="-25000" dirty="0">
                <a:latin typeface="Times New Roman" panose="02020603050405020304" pitchFamily="18" charset="0"/>
                <a:sym typeface="+mn-ea"/>
              </a:rPr>
              <a:t>m</a:t>
            </a:r>
            <a:r>
              <a:rPr lang="en-US" altLang="zh-CN" sz="1800" b="1" i="1" dirty="0">
                <a:latin typeface="Times New Roman" panose="02020603050405020304" pitchFamily="18" charset="0"/>
                <a:sym typeface="+mn-ea"/>
              </a:rPr>
              <a:t>I</a:t>
            </a:r>
            <a:r>
              <a:rPr lang="en-US" altLang="zh-CN" sz="1800" b="1" i="1" baseline="-25000" dirty="0">
                <a:latin typeface="Times New Roman" panose="02020603050405020304" pitchFamily="18" charset="0"/>
                <a:sym typeface="+mn-ea"/>
              </a:rPr>
              <a:t>m</a:t>
            </a:r>
            <a:r>
              <a:rPr lang="en-US" altLang="zh-CN" sz="1800" b="1" dirty="0">
                <a:latin typeface="Times New Roman" panose="02020603050405020304" pitchFamily="18" charset="0"/>
                <a:sym typeface="Symbol" panose="05050102010706020507" pitchFamily="18" charset="2"/>
              </a:rPr>
              <a:t>cos90 =0</a:t>
            </a:r>
            <a:endParaRPr lang="en-US" altLang="zh-CN" sz="1800" b="1" i="1" dirty="0">
              <a:latin typeface="Times New Roman" panose="02020603050405020304" pitchFamily="18" charset="0"/>
              <a:sym typeface="Symbol" panose="05050102010706020507" pitchFamily="18" charset="2"/>
            </a:endParaRPr>
          </a:p>
        </p:txBody>
      </p:sp>
      <p:sp>
        <p:nvSpPr>
          <p:cNvPr id="261156" name="文本框 261155"/>
          <p:cNvSpPr txBox="1"/>
          <p:nvPr/>
        </p:nvSpPr>
        <p:spPr>
          <a:xfrm>
            <a:off x="2929841" y="1403993"/>
            <a:ext cx="3561715" cy="368300"/>
          </a:xfrm>
          <a:prstGeom prst="rect">
            <a:avLst/>
          </a:prstGeom>
          <a:noFill/>
          <a:ln w="9525">
            <a:noFill/>
          </a:ln>
        </p:spPr>
        <p:txBody>
          <a:bodyPr wrap="none">
            <a:spAutoFit/>
          </a:bodyPr>
          <a:lstStyle/>
          <a:p>
            <a:pPr algn="l">
              <a:spcBef>
                <a:spcPct val="50000"/>
              </a:spcBef>
            </a:pPr>
            <a:r>
              <a:rPr lang="en-US" altLang="zh-CN" sz="1800" b="1" i="1">
                <a:latin typeface="Times New Roman" panose="02020603050405020304" pitchFamily="18" charset="0"/>
              </a:rPr>
              <a:t>Q</a:t>
            </a:r>
            <a:r>
              <a:rPr lang="en-US" altLang="zh-CN" sz="1800" b="1" i="1" baseline="-25000">
                <a:latin typeface="Times New Roman" panose="02020603050405020304" pitchFamily="18" charset="0"/>
              </a:rPr>
              <a:t>R </a:t>
            </a:r>
            <a:r>
              <a:rPr lang="en-US" altLang="zh-CN" sz="1800" b="1">
                <a:latin typeface="Times New Roman" panose="02020603050405020304" pitchFamily="18" charset="0"/>
              </a:rPr>
              <a:t>=</a:t>
            </a:r>
            <a:r>
              <a:rPr lang="en-US" altLang="zh-CN" sz="1800" b="1">
                <a:latin typeface="Times New Roman" panose="02020603050405020304" pitchFamily="18" charset="0"/>
                <a:ea typeface="楷体_GB2312" pitchFamily="49" charset="-122"/>
                <a:sym typeface="+mn-ea"/>
              </a:rPr>
              <a:t>1/2</a:t>
            </a:r>
            <a:r>
              <a:rPr lang="en-US" altLang="zh-CN" sz="1800" b="1" i="1" err="1">
                <a:latin typeface="Times New Roman" panose="02020603050405020304" pitchFamily="18" charset="0"/>
                <a:sym typeface="+mn-ea"/>
              </a:rPr>
              <a:t>U</a:t>
            </a:r>
            <a:r>
              <a:rPr lang="en-US" altLang="zh-CN" sz="1800" b="1" i="1" baseline="-25000" err="1">
                <a:latin typeface="Times New Roman" panose="02020603050405020304" pitchFamily="18" charset="0"/>
                <a:sym typeface="+mn-ea"/>
              </a:rPr>
              <a:t>m</a:t>
            </a:r>
            <a:r>
              <a:rPr lang="en-US" altLang="zh-CN" sz="1800" b="1" i="1" err="1">
                <a:latin typeface="Times New Roman" panose="02020603050405020304" pitchFamily="18" charset="0"/>
                <a:sym typeface="+mn-ea"/>
              </a:rPr>
              <a:t>I</a:t>
            </a:r>
            <a:r>
              <a:rPr lang="en-US" altLang="zh-CN" sz="1800" b="1" i="1" baseline="-25000" err="1">
                <a:latin typeface="Times New Roman" panose="02020603050405020304" pitchFamily="18" charset="0"/>
                <a:sym typeface="+mn-ea"/>
              </a:rPr>
              <a:t>m</a:t>
            </a:r>
            <a:r>
              <a:rPr lang="en-US" altLang="zh-CN" sz="1800" b="1" err="1">
                <a:latin typeface="Times New Roman" panose="02020603050405020304" pitchFamily="18" charset="0"/>
              </a:rPr>
              <a:t>sin</a:t>
            </a:r>
            <a:r>
              <a:rPr lang="en-US" altLang="zh-CN" sz="1800" b="1" i="1">
                <a:latin typeface="Times New Roman" panose="02020603050405020304" pitchFamily="18" charset="0"/>
                <a:sym typeface="Symbol" panose="05050102010706020507" pitchFamily="18" charset="2"/>
              </a:rPr>
              <a:t> </a:t>
            </a:r>
            <a:r>
              <a:rPr lang="en-US" altLang="zh-CN" sz="1800" b="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ea typeface="楷体_GB2312" pitchFamily="49" charset="-122"/>
                <a:sym typeface="+mn-ea"/>
              </a:rPr>
              <a:t>1/2</a:t>
            </a:r>
            <a:r>
              <a:rPr lang="en-US" altLang="zh-CN" sz="1800" b="1" i="1" err="1">
                <a:latin typeface="Times New Roman" panose="02020603050405020304" pitchFamily="18" charset="0"/>
                <a:sym typeface="+mn-ea"/>
              </a:rPr>
              <a:t>U</a:t>
            </a:r>
            <a:r>
              <a:rPr lang="en-US" altLang="zh-CN" sz="1800" b="1" i="1" baseline="-25000" err="1">
                <a:latin typeface="Times New Roman" panose="02020603050405020304" pitchFamily="18" charset="0"/>
                <a:sym typeface="+mn-ea"/>
              </a:rPr>
              <a:t>m</a:t>
            </a:r>
            <a:r>
              <a:rPr lang="en-US" altLang="zh-CN" sz="1800" b="1" i="1" err="1">
                <a:latin typeface="Times New Roman" panose="02020603050405020304" pitchFamily="18" charset="0"/>
                <a:sym typeface="+mn-ea"/>
              </a:rPr>
              <a:t>I</a:t>
            </a:r>
            <a:r>
              <a:rPr lang="en-US" altLang="zh-CN" sz="1800" b="1" i="1" baseline="-25000" err="1">
                <a:latin typeface="Times New Roman" panose="02020603050405020304" pitchFamily="18" charset="0"/>
                <a:sym typeface="+mn-ea"/>
              </a:rPr>
              <a:t>m</a:t>
            </a:r>
            <a:r>
              <a:rPr lang="en-US" altLang="zh-CN" sz="1800" b="1">
                <a:latin typeface="Times New Roman" panose="02020603050405020304" pitchFamily="18" charset="0"/>
                <a:sym typeface="Symbol" panose="05050102010706020507" pitchFamily="18" charset="2"/>
              </a:rPr>
              <a:t>sin0 =0</a:t>
            </a:r>
            <a:endParaRPr lang="en-US" altLang="zh-CN" sz="1800" b="1">
              <a:latin typeface="Times New Roman" panose="02020603050405020304" pitchFamily="18" charset="0"/>
              <a:sym typeface="Symbol" panose="05050102010706020507" pitchFamily="18" charset="2"/>
            </a:endParaRPr>
          </a:p>
        </p:txBody>
      </p:sp>
      <p:sp>
        <p:nvSpPr>
          <p:cNvPr id="261157" name="文本框 261156"/>
          <p:cNvSpPr txBox="1"/>
          <p:nvPr/>
        </p:nvSpPr>
        <p:spPr>
          <a:xfrm>
            <a:off x="2886971" y="2775833"/>
            <a:ext cx="5060994" cy="368300"/>
          </a:xfrm>
          <a:prstGeom prst="rect">
            <a:avLst/>
          </a:prstGeom>
          <a:noFill/>
          <a:ln w="9525">
            <a:noFill/>
          </a:ln>
        </p:spPr>
        <p:txBody>
          <a:bodyPr wrap="square">
            <a:spAutoFit/>
          </a:bodyPr>
          <a:lstStyle/>
          <a:p>
            <a:pPr>
              <a:spcBef>
                <a:spcPct val="50000"/>
              </a:spcBef>
            </a:pPr>
            <a:r>
              <a:rPr lang="en-US" altLang="zh-CN" sz="1800" b="1" i="1" dirty="0">
                <a:latin typeface="Times New Roman" panose="02020603050405020304" pitchFamily="18" charset="0"/>
              </a:rPr>
              <a:t>Q</a:t>
            </a:r>
            <a:r>
              <a:rPr lang="en-US" altLang="zh-CN" sz="1800" b="1" i="1" baseline="-25000" dirty="0">
                <a:latin typeface="Times New Roman" panose="02020603050405020304" pitchFamily="18" charset="0"/>
              </a:rPr>
              <a:t>L </a:t>
            </a:r>
            <a:r>
              <a:rPr lang="en-US" altLang="zh-CN" sz="1800" b="1" dirty="0">
                <a:latin typeface="Times New Roman" panose="02020603050405020304" pitchFamily="18" charset="0"/>
              </a:rPr>
              <a:t>=</a:t>
            </a:r>
            <a:r>
              <a:rPr lang="en-US" altLang="zh-CN" sz="1800" b="1" dirty="0">
                <a:latin typeface="Times New Roman" panose="02020603050405020304" pitchFamily="18" charset="0"/>
                <a:ea typeface="楷体_GB2312" pitchFamily="49" charset="-122"/>
                <a:sym typeface="+mn-ea"/>
              </a:rPr>
              <a:t>1/2</a:t>
            </a:r>
            <a:r>
              <a:rPr lang="en-US" altLang="zh-CN" sz="1800" b="1" i="1" dirty="0">
                <a:latin typeface="Times New Roman" panose="02020603050405020304" pitchFamily="18" charset="0"/>
                <a:sym typeface="+mn-ea"/>
              </a:rPr>
              <a:t>U</a:t>
            </a:r>
            <a:r>
              <a:rPr lang="en-US" altLang="zh-CN" sz="1800" b="1" i="1" baseline="-25000" dirty="0">
                <a:latin typeface="Times New Roman" panose="02020603050405020304" pitchFamily="18" charset="0"/>
                <a:sym typeface="+mn-ea"/>
              </a:rPr>
              <a:t>m</a:t>
            </a:r>
            <a:r>
              <a:rPr lang="en-US" altLang="zh-CN" sz="1800" b="1" i="1" dirty="0">
                <a:latin typeface="Times New Roman" panose="02020603050405020304" pitchFamily="18" charset="0"/>
                <a:sym typeface="+mn-ea"/>
              </a:rPr>
              <a:t>I</a:t>
            </a:r>
            <a:r>
              <a:rPr lang="en-US" altLang="zh-CN" sz="1800" b="1" i="1" baseline="-25000" dirty="0">
                <a:latin typeface="Times New Roman" panose="02020603050405020304" pitchFamily="18" charset="0"/>
                <a:sym typeface="+mn-ea"/>
              </a:rPr>
              <a:t>m</a:t>
            </a:r>
            <a:r>
              <a:rPr lang="en-US" altLang="zh-CN" sz="1800" b="1" dirty="0">
                <a:latin typeface="Times New Roman" panose="02020603050405020304" pitchFamily="18" charset="0"/>
              </a:rPr>
              <a:t>sin</a:t>
            </a:r>
            <a:r>
              <a:rPr lang="en-US" altLang="zh-CN" sz="1800" b="1" i="1" dirty="0">
                <a:latin typeface="Times New Roman" panose="02020603050405020304" pitchFamily="18" charset="0"/>
                <a:sym typeface="Symbol" panose="05050102010706020507" pitchFamily="18" charset="2"/>
              </a:rPr>
              <a:t> </a:t>
            </a: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ea typeface="楷体_GB2312" pitchFamily="49" charset="-122"/>
                <a:sym typeface="+mn-ea"/>
              </a:rPr>
              <a:t>1/2</a:t>
            </a:r>
            <a:r>
              <a:rPr lang="en-US" altLang="zh-CN" sz="1800" b="1" i="1" dirty="0">
                <a:latin typeface="Times New Roman" panose="02020603050405020304" pitchFamily="18" charset="0"/>
                <a:sym typeface="+mn-ea"/>
              </a:rPr>
              <a:t>U</a:t>
            </a:r>
            <a:r>
              <a:rPr lang="en-US" altLang="zh-CN" sz="1800" b="1" i="1" baseline="-25000" dirty="0">
                <a:latin typeface="Times New Roman" panose="02020603050405020304" pitchFamily="18" charset="0"/>
                <a:sym typeface="+mn-ea"/>
              </a:rPr>
              <a:t>m</a:t>
            </a:r>
            <a:r>
              <a:rPr lang="en-US" altLang="zh-CN" sz="1800" b="1" i="1" dirty="0">
                <a:latin typeface="Times New Roman" panose="02020603050405020304" pitchFamily="18" charset="0"/>
                <a:sym typeface="+mn-ea"/>
              </a:rPr>
              <a:t>I</a:t>
            </a:r>
            <a:r>
              <a:rPr lang="en-US" altLang="zh-CN" sz="1800" b="1" i="1" baseline="-25000" dirty="0">
                <a:latin typeface="Times New Roman" panose="02020603050405020304" pitchFamily="18" charset="0"/>
                <a:sym typeface="+mn-ea"/>
              </a:rPr>
              <a:t>m</a:t>
            </a:r>
            <a:r>
              <a:rPr lang="en-US" altLang="zh-CN" sz="1800" b="1" dirty="0">
                <a:latin typeface="Times New Roman" panose="02020603050405020304" pitchFamily="18" charset="0"/>
                <a:sym typeface="Symbol" panose="05050102010706020507" pitchFamily="18" charset="2"/>
              </a:rPr>
              <a:t>sin90 =</a:t>
            </a:r>
            <a:r>
              <a:rPr lang="en-US" altLang="zh-CN" sz="1800" b="1" dirty="0">
                <a:latin typeface="Times New Roman" panose="02020603050405020304" pitchFamily="18" charset="0"/>
                <a:ea typeface="楷体_GB2312" pitchFamily="49" charset="-122"/>
                <a:sym typeface="+mn-ea"/>
              </a:rPr>
              <a:t>1/2</a:t>
            </a:r>
            <a:r>
              <a:rPr lang="en-US" altLang="zh-CN" sz="1800" b="1" i="1" dirty="0">
                <a:latin typeface="Times New Roman" panose="02020603050405020304" pitchFamily="18" charset="0"/>
                <a:sym typeface="+mn-ea"/>
              </a:rPr>
              <a:t>U</a:t>
            </a:r>
            <a:r>
              <a:rPr lang="en-US" altLang="zh-CN" sz="1800" b="1" i="1" baseline="-25000" dirty="0">
                <a:latin typeface="Times New Roman" panose="02020603050405020304" pitchFamily="18" charset="0"/>
                <a:sym typeface="+mn-ea"/>
              </a:rPr>
              <a:t>m</a:t>
            </a:r>
            <a:r>
              <a:rPr lang="en-US" altLang="zh-CN" sz="1800" b="1" i="1" dirty="0">
                <a:latin typeface="Times New Roman" panose="02020603050405020304" pitchFamily="18" charset="0"/>
                <a:sym typeface="+mn-ea"/>
              </a:rPr>
              <a:t>I</a:t>
            </a:r>
            <a:r>
              <a:rPr lang="en-US" altLang="zh-CN" sz="1800" b="1" i="1" baseline="-25000" dirty="0">
                <a:latin typeface="Times New Roman" panose="02020603050405020304" pitchFamily="18" charset="0"/>
                <a:sym typeface="+mn-ea"/>
              </a:rPr>
              <a:t>m</a:t>
            </a:r>
            <a:r>
              <a:rPr lang="en-US" altLang="zh-CN" sz="1800" b="1" dirty="0">
                <a:latin typeface="Times New Roman" panose="02020603050405020304" pitchFamily="18" charset="0"/>
                <a:sym typeface="Symbol" panose="05050102010706020507" pitchFamily="18" charset="2"/>
              </a:rPr>
              <a:t>&gt;0</a:t>
            </a:r>
            <a:endParaRPr lang="en-US" altLang="zh-CN" sz="1800" b="1" i="1" dirty="0">
              <a:latin typeface="Times New Roman" panose="02020603050405020304" pitchFamily="18" charset="0"/>
              <a:sym typeface="Symbol" panose="05050102010706020507" pitchFamily="18" charset="2"/>
            </a:endParaRPr>
          </a:p>
        </p:txBody>
      </p:sp>
      <p:grpSp>
        <p:nvGrpSpPr>
          <p:cNvPr id="261158" name="组合 261157"/>
          <p:cNvGrpSpPr/>
          <p:nvPr/>
        </p:nvGrpSpPr>
        <p:grpSpPr>
          <a:xfrm>
            <a:off x="1640168" y="3275983"/>
            <a:ext cx="1263475" cy="1339687"/>
            <a:chOff x="321" y="432"/>
            <a:chExt cx="1061" cy="1125"/>
          </a:xfrm>
        </p:grpSpPr>
        <p:sp>
          <p:nvSpPr>
            <p:cNvPr id="261159" name="任意多边形 261158"/>
            <p:cNvSpPr/>
            <p:nvPr/>
          </p:nvSpPr>
          <p:spPr>
            <a:xfrm>
              <a:off x="1032" y="792"/>
              <a:ext cx="1" cy="306"/>
            </a:xfrm>
            <a:custGeom>
              <a:avLst/>
              <a:gdLst/>
              <a:ahLst/>
              <a:cxnLst/>
              <a:rect l="0" t="0" r="0" b="0"/>
              <a:pathLst>
                <a:path w="1" h="306">
                  <a:moveTo>
                    <a:pt x="1" y="306"/>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sz="100"/>
            </a:p>
          </p:txBody>
        </p:sp>
        <p:sp>
          <p:nvSpPr>
            <p:cNvPr id="261160" name="任意多边形 261159"/>
            <p:cNvSpPr/>
            <p:nvPr/>
          </p:nvSpPr>
          <p:spPr>
            <a:xfrm>
              <a:off x="1026" y="1206"/>
              <a:ext cx="1" cy="312"/>
            </a:xfrm>
            <a:custGeom>
              <a:avLst/>
              <a:gdLst/>
              <a:ahLst/>
              <a:cxnLst/>
              <a:rect l="0" t="0" r="0" b="0"/>
              <a:pathLst>
                <a:path w="1" h="312">
                  <a:moveTo>
                    <a:pt x="1" y="0"/>
                  </a:moveTo>
                  <a:lnTo>
                    <a:pt x="0" y="312"/>
                  </a:lnTo>
                </a:path>
              </a:pathLst>
            </a:custGeom>
            <a:noFill/>
            <a:ln w="19050" cap="flat" cmpd="sng">
              <a:solidFill>
                <a:schemeClr val="tx1"/>
              </a:solidFill>
              <a:prstDash val="solid"/>
              <a:headEnd type="none" w="med" len="med"/>
              <a:tailEnd type="none" w="med" len="med"/>
            </a:ln>
          </p:spPr>
          <p:txBody>
            <a:bodyPr/>
            <a:lstStyle/>
            <a:p>
              <a:endParaRPr lang="zh-CN" altLang="en-US" sz="100"/>
            </a:p>
          </p:txBody>
        </p:sp>
        <p:sp>
          <p:nvSpPr>
            <p:cNvPr id="261161" name="任意多边形 261160"/>
            <p:cNvSpPr/>
            <p:nvPr/>
          </p:nvSpPr>
          <p:spPr>
            <a:xfrm>
              <a:off x="456" y="792"/>
              <a:ext cx="576" cy="6"/>
            </a:xfrm>
            <a:custGeom>
              <a:avLst/>
              <a:gdLst/>
              <a:ahLst/>
              <a:cxnLst/>
              <a:rect l="0" t="0" r="0" b="0"/>
              <a:pathLst>
                <a:path w="576" h="6">
                  <a:moveTo>
                    <a:pt x="0" y="6"/>
                  </a:moveTo>
                  <a:lnTo>
                    <a:pt x="576" y="0"/>
                  </a:lnTo>
                </a:path>
              </a:pathLst>
            </a:custGeom>
            <a:noFill/>
            <a:ln w="19050" cap="flat" cmpd="sng">
              <a:solidFill>
                <a:schemeClr val="tx1"/>
              </a:solidFill>
              <a:prstDash val="solid"/>
              <a:headEnd type="none" w="med" len="med"/>
              <a:tailEnd type="none" w="med" len="med"/>
            </a:ln>
          </p:spPr>
          <p:txBody>
            <a:bodyPr/>
            <a:lstStyle/>
            <a:p>
              <a:endParaRPr lang="zh-CN" altLang="en-US" sz="100"/>
            </a:p>
          </p:txBody>
        </p:sp>
        <p:sp>
          <p:nvSpPr>
            <p:cNvPr id="261162" name="任意多边形 261161"/>
            <p:cNvSpPr/>
            <p:nvPr/>
          </p:nvSpPr>
          <p:spPr>
            <a:xfrm>
              <a:off x="453" y="1512"/>
              <a:ext cx="570" cy="3"/>
            </a:xfrm>
            <a:custGeom>
              <a:avLst/>
              <a:gdLst/>
              <a:ahLst/>
              <a:cxnLst/>
              <a:rect l="0" t="0" r="0" b="0"/>
              <a:pathLst>
                <a:path w="570" h="3">
                  <a:moveTo>
                    <a:pt x="0" y="3"/>
                  </a:moveTo>
                  <a:lnTo>
                    <a:pt x="570" y="0"/>
                  </a:lnTo>
                </a:path>
              </a:pathLst>
            </a:custGeom>
            <a:noFill/>
            <a:ln w="19050" cap="flat" cmpd="sng">
              <a:solidFill>
                <a:schemeClr val="tx1"/>
              </a:solidFill>
              <a:prstDash val="solid"/>
              <a:headEnd type="none" w="med" len="med"/>
              <a:tailEnd type="none" w="med" len="med"/>
            </a:ln>
          </p:spPr>
          <p:txBody>
            <a:bodyPr/>
            <a:lstStyle/>
            <a:p>
              <a:endParaRPr lang="zh-CN" altLang="en-US" sz="100"/>
            </a:p>
          </p:txBody>
        </p:sp>
        <p:sp>
          <p:nvSpPr>
            <p:cNvPr id="261163" name="直接连接符 261162"/>
            <p:cNvSpPr/>
            <p:nvPr/>
          </p:nvSpPr>
          <p:spPr>
            <a:xfrm>
              <a:off x="436" y="720"/>
              <a:ext cx="288" cy="0"/>
            </a:xfrm>
            <a:prstGeom prst="line">
              <a:avLst/>
            </a:prstGeom>
            <a:ln w="9525" cap="flat" cmpd="sng">
              <a:solidFill>
                <a:srgbClr val="FF0000"/>
              </a:solidFill>
              <a:prstDash val="solid"/>
              <a:headEnd type="none" w="med" len="med"/>
              <a:tailEnd type="stealth" w="sm" len="med"/>
            </a:ln>
          </p:spPr>
        </p:sp>
        <p:sp>
          <p:nvSpPr>
            <p:cNvPr id="261164" name="文本框 261163"/>
            <p:cNvSpPr txBox="1"/>
            <p:nvPr/>
          </p:nvSpPr>
          <p:spPr>
            <a:xfrm>
              <a:off x="503" y="432"/>
              <a:ext cx="207"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i</a:t>
              </a:r>
              <a:endParaRPr lang="en-US" altLang="zh-CN" sz="1800" b="1">
                <a:latin typeface="Times New Roman" panose="02020603050405020304" pitchFamily="18" charset="0"/>
              </a:endParaRPr>
            </a:p>
          </p:txBody>
        </p:sp>
        <p:sp>
          <p:nvSpPr>
            <p:cNvPr id="261165" name="文本框 261164"/>
            <p:cNvSpPr txBox="1"/>
            <p:nvPr/>
          </p:nvSpPr>
          <p:spPr>
            <a:xfrm>
              <a:off x="336" y="1008"/>
              <a:ext cx="245" cy="309"/>
            </a:xfrm>
            <a:prstGeom prst="rect">
              <a:avLst/>
            </a:prstGeom>
            <a:noFill/>
            <a:ln w="9525">
              <a:noFill/>
            </a:ln>
          </p:spPr>
          <p:txBody>
            <a:bodyPr>
              <a:spAutoFit/>
            </a:bodyPr>
            <a:lstStyle/>
            <a:p>
              <a:r>
                <a:rPr lang="en-US" altLang="zh-CN" sz="1800" b="1" i="1">
                  <a:latin typeface="Times New Roman" panose="02020603050405020304" pitchFamily="18" charset="0"/>
                </a:rPr>
                <a:t>u</a:t>
              </a:r>
              <a:endParaRPr lang="en-US" altLang="zh-CN" sz="1800" b="1">
                <a:latin typeface="Times New Roman" panose="02020603050405020304" pitchFamily="18" charset="0"/>
              </a:endParaRPr>
            </a:p>
          </p:txBody>
        </p:sp>
        <p:sp>
          <p:nvSpPr>
            <p:cNvPr id="261166" name="文本框 261165"/>
            <p:cNvSpPr txBox="1"/>
            <p:nvPr/>
          </p:nvSpPr>
          <p:spPr>
            <a:xfrm>
              <a:off x="1100" y="1008"/>
              <a:ext cx="282" cy="309"/>
            </a:xfrm>
            <a:prstGeom prst="rect">
              <a:avLst/>
            </a:prstGeom>
            <a:noFill/>
            <a:ln w="9525">
              <a:noFill/>
            </a:ln>
          </p:spPr>
          <p:txBody>
            <a:bodyPr wrap="none" anchor="t">
              <a:spAutoFit/>
            </a:bodyPr>
            <a:lstStyle/>
            <a:p>
              <a:r>
                <a:rPr lang="en-US" altLang="zh-CN" sz="1800" b="1" i="1">
                  <a:latin typeface="Times New Roman" panose="02020603050405020304" pitchFamily="18" charset="0"/>
                </a:rPr>
                <a:t>C</a:t>
              </a:r>
              <a:endParaRPr lang="en-US" altLang="zh-CN" sz="1800" b="1" i="1">
                <a:latin typeface="Times New Roman" panose="02020603050405020304" pitchFamily="18" charset="0"/>
              </a:endParaRPr>
            </a:p>
          </p:txBody>
        </p:sp>
        <p:sp>
          <p:nvSpPr>
            <p:cNvPr id="261167" name="椭圆 261166"/>
            <p:cNvSpPr/>
            <p:nvPr/>
          </p:nvSpPr>
          <p:spPr>
            <a:xfrm>
              <a:off x="402" y="1488"/>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sz="100"/>
            </a:p>
          </p:txBody>
        </p:sp>
        <p:sp>
          <p:nvSpPr>
            <p:cNvPr id="261168" name="椭圆 261167"/>
            <p:cNvSpPr/>
            <p:nvPr/>
          </p:nvSpPr>
          <p:spPr>
            <a:xfrm>
              <a:off x="402" y="768"/>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sz="100"/>
            </a:p>
          </p:txBody>
        </p:sp>
        <p:sp>
          <p:nvSpPr>
            <p:cNvPr id="261169" name="文本框 261168"/>
            <p:cNvSpPr txBox="1"/>
            <p:nvPr/>
          </p:nvSpPr>
          <p:spPr>
            <a:xfrm>
              <a:off x="321" y="816"/>
              <a:ext cx="263" cy="309"/>
            </a:xfrm>
            <a:prstGeom prst="rect">
              <a:avLst/>
            </a:prstGeom>
            <a:noFill/>
            <a:ln w="9525">
              <a:noFill/>
            </a:ln>
          </p:spPr>
          <p:txBody>
            <a:bodyPr wrap="none" anchor="t">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61170" name="文本框 261169"/>
            <p:cNvSpPr txBox="1"/>
            <p:nvPr/>
          </p:nvSpPr>
          <p:spPr>
            <a:xfrm>
              <a:off x="334" y="1248"/>
              <a:ext cx="251" cy="309"/>
            </a:xfrm>
            <a:prstGeom prst="rect">
              <a:avLst/>
            </a:prstGeom>
            <a:noFill/>
            <a:ln w="9525">
              <a:noFill/>
            </a:ln>
          </p:spPr>
          <p:txBody>
            <a:bodyPr wrap="none" anchor="t">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61171" name="直接连接符 261170"/>
            <p:cNvSpPr/>
            <p:nvPr/>
          </p:nvSpPr>
          <p:spPr>
            <a:xfrm>
              <a:off x="907" y="1104"/>
              <a:ext cx="240" cy="0"/>
            </a:xfrm>
            <a:prstGeom prst="line">
              <a:avLst/>
            </a:prstGeom>
            <a:ln w="28575" cap="flat" cmpd="sng">
              <a:solidFill>
                <a:schemeClr val="tx1"/>
              </a:solidFill>
              <a:prstDash val="solid"/>
              <a:headEnd type="none" w="med" len="med"/>
              <a:tailEnd type="none" w="med" len="med"/>
            </a:ln>
          </p:spPr>
        </p:sp>
        <p:sp>
          <p:nvSpPr>
            <p:cNvPr id="261172" name="直接连接符 261171"/>
            <p:cNvSpPr/>
            <p:nvPr/>
          </p:nvSpPr>
          <p:spPr>
            <a:xfrm>
              <a:off x="907" y="1200"/>
              <a:ext cx="240" cy="0"/>
            </a:xfrm>
            <a:prstGeom prst="line">
              <a:avLst/>
            </a:prstGeom>
            <a:ln w="28575" cap="flat" cmpd="sng">
              <a:solidFill>
                <a:schemeClr val="tx1"/>
              </a:solidFill>
              <a:prstDash val="solid"/>
              <a:headEnd type="none" w="med" len="med"/>
              <a:tailEnd type="none" w="med" len="med"/>
            </a:ln>
          </p:spPr>
        </p:sp>
      </p:grpSp>
      <p:sp>
        <p:nvSpPr>
          <p:cNvPr id="261173" name="文本框 261172"/>
          <p:cNvSpPr txBox="1"/>
          <p:nvPr/>
        </p:nvSpPr>
        <p:spPr>
          <a:xfrm>
            <a:off x="2972711" y="3690393"/>
            <a:ext cx="4777385" cy="368300"/>
          </a:xfrm>
          <a:prstGeom prst="rect">
            <a:avLst/>
          </a:prstGeom>
          <a:noFill/>
          <a:ln w="9525">
            <a:noFill/>
          </a:ln>
        </p:spPr>
        <p:txBody>
          <a:bodyPr wrap="square">
            <a:spAutoFit/>
          </a:bodyPr>
          <a:lstStyle/>
          <a:p>
            <a:pPr>
              <a:spcBef>
                <a:spcPct val="50000"/>
              </a:spcBef>
            </a:pPr>
            <a:r>
              <a:rPr lang="en-US" altLang="zh-CN" sz="1800" b="1" i="1" dirty="0">
                <a:latin typeface="Times New Roman" panose="02020603050405020304" pitchFamily="18" charset="0"/>
              </a:rPr>
              <a:t>P</a:t>
            </a:r>
            <a:r>
              <a:rPr lang="en-US" altLang="zh-CN" sz="1800" b="1" i="1" baseline="-25000" dirty="0">
                <a:latin typeface="Times New Roman" panose="02020603050405020304" pitchFamily="18" charset="0"/>
              </a:rPr>
              <a:t>C</a:t>
            </a:r>
            <a:r>
              <a:rPr lang="en-US" altLang="zh-CN" sz="1800" b="1" dirty="0">
                <a:latin typeface="Times New Roman" panose="02020603050405020304" pitchFamily="18" charset="0"/>
              </a:rPr>
              <a:t>=</a:t>
            </a:r>
            <a:r>
              <a:rPr lang="en-US" altLang="zh-CN" sz="1800" b="1" dirty="0">
                <a:latin typeface="Times New Roman" panose="02020603050405020304" pitchFamily="18" charset="0"/>
                <a:ea typeface="楷体_GB2312" pitchFamily="49" charset="-122"/>
                <a:sym typeface="+mn-ea"/>
              </a:rPr>
              <a:t>1/2</a:t>
            </a:r>
            <a:r>
              <a:rPr lang="en-US" altLang="zh-CN" sz="1800" b="1" i="1" dirty="0">
                <a:latin typeface="Times New Roman" panose="02020603050405020304" pitchFamily="18" charset="0"/>
                <a:sym typeface="+mn-ea"/>
              </a:rPr>
              <a:t>U</a:t>
            </a:r>
            <a:r>
              <a:rPr lang="en-US" altLang="zh-CN" sz="1800" b="1" i="1" baseline="-25000" dirty="0">
                <a:latin typeface="Times New Roman" panose="02020603050405020304" pitchFamily="18" charset="0"/>
                <a:sym typeface="+mn-ea"/>
              </a:rPr>
              <a:t>m</a:t>
            </a:r>
            <a:r>
              <a:rPr lang="en-US" altLang="zh-CN" sz="1800" b="1" i="1" dirty="0">
                <a:latin typeface="Times New Roman" panose="02020603050405020304" pitchFamily="18" charset="0"/>
                <a:sym typeface="+mn-ea"/>
              </a:rPr>
              <a:t>I</a:t>
            </a:r>
            <a:r>
              <a:rPr lang="en-US" altLang="zh-CN" sz="1800" b="1" i="1" baseline="-25000" dirty="0">
                <a:latin typeface="Times New Roman" panose="02020603050405020304" pitchFamily="18" charset="0"/>
                <a:sym typeface="+mn-ea"/>
              </a:rPr>
              <a:t>m</a:t>
            </a:r>
            <a:r>
              <a:rPr lang="en-US" altLang="zh-CN" sz="1800" b="1" dirty="0">
                <a:latin typeface="Times New Roman" panose="02020603050405020304" pitchFamily="18" charset="0"/>
              </a:rPr>
              <a:t>cos</a:t>
            </a:r>
            <a:r>
              <a:rPr lang="en-US" altLang="zh-CN" sz="1800" b="1" i="1" dirty="0">
                <a:latin typeface="Times New Roman" panose="02020603050405020304" pitchFamily="18" charset="0"/>
                <a:sym typeface="Symbol" panose="05050102010706020507" pitchFamily="18" charset="2"/>
              </a:rPr>
              <a:t> </a:t>
            </a: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ea typeface="楷体_GB2312" pitchFamily="49" charset="-122"/>
                <a:sym typeface="+mn-ea"/>
              </a:rPr>
              <a:t>1/2</a:t>
            </a:r>
            <a:r>
              <a:rPr lang="en-US" altLang="zh-CN" sz="1800" b="1" i="1" dirty="0">
                <a:latin typeface="Times New Roman" panose="02020603050405020304" pitchFamily="18" charset="0"/>
                <a:sym typeface="+mn-ea"/>
              </a:rPr>
              <a:t>U</a:t>
            </a:r>
            <a:r>
              <a:rPr lang="en-US" altLang="zh-CN" sz="1800" b="1" i="1" baseline="-25000" dirty="0">
                <a:latin typeface="Times New Roman" panose="02020603050405020304" pitchFamily="18" charset="0"/>
                <a:sym typeface="+mn-ea"/>
              </a:rPr>
              <a:t>m</a:t>
            </a:r>
            <a:r>
              <a:rPr lang="en-US" altLang="zh-CN" sz="1800" b="1" i="1" dirty="0">
                <a:latin typeface="Times New Roman" panose="02020603050405020304" pitchFamily="18" charset="0"/>
                <a:sym typeface="+mn-ea"/>
              </a:rPr>
              <a:t>I</a:t>
            </a:r>
            <a:r>
              <a:rPr lang="en-US" altLang="zh-CN" sz="1800" b="1" i="1" baseline="-25000" dirty="0">
                <a:latin typeface="Times New Roman" panose="02020603050405020304" pitchFamily="18" charset="0"/>
                <a:sym typeface="+mn-ea"/>
              </a:rPr>
              <a:t>m</a:t>
            </a:r>
            <a:r>
              <a:rPr lang="en-US" altLang="zh-CN" sz="1800" b="1" dirty="0">
                <a:latin typeface="Times New Roman" panose="02020603050405020304" pitchFamily="18" charset="0"/>
                <a:sym typeface="Symbol" panose="05050102010706020507" pitchFamily="18" charset="2"/>
              </a:rPr>
              <a:t>cos(</a:t>
            </a:r>
            <a:r>
              <a:rPr lang="en-US" altLang="zh-CN" sz="1800" b="1" dirty="0">
                <a:latin typeface="宋体" panose="02010600030101010101" pitchFamily="2" charset="-122"/>
                <a:sym typeface="Symbol" panose="05050102010706020507" pitchFamily="18" charset="2"/>
              </a:rPr>
              <a:t>-</a:t>
            </a:r>
            <a:r>
              <a:rPr lang="en-US" altLang="zh-CN" sz="1800" b="1" dirty="0">
                <a:latin typeface="Times New Roman" panose="02020603050405020304" pitchFamily="18" charset="0"/>
                <a:sym typeface="Symbol" panose="05050102010706020507" pitchFamily="18" charset="2"/>
              </a:rPr>
              <a:t>90)=0</a:t>
            </a:r>
            <a:endParaRPr lang="en-US" altLang="zh-CN" sz="1800" b="1" i="1" dirty="0">
              <a:latin typeface="Times New Roman" panose="02020603050405020304" pitchFamily="18" charset="0"/>
              <a:sym typeface="Symbol" panose="05050102010706020507" pitchFamily="18" charset="2"/>
            </a:endParaRPr>
          </a:p>
        </p:txBody>
      </p:sp>
      <p:sp>
        <p:nvSpPr>
          <p:cNvPr id="261174" name="文本框 261173"/>
          <p:cNvSpPr txBox="1"/>
          <p:nvPr/>
        </p:nvSpPr>
        <p:spPr>
          <a:xfrm>
            <a:off x="2858391" y="4237736"/>
            <a:ext cx="5270767" cy="368300"/>
          </a:xfrm>
          <a:prstGeom prst="rect">
            <a:avLst/>
          </a:prstGeom>
          <a:noFill/>
          <a:ln w="9525">
            <a:noFill/>
          </a:ln>
        </p:spPr>
        <p:txBody>
          <a:bodyPr wrap="square">
            <a:spAutoFit/>
          </a:bodyPr>
          <a:lstStyle/>
          <a:p>
            <a:pPr>
              <a:spcBef>
                <a:spcPct val="50000"/>
              </a:spcBef>
            </a:pPr>
            <a:r>
              <a:rPr lang="en-US" altLang="zh-CN" sz="1800" b="1" i="1" dirty="0">
                <a:latin typeface="Times New Roman" panose="02020603050405020304" pitchFamily="18" charset="0"/>
              </a:rPr>
              <a:t>Q</a:t>
            </a:r>
            <a:r>
              <a:rPr lang="en-US" altLang="zh-CN" sz="1800" b="1" i="1" baseline="-25000" dirty="0">
                <a:latin typeface="Times New Roman" panose="02020603050405020304" pitchFamily="18" charset="0"/>
              </a:rPr>
              <a:t>C </a:t>
            </a:r>
            <a:r>
              <a:rPr lang="en-US" altLang="zh-CN" sz="1800" b="1" dirty="0">
                <a:latin typeface="Times New Roman" panose="02020603050405020304" pitchFamily="18" charset="0"/>
              </a:rPr>
              <a:t>=</a:t>
            </a:r>
            <a:r>
              <a:rPr lang="en-US" altLang="zh-CN" sz="1800" b="1" dirty="0">
                <a:latin typeface="Times New Roman" panose="02020603050405020304" pitchFamily="18" charset="0"/>
                <a:ea typeface="楷体_GB2312" pitchFamily="49" charset="-122"/>
                <a:sym typeface="+mn-ea"/>
              </a:rPr>
              <a:t>1/2</a:t>
            </a:r>
            <a:r>
              <a:rPr lang="en-US" altLang="zh-CN" sz="1800" b="1" i="1" dirty="0">
                <a:latin typeface="Times New Roman" panose="02020603050405020304" pitchFamily="18" charset="0"/>
                <a:sym typeface="+mn-ea"/>
              </a:rPr>
              <a:t>U</a:t>
            </a:r>
            <a:r>
              <a:rPr lang="en-US" altLang="zh-CN" sz="1800" b="1" i="1" baseline="-25000" dirty="0">
                <a:latin typeface="Times New Roman" panose="02020603050405020304" pitchFamily="18" charset="0"/>
                <a:sym typeface="+mn-ea"/>
              </a:rPr>
              <a:t>m</a:t>
            </a:r>
            <a:r>
              <a:rPr lang="en-US" altLang="zh-CN" sz="1800" b="1" i="1" dirty="0">
                <a:latin typeface="Times New Roman" panose="02020603050405020304" pitchFamily="18" charset="0"/>
                <a:sym typeface="+mn-ea"/>
              </a:rPr>
              <a:t>I</a:t>
            </a:r>
            <a:r>
              <a:rPr lang="en-US" altLang="zh-CN" sz="1800" b="1" i="1" baseline="-25000" dirty="0">
                <a:latin typeface="Times New Roman" panose="02020603050405020304" pitchFamily="18" charset="0"/>
                <a:sym typeface="+mn-ea"/>
              </a:rPr>
              <a:t>m</a:t>
            </a:r>
            <a:r>
              <a:rPr lang="en-US" altLang="zh-CN" sz="1800" b="1" dirty="0">
                <a:latin typeface="Times New Roman" panose="02020603050405020304" pitchFamily="18" charset="0"/>
              </a:rPr>
              <a:t>sin</a:t>
            </a:r>
            <a:r>
              <a:rPr lang="en-US" altLang="zh-CN" sz="1800" b="1" i="1" dirty="0">
                <a:latin typeface="Times New Roman" panose="02020603050405020304" pitchFamily="18" charset="0"/>
                <a:sym typeface="Symbol" panose="05050102010706020507" pitchFamily="18" charset="2"/>
              </a:rPr>
              <a:t> </a:t>
            </a: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ea typeface="楷体_GB2312" pitchFamily="49" charset="-122"/>
                <a:sym typeface="+mn-ea"/>
              </a:rPr>
              <a:t>1/2</a:t>
            </a:r>
            <a:r>
              <a:rPr lang="en-US" altLang="zh-CN" sz="1800" b="1" i="1" dirty="0">
                <a:latin typeface="Times New Roman" panose="02020603050405020304" pitchFamily="18" charset="0"/>
                <a:sym typeface="+mn-ea"/>
              </a:rPr>
              <a:t>U</a:t>
            </a:r>
            <a:r>
              <a:rPr lang="en-US" altLang="zh-CN" sz="1800" b="1" i="1" baseline="-25000" dirty="0">
                <a:latin typeface="Times New Roman" panose="02020603050405020304" pitchFamily="18" charset="0"/>
                <a:sym typeface="+mn-ea"/>
              </a:rPr>
              <a:t>m</a:t>
            </a:r>
            <a:r>
              <a:rPr lang="en-US" altLang="zh-CN" sz="1800" b="1" i="1" dirty="0">
                <a:latin typeface="Times New Roman" panose="02020603050405020304" pitchFamily="18" charset="0"/>
                <a:sym typeface="+mn-ea"/>
              </a:rPr>
              <a:t>I</a:t>
            </a:r>
            <a:r>
              <a:rPr lang="en-US" altLang="zh-CN" sz="1800" b="1" i="1" baseline="-25000" dirty="0">
                <a:latin typeface="Times New Roman" panose="02020603050405020304" pitchFamily="18" charset="0"/>
                <a:sym typeface="+mn-ea"/>
              </a:rPr>
              <a:t>m</a:t>
            </a:r>
            <a:r>
              <a:rPr lang="en-US" altLang="zh-CN" sz="1800" b="1" dirty="0">
                <a:latin typeface="Times New Roman" panose="02020603050405020304" pitchFamily="18" charset="0"/>
                <a:sym typeface="Symbol" panose="05050102010706020507" pitchFamily="18" charset="2"/>
              </a:rPr>
              <a:t>sin (</a:t>
            </a:r>
            <a:r>
              <a:rPr lang="en-US" altLang="zh-CN" sz="1800" b="1" dirty="0">
                <a:latin typeface="宋体" panose="02010600030101010101" pitchFamily="2" charset="-122"/>
                <a:sym typeface="Symbol" panose="05050102010706020507" pitchFamily="18" charset="2"/>
              </a:rPr>
              <a:t>-</a:t>
            </a:r>
            <a:r>
              <a:rPr lang="en-US" altLang="zh-CN" sz="1800" b="1" dirty="0">
                <a:latin typeface="Times New Roman" panose="02020603050405020304" pitchFamily="18" charset="0"/>
                <a:sym typeface="Symbol" panose="05050102010706020507" pitchFamily="18" charset="2"/>
              </a:rPr>
              <a:t>90)= </a:t>
            </a:r>
            <a:r>
              <a:rPr lang="en-US" altLang="zh-CN" sz="1800" b="1" dirty="0">
                <a:latin typeface="宋体" panose="02010600030101010101" pitchFamily="2" charset="-122"/>
                <a:sym typeface="Symbol" panose="05050102010706020507" pitchFamily="18" charset="2"/>
              </a:rPr>
              <a:t>-</a:t>
            </a:r>
            <a:r>
              <a:rPr lang="en-US" altLang="zh-CN" sz="1800" b="1" dirty="0">
                <a:latin typeface="Times New Roman" panose="02020603050405020304" pitchFamily="18" charset="0"/>
                <a:ea typeface="楷体_GB2312" pitchFamily="49" charset="-122"/>
                <a:sym typeface="+mn-ea"/>
              </a:rPr>
              <a:t>1/2</a:t>
            </a:r>
            <a:r>
              <a:rPr lang="en-US" altLang="zh-CN" sz="1800" b="1" i="1" dirty="0">
                <a:latin typeface="Times New Roman" panose="02020603050405020304" pitchFamily="18" charset="0"/>
                <a:sym typeface="+mn-ea"/>
              </a:rPr>
              <a:t>U</a:t>
            </a:r>
            <a:r>
              <a:rPr lang="en-US" altLang="zh-CN" sz="1800" b="1" i="1" baseline="-25000" dirty="0">
                <a:latin typeface="Times New Roman" panose="02020603050405020304" pitchFamily="18" charset="0"/>
                <a:sym typeface="+mn-ea"/>
              </a:rPr>
              <a:t>m</a:t>
            </a:r>
            <a:r>
              <a:rPr lang="en-US" altLang="zh-CN" sz="1800" b="1" i="1" dirty="0">
                <a:latin typeface="Times New Roman" panose="02020603050405020304" pitchFamily="18" charset="0"/>
                <a:sym typeface="+mn-ea"/>
              </a:rPr>
              <a:t>I</a:t>
            </a:r>
            <a:r>
              <a:rPr lang="en-US" altLang="zh-CN" sz="1800" b="1" i="1" baseline="-25000" dirty="0">
                <a:latin typeface="Times New Roman" panose="02020603050405020304" pitchFamily="18" charset="0"/>
                <a:sym typeface="+mn-ea"/>
              </a:rPr>
              <a:t>m</a:t>
            </a:r>
            <a:r>
              <a:rPr lang="en-US" altLang="zh-CN" sz="1800" b="1" dirty="0">
                <a:latin typeface="Times New Roman" panose="02020603050405020304" pitchFamily="18" charset="0"/>
                <a:sym typeface="Symbol" panose="05050102010706020507" pitchFamily="18" charset="2"/>
              </a:rPr>
              <a:t>&lt;0</a:t>
            </a:r>
            <a:endParaRPr lang="en-US" altLang="zh-CN" sz="1800" b="1" i="1" dirty="0">
              <a:latin typeface="Times New Roman" panose="02020603050405020304" pitchFamily="18" charset="0"/>
              <a:sym typeface="Symbol" panose="05050102010706020507"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35841"/>
          <p:cNvSpPr txBox="1"/>
          <p:nvPr/>
        </p:nvSpPr>
        <p:spPr>
          <a:xfrm>
            <a:off x="2342760" y="284209"/>
            <a:ext cx="3526058" cy="414020"/>
          </a:xfrm>
          <a:prstGeom prst="rect">
            <a:avLst/>
          </a:prstGeom>
          <a:gradFill rotWithShape="0">
            <a:gsLst>
              <a:gs pos="0">
                <a:srgbClr val="CCECFF"/>
              </a:gs>
              <a:gs pos="100000">
                <a:srgbClr val="CCECFF">
                  <a:gamma/>
                  <a:shade val="46275"/>
                  <a:invGamma/>
                </a:srgbClr>
              </a:gs>
            </a:gsLst>
            <a:lin ang="5400000" scaled="1"/>
            <a:tileRect/>
          </a:gradFill>
          <a:ln w="12700">
            <a:noFill/>
          </a:ln>
          <a:effectLst>
            <a:prstShdw prst="shdw17" dist="17961" dir="2699999">
              <a:srgbClr val="CCECFF">
                <a:gamma/>
                <a:shade val="60000"/>
                <a:invGamma/>
              </a:srgbClr>
            </a:prstShdw>
          </a:effectLst>
        </p:spPr>
        <p:txBody>
          <a:bodyPr anchor="ctr">
            <a:spAutoFit/>
          </a:bodyPr>
          <a:lstStyle/>
          <a:p>
            <a:pPr algn="ctr"/>
            <a:r>
              <a:rPr lang="en-US" altLang="zh-CN" sz="2100" b="1" dirty="0">
                <a:latin typeface="Times New Roman" panose="02020603050405020304" pitchFamily="18" charset="0"/>
              </a:rPr>
              <a:t>13.1  </a:t>
            </a:r>
            <a:r>
              <a:rPr lang="zh-CN" altLang="en-US" sz="2100" b="1" dirty="0">
                <a:latin typeface="Times New Roman" panose="02020603050405020304" pitchFamily="18" charset="0"/>
              </a:rPr>
              <a:t>瞬时功率和平均功率</a:t>
            </a:r>
            <a:endParaRPr lang="zh-CN" altLang="en-US" sz="2100" b="1">
              <a:latin typeface="Times New Roman" panose="02020603050405020304" pitchFamily="18" charset="0"/>
            </a:endParaRPr>
          </a:p>
        </p:txBody>
      </p:sp>
      <p:sp>
        <p:nvSpPr>
          <p:cNvPr id="35843" name="文本框 35842"/>
          <p:cNvSpPr txBox="1"/>
          <p:nvPr/>
        </p:nvSpPr>
        <p:spPr>
          <a:xfrm>
            <a:off x="1493696" y="2667896"/>
            <a:ext cx="5298017" cy="368300"/>
          </a:xfrm>
          <a:prstGeom prst="rect">
            <a:avLst/>
          </a:prstGeom>
          <a:noFill/>
          <a:ln w="12700">
            <a:noFill/>
          </a:ln>
        </p:spPr>
        <p:txBody>
          <a:bodyPr anchor="ctr">
            <a:spAutoFit/>
          </a:bodyPr>
          <a:lstStyle/>
          <a:p>
            <a:r>
              <a:rPr lang="zh-CN" altLang="en-US" sz="1800" b="1" dirty="0">
                <a:latin typeface="Times New Roman" panose="02020603050405020304" pitchFamily="18" charset="0"/>
              </a:rPr>
              <a:t>图示单口网络吸收的功率（</a:t>
            </a:r>
            <a:r>
              <a:rPr lang="en-US" altLang="zh-CN" sz="1800" b="1" i="1">
                <a:latin typeface="Times New Roman" panose="02020603050405020304" pitchFamily="18" charset="0"/>
              </a:rPr>
              <a:t>u, i  </a:t>
            </a:r>
            <a:r>
              <a:rPr lang="zh-CN" altLang="zh-CN" sz="1800" b="1" dirty="0">
                <a:latin typeface="Times New Roman" panose="02020603050405020304" pitchFamily="18" charset="0"/>
              </a:rPr>
              <a:t>关联</a:t>
            </a:r>
            <a:r>
              <a:rPr lang="zh-CN" altLang="en-US" sz="1800" b="1" dirty="0">
                <a:latin typeface="Times New Roman" panose="02020603050405020304" pitchFamily="18" charset="0"/>
              </a:rPr>
              <a:t>参考方向）</a:t>
            </a:r>
            <a:endParaRPr lang="zh-CN" altLang="en-US" sz="1800" b="1">
              <a:latin typeface="Times New Roman" panose="02020603050405020304" pitchFamily="18" charset="0"/>
            </a:endParaRPr>
          </a:p>
        </p:txBody>
      </p:sp>
      <p:graphicFrame>
        <p:nvGraphicFramePr>
          <p:cNvPr id="35844" name="对象 35843"/>
          <p:cNvGraphicFramePr/>
          <p:nvPr/>
        </p:nvGraphicFramePr>
        <p:xfrm>
          <a:off x="4065182" y="1582618"/>
          <a:ext cx="2776071" cy="1019353"/>
        </p:xfrm>
        <a:graphic>
          <a:graphicData uri="http://schemas.openxmlformats.org/presentationml/2006/ole">
            <mc:AlternateContent xmlns:mc="http://schemas.openxmlformats.org/markup-compatibility/2006">
              <mc:Choice xmlns:v="urn:schemas-microsoft-com:vml" Requires="v">
                <p:oleObj spid="_x0000_s3083" name="" r:id="rId1" imgW="1905000" imgH="698500" progId="Equation.3">
                  <p:embed/>
                </p:oleObj>
              </mc:Choice>
              <mc:Fallback>
                <p:oleObj name="" r:id="rId1" imgW="1905000" imgH="698500" progId="Equation.3">
                  <p:embed/>
                  <p:pic>
                    <p:nvPicPr>
                      <p:cNvPr id="0" name="图片 3076"/>
                      <p:cNvPicPr/>
                      <p:nvPr/>
                    </p:nvPicPr>
                    <p:blipFill>
                      <a:blip r:embed="rId2"/>
                      <a:stretch>
                        <a:fillRect/>
                      </a:stretch>
                    </p:blipFill>
                    <p:spPr>
                      <a:xfrm>
                        <a:off x="4065182" y="1582618"/>
                        <a:ext cx="2776071" cy="1019353"/>
                      </a:xfrm>
                      <a:prstGeom prst="rect">
                        <a:avLst/>
                      </a:prstGeom>
                      <a:noFill/>
                      <a:ln w="38100">
                        <a:noFill/>
                        <a:miter/>
                      </a:ln>
                    </p:spPr>
                  </p:pic>
                </p:oleObj>
              </mc:Fallback>
            </mc:AlternateContent>
          </a:graphicData>
        </a:graphic>
      </p:graphicFrame>
      <p:sp>
        <p:nvSpPr>
          <p:cNvPr id="35845" name="文本框 35844"/>
          <p:cNvSpPr txBox="1"/>
          <p:nvPr/>
        </p:nvSpPr>
        <p:spPr>
          <a:xfrm>
            <a:off x="1361109" y="1155538"/>
            <a:ext cx="3547110" cy="368300"/>
          </a:xfrm>
          <a:prstGeom prst="rect">
            <a:avLst/>
          </a:prstGeom>
          <a:noFill/>
          <a:ln w="12700">
            <a:noFill/>
          </a:ln>
        </p:spPr>
        <p:txBody>
          <a:bodyPr wrap="none" anchor="ctr">
            <a:spAutoFit/>
          </a:bodyPr>
          <a:lstStyle/>
          <a:p>
            <a:pPr algn="ctr"/>
            <a:r>
              <a:rPr lang="en-US" altLang="zh-CN" sz="1800" b="1" dirty="0">
                <a:latin typeface="Times New Roman" panose="02020603050405020304" pitchFamily="18" charset="0"/>
              </a:rPr>
              <a:t>1.  </a:t>
            </a:r>
            <a:r>
              <a:rPr lang="zh-CN" altLang="en-US" sz="1800" b="1" dirty="0">
                <a:latin typeface="Times New Roman" panose="02020603050405020304" pitchFamily="18" charset="0"/>
              </a:rPr>
              <a:t>瞬时功率 </a:t>
            </a:r>
            <a:r>
              <a:rPr lang="en-US" altLang="zh-CN" sz="1800" b="1">
                <a:latin typeface="Times New Roman" panose="02020603050405020304" pitchFamily="18" charset="0"/>
              </a:rPr>
              <a:t>(</a:t>
            </a:r>
            <a:r>
              <a:rPr lang="en-US" altLang="zh-CN" sz="1800" b="1" i="1">
                <a:solidFill>
                  <a:srgbClr val="FF0000"/>
                </a:solidFill>
                <a:latin typeface="Times New Roman" panose="02020603050405020304" pitchFamily="18" charset="0"/>
              </a:rPr>
              <a:t>instantaneous power</a:t>
            </a: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graphicFrame>
        <p:nvGraphicFramePr>
          <p:cNvPr id="35846" name="对象 35845"/>
          <p:cNvGraphicFramePr/>
          <p:nvPr/>
        </p:nvGraphicFramePr>
        <p:xfrm>
          <a:off x="1895007" y="3029838"/>
          <a:ext cx="4637105" cy="1571424"/>
        </p:xfrm>
        <a:graphic>
          <a:graphicData uri="http://schemas.openxmlformats.org/presentationml/2006/ole">
            <mc:AlternateContent xmlns:mc="http://schemas.openxmlformats.org/markup-compatibility/2006">
              <mc:Choice xmlns:v="urn:schemas-microsoft-com:vml" Requires="v">
                <p:oleObj spid="_x0000_s3084" name="" r:id="rId3" imgW="3073400" imgH="1041400" progId="Equation.3">
                  <p:embed/>
                </p:oleObj>
              </mc:Choice>
              <mc:Fallback>
                <p:oleObj name="" r:id="rId3" imgW="3073400" imgH="1041400" progId="Equation.3">
                  <p:embed/>
                  <p:pic>
                    <p:nvPicPr>
                      <p:cNvPr id="0" name="图片 3077"/>
                      <p:cNvPicPr/>
                      <p:nvPr/>
                    </p:nvPicPr>
                    <p:blipFill>
                      <a:blip r:embed="rId4"/>
                      <a:stretch>
                        <a:fillRect/>
                      </a:stretch>
                    </p:blipFill>
                    <p:spPr>
                      <a:xfrm>
                        <a:off x="1895007" y="3029838"/>
                        <a:ext cx="4637105" cy="1571424"/>
                      </a:xfrm>
                      <a:prstGeom prst="rect">
                        <a:avLst/>
                      </a:prstGeom>
                      <a:noFill/>
                      <a:ln w="38100">
                        <a:noFill/>
                        <a:miter/>
                      </a:ln>
                    </p:spPr>
                  </p:pic>
                </p:oleObj>
              </mc:Fallback>
            </mc:AlternateContent>
          </a:graphicData>
        </a:graphic>
      </p:graphicFrame>
      <p:grpSp>
        <p:nvGrpSpPr>
          <p:cNvPr id="35847" name="组合 35846"/>
          <p:cNvGrpSpPr/>
          <p:nvPr/>
        </p:nvGrpSpPr>
        <p:grpSpPr>
          <a:xfrm>
            <a:off x="1686611" y="1473061"/>
            <a:ext cx="1531412" cy="1099139"/>
            <a:chOff x="600" y="949"/>
            <a:chExt cx="1286" cy="923"/>
          </a:xfrm>
        </p:grpSpPr>
        <p:sp>
          <p:nvSpPr>
            <p:cNvPr id="35848" name="矩形 35847"/>
            <p:cNvSpPr/>
            <p:nvPr/>
          </p:nvSpPr>
          <p:spPr>
            <a:xfrm>
              <a:off x="1454" y="1152"/>
              <a:ext cx="432" cy="720"/>
            </a:xfrm>
            <a:prstGeom prst="rect">
              <a:avLst/>
            </a:prstGeom>
            <a:noFill/>
            <a:ln w="28575" cap="flat" cmpd="sng">
              <a:solidFill>
                <a:schemeClr val="tx1"/>
              </a:solidFill>
              <a:prstDash val="solid"/>
              <a:miter/>
              <a:headEnd type="none" w="med" len="med"/>
              <a:tailEnd type="none" w="med" len="med"/>
            </a:ln>
          </p:spPr>
          <p:txBody>
            <a:bodyPr wrap="none" anchor="ctr"/>
            <a:lstStyle/>
            <a:p>
              <a:pPr algn="ctr"/>
              <a:r>
                <a:rPr lang="en-US" altLang="zh-CN" sz="1800" b="1">
                  <a:latin typeface="Times New Roman" panose="02020603050405020304" pitchFamily="18" charset="0"/>
                </a:rPr>
                <a:t>N</a:t>
              </a:r>
              <a:endParaRPr lang="en-US" altLang="zh-CN" sz="1800" b="1">
                <a:latin typeface="Times New Roman" panose="02020603050405020304" pitchFamily="18" charset="0"/>
              </a:endParaRPr>
            </a:p>
          </p:txBody>
        </p:sp>
        <p:sp>
          <p:nvSpPr>
            <p:cNvPr id="35849" name="任意多边形 35848"/>
            <p:cNvSpPr/>
            <p:nvPr/>
          </p:nvSpPr>
          <p:spPr>
            <a:xfrm>
              <a:off x="912" y="1752"/>
              <a:ext cx="540" cy="2"/>
            </a:xfrm>
            <a:custGeom>
              <a:avLst/>
              <a:gdLst/>
              <a:ahLst/>
              <a:cxnLst/>
              <a:rect l="0" t="0" r="0" b="0"/>
              <a:pathLst>
                <a:path w="540" h="2">
                  <a:moveTo>
                    <a:pt x="0" y="2"/>
                  </a:moveTo>
                  <a:lnTo>
                    <a:pt x="540" y="0"/>
                  </a:lnTo>
                </a:path>
              </a:pathLst>
            </a:custGeom>
            <a:noFill/>
            <a:ln w="19050" cap="flat" cmpd="sng">
              <a:solidFill>
                <a:schemeClr val="tx1"/>
              </a:solidFill>
              <a:prstDash val="solid"/>
              <a:headEnd type="none" w="med" len="med"/>
              <a:tailEnd type="none" w="med" len="med"/>
            </a:ln>
          </p:spPr>
          <p:txBody>
            <a:bodyPr/>
            <a:lstStyle/>
            <a:p>
              <a:endParaRPr lang="zh-CN" altLang="en-US" sz="100"/>
            </a:p>
          </p:txBody>
        </p:sp>
        <p:sp>
          <p:nvSpPr>
            <p:cNvPr id="35850" name="直接连接符 35849"/>
            <p:cNvSpPr/>
            <p:nvPr/>
          </p:nvSpPr>
          <p:spPr>
            <a:xfrm>
              <a:off x="974" y="1200"/>
              <a:ext cx="288" cy="0"/>
            </a:xfrm>
            <a:prstGeom prst="line">
              <a:avLst/>
            </a:prstGeom>
            <a:ln w="12700" cap="flat" cmpd="sng">
              <a:solidFill>
                <a:srgbClr val="FF0000"/>
              </a:solidFill>
              <a:prstDash val="solid"/>
              <a:headEnd type="none" w="med" len="med"/>
              <a:tailEnd type="stealth" w="sm" len="med"/>
            </a:ln>
          </p:spPr>
        </p:sp>
        <p:sp>
          <p:nvSpPr>
            <p:cNvPr id="35851" name="文本框 35850"/>
            <p:cNvSpPr txBox="1"/>
            <p:nvPr/>
          </p:nvSpPr>
          <p:spPr>
            <a:xfrm>
              <a:off x="640" y="1093"/>
              <a:ext cx="224" cy="309"/>
            </a:xfrm>
            <a:prstGeom prst="rect">
              <a:avLst/>
            </a:prstGeom>
            <a:noFill/>
            <a:ln w="12700">
              <a:noFill/>
            </a:ln>
          </p:spPr>
          <p:txBody>
            <a:bodyPr anchor="ctr">
              <a:spAutoFit/>
            </a:bodyPr>
            <a:lstStyle/>
            <a:p>
              <a:pPr algn="ct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5852" name="文本框 35851"/>
            <p:cNvSpPr txBox="1"/>
            <p:nvPr/>
          </p:nvSpPr>
          <p:spPr>
            <a:xfrm>
              <a:off x="600" y="1343"/>
              <a:ext cx="260" cy="309"/>
            </a:xfrm>
            <a:prstGeom prst="rect">
              <a:avLst/>
            </a:prstGeom>
            <a:noFill/>
            <a:ln w="12700">
              <a:noFill/>
            </a:ln>
          </p:spPr>
          <p:txBody>
            <a:bodyPr wrap="none" anchor="ctr">
              <a:spAutoFit/>
            </a:bodyPr>
            <a:lstStyle/>
            <a:p>
              <a:pPr algn="ctr"/>
              <a:r>
                <a:rPr lang="en-US" altLang="zh-CN" sz="1800" b="1" i="1">
                  <a:latin typeface="Times New Roman" panose="02020603050405020304" pitchFamily="18" charset="0"/>
                </a:rPr>
                <a:t>u</a:t>
              </a:r>
              <a:endParaRPr lang="en-US" altLang="zh-CN" sz="1800" b="1" i="1">
                <a:latin typeface="Times New Roman" panose="02020603050405020304" pitchFamily="18" charset="0"/>
              </a:endParaRPr>
            </a:p>
          </p:txBody>
        </p:sp>
        <p:sp>
          <p:nvSpPr>
            <p:cNvPr id="35853" name="文本框 35852"/>
            <p:cNvSpPr txBox="1"/>
            <p:nvPr/>
          </p:nvSpPr>
          <p:spPr>
            <a:xfrm>
              <a:off x="1003" y="949"/>
              <a:ext cx="207" cy="309"/>
            </a:xfrm>
            <a:prstGeom prst="rect">
              <a:avLst/>
            </a:prstGeom>
            <a:noFill/>
            <a:ln w="12700">
              <a:noFill/>
            </a:ln>
          </p:spPr>
          <p:txBody>
            <a:bodyPr wrap="none" anchor="ctr">
              <a:spAutoFit/>
            </a:bodyPr>
            <a:lstStyle/>
            <a:p>
              <a:pPr algn="ctr"/>
              <a:r>
                <a:rPr lang="en-US" altLang="zh-CN" sz="1800" b="1" i="1">
                  <a:latin typeface="Times New Roman" panose="02020603050405020304" pitchFamily="18" charset="0"/>
                </a:rPr>
                <a:t>i</a:t>
              </a:r>
              <a:endParaRPr lang="en-US" altLang="zh-CN" sz="1800" b="1" i="1">
                <a:latin typeface="Times New Roman" panose="02020603050405020304" pitchFamily="18" charset="0"/>
              </a:endParaRPr>
            </a:p>
          </p:txBody>
        </p:sp>
        <p:sp>
          <p:nvSpPr>
            <p:cNvPr id="35854" name="文本框 35853"/>
            <p:cNvSpPr txBox="1"/>
            <p:nvPr/>
          </p:nvSpPr>
          <p:spPr>
            <a:xfrm>
              <a:off x="652" y="1525"/>
              <a:ext cx="212" cy="309"/>
            </a:xfrm>
            <a:prstGeom prst="rect">
              <a:avLst/>
            </a:prstGeom>
            <a:noFill/>
            <a:ln w="12700">
              <a:noFill/>
            </a:ln>
          </p:spPr>
          <p:txBody>
            <a:bodyPr anchor="ctr">
              <a:spAutoFit/>
            </a:bodyPr>
            <a:lstStyle/>
            <a:p>
              <a:pPr algn="ctr"/>
              <a:r>
                <a:rPr lang="en-US" altLang="zh-CN" sz="1800" b="1">
                  <a:latin typeface="Times New Roman" panose="02020603050405020304" pitchFamily="18" charset="0"/>
                </a:rPr>
                <a:t>_</a:t>
              </a:r>
              <a:endParaRPr lang="en-US" altLang="zh-CN" sz="1800" b="1">
                <a:latin typeface="Times New Roman" panose="02020603050405020304" pitchFamily="18" charset="0"/>
              </a:endParaRPr>
            </a:p>
          </p:txBody>
        </p:sp>
        <p:sp>
          <p:nvSpPr>
            <p:cNvPr id="35855" name="椭圆 35854"/>
            <p:cNvSpPr/>
            <p:nvPr/>
          </p:nvSpPr>
          <p:spPr>
            <a:xfrm>
              <a:off x="864" y="1728"/>
              <a:ext cx="48" cy="48"/>
            </a:xfrm>
            <a:prstGeom prst="ellipse">
              <a:avLst/>
            </a:prstGeom>
            <a:noFill/>
            <a:ln w="19050" cap="flat" cmpd="sng">
              <a:solidFill>
                <a:srgbClr val="000000"/>
              </a:solidFill>
              <a:prstDash val="solid"/>
              <a:headEnd type="none" w="med" len="med"/>
              <a:tailEnd type="none" w="med" len="med"/>
            </a:ln>
          </p:spPr>
          <p:txBody>
            <a:bodyPr/>
            <a:lstStyle/>
            <a:p>
              <a:endParaRPr lang="zh-CN" altLang="en-US" sz="100"/>
            </a:p>
          </p:txBody>
        </p:sp>
        <p:sp>
          <p:nvSpPr>
            <p:cNvPr id="35856" name="任意多边形 35855"/>
            <p:cNvSpPr/>
            <p:nvPr/>
          </p:nvSpPr>
          <p:spPr>
            <a:xfrm>
              <a:off x="912" y="1272"/>
              <a:ext cx="540" cy="2"/>
            </a:xfrm>
            <a:custGeom>
              <a:avLst/>
              <a:gdLst/>
              <a:ahLst/>
              <a:cxnLst/>
              <a:rect l="0" t="0" r="0" b="0"/>
              <a:pathLst>
                <a:path w="540" h="2">
                  <a:moveTo>
                    <a:pt x="0" y="2"/>
                  </a:moveTo>
                  <a:lnTo>
                    <a:pt x="540" y="0"/>
                  </a:lnTo>
                </a:path>
              </a:pathLst>
            </a:custGeom>
            <a:noFill/>
            <a:ln w="19050" cap="flat" cmpd="sng">
              <a:solidFill>
                <a:schemeClr val="tx1"/>
              </a:solidFill>
              <a:prstDash val="solid"/>
              <a:headEnd type="none" w="med" len="med"/>
              <a:tailEnd type="none" w="med" len="med"/>
            </a:ln>
          </p:spPr>
          <p:txBody>
            <a:bodyPr/>
            <a:lstStyle/>
            <a:p>
              <a:endParaRPr lang="zh-CN" altLang="en-US" sz="100"/>
            </a:p>
          </p:txBody>
        </p:sp>
        <p:sp>
          <p:nvSpPr>
            <p:cNvPr id="35857" name="椭圆 35856"/>
            <p:cNvSpPr/>
            <p:nvPr/>
          </p:nvSpPr>
          <p:spPr>
            <a:xfrm>
              <a:off x="864" y="1248"/>
              <a:ext cx="48" cy="48"/>
            </a:xfrm>
            <a:prstGeom prst="ellipse">
              <a:avLst/>
            </a:prstGeom>
            <a:noFill/>
            <a:ln w="19050" cap="flat" cmpd="sng">
              <a:solidFill>
                <a:srgbClr val="000000"/>
              </a:solidFill>
              <a:prstDash val="solid"/>
              <a:headEnd type="none" w="med" len="med"/>
              <a:tailEnd type="none" w="med" len="med"/>
            </a:ln>
          </p:spPr>
          <p:txBody>
            <a:bodyPr/>
            <a:lstStyle/>
            <a:p>
              <a:endParaRPr lang="zh-CN" altLang="en-US" sz="100"/>
            </a:p>
          </p:txBody>
        </p:sp>
      </p:grpSp>
      <p:sp>
        <p:nvSpPr>
          <p:cNvPr id="35860" name="文本框 35859"/>
          <p:cNvSpPr txBox="1"/>
          <p:nvPr/>
        </p:nvSpPr>
        <p:spPr>
          <a:xfrm>
            <a:off x="1330552" y="789523"/>
            <a:ext cx="3079495" cy="368300"/>
          </a:xfrm>
          <a:prstGeom prst="rect">
            <a:avLst/>
          </a:prstGeom>
          <a:noFill/>
          <a:ln w="9525">
            <a:noFill/>
          </a:ln>
        </p:spPr>
        <p:txBody>
          <a:bodyPr>
            <a:spAutoFit/>
          </a:bodyPr>
          <a:lstStyle/>
          <a:p>
            <a:r>
              <a:rPr lang="zh-CN" altLang="en-US" sz="1800" b="1" dirty="0">
                <a:latin typeface="Times New Roman" panose="02020603050405020304" pitchFamily="18" charset="0"/>
              </a:rPr>
              <a:t>一、瞬时功率和平均功率</a:t>
            </a:r>
            <a:endParaRPr lang="zh-CN" altLang="en-US" sz="1800" b="1">
              <a:latin typeface="Times New Roman" panose="02020603050405020304" pitchFamily="18" charset="0"/>
            </a:endParaRPr>
          </a:p>
        </p:txBody>
      </p:sp>
      <p:sp>
        <p:nvSpPr>
          <p:cNvPr id="35864" name="矩形 35863"/>
          <p:cNvSpPr/>
          <p:nvPr/>
        </p:nvSpPr>
        <p:spPr>
          <a:xfrm>
            <a:off x="4139728" y="4800726"/>
            <a:ext cx="2391193" cy="368300"/>
          </a:xfrm>
          <a:prstGeom prst="rect">
            <a:avLst/>
          </a:prstGeom>
          <a:noFill/>
          <a:ln w="38100">
            <a:noFill/>
          </a:ln>
        </p:spPr>
        <p:txBody>
          <a:bodyPr>
            <a:spAutoFit/>
          </a:bodyPr>
          <a:lstStyle/>
          <a:p>
            <a:r>
              <a:rPr lang="en-US" altLang="zh-CN" sz="1800" b="1" dirty="0">
                <a:latin typeface="Times New Roman" panose="02020603050405020304" pitchFamily="18" charset="0"/>
              </a:rPr>
              <a:t>2</a:t>
            </a:r>
            <a:r>
              <a:rPr lang="zh-CN" altLang="en-US" sz="1800" b="1" dirty="0">
                <a:latin typeface="Times New Roman" panose="02020603050405020304" pitchFamily="18" charset="0"/>
              </a:rPr>
              <a:t>倍频率正弦分量</a:t>
            </a:r>
            <a:endParaRPr lang="zh-CN" altLang="en-US" sz="1800" b="1" dirty="0">
              <a:latin typeface="Times New Roman" panose="02020603050405020304" pitchFamily="18" charset="0"/>
            </a:endParaRPr>
          </a:p>
        </p:txBody>
      </p:sp>
      <p:sp>
        <p:nvSpPr>
          <p:cNvPr id="35866" name="矩形 35865"/>
          <p:cNvSpPr/>
          <p:nvPr/>
        </p:nvSpPr>
        <p:spPr>
          <a:xfrm>
            <a:off x="2390393" y="4758570"/>
            <a:ext cx="1533793" cy="368300"/>
          </a:xfrm>
          <a:prstGeom prst="rect">
            <a:avLst/>
          </a:prstGeom>
          <a:noFill/>
          <a:ln w="38100">
            <a:noFill/>
          </a:ln>
        </p:spPr>
        <p:txBody>
          <a:bodyPr>
            <a:spAutoFit/>
          </a:bodyPr>
          <a:lstStyle/>
          <a:p>
            <a:r>
              <a:rPr lang="zh-CN" altLang="en-US" sz="1800" b="1" dirty="0">
                <a:latin typeface="Times New Roman" panose="02020603050405020304" pitchFamily="18" charset="0"/>
              </a:rPr>
              <a:t>恒定分量</a:t>
            </a:r>
            <a:endParaRPr lang="zh-CN" altLang="en-US" sz="1800" b="1" dirty="0">
              <a:latin typeface="Times New Roman" panose="02020603050405020304" pitchFamily="18" charset="0"/>
            </a:endParaRPr>
          </a:p>
        </p:txBody>
      </p:sp>
      <p:sp>
        <p:nvSpPr>
          <p:cNvPr id="35867" name="下箭头 35866"/>
          <p:cNvSpPr/>
          <p:nvPr/>
        </p:nvSpPr>
        <p:spPr>
          <a:xfrm>
            <a:off x="2879826" y="4493014"/>
            <a:ext cx="161953" cy="265555"/>
          </a:xfrm>
          <a:prstGeom prst="downArrow">
            <a:avLst>
              <a:gd name="adj1" fmla="val 50000"/>
              <a:gd name="adj2" fmla="val 40992"/>
            </a:avLst>
          </a:prstGeom>
          <a:solidFill>
            <a:schemeClr val="accent1"/>
          </a:solidFill>
          <a:ln w="38100" cap="flat" cmpd="sng">
            <a:solidFill>
              <a:schemeClr val="accent1"/>
            </a:solidFill>
            <a:prstDash val="solid"/>
            <a:miter/>
            <a:headEnd type="none" w="med" len="med"/>
            <a:tailEnd type="none" w="med" len="med"/>
          </a:ln>
        </p:spPr>
        <p:txBody>
          <a:bodyPr/>
          <a:lstStyle/>
          <a:p>
            <a:endParaRPr lang="zh-CN" altLang="en-US" sz="100"/>
          </a:p>
        </p:txBody>
      </p:sp>
      <p:sp>
        <p:nvSpPr>
          <p:cNvPr id="35868" name="下箭头 35867"/>
          <p:cNvSpPr/>
          <p:nvPr/>
        </p:nvSpPr>
        <p:spPr>
          <a:xfrm>
            <a:off x="4883761" y="4535408"/>
            <a:ext cx="161953" cy="265555"/>
          </a:xfrm>
          <a:prstGeom prst="downArrow">
            <a:avLst>
              <a:gd name="adj1" fmla="val 50000"/>
              <a:gd name="adj2" fmla="val 40992"/>
            </a:avLst>
          </a:prstGeom>
          <a:solidFill>
            <a:schemeClr val="accent1"/>
          </a:solidFill>
          <a:ln w="38100" cap="flat" cmpd="sng">
            <a:solidFill>
              <a:schemeClr val="accent1"/>
            </a:solidFill>
            <a:prstDash val="solid"/>
            <a:miter/>
            <a:headEnd type="none" w="med" len="med"/>
            <a:tailEnd type="none" w="med" len="med"/>
          </a:ln>
        </p:spPr>
        <p:txBody>
          <a:bodyPr/>
          <a:lstStyle/>
          <a:p>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p:cTn id="7" dur="500" fill="hold"/>
                                        <p:tgtEl>
                                          <p:spTgt spid="35842"/>
                                        </p:tgtEl>
                                        <p:attrNameLst>
                                          <p:attrName>ppt_w</p:attrName>
                                        </p:attrNameLst>
                                      </p:cBhvr>
                                      <p:tavLst>
                                        <p:tav tm="0">
                                          <p:val>
                                            <p:fltVal val="0"/>
                                          </p:val>
                                        </p:tav>
                                        <p:tav tm="100000">
                                          <p:val>
                                            <p:strVal val="#ppt_w"/>
                                          </p:val>
                                        </p:tav>
                                      </p:tavLst>
                                    </p:anim>
                                    <p:anim calcmode="lin" valueType="num">
                                      <p:cBhvr>
                                        <p:cTn id="8" dur="500" fill="hold"/>
                                        <p:tgtEl>
                                          <p:spTgt spid="35842"/>
                                        </p:tgtEl>
                                        <p:attrNameLst>
                                          <p:attrName>ppt_h</p:attrName>
                                        </p:attrNameLst>
                                      </p:cBhvr>
                                      <p:tavLst>
                                        <p:tav tm="0">
                                          <p:val>
                                            <p:fltVal val="0"/>
                                          </p:val>
                                        </p:tav>
                                        <p:tav tm="100000">
                                          <p:val>
                                            <p:strVal val="#ppt_h"/>
                                          </p:val>
                                        </p:tav>
                                      </p:tavLst>
                                    </p:anim>
                                    <p:anim calcmode="lin" valueType="num">
                                      <p:cBhvr>
                                        <p:cTn id="9" dur="500" fill="hold"/>
                                        <p:tgtEl>
                                          <p:spTgt spid="35842"/>
                                        </p:tgtEl>
                                        <p:attrNameLst>
                                          <p:attrName>ppt_x</p:attrName>
                                        </p:attrNameLst>
                                      </p:cBhvr>
                                      <p:tavLst>
                                        <p:tav tm="0">
                                          <p:val>
                                            <p:fltVal val="0.5"/>
                                          </p:val>
                                        </p:tav>
                                        <p:tav tm="100000">
                                          <p:val>
                                            <p:strVal val="#ppt_x"/>
                                          </p:val>
                                        </p:tav>
                                      </p:tavLst>
                                    </p:anim>
                                    <p:anim calcmode="lin" valueType="num">
                                      <p:cBhvr>
                                        <p:cTn id="10" dur="500" fill="hold"/>
                                        <p:tgtEl>
                                          <p:spTgt spid="35842"/>
                                        </p:tgtEl>
                                        <p:attrNameLst>
                                          <p:attrName>ppt_y</p:attrName>
                                        </p:attrNameLst>
                                      </p:cBhvr>
                                      <p:tavLst>
                                        <p:tav tm="0">
                                          <p:val>
                                            <p:fltVal val="0.5"/>
                                          </p:val>
                                        </p:tav>
                                        <p:tav tm="100000">
                                          <p:val>
                                            <p:strVal val="#ppt_y"/>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5860"/>
                                        </p:tgtEl>
                                        <p:attrNameLst>
                                          <p:attrName>style.visibility</p:attrName>
                                        </p:attrNameLst>
                                      </p:cBhvr>
                                      <p:to>
                                        <p:strVal val="visible"/>
                                      </p:to>
                                    </p:set>
                                    <p:anim calcmode="lin" valueType="num">
                                      <p:cBhvr>
                                        <p:cTn id="13" dur="1000" fill="hold"/>
                                        <p:tgtEl>
                                          <p:spTgt spid="35860"/>
                                        </p:tgtEl>
                                        <p:attrNameLst>
                                          <p:attrName>ppt_w</p:attrName>
                                        </p:attrNameLst>
                                      </p:cBhvr>
                                      <p:tavLst>
                                        <p:tav tm="0">
                                          <p:val>
                                            <p:fltVal val="0"/>
                                          </p:val>
                                        </p:tav>
                                        <p:tav tm="100000">
                                          <p:val>
                                            <p:strVal val="#ppt_w"/>
                                          </p:val>
                                        </p:tav>
                                      </p:tavLst>
                                    </p:anim>
                                    <p:anim calcmode="lin" valueType="num">
                                      <p:cBhvr>
                                        <p:cTn id="14" dur="1000" fill="hold"/>
                                        <p:tgtEl>
                                          <p:spTgt spid="35860"/>
                                        </p:tgtEl>
                                        <p:attrNameLst>
                                          <p:attrName>ppt_h</p:attrName>
                                        </p:attrNameLst>
                                      </p:cBhvr>
                                      <p:tavLst>
                                        <p:tav tm="0">
                                          <p:val>
                                            <p:fltVal val="0"/>
                                          </p:val>
                                        </p:tav>
                                        <p:tav tm="100000">
                                          <p:val>
                                            <p:strVal val="#ppt_h"/>
                                          </p:val>
                                        </p:tav>
                                      </p:tavLst>
                                    </p:anim>
                                    <p:anim calcmode="lin" valueType="num">
                                      <p:cBhvr>
                                        <p:cTn id="15" dur="1000" fill="hold"/>
                                        <p:tgtEl>
                                          <p:spTgt spid="35860"/>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58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5845"/>
                                        </p:tgtEl>
                                        <p:attrNameLst>
                                          <p:attrName>style.visibility</p:attrName>
                                        </p:attrNameLst>
                                      </p:cBhvr>
                                      <p:to>
                                        <p:strVal val="visible"/>
                                      </p:to>
                                    </p:set>
                                    <p:anim calcmode="lin" valueType="num">
                                      <p:cBhvr additive="base">
                                        <p:cTn id="21" dur="500" fill="hold"/>
                                        <p:tgtEl>
                                          <p:spTgt spid="35845"/>
                                        </p:tgtEl>
                                        <p:attrNameLst>
                                          <p:attrName>ppt_x</p:attrName>
                                        </p:attrNameLst>
                                      </p:cBhvr>
                                      <p:tavLst>
                                        <p:tav tm="0">
                                          <p:val>
                                            <p:strVal val="0-#ppt_w/2"/>
                                          </p:val>
                                        </p:tav>
                                        <p:tav tm="100000">
                                          <p:val>
                                            <p:strVal val="#ppt_x"/>
                                          </p:val>
                                        </p:tav>
                                      </p:tavLst>
                                    </p:anim>
                                    <p:anim calcmode="lin" valueType="num">
                                      <p:cBhvr additive="base">
                                        <p:cTn id="22" dur="500" fill="hold"/>
                                        <p:tgtEl>
                                          <p:spTgt spid="3584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35847"/>
                                        </p:tgtEl>
                                        <p:attrNameLst>
                                          <p:attrName>style.visibility</p:attrName>
                                        </p:attrNameLst>
                                      </p:cBhvr>
                                      <p:to>
                                        <p:strVal val="visible"/>
                                      </p:to>
                                    </p:set>
                                    <p:animEffect transition="in" filter="box(out)">
                                      <p:cBhvr>
                                        <p:cTn id="27" dur="500"/>
                                        <p:tgtEl>
                                          <p:spTgt spid="3584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35844"/>
                                        </p:tgtEl>
                                        <p:attrNameLst>
                                          <p:attrName>style.visibility</p:attrName>
                                        </p:attrNameLst>
                                      </p:cBhvr>
                                      <p:to>
                                        <p:strVal val="visible"/>
                                      </p:to>
                                    </p:set>
                                    <p:animEffect transition="in" filter="box(out)">
                                      <p:cBhvr>
                                        <p:cTn id="32" dur="500"/>
                                        <p:tgtEl>
                                          <p:spTgt spid="358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843"/>
                                        </p:tgtEl>
                                        <p:attrNameLst>
                                          <p:attrName>style.visibility</p:attrName>
                                        </p:attrNameLst>
                                      </p:cBhvr>
                                      <p:to>
                                        <p:strVal val="visible"/>
                                      </p:to>
                                    </p:set>
                                    <p:animEffect transition="in" filter="wipe(left)">
                                      <p:cBhvr>
                                        <p:cTn id="37" dur="500"/>
                                        <p:tgtEl>
                                          <p:spTgt spid="3584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35846"/>
                                        </p:tgtEl>
                                        <p:attrNameLst>
                                          <p:attrName>style.visibility</p:attrName>
                                        </p:attrNameLst>
                                      </p:cBhvr>
                                      <p:to>
                                        <p:strVal val="visible"/>
                                      </p:to>
                                    </p:set>
                                    <p:animEffect transition="in" filter="box(out)">
                                      <p:cBhvr>
                                        <p:cTn id="42" dur="500"/>
                                        <p:tgtEl>
                                          <p:spTgt spid="358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5867"/>
                                        </p:tgtEl>
                                        <p:attrNameLst>
                                          <p:attrName>style.visibility</p:attrName>
                                        </p:attrNameLst>
                                      </p:cBhvr>
                                      <p:to>
                                        <p:strVal val="visible"/>
                                      </p:to>
                                    </p:set>
                                    <p:animEffect transition="in" filter="wipe(up)">
                                      <p:cBhvr>
                                        <p:cTn id="47" dur="500"/>
                                        <p:tgtEl>
                                          <p:spTgt spid="35867"/>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35866"/>
                                        </p:tgtEl>
                                        <p:attrNameLst>
                                          <p:attrName>style.visibility</p:attrName>
                                        </p:attrNameLst>
                                      </p:cBhvr>
                                      <p:to>
                                        <p:strVal val="visible"/>
                                      </p:to>
                                    </p:set>
                                    <p:animEffect transition="in" filter="wipe(left)">
                                      <p:cBhvr>
                                        <p:cTn id="51" dur="500"/>
                                        <p:tgtEl>
                                          <p:spTgt spid="3586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35868"/>
                                        </p:tgtEl>
                                        <p:attrNameLst>
                                          <p:attrName>style.visibility</p:attrName>
                                        </p:attrNameLst>
                                      </p:cBhvr>
                                      <p:to>
                                        <p:strVal val="visible"/>
                                      </p:to>
                                    </p:set>
                                    <p:animEffect transition="in" filter="wipe(up)">
                                      <p:cBhvr>
                                        <p:cTn id="56" dur="500"/>
                                        <p:tgtEl>
                                          <p:spTgt spid="35868"/>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5864"/>
                                        </p:tgtEl>
                                        <p:attrNameLst>
                                          <p:attrName>style.visibility</p:attrName>
                                        </p:attrNameLst>
                                      </p:cBhvr>
                                      <p:to>
                                        <p:strVal val="visible"/>
                                      </p:to>
                                    </p:set>
                                    <p:animEffect transition="in" filter="wipe(left)">
                                      <p:cBhvr>
                                        <p:cTn id="60" dur="500"/>
                                        <p:tgtEl>
                                          <p:spTgt spid="35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nimBg="1"/>
      <p:bldP spid="35843" grpId="0"/>
      <p:bldP spid="35845" grpId="0"/>
      <p:bldP spid="35860" grpId="0"/>
      <p:bldP spid="35864" grpId="0"/>
      <p:bldP spid="358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矩形 219137"/>
          <p:cNvSpPr/>
          <p:nvPr/>
        </p:nvSpPr>
        <p:spPr>
          <a:xfrm>
            <a:off x="1597298" y="281037"/>
            <a:ext cx="2144691" cy="368300"/>
          </a:xfrm>
          <a:prstGeom prst="rect">
            <a:avLst/>
          </a:prstGeom>
          <a:noFill/>
          <a:ln w="9525">
            <a:noFill/>
          </a:ln>
        </p:spPr>
        <p:txBody>
          <a:bodyPr>
            <a:spAutoFit/>
          </a:bodyPr>
          <a:lstStyle/>
          <a:p>
            <a:pPr>
              <a:spcBef>
                <a:spcPct val="50000"/>
              </a:spcBef>
            </a:pPr>
            <a:r>
              <a:rPr lang="zh-CN" altLang="en-US" sz="1800" b="1" dirty="0">
                <a:solidFill>
                  <a:srgbClr val="0000FF"/>
                </a:solidFill>
                <a:latin typeface="宋体" panose="02010600030101010101" pitchFamily="2" charset="-122"/>
              </a:rPr>
              <a:t>三</a:t>
            </a:r>
            <a:r>
              <a:rPr lang="en-US" altLang="zh-CN" sz="1800" b="1" dirty="0">
                <a:solidFill>
                  <a:srgbClr val="0000FF"/>
                </a:solidFill>
                <a:latin typeface="宋体" panose="02010600030101010101" pitchFamily="2" charset="-122"/>
              </a:rPr>
              <a:t>. </a:t>
            </a:r>
            <a:r>
              <a:rPr lang="zh-CN" altLang="en-US" sz="1800" b="1" dirty="0">
                <a:solidFill>
                  <a:srgbClr val="0000FF"/>
                </a:solidFill>
                <a:latin typeface="宋体" panose="02010600030101010101" pitchFamily="2" charset="-122"/>
              </a:rPr>
              <a:t>视在功率</a:t>
            </a:r>
            <a:endParaRPr lang="zh-CN" altLang="en-US" sz="1800" b="1" dirty="0">
              <a:solidFill>
                <a:srgbClr val="0000FF"/>
              </a:solidFill>
              <a:latin typeface="宋体" panose="02010600030101010101" pitchFamily="2" charset="-122"/>
            </a:endParaRPr>
          </a:p>
        </p:txBody>
      </p:sp>
      <p:graphicFrame>
        <p:nvGraphicFramePr>
          <p:cNvPr id="219139" name="对象 219138"/>
          <p:cNvGraphicFramePr/>
          <p:nvPr/>
        </p:nvGraphicFramePr>
        <p:xfrm>
          <a:off x="1842610" y="712833"/>
          <a:ext cx="1619533" cy="601133"/>
        </p:xfrm>
        <a:graphic>
          <a:graphicData uri="http://schemas.openxmlformats.org/presentationml/2006/ole">
            <mc:AlternateContent xmlns:mc="http://schemas.openxmlformats.org/markup-compatibility/2006">
              <mc:Choice xmlns:v="urn:schemas-microsoft-com:vml" Requires="v">
                <p:oleObj spid="_x0000_s20487" name="" r:id="rId1" imgW="1091565" imgH="405765" progId="Equation.3">
                  <p:embed/>
                </p:oleObj>
              </mc:Choice>
              <mc:Fallback>
                <p:oleObj name="" r:id="rId1" imgW="1091565" imgH="405765" progId="Equation.3">
                  <p:embed/>
                  <p:pic>
                    <p:nvPicPr>
                      <p:cNvPr id="0" name="图片 3187"/>
                      <p:cNvPicPr/>
                      <p:nvPr/>
                    </p:nvPicPr>
                    <p:blipFill>
                      <a:blip r:embed="rId2">
                        <a:clrChange>
                          <a:clrFrom>
                            <a:srgbClr val="000000"/>
                          </a:clrFrom>
                          <a:clrTo>
                            <a:srgbClr val="000000"/>
                          </a:clrTo>
                        </a:clrChange>
                      </a:blip>
                      <a:stretch>
                        <a:fillRect/>
                      </a:stretch>
                    </p:blipFill>
                    <p:spPr>
                      <a:xfrm>
                        <a:off x="1842610" y="712833"/>
                        <a:ext cx="1619533" cy="601133"/>
                      </a:xfrm>
                      <a:prstGeom prst="rect">
                        <a:avLst/>
                      </a:prstGeom>
                      <a:noFill/>
                      <a:ln w="38100">
                        <a:noFill/>
                        <a:miter/>
                      </a:ln>
                    </p:spPr>
                  </p:pic>
                </p:oleObj>
              </mc:Fallback>
            </mc:AlternateContent>
          </a:graphicData>
        </a:graphic>
      </p:graphicFrame>
      <p:sp>
        <p:nvSpPr>
          <p:cNvPr id="219140" name="矩形 219139"/>
          <p:cNvSpPr/>
          <p:nvPr/>
        </p:nvSpPr>
        <p:spPr>
          <a:xfrm>
            <a:off x="3671254" y="849302"/>
            <a:ext cx="3404354" cy="368300"/>
          </a:xfrm>
          <a:prstGeom prst="rect">
            <a:avLst/>
          </a:prstGeom>
          <a:noFill/>
          <a:ln w="9525">
            <a:noFill/>
          </a:ln>
        </p:spPr>
        <p:txBody>
          <a:bodyPr wrap="square">
            <a:spAutoFit/>
          </a:bodyPr>
          <a:lstStyle/>
          <a:p>
            <a:pPr>
              <a:spcBef>
                <a:spcPct val="50000"/>
              </a:spcBef>
            </a:pPr>
            <a:r>
              <a:rPr lang="en-US" altLang="zh-CN" sz="1800" b="1">
                <a:latin typeface="Times New Roman" panose="02020603050405020304" pitchFamily="18" charset="0"/>
                <a:ea typeface="楷体_GB2312" pitchFamily="49" charset="-122"/>
              </a:rPr>
              <a:t>S</a:t>
            </a:r>
            <a:r>
              <a:rPr lang="zh-CN" altLang="en-US" sz="1800" b="1" dirty="0">
                <a:latin typeface="宋体" panose="02010600030101010101" pitchFamily="2" charset="-122"/>
              </a:rPr>
              <a:t>称为视在功率</a:t>
            </a:r>
            <a:r>
              <a:rPr lang="en-US" altLang="zh-CN" sz="1800" b="1" dirty="0">
                <a:latin typeface="宋体" panose="02010600030101010101" pitchFamily="2" charset="-122"/>
              </a:rPr>
              <a:t>,  </a:t>
            </a:r>
            <a:r>
              <a:rPr lang="zh-CN" altLang="en-US" sz="1800" b="1" dirty="0">
                <a:latin typeface="宋体" panose="02010600030101010101" pitchFamily="2" charset="-122"/>
              </a:rPr>
              <a:t>单位：</a:t>
            </a:r>
            <a:r>
              <a:rPr lang="en-US" altLang="zh-CN" sz="1800" b="1">
                <a:latin typeface="Times New Roman" panose="02020603050405020304" pitchFamily="18" charset="0"/>
                <a:ea typeface="楷体_GB2312" pitchFamily="49" charset="-122"/>
              </a:rPr>
              <a:t>VA</a:t>
            </a:r>
            <a:endParaRPr lang="en-US" altLang="zh-CN" sz="1800" b="1">
              <a:latin typeface="Times New Roman" panose="02020603050405020304" pitchFamily="18" charset="0"/>
              <a:ea typeface="楷体_GB2312" pitchFamily="49" charset="-122"/>
            </a:endParaRPr>
          </a:p>
        </p:txBody>
      </p:sp>
      <p:sp>
        <p:nvSpPr>
          <p:cNvPr id="219142" name="文本框 219141"/>
          <p:cNvSpPr txBox="1"/>
          <p:nvPr/>
        </p:nvSpPr>
        <p:spPr>
          <a:xfrm>
            <a:off x="1744962" y="1742618"/>
            <a:ext cx="3745171" cy="368300"/>
          </a:xfrm>
          <a:prstGeom prst="rect">
            <a:avLst/>
          </a:prstGeom>
          <a:noFill/>
          <a:ln w="12700">
            <a:noFill/>
          </a:ln>
        </p:spPr>
        <p:txBody>
          <a:bodyPr anchor="ctr">
            <a:spAutoFit/>
          </a:bodyPr>
          <a:lstStyle/>
          <a:p>
            <a:r>
              <a:rPr lang="zh-CN" altLang="en-US" sz="1800" b="1" dirty="0">
                <a:solidFill>
                  <a:srgbClr val="0000FF"/>
                </a:solidFill>
                <a:latin typeface="宋体" panose="02010600030101010101" pitchFamily="2" charset="-122"/>
              </a:rPr>
              <a:t>有功</a:t>
            </a:r>
            <a:r>
              <a:rPr lang="en-US" altLang="zh-CN" sz="1800" b="1" dirty="0">
                <a:solidFill>
                  <a:srgbClr val="0000FF"/>
                </a:solidFill>
                <a:latin typeface="宋体" panose="02010600030101010101" pitchFamily="2" charset="-122"/>
              </a:rPr>
              <a:t>, </a:t>
            </a:r>
            <a:r>
              <a:rPr lang="zh-CN" altLang="en-US" sz="1800" b="1" dirty="0">
                <a:solidFill>
                  <a:srgbClr val="0000FF"/>
                </a:solidFill>
                <a:latin typeface="宋体" panose="02010600030101010101" pitchFamily="2" charset="-122"/>
              </a:rPr>
              <a:t>无功</a:t>
            </a:r>
            <a:r>
              <a:rPr lang="en-US" altLang="zh-CN" sz="1800" b="1" dirty="0">
                <a:solidFill>
                  <a:srgbClr val="0000FF"/>
                </a:solidFill>
                <a:latin typeface="宋体" panose="02010600030101010101" pitchFamily="2" charset="-122"/>
              </a:rPr>
              <a:t>, </a:t>
            </a:r>
            <a:r>
              <a:rPr lang="zh-CN" altLang="en-US" sz="1800" b="1" dirty="0">
                <a:solidFill>
                  <a:srgbClr val="0000FF"/>
                </a:solidFill>
                <a:latin typeface="宋体" panose="02010600030101010101" pitchFamily="2" charset="-122"/>
              </a:rPr>
              <a:t>视在功率的关系：</a:t>
            </a:r>
            <a:endParaRPr lang="zh-CN" altLang="en-US" sz="1800" b="1">
              <a:solidFill>
                <a:srgbClr val="0000FF"/>
              </a:solidFill>
              <a:latin typeface="宋体" panose="02010600030101010101" pitchFamily="2" charset="-122"/>
            </a:endParaRPr>
          </a:p>
        </p:txBody>
      </p:sp>
      <p:sp>
        <p:nvSpPr>
          <p:cNvPr id="219144" name="文本框 219143"/>
          <p:cNvSpPr txBox="1"/>
          <p:nvPr/>
        </p:nvSpPr>
        <p:spPr>
          <a:xfrm>
            <a:off x="2033143" y="1202938"/>
            <a:ext cx="5380185" cy="423545"/>
          </a:xfrm>
          <a:prstGeom prst="rect">
            <a:avLst/>
          </a:prstGeom>
          <a:noFill/>
          <a:ln w="12700">
            <a:noFill/>
          </a:ln>
        </p:spPr>
        <p:txBody>
          <a:bodyPr anchor="ctr">
            <a:spAutoFit/>
          </a:bodyPr>
          <a:lstStyle/>
          <a:p>
            <a:pPr>
              <a:lnSpc>
                <a:spcPct val="120000"/>
              </a:lnSpc>
            </a:pPr>
            <a:r>
              <a:rPr lang="zh-CN" altLang="en-US" sz="1800" b="1" dirty="0">
                <a:latin typeface="Times New Roman" panose="02020603050405020304" pitchFamily="18" charset="0"/>
              </a:rPr>
              <a:t>视在功率反映了电气设备的最大平均功率容量。</a:t>
            </a:r>
            <a:endParaRPr lang="zh-CN" altLang="en-US" sz="1800" b="1">
              <a:latin typeface="Times New Roman" panose="02020603050405020304" pitchFamily="18" charset="0"/>
            </a:endParaRPr>
          </a:p>
        </p:txBody>
      </p:sp>
      <p:graphicFrame>
        <p:nvGraphicFramePr>
          <p:cNvPr id="219145" name="对象 219144"/>
          <p:cNvGraphicFramePr/>
          <p:nvPr/>
        </p:nvGraphicFramePr>
        <p:xfrm>
          <a:off x="2071132" y="2654486"/>
          <a:ext cx="1816259" cy="412981"/>
        </p:xfrm>
        <a:graphic>
          <a:graphicData uri="http://schemas.openxmlformats.org/presentationml/2006/ole">
            <mc:AlternateContent xmlns:mc="http://schemas.openxmlformats.org/markup-compatibility/2006">
              <mc:Choice xmlns:v="urn:schemas-microsoft-com:vml" Requires="v">
                <p:oleObj spid="_x0000_s20489" name="" r:id="rId3" imgW="1231265" imgH="279400" progId="Equation.3">
                  <p:embed/>
                </p:oleObj>
              </mc:Choice>
              <mc:Fallback>
                <p:oleObj name="" r:id="rId3" imgW="1231265" imgH="279400" progId="Equation.3">
                  <p:embed/>
                  <p:pic>
                    <p:nvPicPr>
                      <p:cNvPr id="0" name="图片 3186"/>
                      <p:cNvPicPr/>
                      <p:nvPr/>
                    </p:nvPicPr>
                    <p:blipFill>
                      <a:blip r:embed="rId4">
                        <a:clrChange>
                          <a:clrFrom>
                            <a:srgbClr val="000000"/>
                          </a:clrFrom>
                          <a:clrTo>
                            <a:srgbClr val="000000"/>
                          </a:clrTo>
                        </a:clrChange>
                      </a:blip>
                      <a:stretch>
                        <a:fillRect/>
                      </a:stretch>
                    </p:blipFill>
                    <p:spPr>
                      <a:xfrm>
                        <a:off x="2071132" y="2654486"/>
                        <a:ext cx="1816259" cy="412981"/>
                      </a:xfrm>
                      <a:prstGeom prst="rect">
                        <a:avLst/>
                      </a:prstGeom>
                      <a:noFill/>
                      <a:ln w="38100">
                        <a:noFill/>
                        <a:miter/>
                      </a:ln>
                    </p:spPr>
                  </p:pic>
                </p:oleObj>
              </mc:Fallback>
            </mc:AlternateContent>
          </a:graphicData>
        </a:graphic>
      </p:graphicFrame>
      <p:grpSp>
        <p:nvGrpSpPr>
          <p:cNvPr id="219146" name="组合 219145"/>
          <p:cNvGrpSpPr/>
          <p:nvPr/>
        </p:nvGrpSpPr>
        <p:grpSpPr>
          <a:xfrm>
            <a:off x="2573782" y="3428409"/>
            <a:ext cx="1043170" cy="983628"/>
            <a:chOff x="768" y="2304"/>
            <a:chExt cx="876" cy="826"/>
          </a:xfrm>
        </p:grpSpPr>
        <p:sp>
          <p:nvSpPr>
            <p:cNvPr id="219147" name="直接连接符 219146"/>
            <p:cNvSpPr/>
            <p:nvPr/>
          </p:nvSpPr>
          <p:spPr>
            <a:xfrm flipH="1">
              <a:off x="768" y="2304"/>
              <a:ext cx="624" cy="528"/>
            </a:xfrm>
            <a:prstGeom prst="line">
              <a:avLst/>
            </a:prstGeom>
            <a:ln w="38100" cap="flat" cmpd="sng">
              <a:solidFill>
                <a:schemeClr val="tx1"/>
              </a:solidFill>
              <a:prstDash val="solid"/>
              <a:headEnd type="none" w="med" len="med"/>
              <a:tailEnd type="none" w="med" len="med"/>
            </a:ln>
          </p:spPr>
        </p:sp>
        <p:sp>
          <p:nvSpPr>
            <p:cNvPr id="219148" name="直接连接符 219147"/>
            <p:cNvSpPr/>
            <p:nvPr/>
          </p:nvSpPr>
          <p:spPr>
            <a:xfrm>
              <a:off x="1392" y="2304"/>
              <a:ext cx="0" cy="528"/>
            </a:xfrm>
            <a:prstGeom prst="line">
              <a:avLst/>
            </a:prstGeom>
            <a:ln w="38100" cap="flat" cmpd="sng">
              <a:solidFill>
                <a:schemeClr val="tx1"/>
              </a:solidFill>
              <a:prstDash val="solid"/>
              <a:headEnd type="none" w="med" len="med"/>
              <a:tailEnd type="none" w="med" len="med"/>
            </a:ln>
          </p:spPr>
        </p:sp>
        <p:sp>
          <p:nvSpPr>
            <p:cNvPr id="219149" name="直接连接符 219148"/>
            <p:cNvSpPr/>
            <p:nvPr/>
          </p:nvSpPr>
          <p:spPr>
            <a:xfrm>
              <a:off x="768" y="2832"/>
              <a:ext cx="624" cy="0"/>
            </a:xfrm>
            <a:prstGeom prst="line">
              <a:avLst/>
            </a:prstGeom>
            <a:ln w="38100" cap="flat" cmpd="sng">
              <a:solidFill>
                <a:schemeClr val="tx1"/>
              </a:solidFill>
              <a:prstDash val="solid"/>
              <a:headEnd type="none" w="med" len="med"/>
              <a:tailEnd type="none" w="med" len="med"/>
            </a:ln>
          </p:spPr>
        </p:sp>
        <p:sp>
          <p:nvSpPr>
            <p:cNvPr id="219150" name="任意多边形 219149"/>
            <p:cNvSpPr/>
            <p:nvPr/>
          </p:nvSpPr>
          <p:spPr>
            <a:xfrm>
              <a:off x="876" y="2736"/>
              <a:ext cx="60" cy="96"/>
            </a:xfrm>
            <a:custGeom>
              <a:avLst/>
              <a:gdLst/>
              <a:ahLst/>
              <a:cxnLst/>
              <a:rect l="0" t="0" r="0" b="0"/>
              <a:pathLst>
                <a:path w="60" h="96">
                  <a:moveTo>
                    <a:pt x="0" y="0"/>
                  </a:moveTo>
                  <a:cubicBezTo>
                    <a:pt x="53" y="18"/>
                    <a:pt x="60" y="35"/>
                    <a:pt x="60" y="96"/>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219151" name="文本框 219150"/>
            <p:cNvSpPr txBox="1"/>
            <p:nvPr/>
          </p:nvSpPr>
          <p:spPr>
            <a:xfrm>
              <a:off x="893" y="2533"/>
              <a:ext cx="270" cy="309"/>
            </a:xfrm>
            <a:prstGeom prst="rect">
              <a:avLst/>
            </a:prstGeom>
            <a:noFill/>
            <a:ln w="38100">
              <a:noFill/>
            </a:ln>
          </p:spPr>
          <p:txBody>
            <a:bodyPr wrap="none" anchor="ctr">
              <a:spAutoFit/>
            </a:bodyPr>
            <a:lstStyle/>
            <a:p>
              <a:pPr algn="ctr"/>
              <a:r>
                <a:rPr lang="en-US" altLang="zh-CN" sz="1800" b="1" i="1">
                  <a:latin typeface="Symbol" panose="05050102010706020507" pitchFamily="18" charset="2"/>
                  <a:ea typeface="楷体_GB2312" pitchFamily="49" charset="-122"/>
                </a:rPr>
                <a:t>j</a:t>
              </a:r>
              <a:endParaRPr lang="en-US" altLang="zh-CN" sz="1800" b="1" i="1">
                <a:latin typeface="Times New Roman" panose="02020603050405020304" pitchFamily="18" charset="0"/>
                <a:ea typeface="楷体_GB2312" pitchFamily="49" charset="-122"/>
              </a:endParaRPr>
            </a:p>
          </p:txBody>
        </p:sp>
        <p:sp>
          <p:nvSpPr>
            <p:cNvPr id="219152" name="文本框 219151"/>
            <p:cNvSpPr txBox="1"/>
            <p:nvPr/>
          </p:nvSpPr>
          <p:spPr>
            <a:xfrm>
              <a:off x="830" y="2341"/>
              <a:ext cx="260" cy="309"/>
            </a:xfrm>
            <a:prstGeom prst="rect">
              <a:avLst/>
            </a:prstGeom>
            <a:noFill/>
            <a:ln w="38100">
              <a:noFill/>
            </a:ln>
          </p:spPr>
          <p:txBody>
            <a:bodyPr wrap="none" anchor="ctr">
              <a:spAutoFit/>
            </a:bodyPr>
            <a:lstStyle/>
            <a:p>
              <a:pPr algn="ctr"/>
              <a:r>
                <a:rPr lang="en-US" altLang="zh-CN" sz="1800" b="1" i="1">
                  <a:effectLst>
                    <a:outerShdw blurRad="38100" dist="38100" dir="2700000">
                      <a:srgbClr val="FFFFFF"/>
                    </a:outerShdw>
                  </a:effectLst>
                  <a:latin typeface="Times New Roman" panose="02020603050405020304" pitchFamily="18" charset="0"/>
                  <a:ea typeface="楷体_GB2312" pitchFamily="49" charset="-122"/>
                </a:rPr>
                <a:t>S</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219153" name="文本框 219152"/>
            <p:cNvSpPr txBox="1"/>
            <p:nvPr/>
          </p:nvSpPr>
          <p:spPr>
            <a:xfrm>
              <a:off x="1027" y="2821"/>
              <a:ext cx="271" cy="309"/>
            </a:xfrm>
            <a:prstGeom prst="rect">
              <a:avLst/>
            </a:prstGeom>
            <a:noFill/>
            <a:ln w="38100">
              <a:noFill/>
            </a:ln>
          </p:spPr>
          <p:txBody>
            <a:bodyPr wrap="none" anchor="ctr">
              <a:spAutoFit/>
            </a:bodyPr>
            <a:lstStyle/>
            <a:p>
              <a:pPr algn="ctr"/>
              <a:r>
                <a:rPr lang="en-US" altLang="zh-CN" sz="1800" b="1" i="1">
                  <a:effectLst>
                    <a:outerShdw blurRad="38100" dist="38100" dir="2700000">
                      <a:srgbClr val="FFFFFF"/>
                    </a:outerShdw>
                  </a:effectLst>
                  <a:latin typeface="Times New Roman" panose="02020603050405020304" pitchFamily="18" charset="0"/>
                  <a:ea typeface="楷体_GB2312" pitchFamily="49" charset="-122"/>
                </a:rPr>
                <a:t>P</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219154" name="文本框 219153"/>
            <p:cNvSpPr txBox="1"/>
            <p:nvPr/>
          </p:nvSpPr>
          <p:spPr>
            <a:xfrm>
              <a:off x="1352" y="2437"/>
              <a:ext cx="292" cy="309"/>
            </a:xfrm>
            <a:prstGeom prst="rect">
              <a:avLst/>
            </a:prstGeom>
            <a:noFill/>
            <a:ln w="38100">
              <a:noFill/>
            </a:ln>
          </p:spPr>
          <p:txBody>
            <a:bodyPr wrap="none" anchor="ctr">
              <a:spAutoFit/>
            </a:bodyPr>
            <a:lstStyle/>
            <a:p>
              <a:pPr algn="ctr"/>
              <a:r>
                <a:rPr lang="en-US" altLang="zh-CN" sz="1800" b="1" i="1">
                  <a:effectLst>
                    <a:outerShdw blurRad="38100" dist="38100" dir="2700000">
                      <a:srgbClr val="FFFFFF"/>
                    </a:outerShdw>
                  </a:effectLst>
                  <a:latin typeface="Times New Roman" panose="02020603050405020304" pitchFamily="18" charset="0"/>
                  <a:ea typeface="楷体_GB2312" pitchFamily="49" charset="-122"/>
                </a:rPr>
                <a:t>Q</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219155" name="文本框 219154"/>
          <p:cNvSpPr txBox="1"/>
          <p:nvPr/>
        </p:nvSpPr>
        <p:spPr>
          <a:xfrm>
            <a:off x="2330852" y="4387459"/>
            <a:ext cx="1506404" cy="368300"/>
          </a:xfrm>
          <a:prstGeom prst="rect">
            <a:avLst/>
          </a:prstGeom>
          <a:noFill/>
          <a:ln w="12700">
            <a:noFill/>
          </a:ln>
        </p:spPr>
        <p:txBody>
          <a:bodyPr anchor="ctr">
            <a:spAutoFit/>
          </a:bodyPr>
          <a:lstStyle/>
          <a:p>
            <a:r>
              <a:rPr lang="zh-CN" altLang="en-US" sz="1800" b="1" dirty="0">
                <a:latin typeface="Times New Roman" panose="02020603050405020304" pitchFamily="18" charset="0"/>
              </a:rPr>
              <a:t>功率三角形</a:t>
            </a:r>
            <a:endParaRPr lang="zh-CN" altLang="en-US" sz="1800" b="1">
              <a:latin typeface="Times New Roman" panose="02020603050405020304" pitchFamily="18" charset="0"/>
            </a:endParaRPr>
          </a:p>
        </p:txBody>
      </p:sp>
      <p:grpSp>
        <p:nvGrpSpPr>
          <p:cNvPr id="219158" name="组合 219157"/>
          <p:cNvGrpSpPr/>
          <p:nvPr/>
        </p:nvGrpSpPr>
        <p:grpSpPr>
          <a:xfrm>
            <a:off x="4819693" y="3428409"/>
            <a:ext cx="1044361" cy="983628"/>
            <a:chOff x="1920" y="2304"/>
            <a:chExt cx="877" cy="826"/>
          </a:xfrm>
        </p:grpSpPr>
        <p:sp>
          <p:nvSpPr>
            <p:cNvPr id="219159" name="直接连接符 219158"/>
            <p:cNvSpPr/>
            <p:nvPr/>
          </p:nvSpPr>
          <p:spPr>
            <a:xfrm flipH="1">
              <a:off x="1920" y="2304"/>
              <a:ext cx="624" cy="528"/>
            </a:xfrm>
            <a:prstGeom prst="line">
              <a:avLst/>
            </a:prstGeom>
            <a:ln w="38100" cap="flat" cmpd="sng">
              <a:solidFill>
                <a:schemeClr val="tx1"/>
              </a:solidFill>
              <a:prstDash val="solid"/>
              <a:headEnd type="none" w="med" len="med"/>
              <a:tailEnd type="none" w="med" len="med"/>
            </a:ln>
          </p:spPr>
        </p:sp>
        <p:sp>
          <p:nvSpPr>
            <p:cNvPr id="219160" name="直接连接符 219159"/>
            <p:cNvSpPr/>
            <p:nvPr/>
          </p:nvSpPr>
          <p:spPr>
            <a:xfrm>
              <a:off x="2544" y="2304"/>
              <a:ext cx="0" cy="528"/>
            </a:xfrm>
            <a:prstGeom prst="line">
              <a:avLst/>
            </a:prstGeom>
            <a:ln w="38100" cap="flat" cmpd="sng">
              <a:solidFill>
                <a:schemeClr val="tx1"/>
              </a:solidFill>
              <a:prstDash val="solid"/>
              <a:headEnd type="none" w="med" len="med"/>
              <a:tailEnd type="none" w="med" len="med"/>
            </a:ln>
          </p:spPr>
        </p:sp>
        <p:sp>
          <p:nvSpPr>
            <p:cNvPr id="219161" name="直接连接符 219160"/>
            <p:cNvSpPr/>
            <p:nvPr/>
          </p:nvSpPr>
          <p:spPr>
            <a:xfrm>
              <a:off x="1920" y="2832"/>
              <a:ext cx="624" cy="0"/>
            </a:xfrm>
            <a:prstGeom prst="line">
              <a:avLst/>
            </a:prstGeom>
            <a:ln w="38100" cap="flat" cmpd="sng">
              <a:solidFill>
                <a:schemeClr val="tx1"/>
              </a:solidFill>
              <a:prstDash val="solid"/>
              <a:headEnd type="none" w="med" len="med"/>
              <a:tailEnd type="none" w="med" len="med"/>
            </a:ln>
          </p:spPr>
        </p:sp>
        <p:sp>
          <p:nvSpPr>
            <p:cNvPr id="219162" name="任意多边形 219161"/>
            <p:cNvSpPr/>
            <p:nvPr/>
          </p:nvSpPr>
          <p:spPr>
            <a:xfrm>
              <a:off x="2028" y="2736"/>
              <a:ext cx="60" cy="96"/>
            </a:xfrm>
            <a:custGeom>
              <a:avLst/>
              <a:gdLst/>
              <a:ahLst/>
              <a:cxnLst/>
              <a:rect l="0" t="0" r="0" b="0"/>
              <a:pathLst>
                <a:path w="60" h="96">
                  <a:moveTo>
                    <a:pt x="0" y="0"/>
                  </a:moveTo>
                  <a:cubicBezTo>
                    <a:pt x="53" y="18"/>
                    <a:pt x="60" y="35"/>
                    <a:pt x="60" y="96"/>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219163" name="文本框 219162"/>
            <p:cNvSpPr txBox="1"/>
            <p:nvPr/>
          </p:nvSpPr>
          <p:spPr>
            <a:xfrm>
              <a:off x="2045" y="2533"/>
              <a:ext cx="270" cy="309"/>
            </a:xfrm>
            <a:prstGeom prst="rect">
              <a:avLst/>
            </a:prstGeom>
            <a:noFill/>
            <a:ln w="38100">
              <a:noFill/>
            </a:ln>
          </p:spPr>
          <p:txBody>
            <a:bodyPr wrap="none" anchor="ctr">
              <a:spAutoFit/>
            </a:bodyPr>
            <a:lstStyle/>
            <a:p>
              <a:pPr algn="ctr"/>
              <a:r>
                <a:rPr lang="en-US" altLang="zh-CN" sz="1800" b="1" i="1">
                  <a:latin typeface="Symbol" panose="05050102010706020507" pitchFamily="18" charset="2"/>
                </a:rPr>
                <a:t>j</a:t>
              </a:r>
              <a:endParaRPr lang="en-US" altLang="zh-CN" sz="1800" b="1" i="1">
                <a:latin typeface="Times New Roman" panose="02020603050405020304" pitchFamily="18" charset="0"/>
              </a:endParaRPr>
            </a:p>
          </p:txBody>
        </p:sp>
        <p:sp>
          <p:nvSpPr>
            <p:cNvPr id="219164" name="文本框 219163"/>
            <p:cNvSpPr txBox="1"/>
            <p:nvPr/>
          </p:nvSpPr>
          <p:spPr>
            <a:xfrm>
              <a:off x="1961" y="2341"/>
              <a:ext cx="271" cy="309"/>
            </a:xfrm>
            <a:prstGeom prst="rect">
              <a:avLst/>
            </a:prstGeom>
            <a:noFill/>
            <a:ln w="38100">
              <a:noFill/>
            </a:ln>
          </p:spPr>
          <p:txBody>
            <a:bodyPr wrap="none" anchor="ctr">
              <a:spAutoFit/>
            </a:bodyPr>
            <a:lstStyle/>
            <a:p>
              <a:pPr algn="ctr"/>
              <a:r>
                <a:rPr lang="en-US" altLang="zh-CN" sz="1800" b="1" i="1">
                  <a:latin typeface="Times New Roman" panose="02020603050405020304" pitchFamily="18" charset="0"/>
                </a:rPr>
                <a:t>Z</a:t>
              </a:r>
              <a:endParaRPr lang="en-US" altLang="zh-CN" sz="1800" b="1" i="1">
                <a:latin typeface="Times New Roman" panose="02020603050405020304" pitchFamily="18" charset="0"/>
              </a:endParaRPr>
            </a:p>
          </p:txBody>
        </p:sp>
        <p:sp>
          <p:nvSpPr>
            <p:cNvPr id="219165" name="文本框 219164"/>
            <p:cNvSpPr txBox="1"/>
            <p:nvPr/>
          </p:nvSpPr>
          <p:spPr>
            <a:xfrm>
              <a:off x="2131" y="2821"/>
              <a:ext cx="282" cy="309"/>
            </a:xfrm>
            <a:prstGeom prst="rect">
              <a:avLst/>
            </a:prstGeom>
            <a:noFill/>
            <a:ln w="38100">
              <a:noFill/>
            </a:ln>
          </p:spPr>
          <p:txBody>
            <a:bodyPr wrap="none" anchor="ctr">
              <a:spAutoFit/>
            </a:bodyPr>
            <a:lstStyle/>
            <a:p>
              <a:pPr algn="ctr"/>
              <a:r>
                <a:rPr lang="en-US" altLang="zh-CN" sz="1800" b="1" i="1">
                  <a:latin typeface="Times New Roman" panose="02020603050405020304" pitchFamily="18" charset="0"/>
                </a:rPr>
                <a:t>R</a:t>
              </a:r>
              <a:endParaRPr lang="en-US" altLang="zh-CN" sz="1800" b="1" i="1">
                <a:latin typeface="Times New Roman" panose="02020603050405020304" pitchFamily="18" charset="0"/>
              </a:endParaRPr>
            </a:p>
          </p:txBody>
        </p:sp>
        <p:sp>
          <p:nvSpPr>
            <p:cNvPr id="219166" name="文本框 219165"/>
            <p:cNvSpPr txBox="1"/>
            <p:nvPr/>
          </p:nvSpPr>
          <p:spPr>
            <a:xfrm>
              <a:off x="2515" y="2437"/>
              <a:ext cx="282" cy="309"/>
            </a:xfrm>
            <a:prstGeom prst="rect">
              <a:avLst/>
            </a:prstGeom>
            <a:noFill/>
            <a:ln w="38100">
              <a:noFill/>
            </a:ln>
          </p:spPr>
          <p:txBody>
            <a:bodyPr wrap="none" anchor="ctr">
              <a:spAutoFit/>
            </a:bodyPr>
            <a:lstStyle/>
            <a:p>
              <a:pPr algn="ctr"/>
              <a:r>
                <a:rPr lang="en-US" altLang="zh-CN" sz="1800" b="1" i="1">
                  <a:latin typeface="Times New Roman" panose="02020603050405020304" pitchFamily="18" charset="0"/>
                </a:rPr>
                <a:t>X</a:t>
              </a:r>
              <a:endParaRPr lang="en-US" altLang="zh-CN" sz="1800" b="1" i="1">
                <a:latin typeface="Times New Roman" panose="02020603050405020304" pitchFamily="18" charset="0"/>
              </a:endParaRPr>
            </a:p>
          </p:txBody>
        </p:sp>
      </p:grpSp>
      <p:sp>
        <p:nvSpPr>
          <p:cNvPr id="219167" name="文本框 219166"/>
          <p:cNvSpPr txBox="1"/>
          <p:nvPr/>
        </p:nvSpPr>
        <p:spPr>
          <a:xfrm>
            <a:off x="4572000" y="4330299"/>
            <a:ext cx="1390893" cy="368300"/>
          </a:xfrm>
          <a:prstGeom prst="rect">
            <a:avLst/>
          </a:prstGeom>
          <a:noFill/>
          <a:ln w="12700">
            <a:noFill/>
          </a:ln>
        </p:spPr>
        <p:txBody>
          <a:bodyPr anchor="ctr">
            <a:spAutoFit/>
          </a:bodyPr>
          <a:lstStyle/>
          <a:p>
            <a:r>
              <a:rPr lang="zh-CN" altLang="en-US" sz="1800" b="1" dirty="0">
                <a:latin typeface="Times New Roman" panose="02020603050405020304" pitchFamily="18" charset="0"/>
              </a:rPr>
              <a:t>阻抗三角形</a:t>
            </a:r>
            <a:endParaRPr lang="zh-CN" altLang="en-US" sz="1800" b="1">
              <a:latin typeface="Times New Roman" panose="02020603050405020304" pitchFamily="18" charset="0"/>
            </a:endParaRPr>
          </a:p>
        </p:txBody>
      </p:sp>
      <p:graphicFrame>
        <p:nvGraphicFramePr>
          <p:cNvPr id="217105" name="对象 217104"/>
          <p:cNvGraphicFramePr/>
          <p:nvPr/>
        </p:nvGraphicFramePr>
        <p:xfrm>
          <a:off x="2428858" y="2054903"/>
          <a:ext cx="4046928" cy="599704"/>
        </p:xfrm>
        <a:graphic>
          <a:graphicData uri="http://schemas.openxmlformats.org/presentationml/2006/ole">
            <mc:AlternateContent xmlns:mc="http://schemas.openxmlformats.org/markup-compatibility/2006">
              <mc:Choice xmlns:v="urn:schemas-microsoft-com:vml" Requires="v">
                <p:oleObj spid="_x0000_s19459" name="" r:id="rId5" imgW="2730500" imgH="405765" progId="Equation.3">
                  <p:embed/>
                </p:oleObj>
              </mc:Choice>
              <mc:Fallback>
                <p:oleObj name="" r:id="rId5" imgW="2730500" imgH="405765" progId="Equation.3">
                  <p:embed/>
                  <p:pic>
                    <p:nvPicPr>
                      <p:cNvPr id="0" name="图片 3176"/>
                      <p:cNvPicPr/>
                      <p:nvPr/>
                    </p:nvPicPr>
                    <p:blipFill>
                      <a:blip r:embed="rId6"/>
                      <a:stretch>
                        <a:fillRect/>
                      </a:stretch>
                    </p:blipFill>
                    <p:spPr>
                      <a:xfrm>
                        <a:off x="2428858" y="2054903"/>
                        <a:ext cx="4046928" cy="599704"/>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9139"/>
                                        </p:tgtEl>
                                        <p:attrNameLst>
                                          <p:attrName>style.visibility</p:attrName>
                                        </p:attrNameLst>
                                      </p:cBhvr>
                                      <p:to>
                                        <p:strVal val="visible"/>
                                      </p:to>
                                    </p:set>
                                    <p:animEffect transition="in" filter="wipe(left)">
                                      <p:cBhvr>
                                        <p:cTn id="7" dur="500"/>
                                        <p:tgtEl>
                                          <p:spTgt spid="219139"/>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19140">
                                            <p:txEl>
                                              <p:pRg st="0" end="0"/>
                                            </p:txEl>
                                          </p:spTgt>
                                        </p:tgtEl>
                                        <p:attrNameLst>
                                          <p:attrName>style.visibility</p:attrName>
                                        </p:attrNameLst>
                                      </p:cBhvr>
                                      <p:to>
                                        <p:strVal val="visible"/>
                                      </p:to>
                                    </p:set>
                                    <p:anim calcmode="discrete" valueType="clr">
                                      <p:cBhvr override="childStyle">
                                        <p:cTn id="12" dur="80"/>
                                        <p:tgtEl>
                                          <p:spTgt spid="21914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19140">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219140">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iterate type="lt">
                                    <p:tmPct val="5000"/>
                                  </p:iterate>
                                  <p:childTnLst>
                                    <p:set>
                                      <p:cBhvr>
                                        <p:cTn id="18" dur="1" fill="hold">
                                          <p:stCondLst>
                                            <p:cond delay="0"/>
                                          </p:stCondLst>
                                        </p:cTn>
                                        <p:tgtEl>
                                          <p:spTgt spid="219144">
                                            <p:txEl>
                                              <p:pRg st="0" end="0"/>
                                            </p:txEl>
                                          </p:spTgt>
                                        </p:tgtEl>
                                        <p:attrNameLst>
                                          <p:attrName>style.visibility</p:attrName>
                                        </p:attrNameLst>
                                      </p:cBhvr>
                                      <p:to>
                                        <p:strVal val="visible"/>
                                      </p:to>
                                    </p:set>
                                    <p:anim calcmode="lin" valueType="num">
                                      <p:cBhvr>
                                        <p:cTn id="19" dur="1000" fill="hold"/>
                                        <p:tgtEl>
                                          <p:spTgt spid="219144">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219144">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219144">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21914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219142">
                                            <p:txEl>
                                              <p:pRg st="0" end="0"/>
                                            </p:txEl>
                                          </p:spTgt>
                                        </p:tgtEl>
                                        <p:attrNameLst>
                                          <p:attrName>style.visibility</p:attrName>
                                        </p:attrNameLst>
                                      </p:cBhvr>
                                      <p:to>
                                        <p:strVal val="visible"/>
                                      </p:to>
                                    </p:set>
                                    <p:anim calcmode="discrete" valueType="clr">
                                      <p:cBhvr override="childStyle">
                                        <p:cTn id="27" dur="80"/>
                                        <p:tgtEl>
                                          <p:spTgt spid="21914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219142">
                                            <p:txEl>
                                              <p:pRg st="0" end="0"/>
                                            </p:txEl>
                                          </p:spTgt>
                                        </p:tgtEl>
                                        <p:attrNameLst>
                                          <p:attrName>fillcolor</p:attrName>
                                        </p:attrNameLst>
                                      </p:cBhvr>
                                      <p:tavLst>
                                        <p:tav tm="0">
                                          <p:val>
                                            <p:clrVal>
                                              <a:schemeClr val="accent2"/>
                                            </p:clrVal>
                                          </p:val>
                                        </p:tav>
                                        <p:tav tm="50000">
                                          <p:val>
                                            <p:clrVal>
                                              <a:schemeClr val="hlink"/>
                                            </p:clrVal>
                                          </p:val>
                                        </p:tav>
                                      </p:tavLst>
                                    </p:anim>
                                    <p:set>
                                      <p:cBhvr>
                                        <p:cTn id="29" dur="80"/>
                                        <p:tgtEl>
                                          <p:spTgt spid="219142">
                                            <p:txEl>
                                              <p:pRg st="0" end="0"/>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9145"/>
                                        </p:tgtEl>
                                        <p:attrNameLst>
                                          <p:attrName>style.visibility</p:attrName>
                                        </p:attrNameLst>
                                      </p:cBhvr>
                                      <p:to>
                                        <p:strVal val="visible"/>
                                      </p:to>
                                    </p:set>
                                    <p:animEffect transition="in" filter="wipe(left)">
                                      <p:cBhvr>
                                        <p:cTn id="34" dur="500"/>
                                        <p:tgtEl>
                                          <p:spTgt spid="219145"/>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272" fill="hold" nodeType="clickEffect">
                                  <p:stCondLst>
                                    <p:cond delay="0"/>
                                  </p:stCondLst>
                                  <p:childTnLst>
                                    <p:set>
                                      <p:cBhvr>
                                        <p:cTn id="38" dur="1" fill="hold">
                                          <p:stCondLst>
                                            <p:cond delay="0"/>
                                          </p:stCondLst>
                                        </p:cTn>
                                        <p:tgtEl>
                                          <p:spTgt spid="219146"/>
                                        </p:tgtEl>
                                        <p:attrNameLst>
                                          <p:attrName>style.visibility</p:attrName>
                                        </p:attrNameLst>
                                      </p:cBhvr>
                                      <p:to>
                                        <p:strVal val="visible"/>
                                      </p:to>
                                    </p:set>
                                    <p:anim calcmode="lin" valueType="num">
                                      <p:cBhvr>
                                        <p:cTn id="39" dur="500" fill="hold"/>
                                        <p:tgtEl>
                                          <p:spTgt spid="219146"/>
                                        </p:tgtEl>
                                        <p:attrNameLst>
                                          <p:attrName>ppt_w</p:attrName>
                                        </p:attrNameLst>
                                      </p:cBhvr>
                                      <p:tavLst>
                                        <p:tav tm="0">
                                          <p:val>
                                            <p:strVal val="2/3*#ppt_w"/>
                                          </p:val>
                                        </p:tav>
                                        <p:tav tm="100000">
                                          <p:val>
                                            <p:strVal val="#ppt_w"/>
                                          </p:val>
                                        </p:tav>
                                      </p:tavLst>
                                    </p:anim>
                                    <p:anim calcmode="lin" valueType="num">
                                      <p:cBhvr>
                                        <p:cTn id="40" dur="500" fill="hold"/>
                                        <p:tgtEl>
                                          <p:spTgt spid="219146"/>
                                        </p:tgtEl>
                                        <p:attrNameLst>
                                          <p:attrName>ppt_h</p:attrName>
                                        </p:attrNameLst>
                                      </p:cBhvr>
                                      <p:tavLst>
                                        <p:tav tm="0">
                                          <p:val>
                                            <p:strVal val="2/3*#ppt_h"/>
                                          </p:val>
                                        </p:tav>
                                        <p:tav tm="100000">
                                          <p:val>
                                            <p:strVal val="#ppt_h"/>
                                          </p:val>
                                        </p:tav>
                                      </p:tavLst>
                                    </p:anim>
                                  </p:childTnLst>
                                </p:cTn>
                              </p:par>
                            </p:childTnLst>
                          </p:cTn>
                        </p:par>
                        <p:par>
                          <p:cTn id="41" fill="hold">
                            <p:stCondLst>
                              <p:cond delay="500"/>
                            </p:stCondLst>
                            <p:childTnLst>
                              <p:par>
                                <p:cTn id="42" presetID="23" presetClass="entr" presetSubtype="272" fill="hold" grpId="0" nodeType="afterEffect">
                                  <p:stCondLst>
                                    <p:cond delay="0"/>
                                  </p:stCondLst>
                                  <p:childTnLst>
                                    <p:set>
                                      <p:cBhvr>
                                        <p:cTn id="43" dur="1" fill="hold">
                                          <p:stCondLst>
                                            <p:cond delay="0"/>
                                          </p:stCondLst>
                                        </p:cTn>
                                        <p:tgtEl>
                                          <p:spTgt spid="219155"/>
                                        </p:tgtEl>
                                        <p:attrNameLst>
                                          <p:attrName>style.visibility</p:attrName>
                                        </p:attrNameLst>
                                      </p:cBhvr>
                                      <p:to>
                                        <p:strVal val="visible"/>
                                      </p:to>
                                    </p:set>
                                    <p:anim calcmode="lin" valueType="num">
                                      <p:cBhvr>
                                        <p:cTn id="44" dur="500" fill="hold"/>
                                        <p:tgtEl>
                                          <p:spTgt spid="219155"/>
                                        </p:tgtEl>
                                        <p:attrNameLst>
                                          <p:attrName>ppt_w</p:attrName>
                                        </p:attrNameLst>
                                      </p:cBhvr>
                                      <p:tavLst>
                                        <p:tav tm="0">
                                          <p:val>
                                            <p:strVal val="2/3*#ppt_w"/>
                                          </p:val>
                                        </p:tav>
                                        <p:tav tm="100000">
                                          <p:val>
                                            <p:strVal val="#ppt_w"/>
                                          </p:val>
                                        </p:tav>
                                      </p:tavLst>
                                    </p:anim>
                                    <p:anim calcmode="lin" valueType="num">
                                      <p:cBhvr>
                                        <p:cTn id="45" dur="500" fill="hold"/>
                                        <p:tgtEl>
                                          <p:spTgt spid="219155"/>
                                        </p:tgtEl>
                                        <p:attrNameLst>
                                          <p:attrName>ppt_h</p:attrName>
                                        </p:attrNameLst>
                                      </p:cBhvr>
                                      <p:tavLst>
                                        <p:tav tm="0">
                                          <p:val>
                                            <p:strVal val="2/3*#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272" fill="hold" nodeType="clickEffect">
                                  <p:stCondLst>
                                    <p:cond delay="0"/>
                                  </p:stCondLst>
                                  <p:childTnLst>
                                    <p:set>
                                      <p:cBhvr>
                                        <p:cTn id="49" dur="1" fill="hold">
                                          <p:stCondLst>
                                            <p:cond delay="0"/>
                                          </p:stCondLst>
                                        </p:cTn>
                                        <p:tgtEl>
                                          <p:spTgt spid="219158"/>
                                        </p:tgtEl>
                                        <p:attrNameLst>
                                          <p:attrName>style.visibility</p:attrName>
                                        </p:attrNameLst>
                                      </p:cBhvr>
                                      <p:to>
                                        <p:strVal val="visible"/>
                                      </p:to>
                                    </p:set>
                                    <p:anim calcmode="lin" valueType="num">
                                      <p:cBhvr>
                                        <p:cTn id="50" dur="500" fill="hold"/>
                                        <p:tgtEl>
                                          <p:spTgt spid="219158"/>
                                        </p:tgtEl>
                                        <p:attrNameLst>
                                          <p:attrName>ppt_w</p:attrName>
                                        </p:attrNameLst>
                                      </p:cBhvr>
                                      <p:tavLst>
                                        <p:tav tm="0">
                                          <p:val>
                                            <p:strVal val="2/3*#ppt_w"/>
                                          </p:val>
                                        </p:tav>
                                        <p:tav tm="100000">
                                          <p:val>
                                            <p:strVal val="#ppt_w"/>
                                          </p:val>
                                        </p:tav>
                                      </p:tavLst>
                                    </p:anim>
                                    <p:anim calcmode="lin" valueType="num">
                                      <p:cBhvr>
                                        <p:cTn id="51" dur="500" fill="hold"/>
                                        <p:tgtEl>
                                          <p:spTgt spid="219158"/>
                                        </p:tgtEl>
                                        <p:attrNameLst>
                                          <p:attrName>ppt_h</p:attrName>
                                        </p:attrNameLst>
                                      </p:cBhvr>
                                      <p:tavLst>
                                        <p:tav tm="0">
                                          <p:val>
                                            <p:strVal val="2/3*#ppt_h"/>
                                          </p:val>
                                        </p:tav>
                                        <p:tav tm="100000">
                                          <p:val>
                                            <p:strVal val="#ppt_h"/>
                                          </p:val>
                                        </p:tav>
                                      </p:tavLst>
                                    </p:anim>
                                  </p:childTnLst>
                                </p:cTn>
                              </p:par>
                            </p:childTnLst>
                          </p:cTn>
                        </p:par>
                        <p:par>
                          <p:cTn id="52" fill="hold">
                            <p:stCondLst>
                              <p:cond delay="500"/>
                            </p:stCondLst>
                            <p:childTnLst>
                              <p:par>
                                <p:cTn id="53" presetID="23" presetClass="entr" presetSubtype="272" fill="hold" grpId="0" nodeType="afterEffect">
                                  <p:stCondLst>
                                    <p:cond delay="0"/>
                                  </p:stCondLst>
                                  <p:childTnLst>
                                    <p:set>
                                      <p:cBhvr>
                                        <p:cTn id="54" dur="1" fill="hold">
                                          <p:stCondLst>
                                            <p:cond delay="0"/>
                                          </p:stCondLst>
                                        </p:cTn>
                                        <p:tgtEl>
                                          <p:spTgt spid="219167"/>
                                        </p:tgtEl>
                                        <p:attrNameLst>
                                          <p:attrName>style.visibility</p:attrName>
                                        </p:attrNameLst>
                                      </p:cBhvr>
                                      <p:to>
                                        <p:strVal val="visible"/>
                                      </p:to>
                                    </p:set>
                                    <p:anim calcmode="lin" valueType="num">
                                      <p:cBhvr>
                                        <p:cTn id="55" dur="500" fill="hold"/>
                                        <p:tgtEl>
                                          <p:spTgt spid="219167"/>
                                        </p:tgtEl>
                                        <p:attrNameLst>
                                          <p:attrName>ppt_w</p:attrName>
                                        </p:attrNameLst>
                                      </p:cBhvr>
                                      <p:tavLst>
                                        <p:tav tm="0">
                                          <p:val>
                                            <p:strVal val="2/3*#ppt_w"/>
                                          </p:val>
                                        </p:tav>
                                        <p:tav tm="100000">
                                          <p:val>
                                            <p:strVal val="#ppt_w"/>
                                          </p:val>
                                        </p:tav>
                                      </p:tavLst>
                                    </p:anim>
                                    <p:anim calcmode="lin" valueType="num">
                                      <p:cBhvr>
                                        <p:cTn id="56" dur="500" fill="hold"/>
                                        <p:tgtEl>
                                          <p:spTgt spid="219167"/>
                                        </p:tgtEl>
                                        <p:attrNameLst>
                                          <p:attrName>ppt_h</p:attrName>
                                        </p:attrNameLst>
                                      </p:cBhvr>
                                      <p:tavLst>
                                        <p:tav tm="0">
                                          <p:val>
                                            <p:strVal val="2/3*#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17105"/>
                                        </p:tgtEl>
                                        <p:attrNameLst>
                                          <p:attrName>style.visibility</p:attrName>
                                        </p:attrNameLst>
                                      </p:cBhvr>
                                      <p:to>
                                        <p:strVal val="visible"/>
                                      </p:to>
                                    </p:set>
                                    <p:animEffect transition="in" filter="wipe(left)">
                                      <p:cBhvr>
                                        <p:cTn id="61" dur="500"/>
                                        <p:tgtEl>
                                          <p:spTgt spid="217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build="p"/>
      <p:bldP spid="219142" grpId="0" build="p"/>
      <p:bldP spid="219144" grpId="0" build="p"/>
      <p:bldP spid="219155" grpId="0"/>
      <p:bldP spid="2191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100" name="对象 260099"/>
          <p:cNvGraphicFramePr/>
          <p:nvPr/>
        </p:nvGraphicFramePr>
        <p:xfrm>
          <a:off x="1719121" y="3760771"/>
          <a:ext cx="3203818" cy="615423"/>
        </p:xfrm>
        <a:graphic>
          <a:graphicData uri="http://schemas.openxmlformats.org/presentationml/2006/ole">
            <mc:AlternateContent xmlns:mc="http://schemas.openxmlformats.org/markup-compatibility/2006">
              <mc:Choice xmlns:v="urn:schemas-microsoft-com:vml" Requires="v">
                <p:oleObj spid="_x0000_s21513" name="" r:id="rId1" imgW="2108200" imgH="405765" progId="Equation.3">
                  <p:embed/>
                </p:oleObj>
              </mc:Choice>
              <mc:Fallback>
                <p:oleObj name="" r:id="rId1" imgW="2108200" imgH="405765" progId="Equation.3">
                  <p:embed/>
                  <p:pic>
                    <p:nvPicPr>
                      <p:cNvPr id="0" name="图片 3193"/>
                      <p:cNvPicPr/>
                      <p:nvPr/>
                    </p:nvPicPr>
                    <p:blipFill>
                      <a:blip r:embed="rId2">
                        <a:clrChange>
                          <a:clrFrom>
                            <a:srgbClr val="000000"/>
                          </a:clrFrom>
                          <a:clrTo>
                            <a:srgbClr val="000000"/>
                          </a:clrTo>
                        </a:clrChange>
                      </a:blip>
                      <a:stretch>
                        <a:fillRect/>
                      </a:stretch>
                    </p:blipFill>
                    <p:spPr>
                      <a:xfrm>
                        <a:off x="1719121" y="3760771"/>
                        <a:ext cx="3203818" cy="615423"/>
                      </a:xfrm>
                      <a:prstGeom prst="rect">
                        <a:avLst/>
                      </a:prstGeom>
                      <a:noFill/>
                      <a:ln w="38100">
                        <a:noFill/>
                        <a:miter/>
                      </a:ln>
                    </p:spPr>
                  </p:pic>
                </p:oleObj>
              </mc:Fallback>
            </mc:AlternateContent>
          </a:graphicData>
        </a:graphic>
      </p:graphicFrame>
      <p:sp>
        <p:nvSpPr>
          <p:cNvPr id="260101" name="文本框 260100"/>
          <p:cNvSpPr txBox="1"/>
          <p:nvPr/>
        </p:nvSpPr>
        <p:spPr>
          <a:xfrm>
            <a:off x="1655650" y="3456989"/>
            <a:ext cx="4440617" cy="368300"/>
          </a:xfrm>
          <a:prstGeom prst="rect">
            <a:avLst/>
          </a:prstGeom>
          <a:noFill/>
          <a:ln w="9525">
            <a:noFill/>
          </a:ln>
        </p:spPr>
        <p:txBody>
          <a:bodyPr>
            <a:spAutoFit/>
          </a:bodyPr>
          <a:lstStyle/>
          <a:p>
            <a:pPr>
              <a:spcBef>
                <a:spcPct val="50000"/>
              </a:spcBef>
            </a:pPr>
            <a:r>
              <a:rPr lang="zh-CN" altLang="en-US" sz="1800" b="1" dirty="0">
                <a:latin typeface="Times New Roman" panose="02020603050405020304" pitchFamily="18" charset="0"/>
              </a:rPr>
              <a:t>复功率</a:t>
            </a:r>
            <a:r>
              <a:rPr lang="zh-CN" altLang="en-US" sz="1800" b="1" dirty="0">
                <a:latin typeface="Times New Roman" panose="02020603050405020304" pitchFamily="18" charset="0"/>
                <a:cs typeface="Times New Roman" panose="02020603050405020304" pitchFamily="18" charset="0"/>
              </a:rPr>
              <a:t>也可以表示为以下关系式：</a:t>
            </a:r>
            <a:endParaRPr lang="zh-CN" altLang="en-US" sz="1800" b="1" dirty="0">
              <a:latin typeface="Times New Roman" panose="02020603050405020304" pitchFamily="18" charset="0"/>
              <a:ea typeface="Times New Roman" panose="02020603050405020304" pitchFamily="18" charset="0"/>
            </a:endParaRPr>
          </a:p>
        </p:txBody>
      </p:sp>
      <p:graphicFrame>
        <p:nvGraphicFramePr>
          <p:cNvPr id="260102" name="对象 260101"/>
          <p:cNvGraphicFramePr/>
          <p:nvPr/>
        </p:nvGraphicFramePr>
        <p:xfrm>
          <a:off x="1628142" y="4402750"/>
          <a:ext cx="5202036" cy="633047"/>
        </p:xfrm>
        <a:graphic>
          <a:graphicData uri="http://schemas.openxmlformats.org/presentationml/2006/ole">
            <mc:AlternateContent xmlns:mc="http://schemas.openxmlformats.org/markup-compatibility/2006">
              <mc:Choice xmlns:v="urn:schemas-microsoft-com:vml" Requires="v">
                <p:oleObj spid="_x0000_s21514" name="" r:id="rId3" imgW="3340100" imgH="405765" progId="Equation.3">
                  <p:embed/>
                </p:oleObj>
              </mc:Choice>
              <mc:Fallback>
                <p:oleObj name="" r:id="rId3" imgW="3340100" imgH="405765" progId="Equation.3">
                  <p:embed/>
                  <p:pic>
                    <p:nvPicPr>
                      <p:cNvPr id="0" name="图片 3190"/>
                      <p:cNvPicPr/>
                      <p:nvPr/>
                    </p:nvPicPr>
                    <p:blipFill>
                      <a:blip r:embed="rId4">
                        <a:clrChange>
                          <a:clrFrom>
                            <a:srgbClr val="000000"/>
                          </a:clrFrom>
                          <a:clrTo>
                            <a:srgbClr val="000000"/>
                          </a:clrTo>
                        </a:clrChange>
                      </a:blip>
                      <a:stretch>
                        <a:fillRect/>
                      </a:stretch>
                    </p:blipFill>
                    <p:spPr>
                      <a:xfrm>
                        <a:off x="1628142" y="4402750"/>
                        <a:ext cx="5202036" cy="633047"/>
                      </a:xfrm>
                      <a:prstGeom prst="rect">
                        <a:avLst/>
                      </a:prstGeom>
                      <a:noFill/>
                      <a:ln w="38100">
                        <a:noFill/>
                        <a:miter/>
                      </a:ln>
                    </p:spPr>
                  </p:pic>
                </p:oleObj>
              </mc:Fallback>
            </mc:AlternateContent>
          </a:graphicData>
        </a:graphic>
      </p:graphicFrame>
      <p:graphicFrame>
        <p:nvGraphicFramePr>
          <p:cNvPr id="260104" name="对象 260103"/>
          <p:cNvGraphicFramePr/>
          <p:nvPr/>
        </p:nvGraphicFramePr>
        <p:xfrm>
          <a:off x="2411828" y="751416"/>
          <a:ext cx="2873481" cy="1739807"/>
        </p:xfrm>
        <a:graphic>
          <a:graphicData uri="http://schemas.openxmlformats.org/presentationml/2006/ole">
            <mc:AlternateContent xmlns:mc="http://schemas.openxmlformats.org/markup-compatibility/2006">
              <mc:Choice xmlns:v="urn:schemas-microsoft-com:vml" Requires="v">
                <p:oleObj spid="_x0000_s21515" name="" r:id="rId5" imgW="2159000" imgH="1308100" progId="Equation.3">
                  <p:embed/>
                </p:oleObj>
              </mc:Choice>
              <mc:Fallback>
                <p:oleObj name="" r:id="rId5" imgW="2159000" imgH="1308100" progId="Equation.3">
                  <p:embed/>
                  <p:pic>
                    <p:nvPicPr>
                      <p:cNvPr id="0" name="图片 3197"/>
                      <p:cNvPicPr/>
                      <p:nvPr/>
                    </p:nvPicPr>
                    <p:blipFill>
                      <a:blip r:embed="rId6"/>
                      <a:stretch>
                        <a:fillRect/>
                      </a:stretch>
                    </p:blipFill>
                    <p:spPr>
                      <a:xfrm>
                        <a:off x="2411828" y="751416"/>
                        <a:ext cx="2873481" cy="1739807"/>
                      </a:xfrm>
                      <a:prstGeom prst="rect">
                        <a:avLst/>
                      </a:prstGeom>
                      <a:noFill/>
                      <a:ln w="38100">
                        <a:noFill/>
                        <a:miter/>
                      </a:ln>
                    </p:spPr>
                  </p:pic>
                </p:oleObj>
              </mc:Fallback>
            </mc:AlternateContent>
          </a:graphicData>
        </a:graphic>
      </p:graphicFrame>
      <p:sp>
        <p:nvSpPr>
          <p:cNvPr id="260105" name="矩形 260104"/>
          <p:cNvSpPr/>
          <p:nvPr/>
        </p:nvSpPr>
        <p:spPr>
          <a:xfrm>
            <a:off x="1418673" y="291755"/>
            <a:ext cx="2144691" cy="368300"/>
          </a:xfrm>
          <a:prstGeom prst="rect">
            <a:avLst/>
          </a:prstGeom>
          <a:noFill/>
          <a:ln w="9525">
            <a:noFill/>
          </a:ln>
        </p:spPr>
        <p:txBody>
          <a:bodyPr>
            <a:spAutoFit/>
          </a:bodyPr>
          <a:lstStyle/>
          <a:p>
            <a:pPr>
              <a:spcBef>
                <a:spcPct val="50000"/>
              </a:spcBef>
            </a:pPr>
            <a:r>
              <a:rPr lang="zh-CN" altLang="en-US" sz="1800" b="1" dirty="0">
                <a:solidFill>
                  <a:srgbClr val="0000FF"/>
                </a:solidFill>
                <a:latin typeface="宋体" panose="02010600030101010101" pitchFamily="2" charset="-122"/>
              </a:rPr>
              <a:t>四</a:t>
            </a:r>
            <a:r>
              <a:rPr lang="en-US" altLang="zh-CN" sz="1800" b="1">
                <a:solidFill>
                  <a:srgbClr val="0000FF"/>
                </a:solidFill>
                <a:latin typeface="宋体" panose="02010600030101010101" pitchFamily="2" charset="-122"/>
              </a:rPr>
              <a:t>.</a:t>
            </a:r>
            <a:r>
              <a:rPr lang="zh-CN" altLang="en-US" sz="1800" b="1" dirty="0">
                <a:solidFill>
                  <a:srgbClr val="0000FF"/>
                </a:solidFill>
                <a:latin typeface="Times New Roman" panose="02020603050405020304" pitchFamily="18" charset="0"/>
              </a:rPr>
              <a:t>复功率守恒</a:t>
            </a:r>
            <a:endParaRPr lang="zh-CN" altLang="en-US" sz="1800" b="1" dirty="0">
              <a:solidFill>
                <a:srgbClr val="0000FF"/>
              </a:solidFill>
              <a:latin typeface="Times New Roman" panose="02020603050405020304" pitchFamily="18" charset="0"/>
            </a:endParaRPr>
          </a:p>
        </p:txBody>
      </p:sp>
      <p:graphicFrame>
        <p:nvGraphicFramePr>
          <p:cNvPr id="260107" name="对象 260106"/>
          <p:cNvGraphicFramePr/>
          <p:nvPr/>
        </p:nvGraphicFramePr>
        <p:xfrm>
          <a:off x="4814930" y="2530521"/>
          <a:ext cx="1143200" cy="716882"/>
        </p:xfrm>
        <a:graphic>
          <a:graphicData uri="http://schemas.openxmlformats.org/presentationml/2006/ole">
            <mc:AlternateContent xmlns:mc="http://schemas.openxmlformats.org/markup-compatibility/2006">
              <mc:Choice xmlns:v="urn:schemas-microsoft-com:vml" Requires="v">
                <p:oleObj spid="_x0000_s21516" name="" r:id="rId7" imgW="685800" imgH="431800" progId="Equation.3">
                  <p:embed/>
                </p:oleObj>
              </mc:Choice>
              <mc:Fallback>
                <p:oleObj name="" r:id="rId7" imgW="685800" imgH="431800" progId="Equation.3">
                  <p:embed/>
                  <p:pic>
                    <p:nvPicPr>
                      <p:cNvPr id="0" name="图片 3199"/>
                      <p:cNvPicPr/>
                      <p:nvPr/>
                    </p:nvPicPr>
                    <p:blipFill>
                      <a:blip r:embed="rId8">
                        <a:clrChange>
                          <a:clrFrom>
                            <a:srgbClr val="000000"/>
                          </a:clrFrom>
                          <a:clrTo>
                            <a:srgbClr val="FF0000"/>
                          </a:clrTo>
                        </a:clrChange>
                      </a:blip>
                      <a:stretch>
                        <a:fillRect/>
                      </a:stretch>
                    </p:blipFill>
                    <p:spPr>
                      <a:xfrm>
                        <a:off x="4814930" y="2530521"/>
                        <a:ext cx="1143200" cy="716882"/>
                      </a:xfrm>
                      <a:prstGeom prst="rect">
                        <a:avLst/>
                      </a:prstGeom>
                      <a:noFill/>
                      <a:ln w="38100">
                        <a:noFill/>
                        <a:miter/>
                      </a:ln>
                    </p:spPr>
                  </p:pic>
                </p:oleObj>
              </mc:Fallback>
            </mc:AlternateContent>
          </a:graphicData>
        </a:graphic>
      </p:graphicFrame>
      <p:sp>
        <p:nvSpPr>
          <p:cNvPr id="260131" name="文本框 260130"/>
          <p:cNvSpPr txBox="1"/>
          <p:nvPr/>
        </p:nvSpPr>
        <p:spPr>
          <a:xfrm>
            <a:off x="1574673" y="2715100"/>
            <a:ext cx="3537965" cy="368300"/>
          </a:xfrm>
          <a:prstGeom prst="rect">
            <a:avLst/>
          </a:prstGeom>
          <a:noFill/>
          <a:ln w="9525">
            <a:noFill/>
          </a:ln>
        </p:spPr>
        <p:txBody>
          <a:bodyPr>
            <a:spAutoFit/>
          </a:bodyPr>
          <a:lstStyle/>
          <a:p>
            <a:pPr>
              <a:spcBef>
                <a:spcPct val="50000"/>
              </a:spcBef>
            </a:pPr>
            <a:r>
              <a:rPr lang="zh-CN" altLang="en-US" sz="1800" b="1" dirty="0">
                <a:solidFill>
                  <a:srgbClr val="0000FF"/>
                </a:solidFill>
                <a:latin typeface="Times New Roman" panose="02020603050405020304" pitchFamily="18" charset="0"/>
              </a:rPr>
              <a:t>注意：</a:t>
            </a:r>
            <a:r>
              <a:rPr lang="zh-CN" altLang="en-US" sz="1800" b="1" dirty="0">
                <a:latin typeface="Times New Roman" panose="02020603050405020304" pitchFamily="18" charset="0"/>
              </a:rPr>
              <a:t>视在功率功率不守恒</a:t>
            </a:r>
            <a:endParaRPr lang="zh-CN" altLang="en-US" sz="18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0104"/>
                                        </p:tgtEl>
                                        <p:attrNameLst>
                                          <p:attrName>style.visibility</p:attrName>
                                        </p:attrNameLst>
                                      </p:cBhvr>
                                      <p:to>
                                        <p:strVal val="visible"/>
                                      </p:to>
                                    </p:set>
                                    <p:animEffect transition="in" filter="blinds(horizontal)">
                                      <p:cBhvr>
                                        <p:cTn id="7" dur="500"/>
                                        <p:tgtEl>
                                          <p:spTgt spid="260104"/>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iterate type="lt">
                                    <p:tmPct val="10000"/>
                                  </p:iterate>
                                  <p:childTnLst>
                                    <p:set>
                                      <p:cBhvr>
                                        <p:cTn id="11" dur="1" fill="hold">
                                          <p:stCondLst>
                                            <p:cond delay="0"/>
                                          </p:stCondLst>
                                        </p:cTn>
                                        <p:tgtEl>
                                          <p:spTgt spid="260131">
                                            <p:txEl>
                                              <p:pRg st="0" end="0"/>
                                            </p:txEl>
                                          </p:spTgt>
                                        </p:tgtEl>
                                        <p:attrNameLst>
                                          <p:attrName>style.visibility</p:attrName>
                                        </p:attrNameLst>
                                      </p:cBhvr>
                                      <p:to>
                                        <p:strVal val="visible"/>
                                      </p:to>
                                    </p:set>
                                    <p:animScale>
                                      <p:cBhvr>
                                        <p:cTn id="12" dur="1000" decel="50000" fill="hold">
                                          <p:stCondLst>
                                            <p:cond delay="0"/>
                                          </p:stCondLst>
                                        </p:cTn>
                                        <p:tgtEl>
                                          <p:spTgt spid="26013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13" dur="1000" decel="50000" fill="hold">
                                          <p:stCondLst>
                                            <p:cond delay="0"/>
                                          </p:stCondLst>
                                        </p:cTn>
                                        <p:tgtEl>
                                          <p:spTgt spid="260131">
                                            <p:txEl>
                                              <p:pRg st="0" end="0"/>
                                            </p:txEl>
                                          </p:spTgt>
                                        </p:tgtEl>
                                        <p:attrNameLst>
                                          <p:attrName>ppt_x</p:attrName>
                                          <p:attrName>ppt_y</p:attrName>
                                        </p:attrNameLst>
                                      </p:cBhvr>
                                    </p:animMotion>
                                    <p:animEffect transition="in" filter="fade">
                                      <p:cBhvr>
                                        <p:cTn id="14" dur="1000"/>
                                        <p:tgtEl>
                                          <p:spTgt spid="2601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60107"/>
                                        </p:tgtEl>
                                        <p:attrNameLst>
                                          <p:attrName>style.visibility</p:attrName>
                                        </p:attrNameLst>
                                      </p:cBhvr>
                                      <p:to>
                                        <p:strVal val="visible"/>
                                      </p:to>
                                    </p:set>
                                    <p:animEffect transition="in" filter="wipe(left)">
                                      <p:cBhvr>
                                        <p:cTn id="19" dur="500"/>
                                        <p:tgtEl>
                                          <p:spTgt spid="260107"/>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grpId="0" nodeType="clickEffect">
                                  <p:stCondLst>
                                    <p:cond delay="0"/>
                                  </p:stCondLst>
                                  <p:iterate type="lt">
                                    <p:tmPct val="10000"/>
                                  </p:iterate>
                                  <p:childTnLst>
                                    <p:set>
                                      <p:cBhvr>
                                        <p:cTn id="23" dur="1" fill="hold">
                                          <p:stCondLst>
                                            <p:cond delay="0"/>
                                          </p:stCondLst>
                                        </p:cTn>
                                        <p:tgtEl>
                                          <p:spTgt spid="260101">
                                            <p:txEl>
                                              <p:pRg st="0" end="0"/>
                                            </p:txEl>
                                          </p:spTgt>
                                        </p:tgtEl>
                                        <p:attrNameLst>
                                          <p:attrName>style.visibility</p:attrName>
                                        </p:attrNameLst>
                                      </p:cBhvr>
                                      <p:to>
                                        <p:strVal val="visible"/>
                                      </p:to>
                                    </p:set>
                                    <p:animScale>
                                      <p:cBhvr>
                                        <p:cTn id="24" dur="1000" decel="50000" fill="hold">
                                          <p:stCondLst>
                                            <p:cond delay="0"/>
                                          </p:stCondLst>
                                        </p:cTn>
                                        <p:tgtEl>
                                          <p:spTgt spid="26010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25" dur="1000" decel="50000" fill="hold">
                                          <p:stCondLst>
                                            <p:cond delay="0"/>
                                          </p:stCondLst>
                                        </p:cTn>
                                        <p:tgtEl>
                                          <p:spTgt spid="260101">
                                            <p:txEl>
                                              <p:pRg st="0" end="0"/>
                                            </p:txEl>
                                          </p:spTgt>
                                        </p:tgtEl>
                                        <p:attrNameLst>
                                          <p:attrName>ppt_x</p:attrName>
                                          <p:attrName>ppt_y</p:attrName>
                                        </p:attrNameLst>
                                      </p:cBhvr>
                                    </p:animMotion>
                                    <p:animEffect transition="in" filter="fade">
                                      <p:cBhvr>
                                        <p:cTn id="26" dur="1000"/>
                                        <p:tgtEl>
                                          <p:spTgt spid="26010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60100"/>
                                        </p:tgtEl>
                                        <p:attrNameLst>
                                          <p:attrName>style.visibility</p:attrName>
                                        </p:attrNameLst>
                                      </p:cBhvr>
                                      <p:to>
                                        <p:strVal val="visible"/>
                                      </p:to>
                                    </p:set>
                                    <p:animEffect transition="in" filter="wipe(left)">
                                      <p:cBhvr>
                                        <p:cTn id="31" dur="500"/>
                                        <p:tgtEl>
                                          <p:spTgt spid="26010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60102"/>
                                        </p:tgtEl>
                                        <p:attrNameLst>
                                          <p:attrName>style.visibility</p:attrName>
                                        </p:attrNameLst>
                                      </p:cBhvr>
                                      <p:to>
                                        <p:strVal val="visible"/>
                                      </p:to>
                                    </p:set>
                                    <p:animEffect transition="in" filter="wipe(left)">
                                      <p:cBhvr>
                                        <p:cTn id="36" dur="500"/>
                                        <p:tgtEl>
                                          <p:spTgt spid="260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build="p"/>
      <p:bldP spid="2601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8050" name="对象 258049"/>
          <p:cNvGraphicFramePr/>
          <p:nvPr/>
        </p:nvGraphicFramePr>
        <p:xfrm>
          <a:off x="1816412" y="1019353"/>
          <a:ext cx="3227158" cy="2051806"/>
        </p:xfrm>
        <a:graphic>
          <a:graphicData uri="http://schemas.openxmlformats.org/presentationml/2006/ole">
            <mc:AlternateContent xmlns:mc="http://schemas.openxmlformats.org/markup-compatibility/2006">
              <mc:Choice xmlns:v="urn:schemas-microsoft-com:vml" Requires="v">
                <p:oleObj spid="_x0000_s22549" name="" r:id="rId1" imgW="2120900" imgH="1346200" progId="Equation.3">
                  <p:embed/>
                </p:oleObj>
              </mc:Choice>
              <mc:Fallback>
                <p:oleObj name="" r:id="rId1" imgW="2120900" imgH="1346200" progId="Equation.3">
                  <p:embed/>
                  <p:pic>
                    <p:nvPicPr>
                      <p:cNvPr id="0" name="图片 3188"/>
                      <p:cNvPicPr/>
                      <p:nvPr/>
                    </p:nvPicPr>
                    <p:blipFill>
                      <a:blip r:embed="rId2">
                        <a:clrChange>
                          <a:clrFrom>
                            <a:srgbClr val="000000"/>
                          </a:clrFrom>
                          <a:clrTo>
                            <a:srgbClr val="000000"/>
                          </a:clrTo>
                        </a:clrChange>
                      </a:blip>
                      <a:stretch>
                        <a:fillRect/>
                      </a:stretch>
                    </p:blipFill>
                    <p:spPr>
                      <a:xfrm>
                        <a:off x="1816412" y="1019353"/>
                        <a:ext cx="3227158" cy="2051806"/>
                      </a:xfrm>
                      <a:prstGeom prst="rect">
                        <a:avLst/>
                      </a:prstGeom>
                      <a:noFill/>
                      <a:ln w="38100">
                        <a:noFill/>
                        <a:miter/>
                      </a:ln>
                    </p:spPr>
                  </p:pic>
                </p:oleObj>
              </mc:Fallback>
            </mc:AlternateContent>
          </a:graphicData>
        </a:graphic>
      </p:graphicFrame>
      <p:sp>
        <p:nvSpPr>
          <p:cNvPr id="258075" name="矩形 258074"/>
          <p:cNvSpPr/>
          <p:nvPr/>
        </p:nvSpPr>
        <p:spPr>
          <a:xfrm>
            <a:off x="1443681" y="448945"/>
            <a:ext cx="4451335" cy="368300"/>
          </a:xfrm>
          <a:prstGeom prst="rect">
            <a:avLst/>
          </a:prstGeom>
          <a:noFill/>
          <a:ln w="9525">
            <a:noFill/>
          </a:ln>
        </p:spPr>
        <p:txBody>
          <a:bodyPr>
            <a:spAutoFit/>
          </a:bodyPr>
          <a:lstStyle/>
          <a:p>
            <a:r>
              <a:rPr lang="zh-CN" altLang="en-US" sz="1800" b="1" dirty="0">
                <a:solidFill>
                  <a:srgbClr val="0000FF"/>
                </a:solidFill>
                <a:latin typeface="宋体" panose="02010600030101010101" pitchFamily="2" charset="-122"/>
              </a:rPr>
              <a:t>例</a:t>
            </a:r>
            <a:r>
              <a:rPr lang="en-US" altLang="zh-CN" sz="1800" b="1">
                <a:solidFill>
                  <a:srgbClr val="0000FF"/>
                </a:solidFill>
                <a:latin typeface="宋体" panose="02010600030101010101" pitchFamily="2" charset="-122"/>
              </a:rPr>
              <a:t>,</a:t>
            </a:r>
            <a:r>
              <a:rPr lang="en-US" altLang="zh-CN" sz="1800" b="1">
                <a:solidFill>
                  <a:srgbClr val="FFFF00"/>
                </a:solidFill>
                <a:latin typeface="宋体" panose="02010600030101010101" pitchFamily="2" charset="-122"/>
              </a:rPr>
              <a:t> </a:t>
            </a:r>
            <a:r>
              <a:rPr lang="zh-CN" altLang="en-US" sz="1800" b="1" dirty="0">
                <a:latin typeface="宋体" panose="02010600030101010101" pitchFamily="2" charset="-122"/>
              </a:rPr>
              <a:t>设</a:t>
            </a:r>
            <a:r>
              <a:rPr lang="en-US" altLang="zh-CN" sz="1800" b="1" i="1">
                <a:latin typeface="Times New Roman" panose="02020603050405020304" pitchFamily="18" charset="0"/>
                <a:ea typeface="楷体_GB2312" pitchFamily="49" charset="-122"/>
              </a:rPr>
              <a:t>Ú</a:t>
            </a:r>
            <a:r>
              <a:rPr lang="en-US" altLang="zh-CN" sz="1800" b="1" baseline="-25000">
                <a:latin typeface="Times New Roman" panose="02020603050405020304" pitchFamily="18" charset="0"/>
                <a:ea typeface="楷体_GB2312" pitchFamily="49" charset="-122"/>
              </a:rPr>
              <a:t>Sm</a:t>
            </a:r>
            <a:r>
              <a:rPr lang="en-US" altLang="zh-CN" sz="1800" b="1">
                <a:latin typeface="Times New Roman" panose="02020603050405020304" pitchFamily="18" charset="0"/>
                <a:ea typeface="楷体_GB2312" pitchFamily="49" charset="-122"/>
              </a:rPr>
              <a:t>=2</a:t>
            </a:r>
            <a:r>
              <a:rPr lang="en-US" altLang="zh-CN" sz="1800" b="1">
                <a:latin typeface="Times New Roman" panose="02020603050405020304" pitchFamily="18" charset="0"/>
                <a:ea typeface="楷体_GB2312" pitchFamily="49" charset="-122"/>
                <a:sym typeface="Symbol" panose="05050102010706020507" pitchFamily="18" charset="2"/>
              </a:rPr>
              <a:t></a:t>
            </a:r>
            <a:r>
              <a:rPr lang="en-US" altLang="zh-CN" sz="1800" b="1">
                <a:latin typeface="Times New Roman" panose="02020603050405020304" pitchFamily="18" charset="0"/>
                <a:ea typeface="楷体_GB2312" pitchFamily="49" charset="-122"/>
              </a:rPr>
              <a:t>0  V</a:t>
            </a:r>
            <a:r>
              <a:rPr lang="en-US" altLang="zh-CN" sz="1800" b="1" dirty="0">
                <a:latin typeface="宋体" panose="02010600030101010101" pitchFamily="2" charset="-122"/>
              </a:rPr>
              <a:t>,  </a:t>
            </a:r>
            <a:r>
              <a:rPr lang="zh-CN" altLang="en-US" sz="1800" b="1" dirty="0">
                <a:latin typeface="宋体" panose="02010600030101010101" pitchFamily="2" charset="-122"/>
              </a:rPr>
              <a:t>求</a:t>
            </a:r>
            <a:r>
              <a:rPr lang="en-US" altLang="zh-CN" sz="1800" b="1" dirty="0">
                <a:latin typeface="Times New Roman" panose="02020603050405020304" pitchFamily="18" charset="0"/>
                <a:ea typeface="楷体_GB2312" pitchFamily="49" charset="-122"/>
              </a:rPr>
              <a:t>P</a:t>
            </a:r>
            <a:r>
              <a:rPr lang="zh-CN" altLang="en-US" sz="1800" b="1" dirty="0">
                <a:latin typeface="Times New Roman" panose="02020603050405020304" pitchFamily="18" charset="0"/>
                <a:ea typeface="楷体_GB2312" pitchFamily="49" charset="-122"/>
              </a:rPr>
              <a:t>、</a:t>
            </a:r>
            <a:r>
              <a:rPr lang="en-US" altLang="zh-CN" sz="1800" b="1" dirty="0">
                <a:latin typeface="Times New Roman" panose="02020603050405020304" pitchFamily="18" charset="0"/>
                <a:ea typeface="楷体_GB2312" pitchFamily="49" charset="-122"/>
              </a:rPr>
              <a:t>Q</a:t>
            </a:r>
            <a:r>
              <a:rPr lang="zh-CN" altLang="en-US" sz="1800" b="1" dirty="0">
                <a:latin typeface="Times New Roman" panose="02020603050405020304" pitchFamily="18" charset="0"/>
                <a:ea typeface="楷体_GB2312" pitchFamily="49" charset="-122"/>
              </a:rPr>
              <a:t>、</a:t>
            </a:r>
            <a:r>
              <a:rPr lang="en-US" altLang="zh-CN" sz="1800" b="1">
                <a:latin typeface="Times New Roman" panose="02020603050405020304" pitchFamily="18" charset="0"/>
                <a:ea typeface="楷体_GB2312" pitchFamily="49" charset="-122"/>
              </a:rPr>
              <a:t>S</a:t>
            </a:r>
            <a:r>
              <a:rPr lang="zh-CN" altLang="en-US" sz="1800" b="1" dirty="0">
                <a:latin typeface="Times New Roman" panose="02020603050405020304" pitchFamily="18" charset="0"/>
              </a:rPr>
              <a:t>。</a:t>
            </a:r>
            <a:endParaRPr lang="zh-CN" altLang="en-US" sz="1800" b="1">
              <a:latin typeface="Times New Roman" panose="02020603050405020304" pitchFamily="18" charset="0"/>
            </a:endParaRPr>
          </a:p>
        </p:txBody>
      </p:sp>
      <p:graphicFrame>
        <p:nvGraphicFramePr>
          <p:cNvPr id="258076" name="对象 258075"/>
          <p:cNvGraphicFramePr/>
          <p:nvPr/>
        </p:nvGraphicFramePr>
        <p:xfrm>
          <a:off x="3621120" y="3649309"/>
          <a:ext cx="3291940" cy="597322"/>
        </p:xfrm>
        <a:graphic>
          <a:graphicData uri="http://schemas.openxmlformats.org/presentationml/2006/ole">
            <mc:AlternateContent xmlns:mc="http://schemas.openxmlformats.org/markup-compatibility/2006">
              <mc:Choice xmlns:v="urn:schemas-microsoft-com:vml" Requires="v">
                <p:oleObj spid="_x0000_s22550" name="" r:id="rId3" imgW="2222500" imgH="405765" progId="Equation.3">
                  <p:embed/>
                </p:oleObj>
              </mc:Choice>
              <mc:Fallback>
                <p:oleObj name="" r:id="rId3" imgW="2222500" imgH="405765" progId="Equation.3">
                  <p:embed/>
                  <p:pic>
                    <p:nvPicPr>
                      <p:cNvPr id="0" name="图片 3192"/>
                      <p:cNvPicPr/>
                      <p:nvPr/>
                    </p:nvPicPr>
                    <p:blipFill>
                      <a:blip r:embed="rId4">
                        <a:clrChange>
                          <a:clrFrom>
                            <a:srgbClr val="000000"/>
                          </a:clrFrom>
                          <a:clrTo>
                            <a:srgbClr val="000000"/>
                          </a:clrTo>
                        </a:clrChange>
                      </a:blip>
                      <a:stretch>
                        <a:fillRect/>
                      </a:stretch>
                    </p:blipFill>
                    <p:spPr>
                      <a:xfrm>
                        <a:off x="3621120" y="3649309"/>
                        <a:ext cx="3291940" cy="597322"/>
                      </a:xfrm>
                      <a:prstGeom prst="rect">
                        <a:avLst/>
                      </a:prstGeom>
                      <a:noFill/>
                      <a:ln w="38100">
                        <a:noFill/>
                        <a:miter/>
                      </a:ln>
                    </p:spPr>
                  </p:pic>
                </p:oleObj>
              </mc:Fallback>
            </mc:AlternateContent>
          </a:graphicData>
        </a:graphic>
      </p:graphicFrame>
      <p:graphicFrame>
        <p:nvGraphicFramePr>
          <p:cNvPr id="258077" name="对象 258076"/>
          <p:cNvGraphicFramePr/>
          <p:nvPr/>
        </p:nvGraphicFramePr>
        <p:xfrm>
          <a:off x="2130315" y="3041270"/>
          <a:ext cx="3366248" cy="675441"/>
        </p:xfrm>
        <a:graphic>
          <a:graphicData uri="http://schemas.openxmlformats.org/presentationml/2006/ole">
            <mc:AlternateContent xmlns:mc="http://schemas.openxmlformats.org/markup-compatibility/2006">
              <mc:Choice xmlns:v="urn:schemas-microsoft-com:vml" Requires="v">
                <p:oleObj spid="_x0000_s22551" name="" r:id="rId5" imgW="2273300" imgH="457200" progId="Equation.3">
                  <p:embed/>
                </p:oleObj>
              </mc:Choice>
              <mc:Fallback>
                <p:oleObj name="" r:id="rId5" imgW="2273300" imgH="457200" progId="Equation.3">
                  <p:embed/>
                  <p:pic>
                    <p:nvPicPr>
                      <p:cNvPr id="0" name="图片 3200"/>
                      <p:cNvPicPr/>
                      <p:nvPr/>
                    </p:nvPicPr>
                    <p:blipFill>
                      <a:blip r:embed="rId6">
                        <a:clrChange>
                          <a:clrFrom>
                            <a:srgbClr val="000000"/>
                          </a:clrFrom>
                          <a:clrTo>
                            <a:srgbClr val="000000"/>
                          </a:clrTo>
                        </a:clrChange>
                      </a:blip>
                      <a:stretch>
                        <a:fillRect/>
                      </a:stretch>
                    </p:blipFill>
                    <p:spPr>
                      <a:xfrm>
                        <a:off x="2130315" y="3041270"/>
                        <a:ext cx="3366248" cy="675441"/>
                      </a:xfrm>
                      <a:prstGeom prst="rect">
                        <a:avLst/>
                      </a:prstGeom>
                      <a:noFill/>
                      <a:ln w="38100">
                        <a:noFill/>
                        <a:miter/>
                      </a:ln>
                    </p:spPr>
                  </p:pic>
                </p:oleObj>
              </mc:Fallback>
            </mc:AlternateContent>
          </a:graphicData>
        </a:graphic>
      </p:graphicFrame>
      <p:graphicFrame>
        <p:nvGraphicFramePr>
          <p:cNvPr id="258078" name="对象 258077"/>
          <p:cNvGraphicFramePr/>
          <p:nvPr/>
        </p:nvGraphicFramePr>
        <p:xfrm>
          <a:off x="2414210" y="3669434"/>
          <a:ext cx="1147963" cy="577792"/>
        </p:xfrm>
        <a:graphic>
          <a:graphicData uri="http://schemas.openxmlformats.org/presentationml/2006/ole">
            <mc:AlternateContent xmlns:mc="http://schemas.openxmlformats.org/markup-compatibility/2006">
              <mc:Choice xmlns:v="urn:schemas-microsoft-com:vml" Requires="v">
                <p:oleObj spid="_x0000_s22552" name="" r:id="rId7" imgW="787400" imgH="405765" progId="Equation.3">
                  <p:embed/>
                </p:oleObj>
              </mc:Choice>
              <mc:Fallback>
                <p:oleObj name="" r:id="rId7" imgW="787400" imgH="405765" progId="Equation.3">
                  <p:embed/>
                  <p:pic>
                    <p:nvPicPr>
                      <p:cNvPr id="0" name="图片 3194"/>
                      <p:cNvPicPr/>
                      <p:nvPr/>
                    </p:nvPicPr>
                    <p:blipFill>
                      <a:blip r:embed="rId8">
                        <a:clrChange>
                          <a:clrFrom>
                            <a:srgbClr val="000000"/>
                          </a:clrFrom>
                          <a:clrTo>
                            <a:srgbClr val="000000"/>
                          </a:clrTo>
                        </a:clrChange>
                      </a:blip>
                      <a:stretch>
                        <a:fillRect/>
                      </a:stretch>
                    </p:blipFill>
                    <p:spPr>
                      <a:xfrm>
                        <a:off x="2414210" y="3669434"/>
                        <a:ext cx="1147963" cy="577792"/>
                      </a:xfrm>
                      <a:prstGeom prst="rect">
                        <a:avLst/>
                      </a:prstGeom>
                      <a:noFill/>
                      <a:ln w="38100">
                        <a:noFill/>
                        <a:miter/>
                      </a:ln>
                    </p:spPr>
                  </p:pic>
                </p:oleObj>
              </mc:Fallback>
            </mc:AlternateContent>
          </a:graphicData>
        </a:graphic>
      </p:graphicFrame>
      <p:graphicFrame>
        <p:nvGraphicFramePr>
          <p:cNvPr id="258079" name="对象 258078"/>
          <p:cNvGraphicFramePr/>
          <p:nvPr/>
        </p:nvGraphicFramePr>
        <p:xfrm>
          <a:off x="2982476" y="4246511"/>
          <a:ext cx="2952790" cy="357250"/>
        </p:xfrm>
        <a:graphic>
          <a:graphicData uri="http://schemas.openxmlformats.org/presentationml/2006/ole">
            <mc:AlternateContent xmlns:mc="http://schemas.openxmlformats.org/markup-compatibility/2006">
              <mc:Choice xmlns:v="urn:schemas-microsoft-com:vml" Requires="v">
                <p:oleObj spid="_x0000_s22553" name="" r:id="rId9" imgW="1993900" imgH="241300" progId="Equation.3">
                  <p:embed/>
                </p:oleObj>
              </mc:Choice>
              <mc:Fallback>
                <p:oleObj name="" r:id="rId9" imgW="1993900" imgH="241300" progId="Equation.3">
                  <p:embed/>
                  <p:pic>
                    <p:nvPicPr>
                      <p:cNvPr id="0" name="图片 3189"/>
                      <p:cNvPicPr/>
                      <p:nvPr/>
                    </p:nvPicPr>
                    <p:blipFill>
                      <a:blip r:embed="rId10">
                        <a:clrChange>
                          <a:clrFrom>
                            <a:srgbClr val="000000"/>
                          </a:clrFrom>
                          <a:clrTo>
                            <a:srgbClr val="000000"/>
                          </a:clrTo>
                        </a:clrChange>
                      </a:blip>
                      <a:stretch>
                        <a:fillRect/>
                      </a:stretch>
                    </p:blipFill>
                    <p:spPr>
                      <a:xfrm>
                        <a:off x="2982476" y="4246511"/>
                        <a:ext cx="2952790" cy="357250"/>
                      </a:xfrm>
                      <a:prstGeom prst="rect">
                        <a:avLst/>
                      </a:prstGeom>
                      <a:noFill/>
                      <a:ln w="38100">
                        <a:noFill/>
                        <a:miter/>
                      </a:ln>
                    </p:spPr>
                  </p:pic>
                </p:oleObj>
              </mc:Fallback>
            </mc:AlternateContent>
          </a:graphicData>
        </a:graphic>
      </p:graphicFrame>
      <p:graphicFrame>
        <p:nvGraphicFramePr>
          <p:cNvPr id="258080" name="对象 258079"/>
          <p:cNvGraphicFramePr/>
          <p:nvPr/>
        </p:nvGraphicFramePr>
        <p:xfrm>
          <a:off x="2957111" y="4675211"/>
          <a:ext cx="658769" cy="300090"/>
        </p:xfrm>
        <a:graphic>
          <a:graphicData uri="http://schemas.openxmlformats.org/presentationml/2006/ole">
            <mc:AlternateContent xmlns:mc="http://schemas.openxmlformats.org/markup-compatibility/2006">
              <mc:Choice xmlns:v="urn:schemas-microsoft-com:vml" Requires="v">
                <p:oleObj spid="_x0000_s22554" name="" r:id="rId11" imgW="444500" imgH="203200" progId="Equation.3">
                  <p:embed/>
                </p:oleObj>
              </mc:Choice>
              <mc:Fallback>
                <p:oleObj name="" r:id="rId11" imgW="444500" imgH="203200" progId="Equation.3">
                  <p:embed/>
                  <p:pic>
                    <p:nvPicPr>
                      <p:cNvPr id="0" name="图片 3198"/>
                      <p:cNvPicPr/>
                      <p:nvPr/>
                    </p:nvPicPr>
                    <p:blipFill>
                      <a:blip r:embed="rId12">
                        <a:clrChange>
                          <a:clrFrom>
                            <a:srgbClr val="000000"/>
                          </a:clrFrom>
                          <a:clrTo>
                            <a:srgbClr val="000000"/>
                          </a:clrTo>
                        </a:clrChange>
                      </a:blip>
                      <a:stretch>
                        <a:fillRect/>
                      </a:stretch>
                    </p:blipFill>
                    <p:spPr>
                      <a:xfrm>
                        <a:off x="2957111" y="4675211"/>
                        <a:ext cx="658769" cy="300090"/>
                      </a:xfrm>
                      <a:prstGeom prst="rect">
                        <a:avLst/>
                      </a:prstGeom>
                      <a:noFill/>
                      <a:ln w="38100">
                        <a:noFill/>
                        <a:miter/>
                      </a:ln>
                    </p:spPr>
                  </p:pic>
                </p:oleObj>
              </mc:Fallback>
            </mc:AlternateContent>
          </a:graphicData>
        </a:graphic>
      </p:graphicFrame>
      <p:sp>
        <p:nvSpPr>
          <p:cNvPr id="258081" name="矩形 258080"/>
          <p:cNvSpPr/>
          <p:nvPr/>
        </p:nvSpPr>
        <p:spPr>
          <a:xfrm>
            <a:off x="6265365" y="2526948"/>
            <a:ext cx="1411605" cy="865505"/>
          </a:xfrm>
          <a:prstGeom prst="rect">
            <a:avLst/>
          </a:prstGeom>
          <a:noFill/>
          <a:ln w="9525">
            <a:noFill/>
          </a:ln>
        </p:spPr>
        <p:txBody>
          <a:bodyPr wrap="none" anchor="t">
            <a:spAutoFit/>
          </a:bodyPr>
          <a:lstStyle/>
          <a:p>
            <a:pPr>
              <a:lnSpc>
                <a:spcPct val="140000"/>
              </a:lnSpc>
            </a:pPr>
            <a:r>
              <a:rPr lang="en-US" altLang="zh-CN" sz="1800" b="1">
                <a:latin typeface="楷体_GB2312" pitchFamily="49" charset="-122"/>
                <a:ea typeface="楷体_GB2312" pitchFamily="49" charset="-122"/>
              </a:rPr>
              <a:t>∴</a:t>
            </a:r>
            <a:r>
              <a:rPr lang="en-US" altLang="zh-CN" sz="1800" b="1">
                <a:latin typeface="Times New Roman" panose="02020603050405020304" pitchFamily="18" charset="0"/>
                <a:ea typeface="楷体_GB2312" pitchFamily="49" charset="-122"/>
              </a:rPr>
              <a:t>P = 1W</a:t>
            </a:r>
            <a:endParaRPr lang="en-US" altLang="zh-CN" sz="1800" b="1">
              <a:latin typeface="Times New Roman" panose="02020603050405020304" pitchFamily="18" charset="0"/>
              <a:ea typeface="楷体_GB2312" pitchFamily="49" charset="-122"/>
            </a:endParaRPr>
          </a:p>
          <a:p>
            <a:pPr>
              <a:lnSpc>
                <a:spcPct val="140000"/>
              </a:lnSpc>
            </a:pPr>
            <a:r>
              <a:rPr lang="en-US" altLang="zh-CN" sz="1800" b="1" err="1">
                <a:latin typeface="Times New Roman" panose="02020603050405020304" pitchFamily="18" charset="0"/>
                <a:ea typeface="楷体_GB2312" pitchFamily="49" charset="-122"/>
              </a:rPr>
              <a:t>    Q = -1 var</a:t>
            </a:r>
            <a:endParaRPr lang="en-US" altLang="zh-CN" sz="1800" b="1">
              <a:latin typeface="Times New Roman" panose="02020603050405020304" pitchFamily="18" charset="0"/>
              <a:ea typeface="楷体_GB2312" pitchFamily="49" charset="-122"/>
            </a:endParaRPr>
          </a:p>
        </p:txBody>
      </p:sp>
      <p:graphicFrame>
        <p:nvGraphicFramePr>
          <p:cNvPr id="258082" name="对象 258081"/>
          <p:cNvGraphicFramePr/>
          <p:nvPr/>
        </p:nvGraphicFramePr>
        <p:xfrm>
          <a:off x="6596655" y="3352910"/>
          <a:ext cx="992679" cy="336768"/>
        </p:xfrm>
        <a:graphic>
          <a:graphicData uri="http://schemas.openxmlformats.org/presentationml/2006/ole">
            <mc:AlternateContent xmlns:mc="http://schemas.openxmlformats.org/markup-compatibility/2006">
              <mc:Choice xmlns:v="urn:schemas-microsoft-com:vml" Requires="v">
                <p:oleObj spid="_x0000_s22555" name="" r:id="rId13" imgW="812800" imgH="215900" progId="Equation.3">
                  <p:embed/>
                </p:oleObj>
              </mc:Choice>
              <mc:Fallback>
                <p:oleObj name="" r:id="rId13" imgW="812800" imgH="215900" progId="Equation.3">
                  <p:embed/>
                  <p:pic>
                    <p:nvPicPr>
                      <p:cNvPr id="0" name="图片 3196"/>
                      <p:cNvPicPr/>
                      <p:nvPr/>
                    </p:nvPicPr>
                    <p:blipFill>
                      <a:blip r:embed="rId14">
                        <a:clrChange>
                          <a:clrFrom>
                            <a:srgbClr val="000000"/>
                          </a:clrFrom>
                          <a:clrTo>
                            <a:srgbClr val="000000"/>
                          </a:clrTo>
                        </a:clrChange>
                      </a:blip>
                      <a:stretch>
                        <a:fillRect/>
                      </a:stretch>
                    </p:blipFill>
                    <p:spPr>
                      <a:xfrm>
                        <a:off x="6596655" y="3352910"/>
                        <a:ext cx="992679" cy="336768"/>
                      </a:xfrm>
                      <a:prstGeom prst="rect">
                        <a:avLst/>
                      </a:prstGeom>
                      <a:noFill/>
                      <a:ln w="38100">
                        <a:noFill/>
                        <a:miter/>
                      </a:ln>
                    </p:spPr>
                  </p:pic>
                </p:oleObj>
              </mc:Fallback>
            </mc:AlternateContent>
          </a:graphicData>
        </a:graphic>
      </p:graphicFrame>
      <p:sp>
        <p:nvSpPr>
          <p:cNvPr id="258083" name="矩形 258082"/>
          <p:cNvSpPr/>
          <p:nvPr/>
        </p:nvSpPr>
        <p:spPr>
          <a:xfrm>
            <a:off x="6245121" y="2492414"/>
            <a:ext cx="1540938" cy="1326588"/>
          </a:xfrm>
          <a:prstGeom prst="rect">
            <a:avLst/>
          </a:prstGeom>
          <a:noFill/>
          <a:ln w="9525" cap="flat" cmpd="sng">
            <a:solidFill>
              <a:srgbClr val="FF00FF"/>
            </a:solidFill>
            <a:prstDash val="solid"/>
            <a:miter/>
            <a:headEnd type="none" w="med" len="med"/>
            <a:tailEnd type="none" w="med" len="med"/>
          </a:ln>
        </p:spPr>
        <p:txBody>
          <a:bodyPr/>
          <a:lstStyle/>
          <a:p>
            <a:endParaRPr lang="zh-CN" altLang="en-US" sz="100"/>
          </a:p>
        </p:txBody>
      </p:sp>
      <p:grpSp>
        <p:nvGrpSpPr>
          <p:cNvPr id="258137" name="组合 258136"/>
          <p:cNvGrpSpPr/>
          <p:nvPr/>
        </p:nvGrpSpPr>
        <p:grpSpPr>
          <a:xfrm>
            <a:off x="5039997" y="413220"/>
            <a:ext cx="2717482" cy="1937486"/>
            <a:chOff x="3273" y="347"/>
            <a:chExt cx="2282" cy="1627"/>
          </a:xfrm>
        </p:grpSpPr>
        <p:sp>
          <p:nvSpPr>
            <p:cNvPr id="258110" name="矩形 258109"/>
            <p:cNvSpPr/>
            <p:nvPr/>
          </p:nvSpPr>
          <p:spPr>
            <a:xfrm>
              <a:off x="3991" y="368"/>
              <a:ext cx="1564" cy="1606"/>
            </a:xfrm>
            <a:prstGeom prst="rect">
              <a:avLst/>
            </a:prstGeom>
            <a:noFill/>
            <a:ln w="38100" cap="flat" cmpd="sng">
              <a:solidFill>
                <a:schemeClr val="accent2"/>
              </a:solidFill>
              <a:prstDash val="sysDot"/>
              <a:miter/>
              <a:headEnd type="none" w="med" len="med"/>
              <a:tailEnd type="none" w="med" len="med"/>
            </a:ln>
          </p:spPr>
          <p:txBody>
            <a:bodyPr/>
            <a:lstStyle/>
            <a:p>
              <a:endParaRPr lang="zh-CN" altLang="en-US" sz="100"/>
            </a:p>
          </p:txBody>
        </p:sp>
        <p:grpSp>
          <p:nvGrpSpPr>
            <p:cNvPr id="258111" name="组合 258110"/>
            <p:cNvGrpSpPr/>
            <p:nvPr/>
          </p:nvGrpSpPr>
          <p:grpSpPr>
            <a:xfrm>
              <a:off x="3273" y="347"/>
              <a:ext cx="2102" cy="1612"/>
              <a:chOff x="2706" y="2202"/>
              <a:chExt cx="2102" cy="1612"/>
            </a:xfrm>
          </p:grpSpPr>
          <p:sp>
            <p:nvSpPr>
              <p:cNvPr id="258112" name="矩形 258111"/>
              <p:cNvSpPr/>
              <p:nvPr/>
            </p:nvSpPr>
            <p:spPr>
              <a:xfrm>
                <a:off x="4334" y="2893"/>
                <a:ext cx="398" cy="309"/>
              </a:xfrm>
              <a:prstGeom prst="rect">
                <a:avLst/>
              </a:prstGeom>
              <a:noFill/>
              <a:ln w="9525">
                <a:noFill/>
              </a:ln>
            </p:spPr>
            <p:txBody>
              <a:bodyPr wrap="none" anchor="t">
                <a:spAutoFit/>
              </a:bodyPr>
              <a:lstStyle/>
              <a:p>
                <a:r>
                  <a:rPr lang="en-US" altLang="zh-CN" sz="1800" b="1">
                    <a:latin typeface="Times New Roman" panose="02020603050405020304" pitchFamily="18" charset="0"/>
                    <a:ea typeface="楷体_GB2312" pitchFamily="49" charset="-122"/>
                  </a:rPr>
                  <a:t>2</a:t>
                </a:r>
                <a:r>
                  <a:rPr lang="en-US" altLang="zh-CN" sz="1800" b="1">
                    <a:latin typeface="Symbol" panose="05050102010706020507" pitchFamily="18" charset="2"/>
                    <a:ea typeface="楷体_GB2312" pitchFamily="49" charset="-122"/>
                  </a:rPr>
                  <a:t>W</a:t>
                </a:r>
                <a:endParaRPr lang="en-US" altLang="zh-CN" sz="1800" b="1" baseline="-25000">
                  <a:latin typeface="Symbol" panose="05050102010706020507" pitchFamily="18" charset="2"/>
                  <a:ea typeface="楷体_GB2312" pitchFamily="49" charset="-122"/>
                  <a:sym typeface="Symbol" panose="05050102010706020507" pitchFamily="18" charset="2"/>
                </a:endParaRPr>
              </a:p>
            </p:txBody>
          </p:sp>
          <p:sp>
            <p:nvSpPr>
              <p:cNvPr id="258113" name="矩形 258112"/>
              <p:cNvSpPr/>
              <p:nvPr/>
            </p:nvSpPr>
            <p:spPr>
              <a:xfrm>
                <a:off x="3560" y="3505"/>
                <a:ext cx="655" cy="309"/>
              </a:xfrm>
              <a:prstGeom prst="rect">
                <a:avLst/>
              </a:prstGeom>
              <a:noFill/>
              <a:ln w="9525">
                <a:noFill/>
              </a:ln>
            </p:spPr>
            <p:txBody>
              <a:bodyPr wrap="none" anchor="t">
                <a:spAutoFit/>
              </a:bodyPr>
              <a:lstStyle/>
              <a:p>
                <a:r>
                  <a:rPr lang="zh-CN" altLang="en-US" sz="1800" b="1" i="1" dirty="0">
                    <a:latin typeface="Times New Roman" panose="02020603050405020304" pitchFamily="18" charset="0"/>
                    <a:ea typeface="楷体_GB2312" pitchFamily="49" charset="-122"/>
                  </a:rPr>
                  <a:t>－</a:t>
                </a:r>
                <a:r>
                  <a:rPr lang="en-US" altLang="zh-CN" sz="1800" b="1">
                    <a:latin typeface="Times New Roman" panose="02020603050405020304" pitchFamily="18" charset="0"/>
                    <a:ea typeface="楷体_GB2312" pitchFamily="49" charset="-122"/>
                  </a:rPr>
                  <a:t>j2</a:t>
                </a:r>
                <a:r>
                  <a:rPr lang="en-US" altLang="zh-CN" sz="1800" b="1">
                    <a:latin typeface="Symbol" panose="05050102010706020507" pitchFamily="18" charset="2"/>
                    <a:ea typeface="楷体_GB2312" pitchFamily="49" charset="-122"/>
                  </a:rPr>
                  <a:t>W</a:t>
                </a:r>
                <a:endParaRPr lang="en-US" altLang="zh-CN" sz="1800" b="1">
                  <a:latin typeface="Symbol" panose="05050102010706020507" pitchFamily="18" charset="2"/>
                  <a:ea typeface="楷体_GB2312" pitchFamily="49" charset="-122"/>
                </a:endParaRPr>
              </a:p>
            </p:txBody>
          </p:sp>
          <p:graphicFrame>
            <p:nvGraphicFramePr>
              <p:cNvPr id="258114" name="对象 258113"/>
              <p:cNvGraphicFramePr/>
              <p:nvPr/>
            </p:nvGraphicFramePr>
            <p:xfrm>
              <a:off x="2706" y="2867"/>
              <a:ext cx="221" cy="267"/>
            </p:xfrm>
            <a:graphic>
              <a:graphicData uri="http://schemas.openxmlformats.org/presentationml/2006/ole">
                <mc:AlternateContent xmlns:mc="http://schemas.openxmlformats.org/markup-compatibility/2006">
                  <mc:Choice xmlns:v="urn:schemas-microsoft-com:vml" Requires="v">
                    <p:oleObj spid="_x0000_s22556" name="" r:id="rId15" imgW="292100" imgH="241300" progId="Equation.3">
                      <p:embed/>
                    </p:oleObj>
                  </mc:Choice>
                  <mc:Fallback>
                    <p:oleObj name="" r:id="rId15" imgW="292100" imgH="241300" progId="Equation.3">
                      <p:embed/>
                      <p:pic>
                        <p:nvPicPr>
                          <p:cNvPr id="0" name="图片 3195"/>
                          <p:cNvPicPr/>
                          <p:nvPr/>
                        </p:nvPicPr>
                        <p:blipFill>
                          <a:blip r:embed="rId16">
                            <a:clrChange>
                              <a:clrFrom>
                                <a:srgbClr val="000000"/>
                              </a:clrFrom>
                              <a:clrTo>
                                <a:srgbClr val="000000"/>
                              </a:clrTo>
                            </a:clrChange>
                          </a:blip>
                          <a:stretch>
                            <a:fillRect/>
                          </a:stretch>
                        </p:blipFill>
                        <p:spPr>
                          <a:xfrm>
                            <a:off x="2706" y="2867"/>
                            <a:ext cx="221" cy="267"/>
                          </a:xfrm>
                          <a:prstGeom prst="rect">
                            <a:avLst/>
                          </a:prstGeom>
                          <a:noFill/>
                          <a:ln w="38100">
                            <a:noFill/>
                            <a:miter/>
                          </a:ln>
                        </p:spPr>
                      </p:pic>
                    </p:oleObj>
                  </mc:Fallback>
                </mc:AlternateContent>
              </a:graphicData>
            </a:graphic>
          </p:graphicFrame>
          <p:sp>
            <p:nvSpPr>
              <p:cNvPr id="258115" name="矩形 258114"/>
              <p:cNvSpPr/>
              <p:nvPr/>
            </p:nvSpPr>
            <p:spPr>
              <a:xfrm>
                <a:off x="3669" y="2863"/>
                <a:ext cx="478" cy="313"/>
              </a:xfrm>
              <a:prstGeom prst="rect">
                <a:avLst/>
              </a:prstGeom>
              <a:noFill/>
              <a:ln w="9525">
                <a:noFill/>
              </a:ln>
            </p:spPr>
            <p:txBody>
              <a:bodyPr>
                <a:spAutoFit/>
              </a:bodyPr>
              <a:lstStyle/>
              <a:p>
                <a:r>
                  <a:rPr lang="en-US" altLang="zh-CN" sz="1800" b="1">
                    <a:latin typeface="Times New Roman" panose="02020603050405020304" pitchFamily="18" charset="0"/>
                    <a:ea typeface="楷体_GB2312" pitchFamily="49" charset="-122"/>
                  </a:rPr>
                  <a:t>j2</a:t>
                </a:r>
                <a:r>
                  <a:rPr lang="en-US" altLang="zh-CN" sz="1800" b="1">
                    <a:latin typeface="Symbol" panose="05050102010706020507" pitchFamily="18" charset="2"/>
                    <a:ea typeface="楷体_GB2312" pitchFamily="49" charset="-122"/>
                  </a:rPr>
                  <a:t>W</a:t>
                </a:r>
                <a:endParaRPr lang="en-US" altLang="zh-CN" sz="1800" b="1">
                  <a:latin typeface="Symbol" panose="05050102010706020507" pitchFamily="18" charset="2"/>
                  <a:ea typeface="楷体_GB2312" pitchFamily="49" charset="-122"/>
                </a:endParaRPr>
              </a:p>
            </p:txBody>
          </p:sp>
          <p:graphicFrame>
            <p:nvGraphicFramePr>
              <p:cNvPr id="258116" name="对象 258115"/>
              <p:cNvGraphicFramePr/>
              <p:nvPr/>
            </p:nvGraphicFramePr>
            <p:xfrm>
              <a:off x="3160" y="2202"/>
              <a:ext cx="226" cy="254"/>
            </p:xfrm>
            <a:graphic>
              <a:graphicData uri="http://schemas.openxmlformats.org/presentationml/2006/ole">
                <mc:AlternateContent xmlns:mc="http://schemas.openxmlformats.org/markup-compatibility/2006">
                  <mc:Choice xmlns:v="urn:schemas-microsoft-com:vml" Requires="v">
                    <p:oleObj spid="_x0000_s22557" name="" r:id="rId17" imgW="203200" imgH="228600" progId="Equation.3">
                      <p:embed/>
                    </p:oleObj>
                  </mc:Choice>
                  <mc:Fallback>
                    <p:oleObj name="" r:id="rId17" imgW="203200" imgH="228600" progId="Equation.3">
                      <p:embed/>
                      <p:pic>
                        <p:nvPicPr>
                          <p:cNvPr id="0" name="图片 3191"/>
                          <p:cNvPicPr/>
                          <p:nvPr/>
                        </p:nvPicPr>
                        <p:blipFill>
                          <a:blip r:embed="rId18">
                            <a:clrChange>
                              <a:clrFrom>
                                <a:srgbClr val="000000"/>
                              </a:clrFrom>
                              <a:clrTo>
                                <a:srgbClr val="000000"/>
                              </a:clrTo>
                            </a:clrChange>
                          </a:blip>
                          <a:stretch>
                            <a:fillRect/>
                          </a:stretch>
                        </p:blipFill>
                        <p:spPr>
                          <a:xfrm>
                            <a:off x="3160" y="2202"/>
                            <a:ext cx="226" cy="254"/>
                          </a:xfrm>
                          <a:prstGeom prst="rect">
                            <a:avLst/>
                          </a:prstGeom>
                          <a:noFill/>
                          <a:ln w="38100">
                            <a:noFill/>
                            <a:miter/>
                          </a:ln>
                        </p:spPr>
                      </p:pic>
                    </p:oleObj>
                  </mc:Fallback>
                </mc:AlternateContent>
              </a:graphicData>
            </a:graphic>
          </p:graphicFrame>
          <p:grpSp>
            <p:nvGrpSpPr>
              <p:cNvPr id="258117" name="组合 258116"/>
              <p:cNvGrpSpPr/>
              <p:nvPr/>
            </p:nvGrpSpPr>
            <p:grpSpPr>
              <a:xfrm rot="5400000">
                <a:off x="3505" y="3420"/>
                <a:ext cx="240" cy="96"/>
                <a:chOff x="1148" y="1106"/>
                <a:chExt cx="240" cy="96"/>
              </a:xfrm>
            </p:grpSpPr>
            <p:sp>
              <p:nvSpPr>
                <p:cNvPr id="258118" name="直接连接符 258117"/>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58119" name="直接连接符 258118"/>
                <p:cNvSpPr/>
                <p:nvPr/>
              </p:nvSpPr>
              <p:spPr>
                <a:xfrm>
                  <a:off x="1148" y="1202"/>
                  <a:ext cx="240" cy="0"/>
                </a:xfrm>
                <a:prstGeom prst="line">
                  <a:avLst/>
                </a:prstGeom>
                <a:ln w="38100" cap="flat" cmpd="sng">
                  <a:solidFill>
                    <a:schemeClr val="tx1"/>
                  </a:solidFill>
                  <a:prstDash val="solid"/>
                  <a:headEnd type="none" w="med" len="med"/>
                  <a:tailEnd type="none" w="med" len="med"/>
                </a:ln>
              </p:spPr>
            </p:sp>
          </p:grpSp>
          <p:sp>
            <p:nvSpPr>
              <p:cNvPr id="258120" name="直接连接符 258119"/>
              <p:cNvSpPr/>
              <p:nvPr/>
            </p:nvSpPr>
            <p:spPr>
              <a:xfrm flipV="1">
                <a:off x="4158" y="3189"/>
                <a:ext cx="0" cy="269"/>
              </a:xfrm>
              <a:prstGeom prst="line">
                <a:avLst/>
              </a:prstGeom>
              <a:ln w="38100" cap="flat" cmpd="sng">
                <a:solidFill>
                  <a:schemeClr val="tx1"/>
                </a:solidFill>
                <a:prstDash val="solid"/>
                <a:headEnd type="oval" w="med" len="med"/>
                <a:tailEnd type="none" w="med" len="med"/>
              </a:ln>
            </p:spPr>
          </p:sp>
          <p:sp>
            <p:nvSpPr>
              <p:cNvPr id="258121" name="直接连接符 258120"/>
              <p:cNvSpPr/>
              <p:nvPr/>
            </p:nvSpPr>
            <p:spPr>
              <a:xfrm flipV="1">
                <a:off x="3103" y="2520"/>
                <a:ext cx="1648" cy="0"/>
              </a:xfrm>
              <a:prstGeom prst="line">
                <a:avLst/>
              </a:prstGeom>
              <a:ln w="38100" cap="flat" cmpd="sng">
                <a:solidFill>
                  <a:schemeClr val="tx1"/>
                </a:solidFill>
                <a:prstDash val="solid"/>
                <a:headEnd type="none" w="med" len="med"/>
                <a:tailEnd type="none" w="med" len="med"/>
              </a:ln>
            </p:spPr>
          </p:sp>
          <p:sp>
            <p:nvSpPr>
              <p:cNvPr id="258122" name="直接连接符 258121"/>
              <p:cNvSpPr/>
              <p:nvPr/>
            </p:nvSpPr>
            <p:spPr>
              <a:xfrm>
                <a:off x="3103" y="3467"/>
                <a:ext cx="474" cy="0"/>
              </a:xfrm>
              <a:prstGeom prst="line">
                <a:avLst/>
              </a:prstGeom>
              <a:ln w="38100" cap="flat" cmpd="sng">
                <a:solidFill>
                  <a:schemeClr val="tx1"/>
                </a:solidFill>
                <a:prstDash val="solid"/>
                <a:headEnd type="none" w="med" len="med"/>
                <a:tailEnd type="none" w="med" len="med"/>
              </a:ln>
            </p:spPr>
          </p:sp>
          <p:sp>
            <p:nvSpPr>
              <p:cNvPr id="258123" name="文本框 258122"/>
              <p:cNvSpPr txBox="1"/>
              <p:nvPr/>
            </p:nvSpPr>
            <p:spPr>
              <a:xfrm>
                <a:off x="2736" y="3142"/>
                <a:ext cx="251" cy="313"/>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58124" name="文本框 258123"/>
              <p:cNvSpPr txBox="1"/>
              <p:nvPr/>
            </p:nvSpPr>
            <p:spPr>
              <a:xfrm>
                <a:off x="2723" y="2575"/>
                <a:ext cx="263" cy="313"/>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58125" name="椭圆 258124"/>
              <p:cNvSpPr/>
              <p:nvPr/>
            </p:nvSpPr>
            <p:spPr>
              <a:xfrm>
                <a:off x="2946" y="2835"/>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258126" name="直接连接符 258125"/>
              <p:cNvSpPr/>
              <p:nvPr/>
            </p:nvSpPr>
            <p:spPr>
              <a:xfrm flipH="1">
                <a:off x="3103" y="2505"/>
                <a:ext cx="3" cy="953"/>
              </a:xfrm>
              <a:prstGeom prst="line">
                <a:avLst/>
              </a:prstGeom>
              <a:ln w="38100" cap="flat" cmpd="sng">
                <a:solidFill>
                  <a:schemeClr val="tx1"/>
                </a:solidFill>
                <a:prstDash val="solid"/>
                <a:headEnd type="none" w="med" len="med"/>
                <a:tailEnd type="none" w="med" len="med"/>
              </a:ln>
            </p:spPr>
          </p:sp>
          <p:sp>
            <p:nvSpPr>
              <p:cNvPr id="258127" name="直接连接符 258126"/>
              <p:cNvSpPr/>
              <p:nvPr/>
            </p:nvSpPr>
            <p:spPr>
              <a:xfrm>
                <a:off x="4148" y="2514"/>
                <a:ext cx="0" cy="291"/>
              </a:xfrm>
              <a:prstGeom prst="line">
                <a:avLst/>
              </a:prstGeom>
              <a:ln w="38100" cap="flat" cmpd="sng">
                <a:solidFill>
                  <a:schemeClr val="tx1"/>
                </a:solidFill>
                <a:prstDash val="solid"/>
                <a:headEnd type="oval" w="med" len="med"/>
                <a:tailEnd type="none" w="med" len="med"/>
              </a:ln>
            </p:spPr>
          </p:sp>
          <p:grpSp>
            <p:nvGrpSpPr>
              <p:cNvPr id="258128" name="组合 258127"/>
              <p:cNvGrpSpPr/>
              <p:nvPr/>
            </p:nvGrpSpPr>
            <p:grpSpPr>
              <a:xfrm rot="5400000">
                <a:off x="3984" y="2968"/>
                <a:ext cx="384" cy="57"/>
                <a:chOff x="576" y="711"/>
                <a:chExt cx="384" cy="57"/>
              </a:xfrm>
            </p:grpSpPr>
            <p:sp>
              <p:nvSpPr>
                <p:cNvPr id="258129" name="任意多边形 258128"/>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258130" name="任意多边形 258129"/>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258131" name="任意多边形 258130"/>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258132" name="任意多边形 258131"/>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grpSp>
          <p:sp>
            <p:nvSpPr>
              <p:cNvPr id="258133" name="直接连接符 258132"/>
              <p:cNvSpPr/>
              <p:nvPr/>
            </p:nvSpPr>
            <p:spPr>
              <a:xfrm flipH="1">
                <a:off x="4751" y="2520"/>
                <a:ext cx="0" cy="938"/>
              </a:xfrm>
              <a:prstGeom prst="line">
                <a:avLst/>
              </a:prstGeom>
              <a:ln w="38100" cap="flat" cmpd="sng">
                <a:solidFill>
                  <a:schemeClr val="tx1"/>
                </a:solidFill>
                <a:prstDash val="solid"/>
                <a:headEnd type="none" w="med" len="med"/>
                <a:tailEnd type="none" w="med" len="med"/>
              </a:ln>
            </p:spPr>
          </p:sp>
          <p:sp>
            <p:nvSpPr>
              <p:cNvPr id="258134" name="直接连接符 258133"/>
              <p:cNvSpPr/>
              <p:nvPr/>
            </p:nvSpPr>
            <p:spPr>
              <a:xfrm>
                <a:off x="3671" y="3467"/>
                <a:ext cx="1080" cy="0"/>
              </a:xfrm>
              <a:prstGeom prst="line">
                <a:avLst/>
              </a:prstGeom>
              <a:ln w="38100" cap="flat" cmpd="sng">
                <a:solidFill>
                  <a:schemeClr val="tx1"/>
                </a:solidFill>
                <a:prstDash val="solid"/>
                <a:headEnd type="none" w="med" len="med"/>
                <a:tailEnd type="none" w="med" len="med"/>
              </a:ln>
            </p:spPr>
          </p:sp>
          <p:sp>
            <p:nvSpPr>
              <p:cNvPr id="258135" name="矩形 258134"/>
              <p:cNvSpPr/>
              <p:nvPr/>
            </p:nvSpPr>
            <p:spPr>
              <a:xfrm rot="5400000">
                <a:off x="4581" y="2954"/>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258136" name="直接连接符 258135"/>
              <p:cNvSpPr/>
              <p:nvPr/>
            </p:nvSpPr>
            <p:spPr>
              <a:xfrm>
                <a:off x="3146" y="2520"/>
                <a:ext cx="225" cy="0"/>
              </a:xfrm>
              <a:prstGeom prst="line">
                <a:avLst/>
              </a:prstGeom>
              <a:ln w="38100" cap="flat" cmpd="sng">
                <a:solidFill>
                  <a:srgbClr val="FF0000"/>
                </a:solidFill>
                <a:prstDash val="solid"/>
                <a:headEnd type="none" w="med" len="med"/>
                <a:tailEnd type="stealth" w="med" len="lg"/>
              </a:ln>
            </p:spPr>
          </p:sp>
        </p:grpSp>
      </p:grpSp>
      <p:sp>
        <p:nvSpPr>
          <p:cNvPr id="258138" name="矩形 258137"/>
          <p:cNvSpPr/>
          <p:nvPr/>
        </p:nvSpPr>
        <p:spPr>
          <a:xfrm>
            <a:off x="1654458" y="3780896"/>
            <a:ext cx="962193" cy="368300"/>
          </a:xfrm>
          <a:prstGeom prst="rect">
            <a:avLst/>
          </a:prstGeom>
          <a:noFill/>
          <a:ln w="9525">
            <a:noFill/>
          </a:ln>
        </p:spPr>
        <p:txBody>
          <a:bodyPr>
            <a:spAutoFit/>
          </a:bodyPr>
          <a:lstStyle/>
          <a:p>
            <a:pPr>
              <a:spcBef>
                <a:spcPct val="50000"/>
              </a:spcBef>
            </a:pPr>
            <a:r>
              <a:rPr lang="zh-CN" altLang="en-US" sz="1800" b="1" dirty="0">
                <a:latin typeface="Times New Roman" panose="02020603050405020304" pitchFamily="18" charset="0"/>
              </a:rPr>
              <a:t>复功率</a:t>
            </a:r>
            <a:endParaRPr lang="zh-CN" altLang="en-US" sz="1800" b="1" dirty="0">
              <a:latin typeface="Times New Roman" panose="02020603050405020304" pitchFamily="18" charset="0"/>
            </a:endParaRPr>
          </a:p>
        </p:txBody>
      </p:sp>
      <p:graphicFrame>
        <p:nvGraphicFramePr>
          <p:cNvPr id="258139" name="对象 258138"/>
          <p:cNvGraphicFramePr/>
          <p:nvPr/>
        </p:nvGraphicFramePr>
        <p:xfrm>
          <a:off x="3734487" y="4675211"/>
          <a:ext cx="885504" cy="300090"/>
        </p:xfrm>
        <a:graphic>
          <a:graphicData uri="http://schemas.openxmlformats.org/presentationml/2006/ole">
            <mc:AlternateContent xmlns:mc="http://schemas.openxmlformats.org/markup-compatibility/2006">
              <mc:Choice xmlns:v="urn:schemas-microsoft-com:vml" Requires="v">
                <p:oleObj spid="_x0000_s22558" name="" r:id="rId19" imgW="596900" imgH="203200" progId="Equation.3">
                  <p:embed/>
                </p:oleObj>
              </mc:Choice>
              <mc:Fallback>
                <p:oleObj name="" r:id="rId19" imgW="596900" imgH="203200" progId="Equation.3">
                  <p:embed/>
                  <p:pic>
                    <p:nvPicPr>
                      <p:cNvPr id="0" name="图片 3202"/>
                      <p:cNvPicPr/>
                      <p:nvPr/>
                    </p:nvPicPr>
                    <p:blipFill>
                      <a:blip r:embed="rId20">
                        <a:clrChange>
                          <a:clrFrom>
                            <a:srgbClr val="000000"/>
                          </a:clrFrom>
                          <a:clrTo>
                            <a:srgbClr val="000000"/>
                          </a:clrTo>
                        </a:clrChange>
                      </a:blip>
                      <a:stretch>
                        <a:fillRect/>
                      </a:stretch>
                    </p:blipFill>
                    <p:spPr>
                      <a:xfrm>
                        <a:off x="3734487" y="4675211"/>
                        <a:ext cx="885504" cy="30009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58075"/>
                                        </p:tgtEl>
                                        <p:attrNameLst>
                                          <p:attrName>style.visibility</p:attrName>
                                        </p:attrNameLst>
                                      </p:cBhvr>
                                      <p:to>
                                        <p:strVal val="visible"/>
                                      </p:to>
                                    </p:set>
                                    <p:anim by="(-#ppt_w*2)" calcmode="lin" valueType="num">
                                      <p:cBhvr rctx="PPT">
                                        <p:cTn id="7" dur="500" autoRev="1" fill="hold">
                                          <p:stCondLst>
                                            <p:cond delay="0"/>
                                          </p:stCondLst>
                                        </p:cTn>
                                        <p:tgtEl>
                                          <p:spTgt spid="258075"/>
                                        </p:tgtEl>
                                        <p:attrNameLst>
                                          <p:attrName>ppt_w</p:attrName>
                                        </p:attrNameLst>
                                      </p:cBhvr>
                                    </p:anim>
                                    <p:anim by="(#ppt_w*0.50)" calcmode="lin" valueType="num">
                                      <p:cBhvr>
                                        <p:cTn id="8" dur="500" decel="50000" autoRev="1" fill="hold">
                                          <p:stCondLst>
                                            <p:cond delay="0"/>
                                          </p:stCondLst>
                                        </p:cTn>
                                        <p:tgtEl>
                                          <p:spTgt spid="258075"/>
                                        </p:tgtEl>
                                        <p:attrNameLst>
                                          <p:attrName>ppt_x</p:attrName>
                                        </p:attrNameLst>
                                      </p:cBhvr>
                                    </p:anim>
                                    <p:anim from="(-#ppt_h/2)" to="(#ppt_y)" calcmode="lin" valueType="num">
                                      <p:cBhvr>
                                        <p:cTn id="9" dur="1000" fill="hold">
                                          <p:stCondLst>
                                            <p:cond delay="0"/>
                                          </p:stCondLst>
                                        </p:cTn>
                                        <p:tgtEl>
                                          <p:spTgt spid="258075"/>
                                        </p:tgtEl>
                                        <p:attrNameLst>
                                          <p:attrName>ppt_y</p:attrName>
                                        </p:attrNameLst>
                                      </p:cBhvr>
                                    </p:anim>
                                    <p:animRot by="21600000">
                                      <p:cBhvr>
                                        <p:cTn id="10" dur="1000" fill="hold">
                                          <p:stCondLst>
                                            <p:cond delay="0"/>
                                          </p:stCondLst>
                                        </p:cTn>
                                        <p:tgtEl>
                                          <p:spTgt spid="25807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258050"/>
                                        </p:tgtEl>
                                        <p:attrNameLst>
                                          <p:attrName>style.visibility</p:attrName>
                                        </p:attrNameLst>
                                      </p:cBhvr>
                                      <p:to>
                                        <p:strVal val="visible"/>
                                      </p:to>
                                    </p:set>
                                    <p:anim calcmode="lin" valueType="num">
                                      <p:cBhvr>
                                        <p:cTn id="15" dur="1000" fill="hold"/>
                                        <p:tgtEl>
                                          <p:spTgt spid="258050"/>
                                        </p:tgtEl>
                                        <p:attrNameLst>
                                          <p:attrName>ppt_w</p:attrName>
                                        </p:attrNameLst>
                                      </p:cBhvr>
                                      <p:tavLst>
                                        <p:tav tm="0">
                                          <p:val>
                                            <p:fltVal val="0"/>
                                          </p:val>
                                        </p:tav>
                                        <p:tav tm="100000">
                                          <p:val>
                                            <p:strVal val="#ppt_w"/>
                                          </p:val>
                                        </p:tav>
                                      </p:tavLst>
                                    </p:anim>
                                    <p:anim calcmode="lin" valueType="num">
                                      <p:cBhvr>
                                        <p:cTn id="16" dur="1000" fill="hold"/>
                                        <p:tgtEl>
                                          <p:spTgt spid="258050"/>
                                        </p:tgtEl>
                                        <p:attrNameLst>
                                          <p:attrName>ppt_h</p:attrName>
                                        </p:attrNameLst>
                                      </p:cBhvr>
                                      <p:tavLst>
                                        <p:tav tm="0">
                                          <p:val>
                                            <p:fltVal val="0"/>
                                          </p:val>
                                        </p:tav>
                                        <p:tav tm="100000">
                                          <p:val>
                                            <p:strVal val="#ppt_h"/>
                                          </p:val>
                                        </p:tav>
                                      </p:tavLst>
                                    </p:anim>
                                    <p:anim calcmode="lin" valueType="num">
                                      <p:cBhvr>
                                        <p:cTn id="17" dur="1000" fill="hold"/>
                                        <p:tgtEl>
                                          <p:spTgt spid="258050"/>
                                        </p:tgtEl>
                                        <p:attrNameLst>
                                          <p:attrName>style.rotation</p:attrName>
                                        </p:attrNameLst>
                                      </p:cBhvr>
                                      <p:tavLst>
                                        <p:tav tm="0">
                                          <p:val>
                                            <p:fltVal val="90"/>
                                          </p:val>
                                        </p:tav>
                                        <p:tav tm="100000">
                                          <p:val>
                                            <p:fltVal val="0"/>
                                          </p:val>
                                        </p:tav>
                                      </p:tavLst>
                                    </p:anim>
                                    <p:animEffect transition="in" filter="fade">
                                      <p:cBhvr>
                                        <p:cTn id="18" dur="1000"/>
                                        <p:tgtEl>
                                          <p:spTgt spid="2580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58077"/>
                                        </p:tgtEl>
                                        <p:attrNameLst>
                                          <p:attrName>style.visibility</p:attrName>
                                        </p:attrNameLst>
                                      </p:cBhvr>
                                      <p:to>
                                        <p:strVal val="visible"/>
                                      </p:to>
                                    </p:set>
                                    <p:animEffect transition="in" filter="wipe(left)">
                                      <p:cBhvr>
                                        <p:cTn id="23" dur="500"/>
                                        <p:tgtEl>
                                          <p:spTgt spid="25807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8138"/>
                                        </p:tgtEl>
                                        <p:attrNameLst>
                                          <p:attrName>style.visibility</p:attrName>
                                        </p:attrNameLst>
                                      </p:cBhvr>
                                      <p:to>
                                        <p:strVal val="visible"/>
                                      </p:to>
                                    </p:set>
                                    <p:animEffect transition="in" filter="wipe(left)">
                                      <p:cBhvr>
                                        <p:cTn id="28" dur="500"/>
                                        <p:tgtEl>
                                          <p:spTgt spid="258138"/>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58078"/>
                                        </p:tgtEl>
                                        <p:attrNameLst>
                                          <p:attrName>style.visibility</p:attrName>
                                        </p:attrNameLst>
                                      </p:cBhvr>
                                      <p:to>
                                        <p:strVal val="visible"/>
                                      </p:to>
                                    </p:set>
                                    <p:animEffect transition="in" filter="wipe(left)">
                                      <p:cBhvr>
                                        <p:cTn id="32" dur="500"/>
                                        <p:tgtEl>
                                          <p:spTgt spid="2580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8076"/>
                                        </p:tgtEl>
                                        <p:attrNameLst>
                                          <p:attrName>style.visibility</p:attrName>
                                        </p:attrNameLst>
                                      </p:cBhvr>
                                      <p:to>
                                        <p:strVal val="visible"/>
                                      </p:to>
                                    </p:set>
                                    <p:animEffect transition="in" filter="wipe(left)">
                                      <p:cBhvr>
                                        <p:cTn id="37" dur="500"/>
                                        <p:tgtEl>
                                          <p:spTgt spid="2580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8079"/>
                                        </p:tgtEl>
                                        <p:attrNameLst>
                                          <p:attrName>style.visibility</p:attrName>
                                        </p:attrNameLst>
                                      </p:cBhvr>
                                      <p:to>
                                        <p:strVal val="visible"/>
                                      </p:to>
                                    </p:set>
                                    <p:animEffect transition="in" filter="wipe(left)">
                                      <p:cBhvr>
                                        <p:cTn id="42" dur="500"/>
                                        <p:tgtEl>
                                          <p:spTgt spid="25807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58080"/>
                                        </p:tgtEl>
                                        <p:attrNameLst>
                                          <p:attrName>style.visibility</p:attrName>
                                        </p:attrNameLst>
                                      </p:cBhvr>
                                      <p:to>
                                        <p:strVal val="visible"/>
                                      </p:to>
                                    </p:set>
                                    <p:animEffect transition="in" filter="wipe(left)">
                                      <p:cBhvr>
                                        <p:cTn id="47" dur="500"/>
                                        <p:tgtEl>
                                          <p:spTgt spid="25808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8139"/>
                                        </p:tgtEl>
                                        <p:attrNameLst>
                                          <p:attrName>style.visibility</p:attrName>
                                        </p:attrNameLst>
                                      </p:cBhvr>
                                      <p:to>
                                        <p:strVal val="visible"/>
                                      </p:to>
                                    </p:set>
                                    <p:animEffect transition="in" filter="wipe(left)">
                                      <p:cBhvr>
                                        <p:cTn id="52" dur="500"/>
                                        <p:tgtEl>
                                          <p:spTgt spid="258139"/>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nodeType="clickEffect">
                                  <p:stCondLst>
                                    <p:cond delay="0"/>
                                  </p:stCondLst>
                                  <p:childTnLst>
                                    <p:set>
                                      <p:cBhvr>
                                        <p:cTn id="56" dur="1" fill="hold">
                                          <p:stCondLst>
                                            <p:cond delay="0"/>
                                          </p:stCondLst>
                                        </p:cTn>
                                        <p:tgtEl>
                                          <p:spTgt spid="258083"/>
                                        </p:tgtEl>
                                        <p:attrNameLst>
                                          <p:attrName>style.visibility</p:attrName>
                                        </p:attrNameLst>
                                      </p:cBhvr>
                                      <p:to>
                                        <p:strVal val="visible"/>
                                      </p:to>
                                    </p:set>
                                    <p:anim calcmode="lin" valueType="num">
                                      <p:cBhvr>
                                        <p:cTn id="57" dur="500" fill="hold"/>
                                        <p:tgtEl>
                                          <p:spTgt spid="258083"/>
                                        </p:tgtEl>
                                        <p:attrNameLst>
                                          <p:attrName>ppt_w</p:attrName>
                                        </p:attrNameLst>
                                      </p:cBhvr>
                                      <p:tavLst>
                                        <p:tav tm="0">
                                          <p:val>
                                            <p:fltVal val="0"/>
                                          </p:val>
                                        </p:tav>
                                        <p:tav tm="100000">
                                          <p:val>
                                            <p:strVal val="#ppt_w"/>
                                          </p:val>
                                        </p:tav>
                                      </p:tavLst>
                                    </p:anim>
                                    <p:anim calcmode="lin" valueType="num">
                                      <p:cBhvr>
                                        <p:cTn id="58" dur="500" fill="hold"/>
                                        <p:tgtEl>
                                          <p:spTgt spid="258083"/>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iterate type="lt">
                                    <p:tmPct val="5000"/>
                                  </p:iterate>
                                  <p:childTnLst>
                                    <p:set>
                                      <p:cBhvr>
                                        <p:cTn id="62" dur="1" fill="hold">
                                          <p:stCondLst>
                                            <p:cond delay="0"/>
                                          </p:stCondLst>
                                        </p:cTn>
                                        <p:tgtEl>
                                          <p:spTgt spid="258081"/>
                                        </p:tgtEl>
                                        <p:attrNameLst>
                                          <p:attrName>style.visibility</p:attrName>
                                        </p:attrNameLst>
                                      </p:cBhvr>
                                      <p:to>
                                        <p:strVal val="visible"/>
                                      </p:to>
                                    </p:set>
                                    <p:anim calcmode="lin" valueType="num">
                                      <p:cBhvr>
                                        <p:cTn id="63" dur="1000" fill="hold"/>
                                        <p:tgtEl>
                                          <p:spTgt spid="258081"/>
                                        </p:tgtEl>
                                        <p:attrNameLst>
                                          <p:attrName>ppt_w</p:attrName>
                                        </p:attrNameLst>
                                      </p:cBhvr>
                                      <p:tavLst>
                                        <p:tav tm="0">
                                          <p:val>
                                            <p:fltVal val="0"/>
                                          </p:val>
                                        </p:tav>
                                        <p:tav tm="100000">
                                          <p:val>
                                            <p:strVal val="#ppt_w"/>
                                          </p:val>
                                        </p:tav>
                                      </p:tavLst>
                                    </p:anim>
                                    <p:anim calcmode="lin" valueType="num">
                                      <p:cBhvr>
                                        <p:cTn id="64" dur="1000" fill="hold"/>
                                        <p:tgtEl>
                                          <p:spTgt spid="258081"/>
                                        </p:tgtEl>
                                        <p:attrNameLst>
                                          <p:attrName>ppt_h</p:attrName>
                                        </p:attrNameLst>
                                      </p:cBhvr>
                                      <p:tavLst>
                                        <p:tav tm="0">
                                          <p:val>
                                            <p:fltVal val="0"/>
                                          </p:val>
                                        </p:tav>
                                        <p:tav tm="100000">
                                          <p:val>
                                            <p:strVal val="#ppt_h"/>
                                          </p:val>
                                        </p:tav>
                                      </p:tavLst>
                                    </p:anim>
                                    <p:anim calcmode="lin" valueType="num">
                                      <p:cBhvr>
                                        <p:cTn id="65" dur="1000" fill="hold"/>
                                        <p:tgtEl>
                                          <p:spTgt spid="258081"/>
                                        </p:tgtEl>
                                        <p:attrNameLst>
                                          <p:attrName>style.rotation</p:attrName>
                                        </p:attrNameLst>
                                      </p:cBhvr>
                                      <p:tavLst>
                                        <p:tav tm="0">
                                          <p:val>
                                            <p:fltVal val="90"/>
                                          </p:val>
                                        </p:tav>
                                        <p:tav tm="100000">
                                          <p:val>
                                            <p:fltVal val="0"/>
                                          </p:val>
                                        </p:tav>
                                      </p:tavLst>
                                    </p:anim>
                                    <p:animEffect transition="in" filter="fade">
                                      <p:cBhvr>
                                        <p:cTn id="66" dur="1000"/>
                                        <p:tgtEl>
                                          <p:spTgt spid="25808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58082"/>
                                        </p:tgtEl>
                                        <p:attrNameLst>
                                          <p:attrName>style.visibility</p:attrName>
                                        </p:attrNameLst>
                                      </p:cBhvr>
                                      <p:to>
                                        <p:strVal val="visible"/>
                                      </p:to>
                                    </p:set>
                                    <p:animEffect transition="in" filter="wipe(left)">
                                      <p:cBhvr>
                                        <p:cTn id="71" dur="500"/>
                                        <p:tgtEl>
                                          <p:spTgt spid="258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75" grpId="0"/>
      <p:bldP spid="258081" grpId="0"/>
      <p:bldP spid="2581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文本框 72707"/>
          <p:cNvSpPr txBox="1"/>
          <p:nvPr/>
        </p:nvSpPr>
        <p:spPr>
          <a:xfrm>
            <a:off x="2790513" y="216332"/>
            <a:ext cx="3240258" cy="414020"/>
          </a:xfrm>
          <a:prstGeom prst="rect">
            <a:avLst/>
          </a:prstGeom>
          <a:gradFill rotWithShape="0">
            <a:gsLst>
              <a:gs pos="0">
                <a:srgbClr val="CCECFF"/>
              </a:gs>
              <a:gs pos="100000">
                <a:srgbClr val="CCECFF">
                  <a:gamma/>
                  <a:shade val="46275"/>
                  <a:invGamma/>
                </a:srgbClr>
              </a:gs>
            </a:gsLst>
            <a:lin ang="5400000" scaled="1"/>
            <a:tileRect/>
          </a:gradFill>
          <a:ln w="12700">
            <a:noFill/>
          </a:ln>
          <a:effectLst>
            <a:prstShdw prst="shdw17" dist="17961" dir="2699999">
              <a:srgbClr val="CCECFF">
                <a:gamma/>
                <a:shade val="60000"/>
                <a:invGamma/>
              </a:srgbClr>
            </a:prstShdw>
          </a:effectLst>
        </p:spPr>
        <p:txBody>
          <a:bodyPr anchor="ctr">
            <a:spAutoFit/>
          </a:bodyPr>
          <a:lstStyle/>
          <a:p>
            <a:pPr algn="ctr"/>
            <a:r>
              <a:rPr lang="en-US" altLang="zh-CN" sz="2100" b="1" dirty="0">
                <a:latin typeface="Times New Roman" panose="02020603050405020304" pitchFamily="18" charset="0"/>
              </a:rPr>
              <a:t>13. 3  </a:t>
            </a:r>
            <a:r>
              <a:rPr lang="zh-CN" altLang="en-US" sz="2100" b="1" dirty="0">
                <a:latin typeface="Times New Roman" panose="02020603050405020304" pitchFamily="18" charset="0"/>
              </a:rPr>
              <a:t>最大功率传输定理</a:t>
            </a:r>
            <a:endParaRPr lang="zh-CN" altLang="en-US" sz="2100" b="1">
              <a:latin typeface="Times New Roman" panose="02020603050405020304" pitchFamily="18" charset="0"/>
            </a:endParaRPr>
          </a:p>
        </p:txBody>
      </p:sp>
      <p:grpSp>
        <p:nvGrpSpPr>
          <p:cNvPr id="72709" name="组合 72708"/>
          <p:cNvGrpSpPr/>
          <p:nvPr/>
        </p:nvGrpSpPr>
        <p:grpSpPr>
          <a:xfrm>
            <a:off x="5166226" y="815721"/>
            <a:ext cx="2298308" cy="1330160"/>
            <a:chOff x="2426" y="1737"/>
            <a:chExt cx="1930" cy="1117"/>
          </a:xfrm>
        </p:grpSpPr>
        <p:sp>
          <p:nvSpPr>
            <p:cNvPr id="72710" name="矩形 72709"/>
            <p:cNvSpPr/>
            <p:nvPr/>
          </p:nvSpPr>
          <p:spPr>
            <a:xfrm>
              <a:off x="2426" y="1924"/>
              <a:ext cx="705" cy="930"/>
            </a:xfrm>
            <a:prstGeom prst="rect">
              <a:avLst/>
            </a:prstGeom>
            <a:solidFill>
              <a:schemeClr val="accent1"/>
            </a:solidFill>
            <a:ln w="38100" cap="flat" cmpd="sng">
              <a:solidFill>
                <a:schemeClr val="tx1"/>
              </a:solidFill>
              <a:prstDash val="solid"/>
              <a:miter/>
              <a:headEnd type="none" w="med" len="med"/>
              <a:tailEnd type="none" w="med" len="med"/>
            </a:ln>
          </p:spPr>
          <p:txBody>
            <a:bodyPr wrap="none" anchor="ctr"/>
            <a:lstStyle/>
            <a:p>
              <a:pPr algn="ctr"/>
              <a:r>
                <a:rPr lang="en-US" altLang="zh-CN" sz="2100" b="1" i="1">
                  <a:latin typeface="Arial" panose="020B0604020202020204" pitchFamily="34" charset="0"/>
                </a:rPr>
                <a:t>N</a:t>
              </a:r>
              <a:endParaRPr lang="en-US" altLang="zh-CN" sz="2100" b="1" baseline="-25000">
                <a:latin typeface="Arial" panose="020B0604020202020204" pitchFamily="34" charset="0"/>
              </a:endParaRPr>
            </a:p>
          </p:txBody>
        </p:sp>
        <p:sp>
          <p:nvSpPr>
            <p:cNvPr id="72711" name="直接连接符 72710"/>
            <p:cNvSpPr/>
            <p:nvPr/>
          </p:nvSpPr>
          <p:spPr>
            <a:xfrm>
              <a:off x="3131" y="2042"/>
              <a:ext cx="755" cy="0"/>
            </a:xfrm>
            <a:prstGeom prst="line">
              <a:avLst/>
            </a:prstGeom>
            <a:ln w="38100" cap="flat" cmpd="sng">
              <a:solidFill>
                <a:schemeClr val="tx1"/>
              </a:solidFill>
              <a:prstDash val="solid"/>
              <a:headEnd type="none" w="med" len="med"/>
              <a:tailEnd type="none" w="med" len="med"/>
            </a:ln>
          </p:spPr>
        </p:sp>
        <p:sp>
          <p:nvSpPr>
            <p:cNvPr id="72712" name="直接连接符 72711"/>
            <p:cNvSpPr/>
            <p:nvPr/>
          </p:nvSpPr>
          <p:spPr>
            <a:xfrm>
              <a:off x="3131" y="2748"/>
              <a:ext cx="755" cy="0"/>
            </a:xfrm>
            <a:prstGeom prst="line">
              <a:avLst/>
            </a:prstGeom>
            <a:ln w="38100" cap="flat" cmpd="sng">
              <a:solidFill>
                <a:schemeClr val="tx1"/>
              </a:solidFill>
              <a:prstDash val="solid"/>
              <a:headEnd type="none" w="med" len="med"/>
              <a:tailEnd type="none" w="med" len="med"/>
            </a:ln>
          </p:spPr>
        </p:sp>
        <p:sp>
          <p:nvSpPr>
            <p:cNvPr id="72713" name="椭圆 72712"/>
            <p:cNvSpPr/>
            <p:nvPr/>
          </p:nvSpPr>
          <p:spPr>
            <a:xfrm>
              <a:off x="3445" y="2002"/>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72714" name="椭圆 72713"/>
            <p:cNvSpPr/>
            <p:nvPr/>
          </p:nvSpPr>
          <p:spPr>
            <a:xfrm>
              <a:off x="3479" y="2717"/>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72715" name="直接连接符 72714"/>
            <p:cNvSpPr/>
            <p:nvPr/>
          </p:nvSpPr>
          <p:spPr>
            <a:xfrm>
              <a:off x="3565" y="2042"/>
              <a:ext cx="214" cy="0"/>
            </a:xfrm>
            <a:prstGeom prst="line">
              <a:avLst/>
            </a:prstGeom>
            <a:ln w="38100" cap="flat" cmpd="sng">
              <a:solidFill>
                <a:srgbClr val="FF0000"/>
              </a:solidFill>
              <a:prstDash val="solid"/>
              <a:headEnd type="none" w="med" len="med"/>
              <a:tailEnd type="stealth" w="med" len="lg"/>
            </a:ln>
          </p:spPr>
        </p:sp>
        <p:graphicFrame>
          <p:nvGraphicFramePr>
            <p:cNvPr id="72716" name="对象 72715"/>
            <p:cNvGraphicFramePr/>
            <p:nvPr/>
          </p:nvGraphicFramePr>
          <p:xfrm>
            <a:off x="3517" y="1737"/>
            <a:ext cx="256" cy="289"/>
          </p:xfrm>
          <a:graphic>
            <a:graphicData uri="http://schemas.openxmlformats.org/presentationml/2006/ole">
              <mc:AlternateContent xmlns:mc="http://schemas.openxmlformats.org/markup-compatibility/2006">
                <mc:Choice xmlns:v="urn:schemas-microsoft-com:vml" Requires="v">
                  <p:oleObj spid="_x0000_s23569" name="" r:id="rId1" imgW="203200" imgH="228600" progId="Equation.3">
                    <p:embed/>
                  </p:oleObj>
                </mc:Choice>
                <mc:Fallback>
                  <p:oleObj name="" r:id="rId1" imgW="203200" imgH="228600" progId="Equation.3">
                    <p:embed/>
                    <p:pic>
                      <p:nvPicPr>
                        <p:cNvPr id="0" name="图片 3201"/>
                        <p:cNvPicPr/>
                        <p:nvPr/>
                      </p:nvPicPr>
                      <p:blipFill>
                        <a:blip r:embed="rId2"/>
                        <a:stretch>
                          <a:fillRect/>
                        </a:stretch>
                      </p:blipFill>
                      <p:spPr>
                        <a:xfrm>
                          <a:off x="3517" y="1737"/>
                          <a:ext cx="256" cy="289"/>
                        </a:xfrm>
                        <a:prstGeom prst="rect">
                          <a:avLst/>
                        </a:prstGeom>
                        <a:noFill/>
                        <a:ln w="38100">
                          <a:noFill/>
                          <a:miter/>
                        </a:ln>
                      </p:spPr>
                    </p:pic>
                  </p:oleObj>
                </mc:Fallback>
              </mc:AlternateContent>
            </a:graphicData>
          </a:graphic>
        </p:graphicFrame>
        <p:sp>
          <p:nvSpPr>
            <p:cNvPr id="72717" name="直接连接符 72716"/>
            <p:cNvSpPr/>
            <p:nvPr/>
          </p:nvSpPr>
          <p:spPr>
            <a:xfrm>
              <a:off x="3886" y="2042"/>
              <a:ext cx="0" cy="712"/>
            </a:xfrm>
            <a:prstGeom prst="line">
              <a:avLst/>
            </a:prstGeom>
            <a:ln w="38100" cap="flat" cmpd="sng">
              <a:solidFill>
                <a:schemeClr val="tx1"/>
              </a:solidFill>
              <a:prstDash val="solid"/>
              <a:headEnd type="none" w="med" len="med"/>
              <a:tailEnd type="none" w="med" len="med"/>
            </a:ln>
          </p:spPr>
        </p:sp>
        <p:sp>
          <p:nvSpPr>
            <p:cNvPr id="72718" name="矩形 72717"/>
            <p:cNvSpPr/>
            <p:nvPr/>
          </p:nvSpPr>
          <p:spPr>
            <a:xfrm>
              <a:off x="3779" y="2282"/>
              <a:ext cx="214" cy="227"/>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sp>
          <p:nvSpPr>
            <p:cNvPr id="72719" name="文本框 72718"/>
            <p:cNvSpPr txBox="1"/>
            <p:nvPr/>
          </p:nvSpPr>
          <p:spPr>
            <a:xfrm>
              <a:off x="3993" y="2239"/>
              <a:ext cx="363" cy="309"/>
            </a:xfrm>
            <a:prstGeom prst="rect">
              <a:avLst/>
            </a:prstGeom>
            <a:noFill/>
            <a:ln w="12700">
              <a:noFill/>
            </a:ln>
          </p:spPr>
          <p:txBody>
            <a:bodyPr>
              <a:spAutoFit/>
            </a:bodyPr>
            <a:lstStyle/>
            <a:p>
              <a:pPr>
                <a:spcBef>
                  <a:spcPct val="50000"/>
                </a:spcBef>
              </a:pPr>
              <a:r>
                <a:rPr lang="en-US" altLang="zh-CN" sz="1800" b="1" i="1">
                  <a:latin typeface="Times New Roman" panose="02020603050405020304" pitchFamily="18" charset="0"/>
                </a:rPr>
                <a:t>Z</a:t>
              </a:r>
              <a:r>
                <a:rPr lang="en-US" altLang="zh-CN" sz="1800" b="1" baseline="-25000">
                  <a:latin typeface="Times New Roman" panose="02020603050405020304" pitchFamily="18" charset="0"/>
                </a:rPr>
                <a:t>L</a:t>
              </a:r>
              <a:endParaRPr lang="en-US" altLang="zh-CN" sz="1800" b="1">
                <a:latin typeface="Times New Roman" panose="02020603050405020304" pitchFamily="18" charset="0"/>
              </a:endParaRPr>
            </a:p>
          </p:txBody>
        </p:sp>
      </p:grpSp>
      <p:grpSp>
        <p:nvGrpSpPr>
          <p:cNvPr id="72743" name="组合 72742"/>
          <p:cNvGrpSpPr/>
          <p:nvPr/>
        </p:nvGrpSpPr>
        <p:grpSpPr>
          <a:xfrm>
            <a:off x="1341269" y="2572200"/>
            <a:ext cx="3646332" cy="1652877"/>
            <a:chOff x="303" y="2160"/>
            <a:chExt cx="3062" cy="1388"/>
          </a:xfrm>
        </p:grpSpPr>
        <p:sp>
          <p:nvSpPr>
            <p:cNvPr id="72721" name="直接连接符 72720"/>
            <p:cNvSpPr/>
            <p:nvPr/>
          </p:nvSpPr>
          <p:spPr>
            <a:xfrm>
              <a:off x="838" y="2561"/>
              <a:ext cx="1291" cy="0"/>
            </a:xfrm>
            <a:prstGeom prst="line">
              <a:avLst/>
            </a:prstGeom>
            <a:ln w="38100" cap="flat" cmpd="sng">
              <a:solidFill>
                <a:schemeClr val="tx1"/>
              </a:solidFill>
              <a:prstDash val="solid"/>
              <a:headEnd type="none" w="med" len="med"/>
              <a:tailEnd type="none" w="med" len="med"/>
            </a:ln>
          </p:spPr>
        </p:sp>
        <p:sp>
          <p:nvSpPr>
            <p:cNvPr id="72722" name="椭圆 72721"/>
            <p:cNvSpPr/>
            <p:nvPr/>
          </p:nvSpPr>
          <p:spPr>
            <a:xfrm>
              <a:off x="681" y="2887"/>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72723" name="文本框 72722"/>
            <p:cNvSpPr txBox="1"/>
            <p:nvPr/>
          </p:nvSpPr>
          <p:spPr>
            <a:xfrm>
              <a:off x="455" y="2522"/>
              <a:ext cx="281" cy="348"/>
            </a:xfrm>
            <a:prstGeom prst="rect">
              <a:avLst/>
            </a:prstGeom>
            <a:noFill/>
            <a:ln w="12700">
              <a:noFill/>
            </a:ln>
          </p:spPr>
          <p:txBody>
            <a:bodyPr wrap="none" anchor="ctr">
              <a:spAutoFit/>
            </a:bodyPr>
            <a:lstStyle/>
            <a:p>
              <a:pPr algn="ctr" eaLnBrk="0" hangingPunct="0">
                <a:spcBef>
                  <a:spcPct val="50000"/>
                </a:spcBef>
              </a:pPr>
              <a:r>
                <a:rPr lang="en-US" altLang="zh-CN" sz="2100" b="1">
                  <a:latin typeface="Times New Roman" panose="02020603050405020304" pitchFamily="18" charset="0"/>
                  <a:sym typeface="Symbol" panose="05050102010706020507" pitchFamily="18" charset="2"/>
                </a:rPr>
                <a:t>+</a:t>
              </a:r>
              <a:endParaRPr lang="en-US" altLang="zh-CN" sz="2100" b="1">
                <a:latin typeface="Times New Roman" panose="02020603050405020304" pitchFamily="18" charset="0"/>
                <a:sym typeface="Symbol" panose="05050102010706020507" pitchFamily="18" charset="2"/>
              </a:endParaRPr>
            </a:p>
          </p:txBody>
        </p:sp>
        <p:sp>
          <p:nvSpPr>
            <p:cNvPr id="72724" name="文本框 72723"/>
            <p:cNvSpPr txBox="1"/>
            <p:nvPr/>
          </p:nvSpPr>
          <p:spPr>
            <a:xfrm>
              <a:off x="474" y="3076"/>
              <a:ext cx="241" cy="348"/>
            </a:xfrm>
            <a:prstGeom prst="rect">
              <a:avLst/>
            </a:prstGeom>
            <a:noFill/>
            <a:ln w="12700">
              <a:noFill/>
            </a:ln>
          </p:spPr>
          <p:txBody>
            <a:bodyPr anchor="ctr">
              <a:spAutoFit/>
            </a:bodyPr>
            <a:lstStyle/>
            <a:p>
              <a:pPr algn="ctr" eaLnBrk="0" hangingPunct="0">
                <a:spcBef>
                  <a:spcPct val="50000"/>
                </a:spcBef>
              </a:pPr>
              <a:r>
                <a:rPr lang="en-US" altLang="zh-CN" sz="2100" b="1">
                  <a:latin typeface="Times New Roman" panose="02020603050405020304" pitchFamily="18" charset="0"/>
                  <a:sym typeface="Symbol" panose="05050102010706020507" pitchFamily="18" charset="2"/>
                </a:rPr>
                <a:t>_</a:t>
              </a:r>
              <a:endParaRPr lang="en-US" altLang="zh-CN" sz="2100" b="1">
                <a:latin typeface="Times New Roman" panose="02020603050405020304" pitchFamily="18" charset="0"/>
                <a:sym typeface="Symbol" panose="05050102010706020507" pitchFamily="18" charset="2"/>
              </a:endParaRPr>
            </a:p>
          </p:txBody>
        </p:sp>
        <p:sp>
          <p:nvSpPr>
            <p:cNvPr id="72725" name="直接连接符 72724"/>
            <p:cNvSpPr/>
            <p:nvPr/>
          </p:nvSpPr>
          <p:spPr>
            <a:xfrm>
              <a:off x="1808" y="2561"/>
              <a:ext cx="218" cy="0"/>
            </a:xfrm>
            <a:prstGeom prst="line">
              <a:avLst/>
            </a:prstGeom>
            <a:ln w="38100" cap="flat" cmpd="sng">
              <a:solidFill>
                <a:srgbClr val="FF0000"/>
              </a:solidFill>
              <a:prstDash val="solid"/>
              <a:headEnd type="none" w="med" len="med"/>
              <a:tailEnd type="stealth" w="med" len="lg"/>
            </a:ln>
          </p:spPr>
        </p:sp>
        <p:sp>
          <p:nvSpPr>
            <p:cNvPr id="72726" name="直接连接符 72725"/>
            <p:cNvSpPr/>
            <p:nvPr/>
          </p:nvSpPr>
          <p:spPr>
            <a:xfrm>
              <a:off x="838" y="3522"/>
              <a:ext cx="1295" cy="0"/>
            </a:xfrm>
            <a:prstGeom prst="line">
              <a:avLst/>
            </a:prstGeom>
            <a:ln w="38100" cap="flat" cmpd="sng">
              <a:solidFill>
                <a:schemeClr val="tx1"/>
              </a:solidFill>
              <a:prstDash val="solid"/>
              <a:headEnd type="none" w="med" len="med"/>
              <a:tailEnd type="none" w="med" len="lg"/>
            </a:ln>
          </p:spPr>
        </p:sp>
        <p:graphicFrame>
          <p:nvGraphicFramePr>
            <p:cNvPr id="72727" name="对象 72726"/>
            <p:cNvGraphicFramePr/>
            <p:nvPr/>
          </p:nvGraphicFramePr>
          <p:xfrm>
            <a:off x="1760" y="2586"/>
            <a:ext cx="256" cy="305"/>
          </p:xfrm>
          <a:graphic>
            <a:graphicData uri="http://schemas.openxmlformats.org/presentationml/2006/ole">
              <mc:AlternateContent xmlns:mc="http://schemas.openxmlformats.org/markup-compatibility/2006">
                <mc:Choice xmlns:v="urn:schemas-microsoft-com:vml" Requires="v">
                  <p:oleObj spid="_x0000_s23570" name="" r:id="rId3" imgW="203200" imgH="241300" progId="Equation.3">
                    <p:embed/>
                  </p:oleObj>
                </mc:Choice>
                <mc:Fallback>
                  <p:oleObj name="" r:id="rId3" imgW="203200" imgH="241300" progId="Equation.3">
                    <p:embed/>
                    <p:pic>
                      <p:nvPicPr>
                        <p:cNvPr id="0" name="图片 3212"/>
                        <p:cNvPicPr/>
                        <p:nvPr/>
                      </p:nvPicPr>
                      <p:blipFill>
                        <a:blip r:embed="rId4"/>
                        <a:stretch>
                          <a:fillRect/>
                        </a:stretch>
                      </p:blipFill>
                      <p:spPr>
                        <a:xfrm>
                          <a:off x="1760" y="2586"/>
                          <a:ext cx="256" cy="305"/>
                        </a:xfrm>
                        <a:prstGeom prst="rect">
                          <a:avLst/>
                        </a:prstGeom>
                        <a:noFill/>
                        <a:ln w="38100">
                          <a:noFill/>
                          <a:miter/>
                        </a:ln>
                      </p:spPr>
                    </p:pic>
                  </p:oleObj>
                </mc:Fallback>
              </mc:AlternateContent>
            </a:graphicData>
          </a:graphic>
        </p:graphicFrame>
        <p:graphicFrame>
          <p:nvGraphicFramePr>
            <p:cNvPr id="72728" name="对象 72727"/>
            <p:cNvGraphicFramePr/>
            <p:nvPr/>
          </p:nvGraphicFramePr>
          <p:xfrm>
            <a:off x="303" y="2892"/>
            <a:ext cx="373" cy="285"/>
          </p:xfrm>
          <a:graphic>
            <a:graphicData uri="http://schemas.openxmlformats.org/presentationml/2006/ole">
              <mc:AlternateContent xmlns:mc="http://schemas.openxmlformats.org/markup-compatibility/2006">
                <mc:Choice xmlns:v="urn:schemas-microsoft-com:vml" Requires="v">
                  <p:oleObj spid="_x0000_s23571" name="" r:id="rId5" imgW="316865" imgH="241300" progId="Equation.3">
                    <p:embed/>
                  </p:oleObj>
                </mc:Choice>
                <mc:Fallback>
                  <p:oleObj name="" r:id="rId5" imgW="316865" imgH="241300" progId="Equation.3">
                    <p:embed/>
                    <p:pic>
                      <p:nvPicPr>
                        <p:cNvPr id="0" name="图片 3204"/>
                        <p:cNvPicPr/>
                        <p:nvPr/>
                      </p:nvPicPr>
                      <p:blipFill>
                        <a:blip r:embed="rId6"/>
                        <a:stretch>
                          <a:fillRect/>
                        </a:stretch>
                      </p:blipFill>
                      <p:spPr>
                        <a:xfrm>
                          <a:off x="303" y="2892"/>
                          <a:ext cx="373" cy="285"/>
                        </a:xfrm>
                        <a:prstGeom prst="rect">
                          <a:avLst/>
                        </a:prstGeom>
                        <a:noFill/>
                        <a:ln w="38100">
                          <a:noFill/>
                          <a:miter/>
                        </a:ln>
                      </p:spPr>
                    </p:pic>
                  </p:oleObj>
                </mc:Fallback>
              </mc:AlternateContent>
            </a:graphicData>
          </a:graphic>
        </p:graphicFrame>
        <p:sp>
          <p:nvSpPr>
            <p:cNvPr id="72729" name="椭圆 72728"/>
            <p:cNvSpPr/>
            <p:nvPr/>
          </p:nvSpPr>
          <p:spPr>
            <a:xfrm>
              <a:off x="1688" y="3480"/>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72730" name="直接连接符 72729"/>
            <p:cNvSpPr/>
            <p:nvPr/>
          </p:nvSpPr>
          <p:spPr>
            <a:xfrm>
              <a:off x="838" y="2561"/>
              <a:ext cx="0" cy="961"/>
            </a:xfrm>
            <a:prstGeom prst="line">
              <a:avLst/>
            </a:prstGeom>
            <a:ln w="38100" cap="flat" cmpd="sng">
              <a:solidFill>
                <a:schemeClr val="tx1"/>
              </a:solidFill>
              <a:prstDash val="solid"/>
              <a:headEnd type="none" w="med" len="med"/>
              <a:tailEnd type="none" w="med" len="med"/>
            </a:ln>
          </p:spPr>
        </p:sp>
        <p:sp>
          <p:nvSpPr>
            <p:cNvPr id="72731" name="矩形 72730"/>
            <p:cNvSpPr/>
            <p:nvPr/>
          </p:nvSpPr>
          <p:spPr>
            <a:xfrm>
              <a:off x="1180" y="2447"/>
              <a:ext cx="214" cy="227"/>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sp>
          <p:nvSpPr>
            <p:cNvPr id="72732" name="直接连接符 72731"/>
            <p:cNvSpPr/>
            <p:nvPr/>
          </p:nvSpPr>
          <p:spPr>
            <a:xfrm>
              <a:off x="2129" y="2561"/>
              <a:ext cx="0" cy="961"/>
            </a:xfrm>
            <a:prstGeom prst="line">
              <a:avLst/>
            </a:prstGeom>
            <a:ln w="38100" cap="flat" cmpd="sng">
              <a:solidFill>
                <a:schemeClr val="tx1"/>
              </a:solidFill>
              <a:prstDash val="solid"/>
              <a:headEnd type="none" w="med" len="med"/>
              <a:tailEnd type="none" w="med" len="med"/>
            </a:ln>
          </p:spPr>
        </p:sp>
        <p:sp>
          <p:nvSpPr>
            <p:cNvPr id="72733" name="椭圆 72732"/>
            <p:cNvSpPr/>
            <p:nvPr/>
          </p:nvSpPr>
          <p:spPr>
            <a:xfrm>
              <a:off x="1688" y="2532"/>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72734" name="矩形 72733"/>
            <p:cNvSpPr/>
            <p:nvPr/>
          </p:nvSpPr>
          <p:spPr>
            <a:xfrm>
              <a:off x="2026" y="2959"/>
              <a:ext cx="214" cy="227"/>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graphicFrame>
          <p:nvGraphicFramePr>
            <p:cNvPr id="72735" name="对象 72734"/>
            <p:cNvGraphicFramePr/>
            <p:nvPr/>
          </p:nvGraphicFramePr>
          <p:xfrm>
            <a:off x="801" y="2160"/>
            <a:ext cx="1146" cy="290"/>
          </p:xfrm>
          <a:graphic>
            <a:graphicData uri="http://schemas.openxmlformats.org/presentationml/2006/ole">
              <mc:AlternateContent xmlns:mc="http://schemas.openxmlformats.org/markup-compatibility/2006">
                <mc:Choice xmlns:v="urn:schemas-microsoft-com:vml" Requires="v">
                  <p:oleObj spid="_x0000_s23572" name="" r:id="rId7" imgW="901065" imgH="228600" progId="Equation.3">
                    <p:embed/>
                  </p:oleObj>
                </mc:Choice>
                <mc:Fallback>
                  <p:oleObj name="" r:id="rId7" imgW="901065" imgH="228600" progId="Equation.3">
                    <p:embed/>
                    <p:pic>
                      <p:nvPicPr>
                        <p:cNvPr id="0" name="图片 3207"/>
                        <p:cNvPicPr/>
                        <p:nvPr/>
                      </p:nvPicPr>
                      <p:blipFill>
                        <a:blip r:embed="rId8"/>
                        <a:stretch>
                          <a:fillRect/>
                        </a:stretch>
                      </p:blipFill>
                      <p:spPr>
                        <a:xfrm>
                          <a:off x="801" y="2160"/>
                          <a:ext cx="1146" cy="290"/>
                        </a:xfrm>
                        <a:prstGeom prst="rect">
                          <a:avLst/>
                        </a:prstGeom>
                        <a:noFill/>
                        <a:ln w="38100">
                          <a:noFill/>
                          <a:miter/>
                        </a:ln>
                      </p:spPr>
                    </p:pic>
                  </p:oleObj>
                </mc:Fallback>
              </mc:AlternateContent>
            </a:graphicData>
          </a:graphic>
        </p:graphicFrame>
        <p:graphicFrame>
          <p:nvGraphicFramePr>
            <p:cNvPr id="72736" name="对象 72735"/>
            <p:cNvGraphicFramePr/>
            <p:nvPr/>
          </p:nvGraphicFramePr>
          <p:xfrm>
            <a:off x="2154" y="2659"/>
            <a:ext cx="1211" cy="274"/>
          </p:xfrm>
          <a:graphic>
            <a:graphicData uri="http://schemas.openxmlformats.org/presentationml/2006/ole">
              <mc:AlternateContent xmlns:mc="http://schemas.openxmlformats.org/markup-compatibility/2006">
                <mc:Choice xmlns:v="urn:schemas-microsoft-com:vml" Requires="v">
                  <p:oleObj spid="_x0000_s23573" name="" r:id="rId9" imgW="951230" imgH="215900" progId="Equation.3">
                    <p:embed/>
                  </p:oleObj>
                </mc:Choice>
                <mc:Fallback>
                  <p:oleObj name="" r:id="rId9" imgW="951230" imgH="215900" progId="Equation.3">
                    <p:embed/>
                    <p:pic>
                      <p:nvPicPr>
                        <p:cNvPr id="0" name="图片 3206"/>
                        <p:cNvPicPr/>
                        <p:nvPr/>
                      </p:nvPicPr>
                      <p:blipFill>
                        <a:blip r:embed="rId10"/>
                        <a:stretch>
                          <a:fillRect/>
                        </a:stretch>
                      </p:blipFill>
                      <p:spPr>
                        <a:xfrm>
                          <a:off x="2154" y="2659"/>
                          <a:ext cx="1211" cy="274"/>
                        </a:xfrm>
                        <a:prstGeom prst="rect">
                          <a:avLst/>
                        </a:prstGeom>
                        <a:noFill/>
                        <a:ln w="38100">
                          <a:noFill/>
                          <a:miter/>
                        </a:ln>
                      </p:spPr>
                    </p:pic>
                  </p:oleObj>
                </mc:Fallback>
              </mc:AlternateContent>
            </a:graphicData>
          </a:graphic>
        </p:graphicFrame>
      </p:grpSp>
      <p:sp>
        <p:nvSpPr>
          <p:cNvPr id="72737" name="矩形 72736"/>
          <p:cNvSpPr/>
          <p:nvPr/>
        </p:nvSpPr>
        <p:spPr>
          <a:xfrm>
            <a:off x="1709237" y="1006255"/>
            <a:ext cx="3186670" cy="1107440"/>
          </a:xfrm>
          <a:prstGeom prst="rect">
            <a:avLst/>
          </a:prstGeom>
          <a:noFill/>
          <a:ln w="9525">
            <a:noFill/>
          </a:ln>
        </p:spPr>
        <p:txBody>
          <a:bodyPr lIns="0" tIns="0" rIns="0" bIns="0">
            <a:spAutoFit/>
          </a:bodyPr>
          <a:lstStyle/>
          <a:p>
            <a:pPr eaLnBrk="0" hangingPunct="0"/>
            <a:r>
              <a:rPr lang="en-US" altLang="zh-CN" sz="1800" b="1" dirty="0">
                <a:solidFill>
                  <a:srgbClr val="000000"/>
                </a:solidFill>
                <a:latin typeface="宋体" panose="02010600030101010101" pitchFamily="2" charset="-122"/>
              </a:rPr>
              <a:t>    </a:t>
            </a:r>
            <a:r>
              <a:rPr lang="zh-CN" altLang="en-US" sz="1800" b="1" dirty="0">
                <a:solidFill>
                  <a:srgbClr val="000000"/>
                </a:solidFill>
                <a:latin typeface="宋体" panose="02010600030101010101" pitchFamily="2" charset="-122"/>
              </a:rPr>
              <a:t>正弦稳态电路中，含源单口网络向可变负载</a:t>
            </a:r>
            <a:r>
              <a:rPr lang="en-US" altLang="zh-CN" sz="1800" b="1" i="1">
                <a:solidFill>
                  <a:srgbClr val="000000"/>
                </a:solidFill>
                <a:latin typeface="Times New Roman" panose="02020603050405020304" pitchFamily="18" charset="0"/>
              </a:rPr>
              <a:t>Z</a:t>
            </a:r>
            <a:r>
              <a:rPr lang="en-US" altLang="zh-CN" sz="1800" b="1" baseline="-25000">
                <a:solidFill>
                  <a:srgbClr val="000000"/>
                </a:solidFill>
                <a:latin typeface="Times New Roman" panose="02020603050405020304" pitchFamily="18" charset="0"/>
              </a:rPr>
              <a:t>L</a:t>
            </a:r>
            <a:r>
              <a:rPr lang="zh-CN" altLang="en-US" sz="1800" b="1" dirty="0">
                <a:solidFill>
                  <a:srgbClr val="000000"/>
                </a:solidFill>
                <a:latin typeface="宋体" panose="02010600030101010101" pitchFamily="2" charset="-122"/>
              </a:rPr>
              <a:t>传输最大功率的问题。即问</a:t>
            </a:r>
            <a:r>
              <a:rPr lang="en-US" altLang="zh-CN" sz="1800" b="1" i="1">
                <a:solidFill>
                  <a:srgbClr val="000000"/>
                </a:solidFill>
                <a:latin typeface="Times New Roman" panose="02020603050405020304" pitchFamily="18" charset="0"/>
              </a:rPr>
              <a:t>Z</a:t>
            </a:r>
            <a:r>
              <a:rPr lang="en-US" altLang="zh-CN" sz="1800" b="1" baseline="-25000">
                <a:solidFill>
                  <a:srgbClr val="000000"/>
                </a:solidFill>
                <a:latin typeface="Times New Roman" panose="02020603050405020304" pitchFamily="18" charset="0"/>
              </a:rPr>
              <a:t>L</a:t>
            </a:r>
            <a:r>
              <a:rPr lang="en-US" altLang="zh-CN" sz="1800" b="1" dirty="0">
                <a:solidFill>
                  <a:srgbClr val="000000"/>
                </a:solidFill>
                <a:latin typeface="Times New Roman" panose="02020603050405020304" pitchFamily="18" charset="0"/>
              </a:rPr>
              <a:t>=?</a:t>
            </a:r>
            <a:r>
              <a:rPr lang="zh-CN" altLang="en-US" sz="1800" b="1" dirty="0">
                <a:solidFill>
                  <a:srgbClr val="000000"/>
                </a:solidFill>
                <a:latin typeface="Times New Roman" panose="02020603050405020304" pitchFamily="18" charset="0"/>
              </a:rPr>
              <a:t>时，</a:t>
            </a:r>
            <a:r>
              <a:rPr lang="en-US" altLang="zh-CN" sz="1800" b="1" i="1">
                <a:solidFill>
                  <a:srgbClr val="000000"/>
                </a:solidFill>
                <a:latin typeface="Times New Roman" panose="02020603050405020304" pitchFamily="18" charset="0"/>
              </a:rPr>
              <a:t>Z</a:t>
            </a:r>
            <a:r>
              <a:rPr lang="en-US" altLang="zh-CN" sz="1800" b="1" baseline="-25000">
                <a:solidFill>
                  <a:srgbClr val="000000"/>
                </a:solidFill>
                <a:latin typeface="Times New Roman" panose="02020603050405020304" pitchFamily="18" charset="0"/>
              </a:rPr>
              <a:t>L</a:t>
            </a:r>
            <a:r>
              <a:rPr lang="zh-CN" altLang="en-US" sz="1800" b="1" dirty="0">
                <a:solidFill>
                  <a:srgbClr val="000000"/>
                </a:solidFill>
                <a:latin typeface="宋体" panose="02010600030101010101" pitchFamily="2" charset="-122"/>
              </a:rPr>
              <a:t>可获得最大平均功率？</a:t>
            </a:r>
            <a:endParaRPr lang="zh-CN" altLang="en-US" sz="1800" b="1" dirty="0">
              <a:solidFill>
                <a:srgbClr val="000000"/>
              </a:solidFill>
              <a:latin typeface="宋体" panose="02010600030101010101" pitchFamily="2" charset="-122"/>
            </a:endParaRPr>
          </a:p>
        </p:txBody>
      </p:sp>
      <p:sp>
        <p:nvSpPr>
          <p:cNvPr id="72739" name="矩形 72738"/>
          <p:cNvSpPr/>
          <p:nvPr/>
        </p:nvSpPr>
        <p:spPr>
          <a:xfrm>
            <a:off x="1655650" y="4408465"/>
            <a:ext cx="2916350" cy="368300"/>
          </a:xfrm>
          <a:prstGeom prst="rect">
            <a:avLst/>
          </a:prstGeom>
          <a:noFill/>
          <a:ln w="9525">
            <a:noFill/>
          </a:ln>
        </p:spPr>
        <p:txBody>
          <a:bodyPr>
            <a:spAutoFit/>
          </a:bodyPr>
          <a:lstStyle/>
          <a:p>
            <a:r>
              <a:rPr lang="zh-CN" altLang="en-US" sz="1800" b="1" dirty="0">
                <a:latin typeface="Arial" panose="020B0604020202020204" pitchFamily="34" charset="0"/>
              </a:rPr>
              <a:t>单口戴维南等效相量模型</a:t>
            </a:r>
            <a:endParaRPr lang="zh-CN" altLang="en-US" sz="1800" b="1" dirty="0">
              <a:latin typeface="Arial" panose="020B0604020202020204" pitchFamily="34" charset="0"/>
            </a:endParaRPr>
          </a:p>
        </p:txBody>
      </p:sp>
      <p:graphicFrame>
        <p:nvGraphicFramePr>
          <p:cNvPr id="72740" name="对象 72739"/>
          <p:cNvGraphicFramePr/>
          <p:nvPr/>
        </p:nvGraphicFramePr>
        <p:xfrm>
          <a:off x="4916628" y="2871338"/>
          <a:ext cx="2659369" cy="656864"/>
        </p:xfrm>
        <a:graphic>
          <a:graphicData uri="http://schemas.openxmlformats.org/presentationml/2006/ole">
            <mc:AlternateContent xmlns:mc="http://schemas.openxmlformats.org/markup-compatibility/2006">
              <mc:Choice xmlns:v="urn:schemas-microsoft-com:vml" Requires="v">
                <p:oleObj spid="_x0000_s23574" name="" r:id="rId11" imgW="1841500" imgH="405765" progId="Equation.3">
                  <p:embed/>
                </p:oleObj>
              </mc:Choice>
              <mc:Fallback>
                <p:oleObj name="" r:id="rId11" imgW="1841500" imgH="405765" progId="Equation.3">
                  <p:embed/>
                  <p:pic>
                    <p:nvPicPr>
                      <p:cNvPr id="0" name="图片 3205"/>
                      <p:cNvPicPr/>
                      <p:nvPr/>
                    </p:nvPicPr>
                    <p:blipFill>
                      <a:blip r:embed="rId12">
                        <a:clrChange>
                          <a:clrFrom>
                            <a:srgbClr val="000000"/>
                          </a:clrFrom>
                          <a:clrTo>
                            <a:srgbClr val="000000"/>
                          </a:clrTo>
                        </a:clrChange>
                      </a:blip>
                      <a:stretch>
                        <a:fillRect/>
                      </a:stretch>
                    </p:blipFill>
                    <p:spPr>
                      <a:xfrm>
                        <a:off x="4916628" y="2871338"/>
                        <a:ext cx="2659369" cy="656864"/>
                      </a:xfrm>
                      <a:prstGeom prst="rect">
                        <a:avLst/>
                      </a:prstGeom>
                      <a:noFill/>
                      <a:ln w="38100">
                        <a:noFill/>
                        <a:miter/>
                      </a:ln>
                    </p:spPr>
                  </p:pic>
                </p:oleObj>
              </mc:Fallback>
            </mc:AlternateContent>
          </a:graphicData>
        </a:graphic>
      </p:graphicFrame>
      <p:sp>
        <p:nvSpPr>
          <p:cNvPr id="72741" name="矩形 72740"/>
          <p:cNvSpPr/>
          <p:nvPr/>
        </p:nvSpPr>
        <p:spPr>
          <a:xfrm>
            <a:off x="5004273" y="3490333"/>
            <a:ext cx="2592444" cy="922020"/>
          </a:xfrm>
          <a:prstGeom prst="rect">
            <a:avLst/>
          </a:prstGeom>
          <a:noFill/>
          <a:ln w="38100">
            <a:noFill/>
          </a:ln>
        </p:spPr>
        <p:txBody>
          <a:bodyPr>
            <a:spAutoFit/>
          </a:bodyPr>
          <a:lstStyle/>
          <a:p>
            <a:r>
              <a:rPr lang="zh-CN" altLang="en-US" sz="1800" b="1" dirty="0">
                <a:latin typeface="Times New Roman" panose="02020603050405020304" pitchFamily="18" charset="0"/>
              </a:rPr>
              <a:t>欲使</a:t>
            </a:r>
            <a:r>
              <a:rPr lang="en-US" altLang="zh-CN" sz="1800" b="1" i="1">
                <a:latin typeface="Times New Roman" panose="02020603050405020304" pitchFamily="18" charset="0"/>
                <a:ea typeface="楷体_GB2312" pitchFamily="49" charset="-122"/>
              </a:rPr>
              <a:t>P</a:t>
            </a:r>
            <a:r>
              <a:rPr lang="en-US" altLang="zh-CN" sz="1800" b="1" baseline="-25000">
                <a:latin typeface="Times New Roman" panose="02020603050405020304" pitchFamily="18" charset="0"/>
                <a:ea typeface="楷体_GB2312" pitchFamily="49" charset="-122"/>
              </a:rPr>
              <a:t>L</a:t>
            </a:r>
            <a:r>
              <a:rPr lang="zh-CN" altLang="en-US" sz="1800" b="1" dirty="0">
                <a:latin typeface="Times New Roman" panose="02020603050405020304" pitchFamily="18" charset="0"/>
              </a:rPr>
              <a:t>最大</a:t>
            </a:r>
            <a:r>
              <a:rPr lang="zh-CN" altLang="en-US" sz="1800" b="1" dirty="0" err="1">
                <a:latin typeface="Times New Roman" panose="02020603050405020304" pitchFamily="18" charset="0"/>
              </a:rPr>
              <a:t>，首先应将功率因数</a:t>
            </a:r>
            <a:r>
              <a:rPr lang="zh-CN" altLang="en-US" sz="1800" b="1" dirty="0">
                <a:latin typeface="Times New Roman" panose="02020603050405020304" pitchFamily="18" charset="0"/>
              </a:rPr>
              <a:t>提高到</a:t>
            </a:r>
            <a:r>
              <a:rPr lang="en-US" altLang="zh-CN" sz="1800" b="1">
                <a:latin typeface="Times New Roman" panose="02020603050405020304" pitchFamily="18" charset="0"/>
              </a:rPr>
              <a:t>λ</a:t>
            </a:r>
            <a:r>
              <a:rPr lang="en-US" altLang="zh-CN" sz="1800" b="1">
                <a:latin typeface="Times New Roman" panose="02020603050405020304" pitchFamily="18" charset="0"/>
                <a:ea typeface="楷体_GB2312" pitchFamily="49" charset="-122"/>
              </a:rPr>
              <a:t>=1</a:t>
            </a:r>
            <a:r>
              <a:rPr lang="zh-CN" altLang="en-US" sz="1800" b="1" dirty="0">
                <a:latin typeface="Times New Roman" panose="02020603050405020304" pitchFamily="18" charset="0"/>
              </a:rPr>
              <a:t>，即令</a:t>
            </a:r>
            <a:r>
              <a:rPr lang="en-US" altLang="zh-CN" sz="1800" b="1" i="1">
                <a:solidFill>
                  <a:srgbClr val="FF0000"/>
                </a:solidFill>
                <a:latin typeface="Times New Roman" panose="02020603050405020304" pitchFamily="18" charset="0"/>
                <a:ea typeface="楷体_GB2312" pitchFamily="49" charset="-122"/>
              </a:rPr>
              <a:t>X</a:t>
            </a:r>
            <a:r>
              <a:rPr lang="en-US" altLang="zh-CN" sz="1800" b="1" baseline="-25000">
                <a:solidFill>
                  <a:srgbClr val="FF0000"/>
                </a:solidFill>
                <a:latin typeface="Times New Roman" panose="02020603050405020304" pitchFamily="18" charset="0"/>
                <a:ea typeface="楷体_GB2312" pitchFamily="49" charset="-122"/>
              </a:rPr>
              <a:t>L</a:t>
            </a:r>
            <a:r>
              <a:rPr lang="en-US" altLang="zh-CN" sz="1800" b="1">
                <a:solidFill>
                  <a:srgbClr val="FF0000"/>
                </a:solidFill>
                <a:latin typeface="Times New Roman" panose="02020603050405020304" pitchFamily="18" charset="0"/>
                <a:ea typeface="楷体_GB2312" pitchFamily="49" charset="-122"/>
              </a:rPr>
              <a:t>= -</a:t>
            </a:r>
            <a:r>
              <a:rPr lang="en-US" altLang="zh-CN" sz="1800" b="1" i="1">
                <a:solidFill>
                  <a:srgbClr val="FF0000"/>
                </a:solidFill>
                <a:latin typeface="Times New Roman" panose="02020603050405020304" pitchFamily="18" charset="0"/>
                <a:ea typeface="楷体_GB2312" pitchFamily="49" charset="-122"/>
              </a:rPr>
              <a:t>X</a:t>
            </a:r>
            <a:r>
              <a:rPr lang="en-US" altLang="zh-CN" sz="1800" b="1" baseline="-25000">
                <a:solidFill>
                  <a:srgbClr val="FF0000"/>
                </a:solidFill>
                <a:latin typeface="Times New Roman" panose="02020603050405020304" pitchFamily="18" charset="0"/>
                <a:ea typeface="楷体_GB2312" pitchFamily="49" charset="-122"/>
              </a:rPr>
              <a:t>0</a:t>
            </a:r>
            <a:endParaRPr lang="en-US" altLang="zh-CN" sz="1800" b="1" baseline="-25000">
              <a:solidFill>
                <a:srgbClr val="FF0000"/>
              </a:solidFill>
              <a:latin typeface="Times New Roman" panose="02020603050405020304" pitchFamily="18" charset="0"/>
              <a:ea typeface="楷体_GB2312" pitchFamily="49" charset="-122"/>
            </a:endParaRPr>
          </a:p>
        </p:txBody>
      </p:sp>
      <p:graphicFrame>
        <p:nvGraphicFramePr>
          <p:cNvPr id="72745" name="对象 72744"/>
          <p:cNvGraphicFramePr/>
          <p:nvPr/>
        </p:nvGraphicFramePr>
        <p:xfrm>
          <a:off x="4529130" y="2491223"/>
          <a:ext cx="85740" cy="161953"/>
        </p:xfrm>
        <a:graphic>
          <a:graphicData uri="http://schemas.openxmlformats.org/presentationml/2006/ole">
            <mc:AlternateContent xmlns:mc="http://schemas.openxmlformats.org/markup-compatibility/2006">
              <mc:Choice xmlns:v="urn:schemas-microsoft-com:vml" Requires="v">
                <p:oleObj spid="_x0000_s23575" name="" r:id="rId13" imgW="114300" imgH="215265" progId="Equation.3">
                  <p:embed/>
                </p:oleObj>
              </mc:Choice>
              <mc:Fallback>
                <p:oleObj name="" r:id="rId13" imgW="114300" imgH="215265" progId="Equation.3">
                  <p:embed/>
                  <p:pic>
                    <p:nvPicPr>
                      <p:cNvPr id="0" name="图片 3208"/>
                      <p:cNvPicPr/>
                      <p:nvPr/>
                    </p:nvPicPr>
                    <p:blipFill>
                      <a:blip r:embed="rId14"/>
                      <a:stretch>
                        <a:fillRect/>
                      </a:stretch>
                    </p:blipFill>
                    <p:spPr>
                      <a:xfrm>
                        <a:off x="4529130" y="2491223"/>
                        <a:ext cx="85740" cy="161953"/>
                      </a:xfrm>
                      <a:prstGeom prst="rect">
                        <a:avLst/>
                      </a:prstGeom>
                      <a:noFill/>
                      <a:ln w="38100">
                        <a:noFill/>
                        <a:miter/>
                      </a:ln>
                    </p:spPr>
                  </p:pic>
                </p:oleObj>
              </mc:Fallback>
            </mc:AlternateContent>
          </a:graphicData>
        </a:graphic>
      </p:graphicFrame>
      <p:sp>
        <p:nvSpPr>
          <p:cNvPr id="72749" name="矩形 72748"/>
          <p:cNvSpPr/>
          <p:nvPr/>
        </p:nvSpPr>
        <p:spPr>
          <a:xfrm>
            <a:off x="4733953" y="2572200"/>
            <a:ext cx="3133083" cy="368300"/>
          </a:xfrm>
          <a:prstGeom prst="rect">
            <a:avLst/>
          </a:prstGeom>
          <a:noFill/>
          <a:ln w="9525">
            <a:noFill/>
          </a:ln>
        </p:spPr>
        <p:txBody>
          <a:bodyPr>
            <a:spAutoFit/>
          </a:bodyPr>
          <a:lstStyle/>
          <a:p>
            <a:r>
              <a:rPr lang="en-US" altLang="zh-CN" sz="1800" b="1" dirty="0">
                <a:latin typeface="Arial" panose="020B0604020202020204" pitchFamily="34" charset="0"/>
              </a:rPr>
              <a:t> </a:t>
            </a:r>
            <a:r>
              <a:rPr lang="zh-CN" altLang="en-US" sz="1800" b="1" dirty="0">
                <a:latin typeface="Arial" panose="020B0604020202020204" pitchFamily="34" charset="0"/>
              </a:rPr>
              <a:t>负载</a:t>
            </a:r>
            <a:r>
              <a:rPr lang="en-US" altLang="zh-CN" sz="1800" b="1" i="1">
                <a:latin typeface="Times New Roman" panose="02020603050405020304" pitchFamily="18" charset="0"/>
              </a:rPr>
              <a:t>Z</a:t>
            </a:r>
            <a:r>
              <a:rPr lang="en-US" altLang="zh-CN" sz="1800" b="1" baseline="-25000">
                <a:latin typeface="Times New Roman" panose="02020603050405020304" pitchFamily="18" charset="0"/>
              </a:rPr>
              <a:t>L</a:t>
            </a:r>
            <a:r>
              <a:rPr lang="zh-CN" altLang="en-US" sz="1800" b="1" dirty="0">
                <a:latin typeface="Arial" panose="020B0604020202020204" pitchFamily="34" charset="0"/>
              </a:rPr>
              <a:t>获得的平均功率等于 </a:t>
            </a:r>
            <a:endParaRPr lang="zh-CN" altLang="en-US" sz="1800" b="1" dirty="0">
              <a:latin typeface="Arial" panose="020B0604020202020204" pitchFamily="34" charset="0"/>
            </a:endParaRPr>
          </a:p>
        </p:txBody>
      </p:sp>
      <p:graphicFrame>
        <p:nvGraphicFramePr>
          <p:cNvPr id="72750" name="对象 72749"/>
          <p:cNvGraphicFramePr/>
          <p:nvPr/>
        </p:nvGraphicFramePr>
        <p:xfrm>
          <a:off x="4980456" y="4330108"/>
          <a:ext cx="2164935" cy="656864"/>
        </p:xfrm>
        <a:graphic>
          <a:graphicData uri="http://schemas.openxmlformats.org/presentationml/2006/ole">
            <mc:AlternateContent xmlns:mc="http://schemas.openxmlformats.org/markup-compatibility/2006">
              <mc:Choice xmlns:v="urn:schemas-microsoft-com:vml" Requires="v">
                <p:oleObj spid="_x0000_s23576" name="" r:id="rId15" imgW="1498600" imgH="405765" progId="Equation.3">
                  <p:embed/>
                </p:oleObj>
              </mc:Choice>
              <mc:Fallback>
                <p:oleObj name="" r:id="rId15" imgW="1498600" imgH="405765" progId="Equation.3">
                  <p:embed/>
                  <p:pic>
                    <p:nvPicPr>
                      <p:cNvPr id="0" name="图片 3209"/>
                      <p:cNvPicPr/>
                      <p:nvPr/>
                    </p:nvPicPr>
                    <p:blipFill>
                      <a:blip r:embed="rId16">
                        <a:clrChange>
                          <a:clrFrom>
                            <a:srgbClr val="000000"/>
                          </a:clrFrom>
                          <a:clrTo>
                            <a:srgbClr val="000000"/>
                          </a:clrTo>
                        </a:clrChange>
                      </a:blip>
                      <a:stretch>
                        <a:fillRect/>
                      </a:stretch>
                    </p:blipFill>
                    <p:spPr>
                      <a:xfrm>
                        <a:off x="4980456" y="4330108"/>
                        <a:ext cx="2164935" cy="656864"/>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2708"/>
                                        </p:tgtEl>
                                        <p:attrNameLst>
                                          <p:attrName>style.visibility</p:attrName>
                                        </p:attrNameLst>
                                      </p:cBhvr>
                                      <p:to>
                                        <p:strVal val="visible"/>
                                      </p:to>
                                    </p:set>
                                    <p:anim calcmode="lin" valueType="num">
                                      <p:cBhvr>
                                        <p:cTn id="7" dur="500" fill="hold"/>
                                        <p:tgtEl>
                                          <p:spTgt spid="72708"/>
                                        </p:tgtEl>
                                        <p:attrNameLst>
                                          <p:attrName>ppt_w</p:attrName>
                                        </p:attrNameLst>
                                      </p:cBhvr>
                                      <p:tavLst>
                                        <p:tav tm="0">
                                          <p:val>
                                            <p:fltVal val="0"/>
                                          </p:val>
                                        </p:tav>
                                        <p:tav tm="100000">
                                          <p:val>
                                            <p:strVal val="#ppt_w"/>
                                          </p:val>
                                        </p:tav>
                                      </p:tavLst>
                                    </p:anim>
                                    <p:anim calcmode="lin" valueType="num">
                                      <p:cBhvr>
                                        <p:cTn id="8" dur="500" fill="hold"/>
                                        <p:tgtEl>
                                          <p:spTgt spid="7270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2737"/>
                                        </p:tgtEl>
                                        <p:attrNameLst>
                                          <p:attrName>style.visibility</p:attrName>
                                        </p:attrNameLst>
                                      </p:cBhvr>
                                      <p:to>
                                        <p:strVal val="visible"/>
                                      </p:to>
                                    </p:set>
                                    <p:animEffect transition="in" filter="wipe(up)">
                                      <p:cBhvr>
                                        <p:cTn id="13" dur="500"/>
                                        <p:tgtEl>
                                          <p:spTgt spid="72737"/>
                                        </p:tgtEl>
                                      </p:cBhvr>
                                    </p:animEffect>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72709"/>
                                        </p:tgtEl>
                                        <p:attrNameLst>
                                          <p:attrName>style.visibility</p:attrName>
                                        </p:attrNameLst>
                                      </p:cBhvr>
                                      <p:to>
                                        <p:strVal val="visible"/>
                                      </p:to>
                                    </p:set>
                                    <p:animEffect transition="in" filter="barn(inHorizontal)">
                                      <p:cBhvr>
                                        <p:cTn id="17" dur="500"/>
                                        <p:tgtEl>
                                          <p:spTgt spid="7270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2739"/>
                                        </p:tgtEl>
                                        <p:attrNameLst>
                                          <p:attrName>style.visibility</p:attrName>
                                        </p:attrNameLst>
                                      </p:cBhvr>
                                      <p:to>
                                        <p:strVal val="visible"/>
                                      </p:to>
                                    </p:set>
                                    <p:animEffect transition="in" filter="slide(fromLeft)">
                                      <p:cBhvr>
                                        <p:cTn id="22" dur="500"/>
                                        <p:tgtEl>
                                          <p:spTgt spid="72739"/>
                                        </p:tgtEl>
                                      </p:cBhvr>
                                    </p:animEffect>
                                  </p:childTnLst>
                                </p:cTn>
                              </p:par>
                            </p:childTnLst>
                          </p:cTn>
                        </p:par>
                        <p:par>
                          <p:cTn id="23" fill="hold">
                            <p:stCondLst>
                              <p:cond delay="500"/>
                            </p:stCondLst>
                            <p:childTnLst>
                              <p:par>
                                <p:cTn id="24" presetID="12" presetClass="entr" presetSubtype="8" fill="hold" nodeType="afterEffect">
                                  <p:stCondLst>
                                    <p:cond delay="0"/>
                                  </p:stCondLst>
                                  <p:childTnLst>
                                    <p:set>
                                      <p:cBhvr>
                                        <p:cTn id="25" dur="1" fill="hold">
                                          <p:stCondLst>
                                            <p:cond delay="0"/>
                                          </p:stCondLst>
                                        </p:cTn>
                                        <p:tgtEl>
                                          <p:spTgt spid="72743"/>
                                        </p:tgtEl>
                                        <p:attrNameLst>
                                          <p:attrName>style.visibility</p:attrName>
                                        </p:attrNameLst>
                                      </p:cBhvr>
                                      <p:to>
                                        <p:strVal val="visible"/>
                                      </p:to>
                                    </p:set>
                                    <p:animEffect transition="in" filter="slide(fromLeft)">
                                      <p:cBhvr>
                                        <p:cTn id="26" dur="500"/>
                                        <p:tgtEl>
                                          <p:spTgt spid="7274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72749"/>
                                        </p:tgtEl>
                                        <p:attrNameLst>
                                          <p:attrName>style.visibility</p:attrName>
                                        </p:attrNameLst>
                                      </p:cBhvr>
                                      <p:to>
                                        <p:strVal val="visible"/>
                                      </p:to>
                                    </p:set>
                                    <p:animEffect transition="in" filter="slide(fromLeft)">
                                      <p:cBhvr>
                                        <p:cTn id="31" dur="500"/>
                                        <p:tgtEl>
                                          <p:spTgt spid="72749"/>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72740"/>
                                        </p:tgtEl>
                                        <p:attrNameLst>
                                          <p:attrName>style.visibility</p:attrName>
                                        </p:attrNameLst>
                                      </p:cBhvr>
                                      <p:to>
                                        <p:strVal val="visible"/>
                                      </p:to>
                                    </p:set>
                                    <p:animEffect transition="in" filter="dissolve">
                                      <p:cBhvr>
                                        <p:cTn id="35" dur="500"/>
                                        <p:tgtEl>
                                          <p:spTgt spid="7274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2741"/>
                                        </p:tgtEl>
                                        <p:attrNameLst>
                                          <p:attrName>style.visibility</p:attrName>
                                        </p:attrNameLst>
                                      </p:cBhvr>
                                      <p:to>
                                        <p:strVal val="visible"/>
                                      </p:to>
                                    </p:set>
                                    <p:animEffect transition="in" filter="dissolve">
                                      <p:cBhvr>
                                        <p:cTn id="40" dur="500"/>
                                        <p:tgtEl>
                                          <p:spTgt spid="72741"/>
                                        </p:tgtEl>
                                      </p:cBhvr>
                                    </p:animEffect>
                                  </p:childTnLst>
                                </p:cTn>
                              </p:par>
                            </p:childTnLst>
                          </p:cTn>
                        </p:par>
                        <p:par>
                          <p:cTn id="41" fill="hold">
                            <p:stCondLst>
                              <p:cond delay="500"/>
                            </p:stCondLst>
                            <p:childTnLst>
                              <p:par>
                                <p:cTn id="42" presetID="9" presetClass="entr" presetSubtype="0" fill="hold" nodeType="afterEffect">
                                  <p:stCondLst>
                                    <p:cond delay="0"/>
                                  </p:stCondLst>
                                  <p:childTnLst>
                                    <p:set>
                                      <p:cBhvr>
                                        <p:cTn id="43" dur="1" fill="hold">
                                          <p:stCondLst>
                                            <p:cond delay="0"/>
                                          </p:stCondLst>
                                        </p:cTn>
                                        <p:tgtEl>
                                          <p:spTgt spid="72750"/>
                                        </p:tgtEl>
                                        <p:attrNameLst>
                                          <p:attrName>style.visibility</p:attrName>
                                        </p:attrNameLst>
                                      </p:cBhvr>
                                      <p:to>
                                        <p:strVal val="visible"/>
                                      </p:to>
                                    </p:set>
                                    <p:animEffect transition="in" filter="dissolve">
                                      <p:cBhvr>
                                        <p:cTn id="44" dur="500"/>
                                        <p:tgtEl>
                                          <p:spTgt spid="72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ldLvl="0" animBg="1"/>
      <p:bldP spid="72737" grpId="0"/>
      <p:bldP spid="72739" grpId="0"/>
      <p:bldP spid="72741" grpId="0"/>
      <p:bldP spid="727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6" name="对象 79875"/>
          <p:cNvGraphicFramePr/>
          <p:nvPr/>
        </p:nvGraphicFramePr>
        <p:xfrm>
          <a:off x="6014695" y="195059"/>
          <a:ext cx="1374222" cy="731648"/>
        </p:xfrm>
        <a:graphic>
          <a:graphicData uri="http://schemas.openxmlformats.org/presentationml/2006/ole">
            <mc:AlternateContent xmlns:mc="http://schemas.openxmlformats.org/markup-compatibility/2006">
              <mc:Choice xmlns:v="urn:schemas-microsoft-com:vml" Requires="v">
                <p:oleObj spid="_x0000_s24597" name="" r:id="rId1" imgW="889000" imgH="457200" progId="Equation.3">
                  <p:embed/>
                </p:oleObj>
              </mc:Choice>
              <mc:Fallback>
                <p:oleObj name="" r:id="rId1" imgW="889000" imgH="457200" progId="Equation.3">
                  <p:embed/>
                  <p:pic>
                    <p:nvPicPr>
                      <p:cNvPr id="0" name="图片 3210"/>
                      <p:cNvPicPr/>
                      <p:nvPr/>
                    </p:nvPicPr>
                    <p:blipFill>
                      <a:blip r:embed="rId2">
                        <a:clrChange>
                          <a:clrFrom>
                            <a:srgbClr val="000000"/>
                          </a:clrFrom>
                          <a:clrTo>
                            <a:srgbClr val="000000"/>
                          </a:clrTo>
                        </a:clrChange>
                      </a:blip>
                      <a:stretch>
                        <a:fillRect/>
                      </a:stretch>
                    </p:blipFill>
                    <p:spPr>
                      <a:xfrm>
                        <a:off x="6014695" y="195059"/>
                        <a:ext cx="1374222" cy="731648"/>
                      </a:xfrm>
                      <a:prstGeom prst="rect">
                        <a:avLst/>
                      </a:prstGeom>
                      <a:noFill/>
                      <a:ln w="38100">
                        <a:noFill/>
                        <a:miter/>
                      </a:ln>
                    </p:spPr>
                  </p:pic>
                </p:oleObj>
              </mc:Fallback>
            </mc:AlternateContent>
          </a:graphicData>
        </a:graphic>
      </p:graphicFrame>
      <p:sp>
        <p:nvSpPr>
          <p:cNvPr id="79877" name="矩形 79876"/>
          <p:cNvSpPr/>
          <p:nvPr/>
        </p:nvSpPr>
        <p:spPr>
          <a:xfrm>
            <a:off x="5381767" y="357250"/>
            <a:ext cx="756180" cy="368300"/>
          </a:xfrm>
          <a:prstGeom prst="rect">
            <a:avLst/>
          </a:prstGeom>
          <a:noFill/>
          <a:ln w="9525">
            <a:noFill/>
          </a:ln>
        </p:spPr>
        <p:txBody>
          <a:bodyPr>
            <a:spAutoFit/>
          </a:bodyPr>
          <a:lstStyle/>
          <a:p>
            <a:r>
              <a:rPr lang="zh-CN" altLang="en-US" sz="1800" b="1" dirty="0">
                <a:latin typeface="Times New Roman" panose="02020603050405020304" pitchFamily="18" charset="0"/>
              </a:rPr>
              <a:t>此时</a:t>
            </a:r>
            <a:endParaRPr lang="zh-CN" altLang="en-US" sz="1800" b="1" dirty="0">
              <a:latin typeface="Times New Roman" panose="02020603050405020304" pitchFamily="18" charset="0"/>
            </a:endParaRPr>
          </a:p>
        </p:txBody>
      </p:sp>
      <p:graphicFrame>
        <p:nvGraphicFramePr>
          <p:cNvPr id="79895" name="对象 79894"/>
          <p:cNvGraphicFramePr/>
          <p:nvPr/>
        </p:nvGraphicFramePr>
        <p:xfrm>
          <a:off x="6014695" y="1006374"/>
          <a:ext cx="1374222" cy="710689"/>
        </p:xfrm>
        <a:graphic>
          <a:graphicData uri="http://schemas.openxmlformats.org/presentationml/2006/ole">
            <mc:AlternateContent xmlns:mc="http://schemas.openxmlformats.org/markup-compatibility/2006">
              <mc:Choice xmlns:v="urn:schemas-microsoft-com:vml" Requires="v">
                <p:oleObj spid="_x0000_s24602" name="" r:id="rId3" imgW="889000" imgH="444500" progId="Equation.3">
                  <p:embed/>
                </p:oleObj>
              </mc:Choice>
              <mc:Fallback>
                <p:oleObj name="" r:id="rId3" imgW="889000" imgH="444500" progId="Equation.3">
                  <p:embed/>
                  <p:pic>
                    <p:nvPicPr>
                      <p:cNvPr id="0" name="图片 3213"/>
                      <p:cNvPicPr/>
                      <p:nvPr/>
                    </p:nvPicPr>
                    <p:blipFill>
                      <a:blip r:embed="rId4">
                        <a:clrChange>
                          <a:clrFrom>
                            <a:srgbClr val="000000"/>
                          </a:clrFrom>
                          <a:clrTo>
                            <a:srgbClr val="000000"/>
                          </a:clrTo>
                        </a:clrChange>
                      </a:blip>
                      <a:stretch>
                        <a:fillRect/>
                      </a:stretch>
                    </p:blipFill>
                    <p:spPr>
                      <a:xfrm>
                        <a:off x="6014695" y="1006374"/>
                        <a:ext cx="1374222" cy="710689"/>
                      </a:xfrm>
                      <a:prstGeom prst="rect">
                        <a:avLst/>
                      </a:prstGeom>
                      <a:noFill/>
                      <a:ln w="38100">
                        <a:noFill/>
                        <a:miter/>
                      </a:ln>
                    </p:spPr>
                  </p:pic>
                </p:oleObj>
              </mc:Fallback>
            </mc:AlternateContent>
          </a:graphicData>
        </a:graphic>
      </p:graphicFrame>
      <p:sp>
        <p:nvSpPr>
          <p:cNvPr id="79896" name="矩形 79895"/>
          <p:cNvSpPr/>
          <p:nvPr/>
        </p:nvSpPr>
        <p:spPr>
          <a:xfrm>
            <a:off x="5381767" y="1113429"/>
            <a:ext cx="756180" cy="368300"/>
          </a:xfrm>
          <a:prstGeom prst="rect">
            <a:avLst/>
          </a:prstGeom>
          <a:noFill/>
          <a:ln w="9525">
            <a:noFill/>
          </a:ln>
        </p:spPr>
        <p:txBody>
          <a:bodyPr>
            <a:spAutoFit/>
          </a:bodyPr>
          <a:lstStyle/>
          <a:p>
            <a:r>
              <a:rPr lang="zh-CN" altLang="en-US" sz="1800" b="1" dirty="0">
                <a:latin typeface="Times New Roman" panose="02020603050405020304" pitchFamily="18" charset="0"/>
              </a:rPr>
              <a:t>相应</a:t>
            </a:r>
            <a:endParaRPr lang="zh-CN" altLang="en-US" sz="1800" b="1" dirty="0">
              <a:latin typeface="Times New Roman" panose="02020603050405020304" pitchFamily="18" charset="0"/>
            </a:endParaRPr>
          </a:p>
        </p:txBody>
      </p:sp>
      <p:graphicFrame>
        <p:nvGraphicFramePr>
          <p:cNvPr id="79897" name="对象 79896"/>
          <p:cNvGraphicFramePr/>
          <p:nvPr/>
        </p:nvGraphicFramePr>
        <p:xfrm>
          <a:off x="2557587" y="2680685"/>
          <a:ext cx="5110104" cy="755941"/>
        </p:xfrm>
        <a:graphic>
          <a:graphicData uri="http://schemas.openxmlformats.org/presentationml/2006/ole">
            <mc:AlternateContent xmlns:mc="http://schemas.openxmlformats.org/markup-compatibility/2006">
              <mc:Choice xmlns:v="urn:schemas-microsoft-com:vml" Requires="v">
                <p:oleObj spid="_x0000_s24603" name="" r:id="rId5" imgW="3403600" imgH="457200" progId="Equation.3">
                  <p:embed/>
                </p:oleObj>
              </mc:Choice>
              <mc:Fallback>
                <p:oleObj name="" r:id="rId5" imgW="3403600" imgH="457200" progId="Equation.3">
                  <p:embed/>
                  <p:pic>
                    <p:nvPicPr>
                      <p:cNvPr id="0" name="图片 3218"/>
                      <p:cNvPicPr/>
                      <p:nvPr/>
                    </p:nvPicPr>
                    <p:blipFill>
                      <a:blip r:embed="rId6">
                        <a:clrChange>
                          <a:clrFrom>
                            <a:srgbClr val="000000"/>
                          </a:clrFrom>
                          <a:clrTo>
                            <a:srgbClr val="000000"/>
                          </a:clrTo>
                        </a:clrChange>
                      </a:blip>
                      <a:stretch>
                        <a:fillRect/>
                      </a:stretch>
                    </p:blipFill>
                    <p:spPr>
                      <a:xfrm>
                        <a:off x="2557587" y="2680685"/>
                        <a:ext cx="5110104" cy="755941"/>
                      </a:xfrm>
                      <a:prstGeom prst="rect">
                        <a:avLst/>
                      </a:prstGeom>
                      <a:noFill/>
                      <a:ln w="38100">
                        <a:noFill/>
                        <a:miter/>
                      </a:ln>
                    </p:spPr>
                  </p:pic>
                </p:oleObj>
              </mc:Fallback>
            </mc:AlternateContent>
          </a:graphicData>
        </a:graphic>
      </p:graphicFrame>
      <p:graphicFrame>
        <p:nvGraphicFramePr>
          <p:cNvPr id="79898" name="对象 79897"/>
          <p:cNvGraphicFramePr/>
          <p:nvPr/>
        </p:nvGraphicFramePr>
        <p:xfrm>
          <a:off x="1347819" y="1823285"/>
          <a:ext cx="6430976" cy="748796"/>
        </p:xfrm>
        <a:graphic>
          <a:graphicData uri="http://schemas.openxmlformats.org/presentationml/2006/ole">
            <mc:AlternateContent xmlns:mc="http://schemas.openxmlformats.org/markup-compatibility/2006">
              <mc:Choice xmlns:v="urn:schemas-microsoft-com:vml" Requires="v">
                <p:oleObj spid="_x0000_s24604" name="" r:id="rId7" imgW="4406900" imgH="457200" progId="Equation.3">
                  <p:embed/>
                </p:oleObj>
              </mc:Choice>
              <mc:Fallback>
                <p:oleObj name="" r:id="rId7" imgW="4406900" imgH="457200" progId="Equation.3">
                  <p:embed/>
                  <p:pic>
                    <p:nvPicPr>
                      <p:cNvPr id="0" name="图片 3222"/>
                      <p:cNvPicPr/>
                      <p:nvPr/>
                    </p:nvPicPr>
                    <p:blipFill>
                      <a:blip r:embed="rId8">
                        <a:clrChange>
                          <a:clrFrom>
                            <a:srgbClr val="000000"/>
                          </a:clrFrom>
                          <a:clrTo>
                            <a:srgbClr val="000000"/>
                          </a:clrTo>
                        </a:clrChange>
                      </a:blip>
                      <a:stretch>
                        <a:fillRect/>
                      </a:stretch>
                    </p:blipFill>
                    <p:spPr>
                      <a:xfrm>
                        <a:off x="1347819" y="1823285"/>
                        <a:ext cx="6430976" cy="748796"/>
                      </a:xfrm>
                      <a:prstGeom prst="rect">
                        <a:avLst/>
                      </a:prstGeom>
                      <a:noFill/>
                      <a:ln w="38100">
                        <a:noFill/>
                        <a:miter/>
                      </a:ln>
                    </p:spPr>
                  </p:pic>
                </p:oleObj>
              </mc:Fallback>
            </mc:AlternateContent>
          </a:graphicData>
        </a:graphic>
      </p:graphicFrame>
      <p:graphicFrame>
        <p:nvGraphicFramePr>
          <p:cNvPr id="79899" name="对象 79898"/>
          <p:cNvGraphicFramePr/>
          <p:nvPr/>
        </p:nvGraphicFramePr>
        <p:xfrm>
          <a:off x="4842320" y="3598698"/>
          <a:ext cx="963384" cy="389403"/>
        </p:xfrm>
        <a:graphic>
          <a:graphicData uri="http://schemas.openxmlformats.org/presentationml/2006/ole">
            <mc:AlternateContent xmlns:mc="http://schemas.openxmlformats.org/markup-compatibility/2006">
              <mc:Choice xmlns:v="urn:schemas-microsoft-com:vml" Requires="v">
                <p:oleObj spid="_x0000_s24605" name="" r:id="rId9" imgW="533400" imgH="228600" progId="Equation.3">
                  <p:embed/>
                </p:oleObj>
              </mc:Choice>
              <mc:Fallback>
                <p:oleObj name="" r:id="rId9" imgW="533400" imgH="228600" progId="Equation.3">
                  <p:embed/>
                  <p:pic>
                    <p:nvPicPr>
                      <p:cNvPr id="0" name="图片 3214"/>
                      <p:cNvPicPr/>
                      <p:nvPr/>
                    </p:nvPicPr>
                    <p:blipFill>
                      <a:blip r:embed="rId10">
                        <a:clrChange>
                          <a:clrFrom>
                            <a:srgbClr val="000000"/>
                          </a:clrFrom>
                          <a:clrTo>
                            <a:srgbClr val="000000"/>
                          </a:clrTo>
                        </a:clrChange>
                      </a:blip>
                      <a:stretch>
                        <a:fillRect/>
                      </a:stretch>
                    </p:blipFill>
                    <p:spPr>
                      <a:xfrm>
                        <a:off x="4842320" y="3598698"/>
                        <a:ext cx="963384" cy="389403"/>
                      </a:xfrm>
                      <a:prstGeom prst="rect">
                        <a:avLst/>
                      </a:prstGeom>
                      <a:noFill/>
                      <a:ln w="38100">
                        <a:noFill/>
                        <a:miter/>
                      </a:ln>
                    </p:spPr>
                  </p:pic>
                </p:oleObj>
              </mc:Fallback>
            </mc:AlternateContent>
          </a:graphicData>
        </a:graphic>
      </p:graphicFrame>
      <p:sp>
        <p:nvSpPr>
          <p:cNvPr id="79900" name="矩形 79899"/>
          <p:cNvSpPr/>
          <p:nvPr/>
        </p:nvSpPr>
        <p:spPr>
          <a:xfrm>
            <a:off x="1600871" y="2842519"/>
            <a:ext cx="1298008" cy="368300"/>
          </a:xfrm>
          <a:prstGeom prst="rect">
            <a:avLst/>
          </a:prstGeom>
          <a:noFill/>
          <a:ln w="38100">
            <a:noFill/>
          </a:ln>
        </p:spPr>
        <p:txBody>
          <a:bodyPr>
            <a:spAutoFit/>
          </a:bodyPr>
          <a:lstStyle/>
          <a:p>
            <a:r>
              <a:rPr lang="zh-CN" altLang="en-US" sz="1800" b="1" dirty="0" err="1">
                <a:latin typeface="Times New Roman" panose="02020603050405020304" pitchFamily="18" charset="0"/>
              </a:rPr>
              <a:t>然后，</a:t>
            </a:r>
            <a:r>
              <a:rPr lang="zh-CN" altLang="en-US" sz="1800" b="1" dirty="0">
                <a:latin typeface="Times New Roman" panose="02020603050405020304" pitchFamily="18" charset="0"/>
              </a:rPr>
              <a:t>令</a:t>
            </a:r>
            <a:endParaRPr lang="zh-CN" altLang="en-US" sz="1800" b="1" dirty="0">
              <a:latin typeface="Times New Roman" panose="02020603050405020304" pitchFamily="18" charset="0"/>
            </a:endParaRPr>
          </a:p>
        </p:txBody>
      </p:sp>
      <p:sp>
        <p:nvSpPr>
          <p:cNvPr id="79902" name="矩形 79901"/>
          <p:cNvSpPr/>
          <p:nvPr/>
        </p:nvSpPr>
        <p:spPr>
          <a:xfrm>
            <a:off x="1600871" y="4246511"/>
            <a:ext cx="1780295" cy="368300"/>
          </a:xfrm>
          <a:prstGeom prst="rect">
            <a:avLst/>
          </a:prstGeom>
          <a:noFill/>
          <a:ln w="38100">
            <a:noFill/>
          </a:ln>
        </p:spPr>
        <p:txBody>
          <a:bodyPr>
            <a:spAutoFit/>
          </a:bodyPr>
          <a:lstStyle/>
          <a:p>
            <a:r>
              <a:rPr lang="zh-CN" altLang="en-US" sz="1800" b="1" dirty="0">
                <a:latin typeface="Arial" panose="020B0604020202020204" pitchFamily="34" charset="0"/>
              </a:rPr>
              <a:t>又因二阶导数</a:t>
            </a:r>
            <a:endParaRPr lang="zh-CN" altLang="en-US" sz="1800" b="1" dirty="0">
              <a:latin typeface="Times New Roman" panose="02020603050405020304" pitchFamily="18" charset="0"/>
            </a:endParaRPr>
          </a:p>
        </p:txBody>
      </p:sp>
      <p:graphicFrame>
        <p:nvGraphicFramePr>
          <p:cNvPr id="79903" name="对象 79902"/>
          <p:cNvGraphicFramePr/>
          <p:nvPr/>
        </p:nvGraphicFramePr>
        <p:xfrm>
          <a:off x="3319243" y="4084558"/>
          <a:ext cx="2679375" cy="812148"/>
        </p:xfrm>
        <a:graphic>
          <a:graphicData uri="http://schemas.openxmlformats.org/presentationml/2006/ole">
            <mc:AlternateContent xmlns:mc="http://schemas.openxmlformats.org/markup-compatibility/2006">
              <mc:Choice xmlns:v="urn:schemas-microsoft-com:vml" Requires="v">
                <p:oleObj spid="_x0000_s24606" name="" r:id="rId11" imgW="1587500" imgH="457200" progId="Equation.3">
                  <p:embed/>
                </p:oleObj>
              </mc:Choice>
              <mc:Fallback>
                <p:oleObj name="" r:id="rId11" imgW="1587500" imgH="457200" progId="Equation.3">
                  <p:embed/>
                  <p:pic>
                    <p:nvPicPr>
                      <p:cNvPr id="0" name="图片 3215"/>
                      <p:cNvPicPr/>
                      <p:nvPr/>
                    </p:nvPicPr>
                    <p:blipFill>
                      <a:blip r:embed="rId12">
                        <a:clrChange>
                          <a:clrFrom>
                            <a:srgbClr val="000000"/>
                          </a:clrFrom>
                          <a:clrTo>
                            <a:srgbClr val="000000"/>
                          </a:clrTo>
                        </a:clrChange>
                      </a:blip>
                      <a:stretch>
                        <a:fillRect/>
                      </a:stretch>
                    </p:blipFill>
                    <p:spPr>
                      <a:xfrm>
                        <a:off x="3319243" y="4084558"/>
                        <a:ext cx="2679375" cy="812148"/>
                      </a:xfrm>
                      <a:prstGeom prst="rect">
                        <a:avLst/>
                      </a:prstGeom>
                      <a:noFill/>
                      <a:ln w="38100">
                        <a:noFill/>
                        <a:miter/>
                      </a:ln>
                    </p:spPr>
                  </p:pic>
                </p:oleObj>
              </mc:Fallback>
            </mc:AlternateContent>
          </a:graphicData>
        </a:graphic>
      </p:graphicFrame>
      <p:sp>
        <p:nvSpPr>
          <p:cNvPr id="79905" name="矩形 79904"/>
          <p:cNvSpPr/>
          <p:nvPr/>
        </p:nvSpPr>
        <p:spPr>
          <a:xfrm>
            <a:off x="1600871" y="3598698"/>
            <a:ext cx="3510577" cy="368300"/>
          </a:xfrm>
          <a:prstGeom prst="rect">
            <a:avLst/>
          </a:prstGeom>
          <a:noFill/>
          <a:ln w="9525">
            <a:noFill/>
          </a:ln>
        </p:spPr>
        <p:txBody>
          <a:bodyPr>
            <a:spAutoFit/>
          </a:bodyPr>
          <a:lstStyle/>
          <a:p>
            <a:r>
              <a:rPr lang="zh-CN" altLang="en-US" sz="1800" b="1" dirty="0">
                <a:latin typeface="Arial" panose="020B0604020202020204" pitchFamily="34" charset="0"/>
              </a:rPr>
              <a:t>得到极大值或极小值的条件是</a:t>
            </a:r>
            <a:endParaRPr lang="zh-CN" altLang="en-US" sz="1800" b="1" dirty="0">
              <a:latin typeface="Arial" panose="020B0604020202020204" pitchFamily="34" charset="0"/>
            </a:endParaRPr>
          </a:p>
        </p:txBody>
      </p:sp>
      <p:grpSp>
        <p:nvGrpSpPr>
          <p:cNvPr id="72743" name="组合 72742"/>
          <p:cNvGrpSpPr/>
          <p:nvPr/>
        </p:nvGrpSpPr>
        <p:grpSpPr>
          <a:xfrm>
            <a:off x="1341269" y="38107"/>
            <a:ext cx="3646332" cy="1652877"/>
            <a:chOff x="303" y="2160"/>
            <a:chExt cx="3062" cy="1388"/>
          </a:xfrm>
        </p:grpSpPr>
        <p:sp>
          <p:nvSpPr>
            <p:cNvPr id="72721" name="直接连接符 72720"/>
            <p:cNvSpPr/>
            <p:nvPr/>
          </p:nvSpPr>
          <p:spPr>
            <a:xfrm>
              <a:off x="838" y="2561"/>
              <a:ext cx="1291" cy="0"/>
            </a:xfrm>
            <a:prstGeom prst="line">
              <a:avLst/>
            </a:prstGeom>
            <a:ln w="38100" cap="flat" cmpd="sng">
              <a:solidFill>
                <a:schemeClr val="tx1"/>
              </a:solidFill>
              <a:prstDash val="solid"/>
              <a:headEnd type="none" w="med" len="med"/>
              <a:tailEnd type="none" w="med" len="med"/>
            </a:ln>
          </p:spPr>
        </p:sp>
        <p:sp>
          <p:nvSpPr>
            <p:cNvPr id="72722" name="椭圆 72721"/>
            <p:cNvSpPr/>
            <p:nvPr/>
          </p:nvSpPr>
          <p:spPr>
            <a:xfrm>
              <a:off x="681" y="2887"/>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p>
              <a:endParaRPr lang="zh-CN" altLang="en-US" sz="100"/>
            </a:p>
          </p:txBody>
        </p:sp>
        <p:sp>
          <p:nvSpPr>
            <p:cNvPr id="72723" name="文本框 72722"/>
            <p:cNvSpPr txBox="1"/>
            <p:nvPr/>
          </p:nvSpPr>
          <p:spPr>
            <a:xfrm>
              <a:off x="455" y="2522"/>
              <a:ext cx="281" cy="348"/>
            </a:xfrm>
            <a:prstGeom prst="rect">
              <a:avLst/>
            </a:prstGeom>
            <a:noFill/>
            <a:ln w="12700">
              <a:noFill/>
            </a:ln>
          </p:spPr>
          <p:txBody>
            <a:bodyPr wrap="none" anchor="ctr">
              <a:spAutoFit/>
            </a:bodyPr>
            <a:p>
              <a:pPr algn="ctr" eaLnBrk="0" hangingPunct="0">
                <a:spcBef>
                  <a:spcPct val="50000"/>
                </a:spcBef>
              </a:pPr>
              <a:r>
                <a:rPr lang="en-US" altLang="zh-CN" sz="2100" b="1">
                  <a:latin typeface="Times New Roman" panose="02020603050405020304" pitchFamily="18" charset="0"/>
                  <a:sym typeface="Symbol" panose="05050102010706020507" pitchFamily="18" charset="2"/>
                </a:rPr>
                <a:t>+</a:t>
              </a:r>
              <a:endParaRPr lang="en-US" altLang="zh-CN" sz="2100" b="1">
                <a:latin typeface="Times New Roman" panose="02020603050405020304" pitchFamily="18" charset="0"/>
                <a:sym typeface="Symbol" panose="05050102010706020507" pitchFamily="18" charset="2"/>
              </a:endParaRPr>
            </a:p>
          </p:txBody>
        </p:sp>
        <p:sp>
          <p:nvSpPr>
            <p:cNvPr id="72724" name="文本框 72723"/>
            <p:cNvSpPr txBox="1"/>
            <p:nvPr/>
          </p:nvSpPr>
          <p:spPr>
            <a:xfrm>
              <a:off x="474" y="3076"/>
              <a:ext cx="241" cy="348"/>
            </a:xfrm>
            <a:prstGeom prst="rect">
              <a:avLst/>
            </a:prstGeom>
            <a:noFill/>
            <a:ln w="12700">
              <a:noFill/>
            </a:ln>
          </p:spPr>
          <p:txBody>
            <a:bodyPr anchor="ctr">
              <a:spAutoFit/>
            </a:bodyPr>
            <a:p>
              <a:pPr algn="ctr" eaLnBrk="0" hangingPunct="0">
                <a:spcBef>
                  <a:spcPct val="50000"/>
                </a:spcBef>
              </a:pPr>
              <a:r>
                <a:rPr lang="en-US" altLang="zh-CN" sz="2100" b="1">
                  <a:latin typeface="Times New Roman" panose="02020603050405020304" pitchFamily="18" charset="0"/>
                  <a:sym typeface="Symbol" panose="05050102010706020507" pitchFamily="18" charset="2"/>
                </a:rPr>
                <a:t>_</a:t>
              </a:r>
              <a:endParaRPr lang="en-US" altLang="zh-CN" sz="2100" b="1">
                <a:latin typeface="Times New Roman" panose="02020603050405020304" pitchFamily="18" charset="0"/>
                <a:sym typeface="Symbol" panose="05050102010706020507" pitchFamily="18" charset="2"/>
              </a:endParaRPr>
            </a:p>
          </p:txBody>
        </p:sp>
        <p:sp>
          <p:nvSpPr>
            <p:cNvPr id="72725" name="直接连接符 72724"/>
            <p:cNvSpPr/>
            <p:nvPr/>
          </p:nvSpPr>
          <p:spPr>
            <a:xfrm>
              <a:off x="1808" y="2561"/>
              <a:ext cx="218" cy="0"/>
            </a:xfrm>
            <a:prstGeom prst="line">
              <a:avLst/>
            </a:prstGeom>
            <a:ln w="38100" cap="flat" cmpd="sng">
              <a:solidFill>
                <a:srgbClr val="FF0000"/>
              </a:solidFill>
              <a:prstDash val="solid"/>
              <a:headEnd type="none" w="med" len="med"/>
              <a:tailEnd type="stealth" w="med" len="lg"/>
            </a:ln>
          </p:spPr>
        </p:sp>
        <p:sp>
          <p:nvSpPr>
            <p:cNvPr id="72726" name="直接连接符 72725"/>
            <p:cNvSpPr/>
            <p:nvPr/>
          </p:nvSpPr>
          <p:spPr>
            <a:xfrm>
              <a:off x="838" y="3522"/>
              <a:ext cx="1295" cy="0"/>
            </a:xfrm>
            <a:prstGeom prst="line">
              <a:avLst/>
            </a:prstGeom>
            <a:ln w="38100" cap="flat" cmpd="sng">
              <a:solidFill>
                <a:schemeClr val="tx1"/>
              </a:solidFill>
              <a:prstDash val="solid"/>
              <a:headEnd type="none" w="med" len="med"/>
              <a:tailEnd type="none" w="med" len="lg"/>
            </a:ln>
          </p:spPr>
        </p:sp>
        <p:graphicFrame>
          <p:nvGraphicFramePr>
            <p:cNvPr id="72727" name="对象 72726"/>
            <p:cNvGraphicFramePr/>
            <p:nvPr/>
          </p:nvGraphicFramePr>
          <p:xfrm>
            <a:off x="1760" y="2586"/>
            <a:ext cx="256" cy="305"/>
          </p:xfrm>
          <a:graphic>
            <a:graphicData uri="http://schemas.openxmlformats.org/presentationml/2006/ole">
              <mc:AlternateContent xmlns:mc="http://schemas.openxmlformats.org/markup-compatibility/2006">
                <mc:Choice xmlns:v="urn:schemas-microsoft-com:vml" Requires="v">
                  <p:oleObj spid="_x0000_s23570" name="" r:id="rId13" imgW="203200" imgH="241300" progId="Equation.3">
                    <p:embed/>
                  </p:oleObj>
                </mc:Choice>
                <mc:Fallback>
                  <p:oleObj name="" r:id="rId13" imgW="203200" imgH="241300" progId="Equation.3">
                    <p:embed/>
                    <p:pic>
                      <p:nvPicPr>
                        <p:cNvPr id="0" name="图片 3212"/>
                        <p:cNvPicPr/>
                        <p:nvPr/>
                      </p:nvPicPr>
                      <p:blipFill>
                        <a:blip r:embed="rId14"/>
                        <a:stretch>
                          <a:fillRect/>
                        </a:stretch>
                      </p:blipFill>
                      <p:spPr>
                        <a:xfrm>
                          <a:off x="1760" y="2586"/>
                          <a:ext cx="256" cy="305"/>
                        </a:xfrm>
                        <a:prstGeom prst="rect">
                          <a:avLst/>
                        </a:prstGeom>
                        <a:noFill/>
                        <a:ln w="38100">
                          <a:noFill/>
                          <a:miter/>
                        </a:ln>
                      </p:spPr>
                    </p:pic>
                  </p:oleObj>
                </mc:Fallback>
              </mc:AlternateContent>
            </a:graphicData>
          </a:graphic>
        </p:graphicFrame>
        <p:graphicFrame>
          <p:nvGraphicFramePr>
            <p:cNvPr id="72728" name="对象 72727"/>
            <p:cNvGraphicFramePr/>
            <p:nvPr/>
          </p:nvGraphicFramePr>
          <p:xfrm>
            <a:off x="303" y="2892"/>
            <a:ext cx="373" cy="285"/>
          </p:xfrm>
          <a:graphic>
            <a:graphicData uri="http://schemas.openxmlformats.org/presentationml/2006/ole">
              <mc:AlternateContent xmlns:mc="http://schemas.openxmlformats.org/markup-compatibility/2006">
                <mc:Choice xmlns:v="urn:schemas-microsoft-com:vml" Requires="v">
                  <p:oleObj spid="_x0000_s23571" name="" r:id="rId15" imgW="316865" imgH="241300" progId="Equation.3">
                    <p:embed/>
                  </p:oleObj>
                </mc:Choice>
                <mc:Fallback>
                  <p:oleObj name="" r:id="rId15" imgW="316865" imgH="241300" progId="Equation.3">
                    <p:embed/>
                    <p:pic>
                      <p:nvPicPr>
                        <p:cNvPr id="0" name="图片 3204"/>
                        <p:cNvPicPr/>
                        <p:nvPr/>
                      </p:nvPicPr>
                      <p:blipFill>
                        <a:blip r:embed="rId16"/>
                        <a:stretch>
                          <a:fillRect/>
                        </a:stretch>
                      </p:blipFill>
                      <p:spPr>
                        <a:xfrm>
                          <a:off x="303" y="2892"/>
                          <a:ext cx="373" cy="285"/>
                        </a:xfrm>
                        <a:prstGeom prst="rect">
                          <a:avLst/>
                        </a:prstGeom>
                        <a:noFill/>
                        <a:ln w="38100">
                          <a:noFill/>
                          <a:miter/>
                        </a:ln>
                      </p:spPr>
                    </p:pic>
                  </p:oleObj>
                </mc:Fallback>
              </mc:AlternateContent>
            </a:graphicData>
          </a:graphic>
        </p:graphicFrame>
        <p:sp>
          <p:nvSpPr>
            <p:cNvPr id="72729" name="椭圆 72728"/>
            <p:cNvSpPr/>
            <p:nvPr/>
          </p:nvSpPr>
          <p:spPr>
            <a:xfrm>
              <a:off x="1688" y="3480"/>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sz="100"/>
            </a:p>
          </p:txBody>
        </p:sp>
        <p:sp>
          <p:nvSpPr>
            <p:cNvPr id="72730" name="直接连接符 72729"/>
            <p:cNvSpPr/>
            <p:nvPr/>
          </p:nvSpPr>
          <p:spPr>
            <a:xfrm>
              <a:off x="838" y="2561"/>
              <a:ext cx="0" cy="961"/>
            </a:xfrm>
            <a:prstGeom prst="line">
              <a:avLst/>
            </a:prstGeom>
            <a:ln w="38100" cap="flat" cmpd="sng">
              <a:solidFill>
                <a:schemeClr val="tx1"/>
              </a:solidFill>
              <a:prstDash val="solid"/>
              <a:headEnd type="none" w="med" len="med"/>
              <a:tailEnd type="none" w="med" len="med"/>
            </a:ln>
          </p:spPr>
        </p:sp>
        <p:sp>
          <p:nvSpPr>
            <p:cNvPr id="72731" name="矩形 72730"/>
            <p:cNvSpPr/>
            <p:nvPr/>
          </p:nvSpPr>
          <p:spPr>
            <a:xfrm>
              <a:off x="1180" y="2447"/>
              <a:ext cx="214" cy="227"/>
            </a:xfrm>
            <a:prstGeom prst="rect">
              <a:avLst/>
            </a:prstGeom>
            <a:solidFill>
              <a:schemeClr val="accent1"/>
            </a:solidFill>
            <a:ln w="38100" cap="flat" cmpd="sng">
              <a:solidFill>
                <a:schemeClr val="tx1"/>
              </a:solidFill>
              <a:prstDash val="solid"/>
              <a:miter/>
              <a:headEnd type="none" w="med" len="med"/>
              <a:tailEnd type="none" w="med" len="med"/>
            </a:ln>
          </p:spPr>
          <p:txBody>
            <a:bodyPr/>
            <a:p>
              <a:endParaRPr lang="zh-CN" altLang="en-US" sz="100"/>
            </a:p>
          </p:txBody>
        </p:sp>
        <p:sp>
          <p:nvSpPr>
            <p:cNvPr id="72732" name="直接连接符 72731"/>
            <p:cNvSpPr/>
            <p:nvPr/>
          </p:nvSpPr>
          <p:spPr>
            <a:xfrm>
              <a:off x="2129" y="2561"/>
              <a:ext cx="0" cy="961"/>
            </a:xfrm>
            <a:prstGeom prst="line">
              <a:avLst/>
            </a:prstGeom>
            <a:ln w="38100" cap="flat" cmpd="sng">
              <a:solidFill>
                <a:schemeClr val="tx1"/>
              </a:solidFill>
              <a:prstDash val="solid"/>
              <a:headEnd type="none" w="med" len="med"/>
              <a:tailEnd type="none" w="med" len="med"/>
            </a:ln>
          </p:spPr>
        </p:sp>
        <p:sp>
          <p:nvSpPr>
            <p:cNvPr id="72733" name="椭圆 72732"/>
            <p:cNvSpPr/>
            <p:nvPr/>
          </p:nvSpPr>
          <p:spPr>
            <a:xfrm>
              <a:off x="1688" y="2532"/>
              <a:ext cx="68" cy="68"/>
            </a:xfrm>
            <a:prstGeom prst="ellipse">
              <a:avLst/>
            </a:prstGeom>
            <a:solidFill>
              <a:srgbClr val="FFFFFF"/>
            </a:solidFill>
            <a:ln w="38100" cap="flat" cmpd="sng">
              <a:solidFill>
                <a:srgbClr val="000000"/>
              </a:solidFill>
              <a:prstDash val="solid"/>
              <a:headEnd type="none" w="med" len="med"/>
              <a:tailEnd type="none" w="med" len="med"/>
            </a:ln>
          </p:spPr>
          <p:txBody>
            <a:bodyPr/>
            <a:p>
              <a:endParaRPr lang="zh-CN" altLang="en-US" sz="100"/>
            </a:p>
          </p:txBody>
        </p:sp>
        <p:sp>
          <p:nvSpPr>
            <p:cNvPr id="72734" name="矩形 72733"/>
            <p:cNvSpPr/>
            <p:nvPr/>
          </p:nvSpPr>
          <p:spPr>
            <a:xfrm>
              <a:off x="2026" y="2959"/>
              <a:ext cx="214" cy="227"/>
            </a:xfrm>
            <a:prstGeom prst="rect">
              <a:avLst/>
            </a:prstGeom>
            <a:solidFill>
              <a:schemeClr val="accent1"/>
            </a:solidFill>
            <a:ln w="38100" cap="flat" cmpd="sng">
              <a:solidFill>
                <a:schemeClr val="tx1"/>
              </a:solidFill>
              <a:prstDash val="solid"/>
              <a:miter/>
              <a:headEnd type="none" w="med" len="med"/>
              <a:tailEnd type="none" w="med" len="med"/>
            </a:ln>
          </p:spPr>
          <p:txBody>
            <a:bodyPr/>
            <a:p>
              <a:endParaRPr lang="zh-CN" altLang="en-US" sz="100"/>
            </a:p>
          </p:txBody>
        </p:sp>
        <p:graphicFrame>
          <p:nvGraphicFramePr>
            <p:cNvPr id="72735" name="对象 72734"/>
            <p:cNvGraphicFramePr/>
            <p:nvPr/>
          </p:nvGraphicFramePr>
          <p:xfrm>
            <a:off x="801" y="2160"/>
            <a:ext cx="1146" cy="290"/>
          </p:xfrm>
          <a:graphic>
            <a:graphicData uri="http://schemas.openxmlformats.org/presentationml/2006/ole">
              <mc:AlternateContent xmlns:mc="http://schemas.openxmlformats.org/markup-compatibility/2006">
                <mc:Choice xmlns:v="urn:schemas-microsoft-com:vml" Requires="v">
                  <p:oleObj spid="_x0000_s23572" name="" r:id="rId17" imgW="901065" imgH="228600" progId="Equation.3">
                    <p:embed/>
                  </p:oleObj>
                </mc:Choice>
                <mc:Fallback>
                  <p:oleObj name="" r:id="rId17" imgW="901065" imgH="228600" progId="Equation.3">
                    <p:embed/>
                    <p:pic>
                      <p:nvPicPr>
                        <p:cNvPr id="0" name="图片 3207"/>
                        <p:cNvPicPr/>
                        <p:nvPr/>
                      </p:nvPicPr>
                      <p:blipFill>
                        <a:blip r:embed="rId18"/>
                        <a:stretch>
                          <a:fillRect/>
                        </a:stretch>
                      </p:blipFill>
                      <p:spPr>
                        <a:xfrm>
                          <a:off x="801" y="2160"/>
                          <a:ext cx="1146" cy="290"/>
                        </a:xfrm>
                        <a:prstGeom prst="rect">
                          <a:avLst/>
                        </a:prstGeom>
                        <a:noFill/>
                        <a:ln w="38100">
                          <a:noFill/>
                          <a:miter/>
                        </a:ln>
                      </p:spPr>
                    </p:pic>
                  </p:oleObj>
                </mc:Fallback>
              </mc:AlternateContent>
            </a:graphicData>
          </a:graphic>
        </p:graphicFrame>
        <p:graphicFrame>
          <p:nvGraphicFramePr>
            <p:cNvPr id="72736" name="对象 72735"/>
            <p:cNvGraphicFramePr/>
            <p:nvPr/>
          </p:nvGraphicFramePr>
          <p:xfrm>
            <a:off x="2154" y="2659"/>
            <a:ext cx="1211" cy="274"/>
          </p:xfrm>
          <a:graphic>
            <a:graphicData uri="http://schemas.openxmlformats.org/presentationml/2006/ole">
              <mc:AlternateContent xmlns:mc="http://schemas.openxmlformats.org/markup-compatibility/2006">
                <mc:Choice xmlns:v="urn:schemas-microsoft-com:vml" Requires="v">
                  <p:oleObj spid="_x0000_s23573" name="" r:id="rId19" imgW="951230" imgH="215900" progId="Equation.3">
                    <p:embed/>
                  </p:oleObj>
                </mc:Choice>
                <mc:Fallback>
                  <p:oleObj name="" r:id="rId19" imgW="951230" imgH="215900" progId="Equation.3">
                    <p:embed/>
                    <p:pic>
                      <p:nvPicPr>
                        <p:cNvPr id="0" name="图片 3206"/>
                        <p:cNvPicPr/>
                        <p:nvPr/>
                      </p:nvPicPr>
                      <p:blipFill>
                        <a:blip r:embed="rId20"/>
                        <a:stretch>
                          <a:fillRect/>
                        </a:stretch>
                      </p:blipFill>
                      <p:spPr>
                        <a:xfrm>
                          <a:off x="2154" y="2659"/>
                          <a:ext cx="1211" cy="27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79876"/>
                                        </p:tgtEl>
                                        <p:attrNameLst>
                                          <p:attrName>style.visibility</p:attrName>
                                        </p:attrNameLst>
                                      </p:cBhvr>
                                      <p:to>
                                        <p:strVal val="visible"/>
                                      </p:to>
                                    </p:set>
                                    <p:animEffect transition="in" filter="dissolve">
                                      <p:cBhvr>
                                        <p:cTn id="10" dur="500"/>
                                        <p:tgtEl>
                                          <p:spTgt spid="7987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9896"/>
                                        </p:tgtEl>
                                        <p:attrNameLst>
                                          <p:attrName>style.visibility</p:attrName>
                                        </p:attrNameLst>
                                      </p:cBhvr>
                                      <p:to>
                                        <p:strVal val="visible"/>
                                      </p:to>
                                    </p:set>
                                    <p:animEffect transition="in" filter="wipe(down)">
                                      <p:cBhvr>
                                        <p:cTn id="15" dur="500"/>
                                        <p:tgtEl>
                                          <p:spTgt spid="79896"/>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79895"/>
                                        </p:tgtEl>
                                        <p:attrNameLst>
                                          <p:attrName>style.visibility</p:attrName>
                                        </p:attrNameLst>
                                      </p:cBhvr>
                                      <p:to>
                                        <p:strVal val="visible"/>
                                      </p:to>
                                    </p:set>
                                    <p:animEffect transition="in" filter="dissolve">
                                      <p:cBhvr>
                                        <p:cTn id="19" dur="500"/>
                                        <p:tgtEl>
                                          <p:spTgt spid="7989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9898"/>
                                        </p:tgtEl>
                                        <p:attrNameLst>
                                          <p:attrName>style.visibility</p:attrName>
                                        </p:attrNameLst>
                                      </p:cBhvr>
                                      <p:to>
                                        <p:strVal val="visible"/>
                                      </p:to>
                                    </p:set>
                                    <p:animEffect transition="in" filter="dissolve">
                                      <p:cBhvr>
                                        <p:cTn id="24" dur="500"/>
                                        <p:tgtEl>
                                          <p:spTgt spid="7989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79900"/>
                                        </p:tgtEl>
                                        <p:attrNameLst>
                                          <p:attrName>style.visibility</p:attrName>
                                        </p:attrNameLst>
                                      </p:cBhvr>
                                      <p:to>
                                        <p:strVal val="visible"/>
                                      </p:to>
                                    </p:set>
                                    <p:animEffect transition="in" filter="dissolve">
                                      <p:cBhvr>
                                        <p:cTn id="29" dur="500"/>
                                        <p:tgtEl>
                                          <p:spTgt spid="79900"/>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79897"/>
                                        </p:tgtEl>
                                        <p:attrNameLst>
                                          <p:attrName>style.visibility</p:attrName>
                                        </p:attrNameLst>
                                      </p:cBhvr>
                                      <p:to>
                                        <p:strVal val="visible"/>
                                      </p:to>
                                    </p:set>
                                    <p:animEffect transition="in" filter="dissolve">
                                      <p:cBhvr>
                                        <p:cTn id="33" dur="500"/>
                                        <p:tgtEl>
                                          <p:spTgt spid="7989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9905"/>
                                        </p:tgtEl>
                                        <p:attrNameLst>
                                          <p:attrName>style.visibility</p:attrName>
                                        </p:attrNameLst>
                                      </p:cBhvr>
                                      <p:to>
                                        <p:strVal val="visible"/>
                                      </p:to>
                                    </p:set>
                                    <p:animEffect transition="in" filter="wipe(left)">
                                      <p:cBhvr>
                                        <p:cTn id="38" dur="500"/>
                                        <p:tgtEl>
                                          <p:spTgt spid="79905"/>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79899"/>
                                        </p:tgtEl>
                                        <p:attrNameLst>
                                          <p:attrName>style.visibility</p:attrName>
                                        </p:attrNameLst>
                                      </p:cBhvr>
                                      <p:to>
                                        <p:strVal val="visible"/>
                                      </p:to>
                                    </p:set>
                                    <p:animEffect transition="in" filter="dissolve">
                                      <p:cBhvr>
                                        <p:cTn id="42" dur="500"/>
                                        <p:tgtEl>
                                          <p:spTgt spid="7989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9902"/>
                                        </p:tgtEl>
                                        <p:attrNameLst>
                                          <p:attrName>style.visibility</p:attrName>
                                        </p:attrNameLst>
                                      </p:cBhvr>
                                      <p:to>
                                        <p:strVal val="visible"/>
                                      </p:to>
                                    </p:set>
                                    <p:animEffect transition="in" filter="wipe(left)">
                                      <p:cBhvr>
                                        <p:cTn id="47" dur="500"/>
                                        <p:tgtEl>
                                          <p:spTgt spid="79902"/>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79903"/>
                                        </p:tgtEl>
                                        <p:attrNameLst>
                                          <p:attrName>style.visibility</p:attrName>
                                        </p:attrNameLst>
                                      </p:cBhvr>
                                      <p:to>
                                        <p:strVal val="visible"/>
                                      </p:to>
                                    </p:set>
                                    <p:animEffect transition="in" filter="wipe(left)">
                                      <p:cBhvr>
                                        <p:cTn id="51" dur="3000"/>
                                        <p:tgtEl>
                                          <p:spTgt spid="79903"/>
                                        </p:tgtEl>
                                      </p:cBhvr>
                                    </p:animEffect>
                                  </p:childTnLst>
                                </p:cTn>
                              </p:par>
                            </p:childTnLst>
                          </p:cTn>
                        </p:par>
                        <p:par>
                          <p:cTn id="52" fill="hold">
                            <p:stCondLst>
                              <p:cond delay="3500"/>
                            </p:stCondLst>
                            <p:childTnLst>
                              <p:par>
                                <p:cTn id="53" presetID="12" presetClass="entr" presetSubtype="8" fill="hold" nodeType="afterEffect">
                                  <p:stCondLst>
                                    <p:cond delay="0"/>
                                  </p:stCondLst>
                                  <p:childTnLst>
                                    <p:set>
                                      <p:cBhvr>
                                        <p:cTn id="54" dur="1" fill="hold">
                                          <p:stCondLst>
                                            <p:cond delay="0"/>
                                          </p:stCondLst>
                                        </p:cTn>
                                        <p:tgtEl>
                                          <p:spTgt spid="72743"/>
                                        </p:tgtEl>
                                        <p:attrNameLst>
                                          <p:attrName>style.visibility</p:attrName>
                                        </p:attrNameLst>
                                      </p:cBhvr>
                                      <p:to>
                                        <p:strVal val="visible"/>
                                      </p:to>
                                    </p:set>
                                    <p:animEffect transition="in" filter="slide(fromLeft)">
                                      <p:cBhvr>
                                        <p:cTn id="55" dur="500"/>
                                        <p:tgtEl>
                                          <p:spTgt spid="72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p:bldP spid="79896" grpId="0"/>
      <p:bldP spid="79900" grpId="0"/>
      <p:bldP spid="79902" grpId="0"/>
      <p:bldP spid="799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矩形 80899"/>
          <p:cNvSpPr/>
          <p:nvPr/>
        </p:nvSpPr>
        <p:spPr>
          <a:xfrm>
            <a:off x="1600871" y="465616"/>
            <a:ext cx="4865745" cy="368300"/>
          </a:xfrm>
          <a:prstGeom prst="rect">
            <a:avLst/>
          </a:prstGeom>
          <a:noFill/>
          <a:ln w="9525">
            <a:noFill/>
          </a:ln>
        </p:spPr>
        <p:txBody>
          <a:bodyPr>
            <a:spAutoFit/>
          </a:bodyPr>
          <a:lstStyle/>
          <a:p>
            <a:pPr eaLnBrk="0" hangingPunct="0">
              <a:spcBef>
                <a:spcPct val="50000"/>
              </a:spcBef>
            </a:pPr>
            <a:r>
              <a:rPr lang="zh-CN" altLang="en-US" sz="1800" b="1" dirty="0">
                <a:latin typeface="Times New Roman" panose="02020603050405020304" pitchFamily="18" charset="0"/>
              </a:rPr>
              <a:t>因此，负载</a:t>
            </a:r>
            <a:r>
              <a:rPr lang="en-US" altLang="zh-CN" sz="1800" b="1" i="1">
                <a:latin typeface="Times New Roman" panose="02020603050405020304" pitchFamily="18" charset="0"/>
                <a:ea typeface="楷体_GB2312" pitchFamily="49" charset="-122"/>
              </a:rPr>
              <a:t>Z</a:t>
            </a:r>
            <a:r>
              <a:rPr lang="en-US" altLang="zh-CN" sz="1800" b="1" baseline="-30000">
                <a:latin typeface="Times New Roman" panose="02020603050405020304" pitchFamily="18" charset="0"/>
                <a:ea typeface="楷体_GB2312" pitchFamily="49" charset="-122"/>
              </a:rPr>
              <a:t>L</a:t>
            </a:r>
            <a:r>
              <a:rPr lang="zh-CN" altLang="en-US" sz="1800" b="1" dirty="0">
                <a:latin typeface="Times New Roman" panose="02020603050405020304" pitchFamily="18" charset="0"/>
              </a:rPr>
              <a:t>可获得最大平均功率的条件是：</a:t>
            </a:r>
            <a:endParaRPr lang="zh-CN" altLang="en-US" sz="1800" b="1" dirty="0">
              <a:latin typeface="Times New Roman" panose="02020603050405020304" pitchFamily="18" charset="0"/>
            </a:endParaRPr>
          </a:p>
        </p:txBody>
      </p:sp>
      <p:sp>
        <p:nvSpPr>
          <p:cNvPr id="80901" name="矩形 80900"/>
          <p:cNvSpPr/>
          <p:nvPr/>
        </p:nvSpPr>
        <p:spPr>
          <a:xfrm>
            <a:off x="1655650" y="2896107"/>
            <a:ext cx="4366785" cy="368300"/>
          </a:xfrm>
          <a:prstGeom prst="rect">
            <a:avLst/>
          </a:prstGeom>
          <a:noFill/>
          <a:ln w="9525">
            <a:noFill/>
          </a:ln>
        </p:spPr>
        <p:txBody>
          <a:bodyPr>
            <a:spAutoFit/>
          </a:bodyPr>
          <a:lstStyle/>
          <a:p>
            <a:pPr eaLnBrk="0" hangingPunct="0"/>
            <a:r>
              <a:rPr lang="zh-CN" altLang="en-US" sz="1800" b="1" dirty="0">
                <a:latin typeface="宋体" panose="02010600030101010101" pitchFamily="2" charset="-122"/>
              </a:rPr>
              <a:t>此时，负载</a:t>
            </a:r>
            <a:r>
              <a:rPr lang="en-US" altLang="zh-CN" sz="1800" b="1">
                <a:latin typeface="Times New Roman" panose="02020603050405020304" pitchFamily="18" charset="0"/>
              </a:rPr>
              <a:t>Z</a:t>
            </a:r>
            <a:r>
              <a:rPr lang="en-US" altLang="zh-CN" sz="1800" b="1" baseline="-30000">
                <a:latin typeface="Times New Roman" panose="02020603050405020304" pitchFamily="18" charset="0"/>
              </a:rPr>
              <a:t>L</a:t>
            </a:r>
            <a:r>
              <a:rPr lang="zh-CN" altLang="en-US" sz="1800" b="1" dirty="0">
                <a:latin typeface="宋体" panose="02010600030101010101" pitchFamily="2" charset="-122"/>
              </a:rPr>
              <a:t>可获得的最大平均功率：</a:t>
            </a:r>
            <a:endParaRPr lang="zh-CN" altLang="en-US" sz="1800" b="1" dirty="0">
              <a:latin typeface="宋体" panose="02010600030101010101" pitchFamily="2" charset="-122"/>
            </a:endParaRPr>
          </a:p>
        </p:txBody>
      </p:sp>
      <p:graphicFrame>
        <p:nvGraphicFramePr>
          <p:cNvPr id="80902" name="对象 80901"/>
          <p:cNvGraphicFramePr/>
          <p:nvPr/>
        </p:nvGraphicFramePr>
        <p:xfrm>
          <a:off x="2680123" y="3274792"/>
          <a:ext cx="2001076" cy="821675"/>
        </p:xfrm>
        <a:graphic>
          <a:graphicData uri="http://schemas.openxmlformats.org/presentationml/2006/ole">
            <mc:AlternateContent xmlns:mc="http://schemas.openxmlformats.org/markup-compatibility/2006">
              <mc:Choice xmlns:v="urn:schemas-microsoft-com:vml" Requires="v">
                <p:oleObj spid="_x0000_s25607" name="" r:id="rId1" imgW="1270000" imgH="457200" progId="Equation.3">
                  <p:embed/>
                </p:oleObj>
              </mc:Choice>
              <mc:Fallback>
                <p:oleObj name="" r:id="rId1" imgW="1270000" imgH="457200" progId="Equation.3">
                  <p:embed/>
                  <p:pic>
                    <p:nvPicPr>
                      <p:cNvPr id="0" name="图片 3219"/>
                      <p:cNvPicPr/>
                      <p:nvPr/>
                    </p:nvPicPr>
                    <p:blipFill>
                      <a:blip r:embed="rId2">
                        <a:clrChange>
                          <a:clrFrom>
                            <a:srgbClr val="000000"/>
                          </a:clrFrom>
                          <a:clrTo>
                            <a:srgbClr val="000000"/>
                          </a:clrTo>
                        </a:clrChange>
                      </a:blip>
                      <a:stretch>
                        <a:fillRect/>
                      </a:stretch>
                    </p:blipFill>
                    <p:spPr>
                      <a:xfrm>
                        <a:off x="2680123" y="3274792"/>
                        <a:ext cx="2001076" cy="821675"/>
                      </a:xfrm>
                      <a:prstGeom prst="rect">
                        <a:avLst/>
                      </a:prstGeom>
                      <a:noFill/>
                      <a:ln w="38100">
                        <a:noFill/>
                        <a:miter/>
                      </a:ln>
                    </p:spPr>
                  </p:pic>
                </p:oleObj>
              </mc:Fallback>
            </mc:AlternateContent>
          </a:graphicData>
        </a:graphic>
      </p:graphicFrame>
      <p:graphicFrame>
        <p:nvGraphicFramePr>
          <p:cNvPr id="80903" name="对象 80902"/>
          <p:cNvGraphicFramePr/>
          <p:nvPr/>
        </p:nvGraphicFramePr>
        <p:xfrm>
          <a:off x="1979556" y="951476"/>
          <a:ext cx="2106584" cy="783568"/>
        </p:xfrm>
        <a:graphic>
          <a:graphicData uri="http://schemas.openxmlformats.org/presentationml/2006/ole">
            <mc:AlternateContent xmlns:mc="http://schemas.openxmlformats.org/markup-compatibility/2006">
              <mc:Choice xmlns:v="urn:schemas-microsoft-com:vml" Requires="v">
                <p:oleObj spid="_x0000_s25608" name="" r:id="rId3" imgW="1396365" imgH="482600" progId="Equation.3">
                  <p:embed/>
                </p:oleObj>
              </mc:Choice>
              <mc:Fallback>
                <p:oleObj name="" r:id="rId3" imgW="1396365" imgH="482600" progId="Equation.3">
                  <p:embed/>
                  <p:pic>
                    <p:nvPicPr>
                      <p:cNvPr id="0" name="图片 3220"/>
                      <p:cNvPicPr/>
                      <p:nvPr/>
                    </p:nvPicPr>
                    <p:blipFill>
                      <a:blip r:embed="rId4">
                        <a:clrChange>
                          <a:clrFrom>
                            <a:srgbClr val="000000"/>
                          </a:clrFrom>
                          <a:clrTo>
                            <a:srgbClr val="FF0000"/>
                          </a:clrTo>
                        </a:clrChange>
                      </a:blip>
                      <a:stretch>
                        <a:fillRect/>
                      </a:stretch>
                    </p:blipFill>
                    <p:spPr>
                      <a:xfrm>
                        <a:off x="1979556" y="951476"/>
                        <a:ext cx="2106584" cy="783568"/>
                      </a:xfrm>
                      <a:prstGeom prst="rect">
                        <a:avLst/>
                      </a:prstGeom>
                      <a:noFill/>
                      <a:ln w="38100">
                        <a:noFill/>
                        <a:miter/>
                      </a:ln>
                    </p:spPr>
                  </p:pic>
                </p:oleObj>
              </mc:Fallback>
            </mc:AlternateContent>
          </a:graphicData>
        </a:graphic>
      </p:graphicFrame>
      <p:grpSp>
        <p:nvGrpSpPr>
          <p:cNvPr id="80908" name="组合 80907"/>
          <p:cNvGrpSpPr/>
          <p:nvPr/>
        </p:nvGrpSpPr>
        <p:grpSpPr>
          <a:xfrm>
            <a:off x="1574673" y="1816021"/>
            <a:ext cx="5994655" cy="921705"/>
            <a:chOff x="363" y="1525"/>
            <a:chExt cx="5034" cy="774"/>
          </a:xfrm>
        </p:grpSpPr>
        <p:sp>
          <p:nvSpPr>
            <p:cNvPr id="80904" name="矩形 80903"/>
            <p:cNvSpPr/>
            <p:nvPr/>
          </p:nvSpPr>
          <p:spPr>
            <a:xfrm>
              <a:off x="363" y="1525"/>
              <a:ext cx="5034" cy="774"/>
            </a:xfrm>
            <a:prstGeom prst="rect">
              <a:avLst/>
            </a:prstGeom>
            <a:noFill/>
            <a:ln w="38100">
              <a:noFill/>
            </a:ln>
          </p:spPr>
          <p:txBody>
            <a:bodyPr>
              <a:spAutoFit/>
            </a:bodyPr>
            <a:lstStyle/>
            <a:p>
              <a:pPr eaLnBrk="0" hangingPunct="0">
                <a:spcBef>
                  <a:spcPct val="50000"/>
                </a:spcBef>
              </a:pPr>
              <a:r>
                <a:rPr lang="zh-CN" altLang="en-US" sz="1800" b="1" dirty="0">
                  <a:latin typeface="Times New Roman" panose="02020603050405020304" pitchFamily="18" charset="0"/>
                </a:rPr>
                <a:t>通常将满足                  条件的匹配，称为</a:t>
              </a:r>
              <a:r>
                <a:rPr lang="zh-CN" altLang="en-US" sz="1800" b="1" dirty="0">
                  <a:solidFill>
                    <a:srgbClr val="0000FF"/>
                  </a:solidFill>
                  <a:latin typeface="Times New Roman" panose="02020603050405020304" pitchFamily="18" charset="0"/>
                </a:rPr>
                <a:t>共轭匹配</a:t>
              </a:r>
              <a:r>
                <a:rPr lang="zh-CN" altLang="en-US" sz="1800" b="1" dirty="0">
                  <a:latin typeface="Times New Roman" panose="02020603050405020304" pitchFamily="18" charset="0"/>
                </a:rPr>
                <a:t>。在通信和电子设备的设计中，常常要求满足共轭匹配，以便使负载得到最大功率。</a:t>
              </a:r>
              <a:endParaRPr lang="zh-CN" altLang="en-US" sz="1800" b="1" dirty="0">
                <a:latin typeface="Times New Roman" panose="02020603050405020304" pitchFamily="18" charset="0"/>
              </a:endParaRPr>
            </a:p>
          </p:txBody>
        </p:sp>
        <p:graphicFrame>
          <p:nvGraphicFramePr>
            <p:cNvPr id="80907" name="对象 80906"/>
            <p:cNvGraphicFramePr/>
            <p:nvPr/>
          </p:nvGraphicFramePr>
          <p:xfrm>
            <a:off x="1474" y="1525"/>
            <a:ext cx="680" cy="299"/>
          </p:xfrm>
          <a:graphic>
            <a:graphicData uri="http://schemas.openxmlformats.org/presentationml/2006/ole">
              <mc:AlternateContent xmlns:mc="http://schemas.openxmlformats.org/markup-compatibility/2006">
                <mc:Choice xmlns:v="urn:schemas-microsoft-com:vml" Requires="v">
                  <p:oleObj spid="_x0000_s25609" name="" r:id="rId5" imgW="558800" imgH="241300" progId="Equation.3">
                    <p:embed/>
                  </p:oleObj>
                </mc:Choice>
                <mc:Fallback>
                  <p:oleObj name="" r:id="rId5" imgW="558800" imgH="241300" progId="Equation.3">
                    <p:embed/>
                    <p:pic>
                      <p:nvPicPr>
                        <p:cNvPr id="0" name="图片 3221"/>
                        <p:cNvPicPr/>
                        <p:nvPr/>
                      </p:nvPicPr>
                      <p:blipFill>
                        <a:blip r:embed="rId6">
                          <a:clrChange>
                            <a:clrFrom>
                              <a:srgbClr val="000000"/>
                            </a:clrFrom>
                            <a:clrTo>
                              <a:srgbClr val="000000"/>
                            </a:clrTo>
                          </a:clrChange>
                        </a:blip>
                        <a:stretch>
                          <a:fillRect/>
                        </a:stretch>
                      </p:blipFill>
                      <p:spPr>
                        <a:xfrm>
                          <a:off x="1474" y="1525"/>
                          <a:ext cx="680" cy="299"/>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dissolve">
                                      <p:cBhvr>
                                        <p:cTn id="7" dur="500"/>
                                        <p:tgtEl>
                                          <p:spTgt spid="809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0903"/>
                                        </p:tgtEl>
                                        <p:attrNameLst>
                                          <p:attrName>style.visibility</p:attrName>
                                        </p:attrNameLst>
                                      </p:cBhvr>
                                      <p:to>
                                        <p:strVal val="visible"/>
                                      </p:to>
                                    </p:set>
                                    <p:animEffect transition="in" filter="dissolve">
                                      <p:cBhvr>
                                        <p:cTn id="12" dur="500"/>
                                        <p:tgtEl>
                                          <p:spTgt spid="809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0908"/>
                                        </p:tgtEl>
                                        <p:attrNameLst>
                                          <p:attrName>style.visibility</p:attrName>
                                        </p:attrNameLst>
                                      </p:cBhvr>
                                      <p:to>
                                        <p:strVal val="visible"/>
                                      </p:to>
                                    </p:set>
                                    <p:animEffect transition="in" filter="wipe(left)">
                                      <p:cBhvr>
                                        <p:cTn id="17" dur="500"/>
                                        <p:tgtEl>
                                          <p:spTgt spid="809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0901"/>
                                        </p:tgtEl>
                                        <p:attrNameLst>
                                          <p:attrName>style.visibility</p:attrName>
                                        </p:attrNameLst>
                                      </p:cBhvr>
                                      <p:to>
                                        <p:strVal val="visible"/>
                                      </p:to>
                                    </p:set>
                                    <p:animEffect transition="in" filter="dissolve">
                                      <p:cBhvr>
                                        <p:cTn id="22" dur="500"/>
                                        <p:tgtEl>
                                          <p:spTgt spid="80901"/>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80902"/>
                                        </p:tgtEl>
                                        <p:attrNameLst>
                                          <p:attrName>style.visibility</p:attrName>
                                        </p:attrNameLst>
                                      </p:cBhvr>
                                      <p:to>
                                        <p:strVal val="visible"/>
                                      </p:to>
                                    </p:set>
                                    <p:animEffect transition="in" filter="dissolve">
                                      <p:cBhvr>
                                        <p:cTn id="26" dur="500"/>
                                        <p:tgtEl>
                                          <p:spTgt spid="8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2" name="文本框 81951"/>
          <p:cNvSpPr txBox="1"/>
          <p:nvPr/>
        </p:nvSpPr>
        <p:spPr>
          <a:xfrm>
            <a:off x="1493696" y="250075"/>
            <a:ext cx="5994655" cy="368300"/>
          </a:xfrm>
          <a:prstGeom prst="rect">
            <a:avLst/>
          </a:prstGeom>
          <a:noFill/>
          <a:ln w="9525">
            <a:noFill/>
          </a:ln>
        </p:spPr>
        <p:txBody>
          <a:bodyPr>
            <a:spAutoFit/>
          </a:bodyPr>
          <a:lstStyle/>
          <a:p>
            <a:pPr>
              <a:spcBef>
                <a:spcPct val="50000"/>
              </a:spcBef>
            </a:pPr>
            <a:r>
              <a:rPr lang="zh-CN" altLang="en-US" sz="1800" b="1" dirty="0">
                <a:solidFill>
                  <a:srgbClr val="3333FF"/>
                </a:solidFill>
                <a:latin typeface="Times New Roman" panose="02020603050405020304" pitchFamily="18" charset="0"/>
              </a:rPr>
              <a:t>例</a:t>
            </a:r>
            <a:r>
              <a:rPr lang="en-US" altLang="zh-CN" sz="1800" b="1">
                <a:solidFill>
                  <a:srgbClr val="3333FF"/>
                </a:solidFill>
                <a:latin typeface="Times New Roman" panose="02020603050405020304" pitchFamily="18" charset="0"/>
              </a:rPr>
              <a:t>1</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图示正弦稳态电路，求</a:t>
            </a:r>
            <a:r>
              <a:rPr lang="en-US" altLang="zh-CN" sz="1800" b="1" i="1">
                <a:latin typeface="Times New Roman" panose="02020603050405020304" pitchFamily="18" charset="0"/>
              </a:rPr>
              <a:t>Z</a:t>
            </a:r>
            <a:r>
              <a:rPr lang="en-US" altLang="zh-CN" sz="1800" b="1" baseline="-25000">
                <a:latin typeface="Times New Roman" panose="02020603050405020304" pitchFamily="18" charset="0"/>
              </a:rPr>
              <a:t>L</a:t>
            </a:r>
            <a:r>
              <a:rPr lang="en-US" altLang="zh-CN" sz="1800" b="1" dirty="0">
                <a:latin typeface="Times New Roman" panose="02020603050405020304" pitchFamily="18" charset="0"/>
              </a:rPr>
              <a:t>=?</a:t>
            </a:r>
            <a:r>
              <a:rPr lang="zh-CN" altLang="en-US" sz="1800" b="1" dirty="0">
                <a:latin typeface="Times New Roman" panose="02020603050405020304" pitchFamily="18" charset="0"/>
              </a:rPr>
              <a:t>时获得</a:t>
            </a:r>
            <a:r>
              <a:rPr lang="en-US" altLang="zh-CN" sz="1800" b="1" i="1" err="1">
                <a:latin typeface="Times New Roman" panose="02020603050405020304" pitchFamily="18" charset="0"/>
              </a:rPr>
              <a:t>P</a:t>
            </a:r>
            <a:r>
              <a:rPr lang="en-US" altLang="zh-CN" sz="1800" b="1" baseline="-25000" err="1">
                <a:latin typeface="Times New Roman" panose="02020603050405020304" pitchFamily="18" charset="0"/>
              </a:rPr>
              <a:t>Lmax</a:t>
            </a:r>
            <a:r>
              <a:rPr lang="en-US" altLang="zh-CN" sz="1800" b="1" dirty="0">
                <a:latin typeface="Times New Roman" panose="02020603050405020304" pitchFamily="18" charset="0"/>
              </a:rPr>
              <a:t>,</a:t>
            </a:r>
            <a:r>
              <a:rPr lang="zh-CN" altLang="en-US" sz="1800" b="1" dirty="0">
                <a:latin typeface="Times New Roman" panose="02020603050405020304" pitchFamily="18" charset="0"/>
              </a:rPr>
              <a:t>并求</a:t>
            </a:r>
            <a:r>
              <a:rPr lang="en-US" altLang="zh-CN" sz="1800" b="1" i="1" err="1">
                <a:latin typeface="Times New Roman" panose="02020603050405020304" pitchFamily="18" charset="0"/>
              </a:rPr>
              <a:t>P</a:t>
            </a:r>
            <a:r>
              <a:rPr lang="en-US" altLang="zh-CN" sz="1800" b="1" baseline="-25000" err="1">
                <a:latin typeface="Times New Roman" panose="02020603050405020304" pitchFamily="18" charset="0"/>
              </a:rPr>
              <a:t>Lmax</a:t>
            </a:r>
            <a:r>
              <a:rPr lang="en-US" altLang="zh-CN" sz="1800" b="1">
                <a:latin typeface="Times New Roman" panose="02020603050405020304" pitchFamily="18" charset="0"/>
              </a:rPr>
              <a:t> </a:t>
            </a:r>
            <a:endParaRPr lang="en-US" altLang="zh-CN" sz="1800" b="1">
              <a:latin typeface="Times New Roman" panose="02020603050405020304" pitchFamily="18" charset="0"/>
            </a:endParaRPr>
          </a:p>
        </p:txBody>
      </p:sp>
      <p:grpSp>
        <p:nvGrpSpPr>
          <p:cNvPr id="81953" name="组合 81952"/>
          <p:cNvGrpSpPr/>
          <p:nvPr/>
        </p:nvGrpSpPr>
        <p:grpSpPr>
          <a:xfrm>
            <a:off x="2207005" y="593035"/>
            <a:ext cx="4384648" cy="1575473"/>
            <a:chOff x="459" y="943"/>
            <a:chExt cx="3682" cy="1323"/>
          </a:xfrm>
        </p:grpSpPr>
        <p:sp>
          <p:nvSpPr>
            <p:cNvPr id="81954" name="直接连接符 81953"/>
            <p:cNvSpPr/>
            <p:nvPr/>
          </p:nvSpPr>
          <p:spPr>
            <a:xfrm>
              <a:off x="3143" y="1279"/>
              <a:ext cx="537" cy="0"/>
            </a:xfrm>
            <a:prstGeom prst="line">
              <a:avLst/>
            </a:prstGeom>
            <a:ln w="38100" cap="flat" cmpd="sng">
              <a:solidFill>
                <a:schemeClr val="tx1"/>
              </a:solidFill>
              <a:prstDash val="solid"/>
              <a:headEnd type="none" w="med" len="med"/>
              <a:tailEnd type="none" w="med" len="med"/>
            </a:ln>
          </p:spPr>
        </p:sp>
        <p:sp>
          <p:nvSpPr>
            <p:cNvPr id="81955" name="直接连接符 81954"/>
            <p:cNvSpPr/>
            <p:nvPr/>
          </p:nvSpPr>
          <p:spPr>
            <a:xfrm flipH="1">
              <a:off x="2507" y="1795"/>
              <a:ext cx="3" cy="437"/>
            </a:xfrm>
            <a:prstGeom prst="line">
              <a:avLst/>
            </a:prstGeom>
            <a:ln w="38100" cap="flat" cmpd="sng">
              <a:solidFill>
                <a:schemeClr val="tx1"/>
              </a:solidFill>
              <a:prstDash val="solid"/>
              <a:headEnd type="none" w="med" len="med"/>
              <a:tailEnd type="oval" w="med" len="med"/>
            </a:ln>
          </p:spPr>
        </p:sp>
        <p:sp>
          <p:nvSpPr>
            <p:cNvPr id="81956" name="直接连接符 81955"/>
            <p:cNvSpPr/>
            <p:nvPr/>
          </p:nvSpPr>
          <p:spPr>
            <a:xfrm flipV="1">
              <a:off x="1534" y="1285"/>
              <a:ext cx="1225" cy="1"/>
            </a:xfrm>
            <a:prstGeom prst="line">
              <a:avLst/>
            </a:prstGeom>
            <a:ln w="38100" cap="flat" cmpd="sng">
              <a:solidFill>
                <a:schemeClr val="tx1"/>
              </a:solidFill>
              <a:prstDash val="solid"/>
              <a:headEnd type="none" w="med" len="med"/>
              <a:tailEnd type="none" w="med" len="med"/>
            </a:ln>
          </p:spPr>
        </p:sp>
        <p:sp>
          <p:nvSpPr>
            <p:cNvPr id="81957" name="直接连接符 81956"/>
            <p:cNvSpPr/>
            <p:nvPr/>
          </p:nvSpPr>
          <p:spPr>
            <a:xfrm flipH="1">
              <a:off x="2509" y="1286"/>
              <a:ext cx="0" cy="413"/>
            </a:xfrm>
            <a:prstGeom prst="line">
              <a:avLst/>
            </a:prstGeom>
            <a:ln w="38100" cap="flat" cmpd="sng">
              <a:solidFill>
                <a:schemeClr val="tx1"/>
              </a:solidFill>
              <a:prstDash val="solid"/>
              <a:headEnd type="oval" w="med" len="med"/>
              <a:tailEnd type="none" w="med" len="med"/>
            </a:ln>
          </p:spPr>
        </p:sp>
        <p:sp>
          <p:nvSpPr>
            <p:cNvPr id="81958" name="直接连接符 81957"/>
            <p:cNvSpPr/>
            <p:nvPr/>
          </p:nvSpPr>
          <p:spPr>
            <a:xfrm>
              <a:off x="1531" y="2232"/>
              <a:ext cx="2149" cy="0"/>
            </a:xfrm>
            <a:prstGeom prst="line">
              <a:avLst/>
            </a:prstGeom>
            <a:ln w="38100" cap="flat" cmpd="sng">
              <a:solidFill>
                <a:schemeClr val="tx1"/>
              </a:solidFill>
              <a:prstDash val="solid"/>
              <a:headEnd type="none" w="med" len="med"/>
              <a:tailEnd type="none" w="med" len="med"/>
            </a:ln>
          </p:spPr>
        </p:sp>
        <p:sp>
          <p:nvSpPr>
            <p:cNvPr id="81959" name="矩形 81958"/>
            <p:cNvSpPr/>
            <p:nvPr/>
          </p:nvSpPr>
          <p:spPr>
            <a:xfrm>
              <a:off x="1855" y="1231"/>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grpSp>
          <p:nvGrpSpPr>
            <p:cNvPr id="81960" name="组合 81959"/>
            <p:cNvGrpSpPr/>
            <p:nvPr/>
          </p:nvGrpSpPr>
          <p:grpSpPr>
            <a:xfrm>
              <a:off x="2385" y="1699"/>
              <a:ext cx="240" cy="96"/>
              <a:chOff x="1148" y="1106"/>
              <a:chExt cx="240" cy="96"/>
            </a:xfrm>
          </p:grpSpPr>
          <p:sp>
            <p:nvSpPr>
              <p:cNvPr id="81961" name="直接连接符 81960"/>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81962" name="直接连接符 81961"/>
              <p:cNvSpPr/>
              <p:nvPr/>
            </p:nvSpPr>
            <p:spPr>
              <a:xfrm>
                <a:off x="1148" y="1202"/>
                <a:ext cx="240" cy="0"/>
              </a:xfrm>
              <a:prstGeom prst="line">
                <a:avLst/>
              </a:prstGeom>
              <a:ln w="38100" cap="flat" cmpd="sng">
                <a:solidFill>
                  <a:schemeClr val="tx1"/>
                </a:solidFill>
                <a:prstDash val="solid"/>
                <a:headEnd type="none" w="med" len="med"/>
                <a:tailEnd type="none" w="med" len="med"/>
              </a:ln>
            </p:spPr>
          </p:sp>
        </p:grpSp>
        <p:grpSp>
          <p:nvGrpSpPr>
            <p:cNvPr id="81963" name="组合 81962"/>
            <p:cNvGrpSpPr/>
            <p:nvPr/>
          </p:nvGrpSpPr>
          <p:grpSpPr>
            <a:xfrm>
              <a:off x="2759" y="1231"/>
              <a:ext cx="384" cy="57"/>
              <a:chOff x="576" y="711"/>
              <a:chExt cx="384" cy="57"/>
            </a:xfrm>
          </p:grpSpPr>
          <p:sp>
            <p:nvSpPr>
              <p:cNvPr id="81964" name="任意多边形 81963"/>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81965" name="任意多边形 81964"/>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81966" name="任意多边形 81965"/>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81967" name="任意多边形 81966"/>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grpSp>
        <p:sp>
          <p:nvSpPr>
            <p:cNvPr id="81968" name="文本框 81967"/>
            <p:cNvSpPr txBox="1"/>
            <p:nvPr/>
          </p:nvSpPr>
          <p:spPr>
            <a:xfrm>
              <a:off x="2759" y="943"/>
              <a:ext cx="411"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1H</a:t>
              </a:r>
              <a:endParaRPr lang="en-US" altLang="zh-CN" sz="1800" b="1">
                <a:latin typeface="Times New Roman" panose="02020603050405020304" pitchFamily="18" charset="0"/>
              </a:endParaRPr>
            </a:p>
          </p:txBody>
        </p:sp>
        <p:sp>
          <p:nvSpPr>
            <p:cNvPr id="81969" name="文本框 81968"/>
            <p:cNvSpPr txBox="1"/>
            <p:nvPr/>
          </p:nvSpPr>
          <p:spPr>
            <a:xfrm>
              <a:off x="1742" y="943"/>
              <a:ext cx="560"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10</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sp>
          <p:nvSpPr>
            <p:cNvPr id="81970" name="椭圆 81969"/>
            <p:cNvSpPr/>
            <p:nvPr/>
          </p:nvSpPr>
          <p:spPr>
            <a:xfrm>
              <a:off x="3337" y="1245"/>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81971" name="椭圆 81970"/>
            <p:cNvSpPr/>
            <p:nvPr/>
          </p:nvSpPr>
          <p:spPr>
            <a:xfrm>
              <a:off x="3337" y="2198"/>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81972" name="文本框 81971"/>
            <p:cNvSpPr txBox="1"/>
            <p:nvPr/>
          </p:nvSpPr>
          <p:spPr>
            <a:xfrm>
              <a:off x="1149" y="1882"/>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81973" name="文本框 81972"/>
            <p:cNvSpPr txBox="1"/>
            <p:nvPr/>
          </p:nvSpPr>
          <p:spPr>
            <a:xfrm>
              <a:off x="1149" y="1345"/>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81974" name="椭圆 81973"/>
            <p:cNvSpPr/>
            <p:nvPr/>
          </p:nvSpPr>
          <p:spPr>
            <a:xfrm>
              <a:off x="1374" y="1609"/>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81975" name="直接连接符 81974"/>
            <p:cNvSpPr/>
            <p:nvPr/>
          </p:nvSpPr>
          <p:spPr>
            <a:xfrm flipH="1">
              <a:off x="1531" y="1279"/>
              <a:ext cx="3" cy="953"/>
            </a:xfrm>
            <a:prstGeom prst="line">
              <a:avLst/>
            </a:prstGeom>
            <a:ln w="38100" cap="flat" cmpd="sng">
              <a:solidFill>
                <a:schemeClr val="tx1"/>
              </a:solidFill>
              <a:prstDash val="solid"/>
              <a:headEnd type="none" w="med" len="med"/>
              <a:tailEnd type="none" w="med" len="med"/>
            </a:ln>
          </p:spPr>
        </p:sp>
        <p:graphicFrame>
          <p:nvGraphicFramePr>
            <p:cNvPr id="81976" name="对象 81975"/>
            <p:cNvGraphicFramePr/>
            <p:nvPr/>
          </p:nvGraphicFramePr>
          <p:xfrm>
            <a:off x="459" y="1612"/>
            <a:ext cx="774" cy="224"/>
          </p:xfrm>
          <a:graphic>
            <a:graphicData uri="http://schemas.openxmlformats.org/presentationml/2006/ole">
              <mc:AlternateContent xmlns:mc="http://schemas.openxmlformats.org/markup-compatibility/2006">
                <mc:Choice xmlns:v="urn:schemas-microsoft-com:vml" Requires="v">
                  <p:oleObj spid="_x0000_s26637" name="" r:id="rId1" imgW="609600" imgH="177165" progId="Equation.3">
                    <p:embed/>
                  </p:oleObj>
                </mc:Choice>
                <mc:Fallback>
                  <p:oleObj name="" r:id="rId1" imgW="609600" imgH="177165" progId="Equation.3">
                    <p:embed/>
                    <p:pic>
                      <p:nvPicPr>
                        <p:cNvPr id="0" name="图片 3137"/>
                        <p:cNvPicPr/>
                        <p:nvPr/>
                      </p:nvPicPr>
                      <p:blipFill>
                        <a:blip r:embed="rId2"/>
                        <a:stretch>
                          <a:fillRect/>
                        </a:stretch>
                      </p:blipFill>
                      <p:spPr>
                        <a:xfrm>
                          <a:off x="459" y="1612"/>
                          <a:ext cx="774" cy="224"/>
                        </a:xfrm>
                        <a:prstGeom prst="rect">
                          <a:avLst/>
                        </a:prstGeom>
                        <a:noFill/>
                        <a:ln w="38100">
                          <a:noFill/>
                          <a:miter/>
                        </a:ln>
                      </p:spPr>
                    </p:pic>
                  </p:oleObj>
                </mc:Fallback>
              </mc:AlternateContent>
            </a:graphicData>
          </a:graphic>
        </p:graphicFrame>
        <p:graphicFrame>
          <p:nvGraphicFramePr>
            <p:cNvPr id="81977" name="对象 81976"/>
            <p:cNvGraphicFramePr/>
            <p:nvPr/>
          </p:nvGraphicFramePr>
          <p:xfrm>
            <a:off x="1962" y="1525"/>
            <a:ext cx="423" cy="425"/>
          </p:xfrm>
          <a:graphic>
            <a:graphicData uri="http://schemas.openxmlformats.org/presentationml/2006/ole">
              <mc:AlternateContent xmlns:mc="http://schemas.openxmlformats.org/markup-compatibility/2006">
                <mc:Choice xmlns:v="urn:schemas-microsoft-com:vml" Requires="v">
                  <p:oleObj spid="_x0000_s26638" name="" r:id="rId3" imgW="405765" imgH="405765" progId="Equation.3">
                    <p:embed/>
                  </p:oleObj>
                </mc:Choice>
                <mc:Fallback>
                  <p:oleObj name="" r:id="rId3" imgW="405765" imgH="405765" progId="Equation.3">
                    <p:embed/>
                    <p:pic>
                      <p:nvPicPr>
                        <p:cNvPr id="0" name="图片 3138"/>
                        <p:cNvPicPr/>
                        <p:nvPr/>
                      </p:nvPicPr>
                      <p:blipFill>
                        <a:blip r:embed="rId4"/>
                        <a:stretch>
                          <a:fillRect/>
                        </a:stretch>
                      </p:blipFill>
                      <p:spPr>
                        <a:xfrm>
                          <a:off x="1962" y="1525"/>
                          <a:ext cx="423" cy="425"/>
                        </a:xfrm>
                        <a:prstGeom prst="rect">
                          <a:avLst/>
                        </a:prstGeom>
                        <a:noFill/>
                        <a:ln w="38100">
                          <a:noFill/>
                          <a:miter/>
                        </a:ln>
                      </p:spPr>
                    </p:pic>
                  </p:oleObj>
                </mc:Fallback>
              </mc:AlternateContent>
            </a:graphicData>
          </a:graphic>
        </p:graphicFrame>
        <p:sp>
          <p:nvSpPr>
            <p:cNvPr id="81978" name="直接连接符 81977"/>
            <p:cNvSpPr/>
            <p:nvPr/>
          </p:nvSpPr>
          <p:spPr>
            <a:xfrm>
              <a:off x="3680" y="1279"/>
              <a:ext cx="0" cy="953"/>
            </a:xfrm>
            <a:prstGeom prst="line">
              <a:avLst/>
            </a:prstGeom>
            <a:ln w="38100" cap="flat" cmpd="sng">
              <a:solidFill>
                <a:schemeClr val="tx1"/>
              </a:solidFill>
              <a:prstDash val="solid"/>
              <a:headEnd type="none" w="med" len="med"/>
              <a:tailEnd type="none" w="med" len="med"/>
            </a:ln>
          </p:spPr>
        </p:sp>
        <p:sp>
          <p:nvSpPr>
            <p:cNvPr id="81979" name="矩形 81978"/>
            <p:cNvSpPr/>
            <p:nvPr/>
          </p:nvSpPr>
          <p:spPr>
            <a:xfrm>
              <a:off x="3573" y="1633"/>
              <a:ext cx="214" cy="227"/>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sp>
          <p:nvSpPr>
            <p:cNvPr id="81980" name="矩形 81979"/>
            <p:cNvSpPr/>
            <p:nvPr/>
          </p:nvSpPr>
          <p:spPr>
            <a:xfrm>
              <a:off x="3787" y="1582"/>
              <a:ext cx="354"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Z</a:t>
              </a:r>
              <a:r>
                <a:rPr lang="en-US" altLang="zh-CN" sz="1800" b="1" baseline="-25000">
                  <a:latin typeface="Times New Roman" panose="02020603050405020304" pitchFamily="18" charset="0"/>
                </a:rPr>
                <a:t>L</a:t>
              </a:r>
              <a:endParaRPr lang="en-US" altLang="zh-CN" sz="1800" b="1" baseline="-25000">
                <a:latin typeface="Times New Roman" panose="02020603050405020304" pitchFamily="18" charset="0"/>
              </a:endParaRPr>
            </a:p>
          </p:txBody>
        </p:sp>
      </p:grpSp>
      <p:grpSp>
        <p:nvGrpSpPr>
          <p:cNvPr id="81981" name="组合 81980"/>
          <p:cNvGrpSpPr/>
          <p:nvPr/>
        </p:nvGrpSpPr>
        <p:grpSpPr>
          <a:xfrm>
            <a:off x="2076013" y="1011018"/>
            <a:ext cx="3639187" cy="1068177"/>
            <a:chOff x="890" y="661"/>
            <a:chExt cx="3056" cy="897"/>
          </a:xfrm>
        </p:grpSpPr>
        <p:sp>
          <p:nvSpPr>
            <p:cNvPr id="81982" name="文本框 81981"/>
            <p:cNvSpPr txBox="1"/>
            <p:nvPr/>
          </p:nvSpPr>
          <p:spPr>
            <a:xfrm>
              <a:off x="2303" y="1249"/>
              <a:ext cx="748" cy="309"/>
            </a:xfrm>
            <a:prstGeom prst="rect">
              <a:avLst/>
            </a:prstGeom>
            <a:noFill/>
            <a:ln w="38100">
              <a:noFill/>
            </a:ln>
          </p:spPr>
          <p:txBody>
            <a:bodyPr>
              <a:spAutoFit/>
            </a:bodyPr>
            <a:lstStyle/>
            <a:p>
              <a:pPr>
                <a:spcBef>
                  <a:spcPct val="50000"/>
                </a:spcBef>
              </a:pPr>
              <a:r>
                <a:rPr lang="en-US" altLang="zh-CN" sz="1800" b="1">
                  <a:solidFill>
                    <a:srgbClr val="FF0000"/>
                  </a:solidFill>
                  <a:latin typeface="Times New Roman" panose="02020603050405020304" pitchFamily="18" charset="0"/>
                </a:rPr>
                <a:t>-j10</a:t>
              </a:r>
              <a:r>
                <a:rPr lang="el-GR" altLang="zh-CN" sz="1800" b="1" dirty="0">
                  <a:solidFill>
                    <a:srgbClr val="FF0000"/>
                  </a:solidFill>
                  <a:latin typeface="Times New Roman" panose="02020603050405020304" pitchFamily="18" charset="0"/>
                </a:rPr>
                <a:t>Ω</a:t>
              </a:r>
              <a:endParaRPr lang="en-US" altLang="zh-CN" sz="1800" b="1">
                <a:solidFill>
                  <a:srgbClr val="FF0000"/>
                </a:solidFill>
                <a:latin typeface="Times New Roman" panose="02020603050405020304" pitchFamily="18" charset="0"/>
              </a:endParaRPr>
            </a:p>
          </p:txBody>
        </p:sp>
        <p:sp>
          <p:nvSpPr>
            <p:cNvPr id="81983" name="文本框 81982"/>
            <p:cNvSpPr txBox="1"/>
            <p:nvPr/>
          </p:nvSpPr>
          <p:spPr>
            <a:xfrm>
              <a:off x="3275" y="661"/>
              <a:ext cx="671" cy="309"/>
            </a:xfrm>
            <a:prstGeom prst="rect">
              <a:avLst/>
            </a:prstGeom>
            <a:noFill/>
            <a:ln w="38100">
              <a:noFill/>
            </a:ln>
          </p:spPr>
          <p:txBody>
            <a:bodyPr>
              <a:spAutoFit/>
            </a:bodyPr>
            <a:lstStyle/>
            <a:p>
              <a:pPr>
                <a:spcBef>
                  <a:spcPct val="50000"/>
                </a:spcBef>
              </a:pPr>
              <a:r>
                <a:rPr lang="en-US" altLang="zh-CN" sz="1800" b="1">
                  <a:solidFill>
                    <a:srgbClr val="FF0000"/>
                  </a:solidFill>
                  <a:latin typeface="Times New Roman" panose="02020603050405020304" pitchFamily="18" charset="0"/>
                </a:rPr>
                <a:t>j10</a:t>
              </a:r>
              <a:r>
                <a:rPr lang="el-GR" altLang="zh-CN" sz="1800" b="1" dirty="0">
                  <a:solidFill>
                    <a:srgbClr val="FF0000"/>
                  </a:solidFill>
                  <a:latin typeface="Times New Roman" panose="02020603050405020304" pitchFamily="18" charset="0"/>
                </a:rPr>
                <a:t>Ω</a:t>
              </a:r>
              <a:endParaRPr lang="en-US" altLang="zh-CN" sz="1800" b="1">
                <a:solidFill>
                  <a:srgbClr val="FF0000"/>
                </a:solidFill>
                <a:latin typeface="Times New Roman" panose="02020603050405020304" pitchFamily="18" charset="0"/>
              </a:endParaRPr>
            </a:p>
          </p:txBody>
        </p:sp>
        <p:graphicFrame>
          <p:nvGraphicFramePr>
            <p:cNvPr id="81984" name="对象 81983"/>
            <p:cNvGraphicFramePr/>
            <p:nvPr/>
          </p:nvGraphicFramePr>
          <p:xfrm>
            <a:off x="890" y="1281"/>
            <a:ext cx="800" cy="256"/>
          </p:xfrm>
          <a:graphic>
            <a:graphicData uri="http://schemas.openxmlformats.org/presentationml/2006/ole">
              <mc:AlternateContent xmlns:mc="http://schemas.openxmlformats.org/markup-compatibility/2006">
                <mc:Choice xmlns:v="urn:schemas-microsoft-com:vml" Requires="v">
                  <p:oleObj spid="_x0000_s26639" name="" r:id="rId5" imgW="634365" imgH="203200" progId="Equation.3">
                    <p:embed/>
                  </p:oleObj>
                </mc:Choice>
                <mc:Fallback>
                  <p:oleObj name="" r:id="rId5" imgW="634365" imgH="203200" progId="Equation.3">
                    <p:embed/>
                    <p:pic>
                      <p:nvPicPr>
                        <p:cNvPr id="0" name="图片 3136"/>
                        <p:cNvPicPr/>
                        <p:nvPr/>
                      </p:nvPicPr>
                      <p:blipFill>
                        <a:blip r:embed="rId6">
                          <a:clrChange>
                            <a:clrFrom>
                              <a:srgbClr val="000000"/>
                            </a:clrFrom>
                            <a:clrTo>
                              <a:srgbClr val="FF0000"/>
                            </a:clrTo>
                          </a:clrChange>
                        </a:blip>
                        <a:stretch>
                          <a:fillRect/>
                        </a:stretch>
                      </p:blipFill>
                      <p:spPr>
                        <a:xfrm>
                          <a:off x="890" y="1281"/>
                          <a:ext cx="800" cy="256"/>
                        </a:xfrm>
                        <a:prstGeom prst="rect">
                          <a:avLst/>
                        </a:prstGeom>
                        <a:noFill/>
                        <a:ln w="38100">
                          <a:noFill/>
                          <a:miter/>
                        </a:ln>
                      </p:spPr>
                    </p:pic>
                  </p:oleObj>
                </mc:Fallback>
              </mc:AlternateContent>
            </a:graphicData>
          </a:graphic>
        </p:graphicFrame>
      </p:grpSp>
      <p:sp>
        <p:nvSpPr>
          <p:cNvPr id="81985" name="矩形 81984"/>
          <p:cNvSpPr/>
          <p:nvPr/>
        </p:nvSpPr>
        <p:spPr>
          <a:xfrm>
            <a:off x="1496078" y="2260202"/>
            <a:ext cx="2462643" cy="368300"/>
          </a:xfrm>
          <a:prstGeom prst="rect">
            <a:avLst/>
          </a:prstGeom>
          <a:noFill/>
          <a:ln w="9525">
            <a:noFill/>
          </a:ln>
        </p:spPr>
        <p:txBody>
          <a:bodyPr>
            <a:spAutoFit/>
          </a:bodyPr>
          <a:lstStyle/>
          <a:p>
            <a:r>
              <a:rPr lang="zh-CN" altLang="en-US" sz="1800" b="1" dirty="0">
                <a:latin typeface="Times New Roman" panose="02020603050405020304" pitchFamily="18" charset="0"/>
              </a:rPr>
              <a:t>解</a:t>
            </a:r>
            <a:r>
              <a:rPr lang="en-US" altLang="zh-CN" sz="1800" b="1" dirty="0">
                <a:latin typeface="Times New Roman" panose="02020603050405020304" pitchFamily="18" charset="0"/>
              </a:rPr>
              <a:t>:</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1</a:t>
            </a:r>
            <a:r>
              <a:rPr lang="zh-CN" altLang="en-US" sz="1800" b="1" dirty="0">
                <a:latin typeface="Times New Roman" panose="02020603050405020304" pitchFamily="18" charset="0"/>
              </a:rPr>
              <a:t>）作出相量模型</a:t>
            </a:r>
            <a:endParaRPr lang="zh-CN" altLang="en-US" sz="1800" dirty="0">
              <a:latin typeface="Times New Roman" panose="02020603050405020304" pitchFamily="18" charset="0"/>
            </a:endParaRPr>
          </a:p>
        </p:txBody>
      </p:sp>
      <p:sp>
        <p:nvSpPr>
          <p:cNvPr id="81986" name="矩形 81985"/>
          <p:cNvSpPr/>
          <p:nvPr/>
        </p:nvSpPr>
        <p:spPr>
          <a:xfrm>
            <a:off x="1792595" y="2619833"/>
            <a:ext cx="3008045" cy="368300"/>
          </a:xfrm>
          <a:prstGeom prst="rect">
            <a:avLst/>
          </a:prstGeom>
          <a:noFill/>
          <a:ln w="9525">
            <a:noFill/>
          </a:ln>
        </p:spPr>
        <p:txBody>
          <a:bodyPr>
            <a:spAutoFit/>
          </a:bodyPr>
          <a:lstStyle/>
          <a:p>
            <a:r>
              <a:rPr lang="zh-CN" altLang="en-US" sz="1800" b="1" dirty="0">
                <a:latin typeface="Times New Roman" panose="02020603050405020304" pitchFamily="18" charset="0"/>
              </a:rPr>
              <a:t>（</a:t>
            </a:r>
            <a:r>
              <a:rPr lang="en-US" altLang="zh-CN" sz="1800" b="1" dirty="0">
                <a:latin typeface="Times New Roman" panose="02020603050405020304" pitchFamily="18" charset="0"/>
              </a:rPr>
              <a:t>2</a:t>
            </a:r>
            <a:r>
              <a:rPr lang="zh-CN" altLang="en-US" sz="1800" b="1" dirty="0">
                <a:latin typeface="Times New Roman" panose="02020603050405020304" pitchFamily="18" charset="0"/>
              </a:rPr>
              <a:t>）计算开路电压相量</a:t>
            </a:r>
            <a:endParaRPr lang="zh-CN" altLang="en-US" sz="1800" dirty="0">
              <a:latin typeface="Times New Roman" panose="02020603050405020304" pitchFamily="18" charset="0"/>
            </a:endParaRPr>
          </a:p>
        </p:txBody>
      </p:sp>
      <p:graphicFrame>
        <p:nvGraphicFramePr>
          <p:cNvPr id="81987" name="对象 81986"/>
          <p:cNvGraphicFramePr/>
          <p:nvPr/>
        </p:nvGraphicFramePr>
        <p:xfrm>
          <a:off x="4342170" y="2623406"/>
          <a:ext cx="354868" cy="339387"/>
        </p:xfrm>
        <a:graphic>
          <a:graphicData uri="http://schemas.openxmlformats.org/presentationml/2006/ole">
            <mc:AlternateContent xmlns:mc="http://schemas.openxmlformats.org/markup-compatibility/2006">
              <mc:Choice xmlns:v="urn:schemas-microsoft-com:vml" Requires="v">
                <p:oleObj spid="_x0000_s26640" name="" r:id="rId7" imgW="254000" imgH="241300" progId="Equation.3">
                  <p:embed/>
                </p:oleObj>
              </mc:Choice>
              <mc:Fallback>
                <p:oleObj name="" r:id="rId7" imgW="254000" imgH="241300" progId="Equation.3">
                  <p:embed/>
                  <p:pic>
                    <p:nvPicPr>
                      <p:cNvPr id="0" name="图片 3139"/>
                      <p:cNvPicPr/>
                      <p:nvPr/>
                    </p:nvPicPr>
                    <p:blipFill>
                      <a:blip r:embed="rId8"/>
                      <a:stretch>
                        <a:fillRect/>
                      </a:stretch>
                    </p:blipFill>
                    <p:spPr>
                      <a:xfrm>
                        <a:off x="4342170" y="2623406"/>
                        <a:ext cx="354868" cy="339387"/>
                      </a:xfrm>
                      <a:prstGeom prst="rect">
                        <a:avLst/>
                      </a:prstGeom>
                      <a:noFill/>
                      <a:ln w="38100">
                        <a:noFill/>
                        <a:miter/>
                      </a:ln>
                    </p:spPr>
                  </p:pic>
                </p:oleObj>
              </mc:Fallback>
            </mc:AlternateContent>
          </a:graphicData>
        </a:graphic>
      </p:graphicFrame>
      <p:graphicFrame>
        <p:nvGraphicFramePr>
          <p:cNvPr id="81988" name="对象 81987"/>
          <p:cNvGraphicFramePr/>
          <p:nvPr/>
        </p:nvGraphicFramePr>
        <p:xfrm>
          <a:off x="2396824" y="3064610"/>
          <a:ext cx="3828767" cy="615899"/>
        </p:xfrm>
        <a:graphic>
          <a:graphicData uri="http://schemas.openxmlformats.org/presentationml/2006/ole">
            <mc:AlternateContent xmlns:mc="http://schemas.openxmlformats.org/markup-compatibility/2006">
              <mc:Choice xmlns:v="urn:schemas-microsoft-com:vml" Requires="v">
                <p:oleObj spid="_x0000_s26641" name="" r:id="rId9" imgW="2679700" imgH="431800" progId="Equation.3">
                  <p:embed/>
                </p:oleObj>
              </mc:Choice>
              <mc:Fallback>
                <p:oleObj name="" r:id="rId9" imgW="2679700" imgH="431800" progId="Equation.3">
                  <p:embed/>
                  <p:pic>
                    <p:nvPicPr>
                      <p:cNvPr id="0" name="图片 3140"/>
                      <p:cNvPicPr/>
                      <p:nvPr/>
                    </p:nvPicPr>
                    <p:blipFill>
                      <a:blip r:embed="rId10">
                        <a:clrChange>
                          <a:clrFrom>
                            <a:srgbClr val="000000"/>
                          </a:clrFrom>
                          <a:clrTo>
                            <a:srgbClr val="000000"/>
                          </a:clrTo>
                        </a:clrChange>
                      </a:blip>
                      <a:stretch>
                        <a:fillRect/>
                      </a:stretch>
                    </p:blipFill>
                    <p:spPr>
                      <a:xfrm>
                        <a:off x="2396824" y="3064610"/>
                        <a:ext cx="3828767" cy="615899"/>
                      </a:xfrm>
                      <a:prstGeom prst="rect">
                        <a:avLst/>
                      </a:prstGeom>
                      <a:noFill/>
                      <a:ln w="38100">
                        <a:noFill/>
                        <a:miter/>
                      </a:ln>
                    </p:spPr>
                  </p:pic>
                </p:oleObj>
              </mc:Fallback>
            </mc:AlternateContent>
          </a:graphicData>
        </a:graphic>
      </p:graphicFrame>
      <p:graphicFrame>
        <p:nvGraphicFramePr>
          <p:cNvPr id="81989" name="对象 81988"/>
          <p:cNvGraphicFramePr/>
          <p:nvPr/>
        </p:nvGraphicFramePr>
        <p:xfrm>
          <a:off x="2407065" y="4306053"/>
          <a:ext cx="4787150" cy="362013"/>
        </p:xfrm>
        <a:graphic>
          <a:graphicData uri="http://schemas.openxmlformats.org/presentationml/2006/ole">
            <mc:AlternateContent xmlns:mc="http://schemas.openxmlformats.org/markup-compatibility/2006">
              <mc:Choice xmlns:v="urn:schemas-microsoft-com:vml" Requires="v">
                <p:oleObj spid="_x0000_s26642" name="" r:id="rId11" imgW="3349625" imgH="254000" progId="Equation.3">
                  <p:embed/>
                </p:oleObj>
              </mc:Choice>
              <mc:Fallback>
                <p:oleObj name="" r:id="rId11" imgW="3349625" imgH="254000" progId="Equation.3">
                  <p:embed/>
                  <p:pic>
                    <p:nvPicPr>
                      <p:cNvPr id="0" name="图片 3141"/>
                      <p:cNvPicPr/>
                      <p:nvPr/>
                    </p:nvPicPr>
                    <p:blipFill>
                      <a:blip r:embed="rId12">
                        <a:clrChange>
                          <a:clrFrom>
                            <a:srgbClr val="000000"/>
                          </a:clrFrom>
                          <a:clrTo>
                            <a:srgbClr val="000000"/>
                          </a:clrTo>
                        </a:clrChange>
                      </a:blip>
                      <a:stretch>
                        <a:fillRect/>
                      </a:stretch>
                    </p:blipFill>
                    <p:spPr>
                      <a:xfrm>
                        <a:off x="2407065" y="4306053"/>
                        <a:ext cx="4787150" cy="362013"/>
                      </a:xfrm>
                      <a:prstGeom prst="rect">
                        <a:avLst/>
                      </a:prstGeom>
                      <a:noFill/>
                      <a:ln w="38100">
                        <a:noFill/>
                        <a:miter/>
                      </a:ln>
                    </p:spPr>
                  </p:pic>
                </p:oleObj>
              </mc:Fallback>
            </mc:AlternateContent>
          </a:graphicData>
        </a:graphic>
      </p:graphicFrame>
      <p:sp>
        <p:nvSpPr>
          <p:cNvPr id="81990" name="矩形 81989"/>
          <p:cNvSpPr/>
          <p:nvPr/>
        </p:nvSpPr>
        <p:spPr>
          <a:xfrm>
            <a:off x="1896198" y="3782087"/>
            <a:ext cx="2582917" cy="368300"/>
          </a:xfrm>
          <a:prstGeom prst="rect">
            <a:avLst/>
          </a:prstGeom>
          <a:noFill/>
          <a:ln w="9525">
            <a:noFill/>
          </a:ln>
        </p:spPr>
        <p:txBody>
          <a:bodyPr>
            <a:spAutoFit/>
          </a:bodyPr>
          <a:lstStyle/>
          <a:p>
            <a:r>
              <a:rPr lang="zh-CN" altLang="en-US" sz="1800" b="1" dirty="0">
                <a:latin typeface="Times New Roman" panose="02020603050405020304" pitchFamily="18" charset="0"/>
              </a:rPr>
              <a:t>（</a:t>
            </a:r>
            <a:r>
              <a:rPr lang="en-US" altLang="zh-CN" sz="1800" b="1" dirty="0">
                <a:latin typeface="Times New Roman" panose="02020603050405020304" pitchFamily="18" charset="0"/>
              </a:rPr>
              <a:t>3</a:t>
            </a:r>
            <a:r>
              <a:rPr lang="zh-CN" altLang="en-US" sz="1800" b="1" dirty="0">
                <a:latin typeface="Times New Roman" panose="02020603050405020304" pitchFamily="18" charset="0"/>
              </a:rPr>
              <a:t>）计算等效阻抗 </a:t>
            </a:r>
            <a:r>
              <a:rPr lang="en-US" altLang="zh-CN" sz="1800" b="1" i="1">
                <a:latin typeface="Times New Roman" panose="02020603050405020304" pitchFamily="18" charset="0"/>
              </a:rPr>
              <a:t>Z</a:t>
            </a:r>
            <a:r>
              <a:rPr lang="en-US" altLang="zh-CN" sz="1800" b="1" baseline="-25000">
                <a:latin typeface="Times New Roman" panose="02020603050405020304" pitchFamily="18" charset="0"/>
              </a:rPr>
              <a:t>0</a:t>
            </a:r>
            <a:endParaRPr lang="en-US" altLang="zh-CN" sz="1800" baseline="-25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81952"/>
                                        </p:tgtEl>
                                        <p:attrNameLst>
                                          <p:attrName>style.visibility</p:attrName>
                                        </p:attrNameLst>
                                      </p:cBhvr>
                                      <p:to>
                                        <p:strVal val="visible"/>
                                      </p:to>
                                    </p:set>
                                    <p:anim calcmode="lin" valueType="num">
                                      <p:cBhvr>
                                        <p:cTn id="7" dur="1000" fill="hold"/>
                                        <p:tgtEl>
                                          <p:spTgt spid="81952"/>
                                        </p:tgtEl>
                                        <p:attrNameLst>
                                          <p:attrName>ppt_w</p:attrName>
                                        </p:attrNameLst>
                                      </p:cBhvr>
                                      <p:tavLst>
                                        <p:tav tm="0">
                                          <p:val>
                                            <p:fltVal val="0"/>
                                          </p:val>
                                        </p:tav>
                                        <p:tav tm="100000">
                                          <p:val>
                                            <p:strVal val="#ppt_w"/>
                                          </p:val>
                                        </p:tav>
                                      </p:tavLst>
                                    </p:anim>
                                    <p:anim calcmode="lin" valueType="num">
                                      <p:cBhvr>
                                        <p:cTn id="8" dur="1000" fill="hold"/>
                                        <p:tgtEl>
                                          <p:spTgt spid="81952"/>
                                        </p:tgtEl>
                                        <p:attrNameLst>
                                          <p:attrName>ppt_h</p:attrName>
                                        </p:attrNameLst>
                                      </p:cBhvr>
                                      <p:tavLst>
                                        <p:tav tm="0">
                                          <p:val>
                                            <p:fltVal val="0"/>
                                          </p:val>
                                        </p:tav>
                                        <p:tav tm="100000">
                                          <p:val>
                                            <p:strVal val="#ppt_h"/>
                                          </p:val>
                                        </p:tav>
                                      </p:tavLst>
                                    </p:anim>
                                    <p:anim calcmode="lin" valueType="num">
                                      <p:cBhvr>
                                        <p:cTn id="9" dur="1000" fill="hold"/>
                                        <p:tgtEl>
                                          <p:spTgt spid="8195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195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55" presetClass="entr" presetSubtype="0" fill="hold" nodeType="afterEffect">
                                  <p:stCondLst>
                                    <p:cond delay="0"/>
                                  </p:stCondLst>
                                  <p:childTnLst>
                                    <p:set>
                                      <p:cBhvr>
                                        <p:cTn id="13" dur="1" fill="hold">
                                          <p:stCondLst>
                                            <p:cond delay="0"/>
                                          </p:stCondLst>
                                        </p:cTn>
                                        <p:tgtEl>
                                          <p:spTgt spid="81953"/>
                                        </p:tgtEl>
                                        <p:attrNameLst>
                                          <p:attrName>style.visibility</p:attrName>
                                        </p:attrNameLst>
                                      </p:cBhvr>
                                      <p:to>
                                        <p:strVal val="visible"/>
                                      </p:to>
                                    </p:set>
                                    <p:anim calcmode="lin" valueType="num">
                                      <p:cBhvr>
                                        <p:cTn id="14" dur="1000" fill="hold"/>
                                        <p:tgtEl>
                                          <p:spTgt spid="81953"/>
                                        </p:tgtEl>
                                        <p:attrNameLst>
                                          <p:attrName>ppt_w</p:attrName>
                                        </p:attrNameLst>
                                      </p:cBhvr>
                                      <p:tavLst>
                                        <p:tav tm="0">
                                          <p:val>
                                            <p:strVal val="#ppt_w*0.70"/>
                                          </p:val>
                                        </p:tav>
                                        <p:tav tm="100000">
                                          <p:val>
                                            <p:strVal val="#ppt_w"/>
                                          </p:val>
                                        </p:tav>
                                      </p:tavLst>
                                    </p:anim>
                                    <p:anim calcmode="lin" valueType="num">
                                      <p:cBhvr>
                                        <p:cTn id="15" dur="1000" fill="hold"/>
                                        <p:tgtEl>
                                          <p:spTgt spid="81953"/>
                                        </p:tgtEl>
                                        <p:attrNameLst>
                                          <p:attrName>ppt_h</p:attrName>
                                        </p:attrNameLst>
                                      </p:cBhvr>
                                      <p:tavLst>
                                        <p:tav tm="0">
                                          <p:val>
                                            <p:strVal val="#ppt_h"/>
                                          </p:val>
                                        </p:tav>
                                        <p:tav tm="100000">
                                          <p:val>
                                            <p:strVal val="#ppt_h"/>
                                          </p:val>
                                        </p:tav>
                                      </p:tavLst>
                                    </p:anim>
                                    <p:animEffect transition="in" filter="fade">
                                      <p:cBhvr>
                                        <p:cTn id="16" dur="1000"/>
                                        <p:tgtEl>
                                          <p:spTgt spid="81953"/>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81985"/>
                                        </p:tgtEl>
                                        <p:attrNameLst>
                                          <p:attrName>style.visibility</p:attrName>
                                        </p:attrNameLst>
                                      </p:cBhvr>
                                      <p:to>
                                        <p:strVal val="visible"/>
                                      </p:to>
                                    </p:set>
                                    <p:animEffect transition="in" filter="checkerboard(across)">
                                      <p:cBhvr>
                                        <p:cTn id="21" dur="500"/>
                                        <p:tgtEl>
                                          <p:spTgt spid="81985"/>
                                        </p:tgtEl>
                                      </p:cBhvr>
                                    </p:animEffect>
                                  </p:childTnLst>
                                </p:cTn>
                              </p:par>
                            </p:childTnLst>
                          </p:cTn>
                        </p:par>
                        <p:par>
                          <p:cTn id="22" fill="hold">
                            <p:stCondLst>
                              <p:cond delay="500"/>
                            </p:stCondLst>
                            <p:childTnLst>
                              <p:par>
                                <p:cTn id="23" presetID="12" presetClass="entr" presetSubtype="4" fill="hold" nodeType="afterEffect">
                                  <p:stCondLst>
                                    <p:cond delay="0"/>
                                  </p:stCondLst>
                                  <p:childTnLst>
                                    <p:set>
                                      <p:cBhvr>
                                        <p:cTn id="24" dur="1" fill="hold">
                                          <p:stCondLst>
                                            <p:cond delay="0"/>
                                          </p:stCondLst>
                                        </p:cTn>
                                        <p:tgtEl>
                                          <p:spTgt spid="81981"/>
                                        </p:tgtEl>
                                        <p:attrNameLst>
                                          <p:attrName>style.visibility</p:attrName>
                                        </p:attrNameLst>
                                      </p:cBhvr>
                                      <p:to>
                                        <p:strVal val="visible"/>
                                      </p:to>
                                    </p:set>
                                    <p:animEffect transition="in" filter="slide(fromBottom)">
                                      <p:cBhvr>
                                        <p:cTn id="25" dur="500"/>
                                        <p:tgtEl>
                                          <p:spTgt spid="81981"/>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81986"/>
                                        </p:tgtEl>
                                        <p:attrNameLst>
                                          <p:attrName>style.visibility</p:attrName>
                                        </p:attrNameLst>
                                      </p:cBhvr>
                                      <p:to>
                                        <p:strVal val="visible"/>
                                      </p:to>
                                    </p:set>
                                    <p:animEffect transition="in" filter="checkerboard(across)">
                                      <p:cBhvr>
                                        <p:cTn id="30" dur="500"/>
                                        <p:tgtEl>
                                          <p:spTgt spid="81986"/>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1987"/>
                                        </p:tgtEl>
                                        <p:attrNameLst>
                                          <p:attrName>style.visibility</p:attrName>
                                        </p:attrNameLst>
                                      </p:cBhvr>
                                      <p:to>
                                        <p:strVal val="visible"/>
                                      </p:to>
                                    </p:set>
                                    <p:animEffect transition="in" filter="wipe(left)">
                                      <p:cBhvr>
                                        <p:cTn id="34" dur="500"/>
                                        <p:tgtEl>
                                          <p:spTgt spid="81987"/>
                                        </p:tgtEl>
                                      </p:cBhvr>
                                    </p:animEffect>
                                  </p:childTnLst>
                                </p:cTn>
                              </p:par>
                            </p:childTnLst>
                          </p:cTn>
                        </p:par>
                      </p:childTnLst>
                    </p:cTn>
                  </p:par>
                  <p:par>
                    <p:cTn id="35" fill="hold">
                      <p:stCondLst>
                        <p:cond delay="indefinite"/>
                      </p:stCondLst>
                      <p:childTnLst>
                        <p:par>
                          <p:cTn id="36" fill="hold">
                            <p:stCondLst>
                              <p:cond delay="0"/>
                            </p:stCondLst>
                            <p:childTnLst>
                              <p:par>
                                <p:cTn id="37" presetID="24" presetClass="entr" presetSubtype="0" fill="hold" nodeType="clickEffect">
                                  <p:stCondLst>
                                    <p:cond delay="0"/>
                                  </p:stCondLst>
                                  <p:childTnLst>
                                    <p:set>
                                      <p:cBhvr>
                                        <p:cTn id="38" dur="1" fill="hold">
                                          <p:stCondLst>
                                            <p:cond delay="499"/>
                                          </p:stCondLst>
                                        </p:cTn>
                                        <p:tgtEl>
                                          <p:spTgt spid="81988"/>
                                        </p:tgtEl>
                                        <p:attrNameLst>
                                          <p:attrName>style.visibility</p:attrName>
                                        </p:attrNameLst>
                                      </p:cBhvr>
                                      <p:to>
                                        <p:strVal val="visible"/>
                                      </p:to>
                                    </p:set>
                                    <p:anim to="" calcmode="lin" valueType="num">
                                      <p:cBhvr>
                                        <p:cTn id="39" dur="1" fill="hold"/>
                                        <p:tgtEl>
                                          <p:spTgt spid="81988"/>
                                        </p:tgtEl>
                                        <p:attrNameLst>
                                          <p:attrName>style.visibility</p:attrName>
                                        </p:attrNameLst>
                                      </p:cBhvr>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81990"/>
                                        </p:tgtEl>
                                        <p:attrNameLst>
                                          <p:attrName>style.visibility</p:attrName>
                                        </p:attrNameLst>
                                      </p:cBhvr>
                                      <p:to>
                                        <p:strVal val="visible"/>
                                      </p:to>
                                    </p:set>
                                    <p:animEffect transition="in" filter="checkerboard(across)">
                                      <p:cBhvr>
                                        <p:cTn id="44" dur="500"/>
                                        <p:tgtEl>
                                          <p:spTgt spid="81990"/>
                                        </p:tgtEl>
                                      </p:cBhvr>
                                    </p:animEffect>
                                  </p:childTnLst>
                                </p:cTn>
                              </p:par>
                            </p:childTnLst>
                          </p:cTn>
                        </p:par>
                        <p:par>
                          <p:cTn id="45" fill="hold">
                            <p:stCondLst>
                              <p:cond delay="500"/>
                            </p:stCondLst>
                            <p:childTnLst>
                              <p:par>
                                <p:cTn id="46" presetID="24" presetClass="entr" presetSubtype="0" fill="hold" nodeType="afterEffect">
                                  <p:stCondLst>
                                    <p:cond delay="0"/>
                                  </p:stCondLst>
                                  <p:childTnLst>
                                    <p:set>
                                      <p:cBhvr>
                                        <p:cTn id="47" dur="1" fill="hold">
                                          <p:stCondLst>
                                            <p:cond delay="499"/>
                                          </p:stCondLst>
                                        </p:cTn>
                                        <p:tgtEl>
                                          <p:spTgt spid="81989"/>
                                        </p:tgtEl>
                                        <p:attrNameLst>
                                          <p:attrName>style.visibility</p:attrName>
                                        </p:attrNameLst>
                                      </p:cBhvr>
                                      <p:to>
                                        <p:strVal val="visible"/>
                                      </p:to>
                                    </p:set>
                                    <p:anim to="" calcmode="lin" valueType="num">
                                      <p:cBhvr>
                                        <p:cTn id="48" dur="1" fill="hold"/>
                                        <p:tgtEl>
                                          <p:spTgt spid="81989"/>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2" grpId="0"/>
      <p:bldP spid="81985" grpId="0"/>
      <p:bldP spid="81986" grpId="0"/>
      <p:bldP spid="819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83" name="组合 87082"/>
          <p:cNvGrpSpPr/>
          <p:nvPr/>
        </p:nvGrpSpPr>
        <p:grpSpPr>
          <a:xfrm>
            <a:off x="1790213" y="169098"/>
            <a:ext cx="4612098" cy="1654068"/>
            <a:chOff x="544" y="142"/>
            <a:chExt cx="3873" cy="1389"/>
          </a:xfrm>
        </p:grpSpPr>
        <p:graphicFrame>
          <p:nvGraphicFramePr>
            <p:cNvPr id="87059" name="对象 87058"/>
            <p:cNvGraphicFramePr/>
            <p:nvPr/>
          </p:nvGraphicFramePr>
          <p:xfrm>
            <a:off x="544" y="895"/>
            <a:ext cx="1040" cy="272"/>
          </p:xfrm>
          <a:graphic>
            <a:graphicData uri="http://schemas.openxmlformats.org/presentationml/2006/ole">
              <mc:AlternateContent xmlns:mc="http://schemas.openxmlformats.org/markup-compatibility/2006">
                <mc:Choice xmlns:v="urn:schemas-microsoft-com:vml" Requires="v">
                  <p:oleObj spid="_x0000_s27657" name="" r:id="rId1" imgW="824230" imgH="215900" progId="Equation.3">
                    <p:embed/>
                  </p:oleObj>
                </mc:Choice>
                <mc:Fallback>
                  <p:oleObj name="" r:id="rId1" imgW="824230" imgH="215900" progId="Equation.3">
                    <p:embed/>
                    <p:pic>
                      <p:nvPicPr>
                        <p:cNvPr id="0" name="图片 3143"/>
                        <p:cNvPicPr/>
                        <p:nvPr/>
                      </p:nvPicPr>
                      <p:blipFill>
                        <a:blip r:embed="rId2">
                          <a:clrChange>
                            <a:clrFrom>
                              <a:srgbClr val="000000"/>
                            </a:clrFrom>
                            <a:clrTo>
                              <a:srgbClr val="000000"/>
                            </a:clrTo>
                          </a:clrChange>
                        </a:blip>
                        <a:stretch>
                          <a:fillRect/>
                        </a:stretch>
                      </p:blipFill>
                      <p:spPr>
                        <a:xfrm>
                          <a:off x="544" y="895"/>
                          <a:ext cx="1040" cy="272"/>
                        </a:xfrm>
                        <a:prstGeom prst="rect">
                          <a:avLst/>
                        </a:prstGeom>
                        <a:noFill/>
                        <a:ln w="38100">
                          <a:noFill/>
                          <a:miter/>
                        </a:ln>
                      </p:spPr>
                    </p:pic>
                  </p:oleObj>
                </mc:Fallback>
              </mc:AlternateContent>
            </a:graphicData>
          </a:graphic>
        </p:graphicFrame>
        <p:sp>
          <p:nvSpPr>
            <p:cNvPr id="87060" name="文本框 87059"/>
            <p:cNvSpPr txBox="1"/>
            <p:nvPr/>
          </p:nvSpPr>
          <p:spPr>
            <a:xfrm>
              <a:off x="1878" y="142"/>
              <a:ext cx="1265" cy="309"/>
            </a:xfrm>
            <a:prstGeom prst="rect">
              <a:avLst/>
            </a:prstGeom>
            <a:noFill/>
            <a:ln w="38100">
              <a:noFill/>
            </a:ln>
          </p:spPr>
          <p:txBody>
            <a:bodyPr>
              <a:spAutoFit/>
            </a:bodyPr>
            <a:lstStyle/>
            <a:p>
              <a:pPr>
                <a:spcBef>
                  <a:spcPct val="50000"/>
                </a:spcBef>
              </a:pPr>
              <a:r>
                <a:rPr lang="en-US" altLang="zh-CN" sz="1800" b="1" i="1">
                  <a:latin typeface="Times New Roman" panose="02020603050405020304" pitchFamily="18" charset="0"/>
                </a:rPr>
                <a:t>Z</a:t>
              </a:r>
              <a:r>
                <a:rPr lang="en-US" altLang="zh-CN" sz="1800" b="1" baseline="-25000">
                  <a:latin typeface="Times New Roman" panose="02020603050405020304" pitchFamily="18" charset="0"/>
                </a:rPr>
                <a:t>0</a:t>
              </a:r>
              <a:r>
                <a:rPr lang="en-US" altLang="zh-CN" sz="1800" b="1">
                  <a:latin typeface="Times New Roman" panose="02020603050405020304" pitchFamily="18" charset="0"/>
                </a:rPr>
                <a:t>=(5+j5)</a:t>
              </a:r>
              <a:r>
                <a:rPr lang="el-GR" altLang="zh-CN" sz="1800" b="1" dirty="0">
                  <a:latin typeface="Times New Roman" panose="02020603050405020304" pitchFamily="18" charset="0"/>
                </a:rPr>
                <a:t>Ω</a:t>
              </a:r>
              <a:endParaRPr lang="en-US" altLang="zh-CN" sz="1800" b="1">
                <a:latin typeface="Times New Roman" panose="02020603050405020304" pitchFamily="18" charset="0"/>
              </a:endParaRPr>
            </a:p>
          </p:txBody>
        </p:sp>
        <p:sp>
          <p:nvSpPr>
            <p:cNvPr id="87062" name="直接连接符 87061"/>
            <p:cNvSpPr/>
            <p:nvPr/>
          </p:nvSpPr>
          <p:spPr>
            <a:xfrm>
              <a:off x="1741" y="544"/>
              <a:ext cx="1291" cy="0"/>
            </a:xfrm>
            <a:prstGeom prst="line">
              <a:avLst/>
            </a:prstGeom>
            <a:ln w="38100" cap="flat" cmpd="sng">
              <a:solidFill>
                <a:schemeClr val="tx1"/>
              </a:solidFill>
              <a:prstDash val="solid"/>
              <a:headEnd type="none" w="med" len="med"/>
              <a:tailEnd type="none" w="med" len="med"/>
            </a:ln>
          </p:spPr>
        </p:sp>
        <p:sp>
          <p:nvSpPr>
            <p:cNvPr id="87063" name="椭圆 87062"/>
            <p:cNvSpPr/>
            <p:nvPr/>
          </p:nvSpPr>
          <p:spPr>
            <a:xfrm>
              <a:off x="1584" y="870"/>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87064" name="文本框 87063"/>
            <p:cNvSpPr txBox="1"/>
            <p:nvPr/>
          </p:nvSpPr>
          <p:spPr>
            <a:xfrm>
              <a:off x="1358" y="505"/>
              <a:ext cx="281" cy="348"/>
            </a:xfrm>
            <a:prstGeom prst="rect">
              <a:avLst/>
            </a:prstGeom>
            <a:noFill/>
            <a:ln w="12700">
              <a:noFill/>
            </a:ln>
          </p:spPr>
          <p:txBody>
            <a:bodyPr wrap="none" anchor="ctr">
              <a:spAutoFit/>
            </a:bodyPr>
            <a:lstStyle/>
            <a:p>
              <a:pPr algn="ctr" eaLnBrk="0" hangingPunct="0">
                <a:spcBef>
                  <a:spcPct val="50000"/>
                </a:spcBef>
              </a:pPr>
              <a:r>
                <a:rPr lang="en-US" altLang="zh-CN" sz="2100" b="1">
                  <a:latin typeface="Times New Roman" panose="02020603050405020304" pitchFamily="18" charset="0"/>
                  <a:sym typeface="Symbol" panose="05050102010706020507" pitchFamily="18" charset="2"/>
                </a:rPr>
                <a:t>+</a:t>
              </a:r>
              <a:endParaRPr lang="en-US" altLang="zh-CN" sz="2100" b="1">
                <a:latin typeface="Times New Roman" panose="02020603050405020304" pitchFamily="18" charset="0"/>
                <a:sym typeface="Symbol" panose="05050102010706020507" pitchFamily="18" charset="2"/>
              </a:endParaRPr>
            </a:p>
          </p:txBody>
        </p:sp>
        <p:sp>
          <p:nvSpPr>
            <p:cNvPr id="87065" name="文本框 87064"/>
            <p:cNvSpPr txBox="1"/>
            <p:nvPr/>
          </p:nvSpPr>
          <p:spPr>
            <a:xfrm>
              <a:off x="1377" y="1059"/>
              <a:ext cx="241" cy="348"/>
            </a:xfrm>
            <a:prstGeom prst="rect">
              <a:avLst/>
            </a:prstGeom>
            <a:noFill/>
            <a:ln w="12700">
              <a:noFill/>
            </a:ln>
          </p:spPr>
          <p:txBody>
            <a:bodyPr anchor="ctr">
              <a:spAutoFit/>
            </a:bodyPr>
            <a:lstStyle/>
            <a:p>
              <a:pPr algn="ctr" eaLnBrk="0" hangingPunct="0">
                <a:spcBef>
                  <a:spcPct val="50000"/>
                </a:spcBef>
              </a:pPr>
              <a:r>
                <a:rPr lang="en-US" altLang="zh-CN" sz="2100" b="1">
                  <a:latin typeface="Times New Roman" panose="02020603050405020304" pitchFamily="18" charset="0"/>
                  <a:sym typeface="Symbol" panose="05050102010706020507" pitchFamily="18" charset="2"/>
                </a:rPr>
                <a:t>_</a:t>
              </a:r>
              <a:endParaRPr lang="en-US" altLang="zh-CN" sz="2100" b="1">
                <a:latin typeface="Times New Roman" panose="02020603050405020304" pitchFamily="18" charset="0"/>
                <a:sym typeface="Symbol" panose="05050102010706020507" pitchFamily="18" charset="2"/>
              </a:endParaRPr>
            </a:p>
          </p:txBody>
        </p:sp>
        <p:sp>
          <p:nvSpPr>
            <p:cNvPr id="87067" name="直接连接符 87066"/>
            <p:cNvSpPr/>
            <p:nvPr/>
          </p:nvSpPr>
          <p:spPr>
            <a:xfrm>
              <a:off x="1741" y="1505"/>
              <a:ext cx="1295" cy="0"/>
            </a:xfrm>
            <a:prstGeom prst="line">
              <a:avLst/>
            </a:prstGeom>
            <a:ln w="38100" cap="flat" cmpd="sng">
              <a:solidFill>
                <a:schemeClr val="tx1"/>
              </a:solidFill>
              <a:prstDash val="solid"/>
              <a:headEnd type="none" w="med" len="med"/>
              <a:tailEnd type="none" w="med" len="lg"/>
            </a:ln>
          </p:spPr>
        </p:sp>
        <p:sp>
          <p:nvSpPr>
            <p:cNvPr id="87070" name="椭圆 87069"/>
            <p:cNvSpPr/>
            <p:nvPr/>
          </p:nvSpPr>
          <p:spPr>
            <a:xfrm>
              <a:off x="2591" y="1463"/>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87071" name="直接连接符 87070"/>
            <p:cNvSpPr/>
            <p:nvPr/>
          </p:nvSpPr>
          <p:spPr>
            <a:xfrm>
              <a:off x="1741" y="544"/>
              <a:ext cx="0" cy="961"/>
            </a:xfrm>
            <a:prstGeom prst="line">
              <a:avLst/>
            </a:prstGeom>
            <a:ln w="38100" cap="flat" cmpd="sng">
              <a:solidFill>
                <a:schemeClr val="tx1"/>
              </a:solidFill>
              <a:prstDash val="solid"/>
              <a:headEnd type="none" w="med" len="med"/>
              <a:tailEnd type="none" w="med" len="med"/>
            </a:ln>
          </p:spPr>
        </p:sp>
        <p:sp>
          <p:nvSpPr>
            <p:cNvPr id="87072" name="矩形 87071"/>
            <p:cNvSpPr/>
            <p:nvPr/>
          </p:nvSpPr>
          <p:spPr>
            <a:xfrm>
              <a:off x="2083" y="430"/>
              <a:ext cx="214" cy="227"/>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sp>
          <p:nvSpPr>
            <p:cNvPr id="87073" name="直接连接符 87072"/>
            <p:cNvSpPr/>
            <p:nvPr/>
          </p:nvSpPr>
          <p:spPr>
            <a:xfrm>
              <a:off x="3032" y="544"/>
              <a:ext cx="0" cy="961"/>
            </a:xfrm>
            <a:prstGeom prst="line">
              <a:avLst/>
            </a:prstGeom>
            <a:ln w="38100" cap="flat" cmpd="sng">
              <a:solidFill>
                <a:schemeClr val="tx1"/>
              </a:solidFill>
              <a:prstDash val="solid"/>
              <a:headEnd type="none" w="med" len="med"/>
              <a:tailEnd type="none" w="med" len="med"/>
            </a:ln>
          </p:spPr>
        </p:sp>
        <p:sp>
          <p:nvSpPr>
            <p:cNvPr id="87074" name="椭圆 87073"/>
            <p:cNvSpPr/>
            <p:nvPr/>
          </p:nvSpPr>
          <p:spPr>
            <a:xfrm>
              <a:off x="2591" y="515"/>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87075" name="矩形 87074"/>
            <p:cNvSpPr/>
            <p:nvPr/>
          </p:nvSpPr>
          <p:spPr>
            <a:xfrm>
              <a:off x="2929" y="942"/>
              <a:ext cx="214" cy="227"/>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endParaRPr lang="zh-CN" altLang="en-US" sz="100"/>
            </a:p>
          </p:txBody>
        </p:sp>
        <p:graphicFrame>
          <p:nvGraphicFramePr>
            <p:cNvPr id="87077" name="对象 87076"/>
            <p:cNvGraphicFramePr/>
            <p:nvPr/>
          </p:nvGraphicFramePr>
          <p:xfrm>
            <a:off x="3206" y="895"/>
            <a:ext cx="1211" cy="274"/>
          </p:xfrm>
          <a:graphic>
            <a:graphicData uri="http://schemas.openxmlformats.org/presentationml/2006/ole">
              <mc:AlternateContent xmlns:mc="http://schemas.openxmlformats.org/markup-compatibility/2006">
                <mc:Choice xmlns:v="urn:schemas-microsoft-com:vml" Requires="v">
                  <p:oleObj spid="_x0000_s27658" name="" r:id="rId3" imgW="951230" imgH="215900" progId="Equation.3">
                    <p:embed/>
                  </p:oleObj>
                </mc:Choice>
                <mc:Fallback>
                  <p:oleObj name="" r:id="rId3" imgW="951230" imgH="215900" progId="Equation.3">
                    <p:embed/>
                    <p:pic>
                      <p:nvPicPr>
                        <p:cNvPr id="0" name="图片 3145"/>
                        <p:cNvPicPr/>
                        <p:nvPr/>
                      </p:nvPicPr>
                      <p:blipFill>
                        <a:blip r:embed="rId4"/>
                        <a:stretch>
                          <a:fillRect/>
                        </a:stretch>
                      </p:blipFill>
                      <p:spPr>
                        <a:xfrm>
                          <a:off x="3206" y="895"/>
                          <a:ext cx="1211" cy="274"/>
                        </a:xfrm>
                        <a:prstGeom prst="rect">
                          <a:avLst/>
                        </a:prstGeom>
                        <a:noFill/>
                        <a:ln w="38100">
                          <a:noFill/>
                          <a:miter/>
                        </a:ln>
                      </p:spPr>
                    </p:pic>
                  </p:oleObj>
                </mc:Fallback>
              </mc:AlternateContent>
            </a:graphicData>
          </a:graphic>
        </p:graphicFrame>
      </p:grpSp>
      <p:sp>
        <p:nvSpPr>
          <p:cNvPr id="87079" name="矩形 87078"/>
          <p:cNvSpPr/>
          <p:nvPr/>
        </p:nvSpPr>
        <p:spPr>
          <a:xfrm>
            <a:off x="1644932" y="2167317"/>
            <a:ext cx="3791613" cy="368300"/>
          </a:xfrm>
          <a:prstGeom prst="rect">
            <a:avLst/>
          </a:prstGeom>
          <a:noFill/>
          <a:ln w="9525">
            <a:noFill/>
          </a:ln>
        </p:spPr>
        <p:txBody>
          <a:bodyPr>
            <a:spAutoFit/>
          </a:bodyPr>
          <a:lstStyle/>
          <a:p>
            <a:r>
              <a:rPr lang="zh-CN" altLang="en-US" sz="1800" b="1" dirty="0">
                <a:latin typeface="Times New Roman" panose="02020603050405020304" pitchFamily="18" charset="0"/>
              </a:rPr>
              <a:t>（</a:t>
            </a:r>
            <a:r>
              <a:rPr lang="en-US" altLang="zh-CN" sz="1800" b="1" dirty="0">
                <a:latin typeface="Times New Roman" panose="02020603050405020304" pitchFamily="18" charset="0"/>
              </a:rPr>
              <a:t>4</a:t>
            </a:r>
            <a:r>
              <a:rPr lang="zh-CN" altLang="en-US" sz="1800" b="1" dirty="0">
                <a:latin typeface="Times New Roman" panose="02020603050405020304" pitchFamily="18" charset="0"/>
              </a:rPr>
              <a:t>）根据最大功率传输定理可知</a:t>
            </a:r>
            <a:endParaRPr lang="zh-CN" altLang="en-US" sz="1800" baseline="-25000">
              <a:latin typeface="Times New Roman" panose="02020603050405020304" pitchFamily="18" charset="0"/>
            </a:endParaRPr>
          </a:p>
        </p:txBody>
      </p:sp>
      <p:graphicFrame>
        <p:nvGraphicFramePr>
          <p:cNvPr id="87080" name="对象 87079"/>
          <p:cNvGraphicFramePr/>
          <p:nvPr/>
        </p:nvGraphicFramePr>
        <p:xfrm>
          <a:off x="2329661" y="2599589"/>
          <a:ext cx="2893725" cy="412028"/>
        </p:xfrm>
        <a:graphic>
          <a:graphicData uri="http://schemas.openxmlformats.org/presentationml/2006/ole">
            <mc:AlternateContent xmlns:mc="http://schemas.openxmlformats.org/markup-compatibility/2006">
              <mc:Choice xmlns:v="urn:schemas-microsoft-com:vml" Requires="v">
                <p:oleObj spid="_x0000_s27659" name="" r:id="rId5" imgW="1917065" imgH="254000" progId="Equation.3">
                  <p:embed/>
                </p:oleObj>
              </mc:Choice>
              <mc:Fallback>
                <p:oleObj name="" r:id="rId5" imgW="1917065" imgH="254000" progId="Equation.3">
                  <p:embed/>
                  <p:pic>
                    <p:nvPicPr>
                      <p:cNvPr id="0" name="图片 3142"/>
                      <p:cNvPicPr/>
                      <p:nvPr/>
                    </p:nvPicPr>
                    <p:blipFill>
                      <a:blip r:embed="rId6">
                        <a:clrChange>
                          <a:clrFrom>
                            <a:srgbClr val="000000"/>
                          </a:clrFrom>
                          <a:clrTo>
                            <a:srgbClr val="000000"/>
                          </a:clrTo>
                        </a:clrChange>
                      </a:blip>
                      <a:stretch>
                        <a:fillRect/>
                      </a:stretch>
                    </p:blipFill>
                    <p:spPr>
                      <a:xfrm>
                        <a:off x="2329661" y="2599589"/>
                        <a:ext cx="2893725" cy="412028"/>
                      </a:xfrm>
                      <a:prstGeom prst="rect">
                        <a:avLst/>
                      </a:prstGeom>
                      <a:noFill/>
                      <a:ln w="38100">
                        <a:noFill/>
                        <a:miter/>
                      </a:ln>
                    </p:spPr>
                  </p:pic>
                </p:oleObj>
              </mc:Fallback>
            </mc:AlternateContent>
          </a:graphicData>
        </a:graphic>
      </p:graphicFrame>
      <p:sp>
        <p:nvSpPr>
          <p:cNvPr id="87081" name="矩形 87080"/>
          <p:cNvSpPr/>
          <p:nvPr/>
        </p:nvSpPr>
        <p:spPr>
          <a:xfrm>
            <a:off x="1790213" y="3237876"/>
            <a:ext cx="2903252" cy="368300"/>
          </a:xfrm>
          <a:prstGeom prst="rect">
            <a:avLst/>
          </a:prstGeom>
          <a:noFill/>
          <a:ln w="9525">
            <a:noFill/>
          </a:ln>
        </p:spPr>
        <p:txBody>
          <a:bodyPr>
            <a:spAutoFit/>
          </a:bodyPr>
          <a:lstStyle/>
          <a:p>
            <a:r>
              <a:rPr lang="zh-CN" altLang="en-US" sz="1800" b="1" dirty="0">
                <a:latin typeface="Times New Roman" panose="02020603050405020304" pitchFamily="18" charset="0"/>
              </a:rPr>
              <a:t>可获得最大功率</a:t>
            </a:r>
            <a:r>
              <a:rPr lang="en-US" altLang="zh-CN" sz="1800" b="1" i="1" err="1">
                <a:latin typeface="Times New Roman" panose="02020603050405020304" pitchFamily="18" charset="0"/>
              </a:rPr>
              <a:t>P</a:t>
            </a:r>
            <a:r>
              <a:rPr lang="en-US" altLang="zh-CN" sz="1800" b="1" baseline="-25000" err="1">
                <a:latin typeface="Times New Roman" panose="02020603050405020304" pitchFamily="18" charset="0"/>
              </a:rPr>
              <a:t>Lmax</a:t>
            </a:r>
            <a:r>
              <a:rPr lang="zh-CN" altLang="en-US" sz="1800" b="1" dirty="0">
                <a:latin typeface="Times New Roman" panose="02020603050405020304" pitchFamily="18" charset="0"/>
              </a:rPr>
              <a:t>，且</a:t>
            </a:r>
            <a:endParaRPr lang="zh-CN" altLang="en-US" sz="1800" b="1">
              <a:latin typeface="Times New Roman" panose="02020603050405020304" pitchFamily="18" charset="0"/>
            </a:endParaRPr>
          </a:p>
        </p:txBody>
      </p:sp>
      <p:graphicFrame>
        <p:nvGraphicFramePr>
          <p:cNvPr id="87082" name="对象 87081"/>
          <p:cNvGraphicFramePr/>
          <p:nvPr/>
        </p:nvGraphicFramePr>
        <p:xfrm>
          <a:off x="2148416" y="3733263"/>
          <a:ext cx="2884675" cy="724027"/>
        </p:xfrm>
        <a:graphic>
          <a:graphicData uri="http://schemas.openxmlformats.org/presentationml/2006/ole">
            <mc:AlternateContent xmlns:mc="http://schemas.openxmlformats.org/markup-compatibility/2006">
              <mc:Choice xmlns:v="urn:schemas-microsoft-com:vml" Requires="v">
                <p:oleObj spid="_x0000_s27660" name="" r:id="rId7" imgW="2019300" imgH="508000" progId="Equation.3">
                  <p:embed/>
                </p:oleObj>
              </mc:Choice>
              <mc:Fallback>
                <p:oleObj name="" r:id="rId7" imgW="2019300" imgH="508000" progId="Equation.3">
                  <p:embed/>
                  <p:pic>
                    <p:nvPicPr>
                      <p:cNvPr id="0" name="图片 3144"/>
                      <p:cNvPicPr/>
                      <p:nvPr/>
                    </p:nvPicPr>
                    <p:blipFill>
                      <a:blip r:embed="rId8">
                        <a:clrChange>
                          <a:clrFrom>
                            <a:srgbClr val="000000"/>
                          </a:clrFrom>
                          <a:clrTo>
                            <a:srgbClr val="000000"/>
                          </a:clrTo>
                        </a:clrChange>
                      </a:blip>
                      <a:stretch>
                        <a:fillRect/>
                      </a:stretch>
                    </p:blipFill>
                    <p:spPr>
                      <a:xfrm>
                        <a:off x="2148416" y="3733263"/>
                        <a:ext cx="2884675" cy="72402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079"/>
                                        </p:tgtEl>
                                        <p:attrNameLst>
                                          <p:attrName>style.visibility</p:attrName>
                                        </p:attrNameLst>
                                      </p:cBhvr>
                                      <p:to>
                                        <p:strVal val="visible"/>
                                      </p:to>
                                    </p:set>
                                    <p:animEffect transition="in" filter="checkerboard(across)">
                                      <p:cBhvr>
                                        <p:cTn id="7" dur="500"/>
                                        <p:tgtEl>
                                          <p:spTgt spid="8707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7080"/>
                                        </p:tgtEl>
                                        <p:attrNameLst>
                                          <p:attrName>style.visibility</p:attrName>
                                        </p:attrNameLst>
                                      </p:cBhvr>
                                      <p:to>
                                        <p:strVal val="visible"/>
                                      </p:to>
                                    </p:set>
                                    <p:animEffect transition="in" filter="dissolve">
                                      <p:cBhvr>
                                        <p:cTn id="12" dur="500"/>
                                        <p:tgtEl>
                                          <p:spTgt spid="8708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7081"/>
                                        </p:tgtEl>
                                        <p:attrNameLst>
                                          <p:attrName>style.visibility</p:attrName>
                                        </p:attrNameLst>
                                      </p:cBhvr>
                                      <p:to>
                                        <p:strVal val="visible"/>
                                      </p:to>
                                    </p:set>
                                    <p:animEffect transition="in" filter="checkerboard(across)">
                                      <p:cBhvr>
                                        <p:cTn id="17" dur="500"/>
                                        <p:tgtEl>
                                          <p:spTgt spid="87081"/>
                                        </p:tgtEl>
                                      </p:cBhvr>
                                    </p:animEffect>
                                  </p:childTnLst>
                                </p:cTn>
                              </p:par>
                            </p:childTnLst>
                          </p:cTn>
                        </p:par>
                        <p:par>
                          <p:cTn id="18" fill="hold">
                            <p:stCondLst>
                              <p:cond delay="500"/>
                            </p:stCondLst>
                            <p:childTnLst>
                              <p:par>
                                <p:cTn id="19" presetID="24" presetClass="entr" presetSubtype="0" fill="hold" nodeType="afterEffect">
                                  <p:stCondLst>
                                    <p:cond delay="0"/>
                                  </p:stCondLst>
                                  <p:childTnLst>
                                    <p:set>
                                      <p:cBhvr>
                                        <p:cTn id="20" dur="1" fill="hold">
                                          <p:stCondLst>
                                            <p:cond delay="499"/>
                                          </p:stCondLst>
                                        </p:cTn>
                                        <p:tgtEl>
                                          <p:spTgt spid="87082"/>
                                        </p:tgtEl>
                                        <p:attrNameLst>
                                          <p:attrName>style.visibility</p:attrName>
                                        </p:attrNameLst>
                                      </p:cBhvr>
                                      <p:to>
                                        <p:strVal val="visible"/>
                                      </p:to>
                                    </p:set>
                                    <p:anim to="" calcmode="lin" valueType="num">
                                      <p:cBhvr>
                                        <p:cTn id="21" dur="1" fill="hold"/>
                                        <p:tgtEl>
                                          <p:spTgt spid="87082"/>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79" grpId="0"/>
      <p:bldP spid="870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045" name="组合 83044"/>
          <p:cNvGrpSpPr/>
          <p:nvPr/>
        </p:nvGrpSpPr>
        <p:grpSpPr>
          <a:xfrm>
            <a:off x="4190933" y="978865"/>
            <a:ext cx="1240848" cy="1798159"/>
            <a:chOff x="2560" y="822"/>
            <a:chExt cx="1042" cy="1510"/>
          </a:xfrm>
        </p:grpSpPr>
        <p:grpSp>
          <p:nvGrpSpPr>
            <p:cNvPr id="83035" name="组合 83034"/>
            <p:cNvGrpSpPr/>
            <p:nvPr/>
          </p:nvGrpSpPr>
          <p:grpSpPr>
            <a:xfrm>
              <a:off x="2827" y="1070"/>
              <a:ext cx="651" cy="1262"/>
              <a:chOff x="3854" y="2704"/>
              <a:chExt cx="651" cy="1262"/>
            </a:xfrm>
          </p:grpSpPr>
          <p:grpSp>
            <p:nvGrpSpPr>
              <p:cNvPr id="82991" name="组合 82990"/>
              <p:cNvGrpSpPr/>
              <p:nvPr/>
            </p:nvGrpSpPr>
            <p:grpSpPr>
              <a:xfrm>
                <a:off x="3854" y="2704"/>
                <a:ext cx="651" cy="953"/>
                <a:chOff x="3317" y="2296"/>
                <a:chExt cx="651" cy="953"/>
              </a:xfrm>
            </p:grpSpPr>
            <p:grpSp>
              <p:nvGrpSpPr>
                <p:cNvPr id="82982" name="组合 82981"/>
                <p:cNvGrpSpPr/>
                <p:nvPr/>
              </p:nvGrpSpPr>
              <p:grpSpPr>
                <a:xfrm>
                  <a:off x="3513" y="2296"/>
                  <a:ext cx="221" cy="953"/>
                  <a:chOff x="3461" y="682"/>
                  <a:chExt cx="221" cy="953"/>
                </a:xfrm>
              </p:grpSpPr>
              <p:grpSp>
                <p:nvGrpSpPr>
                  <p:cNvPr id="82965" name="组合 82964"/>
                  <p:cNvGrpSpPr/>
                  <p:nvPr/>
                </p:nvGrpSpPr>
                <p:grpSpPr>
                  <a:xfrm>
                    <a:off x="3461" y="972"/>
                    <a:ext cx="221" cy="385"/>
                    <a:chOff x="3170" y="1135"/>
                    <a:chExt cx="221" cy="385"/>
                  </a:xfrm>
                </p:grpSpPr>
                <p:grpSp>
                  <p:nvGrpSpPr>
                    <p:cNvPr id="82966" name="组合 82965"/>
                    <p:cNvGrpSpPr/>
                    <p:nvPr/>
                  </p:nvGrpSpPr>
                  <p:grpSpPr>
                    <a:xfrm rot="5400000">
                      <a:off x="3006" y="1298"/>
                      <a:ext cx="384" cy="57"/>
                      <a:chOff x="576" y="711"/>
                      <a:chExt cx="384" cy="57"/>
                    </a:xfrm>
                  </p:grpSpPr>
                  <p:sp>
                    <p:nvSpPr>
                      <p:cNvPr id="82967" name="任意多边形 82966"/>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82968" name="任意多边形 82967"/>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82969" name="任意多边形 82968"/>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82970" name="任意多边形 82969"/>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grpSp>
                <p:grpSp>
                  <p:nvGrpSpPr>
                    <p:cNvPr id="82971" name="组合 82970"/>
                    <p:cNvGrpSpPr/>
                    <p:nvPr/>
                  </p:nvGrpSpPr>
                  <p:grpSpPr>
                    <a:xfrm rot="16200000">
                      <a:off x="3170" y="1299"/>
                      <a:ext cx="384" cy="57"/>
                      <a:chOff x="576" y="711"/>
                      <a:chExt cx="384" cy="57"/>
                    </a:xfrm>
                  </p:grpSpPr>
                  <p:sp>
                    <p:nvSpPr>
                      <p:cNvPr id="82972" name="任意多边形 82971"/>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82973" name="任意多边形 82972"/>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82974" name="任意多边形 82973"/>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82975" name="任意多边形 82974"/>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grpSp>
              </p:grpSp>
              <p:sp>
                <p:nvSpPr>
                  <p:cNvPr id="82976" name="直接连接符 82975"/>
                  <p:cNvSpPr/>
                  <p:nvPr/>
                </p:nvSpPr>
                <p:spPr>
                  <a:xfrm>
                    <a:off x="3461" y="682"/>
                    <a:ext cx="0" cy="288"/>
                  </a:xfrm>
                  <a:prstGeom prst="line">
                    <a:avLst/>
                  </a:prstGeom>
                  <a:ln w="38100" cap="flat" cmpd="sng">
                    <a:solidFill>
                      <a:schemeClr val="tx1"/>
                    </a:solidFill>
                    <a:prstDash val="solid"/>
                    <a:headEnd type="none" w="med" len="med"/>
                    <a:tailEnd type="none" w="med" len="med"/>
                  </a:ln>
                </p:spPr>
              </p:sp>
              <p:sp>
                <p:nvSpPr>
                  <p:cNvPr id="82977" name="直接连接符 82976"/>
                  <p:cNvSpPr/>
                  <p:nvPr/>
                </p:nvSpPr>
                <p:spPr>
                  <a:xfrm>
                    <a:off x="3467" y="1356"/>
                    <a:ext cx="4" cy="279"/>
                  </a:xfrm>
                  <a:prstGeom prst="line">
                    <a:avLst/>
                  </a:prstGeom>
                  <a:ln w="38100" cap="flat" cmpd="sng">
                    <a:solidFill>
                      <a:schemeClr val="tx1"/>
                    </a:solidFill>
                    <a:prstDash val="solid"/>
                    <a:headEnd type="none" w="med" len="med"/>
                    <a:tailEnd type="none" w="med" len="med"/>
                  </a:ln>
                </p:spPr>
              </p:sp>
              <p:sp>
                <p:nvSpPr>
                  <p:cNvPr id="82978" name="直接连接符 82977"/>
                  <p:cNvSpPr/>
                  <p:nvPr/>
                </p:nvSpPr>
                <p:spPr>
                  <a:xfrm>
                    <a:off x="3682" y="682"/>
                    <a:ext cx="0" cy="288"/>
                  </a:xfrm>
                  <a:prstGeom prst="line">
                    <a:avLst/>
                  </a:prstGeom>
                  <a:ln w="38100" cap="flat" cmpd="sng">
                    <a:solidFill>
                      <a:schemeClr val="tx1"/>
                    </a:solidFill>
                    <a:prstDash val="solid"/>
                    <a:headEnd type="none" w="med" len="med"/>
                    <a:tailEnd type="none" w="med" len="med"/>
                  </a:ln>
                </p:spPr>
              </p:sp>
              <p:sp>
                <p:nvSpPr>
                  <p:cNvPr id="82979" name="直接连接符 82978"/>
                  <p:cNvSpPr/>
                  <p:nvPr/>
                </p:nvSpPr>
                <p:spPr>
                  <a:xfrm flipH="1">
                    <a:off x="3673" y="1357"/>
                    <a:ext cx="3" cy="278"/>
                  </a:xfrm>
                  <a:prstGeom prst="line">
                    <a:avLst/>
                  </a:prstGeom>
                  <a:ln w="38100" cap="flat" cmpd="sng">
                    <a:solidFill>
                      <a:schemeClr val="tx1"/>
                    </a:solidFill>
                    <a:prstDash val="solid"/>
                    <a:headEnd type="none" w="med" len="med"/>
                    <a:tailEnd type="none" w="med" len="med"/>
                  </a:ln>
                </p:spPr>
              </p:sp>
            </p:grpSp>
            <p:sp>
              <p:nvSpPr>
                <p:cNvPr id="82988" name="矩形 82987"/>
                <p:cNvSpPr/>
                <p:nvPr/>
              </p:nvSpPr>
              <p:spPr>
                <a:xfrm>
                  <a:off x="3317" y="2528"/>
                  <a:ext cx="234" cy="173"/>
                </a:xfrm>
                <a:prstGeom prst="rect">
                  <a:avLst/>
                </a:prstGeom>
                <a:noFill/>
                <a:ln w="38100">
                  <a:noFill/>
                </a:ln>
              </p:spPr>
              <p:txBody>
                <a:bodyPr wrap="none" anchor="t">
                  <a:spAutoFit/>
                </a:bodyPr>
                <a:lstStyle/>
                <a:p>
                  <a:r>
                    <a:rPr lang="en-US" altLang="zh-CN" sz="750" dirty="0">
                      <a:latin typeface="Arial" panose="020B0604020202020204" pitchFamily="34" charset="0"/>
                    </a:rPr>
                    <a:t>●</a:t>
                  </a:r>
                  <a:endParaRPr lang="en-US" altLang="zh-CN" sz="750" dirty="0">
                    <a:latin typeface="Arial" panose="020B0604020202020204" pitchFamily="34" charset="0"/>
                  </a:endParaRPr>
                </a:p>
              </p:txBody>
            </p:sp>
            <p:sp>
              <p:nvSpPr>
                <p:cNvPr id="82989" name="矩形 82988"/>
                <p:cNvSpPr/>
                <p:nvPr/>
              </p:nvSpPr>
              <p:spPr>
                <a:xfrm>
                  <a:off x="3734" y="2528"/>
                  <a:ext cx="234" cy="173"/>
                </a:xfrm>
                <a:prstGeom prst="rect">
                  <a:avLst/>
                </a:prstGeom>
                <a:noFill/>
                <a:ln w="38100">
                  <a:noFill/>
                </a:ln>
              </p:spPr>
              <p:txBody>
                <a:bodyPr wrap="none" anchor="t">
                  <a:spAutoFit/>
                </a:bodyPr>
                <a:lstStyle/>
                <a:p>
                  <a:r>
                    <a:rPr lang="en-US" altLang="zh-CN" sz="750" dirty="0">
                      <a:latin typeface="Arial" panose="020B0604020202020204" pitchFamily="34" charset="0"/>
                    </a:rPr>
                    <a:t>●</a:t>
                  </a:r>
                  <a:endParaRPr lang="en-US" altLang="zh-CN" sz="750" dirty="0">
                    <a:latin typeface="Arial" panose="020B0604020202020204" pitchFamily="34" charset="0"/>
                  </a:endParaRPr>
                </a:p>
              </p:txBody>
            </p:sp>
          </p:grpSp>
          <p:sp>
            <p:nvSpPr>
              <p:cNvPr id="83034" name="矩形 83033"/>
              <p:cNvSpPr/>
              <p:nvPr/>
            </p:nvSpPr>
            <p:spPr>
              <a:xfrm>
                <a:off x="3968" y="3657"/>
                <a:ext cx="446" cy="309"/>
              </a:xfrm>
              <a:prstGeom prst="rect">
                <a:avLst/>
              </a:prstGeom>
              <a:noFill/>
              <a:ln w="38100">
                <a:noFill/>
              </a:ln>
            </p:spPr>
            <p:txBody>
              <a:bodyPr wrap="none" anchor="t">
                <a:spAutoFit/>
              </a:bodyPr>
              <a:lstStyle/>
              <a:p>
                <a:r>
                  <a:rPr lang="en-US" altLang="zh-CN" sz="1800" b="1">
                    <a:latin typeface="Times New Roman" panose="02020603050405020304" pitchFamily="18" charset="0"/>
                  </a:rPr>
                  <a:t>n:1</a:t>
                </a:r>
                <a:endParaRPr lang="en-US" altLang="zh-CN" sz="1800" b="1">
                  <a:latin typeface="Times New Roman" panose="02020603050405020304" pitchFamily="18" charset="0"/>
                </a:endParaRPr>
              </a:p>
            </p:txBody>
          </p:sp>
        </p:grpSp>
        <p:sp>
          <p:nvSpPr>
            <p:cNvPr id="83043" name="矩形 83042"/>
            <p:cNvSpPr/>
            <p:nvPr/>
          </p:nvSpPr>
          <p:spPr>
            <a:xfrm>
              <a:off x="2560" y="822"/>
              <a:ext cx="1042" cy="1497"/>
            </a:xfrm>
            <a:prstGeom prst="rect">
              <a:avLst/>
            </a:prstGeom>
            <a:noFill/>
            <a:ln w="38100" cap="flat" cmpd="sng">
              <a:solidFill>
                <a:schemeClr val="accent2"/>
              </a:solidFill>
              <a:prstDash val="sysDot"/>
              <a:miter/>
              <a:headEnd type="none" w="med" len="med"/>
              <a:tailEnd type="none" w="med" len="med"/>
            </a:ln>
          </p:spPr>
          <p:txBody>
            <a:bodyPr/>
            <a:lstStyle/>
            <a:p>
              <a:endParaRPr lang="zh-CN" altLang="en-US" sz="100"/>
            </a:p>
          </p:txBody>
        </p:sp>
      </p:grpSp>
      <p:sp>
        <p:nvSpPr>
          <p:cNvPr id="83031" name="文本框 83030"/>
          <p:cNvSpPr txBox="1"/>
          <p:nvPr/>
        </p:nvSpPr>
        <p:spPr>
          <a:xfrm>
            <a:off x="1493696" y="250075"/>
            <a:ext cx="5994655" cy="922020"/>
          </a:xfrm>
          <a:prstGeom prst="rect">
            <a:avLst/>
          </a:prstGeom>
          <a:noFill/>
          <a:ln w="9525">
            <a:noFill/>
          </a:ln>
        </p:spPr>
        <p:txBody>
          <a:bodyPr>
            <a:spAutoFit/>
          </a:bodyPr>
          <a:lstStyle/>
          <a:p>
            <a:pPr>
              <a:spcBef>
                <a:spcPct val="50000"/>
              </a:spcBef>
            </a:pPr>
            <a:r>
              <a:rPr lang="zh-CN" altLang="en-US" sz="1800" b="1" dirty="0">
                <a:solidFill>
                  <a:srgbClr val="3333FF"/>
                </a:solidFill>
                <a:latin typeface="Times New Roman" panose="02020603050405020304" pitchFamily="18" charset="0"/>
              </a:rPr>
              <a:t>例</a:t>
            </a:r>
            <a:r>
              <a:rPr lang="en-US" altLang="zh-CN" sz="1800" b="1">
                <a:solidFill>
                  <a:srgbClr val="3333FF"/>
                </a:solidFill>
                <a:latin typeface="Times New Roman" panose="02020603050405020304" pitchFamily="18" charset="0"/>
              </a:rPr>
              <a:t>2</a:t>
            </a:r>
            <a:r>
              <a:rPr lang="zh-CN" altLang="en-US" sz="1800" b="1" dirty="0">
                <a:latin typeface="Times New Roman" panose="02020603050405020304" pitchFamily="18" charset="0"/>
              </a:rPr>
              <a:t>、 图示正弦稳态电路，前级的输出电阻为</a:t>
            </a:r>
            <a:r>
              <a:rPr lang="en-US" altLang="zh-CN" sz="1800" b="1">
                <a:latin typeface="Times New Roman" panose="02020603050405020304" pitchFamily="18" charset="0"/>
              </a:rPr>
              <a:t>1000</a:t>
            </a:r>
            <a:r>
              <a:rPr lang="el-GR" altLang="zh-CN" sz="1800" b="1" dirty="0">
                <a:latin typeface="Times New Roman" panose="02020603050405020304" pitchFamily="18" charset="0"/>
                <a:cs typeface="Times New Roman" panose="02020603050405020304" pitchFamily="18" charset="0"/>
              </a:rPr>
              <a:t>Ω</a:t>
            </a:r>
            <a:r>
              <a:rPr lang="zh-CN" altLang="en-US" sz="1800" b="1" dirty="0">
                <a:latin typeface="Times New Roman" panose="02020603050405020304" pitchFamily="18" charset="0"/>
              </a:rPr>
              <a:t>，后级的输入电阻为</a:t>
            </a:r>
            <a:r>
              <a:rPr lang="en-US" altLang="zh-CN" sz="1800" b="1">
                <a:latin typeface="Times New Roman" panose="02020603050405020304" pitchFamily="18" charset="0"/>
              </a:rPr>
              <a:t>100 </a:t>
            </a:r>
            <a:r>
              <a:rPr lang="el-GR" altLang="zh-CN" sz="1800" b="1" dirty="0">
                <a:latin typeface="Times New Roman" panose="02020603050405020304" pitchFamily="18" charset="0"/>
                <a:cs typeface="Times New Roman" panose="02020603050405020304" pitchFamily="18" charset="0"/>
              </a:rPr>
              <a:t>Ω</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，试设计一匹配网络以实现最大功率传输。</a:t>
            </a:r>
            <a:endParaRPr lang="zh-CN" altLang="en-US" sz="1800" b="1" dirty="0">
              <a:latin typeface="Times New Roman" panose="02020603050405020304" pitchFamily="18" charset="0"/>
            </a:endParaRPr>
          </a:p>
        </p:txBody>
      </p:sp>
      <p:grpSp>
        <p:nvGrpSpPr>
          <p:cNvPr id="83042" name="组合 83041"/>
          <p:cNvGrpSpPr/>
          <p:nvPr/>
        </p:nvGrpSpPr>
        <p:grpSpPr>
          <a:xfrm>
            <a:off x="1830702" y="874072"/>
            <a:ext cx="4820493" cy="1534984"/>
            <a:chOff x="578" y="734"/>
            <a:chExt cx="4048" cy="1289"/>
          </a:xfrm>
        </p:grpSpPr>
        <p:sp>
          <p:nvSpPr>
            <p:cNvPr id="82951" name="直接连接符 82950"/>
            <p:cNvSpPr/>
            <p:nvPr/>
          </p:nvSpPr>
          <p:spPr>
            <a:xfrm>
              <a:off x="1762" y="2023"/>
              <a:ext cx="1271" cy="0"/>
            </a:xfrm>
            <a:prstGeom prst="line">
              <a:avLst/>
            </a:prstGeom>
            <a:ln w="38100" cap="flat" cmpd="sng">
              <a:solidFill>
                <a:schemeClr val="tx1"/>
              </a:solidFill>
              <a:prstDash val="solid"/>
              <a:headEnd type="none" w="med" len="med"/>
              <a:tailEnd type="none" w="med" len="med"/>
            </a:ln>
          </p:spPr>
        </p:sp>
        <p:sp>
          <p:nvSpPr>
            <p:cNvPr id="82953" name="文本框 82952"/>
            <p:cNvSpPr txBox="1"/>
            <p:nvPr/>
          </p:nvSpPr>
          <p:spPr>
            <a:xfrm>
              <a:off x="1918" y="734"/>
              <a:ext cx="752"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1000</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sp>
          <p:nvSpPr>
            <p:cNvPr id="82954" name="文本框 82953"/>
            <p:cNvSpPr txBox="1"/>
            <p:nvPr/>
          </p:nvSpPr>
          <p:spPr>
            <a:xfrm>
              <a:off x="1380" y="1673"/>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82955" name="文本框 82954"/>
            <p:cNvSpPr txBox="1"/>
            <p:nvPr/>
          </p:nvSpPr>
          <p:spPr>
            <a:xfrm>
              <a:off x="1380" y="1136"/>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82956" name="椭圆 82955"/>
            <p:cNvSpPr/>
            <p:nvPr/>
          </p:nvSpPr>
          <p:spPr>
            <a:xfrm>
              <a:off x="1605" y="1400"/>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82957" name="直接连接符 82956"/>
            <p:cNvSpPr/>
            <p:nvPr/>
          </p:nvSpPr>
          <p:spPr>
            <a:xfrm flipH="1">
              <a:off x="1762" y="1070"/>
              <a:ext cx="3" cy="953"/>
            </a:xfrm>
            <a:prstGeom prst="line">
              <a:avLst/>
            </a:prstGeom>
            <a:ln w="38100" cap="flat" cmpd="sng">
              <a:solidFill>
                <a:schemeClr val="tx1"/>
              </a:solidFill>
              <a:prstDash val="solid"/>
              <a:headEnd type="none" w="med" len="med"/>
              <a:tailEnd type="none" w="med" len="med"/>
            </a:ln>
          </p:spPr>
        </p:sp>
        <p:graphicFrame>
          <p:nvGraphicFramePr>
            <p:cNvPr id="82958" name="对象 82957"/>
            <p:cNvGraphicFramePr/>
            <p:nvPr/>
          </p:nvGraphicFramePr>
          <p:xfrm>
            <a:off x="578" y="1403"/>
            <a:ext cx="886" cy="224"/>
          </p:xfrm>
          <a:graphic>
            <a:graphicData uri="http://schemas.openxmlformats.org/presentationml/2006/ole">
              <mc:AlternateContent xmlns:mc="http://schemas.openxmlformats.org/markup-compatibility/2006">
                <mc:Choice xmlns:v="urn:schemas-microsoft-com:vml" Requires="v">
                  <p:oleObj spid="_x0000_s28679" name="" r:id="rId1" imgW="698500" imgH="177165" progId="Equation.3">
                    <p:embed/>
                  </p:oleObj>
                </mc:Choice>
                <mc:Fallback>
                  <p:oleObj name="" r:id="rId1" imgW="698500" imgH="177165" progId="Equation.3">
                    <p:embed/>
                    <p:pic>
                      <p:nvPicPr>
                        <p:cNvPr id="0" name="图片 3146"/>
                        <p:cNvPicPr/>
                        <p:nvPr/>
                      </p:nvPicPr>
                      <p:blipFill>
                        <a:blip r:embed="rId2"/>
                        <a:stretch>
                          <a:fillRect/>
                        </a:stretch>
                      </p:blipFill>
                      <p:spPr>
                        <a:xfrm>
                          <a:off x="578" y="1403"/>
                          <a:ext cx="886" cy="224"/>
                        </a:xfrm>
                        <a:prstGeom prst="rect">
                          <a:avLst/>
                        </a:prstGeom>
                        <a:noFill/>
                        <a:ln w="38100">
                          <a:noFill/>
                          <a:miter/>
                        </a:ln>
                      </p:spPr>
                    </p:pic>
                  </p:oleObj>
                </mc:Fallback>
              </mc:AlternateContent>
            </a:graphicData>
          </a:graphic>
        </p:graphicFrame>
        <p:sp>
          <p:nvSpPr>
            <p:cNvPr id="82959" name="直接连接符 82958"/>
            <p:cNvSpPr/>
            <p:nvPr/>
          </p:nvSpPr>
          <p:spPr>
            <a:xfrm>
              <a:off x="3911" y="1070"/>
              <a:ext cx="0" cy="953"/>
            </a:xfrm>
            <a:prstGeom prst="line">
              <a:avLst/>
            </a:prstGeom>
            <a:ln w="38100" cap="flat" cmpd="sng">
              <a:solidFill>
                <a:schemeClr val="tx1"/>
              </a:solidFill>
              <a:prstDash val="solid"/>
              <a:headEnd type="none" w="med" len="med"/>
              <a:tailEnd type="none" w="med" len="med"/>
            </a:ln>
          </p:spPr>
        </p:sp>
        <p:sp>
          <p:nvSpPr>
            <p:cNvPr id="82960" name="矩形 82959"/>
            <p:cNvSpPr/>
            <p:nvPr/>
          </p:nvSpPr>
          <p:spPr>
            <a:xfrm rot="5400000">
              <a:off x="3741" y="1472"/>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82962" name="文本框 82961"/>
            <p:cNvSpPr txBox="1"/>
            <p:nvPr/>
          </p:nvSpPr>
          <p:spPr>
            <a:xfrm>
              <a:off x="3968" y="1385"/>
              <a:ext cx="658"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100</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sp>
          <p:nvSpPr>
            <p:cNvPr id="82963" name="直接连接符 82962"/>
            <p:cNvSpPr/>
            <p:nvPr/>
          </p:nvSpPr>
          <p:spPr>
            <a:xfrm>
              <a:off x="1766" y="1070"/>
              <a:ext cx="1267" cy="0"/>
            </a:xfrm>
            <a:prstGeom prst="line">
              <a:avLst/>
            </a:prstGeom>
            <a:ln w="38100" cap="flat" cmpd="sng">
              <a:solidFill>
                <a:schemeClr val="tx1"/>
              </a:solidFill>
              <a:prstDash val="solid"/>
              <a:headEnd type="none" w="med" len="med"/>
              <a:tailEnd type="none" w="med" len="med"/>
            </a:ln>
          </p:spPr>
        </p:sp>
        <p:sp>
          <p:nvSpPr>
            <p:cNvPr id="82952" name="矩形 82951"/>
            <p:cNvSpPr/>
            <p:nvPr/>
          </p:nvSpPr>
          <p:spPr>
            <a:xfrm>
              <a:off x="2022" y="1022"/>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82980" name="直接连接符 82979"/>
            <p:cNvSpPr/>
            <p:nvPr/>
          </p:nvSpPr>
          <p:spPr>
            <a:xfrm>
              <a:off x="3248" y="1070"/>
              <a:ext cx="663" cy="0"/>
            </a:xfrm>
            <a:prstGeom prst="line">
              <a:avLst/>
            </a:prstGeom>
            <a:ln w="38100" cap="flat" cmpd="sng">
              <a:solidFill>
                <a:schemeClr val="tx1"/>
              </a:solidFill>
              <a:prstDash val="solid"/>
              <a:headEnd type="none" w="med" len="med"/>
              <a:tailEnd type="none" w="med" len="med"/>
            </a:ln>
          </p:spPr>
        </p:sp>
        <p:sp>
          <p:nvSpPr>
            <p:cNvPr id="82981" name="直接连接符 82980"/>
            <p:cNvSpPr/>
            <p:nvPr/>
          </p:nvSpPr>
          <p:spPr>
            <a:xfrm>
              <a:off x="3239" y="2023"/>
              <a:ext cx="672" cy="0"/>
            </a:xfrm>
            <a:prstGeom prst="line">
              <a:avLst/>
            </a:prstGeom>
            <a:ln w="38100" cap="flat" cmpd="sng">
              <a:solidFill>
                <a:schemeClr val="tx1"/>
              </a:solidFill>
              <a:prstDash val="solid"/>
              <a:headEnd type="none" w="med" len="med"/>
              <a:tailEnd type="none" w="med" len="med"/>
            </a:ln>
          </p:spPr>
        </p:sp>
      </p:grpSp>
      <p:sp>
        <p:nvSpPr>
          <p:cNvPr id="82961" name="矩形 82960"/>
          <p:cNvSpPr/>
          <p:nvPr/>
        </p:nvSpPr>
        <p:spPr>
          <a:xfrm>
            <a:off x="4189743" y="978865"/>
            <a:ext cx="1240848" cy="1782678"/>
          </a:xfrm>
          <a:prstGeom prst="rect">
            <a:avLst/>
          </a:prstGeom>
          <a:solidFill>
            <a:schemeClr val="accent1"/>
          </a:solidFill>
          <a:ln w="38100" cap="flat" cmpd="sng">
            <a:solidFill>
              <a:schemeClr val="tx1"/>
            </a:solidFill>
            <a:prstDash val="solid"/>
            <a:miter/>
            <a:headEnd type="none" w="med" len="med"/>
            <a:tailEnd type="none" w="med" len="med"/>
          </a:ln>
        </p:spPr>
        <p:txBody>
          <a:bodyPr wrap="none" anchor="ctr"/>
          <a:lstStyle/>
          <a:p>
            <a:pPr algn="ctr"/>
            <a:r>
              <a:rPr lang="zh-CN" altLang="en-US" sz="1800" dirty="0">
                <a:solidFill>
                  <a:schemeClr val="accent2"/>
                </a:solidFill>
                <a:latin typeface="Times New Roman" panose="02020603050405020304" pitchFamily="18" charset="0"/>
              </a:rPr>
              <a:t>匹配</a:t>
            </a:r>
            <a:endParaRPr lang="zh-CN" altLang="en-US" sz="1800" dirty="0">
              <a:solidFill>
                <a:schemeClr val="accent2"/>
              </a:solidFill>
              <a:latin typeface="Times New Roman" panose="02020603050405020304" pitchFamily="18" charset="0"/>
            </a:endParaRPr>
          </a:p>
          <a:p>
            <a:pPr algn="ctr"/>
            <a:r>
              <a:rPr lang="zh-CN" altLang="en-US" sz="1800" dirty="0">
                <a:solidFill>
                  <a:schemeClr val="accent2"/>
                </a:solidFill>
                <a:latin typeface="Times New Roman" panose="02020603050405020304" pitchFamily="18" charset="0"/>
              </a:rPr>
              <a:t>网络</a:t>
            </a:r>
            <a:endParaRPr lang="zh-CN" altLang="en-US" sz="1800" dirty="0">
              <a:solidFill>
                <a:schemeClr val="accent2"/>
              </a:solidFill>
              <a:latin typeface="Times New Roman" panose="02020603050405020304" pitchFamily="18" charset="0"/>
            </a:endParaRPr>
          </a:p>
        </p:txBody>
      </p:sp>
      <p:graphicFrame>
        <p:nvGraphicFramePr>
          <p:cNvPr id="83037" name="对象 83036"/>
          <p:cNvGraphicFramePr/>
          <p:nvPr/>
        </p:nvGraphicFramePr>
        <p:xfrm>
          <a:off x="2560683" y="3976193"/>
          <a:ext cx="2485269" cy="776423"/>
        </p:xfrm>
        <a:graphic>
          <a:graphicData uri="http://schemas.openxmlformats.org/presentationml/2006/ole">
            <mc:AlternateContent xmlns:mc="http://schemas.openxmlformats.org/markup-compatibility/2006">
              <mc:Choice xmlns:v="urn:schemas-microsoft-com:vml" Requires="v">
                <p:oleObj spid="_x0000_s28680" name="" r:id="rId3" imgW="1624965" imgH="482600" progId="Equation.3">
                  <p:embed/>
                </p:oleObj>
              </mc:Choice>
              <mc:Fallback>
                <p:oleObj name="" r:id="rId3" imgW="1624965" imgH="482600" progId="Equation.3">
                  <p:embed/>
                  <p:pic>
                    <p:nvPicPr>
                      <p:cNvPr id="0" name="图片 3148"/>
                      <p:cNvPicPr/>
                      <p:nvPr/>
                    </p:nvPicPr>
                    <p:blipFill>
                      <a:blip r:embed="rId4"/>
                      <a:stretch>
                        <a:fillRect/>
                      </a:stretch>
                    </p:blipFill>
                    <p:spPr>
                      <a:xfrm>
                        <a:off x="2560683" y="3976193"/>
                        <a:ext cx="2485269" cy="776423"/>
                      </a:xfrm>
                      <a:prstGeom prst="rect">
                        <a:avLst/>
                      </a:prstGeom>
                      <a:solidFill>
                        <a:srgbClr val="FFFFCC"/>
                      </a:solidFill>
                      <a:ln w="38100">
                        <a:noFill/>
                        <a:miter/>
                      </a:ln>
                    </p:spPr>
                  </p:pic>
                </p:oleObj>
              </mc:Fallback>
            </mc:AlternateContent>
          </a:graphicData>
        </a:graphic>
      </p:graphicFrame>
      <p:sp>
        <p:nvSpPr>
          <p:cNvPr id="83040" name="矩形 83039"/>
          <p:cNvSpPr/>
          <p:nvPr/>
        </p:nvSpPr>
        <p:spPr>
          <a:xfrm>
            <a:off x="1562765" y="2761543"/>
            <a:ext cx="5508795" cy="645160"/>
          </a:xfrm>
          <a:prstGeom prst="rect">
            <a:avLst/>
          </a:prstGeom>
          <a:noFill/>
          <a:ln w="38100">
            <a:noFill/>
          </a:ln>
        </p:spPr>
        <p:txBody>
          <a:bodyPr>
            <a:spAutoFit/>
          </a:bodyPr>
          <a:lstStyle/>
          <a:p>
            <a:r>
              <a:rPr lang="zh-CN" altLang="en-US" sz="1800" b="1" dirty="0">
                <a:latin typeface="Arial" panose="020B0604020202020204" pitchFamily="34" charset="0"/>
              </a:rPr>
              <a:t>法一：采用理想变压器来作为匹配网络使负载电阻</a:t>
            </a: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L</a:t>
            </a:r>
            <a:r>
              <a:rPr lang="en-US" altLang="zh-CN" sz="1800" b="1">
                <a:latin typeface="Times New Roman" panose="02020603050405020304" pitchFamily="18" charset="0"/>
              </a:rPr>
              <a:t>=100 </a:t>
            </a:r>
            <a:r>
              <a:rPr lang="el-GR" altLang="zh-CN" sz="1800" b="1" dirty="0">
                <a:latin typeface="Times New Roman" panose="02020603050405020304" pitchFamily="18" charset="0"/>
                <a:cs typeface="Times New Roman" panose="02020603050405020304" pitchFamily="18" charset="0"/>
              </a:rPr>
              <a:t>Ω</a:t>
            </a:r>
            <a:r>
              <a:rPr lang="zh-CN" altLang="en-US" sz="1800" b="1" dirty="0">
                <a:latin typeface="Arial" panose="020B0604020202020204" pitchFamily="34" charset="0"/>
              </a:rPr>
              <a:t>获得最大功率。</a:t>
            </a:r>
            <a:endParaRPr lang="zh-CN" altLang="en-US" sz="1800" dirty="0">
              <a:latin typeface="Arial" panose="020B0604020202020204" pitchFamily="34" charset="0"/>
            </a:endParaRPr>
          </a:p>
        </p:txBody>
      </p:sp>
      <p:graphicFrame>
        <p:nvGraphicFramePr>
          <p:cNvPr id="83041" name="对象 83040"/>
          <p:cNvGraphicFramePr/>
          <p:nvPr/>
        </p:nvGraphicFramePr>
        <p:xfrm>
          <a:off x="2619033" y="3462943"/>
          <a:ext cx="1034834" cy="391785"/>
        </p:xfrm>
        <a:graphic>
          <a:graphicData uri="http://schemas.openxmlformats.org/presentationml/2006/ole">
            <mc:AlternateContent xmlns:mc="http://schemas.openxmlformats.org/markup-compatibility/2006">
              <mc:Choice xmlns:v="urn:schemas-microsoft-com:vml" Requires="v">
                <p:oleObj spid="_x0000_s28681" name="" r:id="rId5" imgW="685800" imgH="241300" progId="Equation.3">
                  <p:embed/>
                </p:oleObj>
              </mc:Choice>
              <mc:Fallback>
                <p:oleObj name="" r:id="rId5" imgW="685800" imgH="241300" progId="Equation.3">
                  <p:embed/>
                  <p:pic>
                    <p:nvPicPr>
                      <p:cNvPr id="0" name="图片 3147"/>
                      <p:cNvPicPr/>
                      <p:nvPr/>
                    </p:nvPicPr>
                    <p:blipFill>
                      <a:blip r:embed="rId6">
                        <a:clrChange>
                          <a:clrFrom>
                            <a:srgbClr val="000000"/>
                          </a:clrFrom>
                          <a:clrTo>
                            <a:srgbClr val="000000"/>
                          </a:clrTo>
                        </a:clrChange>
                      </a:blip>
                      <a:stretch>
                        <a:fillRect/>
                      </a:stretch>
                    </p:blipFill>
                    <p:spPr>
                      <a:xfrm>
                        <a:off x="2619033" y="3462943"/>
                        <a:ext cx="1034834" cy="39178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3031"/>
                                        </p:tgtEl>
                                        <p:attrNameLst>
                                          <p:attrName>style.visibility</p:attrName>
                                        </p:attrNameLst>
                                      </p:cBhvr>
                                      <p:to>
                                        <p:strVal val="visible"/>
                                      </p:to>
                                    </p:set>
                                    <p:anim calcmode="lin" valueType="num">
                                      <p:cBhvr>
                                        <p:cTn id="7" dur="1000" fill="hold"/>
                                        <p:tgtEl>
                                          <p:spTgt spid="83031"/>
                                        </p:tgtEl>
                                        <p:attrNameLst>
                                          <p:attrName>ppt_w</p:attrName>
                                        </p:attrNameLst>
                                      </p:cBhvr>
                                      <p:tavLst>
                                        <p:tav tm="0">
                                          <p:val>
                                            <p:fltVal val="0"/>
                                          </p:val>
                                        </p:tav>
                                        <p:tav tm="100000">
                                          <p:val>
                                            <p:strVal val="#ppt_w"/>
                                          </p:val>
                                        </p:tav>
                                      </p:tavLst>
                                    </p:anim>
                                    <p:anim calcmode="lin" valueType="num">
                                      <p:cBhvr>
                                        <p:cTn id="8" dur="1000" fill="hold"/>
                                        <p:tgtEl>
                                          <p:spTgt spid="83031"/>
                                        </p:tgtEl>
                                        <p:attrNameLst>
                                          <p:attrName>ppt_h</p:attrName>
                                        </p:attrNameLst>
                                      </p:cBhvr>
                                      <p:tavLst>
                                        <p:tav tm="0">
                                          <p:val>
                                            <p:fltVal val="0"/>
                                          </p:val>
                                        </p:tav>
                                        <p:tav tm="100000">
                                          <p:val>
                                            <p:strVal val="#ppt_h"/>
                                          </p:val>
                                        </p:tav>
                                      </p:tavLst>
                                    </p:anim>
                                    <p:anim calcmode="lin" valueType="num">
                                      <p:cBhvr>
                                        <p:cTn id="9" dur="1000" fill="hold"/>
                                        <p:tgtEl>
                                          <p:spTgt spid="8303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30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2961"/>
                                        </p:tgtEl>
                                        <p:attrNameLst>
                                          <p:attrName>style.visibility</p:attrName>
                                        </p:attrNameLst>
                                      </p:cBhvr>
                                      <p:to>
                                        <p:strVal val="visible"/>
                                      </p:to>
                                    </p:set>
                                    <p:animEffect transition="in" filter="wipe(up)">
                                      <p:cBhvr>
                                        <p:cTn id="15" dur="500"/>
                                        <p:tgtEl>
                                          <p:spTgt spid="8296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3040"/>
                                        </p:tgtEl>
                                        <p:attrNameLst>
                                          <p:attrName>style.visibility</p:attrName>
                                        </p:attrNameLst>
                                      </p:cBhvr>
                                      <p:to>
                                        <p:strVal val="visible"/>
                                      </p:to>
                                    </p:set>
                                    <p:animEffect transition="in" filter="wipe(left)">
                                      <p:cBhvr>
                                        <p:cTn id="20" dur="500"/>
                                        <p:tgtEl>
                                          <p:spTgt spid="8304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grpId="1" nodeType="clickEffect">
                                  <p:stCondLst>
                                    <p:cond delay="0"/>
                                  </p:stCondLst>
                                  <p:childTnLst>
                                    <p:anim calcmode="lin" valueType="num">
                                      <p:cBhvr additive="base">
                                        <p:cTn id="24" dur="500"/>
                                        <p:tgtEl>
                                          <p:spTgt spid="82961"/>
                                        </p:tgtEl>
                                        <p:attrNameLst>
                                          <p:attrName>ppt_x</p:attrName>
                                        </p:attrNameLst>
                                      </p:cBhvr>
                                      <p:tavLst>
                                        <p:tav tm="0">
                                          <p:val>
                                            <p:strVal val="ppt_x"/>
                                          </p:val>
                                        </p:tav>
                                        <p:tav tm="100000">
                                          <p:val>
                                            <p:strVal val="0-ppt_w/2"/>
                                          </p:val>
                                        </p:tav>
                                      </p:tavLst>
                                    </p:anim>
                                    <p:anim calcmode="lin" valueType="num">
                                      <p:cBhvr additive="base">
                                        <p:cTn id="25" dur="500"/>
                                        <p:tgtEl>
                                          <p:spTgt spid="82961"/>
                                        </p:tgtEl>
                                        <p:attrNameLst>
                                          <p:attrName>ppt_y</p:attrName>
                                        </p:attrNameLst>
                                      </p:cBhvr>
                                      <p:tavLst>
                                        <p:tav tm="0">
                                          <p:val>
                                            <p:strVal val="ppt_y"/>
                                          </p:val>
                                        </p:tav>
                                        <p:tav tm="100000">
                                          <p:val>
                                            <p:strVal val="ppt_y"/>
                                          </p:val>
                                        </p:tav>
                                      </p:tavLst>
                                    </p:anim>
                                    <p:set>
                                      <p:cBhvr>
                                        <p:cTn id="26" dur="1" fill="hold">
                                          <p:stCondLst>
                                            <p:cond delay="499"/>
                                          </p:stCondLst>
                                        </p:cTn>
                                        <p:tgtEl>
                                          <p:spTgt spid="82961"/>
                                        </p:tgtEl>
                                        <p:attrNameLst>
                                          <p:attrName>style.visibility</p:attrName>
                                        </p:attrNameLst>
                                      </p:cBhvr>
                                      <p:to>
                                        <p:strVal val="hidden"/>
                                      </p:to>
                                    </p:set>
                                  </p:childTnLst>
                                </p:cTn>
                              </p:par>
                            </p:childTnLst>
                          </p:cTn>
                        </p:par>
                        <p:par>
                          <p:cTn id="27" fill="hold">
                            <p:stCondLst>
                              <p:cond delay="500"/>
                            </p:stCondLst>
                            <p:childTnLst>
                              <p:par>
                                <p:cTn id="28" presetID="47" presetClass="entr" presetSubtype="0" fill="hold" nodeType="afterEffect">
                                  <p:stCondLst>
                                    <p:cond delay="0"/>
                                  </p:stCondLst>
                                  <p:childTnLst>
                                    <p:set>
                                      <p:cBhvr>
                                        <p:cTn id="29" dur="1" fill="hold">
                                          <p:stCondLst>
                                            <p:cond delay="0"/>
                                          </p:stCondLst>
                                        </p:cTn>
                                        <p:tgtEl>
                                          <p:spTgt spid="83045"/>
                                        </p:tgtEl>
                                        <p:attrNameLst>
                                          <p:attrName>style.visibility</p:attrName>
                                        </p:attrNameLst>
                                      </p:cBhvr>
                                      <p:to>
                                        <p:strVal val="visible"/>
                                      </p:to>
                                    </p:set>
                                    <p:animEffect transition="in" filter="fade">
                                      <p:cBhvr>
                                        <p:cTn id="30" dur="1000"/>
                                        <p:tgtEl>
                                          <p:spTgt spid="83045"/>
                                        </p:tgtEl>
                                      </p:cBhvr>
                                    </p:animEffect>
                                    <p:anim calcmode="lin" valueType="num">
                                      <p:cBhvr>
                                        <p:cTn id="31" dur="1000" fill="hold"/>
                                        <p:tgtEl>
                                          <p:spTgt spid="83045"/>
                                        </p:tgtEl>
                                        <p:attrNameLst>
                                          <p:attrName>ppt_x</p:attrName>
                                        </p:attrNameLst>
                                      </p:cBhvr>
                                      <p:tavLst>
                                        <p:tav tm="0">
                                          <p:val>
                                            <p:strVal val="#ppt_x"/>
                                          </p:val>
                                        </p:tav>
                                        <p:tav tm="100000">
                                          <p:val>
                                            <p:strVal val="#ppt_x"/>
                                          </p:val>
                                        </p:tav>
                                      </p:tavLst>
                                    </p:anim>
                                    <p:anim calcmode="lin" valueType="num">
                                      <p:cBhvr>
                                        <p:cTn id="32" dur="1000" fill="hold"/>
                                        <p:tgtEl>
                                          <p:spTgt spid="8304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3041"/>
                                        </p:tgtEl>
                                        <p:attrNameLst>
                                          <p:attrName>style.visibility</p:attrName>
                                        </p:attrNameLst>
                                      </p:cBhvr>
                                      <p:to>
                                        <p:strVal val="visible"/>
                                      </p:to>
                                    </p:set>
                                    <p:animEffect transition="in" filter="dissolve">
                                      <p:cBhvr>
                                        <p:cTn id="37" dur="500"/>
                                        <p:tgtEl>
                                          <p:spTgt spid="83041"/>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83037"/>
                                        </p:tgtEl>
                                        <p:attrNameLst>
                                          <p:attrName>style.visibility</p:attrName>
                                        </p:attrNameLst>
                                      </p:cBhvr>
                                      <p:to>
                                        <p:strVal val="visible"/>
                                      </p:to>
                                    </p:set>
                                    <p:animEffect transition="in" filter="dissolve">
                                      <p:cBhvr>
                                        <p:cTn id="41" dur="500"/>
                                        <p:tgtEl>
                                          <p:spTgt spid="83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31" grpId="0"/>
      <p:bldP spid="82961" grpId="0" bldLvl="0" animBg="1"/>
      <p:bldP spid="82961" grpId="1" bldLvl="0" animBg="1"/>
      <p:bldP spid="830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010" name="组合 84009"/>
          <p:cNvGrpSpPr/>
          <p:nvPr/>
        </p:nvGrpSpPr>
        <p:grpSpPr>
          <a:xfrm>
            <a:off x="2141510" y="764515"/>
            <a:ext cx="4807394" cy="1782678"/>
            <a:chOff x="839" y="642"/>
            <a:chExt cx="4037" cy="1497"/>
          </a:xfrm>
        </p:grpSpPr>
        <p:sp>
          <p:nvSpPr>
            <p:cNvPr id="83973" name="矩形 83972"/>
            <p:cNvSpPr/>
            <p:nvPr/>
          </p:nvSpPr>
          <p:spPr>
            <a:xfrm>
              <a:off x="2994" y="642"/>
              <a:ext cx="1042" cy="1497"/>
            </a:xfrm>
            <a:prstGeom prst="rect">
              <a:avLst/>
            </a:prstGeom>
            <a:noFill/>
            <a:ln w="38100" cap="rnd" cmpd="sng">
              <a:solidFill>
                <a:srgbClr val="0000FF"/>
              </a:solidFill>
              <a:prstDash val="sysDot"/>
              <a:miter/>
              <a:headEnd type="none" w="med" len="med"/>
              <a:tailEnd type="none" w="med" len="med"/>
            </a:ln>
          </p:spPr>
          <p:txBody>
            <a:bodyPr wrap="none" anchor="ctr"/>
            <a:lstStyle/>
            <a:p>
              <a:pPr algn="ctr"/>
              <a:endParaRPr sz="1800" dirty="0">
                <a:solidFill>
                  <a:schemeClr val="accent2"/>
                </a:solidFill>
                <a:latin typeface="Times New Roman" panose="02020603050405020304" pitchFamily="18" charset="0"/>
              </a:endParaRPr>
            </a:p>
          </p:txBody>
        </p:sp>
        <p:grpSp>
          <p:nvGrpSpPr>
            <p:cNvPr id="84009" name="组合 84008"/>
            <p:cNvGrpSpPr/>
            <p:nvPr/>
          </p:nvGrpSpPr>
          <p:grpSpPr>
            <a:xfrm>
              <a:off x="3112" y="921"/>
              <a:ext cx="876" cy="1010"/>
              <a:chOff x="2295" y="2629"/>
              <a:chExt cx="876" cy="1010"/>
            </a:xfrm>
          </p:grpSpPr>
          <p:sp>
            <p:nvSpPr>
              <p:cNvPr id="83975" name="直接连接符 83974"/>
              <p:cNvSpPr/>
              <p:nvPr/>
            </p:nvSpPr>
            <p:spPr>
              <a:xfrm flipH="1">
                <a:off x="2533" y="3202"/>
                <a:ext cx="3" cy="437"/>
              </a:xfrm>
              <a:prstGeom prst="line">
                <a:avLst/>
              </a:prstGeom>
              <a:ln w="38100" cap="flat" cmpd="sng">
                <a:solidFill>
                  <a:srgbClr val="FF0000"/>
                </a:solidFill>
                <a:prstDash val="solid"/>
                <a:headEnd type="none" w="med" len="med"/>
                <a:tailEnd type="oval" w="med" len="med"/>
              </a:ln>
            </p:spPr>
          </p:sp>
          <p:sp>
            <p:nvSpPr>
              <p:cNvPr id="83976" name="直接连接符 83975"/>
              <p:cNvSpPr/>
              <p:nvPr/>
            </p:nvSpPr>
            <p:spPr>
              <a:xfrm flipH="1">
                <a:off x="2535" y="2693"/>
                <a:ext cx="0" cy="413"/>
              </a:xfrm>
              <a:prstGeom prst="line">
                <a:avLst/>
              </a:prstGeom>
              <a:ln w="38100" cap="flat" cmpd="sng">
                <a:solidFill>
                  <a:srgbClr val="FF0000"/>
                </a:solidFill>
                <a:prstDash val="solid"/>
                <a:headEnd type="oval" w="med" len="med"/>
                <a:tailEnd type="none" w="med" len="med"/>
              </a:ln>
            </p:spPr>
          </p:sp>
          <p:grpSp>
            <p:nvGrpSpPr>
              <p:cNvPr id="83977" name="组合 83976"/>
              <p:cNvGrpSpPr/>
              <p:nvPr/>
            </p:nvGrpSpPr>
            <p:grpSpPr>
              <a:xfrm>
                <a:off x="2411" y="3106"/>
                <a:ext cx="240" cy="96"/>
                <a:chOff x="1148" y="1106"/>
                <a:chExt cx="240" cy="96"/>
              </a:xfrm>
            </p:grpSpPr>
            <p:sp>
              <p:nvSpPr>
                <p:cNvPr id="83978" name="直接连接符 83977"/>
                <p:cNvSpPr/>
                <p:nvPr/>
              </p:nvSpPr>
              <p:spPr>
                <a:xfrm>
                  <a:off x="1148" y="1106"/>
                  <a:ext cx="240" cy="0"/>
                </a:xfrm>
                <a:prstGeom prst="line">
                  <a:avLst/>
                </a:prstGeom>
                <a:ln w="38100" cap="flat" cmpd="sng">
                  <a:solidFill>
                    <a:srgbClr val="FF0000"/>
                  </a:solidFill>
                  <a:prstDash val="solid"/>
                  <a:headEnd type="none" w="med" len="med"/>
                  <a:tailEnd type="none" w="med" len="med"/>
                </a:ln>
              </p:spPr>
            </p:sp>
            <p:sp>
              <p:nvSpPr>
                <p:cNvPr id="83979" name="直接连接符 83978"/>
                <p:cNvSpPr/>
                <p:nvPr/>
              </p:nvSpPr>
              <p:spPr>
                <a:xfrm>
                  <a:off x="1148" y="1202"/>
                  <a:ext cx="240" cy="0"/>
                </a:xfrm>
                <a:prstGeom prst="line">
                  <a:avLst/>
                </a:prstGeom>
                <a:ln w="38100" cap="flat" cmpd="sng">
                  <a:solidFill>
                    <a:srgbClr val="FF0000"/>
                  </a:solidFill>
                  <a:prstDash val="solid"/>
                  <a:headEnd type="none" w="med" len="med"/>
                  <a:tailEnd type="none" w="med" len="med"/>
                </a:ln>
              </p:spPr>
            </p:sp>
          </p:grpSp>
          <p:grpSp>
            <p:nvGrpSpPr>
              <p:cNvPr id="83980" name="组合 83979"/>
              <p:cNvGrpSpPr/>
              <p:nvPr/>
            </p:nvGrpSpPr>
            <p:grpSpPr>
              <a:xfrm>
                <a:off x="2742" y="2629"/>
                <a:ext cx="384" cy="57"/>
                <a:chOff x="576" y="711"/>
                <a:chExt cx="384" cy="57"/>
              </a:xfrm>
            </p:grpSpPr>
            <p:sp>
              <p:nvSpPr>
                <p:cNvPr id="83981" name="任意多边形 83980"/>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0000">
                      <a:alpha val="100000"/>
                    </a:srgbClr>
                  </a:solidFill>
                  <a:prstDash val="solid"/>
                  <a:headEnd type="none" w="med" len="med"/>
                  <a:tailEnd type="none" w="med" len="med"/>
                </a:ln>
              </p:spPr>
              <p:txBody>
                <a:bodyPr/>
                <a:lstStyle/>
                <a:p>
                  <a:endParaRPr lang="zh-CN" altLang="en-US" sz="100"/>
                </a:p>
              </p:txBody>
            </p:sp>
            <p:sp>
              <p:nvSpPr>
                <p:cNvPr id="83982" name="任意多边形 83981"/>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0000">
                      <a:alpha val="100000"/>
                    </a:srgbClr>
                  </a:solidFill>
                  <a:prstDash val="solid"/>
                  <a:headEnd type="none" w="med" len="med"/>
                  <a:tailEnd type="none" w="med" len="med"/>
                </a:ln>
              </p:spPr>
              <p:txBody>
                <a:bodyPr/>
                <a:lstStyle/>
                <a:p>
                  <a:endParaRPr lang="zh-CN" altLang="en-US" sz="100"/>
                </a:p>
              </p:txBody>
            </p:sp>
            <p:sp>
              <p:nvSpPr>
                <p:cNvPr id="83983" name="任意多边形 83982"/>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0000">
                      <a:alpha val="100000"/>
                    </a:srgbClr>
                  </a:solidFill>
                  <a:prstDash val="solid"/>
                  <a:headEnd type="none" w="med" len="med"/>
                  <a:tailEnd type="none" w="med" len="med"/>
                </a:ln>
              </p:spPr>
              <p:txBody>
                <a:bodyPr/>
                <a:lstStyle/>
                <a:p>
                  <a:endParaRPr lang="zh-CN" altLang="en-US" sz="100"/>
                </a:p>
              </p:txBody>
            </p:sp>
            <p:sp>
              <p:nvSpPr>
                <p:cNvPr id="83984" name="任意多边形 83983"/>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0000">
                      <a:alpha val="100000"/>
                    </a:srgbClr>
                  </a:solidFill>
                  <a:prstDash val="solid"/>
                  <a:headEnd type="none" w="med" len="med"/>
                  <a:tailEnd type="none" w="med" len="med"/>
                </a:ln>
              </p:spPr>
              <p:txBody>
                <a:bodyPr/>
                <a:lstStyle/>
                <a:p>
                  <a:endParaRPr lang="zh-CN" altLang="en-US" sz="100"/>
                </a:p>
              </p:txBody>
            </p:sp>
          </p:grpSp>
          <p:sp>
            <p:nvSpPr>
              <p:cNvPr id="83985" name="矩形 83984"/>
              <p:cNvSpPr/>
              <p:nvPr/>
            </p:nvSpPr>
            <p:spPr>
              <a:xfrm>
                <a:off x="2691" y="3058"/>
                <a:ext cx="282" cy="309"/>
              </a:xfrm>
              <a:prstGeom prst="rect">
                <a:avLst/>
              </a:prstGeom>
              <a:noFill/>
              <a:ln w="38100">
                <a:noFill/>
              </a:ln>
            </p:spPr>
            <p:txBody>
              <a:bodyPr wrap="none" anchor="t">
                <a:spAutoFit/>
              </a:bodyPr>
              <a:lstStyle/>
              <a:p>
                <a:r>
                  <a:rPr lang="en-US" altLang="zh-CN" sz="1800" b="1" i="1">
                    <a:solidFill>
                      <a:srgbClr val="FF0000"/>
                    </a:solidFill>
                    <a:latin typeface="Times New Roman" panose="02020603050405020304" pitchFamily="18" charset="0"/>
                  </a:rPr>
                  <a:t>C</a:t>
                </a:r>
                <a:endParaRPr lang="en-US" altLang="zh-CN" sz="1800" b="1" baseline="-25000">
                  <a:solidFill>
                    <a:srgbClr val="FF0000"/>
                  </a:solidFill>
                  <a:latin typeface="Times New Roman" panose="02020603050405020304" pitchFamily="18" charset="0"/>
                </a:endParaRPr>
              </a:p>
            </p:txBody>
          </p:sp>
          <p:sp>
            <p:nvSpPr>
              <p:cNvPr id="83986" name="直接连接符 83985"/>
              <p:cNvSpPr/>
              <p:nvPr/>
            </p:nvSpPr>
            <p:spPr>
              <a:xfrm flipH="1">
                <a:off x="2535" y="2693"/>
                <a:ext cx="0" cy="413"/>
              </a:xfrm>
              <a:prstGeom prst="line">
                <a:avLst/>
              </a:prstGeom>
              <a:ln w="38100" cap="flat" cmpd="sng">
                <a:solidFill>
                  <a:srgbClr val="FF0000"/>
                </a:solidFill>
                <a:prstDash val="solid"/>
                <a:headEnd type="oval" w="med" len="med"/>
                <a:tailEnd type="none" w="med" len="med"/>
              </a:ln>
            </p:spPr>
          </p:sp>
          <p:sp>
            <p:nvSpPr>
              <p:cNvPr id="83987" name="文本框 83986"/>
              <p:cNvSpPr txBox="1"/>
              <p:nvPr/>
            </p:nvSpPr>
            <p:spPr>
              <a:xfrm>
                <a:off x="2780" y="2693"/>
                <a:ext cx="310" cy="309"/>
              </a:xfrm>
              <a:prstGeom prst="rect">
                <a:avLst/>
              </a:prstGeom>
              <a:noFill/>
              <a:ln w="38100">
                <a:noFill/>
              </a:ln>
            </p:spPr>
            <p:txBody>
              <a:bodyPr>
                <a:spAutoFit/>
              </a:bodyPr>
              <a:lstStyle/>
              <a:p>
                <a:pPr>
                  <a:spcBef>
                    <a:spcPct val="50000"/>
                  </a:spcBef>
                </a:pPr>
                <a:r>
                  <a:rPr lang="en-US" altLang="zh-CN" sz="1800" b="1" i="1">
                    <a:solidFill>
                      <a:srgbClr val="FF0000"/>
                    </a:solidFill>
                    <a:latin typeface="Times New Roman" panose="02020603050405020304" pitchFamily="18" charset="0"/>
                  </a:rPr>
                  <a:t>L</a:t>
                </a:r>
                <a:endParaRPr lang="en-US" altLang="zh-CN" sz="1800" b="1" i="1">
                  <a:solidFill>
                    <a:srgbClr val="FF0000"/>
                  </a:solidFill>
                  <a:latin typeface="Times New Roman" panose="02020603050405020304" pitchFamily="18" charset="0"/>
                </a:endParaRPr>
              </a:p>
            </p:txBody>
          </p:sp>
          <p:sp>
            <p:nvSpPr>
              <p:cNvPr id="83988" name="直接连接符 83987"/>
              <p:cNvSpPr/>
              <p:nvPr/>
            </p:nvSpPr>
            <p:spPr>
              <a:xfrm flipV="1">
                <a:off x="2295" y="2686"/>
                <a:ext cx="447" cy="0"/>
              </a:xfrm>
              <a:prstGeom prst="line">
                <a:avLst/>
              </a:prstGeom>
              <a:ln w="38100" cap="flat" cmpd="sng">
                <a:solidFill>
                  <a:srgbClr val="FF0000"/>
                </a:solidFill>
                <a:prstDash val="solid"/>
                <a:headEnd type="none" w="med" len="med"/>
                <a:tailEnd type="none" w="med" len="med"/>
              </a:ln>
            </p:spPr>
          </p:sp>
          <p:sp>
            <p:nvSpPr>
              <p:cNvPr id="83989" name="直接连接符 83988"/>
              <p:cNvSpPr/>
              <p:nvPr/>
            </p:nvSpPr>
            <p:spPr>
              <a:xfrm flipV="1">
                <a:off x="2295" y="3639"/>
                <a:ext cx="876" cy="0"/>
              </a:xfrm>
              <a:prstGeom prst="line">
                <a:avLst/>
              </a:prstGeom>
              <a:ln w="38100" cap="flat" cmpd="sng">
                <a:solidFill>
                  <a:srgbClr val="FF0000"/>
                </a:solidFill>
                <a:prstDash val="solid"/>
                <a:headEnd type="none" w="med" len="med"/>
                <a:tailEnd type="none" w="med" len="med"/>
              </a:ln>
            </p:spPr>
          </p:sp>
        </p:grpSp>
        <p:sp>
          <p:nvSpPr>
            <p:cNvPr id="83990" name="直接连接符 83989"/>
            <p:cNvSpPr/>
            <p:nvPr/>
          </p:nvSpPr>
          <p:spPr>
            <a:xfrm>
              <a:off x="3943" y="978"/>
              <a:ext cx="229" cy="0"/>
            </a:xfrm>
            <a:prstGeom prst="line">
              <a:avLst/>
            </a:prstGeom>
            <a:ln w="38100" cap="flat" cmpd="sng">
              <a:solidFill>
                <a:schemeClr val="tx1"/>
              </a:solidFill>
              <a:prstDash val="solid"/>
              <a:headEnd type="none" w="med" len="med"/>
              <a:tailEnd type="none" w="med" len="med"/>
            </a:ln>
          </p:spPr>
        </p:sp>
        <p:sp>
          <p:nvSpPr>
            <p:cNvPr id="83991" name="直接连接符 83990"/>
            <p:cNvSpPr/>
            <p:nvPr/>
          </p:nvSpPr>
          <p:spPr>
            <a:xfrm flipV="1">
              <a:off x="2023" y="1931"/>
              <a:ext cx="1089" cy="1"/>
            </a:xfrm>
            <a:prstGeom prst="line">
              <a:avLst/>
            </a:prstGeom>
            <a:ln w="38100" cap="flat" cmpd="sng">
              <a:solidFill>
                <a:schemeClr val="tx1"/>
              </a:solidFill>
              <a:prstDash val="solid"/>
              <a:headEnd type="none" w="med" len="med"/>
              <a:tailEnd type="none" w="med" len="med"/>
            </a:ln>
          </p:spPr>
        </p:sp>
        <p:sp>
          <p:nvSpPr>
            <p:cNvPr id="83992" name="文本框 83991"/>
            <p:cNvSpPr txBox="1"/>
            <p:nvPr/>
          </p:nvSpPr>
          <p:spPr>
            <a:xfrm>
              <a:off x="2179" y="681"/>
              <a:ext cx="795"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1000</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sp>
          <p:nvSpPr>
            <p:cNvPr id="83993" name="文本框 83992"/>
            <p:cNvSpPr txBox="1"/>
            <p:nvPr/>
          </p:nvSpPr>
          <p:spPr>
            <a:xfrm>
              <a:off x="1641" y="1582"/>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83994" name="文本框 83993"/>
            <p:cNvSpPr txBox="1"/>
            <p:nvPr/>
          </p:nvSpPr>
          <p:spPr>
            <a:xfrm>
              <a:off x="1641" y="1045"/>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83995" name="椭圆 83994"/>
            <p:cNvSpPr/>
            <p:nvPr/>
          </p:nvSpPr>
          <p:spPr>
            <a:xfrm>
              <a:off x="1866" y="1309"/>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83996" name="直接连接符 83995"/>
            <p:cNvSpPr/>
            <p:nvPr/>
          </p:nvSpPr>
          <p:spPr>
            <a:xfrm flipH="1">
              <a:off x="2023" y="979"/>
              <a:ext cx="3" cy="953"/>
            </a:xfrm>
            <a:prstGeom prst="line">
              <a:avLst/>
            </a:prstGeom>
            <a:ln w="38100" cap="flat" cmpd="sng">
              <a:solidFill>
                <a:schemeClr val="tx1"/>
              </a:solidFill>
              <a:prstDash val="solid"/>
              <a:headEnd type="none" w="med" len="med"/>
              <a:tailEnd type="none" w="med" len="med"/>
            </a:ln>
          </p:spPr>
        </p:sp>
        <p:graphicFrame>
          <p:nvGraphicFramePr>
            <p:cNvPr id="83997" name="对象 83996"/>
            <p:cNvGraphicFramePr/>
            <p:nvPr/>
          </p:nvGraphicFramePr>
          <p:xfrm>
            <a:off x="839" y="1312"/>
            <a:ext cx="886" cy="224"/>
          </p:xfrm>
          <a:graphic>
            <a:graphicData uri="http://schemas.openxmlformats.org/presentationml/2006/ole">
              <mc:AlternateContent xmlns:mc="http://schemas.openxmlformats.org/markup-compatibility/2006">
                <mc:Choice xmlns:v="urn:schemas-microsoft-com:vml" Requires="v">
                  <p:oleObj spid="_x0000_s29709" name="" r:id="rId1" imgW="698500" imgH="177165" progId="Equation.3">
                    <p:embed/>
                  </p:oleObj>
                </mc:Choice>
                <mc:Fallback>
                  <p:oleObj name="" r:id="rId1" imgW="698500" imgH="177165" progId="Equation.3">
                    <p:embed/>
                    <p:pic>
                      <p:nvPicPr>
                        <p:cNvPr id="0" name="图片 3227"/>
                        <p:cNvPicPr/>
                        <p:nvPr/>
                      </p:nvPicPr>
                      <p:blipFill>
                        <a:blip r:embed="rId2"/>
                        <a:stretch>
                          <a:fillRect/>
                        </a:stretch>
                      </p:blipFill>
                      <p:spPr>
                        <a:xfrm>
                          <a:off x="839" y="1312"/>
                          <a:ext cx="886" cy="224"/>
                        </a:xfrm>
                        <a:prstGeom prst="rect">
                          <a:avLst/>
                        </a:prstGeom>
                        <a:noFill/>
                        <a:ln w="38100">
                          <a:noFill/>
                          <a:miter/>
                        </a:ln>
                      </p:spPr>
                    </p:pic>
                  </p:oleObj>
                </mc:Fallback>
              </mc:AlternateContent>
            </a:graphicData>
          </a:graphic>
        </p:graphicFrame>
        <p:sp>
          <p:nvSpPr>
            <p:cNvPr id="83998" name="直接连接符 83997"/>
            <p:cNvSpPr/>
            <p:nvPr/>
          </p:nvSpPr>
          <p:spPr>
            <a:xfrm>
              <a:off x="4172" y="979"/>
              <a:ext cx="0" cy="953"/>
            </a:xfrm>
            <a:prstGeom prst="line">
              <a:avLst/>
            </a:prstGeom>
            <a:ln w="38100" cap="flat" cmpd="sng">
              <a:solidFill>
                <a:schemeClr val="tx1"/>
              </a:solidFill>
              <a:prstDash val="solid"/>
              <a:headEnd type="none" w="med" len="med"/>
              <a:tailEnd type="none" w="med" len="med"/>
            </a:ln>
          </p:spPr>
        </p:sp>
        <p:sp>
          <p:nvSpPr>
            <p:cNvPr id="83999" name="矩形 83998"/>
            <p:cNvSpPr/>
            <p:nvPr/>
          </p:nvSpPr>
          <p:spPr>
            <a:xfrm rot="5400000">
              <a:off x="4002" y="1381"/>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84000" name="文本框 83999"/>
            <p:cNvSpPr txBox="1"/>
            <p:nvPr/>
          </p:nvSpPr>
          <p:spPr>
            <a:xfrm>
              <a:off x="4229" y="1294"/>
              <a:ext cx="647"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100</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sp>
          <p:nvSpPr>
            <p:cNvPr id="84001" name="直接连接符 84000"/>
            <p:cNvSpPr/>
            <p:nvPr/>
          </p:nvSpPr>
          <p:spPr>
            <a:xfrm flipV="1">
              <a:off x="2027" y="978"/>
              <a:ext cx="1085" cy="1"/>
            </a:xfrm>
            <a:prstGeom prst="line">
              <a:avLst/>
            </a:prstGeom>
            <a:ln w="38100" cap="flat" cmpd="sng">
              <a:solidFill>
                <a:schemeClr val="tx1"/>
              </a:solidFill>
              <a:prstDash val="solid"/>
              <a:headEnd type="none" w="med" len="med"/>
              <a:tailEnd type="none" w="med" len="med"/>
            </a:ln>
          </p:spPr>
        </p:sp>
        <p:sp>
          <p:nvSpPr>
            <p:cNvPr id="84002" name="矩形 84001"/>
            <p:cNvSpPr/>
            <p:nvPr/>
          </p:nvSpPr>
          <p:spPr>
            <a:xfrm>
              <a:off x="2283" y="931"/>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84003" name="直接连接符 84002"/>
            <p:cNvSpPr/>
            <p:nvPr/>
          </p:nvSpPr>
          <p:spPr>
            <a:xfrm>
              <a:off x="3916" y="1931"/>
              <a:ext cx="256" cy="1"/>
            </a:xfrm>
            <a:prstGeom prst="line">
              <a:avLst/>
            </a:prstGeom>
            <a:ln w="38100" cap="flat" cmpd="sng">
              <a:solidFill>
                <a:schemeClr val="tx1"/>
              </a:solidFill>
              <a:prstDash val="solid"/>
              <a:headEnd type="none" w="med" len="med"/>
              <a:tailEnd type="none" w="med" len="med"/>
            </a:ln>
          </p:spPr>
        </p:sp>
      </p:grpSp>
      <p:sp>
        <p:nvSpPr>
          <p:cNvPr id="84004" name="矩形 84003"/>
          <p:cNvSpPr/>
          <p:nvPr/>
        </p:nvSpPr>
        <p:spPr>
          <a:xfrm>
            <a:off x="1616352" y="250075"/>
            <a:ext cx="5508795" cy="368300"/>
          </a:xfrm>
          <a:prstGeom prst="rect">
            <a:avLst/>
          </a:prstGeom>
          <a:noFill/>
          <a:ln w="38100">
            <a:noFill/>
          </a:ln>
        </p:spPr>
        <p:txBody>
          <a:bodyPr>
            <a:spAutoFit/>
          </a:bodyPr>
          <a:lstStyle/>
          <a:p>
            <a:r>
              <a:rPr lang="zh-CN" altLang="en-US" sz="1800" b="1" dirty="0">
                <a:latin typeface="Arial" panose="020B0604020202020204" pitchFamily="34" charset="0"/>
              </a:rPr>
              <a:t>法二：插入</a:t>
            </a:r>
            <a:r>
              <a:rPr lang="en-US" altLang="zh-CN" sz="1800" b="1">
                <a:solidFill>
                  <a:srgbClr val="FF0000"/>
                </a:solidFill>
                <a:latin typeface="Times New Roman" panose="02020603050405020304" pitchFamily="18" charset="0"/>
              </a:rPr>
              <a:t>LC</a:t>
            </a:r>
            <a:r>
              <a:rPr lang="zh-CN" altLang="en-US" sz="1800" b="1" dirty="0">
                <a:solidFill>
                  <a:srgbClr val="FF0000"/>
                </a:solidFill>
                <a:latin typeface="Arial" panose="020B0604020202020204" pitchFamily="34" charset="0"/>
              </a:rPr>
              <a:t>匹配网络实现</a:t>
            </a:r>
            <a:r>
              <a:rPr lang="zh-CN" altLang="en-US" sz="1800" b="1" dirty="0">
                <a:latin typeface="Arial" panose="020B0604020202020204" pitchFamily="34" charset="0"/>
              </a:rPr>
              <a:t>使负载获得最大功率。</a:t>
            </a:r>
            <a:endParaRPr lang="zh-CN" altLang="en-US" sz="1800" dirty="0">
              <a:latin typeface="Arial" panose="020B0604020202020204" pitchFamily="34" charset="0"/>
            </a:endParaRPr>
          </a:p>
        </p:txBody>
      </p:sp>
      <p:graphicFrame>
        <p:nvGraphicFramePr>
          <p:cNvPr id="84011" name="对象 84010"/>
          <p:cNvGraphicFramePr/>
          <p:nvPr/>
        </p:nvGraphicFramePr>
        <p:xfrm>
          <a:off x="1989083" y="2706764"/>
          <a:ext cx="5243239" cy="1120574"/>
        </p:xfrm>
        <a:graphic>
          <a:graphicData uri="http://schemas.openxmlformats.org/presentationml/2006/ole">
            <mc:AlternateContent xmlns:mc="http://schemas.openxmlformats.org/markup-compatibility/2006">
              <mc:Choice xmlns:v="urn:schemas-microsoft-com:vml" Requires="v">
                <p:oleObj spid="_x0000_s29710" name="" r:id="rId3" imgW="3987800" imgH="825500" progId="Equation.3">
                  <p:embed/>
                </p:oleObj>
              </mc:Choice>
              <mc:Fallback>
                <p:oleObj name="" r:id="rId3" imgW="3987800" imgH="825500" progId="Equation.3">
                  <p:embed/>
                  <p:pic>
                    <p:nvPicPr>
                      <p:cNvPr id="0" name="图片 3223"/>
                      <p:cNvPicPr/>
                      <p:nvPr/>
                    </p:nvPicPr>
                    <p:blipFill>
                      <a:blip r:embed="rId4"/>
                      <a:stretch>
                        <a:fillRect/>
                      </a:stretch>
                    </p:blipFill>
                    <p:spPr>
                      <a:xfrm>
                        <a:off x="1989083" y="2706764"/>
                        <a:ext cx="5243239" cy="1120574"/>
                      </a:xfrm>
                      <a:prstGeom prst="rect">
                        <a:avLst/>
                      </a:prstGeom>
                      <a:solidFill>
                        <a:srgbClr val="FFFFCC"/>
                      </a:solidFill>
                      <a:ln w="38100">
                        <a:noFill/>
                        <a:miter/>
                      </a:ln>
                    </p:spPr>
                  </p:pic>
                </p:oleObj>
              </mc:Fallback>
            </mc:AlternateContent>
          </a:graphicData>
        </a:graphic>
      </p:graphicFrame>
      <p:sp>
        <p:nvSpPr>
          <p:cNvPr id="84012" name="矩形 84011"/>
          <p:cNvSpPr/>
          <p:nvPr/>
        </p:nvSpPr>
        <p:spPr>
          <a:xfrm>
            <a:off x="1879526" y="4172680"/>
            <a:ext cx="756179" cy="368300"/>
          </a:xfrm>
          <a:prstGeom prst="rect">
            <a:avLst/>
          </a:prstGeom>
          <a:noFill/>
          <a:ln w="9525">
            <a:noFill/>
          </a:ln>
        </p:spPr>
        <p:txBody>
          <a:bodyPr>
            <a:spAutoFit/>
          </a:bodyPr>
          <a:lstStyle/>
          <a:p>
            <a:r>
              <a:rPr lang="zh-CN" altLang="en-US" sz="1800" b="1" dirty="0">
                <a:latin typeface="Times New Roman" panose="02020603050405020304" pitchFamily="18" charset="0"/>
              </a:rPr>
              <a:t>根据</a:t>
            </a:r>
            <a:endParaRPr lang="zh-CN" altLang="en-US" sz="1800" b="1" dirty="0">
              <a:latin typeface="Times New Roman" panose="02020603050405020304" pitchFamily="18" charset="0"/>
            </a:endParaRPr>
          </a:p>
        </p:txBody>
      </p:sp>
      <p:graphicFrame>
        <p:nvGraphicFramePr>
          <p:cNvPr id="84013" name="对象 84012"/>
          <p:cNvGraphicFramePr/>
          <p:nvPr/>
        </p:nvGraphicFramePr>
        <p:xfrm>
          <a:off x="2769078" y="3986910"/>
          <a:ext cx="2012508" cy="370350"/>
        </p:xfrm>
        <a:graphic>
          <a:graphicData uri="http://schemas.openxmlformats.org/presentationml/2006/ole">
            <mc:AlternateContent xmlns:mc="http://schemas.openxmlformats.org/markup-compatibility/2006">
              <mc:Choice xmlns:v="urn:schemas-microsoft-com:vml" Requires="v">
                <p:oleObj spid="_x0000_s29711" name="" r:id="rId5" imgW="1333500" imgH="228600" progId="Equation.3">
                  <p:embed/>
                </p:oleObj>
              </mc:Choice>
              <mc:Fallback>
                <p:oleObj name="" r:id="rId5" imgW="1333500" imgH="228600" progId="Equation.3">
                  <p:embed/>
                  <p:pic>
                    <p:nvPicPr>
                      <p:cNvPr id="0" name="图片 3225"/>
                      <p:cNvPicPr/>
                      <p:nvPr/>
                    </p:nvPicPr>
                    <p:blipFill>
                      <a:blip r:embed="rId6">
                        <a:clrChange>
                          <a:clrFrom>
                            <a:srgbClr val="000000"/>
                          </a:clrFrom>
                          <a:clrTo>
                            <a:srgbClr val="000000"/>
                          </a:clrTo>
                        </a:clrChange>
                      </a:blip>
                      <a:stretch>
                        <a:fillRect/>
                      </a:stretch>
                    </p:blipFill>
                    <p:spPr>
                      <a:xfrm>
                        <a:off x="2769078" y="3986910"/>
                        <a:ext cx="2012508" cy="370350"/>
                      </a:xfrm>
                      <a:prstGeom prst="rect">
                        <a:avLst/>
                      </a:prstGeom>
                      <a:noFill/>
                      <a:ln w="38100">
                        <a:noFill/>
                        <a:miter/>
                      </a:ln>
                    </p:spPr>
                  </p:pic>
                </p:oleObj>
              </mc:Fallback>
            </mc:AlternateContent>
          </a:graphicData>
        </a:graphic>
      </p:graphicFrame>
      <p:graphicFrame>
        <p:nvGraphicFramePr>
          <p:cNvPr id="84014" name="对象 84013"/>
          <p:cNvGraphicFramePr/>
          <p:nvPr/>
        </p:nvGraphicFramePr>
        <p:xfrm>
          <a:off x="2769078" y="4515640"/>
          <a:ext cx="1668358" cy="370350"/>
        </p:xfrm>
        <a:graphic>
          <a:graphicData uri="http://schemas.openxmlformats.org/presentationml/2006/ole">
            <mc:AlternateContent xmlns:mc="http://schemas.openxmlformats.org/markup-compatibility/2006">
              <mc:Choice xmlns:v="urn:schemas-microsoft-com:vml" Requires="v">
                <p:oleObj spid="_x0000_s29712" name="" r:id="rId7" imgW="1104900" imgH="228600" progId="Equation.3">
                  <p:embed/>
                </p:oleObj>
              </mc:Choice>
              <mc:Fallback>
                <p:oleObj name="" r:id="rId7" imgW="1104900" imgH="228600" progId="Equation.3">
                  <p:embed/>
                  <p:pic>
                    <p:nvPicPr>
                      <p:cNvPr id="0" name="图片 3224"/>
                      <p:cNvPicPr/>
                      <p:nvPr/>
                    </p:nvPicPr>
                    <p:blipFill>
                      <a:blip r:embed="rId8">
                        <a:clrChange>
                          <a:clrFrom>
                            <a:srgbClr val="000000"/>
                          </a:clrFrom>
                          <a:clrTo>
                            <a:srgbClr val="000000"/>
                          </a:clrTo>
                        </a:clrChange>
                      </a:blip>
                      <a:stretch>
                        <a:fillRect/>
                      </a:stretch>
                    </p:blipFill>
                    <p:spPr>
                      <a:xfrm>
                        <a:off x="2769078" y="4515640"/>
                        <a:ext cx="1668358" cy="370350"/>
                      </a:xfrm>
                      <a:prstGeom prst="rect">
                        <a:avLst/>
                      </a:prstGeom>
                      <a:noFill/>
                      <a:ln w="38100">
                        <a:noFill/>
                        <a:miter/>
                      </a:ln>
                    </p:spPr>
                  </p:pic>
                </p:oleObj>
              </mc:Fallback>
            </mc:AlternateContent>
          </a:graphicData>
        </a:graphic>
      </p:graphicFrame>
      <p:sp>
        <p:nvSpPr>
          <p:cNvPr id="84015" name="左大括号 84014"/>
          <p:cNvSpPr/>
          <p:nvPr/>
        </p:nvSpPr>
        <p:spPr>
          <a:xfrm>
            <a:off x="2496378" y="4065505"/>
            <a:ext cx="206014" cy="693065"/>
          </a:xfrm>
          <a:prstGeom prst="leftBrace">
            <a:avLst>
              <a:gd name="adj1" fmla="val 28034"/>
              <a:gd name="adj2" fmla="val 50000"/>
            </a:avLst>
          </a:prstGeom>
          <a:noFill/>
          <a:ln w="38100" cap="flat" cmpd="sng">
            <a:solidFill>
              <a:schemeClr val="tx1"/>
            </a:solidFill>
            <a:prstDash val="solid"/>
            <a:headEnd type="none" w="med" len="med"/>
            <a:tailEnd type="none" w="med" len="med"/>
          </a:ln>
        </p:spPr>
        <p:txBody>
          <a:bodyPr/>
          <a:lstStyle/>
          <a:p>
            <a:endParaRPr lang="zh-CN" altLang="en-US" sz="100"/>
          </a:p>
        </p:txBody>
      </p:sp>
      <p:sp>
        <p:nvSpPr>
          <p:cNvPr id="84016" name="矩形 84015"/>
          <p:cNvSpPr/>
          <p:nvPr/>
        </p:nvSpPr>
        <p:spPr>
          <a:xfrm>
            <a:off x="5091203" y="4251275"/>
            <a:ext cx="756180" cy="368300"/>
          </a:xfrm>
          <a:prstGeom prst="rect">
            <a:avLst/>
          </a:prstGeom>
          <a:noFill/>
          <a:ln w="9525">
            <a:noFill/>
          </a:ln>
        </p:spPr>
        <p:txBody>
          <a:bodyPr>
            <a:spAutoFit/>
          </a:bodyPr>
          <a:lstStyle/>
          <a:p>
            <a:r>
              <a:rPr lang="zh-CN" altLang="en-US" sz="1800" b="1" dirty="0">
                <a:latin typeface="Times New Roman" panose="02020603050405020304" pitchFamily="18" charset="0"/>
              </a:rPr>
              <a:t>可求</a:t>
            </a:r>
            <a:endParaRPr lang="zh-CN" altLang="en-US" sz="1800" b="1" dirty="0">
              <a:latin typeface="Times New Roman" panose="02020603050405020304" pitchFamily="18" charset="0"/>
            </a:endParaRPr>
          </a:p>
        </p:txBody>
      </p:sp>
      <p:graphicFrame>
        <p:nvGraphicFramePr>
          <p:cNvPr id="84017" name="对象 84016"/>
          <p:cNvGraphicFramePr/>
          <p:nvPr/>
        </p:nvGraphicFramePr>
        <p:xfrm>
          <a:off x="5923596" y="4069078"/>
          <a:ext cx="556119" cy="288182"/>
        </p:xfrm>
        <a:graphic>
          <a:graphicData uri="http://schemas.openxmlformats.org/presentationml/2006/ole">
            <mc:AlternateContent xmlns:mc="http://schemas.openxmlformats.org/markup-compatibility/2006">
              <mc:Choice xmlns:v="urn:schemas-microsoft-com:vml" Requires="v">
                <p:oleObj spid="_x0000_s29713" name="" r:id="rId9" imgW="367665" imgH="177800" progId="Equation.3">
                  <p:embed/>
                </p:oleObj>
              </mc:Choice>
              <mc:Fallback>
                <p:oleObj name="" r:id="rId9" imgW="367665" imgH="177800" progId="Equation.3">
                  <p:embed/>
                  <p:pic>
                    <p:nvPicPr>
                      <p:cNvPr id="0" name="图片 3226"/>
                      <p:cNvPicPr/>
                      <p:nvPr/>
                    </p:nvPicPr>
                    <p:blipFill>
                      <a:blip r:embed="rId10">
                        <a:clrChange>
                          <a:clrFrom>
                            <a:srgbClr val="000000"/>
                          </a:clrFrom>
                          <a:clrTo>
                            <a:srgbClr val="000000"/>
                          </a:clrTo>
                        </a:clrChange>
                      </a:blip>
                      <a:stretch>
                        <a:fillRect/>
                      </a:stretch>
                    </p:blipFill>
                    <p:spPr>
                      <a:xfrm>
                        <a:off x="5923596" y="4069078"/>
                        <a:ext cx="556119" cy="288182"/>
                      </a:xfrm>
                      <a:prstGeom prst="rect">
                        <a:avLst/>
                      </a:prstGeom>
                      <a:noFill/>
                      <a:ln w="38100">
                        <a:noFill/>
                        <a:miter/>
                      </a:ln>
                    </p:spPr>
                  </p:pic>
                </p:oleObj>
              </mc:Fallback>
            </mc:AlternateContent>
          </a:graphicData>
        </a:graphic>
      </p:graphicFrame>
      <p:graphicFrame>
        <p:nvGraphicFramePr>
          <p:cNvPr id="84018" name="对象 84017"/>
          <p:cNvGraphicFramePr/>
          <p:nvPr/>
        </p:nvGraphicFramePr>
        <p:xfrm>
          <a:off x="5904543" y="4535884"/>
          <a:ext cx="575172" cy="288182"/>
        </p:xfrm>
        <a:graphic>
          <a:graphicData uri="http://schemas.openxmlformats.org/presentationml/2006/ole">
            <mc:AlternateContent xmlns:mc="http://schemas.openxmlformats.org/markup-compatibility/2006">
              <mc:Choice xmlns:v="urn:schemas-microsoft-com:vml" Requires="v">
                <p:oleObj spid="_x0000_s29714" name="" r:id="rId11" imgW="380365" imgH="177800" progId="Equation.3">
                  <p:embed/>
                </p:oleObj>
              </mc:Choice>
              <mc:Fallback>
                <p:oleObj name="" r:id="rId11" imgW="380365" imgH="177800" progId="Equation.3">
                  <p:embed/>
                  <p:pic>
                    <p:nvPicPr>
                      <p:cNvPr id="0" name="图片 3228"/>
                      <p:cNvPicPr/>
                      <p:nvPr/>
                    </p:nvPicPr>
                    <p:blipFill>
                      <a:blip r:embed="rId12">
                        <a:clrChange>
                          <a:clrFrom>
                            <a:srgbClr val="000000"/>
                          </a:clrFrom>
                          <a:clrTo>
                            <a:srgbClr val="000000"/>
                          </a:clrTo>
                        </a:clrChange>
                      </a:blip>
                      <a:stretch>
                        <a:fillRect/>
                      </a:stretch>
                    </p:blipFill>
                    <p:spPr>
                      <a:xfrm>
                        <a:off x="5904543" y="4535884"/>
                        <a:ext cx="575172" cy="288182"/>
                      </a:xfrm>
                      <a:prstGeom prst="rect">
                        <a:avLst/>
                      </a:prstGeom>
                      <a:noFill/>
                      <a:ln w="38100">
                        <a:noFill/>
                        <a:miter/>
                      </a:ln>
                    </p:spPr>
                  </p:pic>
                </p:oleObj>
              </mc:Fallback>
            </mc:AlternateContent>
          </a:graphicData>
        </a:graphic>
      </p:graphicFrame>
      <p:sp>
        <p:nvSpPr>
          <p:cNvPr id="84019" name="左大括号 84018"/>
          <p:cNvSpPr/>
          <p:nvPr/>
        </p:nvSpPr>
        <p:spPr>
          <a:xfrm>
            <a:off x="5631842" y="4107184"/>
            <a:ext cx="206015" cy="693065"/>
          </a:xfrm>
          <a:prstGeom prst="leftBrace">
            <a:avLst>
              <a:gd name="adj1" fmla="val 28034"/>
              <a:gd name="adj2" fmla="val 50000"/>
            </a:avLst>
          </a:prstGeom>
          <a:noFill/>
          <a:ln w="38100" cap="flat" cmpd="sng">
            <a:solidFill>
              <a:schemeClr val="tx1"/>
            </a:solidFill>
            <a:prstDash val="solid"/>
            <a:headEnd type="none" w="med" len="med"/>
            <a:tailEnd type="none" w="med" len="med"/>
          </a:ln>
        </p:spPr>
        <p:txBody>
          <a:bodyPr/>
          <a:lstStyle/>
          <a:p>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4004"/>
                                        </p:tgtEl>
                                        <p:attrNameLst>
                                          <p:attrName>style.visibility</p:attrName>
                                        </p:attrNameLst>
                                      </p:cBhvr>
                                      <p:to>
                                        <p:strVal val="visible"/>
                                      </p:to>
                                    </p:set>
                                    <p:animEffect transition="in" filter="wipe(left)">
                                      <p:cBhvr>
                                        <p:cTn id="7" dur="500"/>
                                        <p:tgtEl>
                                          <p:spTgt spid="8400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84010"/>
                                        </p:tgtEl>
                                        <p:attrNameLst>
                                          <p:attrName>style.visibility</p:attrName>
                                        </p:attrNameLst>
                                      </p:cBhvr>
                                      <p:to>
                                        <p:strVal val="visible"/>
                                      </p:to>
                                    </p:set>
                                    <p:anim calcmode="lin" valueType="num">
                                      <p:cBhvr>
                                        <p:cTn id="12" dur="1000" fill="hold"/>
                                        <p:tgtEl>
                                          <p:spTgt spid="84010"/>
                                        </p:tgtEl>
                                        <p:attrNameLst>
                                          <p:attrName>ppt_w</p:attrName>
                                        </p:attrNameLst>
                                      </p:cBhvr>
                                      <p:tavLst>
                                        <p:tav tm="0">
                                          <p:val>
                                            <p:strVal val="#ppt_w*0.70"/>
                                          </p:val>
                                        </p:tav>
                                        <p:tav tm="100000">
                                          <p:val>
                                            <p:strVal val="#ppt_w"/>
                                          </p:val>
                                        </p:tav>
                                      </p:tavLst>
                                    </p:anim>
                                    <p:anim calcmode="lin" valueType="num">
                                      <p:cBhvr>
                                        <p:cTn id="13" dur="1000" fill="hold"/>
                                        <p:tgtEl>
                                          <p:spTgt spid="84010"/>
                                        </p:tgtEl>
                                        <p:attrNameLst>
                                          <p:attrName>ppt_h</p:attrName>
                                        </p:attrNameLst>
                                      </p:cBhvr>
                                      <p:tavLst>
                                        <p:tav tm="0">
                                          <p:val>
                                            <p:strVal val="#ppt_h"/>
                                          </p:val>
                                        </p:tav>
                                        <p:tav tm="100000">
                                          <p:val>
                                            <p:strVal val="#ppt_h"/>
                                          </p:val>
                                        </p:tav>
                                      </p:tavLst>
                                    </p:anim>
                                    <p:animEffect transition="in" filter="fade">
                                      <p:cBhvr>
                                        <p:cTn id="14" dur="1000"/>
                                        <p:tgtEl>
                                          <p:spTgt spid="84010"/>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4011"/>
                                        </p:tgtEl>
                                        <p:attrNameLst>
                                          <p:attrName>style.visibility</p:attrName>
                                        </p:attrNameLst>
                                      </p:cBhvr>
                                      <p:to>
                                        <p:strVal val="visible"/>
                                      </p:to>
                                    </p:set>
                                    <p:animEffect transition="in" filter="dissolve">
                                      <p:cBhvr>
                                        <p:cTn id="19" dur="500"/>
                                        <p:tgtEl>
                                          <p:spTgt spid="840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4012"/>
                                        </p:tgtEl>
                                        <p:attrNameLst>
                                          <p:attrName>style.visibility</p:attrName>
                                        </p:attrNameLst>
                                      </p:cBhvr>
                                      <p:to>
                                        <p:strVal val="visible"/>
                                      </p:to>
                                    </p:set>
                                  </p:childTnLst>
                                </p:cTn>
                              </p:par>
                            </p:childTnLst>
                          </p:cTn>
                        </p:par>
                        <p:par>
                          <p:cTn id="24" fill="hold">
                            <p:stCondLst>
                              <p:cond delay="0"/>
                            </p:stCondLst>
                            <p:childTnLst>
                              <p:par>
                                <p:cTn id="25" presetID="22" presetClass="entr" presetSubtype="8" fill="hold" nodeType="afterEffect">
                                  <p:stCondLst>
                                    <p:cond delay="0"/>
                                  </p:stCondLst>
                                  <p:childTnLst>
                                    <p:set>
                                      <p:cBhvr>
                                        <p:cTn id="26" dur="1" fill="hold">
                                          <p:stCondLst>
                                            <p:cond delay="0"/>
                                          </p:stCondLst>
                                        </p:cTn>
                                        <p:tgtEl>
                                          <p:spTgt spid="84015"/>
                                        </p:tgtEl>
                                        <p:attrNameLst>
                                          <p:attrName>style.visibility</p:attrName>
                                        </p:attrNameLst>
                                      </p:cBhvr>
                                      <p:to>
                                        <p:strVal val="visible"/>
                                      </p:to>
                                    </p:set>
                                    <p:animEffect transition="in" filter="wipe(left)">
                                      <p:cBhvr>
                                        <p:cTn id="27" dur="500"/>
                                        <p:tgtEl>
                                          <p:spTgt spid="84015"/>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84013"/>
                                        </p:tgtEl>
                                        <p:attrNameLst>
                                          <p:attrName>style.visibility</p:attrName>
                                        </p:attrNameLst>
                                      </p:cBhvr>
                                      <p:to>
                                        <p:strVal val="visible"/>
                                      </p:to>
                                    </p:set>
                                    <p:animEffect transition="in" filter="dissolve">
                                      <p:cBhvr>
                                        <p:cTn id="31" dur="500"/>
                                        <p:tgtEl>
                                          <p:spTgt spid="84013"/>
                                        </p:tgtEl>
                                      </p:cBhvr>
                                    </p:animEffect>
                                  </p:childTnLst>
                                </p:cTn>
                              </p:par>
                            </p:childTnLst>
                          </p:cTn>
                        </p:par>
                        <p:par>
                          <p:cTn id="32" fill="hold">
                            <p:stCondLst>
                              <p:cond delay="1000"/>
                            </p:stCondLst>
                            <p:childTnLst>
                              <p:par>
                                <p:cTn id="33" presetID="9" presetClass="entr" presetSubtype="0" fill="hold" nodeType="afterEffect">
                                  <p:stCondLst>
                                    <p:cond delay="0"/>
                                  </p:stCondLst>
                                  <p:childTnLst>
                                    <p:set>
                                      <p:cBhvr>
                                        <p:cTn id="34" dur="1" fill="hold">
                                          <p:stCondLst>
                                            <p:cond delay="0"/>
                                          </p:stCondLst>
                                        </p:cTn>
                                        <p:tgtEl>
                                          <p:spTgt spid="84014"/>
                                        </p:tgtEl>
                                        <p:attrNameLst>
                                          <p:attrName>style.visibility</p:attrName>
                                        </p:attrNameLst>
                                      </p:cBhvr>
                                      <p:to>
                                        <p:strVal val="visible"/>
                                      </p:to>
                                    </p:set>
                                    <p:animEffect transition="in" filter="dissolve">
                                      <p:cBhvr>
                                        <p:cTn id="35" dur="500"/>
                                        <p:tgtEl>
                                          <p:spTgt spid="840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4016"/>
                                        </p:tgtEl>
                                        <p:attrNameLst>
                                          <p:attrName>style.visibility</p:attrName>
                                        </p:attrNameLst>
                                      </p:cBhvr>
                                      <p:to>
                                        <p:strVal val="visible"/>
                                      </p:to>
                                    </p:set>
                                  </p:childTnLst>
                                </p:cTn>
                              </p:par>
                            </p:childTnLst>
                          </p:cTn>
                        </p:par>
                        <p:par>
                          <p:cTn id="40" fill="hold">
                            <p:stCondLst>
                              <p:cond delay="0"/>
                            </p:stCondLst>
                            <p:childTnLst>
                              <p:par>
                                <p:cTn id="41" presetID="22" presetClass="entr" presetSubtype="8" fill="hold" nodeType="afterEffect">
                                  <p:stCondLst>
                                    <p:cond delay="0"/>
                                  </p:stCondLst>
                                  <p:childTnLst>
                                    <p:set>
                                      <p:cBhvr>
                                        <p:cTn id="42" dur="1" fill="hold">
                                          <p:stCondLst>
                                            <p:cond delay="0"/>
                                          </p:stCondLst>
                                        </p:cTn>
                                        <p:tgtEl>
                                          <p:spTgt spid="84019"/>
                                        </p:tgtEl>
                                        <p:attrNameLst>
                                          <p:attrName>style.visibility</p:attrName>
                                        </p:attrNameLst>
                                      </p:cBhvr>
                                      <p:to>
                                        <p:strVal val="visible"/>
                                      </p:to>
                                    </p:set>
                                    <p:animEffect transition="in" filter="wipe(left)">
                                      <p:cBhvr>
                                        <p:cTn id="43" dur="500"/>
                                        <p:tgtEl>
                                          <p:spTgt spid="84019"/>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84017"/>
                                        </p:tgtEl>
                                        <p:attrNameLst>
                                          <p:attrName>style.visibility</p:attrName>
                                        </p:attrNameLst>
                                      </p:cBhvr>
                                      <p:to>
                                        <p:strVal val="visible"/>
                                      </p:to>
                                    </p:set>
                                    <p:animEffect transition="in" filter="dissolve">
                                      <p:cBhvr>
                                        <p:cTn id="47" dur="500"/>
                                        <p:tgtEl>
                                          <p:spTgt spid="84017"/>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84018"/>
                                        </p:tgtEl>
                                        <p:attrNameLst>
                                          <p:attrName>style.visibility</p:attrName>
                                        </p:attrNameLst>
                                      </p:cBhvr>
                                      <p:to>
                                        <p:strVal val="visible"/>
                                      </p:to>
                                    </p:set>
                                    <p:animEffect transition="in" filter="dissolve">
                                      <p:cBhvr>
                                        <p:cTn id="51" dur="500"/>
                                        <p:tgtEl>
                                          <p:spTgt spid="84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4" grpId="0"/>
      <p:bldP spid="84012" grpId="0"/>
      <p:bldP spid="840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1" name="文本框 36880"/>
          <p:cNvSpPr txBox="1"/>
          <p:nvPr/>
        </p:nvSpPr>
        <p:spPr>
          <a:xfrm>
            <a:off x="1747343" y="2743680"/>
            <a:ext cx="5795786" cy="1476375"/>
          </a:xfrm>
          <a:prstGeom prst="rect">
            <a:avLst/>
          </a:prstGeom>
          <a:noFill/>
          <a:ln w="9525">
            <a:noFill/>
          </a:ln>
        </p:spPr>
        <p:txBody>
          <a:bodyPr>
            <a:spAutoFit/>
          </a:bodyPr>
          <a:lstStyle/>
          <a:p>
            <a:pPr marL="381000" indent="-381000" algn="just">
              <a:spcBef>
                <a:spcPct val="50000"/>
              </a:spcBef>
            </a:pPr>
            <a:r>
              <a:rPr lang="en-US" altLang="en-US" sz="1800" b="1">
                <a:solidFill>
                  <a:srgbClr val="FF0000"/>
                </a:solidFill>
                <a:latin typeface="Times New Roman" panose="02020603050405020304" pitchFamily="18" charset="0"/>
                <a:sym typeface="Symbol" panose="05050102010706020507" pitchFamily="18" charset="2"/>
              </a:rPr>
              <a:t>  </a:t>
            </a:r>
            <a:r>
              <a:rPr lang="zh-CN" altLang="en-US" sz="1800" b="1" dirty="0" err="1">
                <a:solidFill>
                  <a:srgbClr val="FF0000"/>
                </a:solidFill>
                <a:latin typeface="Times New Roman" panose="02020603050405020304" pitchFamily="18" charset="0"/>
                <a:sym typeface="Symbol" panose="05050102010706020507" pitchFamily="18" charset="2"/>
              </a:rPr>
              <a:t>瞬时功率是周期性变化的</a:t>
            </a:r>
            <a:r>
              <a:rPr lang="zh-CN" altLang="en-US" sz="1800" b="1" dirty="0">
                <a:solidFill>
                  <a:srgbClr val="FF0000"/>
                </a:solidFill>
                <a:latin typeface="Times New Roman" panose="02020603050405020304" pitchFamily="18" charset="0"/>
                <a:sym typeface="Symbol" panose="05050102010706020507" pitchFamily="18" charset="2"/>
              </a:rPr>
              <a:t>（</a:t>
            </a:r>
            <a:r>
              <a:rPr lang="en-US" altLang="zh-CN" sz="1800" b="1" i="1">
                <a:solidFill>
                  <a:srgbClr val="FF0000"/>
                </a:solidFill>
                <a:latin typeface="Times New Roman" panose="02020603050405020304" pitchFamily="18" charset="0"/>
              </a:rPr>
              <a:t>p</a:t>
            </a:r>
            <a:r>
              <a:rPr lang="zh-CN" altLang="en-US" sz="1800" b="1" dirty="0">
                <a:solidFill>
                  <a:srgbClr val="FF0000"/>
                </a:solidFill>
                <a:latin typeface="Times New Roman" panose="02020603050405020304" pitchFamily="18" charset="0"/>
              </a:rPr>
              <a:t>有时为正</a:t>
            </a:r>
            <a:r>
              <a:rPr lang="en-US" altLang="zh-CN" sz="1800" b="1" dirty="0">
                <a:solidFill>
                  <a:srgbClr val="FF0000"/>
                </a:solidFill>
                <a:latin typeface="Times New Roman" panose="02020603050405020304" pitchFamily="18" charset="0"/>
              </a:rPr>
              <a:t>,  </a:t>
            </a:r>
            <a:r>
              <a:rPr lang="zh-CN" altLang="en-US" sz="1800" b="1" dirty="0">
                <a:solidFill>
                  <a:srgbClr val="FF0000"/>
                </a:solidFill>
                <a:latin typeface="Times New Roman" panose="02020603050405020304" pitchFamily="18" charset="0"/>
              </a:rPr>
              <a:t>有时为负）</a:t>
            </a:r>
            <a:r>
              <a:rPr lang="zh-CN" altLang="en-US" sz="1800" b="1" dirty="0">
                <a:solidFill>
                  <a:srgbClr val="FF0000"/>
                </a:solidFill>
                <a:latin typeface="Times New Roman" panose="02020603050405020304" pitchFamily="18" charset="0"/>
                <a:sym typeface="Symbol" panose="05050102010706020507" pitchFamily="18" charset="2"/>
              </a:rPr>
              <a:t>，它具有平均分量</a:t>
            </a:r>
            <a:r>
              <a:rPr lang="en-US" altLang="zh-CN" sz="1800" b="1" dirty="0" err="1">
                <a:solidFill>
                  <a:srgbClr val="FF0000"/>
                </a:solidFill>
                <a:latin typeface="Times New Roman" panose="02020603050405020304" pitchFamily="18" charset="0"/>
                <a:sym typeface="Symbol" panose="05050102010706020507" pitchFamily="18" charset="2"/>
              </a:rPr>
              <a:t>, </a:t>
            </a:r>
            <a:r>
              <a:rPr lang="zh-CN" altLang="en-US" sz="1800" b="1" dirty="0" err="1">
                <a:solidFill>
                  <a:srgbClr val="FF0000"/>
                </a:solidFill>
                <a:latin typeface="Times New Roman" panose="02020603050405020304" pitchFamily="18" charset="0"/>
                <a:sym typeface="Symbol" panose="05050102010706020507" pitchFamily="18" charset="2"/>
              </a:rPr>
              <a:t>其角频率是</a:t>
            </a:r>
            <a:r>
              <a:rPr lang="zh-CN" altLang="en-US" sz="1800" b="1" dirty="0">
                <a:solidFill>
                  <a:srgbClr val="FF0000"/>
                </a:solidFill>
                <a:latin typeface="Times New Roman" panose="02020603050405020304" pitchFamily="18" charset="0"/>
                <a:sym typeface="Symbol" panose="05050102010706020507" pitchFamily="18" charset="2"/>
              </a:rPr>
              <a:t>电源频率的</a:t>
            </a:r>
            <a:r>
              <a:rPr lang="en-US" altLang="en-US" sz="1800" b="1">
                <a:solidFill>
                  <a:srgbClr val="FF0000"/>
                </a:solidFill>
                <a:latin typeface="Times New Roman" panose="02020603050405020304" pitchFamily="18" charset="0"/>
                <a:sym typeface="Symbol" panose="05050102010706020507" pitchFamily="18" charset="2"/>
              </a:rPr>
              <a:t>2倍。 </a:t>
            </a:r>
            <a:endParaRPr lang="zh-CN" altLang="en-US" sz="1800" b="1" dirty="0">
              <a:latin typeface="Times New Roman" panose="02020603050405020304" pitchFamily="18" charset="0"/>
            </a:endParaRPr>
          </a:p>
          <a:p>
            <a:pPr marL="381000" indent="-381000" algn="just">
              <a:spcBef>
                <a:spcPct val="50000"/>
              </a:spcBef>
              <a:buFont typeface="Symbol" panose="05050102010706020507" pitchFamily="18" charset="2"/>
              <a:buChar char="·"/>
            </a:pPr>
            <a:r>
              <a:rPr lang="en-US" altLang="zh-CN" sz="1800" b="1" i="1">
                <a:solidFill>
                  <a:srgbClr val="FF0000"/>
                </a:solidFill>
                <a:latin typeface="Times New Roman" panose="02020603050405020304" pitchFamily="18" charset="0"/>
              </a:rPr>
              <a:t>p</a:t>
            </a:r>
            <a:r>
              <a:rPr lang="en-US" altLang="zh-CN" sz="1800" b="1" dirty="0">
                <a:solidFill>
                  <a:srgbClr val="FF0000"/>
                </a:solidFill>
                <a:latin typeface="Times New Roman" panose="02020603050405020304" pitchFamily="18" charset="0"/>
              </a:rPr>
              <a:t>&gt;0,   </a:t>
            </a:r>
            <a:r>
              <a:rPr lang="zh-CN" altLang="en-US" sz="1800" b="1" dirty="0">
                <a:solidFill>
                  <a:srgbClr val="FF0000"/>
                </a:solidFill>
                <a:latin typeface="Times New Roman" panose="02020603050405020304" pitchFamily="18" charset="0"/>
              </a:rPr>
              <a:t>电路吸收功率；</a:t>
            </a:r>
            <a:endParaRPr lang="zh-CN" altLang="en-US" sz="1800" b="1" dirty="0">
              <a:solidFill>
                <a:srgbClr val="FF0000"/>
              </a:solidFill>
              <a:latin typeface="Times New Roman" panose="02020603050405020304" pitchFamily="18" charset="0"/>
            </a:endParaRPr>
          </a:p>
          <a:p>
            <a:pPr marL="381000" indent="-381000" algn="just">
              <a:spcBef>
                <a:spcPct val="50000"/>
              </a:spcBef>
              <a:buFont typeface="Symbol" panose="05050102010706020507" pitchFamily="18" charset="2"/>
              <a:buChar char="·"/>
            </a:pPr>
            <a:r>
              <a:rPr lang="en-US" altLang="zh-CN" sz="1800" b="1" i="1">
                <a:solidFill>
                  <a:srgbClr val="FF0000"/>
                </a:solidFill>
                <a:latin typeface="Times New Roman" panose="02020603050405020304" pitchFamily="18" charset="0"/>
              </a:rPr>
              <a:t>p</a:t>
            </a:r>
            <a:r>
              <a:rPr lang="en-US" altLang="zh-CN" sz="1800" b="1" dirty="0">
                <a:solidFill>
                  <a:srgbClr val="FF0000"/>
                </a:solidFill>
                <a:latin typeface="Times New Roman" panose="02020603050405020304" pitchFamily="18" charset="0"/>
              </a:rPr>
              <a:t>&lt;0</a:t>
            </a:r>
            <a:r>
              <a:rPr lang="zh-CN" altLang="en-US" sz="1800" b="1" dirty="0">
                <a:solidFill>
                  <a:srgbClr val="FF0000"/>
                </a:solidFill>
                <a:latin typeface="Times New Roman" panose="02020603050405020304" pitchFamily="18" charset="0"/>
              </a:rPr>
              <a:t>，电路发出功率；</a:t>
            </a:r>
            <a:endParaRPr lang="zh-CN" altLang="en-US" sz="1800" b="1">
              <a:solidFill>
                <a:srgbClr val="FF0000"/>
              </a:solidFill>
              <a:latin typeface="Times New Roman" panose="02020603050405020304" pitchFamily="18" charset="0"/>
            </a:endParaRPr>
          </a:p>
        </p:txBody>
      </p:sp>
      <p:sp>
        <p:nvSpPr>
          <p:cNvPr id="36905" name="文本框 36904"/>
          <p:cNvSpPr txBox="1"/>
          <p:nvPr/>
        </p:nvSpPr>
        <p:spPr>
          <a:xfrm>
            <a:off x="1485360" y="4167586"/>
            <a:ext cx="6173280" cy="755650"/>
          </a:xfrm>
          <a:prstGeom prst="rect">
            <a:avLst/>
          </a:prstGeom>
          <a:noFill/>
          <a:ln w="12700">
            <a:noFill/>
          </a:ln>
        </p:spPr>
        <p:txBody>
          <a:bodyPr anchor="ctr">
            <a:spAutoFit/>
          </a:bodyPr>
          <a:lstStyle/>
          <a:p>
            <a:pPr indent="571500" algn="just">
              <a:lnSpc>
                <a:spcPct val="120000"/>
              </a:lnSpc>
            </a:pPr>
            <a:r>
              <a:rPr lang="zh-CN" altLang="en-US" sz="1800" b="1" dirty="0">
                <a:latin typeface="Times New Roman" panose="02020603050405020304" pitchFamily="18" charset="0"/>
              </a:rPr>
              <a:t>瞬时功率实用意义不大，一般讨论所说的功率指一个周期平均值。</a:t>
            </a:r>
            <a:endParaRPr lang="zh-CN" altLang="en-US" sz="1800" b="1">
              <a:latin typeface="Times New Roman" panose="02020603050405020304" pitchFamily="18" charset="0"/>
            </a:endParaRPr>
          </a:p>
        </p:txBody>
      </p:sp>
      <p:grpSp>
        <p:nvGrpSpPr>
          <p:cNvPr id="36906" name="组合 36905"/>
          <p:cNvGrpSpPr/>
          <p:nvPr/>
        </p:nvGrpSpPr>
        <p:grpSpPr>
          <a:xfrm>
            <a:off x="2523767" y="1543320"/>
            <a:ext cx="2538857" cy="571600"/>
            <a:chOff x="426" y="1152"/>
            <a:chExt cx="2132" cy="480"/>
          </a:xfrm>
        </p:grpSpPr>
        <p:sp>
          <p:nvSpPr>
            <p:cNvPr id="36907" name="任意多边形 36906"/>
            <p:cNvSpPr/>
            <p:nvPr/>
          </p:nvSpPr>
          <p:spPr>
            <a:xfrm>
              <a:off x="426" y="1180"/>
              <a:ext cx="2022" cy="452"/>
            </a:xfrm>
            <a:custGeom>
              <a:avLst/>
              <a:gdLst/>
              <a:ahLst/>
              <a:cxnLst/>
              <a:rect l="0" t="0" r="0" b="0"/>
              <a:pathLst>
                <a:path w="2022" h="452">
                  <a:moveTo>
                    <a:pt x="0" y="368"/>
                  </a:moveTo>
                  <a:cubicBezTo>
                    <a:pt x="43" y="333"/>
                    <a:pt x="202" y="198"/>
                    <a:pt x="258" y="151"/>
                  </a:cubicBezTo>
                  <a:cubicBezTo>
                    <a:pt x="314" y="104"/>
                    <a:pt x="305" y="107"/>
                    <a:pt x="333" y="86"/>
                  </a:cubicBezTo>
                  <a:cubicBezTo>
                    <a:pt x="361" y="66"/>
                    <a:pt x="395" y="43"/>
                    <a:pt x="428" y="30"/>
                  </a:cubicBezTo>
                  <a:cubicBezTo>
                    <a:pt x="462" y="16"/>
                    <a:pt x="496" y="3"/>
                    <a:pt x="536" y="4"/>
                  </a:cubicBezTo>
                  <a:cubicBezTo>
                    <a:pt x="577" y="5"/>
                    <a:pt x="625" y="15"/>
                    <a:pt x="670" y="36"/>
                  </a:cubicBezTo>
                  <a:cubicBezTo>
                    <a:pt x="715" y="57"/>
                    <a:pt x="765" y="98"/>
                    <a:pt x="804" y="130"/>
                  </a:cubicBezTo>
                  <a:cubicBezTo>
                    <a:pt x="842" y="161"/>
                    <a:pt x="868" y="192"/>
                    <a:pt x="904" y="225"/>
                  </a:cubicBezTo>
                  <a:cubicBezTo>
                    <a:pt x="940" y="258"/>
                    <a:pt x="980" y="297"/>
                    <a:pt x="1017" y="328"/>
                  </a:cubicBezTo>
                  <a:cubicBezTo>
                    <a:pt x="1055" y="358"/>
                    <a:pt x="1084" y="390"/>
                    <a:pt x="1128" y="411"/>
                  </a:cubicBezTo>
                  <a:cubicBezTo>
                    <a:pt x="1172" y="431"/>
                    <a:pt x="1229" y="452"/>
                    <a:pt x="1282" y="449"/>
                  </a:cubicBezTo>
                  <a:cubicBezTo>
                    <a:pt x="1336" y="445"/>
                    <a:pt x="1388" y="426"/>
                    <a:pt x="1447" y="389"/>
                  </a:cubicBezTo>
                  <a:cubicBezTo>
                    <a:pt x="1506" y="353"/>
                    <a:pt x="1589" y="272"/>
                    <a:pt x="1635" y="231"/>
                  </a:cubicBezTo>
                  <a:cubicBezTo>
                    <a:pt x="1680" y="191"/>
                    <a:pt x="1683" y="178"/>
                    <a:pt x="1722" y="146"/>
                  </a:cubicBezTo>
                  <a:cubicBezTo>
                    <a:pt x="1762" y="114"/>
                    <a:pt x="1828" y="61"/>
                    <a:pt x="1874" y="37"/>
                  </a:cubicBezTo>
                  <a:cubicBezTo>
                    <a:pt x="1920" y="13"/>
                    <a:pt x="1978" y="10"/>
                    <a:pt x="2000" y="5"/>
                  </a:cubicBezTo>
                  <a:cubicBezTo>
                    <a:pt x="2022" y="0"/>
                    <a:pt x="2006" y="7"/>
                    <a:pt x="2007" y="7"/>
                  </a:cubicBezTo>
                </a:path>
              </a:pathLst>
            </a:custGeom>
            <a:noFill/>
            <a:ln w="28575" cap="flat" cmpd="sng">
              <a:solidFill>
                <a:srgbClr val="FF00FF">
                  <a:alpha val="100000"/>
                </a:srgbClr>
              </a:solidFill>
              <a:prstDash val="solid"/>
              <a:headEnd type="none" w="med" len="med"/>
              <a:tailEnd type="none" w="med" len="med"/>
            </a:ln>
          </p:spPr>
          <p:txBody>
            <a:bodyPr/>
            <a:lstStyle/>
            <a:p>
              <a:endParaRPr lang="zh-CN" altLang="en-US" sz="100"/>
            </a:p>
          </p:txBody>
        </p:sp>
        <p:sp>
          <p:nvSpPr>
            <p:cNvPr id="36908" name="文本框 36907"/>
            <p:cNvSpPr txBox="1"/>
            <p:nvPr/>
          </p:nvSpPr>
          <p:spPr>
            <a:xfrm>
              <a:off x="2256" y="1152"/>
              <a:ext cx="302" cy="309"/>
            </a:xfrm>
            <a:prstGeom prst="rect">
              <a:avLst/>
            </a:prstGeom>
            <a:noFill/>
            <a:ln w="9525">
              <a:noFill/>
            </a:ln>
          </p:spPr>
          <p:txBody>
            <a:bodyPr>
              <a:spAutoFit/>
            </a:bodyPr>
            <a:lstStyle/>
            <a:p>
              <a:pPr>
                <a:spcBef>
                  <a:spcPct val="50000"/>
                </a:spcBef>
              </a:pPr>
              <a:r>
                <a:rPr lang="en-US" altLang="zh-CN" sz="1800" b="1">
                  <a:latin typeface="Times New Roman" panose="02020603050405020304" pitchFamily="18" charset="0"/>
                  <a:ea typeface="楷体_GB2312" pitchFamily="49" charset="-122"/>
                </a:rPr>
                <a:t> </a:t>
              </a:r>
              <a:r>
                <a:rPr lang="en-US" altLang="zh-CN" sz="1800" b="1" i="1">
                  <a:solidFill>
                    <a:srgbClr val="FF00FF"/>
                  </a:solidFill>
                  <a:latin typeface="Times New Roman" panose="02020603050405020304" pitchFamily="18" charset="0"/>
                  <a:ea typeface="楷体_GB2312" pitchFamily="49" charset="-122"/>
                </a:rPr>
                <a:t>i</a:t>
              </a:r>
              <a:endParaRPr lang="en-US" altLang="zh-CN" sz="1800" b="1">
                <a:solidFill>
                  <a:srgbClr val="FF00FF"/>
                </a:solidFill>
                <a:latin typeface="Times New Roman" panose="02020603050405020304" pitchFamily="18" charset="0"/>
                <a:ea typeface="楷体_GB2312" pitchFamily="49" charset="-122"/>
              </a:endParaRPr>
            </a:p>
          </p:txBody>
        </p:sp>
      </p:grpSp>
      <p:grpSp>
        <p:nvGrpSpPr>
          <p:cNvPr id="36909" name="组合 36908"/>
          <p:cNvGrpSpPr/>
          <p:nvPr/>
        </p:nvGrpSpPr>
        <p:grpSpPr>
          <a:xfrm>
            <a:off x="2530912" y="1314680"/>
            <a:ext cx="2710337" cy="914560"/>
            <a:chOff x="432" y="960"/>
            <a:chExt cx="2276" cy="768"/>
          </a:xfrm>
        </p:grpSpPr>
        <p:sp>
          <p:nvSpPr>
            <p:cNvPr id="36910" name="任意多边形 36909"/>
            <p:cNvSpPr/>
            <p:nvPr/>
          </p:nvSpPr>
          <p:spPr>
            <a:xfrm>
              <a:off x="432" y="1056"/>
              <a:ext cx="2016" cy="672"/>
            </a:xfrm>
            <a:custGeom>
              <a:avLst/>
              <a:gdLst/>
              <a:ahLst/>
              <a:cxnLst/>
              <a:rect l="0" t="0" r="0" b="0"/>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28575" cap="flat" cmpd="sng">
              <a:solidFill>
                <a:srgbClr val="0000FF">
                  <a:alpha val="100000"/>
                </a:srgbClr>
              </a:solidFill>
              <a:prstDash val="solid"/>
              <a:headEnd type="none" w="med" len="med"/>
              <a:tailEnd type="none" w="med" len="med"/>
            </a:ln>
          </p:spPr>
          <p:txBody>
            <a:bodyPr/>
            <a:lstStyle/>
            <a:p>
              <a:endParaRPr lang="zh-CN" altLang="en-US" sz="100"/>
            </a:p>
          </p:txBody>
        </p:sp>
        <p:sp>
          <p:nvSpPr>
            <p:cNvPr id="36911" name="文本框 36910"/>
            <p:cNvSpPr txBox="1"/>
            <p:nvPr/>
          </p:nvSpPr>
          <p:spPr>
            <a:xfrm>
              <a:off x="2448" y="960"/>
              <a:ext cx="260" cy="309"/>
            </a:xfrm>
            <a:prstGeom prst="rect">
              <a:avLst/>
            </a:prstGeom>
            <a:noFill/>
            <a:ln w="9525">
              <a:noFill/>
            </a:ln>
          </p:spPr>
          <p:txBody>
            <a:bodyPr wrap="none" anchor="t">
              <a:spAutoFit/>
            </a:bodyPr>
            <a:lstStyle/>
            <a:p>
              <a:pPr>
                <a:spcBef>
                  <a:spcPct val="50000"/>
                </a:spcBef>
              </a:pPr>
              <a:r>
                <a:rPr lang="en-US" altLang="zh-CN" sz="1800" b="1" i="1">
                  <a:solidFill>
                    <a:srgbClr val="0000FF"/>
                  </a:solidFill>
                  <a:latin typeface="Times New Roman" panose="02020603050405020304" pitchFamily="18" charset="0"/>
                  <a:ea typeface="楷体_GB2312" pitchFamily="49" charset="-122"/>
                </a:rPr>
                <a:t>u</a:t>
              </a:r>
              <a:endParaRPr lang="en-US" altLang="zh-CN" sz="1800" b="1">
                <a:solidFill>
                  <a:srgbClr val="0000FF"/>
                </a:solidFill>
                <a:latin typeface="Times New Roman" panose="02020603050405020304" pitchFamily="18" charset="0"/>
                <a:ea typeface="楷体_GB2312" pitchFamily="49" charset="-122"/>
              </a:endParaRPr>
            </a:p>
          </p:txBody>
        </p:sp>
      </p:grpSp>
      <p:grpSp>
        <p:nvGrpSpPr>
          <p:cNvPr id="36912" name="组合 36911"/>
          <p:cNvGrpSpPr/>
          <p:nvPr/>
        </p:nvGrpSpPr>
        <p:grpSpPr>
          <a:xfrm>
            <a:off x="2555920" y="514440"/>
            <a:ext cx="2032752" cy="1438527"/>
            <a:chOff x="453" y="288"/>
            <a:chExt cx="1707" cy="1208"/>
          </a:xfrm>
        </p:grpSpPr>
        <p:sp>
          <p:nvSpPr>
            <p:cNvPr id="36913" name="任意多边形 36912"/>
            <p:cNvSpPr/>
            <p:nvPr/>
          </p:nvSpPr>
          <p:spPr>
            <a:xfrm flipV="1">
              <a:off x="1296" y="576"/>
              <a:ext cx="864" cy="912"/>
            </a:xfrm>
            <a:custGeom>
              <a:avLst/>
              <a:gdLst/>
              <a:ahLst/>
              <a:cxnLst/>
              <a:rect l="0" t="0" r="0" b="0"/>
              <a:pathLst>
                <a:path w="890" h="1248">
                  <a:moveTo>
                    <a:pt x="890" y="594"/>
                  </a:moveTo>
                  <a:cubicBezTo>
                    <a:pt x="885" y="566"/>
                    <a:pt x="871" y="482"/>
                    <a:pt x="860" y="423"/>
                  </a:cubicBezTo>
                  <a:cubicBezTo>
                    <a:pt x="849" y="364"/>
                    <a:pt x="837" y="297"/>
                    <a:pt x="821" y="240"/>
                  </a:cubicBezTo>
                  <a:cubicBezTo>
                    <a:pt x="805" y="183"/>
                    <a:pt x="782" y="119"/>
                    <a:pt x="764" y="81"/>
                  </a:cubicBezTo>
                  <a:cubicBezTo>
                    <a:pt x="746" y="43"/>
                    <a:pt x="728" y="15"/>
                    <a:pt x="710" y="12"/>
                  </a:cubicBezTo>
                  <a:cubicBezTo>
                    <a:pt x="692" y="9"/>
                    <a:pt x="675" y="8"/>
                    <a:pt x="653" y="63"/>
                  </a:cubicBezTo>
                  <a:cubicBezTo>
                    <a:pt x="631" y="118"/>
                    <a:pt x="596" y="255"/>
                    <a:pt x="575" y="345"/>
                  </a:cubicBezTo>
                  <a:cubicBezTo>
                    <a:pt x="554" y="435"/>
                    <a:pt x="540" y="513"/>
                    <a:pt x="524" y="606"/>
                  </a:cubicBezTo>
                  <a:cubicBezTo>
                    <a:pt x="508" y="699"/>
                    <a:pt x="495" y="817"/>
                    <a:pt x="479" y="905"/>
                  </a:cubicBezTo>
                  <a:cubicBezTo>
                    <a:pt x="463" y="993"/>
                    <a:pt x="448" y="1078"/>
                    <a:pt x="427" y="1134"/>
                  </a:cubicBezTo>
                  <a:cubicBezTo>
                    <a:pt x="406" y="1189"/>
                    <a:pt x="380" y="1248"/>
                    <a:pt x="355" y="1239"/>
                  </a:cubicBezTo>
                  <a:cubicBezTo>
                    <a:pt x="330" y="1229"/>
                    <a:pt x="309" y="1181"/>
                    <a:pt x="278" y="1075"/>
                  </a:cubicBezTo>
                  <a:cubicBezTo>
                    <a:pt x="247" y="969"/>
                    <a:pt x="195" y="716"/>
                    <a:pt x="171" y="600"/>
                  </a:cubicBezTo>
                  <a:cubicBezTo>
                    <a:pt x="147" y="484"/>
                    <a:pt x="154" y="467"/>
                    <a:pt x="135" y="378"/>
                  </a:cubicBezTo>
                  <a:cubicBezTo>
                    <a:pt x="116" y="289"/>
                    <a:pt x="80" y="127"/>
                    <a:pt x="59" y="66"/>
                  </a:cubicBezTo>
                  <a:cubicBezTo>
                    <a:pt x="38" y="5"/>
                    <a:pt x="16" y="18"/>
                    <a:pt x="8" y="9"/>
                  </a:cubicBezTo>
                  <a:cubicBezTo>
                    <a:pt x="0" y="0"/>
                    <a:pt x="11" y="9"/>
                    <a:pt x="11" y="9"/>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6914" name="任意多边形 36913"/>
            <p:cNvSpPr/>
            <p:nvPr/>
          </p:nvSpPr>
          <p:spPr>
            <a:xfrm>
              <a:off x="453" y="576"/>
              <a:ext cx="843" cy="920"/>
            </a:xfrm>
            <a:custGeom>
              <a:avLst/>
              <a:gdLst/>
              <a:ahLst/>
              <a:cxnLst/>
              <a:rect l="0" t="0" r="0" b="0"/>
              <a:pathLst>
                <a:path w="843" h="920">
                  <a:moveTo>
                    <a:pt x="3" y="834"/>
                  </a:moveTo>
                  <a:cubicBezTo>
                    <a:pt x="3" y="832"/>
                    <a:pt x="3" y="828"/>
                    <a:pt x="3" y="828"/>
                  </a:cubicBezTo>
                  <a:cubicBezTo>
                    <a:pt x="3" y="828"/>
                    <a:pt x="2" y="829"/>
                    <a:pt x="3" y="834"/>
                  </a:cubicBezTo>
                  <a:cubicBezTo>
                    <a:pt x="4" y="839"/>
                    <a:pt x="0" y="845"/>
                    <a:pt x="11" y="858"/>
                  </a:cubicBezTo>
                  <a:cubicBezTo>
                    <a:pt x="22" y="871"/>
                    <a:pt x="46" y="914"/>
                    <a:pt x="67" y="912"/>
                  </a:cubicBezTo>
                  <a:cubicBezTo>
                    <a:pt x="88" y="909"/>
                    <a:pt x="113" y="889"/>
                    <a:pt x="137" y="847"/>
                  </a:cubicBezTo>
                  <a:cubicBezTo>
                    <a:pt x="160" y="803"/>
                    <a:pt x="186" y="719"/>
                    <a:pt x="207" y="655"/>
                  </a:cubicBezTo>
                  <a:cubicBezTo>
                    <a:pt x="226" y="592"/>
                    <a:pt x="240" y="529"/>
                    <a:pt x="259" y="462"/>
                  </a:cubicBezTo>
                  <a:cubicBezTo>
                    <a:pt x="278" y="395"/>
                    <a:pt x="298" y="316"/>
                    <a:pt x="318" y="253"/>
                  </a:cubicBezTo>
                  <a:cubicBezTo>
                    <a:pt x="338" y="190"/>
                    <a:pt x="353" y="126"/>
                    <a:pt x="376" y="85"/>
                  </a:cubicBezTo>
                  <a:cubicBezTo>
                    <a:pt x="399" y="43"/>
                    <a:pt x="428" y="0"/>
                    <a:pt x="456" y="6"/>
                  </a:cubicBezTo>
                  <a:cubicBezTo>
                    <a:pt x="484" y="14"/>
                    <a:pt x="511" y="54"/>
                    <a:pt x="542" y="127"/>
                  </a:cubicBezTo>
                  <a:cubicBezTo>
                    <a:pt x="573" y="201"/>
                    <a:pt x="616" y="366"/>
                    <a:pt x="640" y="449"/>
                  </a:cubicBezTo>
                  <a:cubicBezTo>
                    <a:pt x="664" y="531"/>
                    <a:pt x="665" y="557"/>
                    <a:pt x="685" y="622"/>
                  </a:cubicBezTo>
                  <a:cubicBezTo>
                    <a:pt x="706" y="688"/>
                    <a:pt x="741" y="795"/>
                    <a:pt x="765" y="843"/>
                  </a:cubicBezTo>
                  <a:cubicBezTo>
                    <a:pt x="789" y="891"/>
                    <a:pt x="819" y="899"/>
                    <a:pt x="831" y="909"/>
                  </a:cubicBezTo>
                  <a:cubicBezTo>
                    <a:pt x="843" y="920"/>
                    <a:pt x="834" y="906"/>
                    <a:pt x="834" y="905"/>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6915" name="文本框 36914"/>
            <p:cNvSpPr txBox="1"/>
            <p:nvPr/>
          </p:nvSpPr>
          <p:spPr>
            <a:xfrm>
              <a:off x="1584" y="288"/>
              <a:ext cx="288" cy="309"/>
            </a:xfrm>
            <a:prstGeom prst="rect">
              <a:avLst/>
            </a:prstGeom>
            <a:noFill/>
            <a:ln w="9525">
              <a:noFill/>
            </a:ln>
          </p:spPr>
          <p:txBody>
            <a:bodyPr>
              <a:spAutoFit/>
            </a:bodyPr>
            <a:lstStyle/>
            <a:p>
              <a:pPr>
                <a:spcBef>
                  <a:spcPct val="50000"/>
                </a:spcBef>
              </a:pPr>
              <a:r>
                <a:rPr lang="en-US" altLang="zh-CN" sz="1800" b="1" i="1">
                  <a:solidFill>
                    <a:srgbClr val="FF0000"/>
                  </a:solidFill>
                  <a:latin typeface="Times New Roman" panose="02020603050405020304" pitchFamily="18" charset="0"/>
                  <a:ea typeface="楷体_GB2312" pitchFamily="49" charset="-122"/>
                </a:rPr>
                <a:t>p</a:t>
              </a:r>
              <a:endParaRPr lang="en-US" altLang="zh-CN" sz="1800" b="1">
                <a:solidFill>
                  <a:srgbClr val="FF0000"/>
                </a:solidFill>
                <a:latin typeface="Times New Roman" panose="02020603050405020304" pitchFamily="18" charset="0"/>
                <a:ea typeface="楷体_GB2312" pitchFamily="49" charset="-122"/>
              </a:endParaRPr>
            </a:p>
          </p:txBody>
        </p:sp>
      </p:grpSp>
      <p:grpSp>
        <p:nvGrpSpPr>
          <p:cNvPr id="36916" name="组合 36915"/>
          <p:cNvGrpSpPr/>
          <p:nvPr/>
        </p:nvGrpSpPr>
        <p:grpSpPr>
          <a:xfrm>
            <a:off x="2554728" y="1243230"/>
            <a:ext cx="4272233" cy="368108"/>
            <a:chOff x="1186" y="1865"/>
            <a:chExt cx="3465" cy="309"/>
          </a:xfrm>
        </p:grpSpPr>
        <p:sp>
          <p:nvSpPr>
            <p:cNvPr id="36917" name="直接连接符 36916"/>
            <p:cNvSpPr/>
            <p:nvPr/>
          </p:nvSpPr>
          <p:spPr>
            <a:xfrm>
              <a:off x="1186" y="2021"/>
              <a:ext cx="2352" cy="0"/>
            </a:xfrm>
            <a:prstGeom prst="line">
              <a:avLst/>
            </a:prstGeom>
            <a:ln w="19050" cap="flat" cmpd="sng">
              <a:solidFill>
                <a:srgbClr val="FF0000"/>
              </a:solidFill>
              <a:prstDash val="dash"/>
              <a:headEnd type="none" w="med" len="med"/>
              <a:tailEnd type="none" w="med" len="med"/>
            </a:ln>
          </p:spPr>
        </p:sp>
        <p:sp>
          <p:nvSpPr>
            <p:cNvPr id="36918" name="文本框 36917"/>
            <p:cNvSpPr txBox="1"/>
            <p:nvPr/>
          </p:nvSpPr>
          <p:spPr>
            <a:xfrm>
              <a:off x="3452" y="1865"/>
              <a:ext cx="1199" cy="309"/>
            </a:xfrm>
            <a:prstGeom prst="rect">
              <a:avLst/>
            </a:prstGeom>
            <a:noFill/>
            <a:ln w="9525">
              <a:noFill/>
            </a:ln>
          </p:spPr>
          <p:txBody>
            <a:bodyPr wrap="square">
              <a:spAutoFit/>
            </a:bodyPr>
            <a:lstStyle/>
            <a:p>
              <a:pPr>
                <a:spcBef>
                  <a:spcPct val="50000"/>
                </a:spcBef>
              </a:pPr>
              <a:r>
                <a:rPr lang="en-US" altLang="zh-CN" sz="1800" b="1" err="1">
                  <a:latin typeface="Times New Roman" panose="02020603050405020304" pitchFamily="18" charset="0"/>
                  <a:ea typeface="楷体_GB2312" pitchFamily="49" charset="-122"/>
                </a:rPr>
                <a:t>1/2</a:t>
              </a:r>
              <a:r>
                <a:rPr lang="en-US" altLang="zh-CN" sz="1800" b="1" i="1" err="1">
                  <a:latin typeface="Times New Roman" panose="02020603050405020304" pitchFamily="18" charset="0"/>
                  <a:ea typeface="楷体_GB2312" pitchFamily="49" charset="-122"/>
                </a:rPr>
                <a:t>U</a:t>
              </a:r>
              <a:r>
                <a:rPr lang="en-US" altLang="zh-CN" sz="1800" b="1" i="1" baseline="-25000" err="1">
                  <a:latin typeface="Times New Roman" panose="02020603050405020304" pitchFamily="18" charset="0"/>
                  <a:ea typeface="楷体_GB2312" pitchFamily="49" charset="-122"/>
                </a:rPr>
                <a:t>m</a:t>
              </a:r>
              <a:r>
                <a:rPr lang="en-US" altLang="zh-CN" sz="1800" b="1" i="1" err="1">
                  <a:latin typeface="Times New Roman" panose="02020603050405020304" pitchFamily="18" charset="0"/>
                  <a:ea typeface="楷体_GB2312" pitchFamily="49" charset="-122"/>
                </a:rPr>
                <a:t>I</a:t>
              </a:r>
              <a:r>
                <a:rPr lang="en-US" altLang="zh-CN" sz="1800" b="1" i="1" baseline="-25000" err="1">
                  <a:latin typeface="Times New Roman" panose="02020603050405020304" pitchFamily="18" charset="0"/>
                  <a:ea typeface="楷体_GB2312" pitchFamily="49" charset="-122"/>
                </a:rPr>
                <a:t>m</a:t>
              </a:r>
              <a:r>
                <a:rPr lang="en-US" altLang="zh-CN" sz="1800" b="1" err="1">
                  <a:latin typeface="Times New Roman" panose="02020603050405020304" pitchFamily="18" charset="0"/>
                  <a:ea typeface="楷体_GB2312" pitchFamily="49" charset="-122"/>
                </a:rPr>
                <a:t>cos</a:t>
              </a:r>
              <a:r>
                <a:rPr lang="en-US" altLang="zh-CN" sz="1800" b="1" i="1">
                  <a:latin typeface="Times New Roman" panose="02020603050405020304" pitchFamily="18" charset="0"/>
                  <a:ea typeface="楷体_GB2312" pitchFamily="49" charset="-122"/>
                  <a:sym typeface="Symbol" panose="05050102010706020507" pitchFamily="18" charset="2"/>
                </a:rPr>
                <a:t></a:t>
              </a:r>
              <a:endParaRPr lang="en-US" altLang="zh-CN" sz="1800" b="1">
                <a:latin typeface="Times New Roman" panose="02020603050405020304" pitchFamily="18" charset="0"/>
                <a:ea typeface="楷体_GB2312" pitchFamily="49" charset="-122"/>
              </a:endParaRPr>
            </a:p>
          </p:txBody>
        </p:sp>
      </p:grpSp>
      <p:grpSp>
        <p:nvGrpSpPr>
          <p:cNvPr id="36919" name="组合 36918"/>
          <p:cNvGrpSpPr/>
          <p:nvPr/>
        </p:nvGrpSpPr>
        <p:grpSpPr>
          <a:xfrm>
            <a:off x="2555920" y="1314680"/>
            <a:ext cx="4548983" cy="1336115"/>
            <a:chOff x="453" y="960"/>
            <a:chExt cx="3820" cy="1122"/>
          </a:xfrm>
        </p:grpSpPr>
        <p:sp>
          <p:nvSpPr>
            <p:cNvPr id="36920" name="任意多边形 36919"/>
            <p:cNvSpPr/>
            <p:nvPr/>
          </p:nvSpPr>
          <p:spPr>
            <a:xfrm>
              <a:off x="453" y="960"/>
              <a:ext cx="843" cy="920"/>
            </a:xfrm>
            <a:custGeom>
              <a:avLst/>
              <a:gdLst/>
              <a:ahLst/>
              <a:cxnLst/>
              <a:rect l="0" t="0" r="0" b="0"/>
              <a:pathLst>
                <a:path w="843" h="920">
                  <a:moveTo>
                    <a:pt x="3" y="834"/>
                  </a:moveTo>
                  <a:cubicBezTo>
                    <a:pt x="3" y="832"/>
                    <a:pt x="3" y="828"/>
                    <a:pt x="3" y="828"/>
                  </a:cubicBezTo>
                  <a:cubicBezTo>
                    <a:pt x="3" y="828"/>
                    <a:pt x="2" y="829"/>
                    <a:pt x="3" y="834"/>
                  </a:cubicBezTo>
                  <a:cubicBezTo>
                    <a:pt x="4" y="839"/>
                    <a:pt x="0" y="845"/>
                    <a:pt x="11" y="858"/>
                  </a:cubicBezTo>
                  <a:cubicBezTo>
                    <a:pt x="22" y="871"/>
                    <a:pt x="46" y="914"/>
                    <a:pt x="67" y="912"/>
                  </a:cubicBezTo>
                  <a:cubicBezTo>
                    <a:pt x="88" y="909"/>
                    <a:pt x="113" y="889"/>
                    <a:pt x="137" y="847"/>
                  </a:cubicBezTo>
                  <a:cubicBezTo>
                    <a:pt x="160" y="803"/>
                    <a:pt x="186" y="719"/>
                    <a:pt x="207" y="655"/>
                  </a:cubicBezTo>
                  <a:cubicBezTo>
                    <a:pt x="226" y="592"/>
                    <a:pt x="240" y="529"/>
                    <a:pt x="259" y="462"/>
                  </a:cubicBezTo>
                  <a:cubicBezTo>
                    <a:pt x="278" y="395"/>
                    <a:pt x="298" y="316"/>
                    <a:pt x="318" y="253"/>
                  </a:cubicBezTo>
                  <a:cubicBezTo>
                    <a:pt x="338" y="190"/>
                    <a:pt x="353" y="126"/>
                    <a:pt x="376" y="85"/>
                  </a:cubicBezTo>
                  <a:cubicBezTo>
                    <a:pt x="399" y="43"/>
                    <a:pt x="428" y="0"/>
                    <a:pt x="456" y="6"/>
                  </a:cubicBezTo>
                  <a:cubicBezTo>
                    <a:pt x="484" y="14"/>
                    <a:pt x="511" y="54"/>
                    <a:pt x="542" y="127"/>
                  </a:cubicBezTo>
                  <a:cubicBezTo>
                    <a:pt x="573" y="201"/>
                    <a:pt x="616" y="366"/>
                    <a:pt x="640" y="449"/>
                  </a:cubicBezTo>
                  <a:cubicBezTo>
                    <a:pt x="664" y="531"/>
                    <a:pt x="665" y="557"/>
                    <a:pt x="685" y="622"/>
                  </a:cubicBezTo>
                  <a:cubicBezTo>
                    <a:pt x="706" y="688"/>
                    <a:pt x="741" y="795"/>
                    <a:pt x="765" y="843"/>
                  </a:cubicBezTo>
                  <a:cubicBezTo>
                    <a:pt x="789" y="891"/>
                    <a:pt x="819" y="899"/>
                    <a:pt x="831" y="909"/>
                  </a:cubicBezTo>
                  <a:cubicBezTo>
                    <a:pt x="843" y="920"/>
                    <a:pt x="834" y="906"/>
                    <a:pt x="834" y="905"/>
                  </a:cubicBezTo>
                </a:path>
              </a:pathLst>
            </a:custGeom>
            <a:noFill/>
            <a:ln w="28575" cap="flat" cmpd="sng">
              <a:solidFill>
                <a:schemeClr val="tx1">
                  <a:alpha val="100000"/>
                </a:schemeClr>
              </a:solidFill>
              <a:prstDash val="sysDot"/>
              <a:headEnd type="none" w="med" len="med"/>
              <a:tailEnd type="none" w="med" len="med"/>
            </a:ln>
          </p:spPr>
          <p:txBody>
            <a:bodyPr/>
            <a:lstStyle/>
            <a:p>
              <a:endParaRPr lang="zh-CN" altLang="en-US" sz="100"/>
            </a:p>
          </p:txBody>
        </p:sp>
        <p:sp>
          <p:nvSpPr>
            <p:cNvPr id="36921" name="任意多边形 36920"/>
            <p:cNvSpPr/>
            <p:nvPr/>
          </p:nvSpPr>
          <p:spPr>
            <a:xfrm flipV="1">
              <a:off x="1272" y="960"/>
              <a:ext cx="864" cy="912"/>
            </a:xfrm>
            <a:custGeom>
              <a:avLst/>
              <a:gdLst/>
              <a:ahLst/>
              <a:cxnLst/>
              <a:rect l="0" t="0" r="0" b="0"/>
              <a:pathLst>
                <a:path w="890" h="1248">
                  <a:moveTo>
                    <a:pt x="890" y="594"/>
                  </a:moveTo>
                  <a:cubicBezTo>
                    <a:pt x="885" y="566"/>
                    <a:pt x="871" y="482"/>
                    <a:pt x="860" y="423"/>
                  </a:cubicBezTo>
                  <a:cubicBezTo>
                    <a:pt x="849" y="364"/>
                    <a:pt x="837" y="297"/>
                    <a:pt x="821" y="240"/>
                  </a:cubicBezTo>
                  <a:cubicBezTo>
                    <a:pt x="805" y="183"/>
                    <a:pt x="782" y="119"/>
                    <a:pt x="764" y="81"/>
                  </a:cubicBezTo>
                  <a:cubicBezTo>
                    <a:pt x="746" y="43"/>
                    <a:pt x="728" y="15"/>
                    <a:pt x="710" y="12"/>
                  </a:cubicBezTo>
                  <a:cubicBezTo>
                    <a:pt x="692" y="9"/>
                    <a:pt x="675" y="8"/>
                    <a:pt x="653" y="63"/>
                  </a:cubicBezTo>
                  <a:cubicBezTo>
                    <a:pt x="631" y="118"/>
                    <a:pt x="596" y="255"/>
                    <a:pt x="575" y="345"/>
                  </a:cubicBezTo>
                  <a:cubicBezTo>
                    <a:pt x="554" y="435"/>
                    <a:pt x="540" y="513"/>
                    <a:pt x="524" y="606"/>
                  </a:cubicBezTo>
                  <a:cubicBezTo>
                    <a:pt x="508" y="699"/>
                    <a:pt x="495" y="817"/>
                    <a:pt x="479" y="905"/>
                  </a:cubicBezTo>
                  <a:cubicBezTo>
                    <a:pt x="463" y="993"/>
                    <a:pt x="448" y="1078"/>
                    <a:pt x="427" y="1134"/>
                  </a:cubicBezTo>
                  <a:cubicBezTo>
                    <a:pt x="406" y="1189"/>
                    <a:pt x="380" y="1248"/>
                    <a:pt x="355" y="1239"/>
                  </a:cubicBezTo>
                  <a:cubicBezTo>
                    <a:pt x="330" y="1229"/>
                    <a:pt x="309" y="1181"/>
                    <a:pt x="278" y="1075"/>
                  </a:cubicBezTo>
                  <a:cubicBezTo>
                    <a:pt x="247" y="969"/>
                    <a:pt x="195" y="716"/>
                    <a:pt x="171" y="600"/>
                  </a:cubicBezTo>
                  <a:cubicBezTo>
                    <a:pt x="147" y="484"/>
                    <a:pt x="154" y="467"/>
                    <a:pt x="135" y="378"/>
                  </a:cubicBezTo>
                  <a:cubicBezTo>
                    <a:pt x="116" y="289"/>
                    <a:pt x="80" y="127"/>
                    <a:pt x="59" y="66"/>
                  </a:cubicBezTo>
                  <a:cubicBezTo>
                    <a:pt x="38" y="5"/>
                    <a:pt x="16" y="18"/>
                    <a:pt x="8" y="9"/>
                  </a:cubicBezTo>
                  <a:cubicBezTo>
                    <a:pt x="0" y="0"/>
                    <a:pt x="11" y="9"/>
                    <a:pt x="11" y="9"/>
                  </a:cubicBezTo>
                </a:path>
              </a:pathLst>
            </a:custGeom>
            <a:noFill/>
            <a:ln w="28575" cap="flat" cmpd="sng">
              <a:solidFill>
                <a:schemeClr val="tx1">
                  <a:alpha val="100000"/>
                </a:schemeClr>
              </a:solidFill>
              <a:prstDash val="sysDot"/>
              <a:headEnd type="none" w="med" len="med"/>
              <a:tailEnd type="none" w="med" len="med"/>
            </a:ln>
          </p:spPr>
          <p:txBody>
            <a:bodyPr/>
            <a:lstStyle/>
            <a:p>
              <a:endParaRPr lang="zh-CN" altLang="en-US" sz="100"/>
            </a:p>
          </p:txBody>
        </p:sp>
        <p:sp>
          <p:nvSpPr>
            <p:cNvPr id="36922" name="矩形 36921"/>
            <p:cNvSpPr/>
            <p:nvPr/>
          </p:nvSpPr>
          <p:spPr>
            <a:xfrm>
              <a:off x="2076" y="1773"/>
              <a:ext cx="2197" cy="309"/>
            </a:xfrm>
            <a:prstGeom prst="rect">
              <a:avLst/>
            </a:prstGeom>
            <a:noFill/>
            <a:ln w="9525">
              <a:noFill/>
            </a:ln>
          </p:spPr>
          <p:txBody>
            <a:bodyPr wrap="none" anchor="t">
              <a:spAutoFit/>
            </a:bodyPr>
            <a:lstStyle/>
            <a:p>
              <a:pPr>
                <a:spcBef>
                  <a:spcPct val="50000"/>
                </a:spcBef>
              </a:pPr>
              <a:r>
                <a:rPr lang="en-US" altLang="zh-CN" sz="1800" b="1">
                  <a:latin typeface="Times New Roman" panose="02020603050405020304" pitchFamily="18" charset="0"/>
                  <a:ea typeface="楷体_GB2312" pitchFamily="49" charset="-122"/>
                </a:rPr>
                <a:t>1/2</a:t>
              </a:r>
              <a:r>
                <a:rPr lang="en-US" altLang="zh-CN" sz="1800" b="1" i="1">
                  <a:latin typeface="Times New Roman" panose="02020603050405020304" pitchFamily="18" charset="0"/>
                  <a:ea typeface="楷体_GB2312" pitchFamily="49" charset="-122"/>
                </a:rPr>
                <a:t>U</a:t>
              </a:r>
              <a:r>
                <a:rPr lang="en-US" altLang="zh-CN" sz="1800" b="1" i="1" baseline="-25000">
                  <a:latin typeface="Times New Roman" panose="02020603050405020304" pitchFamily="18" charset="0"/>
                  <a:ea typeface="楷体_GB2312" pitchFamily="49" charset="-122"/>
                </a:rPr>
                <a:t>m</a:t>
              </a:r>
              <a:r>
                <a:rPr lang="en-US" altLang="zh-CN" sz="1800" b="1" i="1">
                  <a:latin typeface="Times New Roman" panose="02020603050405020304" pitchFamily="18" charset="0"/>
                  <a:ea typeface="楷体_GB2312" pitchFamily="49" charset="-122"/>
                </a:rPr>
                <a:t>I</a:t>
              </a:r>
              <a:r>
                <a:rPr lang="en-US" altLang="zh-CN" sz="1800" b="1" i="1" baseline="-25000">
                  <a:latin typeface="Times New Roman" panose="02020603050405020304" pitchFamily="18" charset="0"/>
                  <a:ea typeface="楷体_GB2312" pitchFamily="49" charset="-122"/>
                </a:rPr>
                <a:t>m</a:t>
              </a:r>
              <a:r>
                <a:rPr lang="en-US" altLang="zh-CN" sz="1800" b="1">
                  <a:latin typeface="Times New Roman" panose="02020603050405020304" pitchFamily="18" charset="0"/>
                  <a:ea typeface="楷体_GB2312" pitchFamily="49" charset="-122"/>
                </a:rPr>
                <a:t>cos(</a:t>
              </a:r>
              <a:r>
                <a:rPr lang="en-US" altLang="zh-CN" sz="1800" b="1">
                  <a:latin typeface="Times New Roman" panose="02020603050405020304" pitchFamily="18" charset="0"/>
                  <a:ea typeface="楷体_GB2312" pitchFamily="49" charset="-122"/>
                  <a:sym typeface="Symbol" panose="05050102010706020507" pitchFamily="18" charset="2"/>
                </a:rPr>
                <a:t>2</a:t>
              </a:r>
              <a:r>
                <a:rPr lang="en-US" altLang="zh-CN" sz="1800" b="1" i="1">
                  <a:latin typeface="Times New Roman" panose="02020603050405020304" pitchFamily="18" charset="0"/>
                  <a:ea typeface="楷体_GB2312" pitchFamily="49" charset="-122"/>
                  <a:sym typeface="Symbol" panose="05050102010706020507" pitchFamily="18" charset="2"/>
                </a:rPr>
                <a:t>t </a:t>
              </a:r>
              <a:r>
                <a:rPr lang="en-US" altLang="zh-CN" sz="1800" b="1">
                  <a:latin typeface="Times New Roman" panose="02020603050405020304" pitchFamily="18" charset="0"/>
                  <a:ea typeface="楷体_GB2312" pitchFamily="49" charset="-122"/>
                  <a:sym typeface="Symbol" panose="05050102010706020507" pitchFamily="18" charset="2"/>
                </a:rPr>
                <a:t>+2</a:t>
              </a:r>
              <a:r>
                <a:rPr lang="en-US" altLang="zh-CN" sz="1800" b="1" i="1">
                  <a:latin typeface="Symbol" panose="05050102010706020507" pitchFamily="18" charset="2"/>
                  <a:ea typeface="楷体_GB2312" pitchFamily="49" charset="-122"/>
                  <a:sym typeface="Symbol" panose="05050102010706020507" pitchFamily="18" charset="2"/>
                </a:rPr>
                <a:t>y</a:t>
              </a:r>
              <a:r>
                <a:rPr lang="en-US" altLang="zh-CN" sz="1800" b="1" i="1" baseline="-25000">
                  <a:latin typeface="Times New Roman" panose="02020603050405020304" pitchFamily="18" charset="0"/>
                  <a:ea typeface="楷体_GB2312" pitchFamily="49" charset="-122"/>
                  <a:sym typeface="Symbol" panose="05050102010706020507" pitchFamily="18" charset="2"/>
                </a:rPr>
                <a:t>u</a:t>
              </a:r>
              <a:r>
                <a:rPr lang="en-US" altLang="zh-CN" sz="1800" b="1" i="1">
                  <a:latin typeface="Times New Roman" panose="02020603050405020304" pitchFamily="18" charset="0"/>
                  <a:ea typeface="楷体_GB2312" pitchFamily="49" charset="-122"/>
                  <a:sym typeface="Symbol" panose="05050102010706020507" pitchFamily="18" charset="2"/>
                </a:rPr>
                <a:t> </a:t>
              </a:r>
              <a:r>
                <a:rPr lang="en-US" altLang="zh-CN" sz="1800" b="1">
                  <a:latin typeface="Times New Roman" panose="02020603050405020304" pitchFamily="18" charset="0"/>
                  <a:ea typeface="楷体_GB2312" pitchFamily="49" charset="-122"/>
                  <a:sym typeface="Symbol" panose="05050102010706020507" pitchFamily="18" charset="2"/>
                </a:rPr>
                <a:t>)</a:t>
              </a:r>
              <a:endParaRPr lang="en-US" altLang="zh-CN" sz="1800" b="1" i="1">
                <a:latin typeface="Times New Roman" panose="02020603050405020304" pitchFamily="18" charset="0"/>
                <a:ea typeface="楷体_GB2312" pitchFamily="49" charset="-122"/>
                <a:sym typeface="Symbol" panose="05050102010706020507" pitchFamily="18" charset="2"/>
              </a:endParaRPr>
            </a:p>
          </p:txBody>
        </p:sp>
      </p:grpSp>
      <p:grpSp>
        <p:nvGrpSpPr>
          <p:cNvPr id="36923" name="组合 36922"/>
          <p:cNvGrpSpPr/>
          <p:nvPr/>
        </p:nvGrpSpPr>
        <p:grpSpPr>
          <a:xfrm>
            <a:off x="2304653" y="793095"/>
            <a:ext cx="3072350" cy="1721945"/>
            <a:chOff x="976" y="1487"/>
            <a:chExt cx="2580" cy="1446"/>
          </a:xfrm>
        </p:grpSpPr>
        <p:sp>
          <p:nvSpPr>
            <p:cNvPr id="36924" name="任意多边形 36923"/>
            <p:cNvSpPr/>
            <p:nvPr/>
          </p:nvSpPr>
          <p:spPr>
            <a:xfrm>
              <a:off x="1190" y="1487"/>
              <a:ext cx="1" cy="1446"/>
            </a:xfrm>
            <a:custGeom>
              <a:avLst/>
              <a:gdLst/>
              <a:ahLst/>
              <a:cxnLst/>
              <a:rect l="0" t="0" r="0" b="0"/>
              <a:pathLst>
                <a:path w="1" h="1446">
                  <a:moveTo>
                    <a:pt x="0" y="1446"/>
                  </a:moveTo>
                  <a:lnTo>
                    <a:pt x="0" y="0"/>
                  </a:lnTo>
                </a:path>
              </a:pathLst>
            </a:custGeom>
            <a:noFill/>
            <a:ln w="19050" cap="flat" cmpd="sng">
              <a:solidFill>
                <a:schemeClr val="tx1"/>
              </a:solidFill>
              <a:prstDash val="solid"/>
              <a:headEnd type="none" w="med" len="med"/>
              <a:tailEnd type="stealth" w="med" len="lg"/>
            </a:ln>
          </p:spPr>
          <p:txBody>
            <a:bodyPr/>
            <a:lstStyle/>
            <a:p>
              <a:endParaRPr lang="zh-CN" altLang="en-US" sz="100"/>
            </a:p>
          </p:txBody>
        </p:sp>
        <p:sp>
          <p:nvSpPr>
            <p:cNvPr id="36925" name="直接连接符 36924"/>
            <p:cNvSpPr/>
            <p:nvPr/>
          </p:nvSpPr>
          <p:spPr>
            <a:xfrm flipV="1">
              <a:off x="998" y="2371"/>
              <a:ext cx="2429" cy="0"/>
            </a:xfrm>
            <a:prstGeom prst="line">
              <a:avLst/>
            </a:prstGeom>
            <a:ln w="19050" cap="flat" cmpd="sng">
              <a:solidFill>
                <a:schemeClr val="tx1"/>
              </a:solidFill>
              <a:prstDash val="solid"/>
              <a:headEnd type="none" w="med" len="med"/>
              <a:tailEnd type="stealth" w="med" len="lg"/>
            </a:ln>
          </p:spPr>
        </p:sp>
        <p:sp>
          <p:nvSpPr>
            <p:cNvPr id="36926" name="文本框 36925"/>
            <p:cNvSpPr txBox="1"/>
            <p:nvPr/>
          </p:nvSpPr>
          <p:spPr>
            <a:xfrm>
              <a:off x="3169" y="2308"/>
              <a:ext cx="387" cy="309"/>
            </a:xfrm>
            <a:prstGeom prst="rect">
              <a:avLst/>
            </a:prstGeom>
            <a:noFill/>
            <a:ln w="19050">
              <a:noFill/>
            </a:ln>
          </p:spPr>
          <p:txBody>
            <a:bodyPr wrap="none" anchor="t">
              <a:spAutoFit/>
            </a:bodyPr>
            <a:lstStyle/>
            <a:p>
              <a:pPr eaLnBrk="0" hangingPunct="0"/>
              <a:r>
                <a:rPr lang="en-US" altLang="zh-CN" sz="1800" b="1" i="1">
                  <a:latin typeface="Times New Roman" panose="02020603050405020304" pitchFamily="18" charset="0"/>
                  <a:ea typeface="楷体_GB2312" pitchFamily="49" charset="-122"/>
                  <a:sym typeface="Symbol" panose="05050102010706020507" pitchFamily="18" charset="2"/>
                </a:rPr>
                <a:t> </a:t>
              </a:r>
              <a:r>
                <a:rPr lang="en-US" altLang="zh-CN" sz="1800" b="1" i="1">
                  <a:latin typeface="Times New Roman" panose="02020603050405020304" pitchFamily="18" charset="0"/>
                  <a:ea typeface="楷体_GB2312" pitchFamily="49" charset="-122"/>
                </a:rPr>
                <a:t>t</a:t>
              </a:r>
              <a:endParaRPr lang="en-US" altLang="zh-CN" sz="1800" b="1" i="1">
                <a:latin typeface="Times New Roman" panose="02020603050405020304" pitchFamily="18" charset="0"/>
                <a:ea typeface="楷体_GB2312" pitchFamily="49" charset="-122"/>
              </a:endParaRPr>
            </a:p>
          </p:txBody>
        </p:sp>
        <p:sp>
          <p:nvSpPr>
            <p:cNvPr id="36927" name="文本框 36926"/>
            <p:cNvSpPr txBox="1"/>
            <p:nvPr/>
          </p:nvSpPr>
          <p:spPr>
            <a:xfrm>
              <a:off x="976" y="2305"/>
              <a:ext cx="250" cy="309"/>
            </a:xfrm>
            <a:prstGeom prst="rect">
              <a:avLst/>
            </a:prstGeom>
            <a:noFill/>
            <a:ln w="9525">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o</a:t>
              </a:r>
              <a:endParaRPr lang="en-US" altLang="zh-CN" sz="1800" b="1">
                <a:latin typeface="Times New Roman" panose="02020603050405020304" pitchFamily="18" charset="0"/>
                <a:ea typeface="楷体_GB2312" pitchFamily="49" charset="-122"/>
              </a:endParaRPr>
            </a:p>
          </p:txBody>
        </p:sp>
      </p:grpSp>
      <p:graphicFrame>
        <p:nvGraphicFramePr>
          <p:cNvPr id="35846" name="对象 35845"/>
          <p:cNvGraphicFramePr/>
          <p:nvPr/>
        </p:nvGraphicFramePr>
        <p:xfrm>
          <a:off x="2210339" y="99911"/>
          <a:ext cx="4617099" cy="613041"/>
        </p:xfrm>
        <a:graphic>
          <a:graphicData uri="http://schemas.openxmlformats.org/presentationml/2006/ole">
            <mc:AlternateContent xmlns:mc="http://schemas.openxmlformats.org/markup-compatibility/2006">
              <mc:Choice xmlns:v="urn:schemas-microsoft-com:vml" Requires="v">
                <p:oleObj spid="_x0000_s4099" name="" r:id="rId1" imgW="3060065" imgH="405765" progId="Equation.3">
                  <p:embed/>
                </p:oleObj>
              </mc:Choice>
              <mc:Fallback>
                <p:oleObj name="" r:id="rId1" imgW="3060065" imgH="405765" progId="Equation.3">
                  <p:embed/>
                  <p:pic>
                    <p:nvPicPr>
                      <p:cNvPr id="0" name="图片 3077"/>
                      <p:cNvPicPr/>
                      <p:nvPr/>
                    </p:nvPicPr>
                    <p:blipFill>
                      <a:blip r:embed="rId2"/>
                      <a:stretch>
                        <a:fillRect/>
                      </a:stretch>
                    </p:blipFill>
                    <p:spPr>
                      <a:xfrm>
                        <a:off x="2210339" y="99911"/>
                        <a:ext cx="4617099" cy="613041"/>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36923"/>
                                        </p:tgtEl>
                                        <p:attrNameLst>
                                          <p:attrName>style.visibility</p:attrName>
                                        </p:attrNameLst>
                                      </p:cBhvr>
                                      <p:to>
                                        <p:strVal val="visible"/>
                                      </p:to>
                                    </p:set>
                                    <p:anim calcmode="lin" valueType="num">
                                      <p:cBhvr>
                                        <p:cTn id="7" dur="1000" fill="hold"/>
                                        <p:tgtEl>
                                          <p:spTgt spid="36923"/>
                                        </p:tgtEl>
                                        <p:attrNameLst>
                                          <p:attrName>ppt_w</p:attrName>
                                        </p:attrNameLst>
                                      </p:cBhvr>
                                      <p:tavLst>
                                        <p:tav tm="0">
                                          <p:val>
                                            <p:fltVal val="0"/>
                                          </p:val>
                                        </p:tav>
                                        <p:tav tm="100000">
                                          <p:val>
                                            <p:strVal val="#ppt_w"/>
                                          </p:val>
                                        </p:tav>
                                      </p:tavLst>
                                    </p:anim>
                                    <p:anim calcmode="lin" valueType="num">
                                      <p:cBhvr>
                                        <p:cTn id="8" dur="1000" fill="hold"/>
                                        <p:tgtEl>
                                          <p:spTgt spid="36923"/>
                                        </p:tgtEl>
                                        <p:attrNameLst>
                                          <p:attrName>ppt_h</p:attrName>
                                        </p:attrNameLst>
                                      </p:cBhvr>
                                      <p:tavLst>
                                        <p:tav tm="0">
                                          <p:val>
                                            <p:fltVal val="0"/>
                                          </p:val>
                                        </p:tav>
                                        <p:tav tm="100000">
                                          <p:val>
                                            <p:strVal val="#ppt_h"/>
                                          </p:val>
                                        </p:tav>
                                      </p:tavLst>
                                    </p:anim>
                                    <p:anim calcmode="lin" valueType="num">
                                      <p:cBhvr>
                                        <p:cTn id="9" dur="1000" fill="hold"/>
                                        <p:tgtEl>
                                          <p:spTgt spid="36923"/>
                                        </p:tgtEl>
                                        <p:attrNameLst>
                                          <p:attrName>style.rotation</p:attrName>
                                        </p:attrNameLst>
                                      </p:cBhvr>
                                      <p:tavLst>
                                        <p:tav tm="0">
                                          <p:val>
                                            <p:fltVal val="90"/>
                                          </p:val>
                                        </p:tav>
                                        <p:tav tm="100000">
                                          <p:val>
                                            <p:fltVal val="0"/>
                                          </p:val>
                                        </p:tav>
                                      </p:tavLst>
                                    </p:anim>
                                    <p:animEffect transition="in" filter="fade">
                                      <p:cBhvr>
                                        <p:cTn id="10" dur="1000"/>
                                        <p:tgtEl>
                                          <p:spTgt spid="369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6909"/>
                                        </p:tgtEl>
                                        <p:attrNameLst>
                                          <p:attrName>style.visibility</p:attrName>
                                        </p:attrNameLst>
                                      </p:cBhvr>
                                      <p:to>
                                        <p:strVal val="visible"/>
                                      </p:to>
                                    </p:set>
                                    <p:animEffect transition="in" filter="wipe(left)">
                                      <p:cBhvr>
                                        <p:cTn id="15" dur="500"/>
                                        <p:tgtEl>
                                          <p:spTgt spid="3690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6906"/>
                                        </p:tgtEl>
                                        <p:attrNameLst>
                                          <p:attrName>style.visibility</p:attrName>
                                        </p:attrNameLst>
                                      </p:cBhvr>
                                      <p:to>
                                        <p:strVal val="visible"/>
                                      </p:to>
                                    </p:set>
                                    <p:animEffect transition="in" filter="wipe(left)">
                                      <p:cBhvr>
                                        <p:cTn id="20" dur="500"/>
                                        <p:tgtEl>
                                          <p:spTgt spid="3690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6916"/>
                                        </p:tgtEl>
                                        <p:attrNameLst>
                                          <p:attrName>style.visibility</p:attrName>
                                        </p:attrNameLst>
                                      </p:cBhvr>
                                      <p:to>
                                        <p:strVal val="visible"/>
                                      </p:to>
                                    </p:set>
                                    <p:animEffect transition="in" filter="wipe(left)">
                                      <p:cBhvr>
                                        <p:cTn id="25" dur="500"/>
                                        <p:tgtEl>
                                          <p:spTgt spid="369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6919"/>
                                        </p:tgtEl>
                                        <p:attrNameLst>
                                          <p:attrName>style.visibility</p:attrName>
                                        </p:attrNameLst>
                                      </p:cBhvr>
                                      <p:to>
                                        <p:strVal val="visible"/>
                                      </p:to>
                                    </p:set>
                                    <p:animEffect transition="in" filter="wipe(left)">
                                      <p:cBhvr>
                                        <p:cTn id="30" dur="500"/>
                                        <p:tgtEl>
                                          <p:spTgt spid="36919"/>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36912"/>
                                        </p:tgtEl>
                                        <p:attrNameLst>
                                          <p:attrName>style.visibility</p:attrName>
                                        </p:attrNameLst>
                                      </p:cBhvr>
                                      <p:to>
                                        <p:strVal val="visible"/>
                                      </p:to>
                                    </p:set>
                                    <p:animEffect transition="in" filter="strips(downRight)">
                                      <p:cBhvr>
                                        <p:cTn id="35" dur="500"/>
                                        <p:tgtEl>
                                          <p:spTgt spid="369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6881"/>
                                        </p:tgtEl>
                                        <p:attrNameLst>
                                          <p:attrName>style.visibility</p:attrName>
                                        </p:attrNameLst>
                                      </p:cBhvr>
                                      <p:to>
                                        <p:strVal val="visible"/>
                                      </p:to>
                                    </p:set>
                                    <p:animEffect transition="in" filter="wipe(left)">
                                      <p:cBhvr>
                                        <p:cTn id="40" dur="2000"/>
                                        <p:tgtEl>
                                          <p:spTgt spid="36881"/>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6905"/>
                                        </p:tgtEl>
                                        <p:attrNameLst>
                                          <p:attrName>style.visibility</p:attrName>
                                        </p:attrNameLst>
                                      </p:cBhvr>
                                      <p:to>
                                        <p:strVal val="visible"/>
                                      </p:to>
                                    </p:set>
                                    <p:anim calcmode="lin" valueType="num">
                                      <p:cBhvr additive="base">
                                        <p:cTn id="45" dur="500" fill="hold"/>
                                        <p:tgtEl>
                                          <p:spTgt spid="36905"/>
                                        </p:tgtEl>
                                        <p:attrNameLst>
                                          <p:attrName>ppt_x</p:attrName>
                                        </p:attrNameLst>
                                      </p:cBhvr>
                                      <p:tavLst>
                                        <p:tav tm="0">
                                          <p:val>
                                            <p:strVal val="#ppt_x"/>
                                          </p:val>
                                        </p:tav>
                                        <p:tav tm="100000">
                                          <p:val>
                                            <p:strVal val="#ppt_x"/>
                                          </p:val>
                                        </p:tav>
                                      </p:tavLst>
                                    </p:anim>
                                    <p:anim calcmode="lin" valueType="num">
                                      <p:cBhvr additive="base">
                                        <p:cTn id="46" dur="500" fill="hold"/>
                                        <p:tgtEl>
                                          <p:spTgt spid="36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1" grpId="0"/>
      <p:bldP spid="3690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84" name="组合 88083"/>
          <p:cNvGrpSpPr/>
          <p:nvPr/>
        </p:nvGrpSpPr>
        <p:grpSpPr>
          <a:xfrm>
            <a:off x="2374913" y="1651686"/>
            <a:ext cx="4820493" cy="1782677"/>
            <a:chOff x="691" y="847"/>
            <a:chExt cx="4048" cy="1497"/>
          </a:xfrm>
        </p:grpSpPr>
        <p:sp>
          <p:nvSpPr>
            <p:cNvPr id="88069" name="直接连接符 88068"/>
            <p:cNvSpPr/>
            <p:nvPr/>
          </p:nvSpPr>
          <p:spPr>
            <a:xfrm>
              <a:off x="1875" y="2136"/>
              <a:ext cx="1271" cy="0"/>
            </a:xfrm>
            <a:prstGeom prst="line">
              <a:avLst/>
            </a:prstGeom>
            <a:ln w="38100" cap="flat" cmpd="sng">
              <a:solidFill>
                <a:schemeClr val="tx1"/>
              </a:solidFill>
              <a:prstDash val="solid"/>
              <a:headEnd type="none" w="med" len="med"/>
              <a:tailEnd type="none" w="med" len="med"/>
            </a:ln>
          </p:spPr>
        </p:sp>
        <p:sp>
          <p:nvSpPr>
            <p:cNvPr id="88070" name="文本框 88069"/>
            <p:cNvSpPr txBox="1"/>
            <p:nvPr/>
          </p:nvSpPr>
          <p:spPr>
            <a:xfrm>
              <a:off x="2031" y="847"/>
              <a:ext cx="752"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10</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sp>
          <p:nvSpPr>
            <p:cNvPr id="88071" name="文本框 88070"/>
            <p:cNvSpPr txBox="1"/>
            <p:nvPr/>
          </p:nvSpPr>
          <p:spPr>
            <a:xfrm>
              <a:off x="1493" y="1786"/>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88072" name="文本框 88071"/>
            <p:cNvSpPr txBox="1"/>
            <p:nvPr/>
          </p:nvSpPr>
          <p:spPr>
            <a:xfrm>
              <a:off x="1493" y="1249"/>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88073" name="椭圆 88072"/>
            <p:cNvSpPr/>
            <p:nvPr/>
          </p:nvSpPr>
          <p:spPr>
            <a:xfrm>
              <a:off x="1718" y="1513"/>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88074" name="直接连接符 88073"/>
            <p:cNvSpPr/>
            <p:nvPr/>
          </p:nvSpPr>
          <p:spPr>
            <a:xfrm flipH="1">
              <a:off x="1875" y="1183"/>
              <a:ext cx="3" cy="953"/>
            </a:xfrm>
            <a:prstGeom prst="line">
              <a:avLst/>
            </a:prstGeom>
            <a:ln w="38100" cap="flat" cmpd="sng">
              <a:solidFill>
                <a:schemeClr val="tx1"/>
              </a:solidFill>
              <a:prstDash val="solid"/>
              <a:headEnd type="none" w="med" len="med"/>
              <a:tailEnd type="none" w="med" len="med"/>
            </a:ln>
          </p:spPr>
        </p:sp>
        <p:graphicFrame>
          <p:nvGraphicFramePr>
            <p:cNvPr id="88075" name="对象 88074"/>
            <p:cNvGraphicFramePr/>
            <p:nvPr/>
          </p:nvGraphicFramePr>
          <p:xfrm>
            <a:off x="691" y="1515"/>
            <a:ext cx="886" cy="224"/>
          </p:xfrm>
          <a:graphic>
            <a:graphicData uri="http://schemas.openxmlformats.org/presentationml/2006/ole">
              <mc:AlternateContent xmlns:mc="http://schemas.openxmlformats.org/markup-compatibility/2006">
                <mc:Choice xmlns:v="urn:schemas-microsoft-com:vml" Requires="v">
                  <p:oleObj spid="_x0000_s30723" name="" r:id="rId1" imgW="698500" imgH="177165" progId="Equation.3">
                    <p:embed/>
                  </p:oleObj>
                </mc:Choice>
                <mc:Fallback>
                  <p:oleObj name="" r:id="rId1" imgW="698500" imgH="177165" progId="Equation.3">
                    <p:embed/>
                    <p:pic>
                      <p:nvPicPr>
                        <p:cNvPr id="0" name="图片 3229"/>
                        <p:cNvPicPr/>
                        <p:nvPr/>
                      </p:nvPicPr>
                      <p:blipFill>
                        <a:blip r:embed="rId2"/>
                        <a:stretch>
                          <a:fillRect/>
                        </a:stretch>
                      </p:blipFill>
                      <p:spPr>
                        <a:xfrm>
                          <a:off x="691" y="1515"/>
                          <a:ext cx="886" cy="224"/>
                        </a:xfrm>
                        <a:prstGeom prst="rect">
                          <a:avLst/>
                        </a:prstGeom>
                        <a:noFill/>
                        <a:ln w="38100">
                          <a:noFill/>
                          <a:miter/>
                        </a:ln>
                      </p:spPr>
                    </p:pic>
                  </p:oleObj>
                </mc:Fallback>
              </mc:AlternateContent>
            </a:graphicData>
          </a:graphic>
        </p:graphicFrame>
        <p:sp>
          <p:nvSpPr>
            <p:cNvPr id="88076" name="直接连接符 88075"/>
            <p:cNvSpPr/>
            <p:nvPr/>
          </p:nvSpPr>
          <p:spPr>
            <a:xfrm>
              <a:off x="4024" y="1183"/>
              <a:ext cx="0" cy="953"/>
            </a:xfrm>
            <a:prstGeom prst="line">
              <a:avLst/>
            </a:prstGeom>
            <a:ln w="38100" cap="flat" cmpd="sng">
              <a:solidFill>
                <a:schemeClr val="tx1"/>
              </a:solidFill>
              <a:prstDash val="solid"/>
              <a:headEnd type="none" w="med" len="med"/>
              <a:tailEnd type="none" w="med" len="med"/>
            </a:ln>
          </p:spPr>
        </p:sp>
        <p:sp>
          <p:nvSpPr>
            <p:cNvPr id="88077" name="矩形 88076"/>
            <p:cNvSpPr/>
            <p:nvPr/>
          </p:nvSpPr>
          <p:spPr>
            <a:xfrm rot="5400000">
              <a:off x="3854" y="1585"/>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88078" name="文本框 88077"/>
            <p:cNvSpPr txBox="1"/>
            <p:nvPr/>
          </p:nvSpPr>
          <p:spPr>
            <a:xfrm>
              <a:off x="4081" y="1498"/>
              <a:ext cx="658"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100</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sp>
          <p:nvSpPr>
            <p:cNvPr id="88079" name="直接连接符 88078"/>
            <p:cNvSpPr/>
            <p:nvPr/>
          </p:nvSpPr>
          <p:spPr>
            <a:xfrm>
              <a:off x="1879" y="1183"/>
              <a:ext cx="1267" cy="0"/>
            </a:xfrm>
            <a:prstGeom prst="line">
              <a:avLst/>
            </a:prstGeom>
            <a:ln w="38100" cap="flat" cmpd="sng">
              <a:solidFill>
                <a:schemeClr val="tx1"/>
              </a:solidFill>
              <a:prstDash val="solid"/>
              <a:headEnd type="none" w="med" len="med"/>
              <a:tailEnd type="none" w="med" len="med"/>
            </a:ln>
          </p:spPr>
        </p:sp>
        <p:sp>
          <p:nvSpPr>
            <p:cNvPr id="88080" name="矩形 88079"/>
            <p:cNvSpPr/>
            <p:nvPr/>
          </p:nvSpPr>
          <p:spPr>
            <a:xfrm>
              <a:off x="2135" y="1135"/>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88081" name="直接连接符 88080"/>
            <p:cNvSpPr/>
            <p:nvPr/>
          </p:nvSpPr>
          <p:spPr>
            <a:xfrm>
              <a:off x="3361" y="1183"/>
              <a:ext cx="663" cy="0"/>
            </a:xfrm>
            <a:prstGeom prst="line">
              <a:avLst/>
            </a:prstGeom>
            <a:ln w="38100" cap="flat" cmpd="sng">
              <a:solidFill>
                <a:schemeClr val="tx1"/>
              </a:solidFill>
              <a:prstDash val="solid"/>
              <a:headEnd type="none" w="med" len="med"/>
              <a:tailEnd type="none" w="med" len="med"/>
            </a:ln>
          </p:spPr>
        </p:sp>
        <p:sp>
          <p:nvSpPr>
            <p:cNvPr id="88082" name="直接连接符 88081"/>
            <p:cNvSpPr/>
            <p:nvPr/>
          </p:nvSpPr>
          <p:spPr>
            <a:xfrm>
              <a:off x="3352" y="2136"/>
              <a:ext cx="672" cy="0"/>
            </a:xfrm>
            <a:prstGeom prst="line">
              <a:avLst/>
            </a:prstGeom>
            <a:ln w="38100" cap="flat" cmpd="sng">
              <a:solidFill>
                <a:schemeClr val="tx1"/>
              </a:solidFill>
              <a:prstDash val="solid"/>
              <a:headEnd type="none" w="med" len="med"/>
              <a:tailEnd type="none" w="med" len="med"/>
            </a:ln>
          </p:spPr>
        </p:sp>
        <p:sp>
          <p:nvSpPr>
            <p:cNvPr id="88083" name="矩形 88082"/>
            <p:cNvSpPr/>
            <p:nvPr/>
          </p:nvSpPr>
          <p:spPr>
            <a:xfrm>
              <a:off x="2721" y="847"/>
              <a:ext cx="1042" cy="1497"/>
            </a:xfrm>
            <a:prstGeom prst="rect">
              <a:avLst/>
            </a:prstGeom>
            <a:solidFill>
              <a:schemeClr val="accent1"/>
            </a:solidFill>
            <a:ln w="38100" cap="flat" cmpd="sng">
              <a:solidFill>
                <a:schemeClr val="tx1"/>
              </a:solidFill>
              <a:prstDash val="solid"/>
              <a:miter/>
              <a:headEnd type="none" w="med" len="med"/>
              <a:tailEnd type="none" w="med" len="med"/>
            </a:ln>
          </p:spPr>
          <p:txBody>
            <a:bodyPr wrap="none" anchor="ctr"/>
            <a:lstStyle/>
            <a:p>
              <a:pPr algn="ctr"/>
              <a:r>
                <a:rPr lang="zh-CN" altLang="en-US" sz="1800" dirty="0">
                  <a:solidFill>
                    <a:schemeClr val="accent2"/>
                  </a:solidFill>
                  <a:latin typeface="Times New Roman" panose="02020603050405020304" pitchFamily="18" charset="0"/>
                </a:rPr>
                <a:t>匹配</a:t>
              </a:r>
              <a:endParaRPr lang="zh-CN" altLang="en-US" sz="1800" dirty="0">
                <a:solidFill>
                  <a:schemeClr val="accent2"/>
                </a:solidFill>
                <a:latin typeface="Times New Roman" panose="02020603050405020304" pitchFamily="18" charset="0"/>
              </a:endParaRPr>
            </a:p>
            <a:p>
              <a:pPr algn="ctr"/>
              <a:r>
                <a:rPr lang="zh-CN" altLang="en-US" sz="1800" dirty="0">
                  <a:solidFill>
                    <a:schemeClr val="accent2"/>
                  </a:solidFill>
                  <a:latin typeface="Times New Roman" panose="02020603050405020304" pitchFamily="18" charset="0"/>
                </a:rPr>
                <a:t>网络</a:t>
              </a:r>
              <a:endParaRPr lang="zh-CN" altLang="en-US" sz="1800" dirty="0">
                <a:solidFill>
                  <a:schemeClr val="accent2"/>
                </a:solidFill>
                <a:latin typeface="Times New Roman" panose="02020603050405020304" pitchFamily="18" charset="0"/>
              </a:endParaRPr>
            </a:p>
          </p:txBody>
        </p:sp>
      </p:grpSp>
      <p:sp>
        <p:nvSpPr>
          <p:cNvPr id="88085" name="文本框 88084"/>
          <p:cNvSpPr txBox="1"/>
          <p:nvPr/>
        </p:nvSpPr>
        <p:spPr>
          <a:xfrm>
            <a:off x="1681848" y="855018"/>
            <a:ext cx="5994655" cy="645160"/>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rPr>
              <a:t> </a:t>
            </a:r>
            <a:r>
              <a:rPr lang="zh-CN" altLang="en-US" sz="1800" b="1" dirty="0">
                <a:latin typeface="Times New Roman" panose="02020603050405020304" pitchFamily="18" charset="0"/>
              </a:rPr>
              <a:t>图示正弦稳态电路，前级的输出电阻为</a:t>
            </a:r>
            <a:r>
              <a:rPr lang="en-US" altLang="zh-CN" sz="1800" b="1">
                <a:latin typeface="Times New Roman" panose="02020603050405020304" pitchFamily="18" charset="0"/>
              </a:rPr>
              <a:t>10</a:t>
            </a:r>
            <a:r>
              <a:rPr lang="el-GR" altLang="zh-CN" sz="1800" b="1" dirty="0">
                <a:latin typeface="Times New Roman" panose="02020603050405020304" pitchFamily="18" charset="0"/>
                <a:cs typeface="Times New Roman" panose="02020603050405020304" pitchFamily="18" charset="0"/>
              </a:rPr>
              <a:t>Ω</a:t>
            </a:r>
            <a:r>
              <a:rPr lang="zh-CN" altLang="en-US" sz="1800" b="1" dirty="0">
                <a:latin typeface="Times New Roman" panose="02020603050405020304" pitchFamily="18" charset="0"/>
              </a:rPr>
              <a:t>，后级的输入电阻为</a:t>
            </a:r>
            <a:r>
              <a:rPr lang="en-US" altLang="zh-CN" sz="1800" b="1">
                <a:latin typeface="Times New Roman" panose="02020603050405020304" pitchFamily="18" charset="0"/>
              </a:rPr>
              <a:t>100 </a:t>
            </a:r>
            <a:r>
              <a:rPr lang="el-GR" altLang="zh-CN" sz="1800" b="1" dirty="0">
                <a:latin typeface="Times New Roman" panose="02020603050405020304" pitchFamily="18" charset="0"/>
                <a:cs typeface="Times New Roman" panose="02020603050405020304" pitchFamily="18" charset="0"/>
              </a:rPr>
              <a:t>Ω</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，试设计一</a:t>
            </a:r>
            <a:r>
              <a:rPr lang="en-US" altLang="zh-CN" sz="1800" b="1" dirty="0">
                <a:latin typeface="Times New Roman" panose="02020603050405020304" pitchFamily="18" charset="0"/>
              </a:rPr>
              <a:t>LC</a:t>
            </a:r>
            <a:r>
              <a:rPr lang="zh-CN" altLang="en-US" sz="1800" b="1" dirty="0">
                <a:latin typeface="Times New Roman" panose="02020603050405020304" pitchFamily="18" charset="0"/>
              </a:rPr>
              <a:t>匹配网络以实现最大功率传输。</a:t>
            </a:r>
            <a:endParaRPr lang="zh-CN" altLang="en-US" sz="1800" b="1" dirty="0">
              <a:latin typeface="Times New Roman" panose="02020603050405020304" pitchFamily="18" charset="0"/>
            </a:endParaRPr>
          </a:p>
        </p:txBody>
      </p:sp>
      <p:sp>
        <p:nvSpPr>
          <p:cNvPr id="88086" name="文本框 88085"/>
          <p:cNvSpPr txBox="1"/>
          <p:nvPr/>
        </p:nvSpPr>
        <p:spPr>
          <a:xfrm>
            <a:off x="1359132" y="258011"/>
            <a:ext cx="832393" cy="414020"/>
          </a:xfrm>
          <a:prstGeom prst="rect">
            <a:avLst/>
          </a:prstGeom>
          <a:solidFill>
            <a:srgbClr val="A50021"/>
          </a:solidFill>
          <a:ln w="28575">
            <a:noFill/>
          </a:ln>
        </p:spPr>
        <p:txBody>
          <a:bodyPr anchor="ctr">
            <a:spAutoFit/>
          </a:bodyPr>
          <a:lstStyle/>
          <a:p>
            <a:pPr algn="ctr">
              <a:spcBef>
                <a:spcPct val="50000"/>
              </a:spcBef>
            </a:pPr>
            <a:r>
              <a:rPr lang="zh-CN" altLang="en-US" sz="2100" b="1" dirty="0">
                <a:solidFill>
                  <a:schemeClr val="bg1"/>
                </a:solidFill>
                <a:latin typeface="Times New Roman" panose="02020603050405020304" pitchFamily="18" charset="0"/>
              </a:rPr>
              <a:t>作业</a:t>
            </a:r>
            <a:endParaRPr lang="zh-CN" altLang="en-US" sz="2100" b="1">
              <a:solidFill>
                <a:schemeClr val="bg1"/>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文本框 71683"/>
          <p:cNvSpPr txBox="1"/>
          <p:nvPr/>
        </p:nvSpPr>
        <p:spPr>
          <a:xfrm>
            <a:off x="2790513" y="216332"/>
            <a:ext cx="3240258" cy="414020"/>
          </a:xfrm>
          <a:prstGeom prst="rect">
            <a:avLst/>
          </a:prstGeom>
          <a:gradFill rotWithShape="0">
            <a:gsLst>
              <a:gs pos="0">
                <a:srgbClr val="CCECFF"/>
              </a:gs>
              <a:gs pos="100000">
                <a:srgbClr val="CCECFF">
                  <a:gamma/>
                  <a:shade val="46275"/>
                  <a:invGamma/>
                </a:srgbClr>
              </a:gs>
            </a:gsLst>
            <a:lin ang="5400000" scaled="1"/>
            <a:tileRect/>
          </a:gradFill>
          <a:ln w="12700">
            <a:noFill/>
          </a:ln>
          <a:effectLst>
            <a:prstShdw prst="shdw17" dist="17961" dir="2699999">
              <a:srgbClr val="CCECFF">
                <a:gamma/>
                <a:shade val="60000"/>
                <a:invGamma/>
              </a:srgbClr>
            </a:prstShdw>
          </a:effectLst>
        </p:spPr>
        <p:txBody>
          <a:bodyPr anchor="ctr">
            <a:spAutoFit/>
          </a:bodyPr>
          <a:lstStyle/>
          <a:p>
            <a:pPr algn="ctr"/>
            <a:r>
              <a:rPr lang="en-US" altLang="zh-CN" sz="2100" b="1" dirty="0">
                <a:latin typeface="Times New Roman" panose="02020603050405020304" pitchFamily="18" charset="0"/>
              </a:rPr>
              <a:t>13. 4  </a:t>
            </a:r>
            <a:r>
              <a:rPr lang="zh-CN" altLang="en-US" sz="2100" b="1" dirty="0">
                <a:latin typeface="Times New Roman" panose="02020603050405020304" pitchFamily="18" charset="0"/>
              </a:rPr>
              <a:t>平均功率的叠加</a:t>
            </a:r>
            <a:endParaRPr lang="zh-CN" altLang="en-US" sz="2100" b="1">
              <a:latin typeface="Times New Roman" panose="02020603050405020304" pitchFamily="18" charset="0"/>
            </a:endParaRPr>
          </a:p>
        </p:txBody>
      </p:sp>
      <p:grpSp>
        <p:nvGrpSpPr>
          <p:cNvPr id="71685" name="组合 71684"/>
          <p:cNvGrpSpPr/>
          <p:nvPr/>
        </p:nvGrpSpPr>
        <p:grpSpPr>
          <a:xfrm>
            <a:off x="5423446" y="645432"/>
            <a:ext cx="1997027" cy="1358741"/>
            <a:chOff x="2722" y="1417"/>
            <a:chExt cx="1677" cy="1141"/>
          </a:xfrm>
        </p:grpSpPr>
        <p:sp>
          <p:nvSpPr>
            <p:cNvPr id="71686" name="文本框 71685"/>
            <p:cNvSpPr txBox="1"/>
            <p:nvPr/>
          </p:nvSpPr>
          <p:spPr>
            <a:xfrm>
              <a:off x="2796" y="1607"/>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71687" name="文本框 71686"/>
            <p:cNvSpPr txBox="1"/>
            <p:nvPr/>
          </p:nvSpPr>
          <p:spPr>
            <a:xfrm>
              <a:off x="2796" y="2249"/>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71688" name="矩形 71687"/>
            <p:cNvSpPr/>
            <p:nvPr/>
          </p:nvSpPr>
          <p:spPr>
            <a:xfrm>
              <a:off x="3694" y="1607"/>
              <a:ext cx="705" cy="930"/>
            </a:xfrm>
            <a:prstGeom prst="rect">
              <a:avLst/>
            </a:prstGeom>
            <a:solidFill>
              <a:schemeClr val="accent1"/>
            </a:solidFill>
            <a:ln w="38100" cap="flat" cmpd="sng">
              <a:solidFill>
                <a:schemeClr val="tx1"/>
              </a:solidFill>
              <a:prstDash val="solid"/>
              <a:miter/>
              <a:headEnd type="none" w="med" len="med"/>
              <a:tailEnd type="none" w="med" len="med"/>
            </a:ln>
          </p:spPr>
          <p:txBody>
            <a:bodyPr wrap="none" anchor="ctr"/>
            <a:lstStyle/>
            <a:p>
              <a:pPr algn="ctr"/>
              <a:r>
                <a:rPr lang="zh-CN" altLang="en-US" sz="2100" b="1" dirty="0">
                  <a:latin typeface="Arial" panose="020B0604020202020204" pitchFamily="34" charset="0"/>
                </a:rPr>
                <a:t>负</a:t>
              </a:r>
              <a:endParaRPr lang="zh-CN" altLang="en-US" sz="2100" b="1" dirty="0">
                <a:latin typeface="Arial" panose="020B0604020202020204" pitchFamily="34" charset="0"/>
              </a:endParaRPr>
            </a:p>
            <a:p>
              <a:pPr algn="ctr"/>
              <a:r>
                <a:rPr lang="zh-CN" altLang="en-US" sz="2100" b="1" dirty="0">
                  <a:latin typeface="Arial" panose="020B0604020202020204" pitchFamily="34" charset="0"/>
                </a:rPr>
                <a:t>载</a:t>
              </a:r>
              <a:endParaRPr lang="zh-CN" altLang="en-US" sz="2100" b="1" baseline="-25000" dirty="0">
                <a:latin typeface="Arial" panose="020B0604020202020204" pitchFamily="34" charset="0"/>
              </a:endParaRPr>
            </a:p>
          </p:txBody>
        </p:sp>
        <p:sp>
          <p:nvSpPr>
            <p:cNvPr id="71689" name="直接连接符 71688"/>
            <p:cNvSpPr/>
            <p:nvPr/>
          </p:nvSpPr>
          <p:spPr>
            <a:xfrm>
              <a:off x="3126" y="1739"/>
              <a:ext cx="568" cy="0"/>
            </a:xfrm>
            <a:prstGeom prst="line">
              <a:avLst/>
            </a:prstGeom>
            <a:ln w="38100" cap="flat" cmpd="sng">
              <a:solidFill>
                <a:schemeClr val="tx1"/>
              </a:solidFill>
              <a:prstDash val="solid"/>
              <a:headEnd type="none" w="med" len="med"/>
              <a:tailEnd type="none" w="med" len="med"/>
            </a:ln>
          </p:spPr>
        </p:sp>
        <p:sp>
          <p:nvSpPr>
            <p:cNvPr id="71690" name="直接连接符 71689"/>
            <p:cNvSpPr/>
            <p:nvPr/>
          </p:nvSpPr>
          <p:spPr>
            <a:xfrm>
              <a:off x="3122" y="2423"/>
              <a:ext cx="568" cy="0"/>
            </a:xfrm>
            <a:prstGeom prst="line">
              <a:avLst/>
            </a:prstGeom>
            <a:ln w="38100" cap="flat" cmpd="sng">
              <a:solidFill>
                <a:schemeClr val="tx1"/>
              </a:solidFill>
              <a:prstDash val="solid"/>
              <a:headEnd type="none" w="med" len="med"/>
              <a:tailEnd type="none" w="med" len="med"/>
            </a:ln>
          </p:spPr>
        </p:sp>
        <p:sp>
          <p:nvSpPr>
            <p:cNvPr id="71691" name="椭圆 71690"/>
            <p:cNvSpPr/>
            <p:nvPr/>
          </p:nvSpPr>
          <p:spPr>
            <a:xfrm>
              <a:off x="3058" y="1705"/>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71692" name="椭圆 71691"/>
            <p:cNvSpPr/>
            <p:nvPr/>
          </p:nvSpPr>
          <p:spPr>
            <a:xfrm>
              <a:off x="3054" y="2389"/>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71693" name="矩形 71692"/>
            <p:cNvSpPr/>
            <p:nvPr/>
          </p:nvSpPr>
          <p:spPr>
            <a:xfrm>
              <a:off x="2722" y="1928"/>
              <a:ext cx="442" cy="309"/>
            </a:xfrm>
            <a:prstGeom prst="rect">
              <a:avLst/>
            </a:prstGeom>
            <a:noFill/>
            <a:ln w="38100">
              <a:noFill/>
            </a:ln>
          </p:spPr>
          <p:txBody>
            <a:bodyPr wrap="none" anchor="t">
              <a:spAutoFit/>
            </a:bodyPr>
            <a:lstStyle/>
            <a:p>
              <a:r>
                <a:rPr lang="en-US" altLang="zh-CN" sz="1800" b="1" i="1" err="1">
                  <a:latin typeface="Times New Roman" panose="02020603050405020304" pitchFamily="18" charset="0"/>
                </a:rPr>
                <a:t>u</a:t>
              </a:r>
              <a:r>
                <a:rPr lang="en-US" altLang="zh-CN" sz="1800" b="1" err="1">
                  <a:latin typeface="Times New Roman" panose="02020603050405020304" pitchFamily="18" charset="0"/>
                </a:rPr>
                <a:t>(</a:t>
              </a:r>
              <a:r>
                <a:rPr lang="en-US" altLang="zh-CN" sz="1800" b="1" i="1" err="1">
                  <a:latin typeface="Times New Roman" panose="02020603050405020304" pitchFamily="18" charset="0"/>
                </a:rPr>
                <a:t>t</a:t>
              </a: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71694" name="矩形 71693"/>
            <p:cNvSpPr/>
            <p:nvPr/>
          </p:nvSpPr>
          <p:spPr>
            <a:xfrm>
              <a:off x="3204" y="1417"/>
              <a:ext cx="388" cy="309"/>
            </a:xfrm>
            <a:prstGeom prst="rect">
              <a:avLst/>
            </a:prstGeom>
            <a:noFill/>
            <a:ln w="38100">
              <a:noFill/>
            </a:ln>
          </p:spPr>
          <p:txBody>
            <a:bodyPr wrap="none" anchor="t">
              <a:spAutoFit/>
            </a:bodyPr>
            <a:lstStyle/>
            <a:p>
              <a:r>
                <a:rPr lang="en-US" altLang="zh-CN" sz="1800" b="1" i="1" err="1">
                  <a:latin typeface="Times New Roman" panose="02020603050405020304" pitchFamily="18" charset="0"/>
                </a:rPr>
                <a:t>i</a:t>
              </a:r>
              <a:r>
                <a:rPr lang="en-US" altLang="zh-CN" sz="1800" b="1" err="1">
                  <a:latin typeface="Times New Roman" panose="02020603050405020304" pitchFamily="18" charset="0"/>
                </a:rPr>
                <a:t>(</a:t>
              </a:r>
              <a:r>
                <a:rPr lang="en-US" altLang="zh-CN" sz="1800" b="1" i="1" err="1">
                  <a:latin typeface="Times New Roman" panose="02020603050405020304" pitchFamily="18" charset="0"/>
                </a:rPr>
                <a:t>t</a:t>
              </a: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71695" name="直接连接符 71694"/>
            <p:cNvSpPr/>
            <p:nvPr/>
          </p:nvSpPr>
          <p:spPr>
            <a:xfrm>
              <a:off x="3204" y="1739"/>
              <a:ext cx="175" cy="0"/>
            </a:xfrm>
            <a:prstGeom prst="line">
              <a:avLst/>
            </a:prstGeom>
            <a:ln w="38100" cap="flat" cmpd="sng">
              <a:solidFill>
                <a:schemeClr val="tx1"/>
              </a:solidFill>
              <a:prstDash val="solid"/>
              <a:headEnd type="none" w="med" len="med"/>
              <a:tailEnd type="stealth" w="med" len="lg"/>
            </a:ln>
          </p:spPr>
        </p:sp>
      </p:grpSp>
      <p:sp>
        <p:nvSpPr>
          <p:cNvPr id="71699" name="矩形 71698"/>
          <p:cNvSpPr/>
          <p:nvPr/>
        </p:nvSpPr>
        <p:spPr>
          <a:xfrm>
            <a:off x="1385330" y="679966"/>
            <a:ext cx="3942849" cy="645160"/>
          </a:xfrm>
          <a:prstGeom prst="rect">
            <a:avLst/>
          </a:prstGeom>
          <a:noFill/>
          <a:ln w="38100">
            <a:noFill/>
          </a:ln>
        </p:spPr>
        <p:txBody>
          <a:bodyPr>
            <a:spAutoFit/>
          </a:bodyPr>
          <a:lstStyle/>
          <a:p>
            <a:pPr>
              <a:spcBef>
                <a:spcPct val="50000"/>
              </a:spcBef>
            </a:pPr>
            <a:r>
              <a:rPr lang="en-US" altLang="zh-CN" sz="1800" b="1" dirty="0">
                <a:latin typeface="Arial" panose="020B0604020202020204" pitchFamily="34" charset="0"/>
              </a:rPr>
              <a:t>       </a:t>
            </a:r>
            <a:r>
              <a:rPr lang="zh-CN" altLang="en-US" sz="1800" b="1" dirty="0">
                <a:latin typeface="Arial" panose="020B0604020202020204" pitchFamily="34" charset="0"/>
              </a:rPr>
              <a:t>讨论多个不同频率正弦信号激励下的非正弦稳态的平均功率。</a:t>
            </a:r>
            <a:endParaRPr lang="zh-CN" altLang="en-US" sz="1800" b="1" dirty="0">
              <a:latin typeface="Arial" panose="020B0604020202020204" pitchFamily="34" charset="0"/>
            </a:endParaRPr>
          </a:p>
        </p:txBody>
      </p:sp>
      <p:sp>
        <p:nvSpPr>
          <p:cNvPr id="71702" name="矩形 71701"/>
          <p:cNvSpPr/>
          <p:nvPr/>
        </p:nvSpPr>
        <p:spPr>
          <a:xfrm>
            <a:off x="1432963" y="1253948"/>
            <a:ext cx="3895216" cy="922020"/>
          </a:xfrm>
          <a:prstGeom prst="rect">
            <a:avLst/>
          </a:prstGeom>
          <a:noFill/>
          <a:ln w="38100">
            <a:noFill/>
          </a:ln>
        </p:spPr>
        <p:txBody>
          <a:bodyPr>
            <a:spAutoFit/>
          </a:bodyPr>
          <a:lstStyle/>
          <a:p>
            <a:r>
              <a:rPr lang="zh-CN" altLang="en-US" sz="1800" b="1" dirty="0">
                <a:latin typeface="Arial" panose="020B0604020202020204" pitchFamily="34" charset="0"/>
              </a:rPr>
              <a:t>图示单口网络，在端口电压和电流采用关联参考方向的条件下，假设其电压和电流为</a:t>
            </a:r>
            <a:endParaRPr lang="zh-CN" altLang="en-US" sz="1800" b="1" dirty="0">
              <a:latin typeface="Arial" panose="020B0604020202020204" pitchFamily="34" charset="0"/>
            </a:endParaRPr>
          </a:p>
        </p:txBody>
      </p:sp>
      <p:graphicFrame>
        <p:nvGraphicFramePr>
          <p:cNvPr id="71703" name="对象 71702"/>
          <p:cNvGraphicFramePr/>
          <p:nvPr/>
        </p:nvGraphicFramePr>
        <p:xfrm>
          <a:off x="2015281" y="2144691"/>
          <a:ext cx="4407274" cy="1014590"/>
        </p:xfrm>
        <a:graphic>
          <a:graphicData uri="http://schemas.openxmlformats.org/presentationml/2006/ole">
            <mc:AlternateContent xmlns:mc="http://schemas.openxmlformats.org/markup-compatibility/2006">
              <mc:Choice xmlns:v="urn:schemas-microsoft-com:vml" Requires="v">
                <p:oleObj spid="_x0000_s31749" name="" r:id="rId1" imgW="2844800" imgH="685800" progId="Equation.3">
                  <p:embed/>
                </p:oleObj>
              </mc:Choice>
              <mc:Fallback>
                <p:oleObj name="" r:id="rId1" imgW="2844800" imgH="685800" progId="Equation.3">
                  <p:embed/>
                  <p:pic>
                    <p:nvPicPr>
                      <p:cNvPr id="0" name="图片 3234"/>
                      <p:cNvPicPr/>
                      <p:nvPr/>
                    </p:nvPicPr>
                    <p:blipFill>
                      <a:blip r:embed="rId2"/>
                      <a:stretch>
                        <a:fillRect/>
                      </a:stretch>
                    </p:blipFill>
                    <p:spPr>
                      <a:xfrm>
                        <a:off x="2015281" y="2144691"/>
                        <a:ext cx="4407274" cy="1014590"/>
                      </a:xfrm>
                      <a:prstGeom prst="rect">
                        <a:avLst/>
                      </a:prstGeom>
                      <a:noFill/>
                      <a:ln w="38100">
                        <a:noFill/>
                        <a:miter/>
                      </a:ln>
                    </p:spPr>
                  </p:pic>
                </p:oleObj>
              </mc:Fallback>
            </mc:AlternateContent>
          </a:graphicData>
        </a:graphic>
      </p:graphicFrame>
      <p:graphicFrame>
        <p:nvGraphicFramePr>
          <p:cNvPr id="71704" name="对象 71703"/>
          <p:cNvGraphicFramePr/>
          <p:nvPr/>
        </p:nvGraphicFramePr>
        <p:xfrm>
          <a:off x="1942640" y="3515340"/>
          <a:ext cx="3976193" cy="1025308"/>
        </p:xfrm>
        <a:graphic>
          <a:graphicData uri="http://schemas.openxmlformats.org/presentationml/2006/ole">
            <mc:AlternateContent xmlns:mc="http://schemas.openxmlformats.org/markup-compatibility/2006">
              <mc:Choice xmlns:v="urn:schemas-microsoft-com:vml" Requires="v">
                <p:oleObj spid="_x0000_s31750" name="" r:id="rId3" imgW="2882900" imgH="685800" progId="Equation.3">
                  <p:embed/>
                </p:oleObj>
              </mc:Choice>
              <mc:Fallback>
                <p:oleObj name="" r:id="rId3" imgW="2882900" imgH="685800" progId="Equation.3">
                  <p:embed/>
                  <p:pic>
                    <p:nvPicPr>
                      <p:cNvPr id="0" name="图片 3235"/>
                      <p:cNvPicPr/>
                      <p:nvPr/>
                    </p:nvPicPr>
                    <p:blipFill>
                      <a:blip r:embed="rId4">
                        <a:clrChange>
                          <a:clrFrom>
                            <a:srgbClr val="000000"/>
                          </a:clrFrom>
                          <a:clrTo>
                            <a:srgbClr val="000000"/>
                          </a:clrTo>
                        </a:clrChange>
                      </a:blip>
                      <a:stretch>
                        <a:fillRect/>
                      </a:stretch>
                    </p:blipFill>
                    <p:spPr>
                      <a:xfrm>
                        <a:off x="1942640" y="3515340"/>
                        <a:ext cx="3976193" cy="1025308"/>
                      </a:xfrm>
                      <a:prstGeom prst="rect">
                        <a:avLst/>
                      </a:prstGeom>
                      <a:noFill/>
                      <a:ln w="38100">
                        <a:noFill/>
                        <a:miter/>
                      </a:ln>
                    </p:spPr>
                  </p:pic>
                </p:oleObj>
              </mc:Fallback>
            </mc:AlternateContent>
          </a:graphicData>
        </a:graphic>
      </p:graphicFrame>
      <p:sp>
        <p:nvSpPr>
          <p:cNvPr id="71706" name="矩形 71705"/>
          <p:cNvSpPr/>
          <p:nvPr/>
        </p:nvSpPr>
        <p:spPr>
          <a:xfrm>
            <a:off x="1432963" y="3186670"/>
            <a:ext cx="2544811" cy="368300"/>
          </a:xfrm>
          <a:prstGeom prst="rect">
            <a:avLst/>
          </a:prstGeom>
          <a:noFill/>
          <a:ln w="38100">
            <a:noFill/>
          </a:ln>
        </p:spPr>
        <p:txBody>
          <a:bodyPr>
            <a:spAutoFit/>
          </a:bodyPr>
          <a:lstStyle/>
          <a:p>
            <a:r>
              <a:rPr lang="en-US" altLang="zh-CN" sz="1800" b="1">
                <a:latin typeface="Times New Roman" panose="02020603050405020304" pitchFamily="18" charset="0"/>
              </a:rPr>
              <a:t>1.</a:t>
            </a:r>
            <a:r>
              <a:rPr lang="en-US" altLang="zh-CN" sz="1800" b="1" dirty="0">
                <a:latin typeface="Arial" panose="020B0604020202020204" pitchFamily="34" charset="0"/>
              </a:rPr>
              <a:t>  </a:t>
            </a:r>
            <a:r>
              <a:rPr lang="zh-CN" altLang="en-US" sz="1800" b="1" dirty="0">
                <a:latin typeface="Arial" panose="020B0604020202020204" pitchFamily="34" charset="0"/>
              </a:rPr>
              <a:t>单口的瞬时功率：</a:t>
            </a:r>
            <a:endParaRPr lang="zh-CN" altLang="en-US" sz="1800" b="1" dirty="0">
              <a:latin typeface="Arial" panose="020B0604020202020204" pitchFamily="34" charset="0"/>
            </a:endParaRPr>
          </a:p>
        </p:txBody>
      </p:sp>
      <p:sp>
        <p:nvSpPr>
          <p:cNvPr id="71707" name="矩形 71706"/>
          <p:cNvSpPr/>
          <p:nvPr/>
        </p:nvSpPr>
        <p:spPr>
          <a:xfrm>
            <a:off x="1893816" y="4540648"/>
            <a:ext cx="3636805" cy="368300"/>
          </a:xfrm>
          <a:prstGeom prst="rect">
            <a:avLst/>
          </a:prstGeom>
          <a:noFill/>
          <a:ln w="38100">
            <a:noFill/>
          </a:ln>
        </p:spPr>
        <p:txBody>
          <a:bodyPr>
            <a:spAutoFit/>
          </a:bodyPr>
          <a:lstStyle/>
          <a:p>
            <a:r>
              <a:rPr lang="zh-CN" altLang="en-US" sz="1800" b="1" dirty="0">
                <a:latin typeface="Arial" panose="020B0604020202020204" pitchFamily="34" charset="0"/>
              </a:rPr>
              <a:t>叠加定理不适用于瞬时功率</a:t>
            </a:r>
            <a:endParaRPr lang="zh-CN" altLang="en-US" sz="1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p:cTn id="7" dur="500" fill="hold"/>
                                        <p:tgtEl>
                                          <p:spTgt spid="71684"/>
                                        </p:tgtEl>
                                        <p:attrNameLst>
                                          <p:attrName>ppt_w</p:attrName>
                                        </p:attrNameLst>
                                      </p:cBhvr>
                                      <p:tavLst>
                                        <p:tav tm="0">
                                          <p:val>
                                            <p:fltVal val="0"/>
                                          </p:val>
                                        </p:tav>
                                        <p:tav tm="100000">
                                          <p:val>
                                            <p:strVal val="#ppt_w"/>
                                          </p:val>
                                        </p:tav>
                                      </p:tavLst>
                                    </p:anim>
                                    <p:anim calcmode="lin" valueType="num">
                                      <p:cBhvr>
                                        <p:cTn id="8" dur="500" fill="hold"/>
                                        <p:tgtEl>
                                          <p:spTgt spid="7168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71699"/>
                                        </p:tgtEl>
                                        <p:attrNameLst>
                                          <p:attrName>style.visibility</p:attrName>
                                        </p:attrNameLst>
                                      </p:cBhvr>
                                      <p:to>
                                        <p:strVal val="visible"/>
                                      </p:to>
                                    </p:set>
                                    <p:anim calcmode="lin" valueType="num">
                                      <p:cBhvr>
                                        <p:cTn id="13" dur="500" fill="hold"/>
                                        <p:tgtEl>
                                          <p:spTgt spid="7169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1699"/>
                                        </p:tgtEl>
                                        <p:attrNameLst>
                                          <p:attrName>ppt_y</p:attrName>
                                        </p:attrNameLst>
                                      </p:cBhvr>
                                      <p:tavLst>
                                        <p:tav tm="0">
                                          <p:val>
                                            <p:strVal val="#ppt_y"/>
                                          </p:val>
                                        </p:tav>
                                        <p:tav tm="100000">
                                          <p:val>
                                            <p:strVal val="#ppt_y"/>
                                          </p:val>
                                        </p:tav>
                                      </p:tavLst>
                                    </p:anim>
                                    <p:anim calcmode="lin" valueType="num">
                                      <p:cBhvr>
                                        <p:cTn id="15" dur="500" fill="hold"/>
                                        <p:tgtEl>
                                          <p:spTgt spid="7169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169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169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1702"/>
                                        </p:tgtEl>
                                        <p:attrNameLst>
                                          <p:attrName>style.visibility</p:attrName>
                                        </p:attrNameLst>
                                      </p:cBhvr>
                                      <p:to>
                                        <p:strVal val="visible"/>
                                      </p:to>
                                    </p:set>
                                    <p:animEffect transition="in" filter="slide(fromBottom)">
                                      <p:cBhvr>
                                        <p:cTn id="22" dur="500"/>
                                        <p:tgtEl>
                                          <p:spTgt spid="71702"/>
                                        </p:tgtEl>
                                      </p:cBhvr>
                                    </p:animEffect>
                                  </p:childTnLst>
                                </p:cTn>
                              </p:par>
                            </p:childTnLst>
                          </p:cTn>
                        </p:par>
                        <p:par>
                          <p:cTn id="23" fill="hold">
                            <p:stCondLst>
                              <p:cond delay="500"/>
                            </p:stCondLst>
                            <p:childTnLst>
                              <p:par>
                                <p:cTn id="24" presetID="12" presetClass="entr" presetSubtype="4" fill="hold" nodeType="afterEffect">
                                  <p:stCondLst>
                                    <p:cond delay="0"/>
                                  </p:stCondLst>
                                  <p:childTnLst>
                                    <p:set>
                                      <p:cBhvr>
                                        <p:cTn id="25" dur="1" fill="hold">
                                          <p:stCondLst>
                                            <p:cond delay="0"/>
                                          </p:stCondLst>
                                        </p:cTn>
                                        <p:tgtEl>
                                          <p:spTgt spid="71685"/>
                                        </p:tgtEl>
                                        <p:attrNameLst>
                                          <p:attrName>style.visibility</p:attrName>
                                        </p:attrNameLst>
                                      </p:cBhvr>
                                      <p:to>
                                        <p:strVal val="visible"/>
                                      </p:to>
                                    </p:set>
                                    <p:animEffect transition="in" filter="slide(fromBottom)">
                                      <p:cBhvr>
                                        <p:cTn id="26" dur="500"/>
                                        <p:tgtEl>
                                          <p:spTgt spid="7168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71703"/>
                                        </p:tgtEl>
                                        <p:attrNameLst>
                                          <p:attrName>style.visibility</p:attrName>
                                        </p:attrNameLst>
                                      </p:cBhvr>
                                      <p:to>
                                        <p:strVal val="visible"/>
                                      </p:to>
                                    </p:set>
                                    <p:animEffect transition="in" filter="dissolve">
                                      <p:cBhvr>
                                        <p:cTn id="31" dur="500"/>
                                        <p:tgtEl>
                                          <p:spTgt spid="71703"/>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71706"/>
                                        </p:tgtEl>
                                        <p:attrNameLst>
                                          <p:attrName>style.visibility</p:attrName>
                                        </p:attrNameLst>
                                      </p:cBhvr>
                                      <p:to>
                                        <p:strVal val="visible"/>
                                      </p:to>
                                    </p:set>
                                    <p:anim calcmode="lin" valueType="num">
                                      <p:cBhvr>
                                        <p:cTn id="36" dur="1000" fill="hold"/>
                                        <p:tgtEl>
                                          <p:spTgt spid="71706"/>
                                        </p:tgtEl>
                                        <p:attrNameLst>
                                          <p:attrName>ppt_w</p:attrName>
                                        </p:attrNameLst>
                                      </p:cBhvr>
                                      <p:tavLst>
                                        <p:tav tm="0">
                                          <p:val>
                                            <p:strVal val="#ppt_w*0.70"/>
                                          </p:val>
                                        </p:tav>
                                        <p:tav tm="100000">
                                          <p:val>
                                            <p:strVal val="#ppt_w"/>
                                          </p:val>
                                        </p:tav>
                                      </p:tavLst>
                                    </p:anim>
                                    <p:anim calcmode="lin" valueType="num">
                                      <p:cBhvr>
                                        <p:cTn id="37" dur="1000" fill="hold"/>
                                        <p:tgtEl>
                                          <p:spTgt spid="71706"/>
                                        </p:tgtEl>
                                        <p:attrNameLst>
                                          <p:attrName>ppt_h</p:attrName>
                                        </p:attrNameLst>
                                      </p:cBhvr>
                                      <p:tavLst>
                                        <p:tav tm="0">
                                          <p:val>
                                            <p:strVal val="#ppt_h"/>
                                          </p:val>
                                        </p:tav>
                                        <p:tav tm="100000">
                                          <p:val>
                                            <p:strVal val="#ppt_h"/>
                                          </p:val>
                                        </p:tav>
                                      </p:tavLst>
                                    </p:anim>
                                    <p:animEffect transition="in" filter="fade">
                                      <p:cBhvr>
                                        <p:cTn id="38" dur="1000"/>
                                        <p:tgtEl>
                                          <p:spTgt spid="71706"/>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71704"/>
                                        </p:tgtEl>
                                        <p:attrNameLst>
                                          <p:attrName>style.visibility</p:attrName>
                                        </p:attrNameLst>
                                      </p:cBhvr>
                                      <p:to>
                                        <p:strVal val="visible"/>
                                      </p:to>
                                    </p:set>
                                    <p:animEffect transition="in" filter="dissolve">
                                      <p:cBhvr>
                                        <p:cTn id="42" dur="500"/>
                                        <p:tgtEl>
                                          <p:spTgt spid="717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707"/>
                                        </p:tgtEl>
                                        <p:attrNameLst>
                                          <p:attrName>style.visibility</p:attrName>
                                        </p:attrNameLst>
                                      </p:cBhvr>
                                      <p:to>
                                        <p:strVal val="visible"/>
                                      </p:to>
                                    </p:set>
                                    <p:animEffect transition="in" filter="wipe(left)">
                                      <p:cBhvr>
                                        <p:cTn id="47" dur="500"/>
                                        <p:tgtEl>
                                          <p:spTgt spid="71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ldLvl="0" animBg="1"/>
      <p:bldP spid="71699" grpId="0"/>
      <p:bldP spid="71702" grpId="0"/>
      <p:bldP spid="71706" grpId="0"/>
      <p:bldP spid="7170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矩形 89091"/>
          <p:cNvSpPr/>
          <p:nvPr/>
        </p:nvSpPr>
        <p:spPr>
          <a:xfrm>
            <a:off x="1411528" y="147663"/>
            <a:ext cx="2320290" cy="368300"/>
          </a:xfrm>
          <a:prstGeom prst="rect">
            <a:avLst/>
          </a:prstGeom>
          <a:noFill/>
          <a:ln w="38100">
            <a:noFill/>
          </a:ln>
        </p:spPr>
        <p:txBody>
          <a:bodyPr wrap="none" anchor="t">
            <a:spAutoFit/>
          </a:bodyPr>
          <a:lstStyle/>
          <a:p>
            <a:r>
              <a:rPr lang="en-US" altLang="zh-CN" sz="1800" b="1">
                <a:latin typeface="Times New Roman" panose="02020603050405020304" pitchFamily="18" charset="0"/>
              </a:rPr>
              <a:t>2.</a:t>
            </a:r>
            <a:r>
              <a:rPr lang="en-US" altLang="zh-CN" sz="1800" b="1" dirty="0">
                <a:latin typeface="Arial" panose="020B0604020202020204" pitchFamily="34" charset="0"/>
              </a:rPr>
              <a:t>  </a:t>
            </a:r>
            <a:r>
              <a:rPr lang="zh-CN" altLang="en-US" sz="1800" b="1" dirty="0">
                <a:latin typeface="Arial" panose="020B0604020202020204" pitchFamily="34" charset="0"/>
              </a:rPr>
              <a:t>单口的平均功率：</a:t>
            </a:r>
            <a:endParaRPr lang="zh-CN" altLang="en-US" sz="1800" b="1" dirty="0">
              <a:latin typeface="Arial" panose="020B0604020202020204" pitchFamily="34" charset="0"/>
            </a:endParaRPr>
          </a:p>
        </p:txBody>
      </p:sp>
      <p:graphicFrame>
        <p:nvGraphicFramePr>
          <p:cNvPr id="89094" name="对象 89093"/>
          <p:cNvGraphicFramePr/>
          <p:nvPr/>
        </p:nvGraphicFramePr>
        <p:xfrm>
          <a:off x="1411528" y="475143"/>
          <a:ext cx="5751725" cy="664485"/>
        </p:xfrm>
        <a:graphic>
          <a:graphicData uri="http://schemas.openxmlformats.org/presentationml/2006/ole">
            <mc:AlternateContent xmlns:mc="http://schemas.openxmlformats.org/markup-compatibility/2006">
              <mc:Choice xmlns:v="urn:schemas-microsoft-com:vml" Requires="v">
                <p:oleObj spid="_x0000_s32775" name="" r:id="rId1" imgW="3895725" imgH="405765" progId="Equation.3">
                  <p:embed/>
                </p:oleObj>
              </mc:Choice>
              <mc:Fallback>
                <p:oleObj name="" r:id="rId1" imgW="3895725" imgH="405765" progId="Equation.3">
                  <p:embed/>
                  <p:pic>
                    <p:nvPicPr>
                      <p:cNvPr id="0" name="图片 3233"/>
                      <p:cNvPicPr/>
                      <p:nvPr/>
                    </p:nvPicPr>
                    <p:blipFill>
                      <a:blip r:embed="rId2">
                        <a:clrChange>
                          <a:clrFrom>
                            <a:srgbClr val="000000"/>
                          </a:clrFrom>
                          <a:clrTo>
                            <a:srgbClr val="000000"/>
                          </a:clrTo>
                        </a:clrChange>
                      </a:blip>
                      <a:stretch>
                        <a:fillRect/>
                      </a:stretch>
                    </p:blipFill>
                    <p:spPr>
                      <a:xfrm>
                        <a:off x="1411528" y="475143"/>
                        <a:ext cx="5751725" cy="664485"/>
                      </a:xfrm>
                      <a:prstGeom prst="rect">
                        <a:avLst/>
                      </a:prstGeom>
                      <a:noFill/>
                      <a:ln w="38100">
                        <a:noFill/>
                        <a:miter/>
                      </a:ln>
                    </p:spPr>
                  </p:pic>
                </p:oleObj>
              </mc:Fallback>
            </mc:AlternateContent>
          </a:graphicData>
        </a:graphic>
      </p:graphicFrame>
      <p:graphicFrame>
        <p:nvGraphicFramePr>
          <p:cNvPr id="89095" name="对象 89094"/>
          <p:cNvGraphicFramePr/>
          <p:nvPr/>
        </p:nvGraphicFramePr>
        <p:xfrm>
          <a:off x="1605635" y="1177734"/>
          <a:ext cx="5782686" cy="1998218"/>
        </p:xfrm>
        <a:graphic>
          <a:graphicData uri="http://schemas.openxmlformats.org/presentationml/2006/ole">
            <mc:AlternateContent xmlns:mc="http://schemas.openxmlformats.org/markup-compatibility/2006">
              <mc:Choice xmlns:v="urn:schemas-microsoft-com:vml" Requires="v">
                <p:oleObj spid="_x0000_s32776" name="" r:id="rId3" imgW="4127500" imgH="1219200" progId="Equation.3">
                  <p:embed/>
                </p:oleObj>
              </mc:Choice>
              <mc:Fallback>
                <p:oleObj name="" r:id="rId3" imgW="4127500" imgH="1219200" progId="Equation.3">
                  <p:embed/>
                  <p:pic>
                    <p:nvPicPr>
                      <p:cNvPr id="0" name="图片 3230"/>
                      <p:cNvPicPr/>
                      <p:nvPr/>
                    </p:nvPicPr>
                    <p:blipFill>
                      <a:blip r:embed="rId4">
                        <a:clrChange>
                          <a:clrFrom>
                            <a:srgbClr val="000000"/>
                          </a:clrFrom>
                          <a:clrTo>
                            <a:srgbClr val="000000"/>
                          </a:clrTo>
                        </a:clrChange>
                      </a:blip>
                      <a:stretch>
                        <a:fillRect/>
                      </a:stretch>
                    </p:blipFill>
                    <p:spPr>
                      <a:xfrm>
                        <a:off x="1605635" y="1177734"/>
                        <a:ext cx="5782686" cy="1998218"/>
                      </a:xfrm>
                      <a:prstGeom prst="rect">
                        <a:avLst/>
                      </a:prstGeom>
                      <a:noFill/>
                      <a:ln w="38100">
                        <a:noFill/>
                        <a:miter/>
                      </a:ln>
                    </p:spPr>
                  </p:pic>
                </p:oleObj>
              </mc:Fallback>
            </mc:AlternateContent>
          </a:graphicData>
        </a:graphic>
      </p:graphicFrame>
      <p:graphicFrame>
        <p:nvGraphicFramePr>
          <p:cNvPr id="89096" name="对象 89095"/>
          <p:cNvGraphicFramePr/>
          <p:nvPr/>
        </p:nvGraphicFramePr>
        <p:xfrm>
          <a:off x="1605635" y="3111648"/>
          <a:ext cx="5912487" cy="955048"/>
        </p:xfrm>
        <a:graphic>
          <a:graphicData uri="http://schemas.openxmlformats.org/presentationml/2006/ole">
            <mc:AlternateContent xmlns:mc="http://schemas.openxmlformats.org/markup-compatibility/2006">
              <mc:Choice xmlns:v="urn:schemas-microsoft-com:vml" Requires="v">
                <p:oleObj spid="_x0000_s32777" name="" r:id="rId5" imgW="4368800" imgH="609600" progId="Equation.3">
                  <p:embed/>
                </p:oleObj>
              </mc:Choice>
              <mc:Fallback>
                <p:oleObj name="" r:id="rId5" imgW="4368800" imgH="609600" progId="Equation.3">
                  <p:embed/>
                  <p:pic>
                    <p:nvPicPr>
                      <p:cNvPr id="0" name="图片 3232"/>
                      <p:cNvPicPr/>
                      <p:nvPr/>
                    </p:nvPicPr>
                    <p:blipFill>
                      <a:blip r:embed="rId6">
                        <a:clrChange>
                          <a:clrFrom>
                            <a:srgbClr val="000000"/>
                          </a:clrFrom>
                          <a:clrTo>
                            <a:srgbClr val="000000"/>
                          </a:clrTo>
                        </a:clrChange>
                      </a:blip>
                      <a:stretch>
                        <a:fillRect/>
                      </a:stretch>
                    </p:blipFill>
                    <p:spPr>
                      <a:xfrm>
                        <a:off x="1605635" y="3111648"/>
                        <a:ext cx="5912487" cy="955048"/>
                      </a:xfrm>
                      <a:prstGeom prst="rect">
                        <a:avLst/>
                      </a:prstGeom>
                      <a:noFill/>
                      <a:ln w="38100">
                        <a:noFill/>
                        <a:miter/>
                      </a:ln>
                    </p:spPr>
                  </p:pic>
                </p:oleObj>
              </mc:Fallback>
            </mc:AlternateContent>
          </a:graphicData>
        </a:graphic>
      </p:graphicFrame>
      <p:sp>
        <p:nvSpPr>
          <p:cNvPr id="89098" name="矩形 89097"/>
          <p:cNvSpPr/>
          <p:nvPr/>
        </p:nvSpPr>
        <p:spPr>
          <a:xfrm>
            <a:off x="1440108" y="4066696"/>
            <a:ext cx="6262593" cy="922020"/>
          </a:xfrm>
          <a:prstGeom prst="rect">
            <a:avLst/>
          </a:prstGeom>
          <a:noFill/>
          <a:ln w="38100">
            <a:noFill/>
          </a:ln>
        </p:spPr>
        <p:txBody>
          <a:bodyPr>
            <a:spAutoFit/>
          </a:bodyPr>
          <a:lstStyle/>
          <a:p>
            <a:r>
              <a:rPr lang="zh-CN" altLang="en-US" sz="1800" b="1" dirty="0">
                <a:latin typeface="Arial" panose="020B0604020202020204" pitchFamily="34" charset="0"/>
              </a:rPr>
              <a:t>可见，在多个</a:t>
            </a:r>
            <a:r>
              <a:rPr lang="zh-CN" altLang="en-US" sz="1800" b="1" dirty="0">
                <a:solidFill>
                  <a:srgbClr val="FF0000"/>
                </a:solidFill>
                <a:latin typeface="Arial" panose="020B0604020202020204" pitchFamily="34" charset="0"/>
              </a:rPr>
              <a:t>相同角频率</a:t>
            </a:r>
            <a:r>
              <a:rPr lang="zh-CN" altLang="en-US" sz="1800" b="1" dirty="0">
                <a:latin typeface="Arial" panose="020B0604020202020204" pitchFamily="34" charset="0"/>
              </a:rPr>
              <a:t>正弦激励下，叠加定理</a:t>
            </a:r>
            <a:r>
              <a:rPr lang="zh-CN" altLang="en-US" sz="1800" b="1" dirty="0">
                <a:solidFill>
                  <a:srgbClr val="FF0000"/>
                </a:solidFill>
                <a:latin typeface="Arial" panose="020B0604020202020204" pitchFamily="34" charset="0"/>
              </a:rPr>
              <a:t>不适用</a:t>
            </a:r>
            <a:r>
              <a:rPr lang="zh-CN" altLang="en-US" sz="1800" b="1" dirty="0">
                <a:latin typeface="Arial" panose="020B0604020202020204" pitchFamily="34" charset="0"/>
              </a:rPr>
              <a:t>于平均功率；而在多个</a:t>
            </a:r>
            <a:r>
              <a:rPr lang="zh-CN" altLang="en-US" sz="1800" b="1" dirty="0">
                <a:solidFill>
                  <a:srgbClr val="0000FF"/>
                </a:solidFill>
                <a:latin typeface="Arial" panose="020B0604020202020204" pitchFamily="34" charset="0"/>
              </a:rPr>
              <a:t>不同角频率</a:t>
            </a:r>
            <a:r>
              <a:rPr lang="zh-CN" altLang="en-US" sz="1800" b="1" dirty="0">
                <a:latin typeface="Arial" panose="020B0604020202020204" pitchFamily="34" charset="0"/>
              </a:rPr>
              <a:t>正弦激励下，叠加定理反而</a:t>
            </a:r>
            <a:r>
              <a:rPr lang="zh-CN" altLang="en-US" sz="1800" b="1" dirty="0">
                <a:solidFill>
                  <a:srgbClr val="0000FF"/>
                </a:solidFill>
                <a:latin typeface="Arial" panose="020B0604020202020204" pitchFamily="34" charset="0"/>
              </a:rPr>
              <a:t>适用</a:t>
            </a:r>
            <a:r>
              <a:rPr lang="zh-CN" altLang="en-US" sz="1800" b="1" dirty="0">
                <a:latin typeface="Arial" panose="020B0604020202020204" pitchFamily="34" charset="0"/>
              </a:rPr>
              <a:t>于平均功率。</a:t>
            </a:r>
            <a:endParaRPr lang="zh-CN" altLang="en-US" sz="1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89092"/>
                                        </p:tgtEl>
                                        <p:attrNameLst>
                                          <p:attrName>style.visibility</p:attrName>
                                        </p:attrNameLst>
                                      </p:cBhvr>
                                      <p:to>
                                        <p:strVal val="visible"/>
                                      </p:to>
                                    </p:set>
                                    <p:anim calcmode="lin" valueType="num">
                                      <p:cBhvr>
                                        <p:cTn id="7" dur="1000" fill="hold"/>
                                        <p:tgtEl>
                                          <p:spTgt spid="89092"/>
                                        </p:tgtEl>
                                        <p:attrNameLst>
                                          <p:attrName>ppt_w</p:attrName>
                                        </p:attrNameLst>
                                      </p:cBhvr>
                                      <p:tavLst>
                                        <p:tav tm="0">
                                          <p:val>
                                            <p:strVal val="#ppt_w*0.70"/>
                                          </p:val>
                                        </p:tav>
                                        <p:tav tm="100000">
                                          <p:val>
                                            <p:strVal val="#ppt_w"/>
                                          </p:val>
                                        </p:tav>
                                      </p:tavLst>
                                    </p:anim>
                                    <p:anim calcmode="lin" valueType="num">
                                      <p:cBhvr>
                                        <p:cTn id="8" dur="1000" fill="hold"/>
                                        <p:tgtEl>
                                          <p:spTgt spid="89092"/>
                                        </p:tgtEl>
                                        <p:attrNameLst>
                                          <p:attrName>ppt_h</p:attrName>
                                        </p:attrNameLst>
                                      </p:cBhvr>
                                      <p:tavLst>
                                        <p:tav tm="0">
                                          <p:val>
                                            <p:strVal val="#ppt_h"/>
                                          </p:val>
                                        </p:tav>
                                        <p:tav tm="100000">
                                          <p:val>
                                            <p:strVal val="#ppt_h"/>
                                          </p:val>
                                        </p:tav>
                                      </p:tavLst>
                                    </p:anim>
                                    <p:animEffect transition="in" filter="fade">
                                      <p:cBhvr>
                                        <p:cTn id="9" dur="1000"/>
                                        <p:tgtEl>
                                          <p:spTgt spid="89092"/>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89094"/>
                                        </p:tgtEl>
                                        <p:attrNameLst>
                                          <p:attrName>style.visibility</p:attrName>
                                        </p:attrNameLst>
                                      </p:cBhvr>
                                      <p:to>
                                        <p:strVal val="visible"/>
                                      </p:to>
                                    </p:set>
                                    <p:animEffect transition="in" filter="dissolve">
                                      <p:cBhvr>
                                        <p:cTn id="14" dur="500"/>
                                        <p:tgtEl>
                                          <p:spTgt spid="8909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9095"/>
                                        </p:tgtEl>
                                        <p:attrNameLst>
                                          <p:attrName>style.visibility</p:attrName>
                                        </p:attrNameLst>
                                      </p:cBhvr>
                                      <p:to>
                                        <p:strVal val="visible"/>
                                      </p:to>
                                    </p:set>
                                    <p:animEffect transition="in" filter="dissolve">
                                      <p:cBhvr>
                                        <p:cTn id="19" dur="500"/>
                                        <p:tgtEl>
                                          <p:spTgt spid="8909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89096"/>
                                        </p:tgtEl>
                                        <p:attrNameLst>
                                          <p:attrName>style.visibility</p:attrName>
                                        </p:attrNameLst>
                                      </p:cBhvr>
                                      <p:to>
                                        <p:strVal val="visible"/>
                                      </p:to>
                                    </p:set>
                                    <p:animEffect transition="in" filter="dissolve">
                                      <p:cBhvr>
                                        <p:cTn id="24" dur="500"/>
                                        <p:tgtEl>
                                          <p:spTgt spid="8909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grpId="0" nodeType="clickEffect">
                                  <p:stCondLst>
                                    <p:cond delay="0"/>
                                  </p:stCondLst>
                                  <p:childTnLst>
                                    <p:set>
                                      <p:cBhvr>
                                        <p:cTn id="28" dur="1" fill="hold">
                                          <p:stCondLst>
                                            <p:cond delay="0"/>
                                          </p:stCondLst>
                                        </p:cTn>
                                        <p:tgtEl>
                                          <p:spTgt spid="89098"/>
                                        </p:tgtEl>
                                        <p:attrNameLst>
                                          <p:attrName>style.visibility</p:attrName>
                                        </p:attrNameLst>
                                      </p:cBhvr>
                                      <p:to>
                                        <p:strVal val="visible"/>
                                      </p:to>
                                    </p:set>
                                    <p:animEffect transition="in" filter="barn(inHorizontal)">
                                      <p:cBhvr>
                                        <p:cTn id="29" dur="500"/>
                                        <p:tgtEl>
                                          <p:spTgt spid="89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P spid="8909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6" name="对象 84995"/>
          <p:cNvGraphicFramePr/>
          <p:nvPr/>
        </p:nvGraphicFramePr>
        <p:xfrm>
          <a:off x="1869880" y="1885208"/>
          <a:ext cx="3221442" cy="362966"/>
        </p:xfrm>
        <a:graphic>
          <a:graphicData uri="http://schemas.openxmlformats.org/presentationml/2006/ole">
            <mc:AlternateContent xmlns:mc="http://schemas.openxmlformats.org/markup-compatibility/2006">
              <mc:Choice xmlns:v="urn:schemas-microsoft-com:vml" Requires="v">
                <p:oleObj spid="_x0000_s33805" name="" r:id="rId1" imgW="2133600" imgH="241300" progId="Equation.3">
                  <p:embed/>
                </p:oleObj>
              </mc:Choice>
              <mc:Fallback>
                <p:oleObj name="" r:id="rId1" imgW="2133600" imgH="241300" progId="Equation.3">
                  <p:embed/>
                  <p:pic>
                    <p:nvPicPr>
                      <p:cNvPr id="0" name="图片 3231"/>
                      <p:cNvPicPr/>
                      <p:nvPr/>
                    </p:nvPicPr>
                    <p:blipFill>
                      <a:blip r:embed="rId2"/>
                      <a:stretch>
                        <a:fillRect/>
                      </a:stretch>
                    </p:blipFill>
                    <p:spPr>
                      <a:xfrm>
                        <a:off x="1869880" y="1885208"/>
                        <a:ext cx="3221442" cy="362966"/>
                      </a:xfrm>
                      <a:prstGeom prst="rect">
                        <a:avLst/>
                      </a:prstGeom>
                      <a:noFill/>
                      <a:ln w="38100">
                        <a:noFill/>
                        <a:miter/>
                      </a:ln>
                    </p:spPr>
                  </p:pic>
                </p:oleObj>
              </mc:Fallback>
            </mc:AlternateContent>
          </a:graphicData>
        </a:graphic>
      </p:graphicFrame>
      <p:grpSp>
        <p:nvGrpSpPr>
          <p:cNvPr id="84997" name="组合 84996"/>
          <p:cNvGrpSpPr/>
          <p:nvPr/>
        </p:nvGrpSpPr>
        <p:grpSpPr>
          <a:xfrm>
            <a:off x="5229340" y="1654068"/>
            <a:ext cx="2711528" cy="1615960"/>
            <a:chOff x="880" y="323"/>
            <a:chExt cx="2277" cy="1357"/>
          </a:xfrm>
        </p:grpSpPr>
        <p:sp>
          <p:nvSpPr>
            <p:cNvPr id="84998" name="直接连接符 84997"/>
            <p:cNvSpPr/>
            <p:nvPr/>
          </p:nvSpPr>
          <p:spPr>
            <a:xfrm>
              <a:off x="2344" y="718"/>
              <a:ext cx="345" cy="0"/>
            </a:xfrm>
            <a:prstGeom prst="line">
              <a:avLst/>
            </a:prstGeom>
            <a:ln w="38100" cap="flat" cmpd="sng">
              <a:solidFill>
                <a:schemeClr val="tx1"/>
              </a:solidFill>
              <a:prstDash val="solid"/>
              <a:headEnd type="none" w="med" len="med"/>
              <a:tailEnd type="none" w="med" len="med"/>
            </a:ln>
          </p:spPr>
        </p:sp>
        <p:sp>
          <p:nvSpPr>
            <p:cNvPr id="84999" name="直接连接符 84998"/>
            <p:cNvSpPr/>
            <p:nvPr/>
          </p:nvSpPr>
          <p:spPr>
            <a:xfrm flipV="1">
              <a:off x="1512" y="733"/>
              <a:ext cx="467" cy="1"/>
            </a:xfrm>
            <a:prstGeom prst="line">
              <a:avLst/>
            </a:prstGeom>
            <a:ln w="38100" cap="flat" cmpd="sng">
              <a:solidFill>
                <a:schemeClr val="tx1"/>
              </a:solidFill>
              <a:prstDash val="solid"/>
              <a:headEnd type="none" w="med" len="med"/>
              <a:tailEnd type="none" w="med" len="med"/>
            </a:ln>
          </p:spPr>
        </p:sp>
        <p:sp>
          <p:nvSpPr>
            <p:cNvPr id="85000" name="直接连接符 84999"/>
            <p:cNvSpPr/>
            <p:nvPr/>
          </p:nvSpPr>
          <p:spPr>
            <a:xfrm>
              <a:off x="1509" y="1680"/>
              <a:ext cx="1180" cy="0"/>
            </a:xfrm>
            <a:prstGeom prst="line">
              <a:avLst/>
            </a:prstGeom>
            <a:ln w="38100" cap="flat" cmpd="sng">
              <a:solidFill>
                <a:schemeClr val="tx1"/>
              </a:solidFill>
              <a:prstDash val="solid"/>
              <a:headEnd type="none" w="med" len="med"/>
              <a:tailEnd type="none" w="med" len="med"/>
            </a:ln>
          </p:spPr>
        </p:sp>
        <p:sp>
          <p:nvSpPr>
            <p:cNvPr id="85001" name="文本框 85000"/>
            <p:cNvSpPr txBox="1"/>
            <p:nvPr/>
          </p:nvSpPr>
          <p:spPr>
            <a:xfrm>
              <a:off x="1127" y="1330"/>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85002" name="文本框 85001"/>
            <p:cNvSpPr txBox="1"/>
            <p:nvPr/>
          </p:nvSpPr>
          <p:spPr>
            <a:xfrm>
              <a:off x="1127" y="793"/>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85003" name="椭圆 85002"/>
            <p:cNvSpPr/>
            <p:nvPr/>
          </p:nvSpPr>
          <p:spPr>
            <a:xfrm>
              <a:off x="1352" y="1057"/>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85004" name="直接连接符 85003"/>
            <p:cNvSpPr/>
            <p:nvPr/>
          </p:nvSpPr>
          <p:spPr>
            <a:xfrm flipH="1">
              <a:off x="1509" y="727"/>
              <a:ext cx="3" cy="953"/>
            </a:xfrm>
            <a:prstGeom prst="line">
              <a:avLst/>
            </a:prstGeom>
            <a:ln w="38100" cap="flat" cmpd="sng">
              <a:solidFill>
                <a:schemeClr val="tx1"/>
              </a:solidFill>
              <a:prstDash val="solid"/>
              <a:headEnd type="none" w="med" len="med"/>
              <a:tailEnd type="none" w="med" len="med"/>
            </a:ln>
          </p:spPr>
        </p:sp>
        <p:sp>
          <p:nvSpPr>
            <p:cNvPr id="85005" name="直接连接符 85004"/>
            <p:cNvSpPr/>
            <p:nvPr/>
          </p:nvSpPr>
          <p:spPr>
            <a:xfrm>
              <a:off x="2689" y="727"/>
              <a:ext cx="0" cy="953"/>
            </a:xfrm>
            <a:prstGeom prst="line">
              <a:avLst/>
            </a:prstGeom>
            <a:ln w="38100" cap="flat" cmpd="sng">
              <a:solidFill>
                <a:schemeClr val="tx1"/>
              </a:solidFill>
              <a:prstDash val="solid"/>
              <a:headEnd type="none" w="med" len="med"/>
              <a:tailEnd type="none" w="med" len="med"/>
            </a:ln>
          </p:spPr>
        </p:sp>
        <p:sp>
          <p:nvSpPr>
            <p:cNvPr id="85006" name="矩形 85005"/>
            <p:cNvSpPr/>
            <p:nvPr/>
          </p:nvSpPr>
          <p:spPr>
            <a:xfrm rot="5400000">
              <a:off x="2519" y="1129"/>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85007" name="文本框 85006"/>
            <p:cNvSpPr txBox="1"/>
            <p:nvPr/>
          </p:nvSpPr>
          <p:spPr>
            <a:xfrm>
              <a:off x="2746" y="1068"/>
              <a:ext cx="411"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4</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grpSp>
          <p:nvGrpSpPr>
            <p:cNvPr id="85008" name="组合 85007"/>
            <p:cNvGrpSpPr/>
            <p:nvPr/>
          </p:nvGrpSpPr>
          <p:grpSpPr>
            <a:xfrm>
              <a:off x="1979" y="670"/>
              <a:ext cx="384" cy="57"/>
              <a:chOff x="576" y="711"/>
              <a:chExt cx="384" cy="57"/>
            </a:xfrm>
          </p:grpSpPr>
          <p:sp>
            <p:nvSpPr>
              <p:cNvPr id="85009" name="任意多边形 85008"/>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85010" name="任意多边形 85009"/>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85011" name="任意多边形 85010"/>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85012" name="任意多边形 85011"/>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grpSp>
        <p:sp>
          <p:nvSpPr>
            <p:cNvPr id="85013" name="文本框 85012"/>
            <p:cNvSpPr txBox="1"/>
            <p:nvPr/>
          </p:nvSpPr>
          <p:spPr>
            <a:xfrm>
              <a:off x="1958" y="323"/>
              <a:ext cx="411"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1H</a:t>
              </a:r>
              <a:endParaRPr lang="en-US" altLang="zh-CN" sz="1800" b="1">
                <a:latin typeface="Times New Roman" panose="02020603050405020304" pitchFamily="18" charset="0"/>
              </a:endParaRPr>
            </a:p>
          </p:txBody>
        </p:sp>
        <p:sp>
          <p:nvSpPr>
            <p:cNvPr id="85014" name="矩形 85013"/>
            <p:cNvSpPr/>
            <p:nvPr/>
          </p:nvSpPr>
          <p:spPr>
            <a:xfrm>
              <a:off x="880" y="1042"/>
              <a:ext cx="508" cy="309"/>
            </a:xfrm>
            <a:prstGeom prst="rect">
              <a:avLst/>
            </a:prstGeom>
            <a:noFill/>
            <a:ln w="38100">
              <a:noFill/>
            </a:ln>
          </p:spPr>
          <p:txBody>
            <a:bodyPr wrap="none" anchor="t">
              <a:spAutoFit/>
            </a:bodyPr>
            <a:lstStyle/>
            <a:p>
              <a:r>
                <a:rPr lang="en-US" altLang="zh-CN" sz="1800" b="1" i="1" err="1">
                  <a:latin typeface="Times New Roman" panose="02020603050405020304" pitchFamily="18" charset="0"/>
                </a:rPr>
                <a:t>u</a:t>
              </a:r>
              <a:r>
                <a:rPr lang="en-US" altLang="zh-CN" sz="1800" b="1" baseline="-25000" err="1">
                  <a:latin typeface="Times New Roman" panose="02020603050405020304" pitchFamily="18" charset="0"/>
                </a:rPr>
                <a:t>i</a:t>
              </a:r>
              <a:r>
                <a:rPr lang="en-US" altLang="zh-CN" sz="1800" b="1" baseline="-25000">
                  <a:latin typeface="Times New Roman" panose="02020603050405020304" pitchFamily="18" charset="0"/>
                </a:rPr>
                <a:t> </a:t>
              </a:r>
              <a:r>
                <a:rPr lang="en-US" altLang="zh-CN" sz="1800" b="1">
                  <a:latin typeface="Times New Roman" panose="02020603050405020304" pitchFamily="18" charset="0"/>
                </a:rPr>
                <a:t>(</a:t>
              </a:r>
              <a:r>
                <a:rPr lang="en-US" altLang="zh-CN" sz="1800" b="1" i="1">
                  <a:latin typeface="Times New Roman" panose="02020603050405020304" pitchFamily="18" charset="0"/>
                </a:rPr>
                <a:t>t</a:t>
              </a: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grpSp>
      <p:sp>
        <p:nvSpPr>
          <p:cNvPr id="85015" name="矩形 85014"/>
          <p:cNvSpPr/>
          <p:nvPr/>
        </p:nvSpPr>
        <p:spPr>
          <a:xfrm>
            <a:off x="1542520" y="606135"/>
            <a:ext cx="6173280" cy="645160"/>
          </a:xfrm>
          <a:prstGeom prst="rect">
            <a:avLst/>
          </a:prstGeom>
          <a:noFill/>
          <a:ln w="9525">
            <a:noFill/>
          </a:ln>
        </p:spPr>
        <p:txBody>
          <a:bodyPr>
            <a:spAutoFit/>
          </a:bodyPr>
          <a:lstStyle/>
          <a:p>
            <a:pPr eaLnBrk="0" hangingPunct="0"/>
            <a:r>
              <a:rPr lang="en-US" altLang="zh-CN" sz="1800" b="1" dirty="0">
                <a:latin typeface="Times New Roman" panose="02020603050405020304" pitchFamily="18" charset="0"/>
              </a:rPr>
              <a:t>        </a:t>
            </a:r>
            <a:r>
              <a:rPr lang="zh-CN" altLang="en-US" sz="1800" b="1" dirty="0">
                <a:latin typeface="Times New Roman" panose="02020603050405020304" pitchFamily="18" charset="0"/>
              </a:rPr>
              <a:t>对于非正弦稳态单口，单口所吸收的平均功率等于各个角频率正弦激励单独作用时所吸收的平均功率的叠加。</a:t>
            </a:r>
            <a:endParaRPr lang="zh-CN" altLang="en-US" sz="1800" b="1" dirty="0">
              <a:latin typeface="Times New Roman" panose="02020603050405020304" pitchFamily="18" charset="0"/>
            </a:endParaRPr>
          </a:p>
        </p:txBody>
      </p:sp>
      <p:sp>
        <p:nvSpPr>
          <p:cNvPr id="85017" name="矩形 85016"/>
          <p:cNvSpPr/>
          <p:nvPr/>
        </p:nvSpPr>
        <p:spPr>
          <a:xfrm>
            <a:off x="1466307" y="234595"/>
            <a:ext cx="675203" cy="368300"/>
          </a:xfrm>
          <a:prstGeom prst="rect">
            <a:avLst/>
          </a:prstGeom>
          <a:noFill/>
          <a:ln w="38100" cap="flat" cmpd="sng">
            <a:solidFill>
              <a:srgbClr val="FF0000"/>
            </a:solidFill>
            <a:prstDash val="solid"/>
            <a:miter/>
            <a:headEnd type="none" w="med" len="med"/>
            <a:tailEnd type="none" w="med" len="med"/>
          </a:ln>
        </p:spPr>
        <p:txBody>
          <a:bodyPr>
            <a:spAutoFit/>
          </a:bodyPr>
          <a:lstStyle/>
          <a:p>
            <a:r>
              <a:rPr lang="zh-CN" altLang="en-US" sz="1800" b="1" dirty="0">
                <a:latin typeface="Times New Roman" panose="02020603050405020304" pitchFamily="18" charset="0"/>
              </a:rPr>
              <a:t>结论</a:t>
            </a:r>
            <a:endParaRPr lang="zh-CN" altLang="en-US" sz="1800" b="1" dirty="0">
              <a:latin typeface="Times New Roman" panose="02020603050405020304" pitchFamily="18" charset="0"/>
            </a:endParaRPr>
          </a:p>
        </p:txBody>
      </p:sp>
      <p:sp>
        <p:nvSpPr>
          <p:cNvPr id="85018" name="文本框 85017"/>
          <p:cNvSpPr txBox="1"/>
          <p:nvPr/>
        </p:nvSpPr>
        <p:spPr>
          <a:xfrm>
            <a:off x="1466307" y="1438527"/>
            <a:ext cx="3654668" cy="368300"/>
          </a:xfrm>
          <a:prstGeom prst="rect">
            <a:avLst/>
          </a:prstGeom>
          <a:noFill/>
          <a:ln w="9525">
            <a:noFill/>
          </a:ln>
        </p:spPr>
        <p:txBody>
          <a:bodyPr>
            <a:spAutoFit/>
          </a:bodyPr>
          <a:lstStyle/>
          <a:p>
            <a:pPr>
              <a:spcBef>
                <a:spcPct val="50000"/>
              </a:spcBef>
            </a:pPr>
            <a:r>
              <a:rPr lang="zh-CN" altLang="en-US" sz="1800" b="1" dirty="0">
                <a:solidFill>
                  <a:srgbClr val="3333FF"/>
                </a:solidFill>
                <a:latin typeface="Times New Roman" panose="02020603050405020304" pitchFamily="18" charset="0"/>
              </a:rPr>
              <a:t>例</a:t>
            </a:r>
            <a:r>
              <a:rPr lang="en-US" altLang="zh-CN" sz="1800" b="1">
                <a:solidFill>
                  <a:srgbClr val="3333FF"/>
                </a:solidFill>
                <a:latin typeface="Times New Roman" panose="02020603050405020304" pitchFamily="18" charset="0"/>
              </a:rPr>
              <a:t>1</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图示正弦稳态电路，已知</a:t>
            </a:r>
            <a:endParaRPr lang="zh-CN" altLang="en-US" sz="1800" b="1">
              <a:latin typeface="Times New Roman" panose="02020603050405020304" pitchFamily="18" charset="0"/>
            </a:endParaRPr>
          </a:p>
        </p:txBody>
      </p:sp>
      <p:sp>
        <p:nvSpPr>
          <p:cNvPr id="85019" name="矩形 85018"/>
          <p:cNvSpPr/>
          <p:nvPr/>
        </p:nvSpPr>
        <p:spPr>
          <a:xfrm>
            <a:off x="1574673" y="2309026"/>
            <a:ext cx="3395065" cy="368300"/>
          </a:xfrm>
          <a:prstGeom prst="rect">
            <a:avLst/>
          </a:prstGeom>
          <a:noFill/>
          <a:ln w="9525">
            <a:noFill/>
          </a:ln>
        </p:spPr>
        <p:txBody>
          <a:bodyPr>
            <a:spAutoFit/>
          </a:bodyPr>
          <a:lstStyle/>
          <a:p>
            <a:r>
              <a:rPr lang="zh-CN" altLang="en-US" sz="1800" b="1" dirty="0">
                <a:latin typeface="Times New Roman" panose="02020603050405020304" pitchFamily="18" charset="0"/>
              </a:rPr>
              <a:t>求单口网络吸收的平均功率</a:t>
            </a:r>
            <a:r>
              <a:rPr lang="en-US" altLang="zh-CN" sz="1800" b="1">
                <a:latin typeface="Times New Roman" panose="02020603050405020304" pitchFamily="18" charset="0"/>
              </a:rPr>
              <a:t>P</a:t>
            </a:r>
            <a:endParaRPr lang="en-US" altLang="zh-CN" sz="1800" b="1">
              <a:latin typeface="Times New Roman" panose="02020603050405020304" pitchFamily="18" charset="0"/>
            </a:endParaRPr>
          </a:p>
        </p:txBody>
      </p:sp>
      <p:sp>
        <p:nvSpPr>
          <p:cNvPr id="85021" name="矩形 85020"/>
          <p:cNvSpPr/>
          <p:nvPr/>
        </p:nvSpPr>
        <p:spPr>
          <a:xfrm>
            <a:off x="1398667" y="2712718"/>
            <a:ext cx="3830673" cy="368300"/>
          </a:xfrm>
          <a:prstGeom prst="rect">
            <a:avLst/>
          </a:prstGeom>
          <a:noFill/>
          <a:ln w="9525">
            <a:noFill/>
          </a:ln>
        </p:spPr>
        <p:txBody>
          <a:bodyPr wrap="square">
            <a:spAutoFit/>
          </a:bodyPr>
          <a:lstStyle/>
          <a:p>
            <a:r>
              <a:rPr lang="zh-CN" altLang="en-US" sz="1800" b="1" dirty="0">
                <a:latin typeface="Times New Roman" panose="02020603050405020304" pitchFamily="18" charset="0"/>
              </a:rPr>
              <a:t>解：（</a:t>
            </a:r>
            <a:r>
              <a:rPr lang="en-US" altLang="zh-CN" sz="1800" b="1" dirty="0">
                <a:latin typeface="Times New Roman" panose="02020603050405020304" pitchFamily="18" charset="0"/>
              </a:rPr>
              <a:t>1</a:t>
            </a:r>
            <a:r>
              <a:rPr lang="zh-CN" altLang="en-US" sz="1800" b="1" dirty="0">
                <a:latin typeface="Times New Roman" panose="02020603050405020304" pitchFamily="18" charset="0"/>
              </a:rPr>
              <a:t>）当</a:t>
            </a:r>
            <a:r>
              <a:rPr lang="el-GR" altLang="zh-CN" sz="1800" b="1" dirty="0">
                <a:latin typeface="Times New Roman" panose="02020603050405020304" pitchFamily="18" charset="0"/>
                <a:cs typeface="Times New Roman" panose="02020603050405020304" pitchFamily="18" charset="0"/>
              </a:rPr>
              <a:t>ω</a:t>
            </a:r>
            <a:r>
              <a:rPr lang="en-US" altLang="zh-CN" sz="1800" b="1" dirty="0">
                <a:latin typeface="Times New Roman" panose="02020603050405020304" pitchFamily="18" charset="0"/>
              </a:rPr>
              <a:t>=0rad/s</a:t>
            </a:r>
            <a:r>
              <a:rPr lang="zh-CN" altLang="en-US" sz="1800" b="1" dirty="0">
                <a:latin typeface="Times New Roman" panose="02020603050405020304" pitchFamily="18" charset="0"/>
              </a:rPr>
              <a:t>时，直流电路</a:t>
            </a:r>
            <a:endParaRPr lang="zh-CN" altLang="en-US" sz="1800" b="1" dirty="0">
              <a:latin typeface="Times New Roman" panose="02020603050405020304" pitchFamily="18" charset="0"/>
            </a:endParaRPr>
          </a:p>
        </p:txBody>
      </p:sp>
      <p:graphicFrame>
        <p:nvGraphicFramePr>
          <p:cNvPr id="85022" name="对象 85021"/>
          <p:cNvGraphicFramePr/>
          <p:nvPr/>
        </p:nvGraphicFramePr>
        <p:xfrm>
          <a:off x="2335615" y="3055678"/>
          <a:ext cx="1364695" cy="607325"/>
        </p:xfrm>
        <a:graphic>
          <a:graphicData uri="http://schemas.openxmlformats.org/presentationml/2006/ole">
            <mc:AlternateContent xmlns:mc="http://schemas.openxmlformats.org/markup-compatibility/2006">
              <mc:Choice xmlns:v="urn:schemas-microsoft-com:vml" Requires="v">
                <p:oleObj spid="_x0000_s33806" name="" r:id="rId3" imgW="939800" imgH="419100" progId="Equation.3">
                  <p:embed/>
                </p:oleObj>
              </mc:Choice>
              <mc:Fallback>
                <p:oleObj name="" r:id="rId3" imgW="939800" imgH="419100" progId="Equation.3">
                  <p:embed/>
                  <p:pic>
                    <p:nvPicPr>
                      <p:cNvPr id="0" name="图片 3239"/>
                      <p:cNvPicPr/>
                      <p:nvPr/>
                    </p:nvPicPr>
                    <p:blipFill>
                      <a:blip r:embed="rId4"/>
                      <a:stretch>
                        <a:fillRect/>
                      </a:stretch>
                    </p:blipFill>
                    <p:spPr>
                      <a:xfrm>
                        <a:off x="2335615" y="3055678"/>
                        <a:ext cx="1364695" cy="607325"/>
                      </a:xfrm>
                      <a:prstGeom prst="rect">
                        <a:avLst/>
                      </a:prstGeom>
                      <a:noFill/>
                      <a:ln w="38100">
                        <a:noFill/>
                        <a:miter/>
                      </a:ln>
                    </p:spPr>
                  </p:pic>
                </p:oleObj>
              </mc:Fallback>
            </mc:AlternateContent>
          </a:graphicData>
        </a:graphic>
      </p:graphicFrame>
      <p:sp>
        <p:nvSpPr>
          <p:cNvPr id="85023" name="矩形 85022"/>
          <p:cNvSpPr/>
          <p:nvPr/>
        </p:nvSpPr>
        <p:spPr>
          <a:xfrm>
            <a:off x="1736626" y="3760652"/>
            <a:ext cx="2619833" cy="368300"/>
          </a:xfrm>
          <a:prstGeom prst="rect">
            <a:avLst/>
          </a:prstGeom>
          <a:noFill/>
          <a:ln w="9525">
            <a:noFill/>
          </a:ln>
        </p:spPr>
        <p:txBody>
          <a:bodyPr>
            <a:spAutoFit/>
          </a:bodyPr>
          <a:lstStyle/>
          <a:p>
            <a:r>
              <a:rPr lang="zh-CN" altLang="en-US" sz="1800" b="1" dirty="0">
                <a:latin typeface="Times New Roman" panose="02020603050405020304" pitchFamily="18" charset="0"/>
              </a:rPr>
              <a:t>（</a:t>
            </a:r>
            <a:r>
              <a:rPr lang="en-US" altLang="zh-CN" sz="1800" b="1" dirty="0">
                <a:latin typeface="Times New Roman" panose="02020603050405020304" pitchFamily="18" charset="0"/>
              </a:rPr>
              <a:t>2</a:t>
            </a:r>
            <a:r>
              <a:rPr lang="zh-CN" altLang="en-US" sz="1800" b="1" dirty="0">
                <a:latin typeface="Times New Roman" panose="02020603050405020304" pitchFamily="18" charset="0"/>
              </a:rPr>
              <a:t>）当</a:t>
            </a:r>
            <a:r>
              <a:rPr lang="el-GR" altLang="zh-CN" sz="1800" b="1" dirty="0">
                <a:latin typeface="Times New Roman" panose="02020603050405020304" pitchFamily="18" charset="0"/>
                <a:cs typeface="Times New Roman" panose="02020603050405020304" pitchFamily="18" charset="0"/>
              </a:rPr>
              <a:t>ω</a:t>
            </a:r>
            <a:r>
              <a:rPr lang="en-US" altLang="zh-CN" sz="1800" b="1" dirty="0">
                <a:latin typeface="Times New Roman" panose="02020603050405020304" pitchFamily="18" charset="0"/>
              </a:rPr>
              <a:t>=2rad/s</a:t>
            </a:r>
            <a:r>
              <a:rPr lang="zh-CN" altLang="en-US" sz="1800" b="1" dirty="0">
                <a:latin typeface="Times New Roman" panose="02020603050405020304" pitchFamily="18" charset="0"/>
              </a:rPr>
              <a:t>时，</a:t>
            </a:r>
            <a:endParaRPr lang="zh-CN" altLang="en-US" sz="1800" b="1" dirty="0">
              <a:latin typeface="Times New Roman" panose="02020603050405020304" pitchFamily="18" charset="0"/>
            </a:endParaRPr>
          </a:p>
        </p:txBody>
      </p:sp>
      <p:graphicFrame>
        <p:nvGraphicFramePr>
          <p:cNvPr id="85024" name="对象 85023"/>
          <p:cNvGraphicFramePr/>
          <p:nvPr/>
        </p:nvGraphicFramePr>
        <p:xfrm>
          <a:off x="4025289" y="3662884"/>
          <a:ext cx="3026146" cy="644479"/>
        </p:xfrm>
        <a:graphic>
          <a:graphicData uri="http://schemas.openxmlformats.org/presentationml/2006/ole">
            <mc:AlternateContent xmlns:mc="http://schemas.openxmlformats.org/markup-compatibility/2006">
              <mc:Choice xmlns:v="urn:schemas-microsoft-com:vml" Requires="v">
                <p:oleObj spid="_x0000_s33807" name="" r:id="rId5" imgW="2082800" imgH="444500" progId="Equation.3">
                  <p:embed/>
                </p:oleObj>
              </mc:Choice>
              <mc:Fallback>
                <p:oleObj name="" r:id="rId5" imgW="2082800" imgH="444500" progId="Equation.3">
                  <p:embed/>
                  <p:pic>
                    <p:nvPicPr>
                      <p:cNvPr id="0" name="图片 3237"/>
                      <p:cNvPicPr/>
                      <p:nvPr/>
                    </p:nvPicPr>
                    <p:blipFill>
                      <a:blip r:embed="rId6"/>
                      <a:stretch>
                        <a:fillRect/>
                      </a:stretch>
                    </p:blipFill>
                    <p:spPr>
                      <a:xfrm>
                        <a:off x="4025289" y="3662884"/>
                        <a:ext cx="3026146" cy="644479"/>
                      </a:xfrm>
                      <a:prstGeom prst="rect">
                        <a:avLst/>
                      </a:prstGeom>
                      <a:noFill/>
                      <a:ln w="38100">
                        <a:noFill/>
                        <a:miter/>
                      </a:ln>
                    </p:spPr>
                  </p:pic>
                </p:oleObj>
              </mc:Fallback>
            </mc:AlternateContent>
          </a:graphicData>
        </a:graphic>
      </p:graphicFrame>
      <p:graphicFrame>
        <p:nvGraphicFramePr>
          <p:cNvPr id="85025" name="对象 85024"/>
          <p:cNvGraphicFramePr/>
          <p:nvPr/>
        </p:nvGraphicFramePr>
        <p:xfrm>
          <a:off x="1899056" y="4307364"/>
          <a:ext cx="4576134" cy="644003"/>
        </p:xfrm>
        <a:graphic>
          <a:graphicData uri="http://schemas.openxmlformats.org/presentationml/2006/ole">
            <mc:AlternateContent xmlns:mc="http://schemas.openxmlformats.org/markup-compatibility/2006">
              <mc:Choice xmlns:v="urn:schemas-microsoft-com:vml" Requires="v">
                <p:oleObj spid="_x0000_s33808" name="" r:id="rId7" imgW="3148965" imgH="444500" progId="Equation.3">
                  <p:embed/>
                </p:oleObj>
              </mc:Choice>
              <mc:Fallback>
                <p:oleObj name="" r:id="rId7" imgW="3148965" imgH="444500" progId="Equation.3">
                  <p:embed/>
                  <p:pic>
                    <p:nvPicPr>
                      <p:cNvPr id="0" name="图片 3238"/>
                      <p:cNvPicPr/>
                      <p:nvPr/>
                    </p:nvPicPr>
                    <p:blipFill>
                      <a:blip r:embed="rId8"/>
                      <a:stretch>
                        <a:fillRect/>
                      </a:stretch>
                    </p:blipFill>
                    <p:spPr>
                      <a:xfrm>
                        <a:off x="1899056" y="4307364"/>
                        <a:ext cx="4576134" cy="644003"/>
                      </a:xfrm>
                      <a:prstGeom prst="rect">
                        <a:avLst/>
                      </a:prstGeom>
                      <a:noFill/>
                      <a:ln w="38100">
                        <a:noFill/>
                        <a:miter/>
                      </a:ln>
                    </p:spPr>
                  </p:pic>
                </p:oleObj>
              </mc:Fallback>
            </mc:AlternateContent>
          </a:graphicData>
        </a:graphic>
      </p:graphicFrame>
      <p:grpSp>
        <p:nvGrpSpPr>
          <p:cNvPr id="85032" name="组合 85031"/>
          <p:cNvGrpSpPr/>
          <p:nvPr/>
        </p:nvGrpSpPr>
        <p:grpSpPr>
          <a:xfrm>
            <a:off x="5120975" y="1751716"/>
            <a:ext cx="1920814" cy="1437336"/>
            <a:chOff x="3341" y="1471"/>
            <a:chExt cx="1613" cy="1207"/>
          </a:xfrm>
        </p:grpSpPr>
        <p:sp>
          <p:nvSpPr>
            <p:cNvPr id="85029" name="直接连接符 85028"/>
            <p:cNvSpPr/>
            <p:nvPr/>
          </p:nvSpPr>
          <p:spPr>
            <a:xfrm>
              <a:off x="4087" y="1800"/>
              <a:ext cx="260" cy="0"/>
            </a:xfrm>
            <a:prstGeom prst="line">
              <a:avLst/>
            </a:prstGeom>
            <a:ln w="38100" cap="flat" cmpd="sng">
              <a:solidFill>
                <a:srgbClr val="FF0000"/>
              </a:solidFill>
              <a:prstDash val="solid"/>
              <a:headEnd type="none" w="med" len="med"/>
              <a:tailEnd type="stealth" w="med" len="lg"/>
            </a:ln>
          </p:spPr>
        </p:sp>
        <p:grpSp>
          <p:nvGrpSpPr>
            <p:cNvPr id="85031" name="组合 85030"/>
            <p:cNvGrpSpPr/>
            <p:nvPr/>
          </p:nvGrpSpPr>
          <p:grpSpPr>
            <a:xfrm>
              <a:off x="3341" y="1471"/>
              <a:ext cx="1613" cy="1207"/>
              <a:chOff x="3341" y="1471"/>
              <a:chExt cx="1613" cy="1207"/>
            </a:xfrm>
          </p:grpSpPr>
          <p:grpSp>
            <p:nvGrpSpPr>
              <p:cNvPr id="85028" name="组合 85027"/>
              <p:cNvGrpSpPr/>
              <p:nvPr/>
            </p:nvGrpSpPr>
            <p:grpSpPr>
              <a:xfrm>
                <a:off x="3341" y="1816"/>
                <a:ext cx="1613" cy="862"/>
                <a:chOff x="3341" y="1816"/>
                <a:chExt cx="1613" cy="862"/>
              </a:xfrm>
            </p:grpSpPr>
            <p:sp>
              <p:nvSpPr>
                <p:cNvPr id="85026" name="文本框 85025"/>
                <p:cNvSpPr txBox="1"/>
                <p:nvPr/>
              </p:nvSpPr>
              <p:spPr>
                <a:xfrm>
                  <a:off x="4477" y="1816"/>
                  <a:ext cx="477" cy="309"/>
                </a:xfrm>
                <a:prstGeom prst="rect">
                  <a:avLst/>
                </a:prstGeom>
                <a:noFill/>
                <a:ln w="38100">
                  <a:noFill/>
                </a:ln>
              </p:spPr>
              <p:txBody>
                <a:bodyPr>
                  <a:spAutoFit/>
                </a:bodyPr>
                <a:lstStyle/>
                <a:p>
                  <a:pPr>
                    <a:spcBef>
                      <a:spcPct val="50000"/>
                    </a:spcBef>
                  </a:pPr>
                  <a:r>
                    <a:rPr lang="en-US" altLang="zh-CN" sz="1800" b="1">
                      <a:solidFill>
                        <a:srgbClr val="FF0000"/>
                      </a:solidFill>
                      <a:latin typeface="Times New Roman" panose="02020603050405020304" pitchFamily="18" charset="0"/>
                    </a:rPr>
                    <a:t>j2</a:t>
                  </a:r>
                  <a:r>
                    <a:rPr lang="el-GR" altLang="zh-CN" sz="1800" b="1" dirty="0">
                      <a:solidFill>
                        <a:srgbClr val="FF0000"/>
                      </a:solidFill>
                      <a:latin typeface="Times New Roman" panose="02020603050405020304" pitchFamily="18" charset="0"/>
                    </a:rPr>
                    <a:t>Ω</a:t>
                  </a:r>
                  <a:endParaRPr lang="en-US" altLang="zh-CN" sz="1800" b="1">
                    <a:solidFill>
                      <a:srgbClr val="FF0000"/>
                    </a:solidFill>
                    <a:latin typeface="Times New Roman" panose="02020603050405020304" pitchFamily="18" charset="0"/>
                  </a:endParaRPr>
                </a:p>
              </p:txBody>
            </p:sp>
            <p:graphicFrame>
              <p:nvGraphicFramePr>
                <p:cNvPr id="85027" name="对象 85026"/>
                <p:cNvGraphicFramePr/>
                <p:nvPr/>
              </p:nvGraphicFramePr>
              <p:xfrm>
                <a:off x="3341" y="2422"/>
                <a:ext cx="448" cy="256"/>
              </p:xfrm>
              <a:graphic>
                <a:graphicData uri="http://schemas.openxmlformats.org/presentationml/2006/ole">
                  <mc:AlternateContent xmlns:mc="http://schemas.openxmlformats.org/markup-compatibility/2006">
                    <mc:Choice xmlns:v="urn:schemas-microsoft-com:vml" Requires="v">
                      <p:oleObj spid="_x0000_s33809" name="" r:id="rId9" imgW="355600" imgH="203200" progId="Equation.3">
                        <p:embed/>
                      </p:oleObj>
                    </mc:Choice>
                    <mc:Fallback>
                      <p:oleObj name="" r:id="rId9" imgW="355600" imgH="203200" progId="Equation.3">
                        <p:embed/>
                        <p:pic>
                          <p:nvPicPr>
                            <p:cNvPr id="0" name="图片 3236"/>
                            <p:cNvPicPr/>
                            <p:nvPr/>
                          </p:nvPicPr>
                          <p:blipFill>
                            <a:blip r:embed="rId10">
                              <a:clrChange>
                                <a:clrFrom>
                                  <a:srgbClr val="000000"/>
                                </a:clrFrom>
                                <a:clrTo>
                                  <a:srgbClr val="FF0000"/>
                                </a:clrTo>
                              </a:clrChange>
                            </a:blip>
                            <a:stretch>
                              <a:fillRect/>
                            </a:stretch>
                          </p:blipFill>
                          <p:spPr>
                            <a:xfrm>
                              <a:off x="3341" y="2422"/>
                              <a:ext cx="448" cy="256"/>
                            </a:xfrm>
                            <a:prstGeom prst="rect">
                              <a:avLst/>
                            </a:prstGeom>
                            <a:noFill/>
                            <a:ln w="38100">
                              <a:noFill/>
                              <a:miter/>
                            </a:ln>
                          </p:spPr>
                        </p:pic>
                      </p:oleObj>
                    </mc:Fallback>
                  </mc:AlternateContent>
                </a:graphicData>
              </a:graphic>
            </p:graphicFrame>
          </p:grpSp>
          <p:graphicFrame>
            <p:nvGraphicFramePr>
              <p:cNvPr id="85030" name="对象 85029"/>
              <p:cNvGraphicFramePr/>
              <p:nvPr/>
            </p:nvGraphicFramePr>
            <p:xfrm>
              <a:off x="4089" y="1471"/>
              <a:ext cx="256" cy="289"/>
            </p:xfrm>
            <a:graphic>
              <a:graphicData uri="http://schemas.openxmlformats.org/presentationml/2006/ole">
                <mc:AlternateContent xmlns:mc="http://schemas.openxmlformats.org/markup-compatibility/2006">
                  <mc:Choice xmlns:v="urn:schemas-microsoft-com:vml" Requires="v">
                    <p:oleObj spid="_x0000_s33810" name="" r:id="rId11" imgW="203200" imgH="228600" progId="Equation.3">
                      <p:embed/>
                    </p:oleObj>
                  </mc:Choice>
                  <mc:Fallback>
                    <p:oleObj name="" r:id="rId11" imgW="203200" imgH="228600" progId="Equation.3">
                      <p:embed/>
                      <p:pic>
                        <p:nvPicPr>
                          <p:cNvPr id="0" name="图片 3240"/>
                          <p:cNvPicPr/>
                          <p:nvPr/>
                        </p:nvPicPr>
                        <p:blipFill>
                          <a:blip r:embed="rId12">
                            <a:clrChange>
                              <a:clrFrom>
                                <a:srgbClr val="000000"/>
                              </a:clrFrom>
                              <a:clrTo>
                                <a:srgbClr val="FF0000"/>
                              </a:clrTo>
                            </a:clrChange>
                          </a:blip>
                          <a:stretch>
                            <a:fillRect/>
                          </a:stretch>
                        </p:blipFill>
                        <p:spPr>
                          <a:xfrm>
                            <a:off x="4089" y="1471"/>
                            <a:ext cx="256" cy="289"/>
                          </a:xfrm>
                          <a:prstGeom prst="rect">
                            <a:avLst/>
                          </a:prstGeom>
                          <a:noFill/>
                          <a:ln w="38100">
                            <a:noFill/>
                            <a:miter/>
                          </a:ln>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015"/>
                                        </p:tgtEl>
                                        <p:attrNameLst>
                                          <p:attrName>style.visibility</p:attrName>
                                        </p:attrNameLst>
                                      </p:cBhvr>
                                      <p:to>
                                        <p:strVal val="visible"/>
                                      </p:to>
                                    </p:set>
                                    <p:animEffect transition="in" filter="dissolve">
                                      <p:cBhvr>
                                        <p:cTn id="7" dur="500"/>
                                        <p:tgtEl>
                                          <p:spTgt spid="85015"/>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85018"/>
                                        </p:tgtEl>
                                        <p:attrNameLst>
                                          <p:attrName>style.visibility</p:attrName>
                                        </p:attrNameLst>
                                      </p:cBhvr>
                                      <p:to>
                                        <p:strVal val="visible"/>
                                      </p:to>
                                    </p:set>
                                    <p:anim calcmode="lin" valueType="num">
                                      <p:cBhvr>
                                        <p:cTn id="12" dur="1000" fill="hold"/>
                                        <p:tgtEl>
                                          <p:spTgt spid="85018"/>
                                        </p:tgtEl>
                                        <p:attrNameLst>
                                          <p:attrName>ppt_w</p:attrName>
                                        </p:attrNameLst>
                                      </p:cBhvr>
                                      <p:tavLst>
                                        <p:tav tm="0">
                                          <p:val>
                                            <p:fltVal val="0"/>
                                          </p:val>
                                        </p:tav>
                                        <p:tav tm="100000">
                                          <p:val>
                                            <p:strVal val="#ppt_w"/>
                                          </p:val>
                                        </p:tav>
                                      </p:tavLst>
                                    </p:anim>
                                    <p:anim calcmode="lin" valueType="num">
                                      <p:cBhvr>
                                        <p:cTn id="13" dur="1000" fill="hold"/>
                                        <p:tgtEl>
                                          <p:spTgt spid="85018"/>
                                        </p:tgtEl>
                                        <p:attrNameLst>
                                          <p:attrName>ppt_h</p:attrName>
                                        </p:attrNameLst>
                                      </p:cBhvr>
                                      <p:tavLst>
                                        <p:tav tm="0">
                                          <p:val>
                                            <p:fltVal val="0"/>
                                          </p:val>
                                        </p:tav>
                                        <p:tav tm="100000">
                                          <p:val>
                                            <p:strVal val="#ppt_h"/>
                                          </p:val>
                                        </p:tav>
                                      </p:tavLst>
                                    </p:anim>
                                    <p:anim calcmode="lin" valueType="num">
                                      <p:cBhvr>
                                        <p:cTn id="14" dur="1000" fill="hold"/>
                                        <p:tgtEl>
                                          <p:spTgt spid="8501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85018"/>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000"/>
                            </p:stCondLst>
                            <p:childTnLst>
                              <p:par>
                                <p:cTn id="17" presetID="16" presetClass="entr" presetSubtype="26" fill="hold" nodeType="afterEffect">
                                  <p:stCondLst>
                                    <p:cond delay="0"/>
                                  </p:stCondLst>
                                  <p:childTnLst>
                                    <p:set>
                                      <p:cBhvr>
                                        <p:cTn id="18" dur="1" fill="hold">
                                          <p:stCondLst>
                                            <p:cond delay="0"/>
                                          </p:stCondLst>
                                        </p:cTn>
                                        <p:tgtEl>
                                          <p:spTgt spid="84997"/>
                                        </p:tgtEl>
                                        <p:attrNameLst>
                                          <p:attrName>style.visibility</p:attrName>
                                        </p:attrNameLst>
                                      </p:cBhvr>
                                      <p:to>
                                        <p:strVal val="visible"/>
                                      </p:to>
                                    </p:set>
                                    <p:animEffect transition="in" filter="barn(inHorizontal)">
                                      <p:cBhvr>
                                        <p:cTn id="19" dur="500"/>
                                        <p:tgtEl>
                                          <p:spTgt spid="84997"/>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84996"/>
                                        </p:tgtEl>
                                        <p:attrNameLst>
                                          <p:attrName>style.visibility</p:attrName>
                                        </p:attrNameLst>
                                      </p:cBhvr>
                                      <p:to>
                                        <p:strVal val="visible"/>
                                      </p:to>
                                    </p:set>
                                    <p:animEffect transition="in" filter="wipe(left)">
                                      <p:cBhvr>
                                        <p:cTn id="23" dur="500"/>
                                        <p:tgtEl>
                                          <p:spTgt spid="84996"/>
                                        </p:tgtEl>
                                      </p:cBhvr>
                                    </p:animEffec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850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5021"/>
                                        </p:tgtEl>
                                        <p:attrNameLst>
                                          <p:attrName>style.visibility</p:attrName>
                                        </p:attrNameLst>
                                      </p:cBhvr>
                                      <p:to>
                                        <p:strVal val="visible"/>
                                      </p:to>
                                    </p:set>
                                    <p:animEffect transition="in" filter="checkerboard(across)">
                                      <p:cBhvr>
                                        <p:cTn id="31" dur="500"/>
                                        <p:tgtEl>
                                          <p:spTgt spid="850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5022"/>
                                        </p:tgtEl>
                                        <p:attrNameLst>
                                          <p:attrName>style.visibility</p:attrName>
                                        </p:attrNameLst>
                                      </p:cBhvr>
                                      <p:to>
                                        <p:strVal val="visible"/>
                                      </p:to>
                                    </p:set>
                                    <p:animEffect transition="in" filter="wipe(left)">
                                      <p:cBhvr>
                                        <p:cTn id="36" dur="500"/>
                                        <p:tgtEl>
                                          <p:spTgt spid="85022"/>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85023"/>
                                        </p:tgtEl>
                                        <p:attrNameLst>
                                          <p:attrName>style.visibility</p:attrName>
                                        </p:attrNameLst>
                                      </p:cBhvr>
                                      <p:to>
                                        <p:strVal val="visible"/>
                                      </p:to>
                                    </p:set>
                                    <p:animEffect transition="in" filter="checkerboard(across)">
                                      <p:cBhvr>
                                        <p:cTn id="41" dur="500"/>
                                        <p:tgtEl>
                                          <p:spTgt spid="8502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8503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5024"/>
                                        </p:tgtEl>
                                        <p:attrNameLst>
                                          <p:attrName>style.visibility</p:attrName>
                                        </p:attrNameLst>
                                      </p:cBhvr>
                                      <p:to>
                                        <p:strVal val="visible"/>
                                      </p:to>
                                    </p:set>
                                    <p:animEffect transition="in" filter="wipe(left)">
                                      <p:cBhvr>
                                        <p:cTn id="50" dur="500"/>
                                        <p:tgtEl>
                                          <p:spTgt spid="850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5025"/>
                                        </p:tgtEl>
                                        <p:attrNameLst>
                                          <p:attrName>style.visibility</p:attrName>
                                        </p:attrNameLst>
                                      </p:cBhvr>
                                      <p:to>
                                        <p:strVal val="visible"/>
                                      </p:to>
                                    </p:set>
                                    <p:animEffect transition="in" filter="wipe(left)">
                                      <p:cBhvr>
                                        <p:cTn id="55" dur="500"/>
                                        <p:tgtEl>
                                          <p:spTgt spid="85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15" grpId="0"/>
      <p:bldP spid="85018" grpId="0"/>
      <p:bldP spid="85019" grpId="0"/>
      <p:bldP spid="85021" grpId="0"/>
      <p:bldP spid="850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6" name="组合 90115"/>
          <p:cNvGrpSpPr/>
          <p:nvPr/>
        </p:nvGrpSpPr>
        <p:grpSpPr>
          <a:xfrm>
            <a:off x="5006655" y="766897"/>
            <a:ext cx="2711527" cy="1615961"/>
            <a:chOff x="880" y="323"/>
            <a:chExt cx="2277" cy="1357"/>
          </a:xfrm>
        </p:grpSpPr>
        <p:sp>
          <p:nvSpPr>
            <p:cNvPr id="90117" name="直接连接符 90116"/>
            <p:cNvSpPr/>
            <p:nvPr/>
          </p:nvSpPr>
          <p:spPr>
            <a:xfrm>
              <a:off x="2344" y="718"/>
              <a:ext cx="345" cy="0"/>
            </a:xfrm>
            <a:prstGeom prst="line">
              <a:avLst/>
            </a:prstGeom>
            <a:ln w="38100" cap="flat" cmpd="sng">
              <a:solidFill>
                <a:schemeClr val="tx1"/>
              </a:solidFill>
              <a:prstDash val="solid"/>
              <a:headEnd type="none" w="med" len="med"/>
              <a:tailEnd type="none" w="med" len="med"/>
            </a:ln>
          </p:spPr>
        </p:sp>
        <p:sp>
          <p:nvSpPr>
            <p:cNvPr id="90118" name="直接连接符 90117"/>
            <p:cNvSpPr/>
            <p:nvPr/>
          </p:nvSpPr>
          <p:spPr>
            <a:xfrm flipV="1">
              <a:off x="1512" y="733"/>
              <a:ext cx="467" cy="1"/>
            </a:xfrm>
            <a:prstGeom prst="line">
              <a:avLst/>
            </a:prstGeom>
            <a:ln w="38100" cap="flat" cmpd="sng">
              <a:solidFill>
                <a:schemeClr val="tx1"/>
              </a:solidFill>
              <a:prstDash val="solid"/>
              <a:headEnd type="none" w="med" len="med"/>
              <a:tailEnd type="none" w="med" len="med"/>
            </a:ln>
          </p:spPr>
        </p:sp>
        <p:sp>
          <p:nvSpPr>
            <p:cNvPr id="90119" name="直接连接符 90118"/>
            <p:cNvSpPr/>
            <p:nvPr/>
          </p:nvSpPr>
          <p:spPr>
            <a:xfrm>
              <a:off x="1509" y="1680"/>
              <a:ext cx="1180" cy="0"/>
            </a:xfrm>
            <a:prstGeom prst="line">
              <a:avLst/>
            </a:prstGeom>
            <a:ln w="38100" cap="flat" cmpd="sng">
              <a:solidFill>
                <a:schemeClr val="tx1"/>
              </a:solidFill>
              <a:prstDash val="solid"/>
              <a:headEnd type="none" w="med" len="med"/>
              <a:tailEnd type="none" w="med" len="med"/>
            </a:ln>
          </p:spPr>
        </p:sp>
        <p:sp>
          <p:nvSpPr>
            <p:cNvPr id="90120" name="文本框 90119"/>
            <p:cNvSpPr txBox="1"/>
            <p:nvPr/>
          </p:nvSpPr>
          <p:spPr>
            <a:xfrm>
              <a:off x="1127" y="1330"/>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90121" name="文本框 90120"/>
            <p:cNvSpPr txBox="1"/>
            <p:nvPr/>
          </p:nvSpPr>
          <p:spPr>
            <a:xfrm>
              <a:off x="1127" y="793"/>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90122" name="椭圆 90121"/>
            <p:cNvSpPr/>
            <p:nvPr/>
          </p:nvSpPr>
          <p:spPr>
            <a:xfrm>
              <a:off x="1352" y="1057"/>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90123" name="直接连接符 90122"/>
            <p:cNvSpPr/>
            <p:nvPr/>
          </p:nvSpPr>
          <p:spPr>
            <a:xfrm flipH="1">
              <a:off x="1509" y="727"/>
              <a:ext cx="3" cy="953"/>
            </a:xfrm>
            <a:prstGeom prst="line">
              <a:avLst/>
            </a:prstGeom>
            <a:ln w="38100" cap="flat" cmpd="sng">
              <a:solidFill>
                <a:schemeClr val="tx1"/>
              </a:solidFill>
              <a:prstDash val="solid"/>
              <a:headEnd type="none" w="med" len="med"/>
              <a:tailEnd type="none" w="med" len="med"/>
            </a:ln>
          </p:spPr>
        </p:sp>
        <p:sp>
          <p:nvSpPr>
            <p:cNvPr id="90124" name="直接连接符 90123"/>
            <p:cNvSpPr/>
            <p:nvPr/>
          </p:nvSpPr>
          <p:spPr>
            <a:xfrm>
              <a:off x="2689" y="727"/>
              <a:ext cx="0" cy="953"/>
            </a:xfrm>
            <a:prstGeom prst="line">
              <a:avLst/>
            </a:prstGeom>
            <a:ln w="38100" cap="flat" cmpd="sng">
              <a:solidFill>
                <a:schemeClr val="tx1"/>
              </a:solidFill>
              <a:prstDash val="solid"/>
              <a:headEnd type="none" w="med" len="med"/>
              <a:tailEnd type="none" w="med" len="med"/>
            </a:ln>
          </p:spPr>
        </p:sp>
        <p:sp>
          <p:nvSpPr>
            <p:cNvPr id="90125" name="矩形 90124"/>
            <p:cNvSpPr/>
            <p:nvPr/>
          </p:nvSpPr>
          <p:spPr>
            <a:xfrm rot="5400000">
              <a:off x="2519" y="1129"/>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90126" name="文本框 90125"/>
            <p:cNvSpPr txBox="1"/>
            <p:nvPr/>
          </p:nvSpPr>
          <p:spPr>
            <a:xfrm>
              <a:off x="2746" y="1068"/>
              <a:ext cx="411"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4</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grpSp>
          <p:nvGrpSpPr>
            <p:cNvPr id="90127" name="组合 90126"/>
            <p:cNvGrpSpPr/>
            <p:nvPr/>
          </p:nvGrpSpPr>
          <p:grpSpPr>
            <a:xfrm>
              <a:off x="1979" y="670"/>
              <a:ext cx="384" cy="57"/>
              <a:chOff x="576" y="711"/>
              <a:chExt cx="384" cy="57"/>
            </a:xfrm>
          </p:grpSpPr>
          <p:sp>
            <p:nvSpPr>
              <p:cNvPr id="90128" name="任意多边形 90127"/>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90129" name="任意多边形 90128"/>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90130" name="任意多边形 90129"/>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90131" name="任意多边形 90130"/>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grpSp>
        <p:sp>
          <p:nvSpPr>
            <p:cNvPr id="90132" name="文本框 90131"/>
            <p:cNvSpPr txBox="1"/>
            <p:nvPr/>
          </p:nvSpPr>
          <p:spPr>
            <a:xfrm>
              <a:off x="1958" y="323"/>
              <a:ext cx="411"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1H</a:t>
              </a:r>
              <a:endParaRPr lang="en-US" altLang="zh-CN" sz="1800" b="1">
                <a:latin typeface="Times New Roman" panose="02020603050405020304" pitchFamily="18" charset="0"/>
              </a:endParaRPr>
            </a:p>
          </p:txBody>
        </p:sp>
        <p:sp>
          <p:nvSpPr>
            <p:cNvPr id="90133" name="矩形 90132"/>
            <p:cNvSpPr/>
            <p:nvPr/>
          </p:nvSpPr>
          <p:spPr>
            <a:xfrm>
              <a:off x="880" y="1042"/>
              <a:ext cx="508" cy="309"/>
            </a:xfrm>
            <a:prstGeom prst="rect">
              <a:avLst/>
            </a:prstGeom>
            <a:noFill/>
            <a:ln w="38100">
              <a:noFill/>
            </a:ln>
          </p:spPr>
          <p:txBody>
            <a:bodyPr wrap="none" anchor="t">
              <a:spAutoFit/>
            </a:bodyPr>
            <a:lstStyle/>
            <a:p>
              <a:r>
                <a:rPr lang="en-US" altLang="zh-CN" sz="1800" b="1" i="1" err="1">
                  <a:latin typeface="Times New Roman" panose="02020603050405020304" pitchFamily="18" charset="0"/>
                </a:rPr>
                <a:t>u</a:t>
              </a:r>
              <a:r>
                <a:rPr lang="en-US" altLang="zh-CN" sz="1800" b="1" baseline="-25000" err="1">
                  <a:latin typeface="Times New Roman" panose="02020603050405020304" pitchFamily="18" charset="0"/>
                </a:rPr>
                <a:t>i</a:t>
              </a:r>
              <a:r>
                <a:rPr lang="en-US" altLang="zh-CN" sz="1800" b="1" baseline="-25000">
                  <a:latin typeface="Times New Roman" panose="02020603050405020304" pitchFamily="18" charset="0"/>
                </a:rPr>
                <a:t> </a:t>
              </a:r>
              <a:r>
                <a:rPr lang="en-US" altLang="zh-CN" sz="1800" b="1">
                  <a:latin typeface="Times New Roman" panose="02020603050405020304" pitchFamily="18" charset="0"/>
                </a:rPr>
                <a:t>(</a:t>
              </a:r>
              <a:r>
                <a:rPr lang="en-US" altLang="zh-CN" sz="1800" b="1" i="1">
                  <a:latin typeface="Times New Roman" panose="02020603050405020304" pitchFamily="18" charset="0"/>
                </a:rPr>
                <a:t>t</a:t>
              </a: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grpSp>
      <p:grpSp>
        <p:nvGrpSpPr>
          <p:cNvPr id="90134" name="组合 90133"/>
          <p:cNvGrpSpPr/>
          <p:nvPr/>
        </p:nvGrpSpPr>
        <p:grpSpPr>
          <a:xfrm>
            <a:off x="4780396" y="859782"/>
            <a:ext cx="2082767" cy="1437336"/>
            <a:chOff x="3205" y="1471"/>
            <a:chExt cx="1749" cy="1207"/>
          </a:xfrm>
        </p:grpSpPr>
        <p:sp>
          <p:nvSpPr>
            <p:cNvPr id="90135" name="直接连接符 90134"/>
            <p:cNvSpPr/>
            <p:nvPr/>
          </p:nvSpPr>
          <p:spPr>
            <a:xfrm>
              <a:off x="4087" y="1800"/>
              <a:ext cx="260" cy="0"/>
            </a:xfrm>
            <a:prstGeom prst="line">
              <a:avLst/>
            </a:prstGeom>
            <a:ln w="38100" cap="flat" cmpd="sng">
              <a:solidFill>
                <a:srgbClr val="FF0000"/>
              </a:solidFill>
              <a:prstDash val="solid"/>
              <a:headEnd type="none" w="med" len="med"/>
              <a:tailEnd type="stealth" w="med" len="lg"/>
            </a:ln>
          </p:spPr>
        </p:sp>
        <p:grpSp>
          <p:nvGrpSpPr>
            <p:cNvPr id="90136" name="组合 90135"/>
            <p:cNvGrpSpPr/>
            <p:nvPr/>
          </p:nvGrpSpPr>
          <p:grpSpPr>
            <a:xfrm>
              <a:off x="3205" y="1471"/>
              <a:ext cx="1749" cy="1207"/>
              <a:chOff x="3205" y="1471"/>
              <a:chExt cx="1749" cy="1207"/>
            </a:xfrm>
          </p:grpSpPr>
          <p:grpSp>
            <p:nvGrpSpPr>
              <p:cNvPr id="90137" name="组合 90136"/>
              <p:cNvGrpSpPr/>
              <p:nvPr/>
            </p:nvGrpSpPr>
            <p:grpSpPr>
              <a:xfrm>
                <a:off x="3205" y="1816"/>
                <a:ext cx="1749" cy="862"/>
                <a:chOff x="3205" y="1816"/>
                <a:chExt cx="1749" cy="862"/>
              </a:xfrm>
            </p:grpSpPr>
            <p:sp>
              <p:nvSpPr>
                <p:cNvPr id="90138" name="文本框 90137"/>
                <p:cNvSpPr txBox="1"/>
                <p:nvPr/>
              </p:nvSpPr>
              <p:spPr>
                <a:xfrm>
                  <a:off x="4477" y="1816"/>
                  <a:ext cx="477" cy="309"/>
                </a:xfrm>
                <a:prstGeom prst="rect">
                  <a:avLst/>
                </a:prstGeom>
                <a:noFill/>
                <a:ln w="38100">
                  <a:noFill/>
                </a:ln>
              </p:spPr>
              <p:txBody>
                <a:bodyPr>
                  <a:spAutoFit/>
                </a:bodyPr>
                <a:lstStyle/>
                <a:p>
                  <a:pPr>
                    <a:spcBef>
                      <a:spcPct val="50000"/>
                    </a:spcBef>
                  </a:pPr>
                  <a:r>
                    <a:rPr lang="en-US" altLang="zh-CN" sz="1800" b="1">
                      <a:solidFill>
                        <a:srgbClr val="FF0000"/>
                      </a:solidFill>
                      <a:latin typeface="Times New Roman" panose="02020603050405020304" pitchFamily="18" charset="0"/>
                    </a:rPr>
                    <a:t>j4</a:t>
                  </a:r>
                  <a:r>
                    <a:rPr lang="el-GR" altLang="zh-CN" sz="1800" b="1" dirty="0">
                      <a:solidFill>
                        <a:srgbClr val="FF0000"/>
                      </a:solidFill>
                      <a:latin typeface="Times New Roman" panose="02020603050405020304" pitchFamily="18" charset="0"/>
                    </a:rPr>
                    <a:t>Ω</a:t>
                  </a:r>
                  <a:endParaRPr lang="en-US" altLang="zh-CN" sz="1800" b="1">
                    <a:solidFill>
                      <a:srgbClr val="FF0000"/>
                    </a:solidFill>
                    <a:latin typeface="Times New Roman" panose="02020603050405020304" pitchFamily="18" charset="0"/>
                  </a:endParaRPr>
                </a:p>
              </p:txBody>
            </p:sp>
            <p:graphicFrame>
              <p:nvGraphicFramePr>
                <p:cNvPr id="90139" name="对象 90138"/>
                <p:cNvGraphicFramePr/>
                <p:nvPr/>
              </p:nvGraphicFramePr>
              <p:xfrm>
                <a:off x="3205" y="2422"/>
                <a:ext cx="720" cy="256"/>
              </p:xfrm>
              <a:graphic>
                <a:graphicData uri="http://schemas.openxmlformats.org/presentationml/2006/ole">
                  <mc:AlternateContent xmlns:mc="http://schemas.openxmlformats.org/markup-compatibility/2006">
                    <mc:Choice xmlns:v="urn:schemas-microsoft-com:vml" Requires="v">
                      <p:oleObj spid="_x0000_s34827" name="" r:id="rId1" imgW="570865" imgH="203200" progId="Equation.3">
                        <p:embed/>
                      </p:oleObj>
                    </mc:Choice>
                    <mc:Fallback>
                      <p:oleObj name="" r:id="rId1" imgW="570865" imgH="203200" progId="Equation.3">
                        <p:embed/>
                        <p:pic>
                          <p:nvPicPr>
                            <p:cNvPr id="0" name="图片 3246"/>
                            <p:cNvPicPr/>
                            <p:nvPr/>
                          </p:nvPicPr>
                          <p:blipFill>
                            <a:blip r:embed="rId2">
                              <a:clrChange>
                                <a:clrFrom>
                                  <a:srgbClr val="000000"/>
                                </a:clrFrom>
                                <a:clrTo>
                                  <a:srgbClr val="FF0000"/>
                                </a:clrTo>
                              </a:clrChange>
                            </a:blip>
                            <a:stretch>
                              <a:fillRect/>
                            </a:stretch>
                          </p:blipFill>
                          <p:spPr>
                            <a:xfrm>
                              <a:off x="3205" y="2422"/>
                              <a:ext cx="720" cy="256"/>
                            </a:xfrm>
                            <a:prstGeom prst="rect">
                              <a:avLst/>
                            </a:prstGeom>
                            <a:noFill/>
                            <a:ln w="38100">
                              <a:noFill/>
                              <a:miter/>
                            </a:ln>
                          </p:spPr>
                        </p:pic>
                      </p:oleObj>
                    </mc:Fallback>
                  </mc:AlternateContent>
                </a:graphicData>
              </a:graphic>
            </p:graphicFrame>
          </p:grpSp>
          <p:graphicFrame>
            <p:nvGraphicFramePr>
              <p:cNvPr id="90140" name="对象 90139"/>
              <p:cNvGraphicFramePr/>
              <p:nvPr/>
            </p:nvGraphicFramePr>
            <p:xfrm>
              <a:off x="4089" y="1471"/>
              <a:ext cx="256" cy="289"/>
            </p:xfrm>
            <a:graphic>
              <a:graphicData uri="http://schemas.openxmlformats.org/presentationml/2006/ole">
                <mc:AlternateContent xmlns:mc="http://schemas.openxmlformats.org/markup-compatibility/2006">
                  <mc:Choice xmlns:v="urn:schemas-microsoft-com:vml" Requires="v">
                    <p:oleObj spid="_x0000_s34828" name="" r:id="rId3" imgW="203200" imgH="228600" progId="Equation.3">
                      <p:embed/>
                    </p:oleObj>
                  </mc:Choice>
                  <mc:Fallback>
                    <p:oleObj name="" r:id="rId3" imgW="203200" imgH="228600" progId="Equation.3">
                      <p:embed/>
                      <p:pic>
                        <p:nvPicPr>
                          <p:cNvPr id="0" name="图片 3247"/>
                          <p:cNvPicPr/>
                          <p:nvPr/>
                        </p:nvPicPr>
                        <p:blipFill>
                          <a:blip r:embed="rId4">
                            <a:clrChange>
                              <a:clrFrom>
                                <a:srgbClr val="000000"/>
                              </a:clrFrom>
                              <a:clrTo>
                                <a:srgbClr val="FF0000"/>
                              </a:clrTo>
                            </a:clrChange>
                          </a:blip>
                          <a:stretch>
                            <a:fillRect/>
                          </a:stretch>
                        </p:blipFill>
                        <p:spPr>
                          <a:xfrm>
                            <a:off x="4089" y="1471"/>
                            <a:ext cx="256" cy="289"/>
                          </a:xfrm>
                          <a:prstGeom prst="rect">
                            <a:avLst/>
                          </a:prstGeom>
                          <a:noFill/>
                          <a:ln w="38100">
                            <a:noFill/>
                            <a:miter/>
                          </a:ln>
                        </p:spPr>
                      </p:pic>
                    </p:oleObj>
                  </mc:Fallback>
                </mc:AlternateContent>
              </a:graphicData>
            </a:graphic>
          </p:graphicFrame>
        </p:grpSp>
      </p:grpSp>
      <p:sp>
        <p:nvSpPr>
          <p:cNvPr id="90141" name="矩形 90140"/>
          <p:cNvSpPr/>
          <p:nvPr/>
        </p:nvSpPr>
        <p:spPr>
          <a:xfrm>
            <a:off x="1638978" y="2031562"/>
            <a:ext cx="2619833" cy="368300"/>
          </a:xfrm>
          <a:prstGeom prst="rect">
            <a:avLst/>
          </a:prstGeom>
          <a:noFill/>
          <a:ln w="9525">
            <a:noFill/>
          </a:ln>
        </p:spPr>
        <p:txBody>
          <a:bodyPr>
            <a:spAutoFit/>
          </a:bodyPr>
          <a:lstStyle/>
          <a:p>
            <a:r>
              <a:rPr lang="zh-CN" altLang="en-US" sz="1800" b="1" dirty="0">
                <a:latin typeface="Times New Roman" panose="02020603050405020304" pitchFamily="18" charset="0"/>
              </a:rPr>
              <a:t>（</a:t>
            </a:r>
            <a:r>
              <a:rPr lang="en-US" altLang="zh-CN" sz="1800" b="1" dirty="0">
                <a:latin typeface="Times New Roman" panose="02020603050405020304" pitchFamily="18" charset="0"/>
              </a:rPr>
              <a:t>3</a:t>
            </a:r>
            <a:r>
              <a:rPr lang="zh-CN" altLang="en-US" sz="1800" b="1" dirty="0">
                <a:latin typeface="Times New Roman" panose="02020603050405020304" pitchFamily="18" charset="0"/>
              </a:rPr>
              <a:t>）当</a:t>
            </a:r>
            <a:r>
              <a:rPr lang="el-GR" altLang="zh-CN" sz="1800" b="1" dirty="0">
                <a:latin typeface="Times New Roman" panose="02020603050405020304" pitchFamily="18" charset="0"/>
                <a:cs typeface="Times New Roman" panose="02020603050405020304" pitchFamily="18" charset="0"/>
              </a:rPr>
              <a:t>ω</a:t>
            </a:r>
            <a:r>
              <a:rPr lang="en-US" altLang="zh-CN" sz="1800" b="1" dirty="0">
                <a:latin typeface="Times New Roman" panose="02020603050405020304" pitchFamily="18" charset="0"/>
              </a:rPr>
              <a:t>=4rad/s</a:t>
            </a:r>
            <a:r>
              <a:rPr lang="zh-CN" altLang="en-US" sz="1800" b="1" dirty="0">
                <a:latin typeface="Times New Roman" panose="02020603050405020304" pitchFamily="18" charset="0"/>
              </a:rPr>
              <a:t>时，</a:t>
            </a:r>
            <a:endParaRPr lang="zh-CN" altLang="en-US" sz="1800" b="1" dirty="0">
              <a:latin typeface="Times New Roman" panose="02020603050405020304" pitchFamily="18" charset="0"/>
            </a:endParaRPr>
          </a:p>
        </p:txBody>
      </p:sp>
      <p:graphicFrame>
        <p:nvGraphicFramePr>
          <p:cNvPr id="90142" name="对象 90141"/>
          <p:cNvGraphicFramePr/>
          <p:nvPr/>
        </p:nvGraphicFramePr>
        <p:xfrm>
          <a:off x="2180688" y="2491105"/>
          <a:ext cx="2676041" cy="644479"/>
        </p:xfrm>
        <a:graphic>
          <a:graphicData uri="http://schemas.openxmlformats.org/presentationml/2006/ole">
            <mc:AlternateContent xmlns:mc="http://schemas.openxmlformats.org/markup-compatibility/2006">
              <mc:Choice xmlns:v="urn:schemas-microsoft-com:vml" Requires="v">
                <p:oleObj spid="_x0000_s34829" name="" r:id="rId5" imgW="1841500" imgH="444500" progId="Equation.3">
                  <p:embed/>
                </p:oleObj>
              </mc:Choice>
              <mc:Fallback>
                <p:oleObj name="" r:id="rId5" imgW="1841500" imgH="444500" progId="Equation.3">
                  <p:embed/>
                  <p:pic>
                    <p:nvPicPr>
                      <p:cNvPr id="0" name="图片 3245"/>
                      <p:cNvPicPr/>
                      <p:nvPr/>
                    </p:nvPicPr>
                    <p:blipFill>
                      <a:blip r:embed="rId6"/>
                      <a:stretch>
                        <a:fillRect/>
                      </a:stretch>
                    </p:blipFill>
                    <p:spPr>
                      <a:xfrm>
                        <a:off x="2180688" y="2491105"/>
                        <a:ext cx="2676041" cy="644479"/>
                      </a:xfrm>
                      <a:prstGeom prst="rect">
                        <a:avLst/>
                      </a:prstGeom>
                      <a:noFill/>
                      <a:ln w="38100">
                        <a:noFill/>
                        <a:miter/>
                      </a:ln>
                    </p:spPr>
                  </p:pic>
                </p:oleObj>
              </mc:Fallback>
            </mc:AlternateContent>
          </a:graphicData>
        </a:graphic>
      </p:graphicFrame>
      <p:graphicFrame>
        <p:nvGraphicFramePr>
          <p:cNvPr id="90143" name="对象 90142"/>
          <p:cNvGraphicFramePr/>
          <p:nvPr/>
        </p:nvGraphicFramePr>
        <p:xfrm>
          <a:off x="1848684" y="3255738"/>
          <a:ext cx="5333504" cy="626378"/>
        </p:xfrm>
        <a:graphic>
          <a:graphicData uri="http://schemas.openxmlformats.org/presentationml/2006/ole">
            <mc:AlternateContent xmlns:mc="http://schemas.openxmlformats.org/markup-compatibility/2006">
              <mc:Choice xmlns:v="urn:schemas-microsoft-com:vml" Requires="v">
                <p:oleObj spid="_x0000_s34830" name="" r:id="rId7" imgW="3670300" imgH="431800" progId="Equation.3">
                  <p:embed/>
                </p:oleObj>
              </mc:Choice>
              <mc:Fallback>
                <p:oleObj name="" r:id="rId7" imgW="3670300" imgH="431800" progId="Equation.3">
                  <p:embed/>
                  <p:pic>
                    <p:nvPicPr>
                      <p:cNvPr id="0" name="图片 3241"/>
                      <p:cNvPicPr/>
                      <p:nvPr/>
                    </p:nvPicPr>
                    <p:blipFill>
                      <a:blip r:embed="rId8"/>
                      <a:stretch>
                        <a:fillRect/>
                      </a:stretch>
                    </p:blipFill>
                    <p:spPr>
                      <a:xfrm>
                        <a:off x="1848684" y="3255738"/>
                        <a:ext cx="5333504" cy="626378"/>
                      </a:xfrm>
                      <a:prstGeom prst="rect">
                        <a:avLst/>
                      </a:prstGeom>
                      <a:noFill/>
                      <a:ln w="38100">
                        <a:noFill/>
                        <a:miter/>
                      </a:ln>
                    </p:spPr>
                  </p:pic>
                </p:oleObj>
              </mc:Fallback>
            </mc:AlternateContent>
          </a:graphicData>
        </a:graphic>
      </p:graphicFrame>
      <p:sp>
        <p:nvSpPr>
          <p:cNvPr id="90144" name="矩形 90143"/>
          <p:cNvSpPr/>
          <p:nvPr/>
        </p:nvSpPr>
        <p:spPr>
          <a:xfrm>
            <a:off x="1734245" y="3882117"/>
            <a:ext cx="5217040" cy="368300"/>
          </a:xfrm>
          <a:prstGeom prst="rect">
            <a:avLst/>
          </a:prstGeom>
          <a:noFill/>
          <a:ln w="9525">
            <a:noFill/>
          </a:ln>
        </p:spPr>
        <p:txBody>
          <a:bodyPr>
            <a:spAutoFit/>
          </a:bodyPr>
          <a:lstStyle/>
          <a:p>
            <a:r>
              <a:rPr lang="zh-CN" altLang="en-US" sz="1800" b="1" dirty="0">
                <a:latin typeface="Times New Roman" panose="02020603050405020304" pitchFamily="18" charset="0"/>
              </a:rPr>
              <a:t>（</a:t>
            </a:r>
            <a:r>
              <a:rPr lang="en-US" altLang="zh-CN" sz="1800" b="1" dirty="0">
                <a:latin typeface="Times New Roman" panose="02020603050405020304" pitchFamily="18" charset="0"/>
              </a:rPr>
              <a:t>4</a:t>
            </a:r>
            <a:r>
              <a:rPr lang="zh-CN" altLang="en-US" sz="1800" b="1" dirty="0">
                <a:latin typeface="Times New Roman" panose="02020603050405020304" pitchFamily="18" charset="0"/>
              </a:rPr>
              <a:t>）叠加定理，单口网络吸收的平均功率为</a:t>
            </a:r>
            <a:endParaRPr lang="zh-CN" altLang="en-US" sz="1800" b="1" dirty="0">
              <a:latin typeface="Times New Roman" panose="02020603050405020304" pitchFamily="18" charset="0"/>
            </a:endParaRPr>
          </a:p>
        </p:txBody>
      </p:sp>
      <p:sp>
        <p:nvSpPr>
          <p:cNvPr id="90145" name="文本框 90144"/>
          <p:cNvSpPr txBox="1"/>
          <p:nvPr/>
        </p:nvSpPr>
        <p:spPr>
          <a:xfrm>
            <a:off x="2137937" y="4301290"/>
            <a:ext cx="2642459" cy="454660"/>
          </a:xfrm>
          <a:prstGeom prst="rect">
            <a:avLst/>
          </a:prstGeom>
          <a:noFill/>
          <a:ln w="9525">
            <a:noFill/>
          </a:ln>
        </p:spPr>
        <p:txBody>
          <a:bodyPr tIns="89115" bIns="89115">
            <a:spAutoFit/>
          </a:bodyPr>
          <a:lstStyle/>
          <a:p>
            <a:pPr eaLnBrk="0" hangingPunct="0"/>
            <a:r>
              <a:rPr lang="en-US" altLang="zh-CN" sz="1800" b="1">
                <a:latin typeface="Times New Roman" panose="02020603050405020304" pitchFamily="18" charset="0"/>
              </a:rPr>
              <a:t>P=P</a:t>
            </a:r>
            <a:r>
              <a:rPr lang="en-US" altLang="zh-CN" sz="1800" b="1" baseline="-25000">
                <a:latin typeface="Times New Roman" panose="02020603050405020304" pitchFamily="18" charset="0"/>
              </a:rPr>
              <a:t>1</a:t>
            </a:r>
            <a:r>
              <a:rPr lang="en-US" altLang="zh-CN" sz="1800" b="1">
                <a:latin typeface="Times New Roman" panose="02020603050405020304" pitchFamily="18" charset="0"/>
              </a:rPr>
              <a:t>+P</a:t>
            </a:r>
            <a:r>
              <a:rPr lang="en-US" altLang="zh-CN" sz="1800" b="1" baseline="-25000">
                <a:latin typeface="Times New Roman" panose="02020603050405020304" pitchFamily="18" charset="0"/>
              </a:rPr>
              <a:t>2</a:t>
            </a:r>
            <a:r>
              <a:rPr lang="en-US" altLang="zh-CN" sz="1800" b="1">
                <a:latin typeface="Times New Roman" panose="02020603050405020304" pitchFamily="18" charset="0"/>
              </a:rPr>
              <a:t>+P</a:t>
            </a:r>
            <a:r>
              <a:rPr lang="en-US" altLang="zh-CN" sz="1800" b="1" baseline="-25000">
                <a:latin typeface="Times New Roman" panose="02020603050405020304" pitchFamily="18" charset="0"/>
              </a:rPr>
              <a:t>2</a:t>
            </a:r>
            <a:r>
              <a:rPr lang="en-US" altLang="zh-CN" sz="1800" b="1">
                <a:latin typeface="Times New Roman" panose="02020603050405020304" pitchFamily="18" charset="0"/>
              </a:rPr>
              <a:t>= 2.4W</a:t>
            </a:r>
            <a:endParaRPr lang="en-US" altLang="zh-CN" sz="1800" b="1">
              <a:latin typeface="Times New Roman" panose="02020603050405020304" pitchFamily="18" charset="0"/>
            </a:endParaRPr>
          </a:p>
        </p:txBody>
      </p:sp>
      <p:graphicFrame>
        <p:nvGraphicFramePr>
          <p:cNvPr id="90146" name="对象 90145"/>
          <p:cNvGraphicFramePr/>
          <p:nvPr/>
        </p:nvGraphicFramePr>
        <p:xfrm>
          <a:off x="2052078" y="584818"/>
          <a:ext cx="3221442" cy="362966"/>
        </p:xfrm>
        <a:graphic>
          <a:graphicData uri="http://schemas.openxmlformats.org/presentationml/2006/ole">
            <mc:AlternateContent xmlns:mc="http://schemas.openxmlformats.org/markup-compatibility/2006">
              <mc:Choice xmlns:v="urn:schemas-microsoft-com:vml" Requires="v">
                <p:oleObj spid="_x0000_s34831" name="" r:id="rId9" imgW="2133600" imgH="241300" progId="Equation.3">
                  <p:embed/>
                </p:oleObj>
              </mc:Choice>
              <mc:Fallback>
                <p:oleObj name="" r:id="rId9" imgW="2133600" imgH="241300" progId="Equation.3">
                  <p:embed/>
                  <p:pic>
                    <p:nvPicPr>
                      <p:cNvPr id="0" name="图片 3249"/>
                      <p:cNvPicPr/>
                      <p:nvPr/>
                    </p:nvPicPr>
                    <p:blipFill>
                      <a:blip r:embed="rId10"/>
                      <a:stretch>
                        <a:fillRect/>
                      </a:stretch>
                    </p:blipFill>
                    <p:spPr>
                      <a:xfrm>
                        <a:off x="2052078" y="584818"/>
                        <a:ext cx="3221442" cy="362966"/>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barn(inHorizontal)">
                                      <p:cBhvr>
                                        <p:cTn id="7" dur="500"/>
                                        <p:tgtEl>
                                          <p:spTgt spid="901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0141"/>
                                        </p:tgtEl>
                                        <p:attrNameLst>
                                          <p:attrName>style.visibility</p:attrName>
                                        </p:attrNameLst>
                                      </p:cBhvr>
                                      <p:to>
                                        <p:strVal val="visible"/>
                                      </p:to>
                                    </p:set>
                                    <p:animEffect transition="in" filter="checkerboard(across)">
                                      <p:cBhvr>
                                        <p:cTn id="12" dur="500"/>
                                        <p:tgtEl>
                                          <p:spTgt spid="9014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01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0142"/>
                                        </p:tgtEl>
                                        <p:attrNameLst>
                                          <p:attrName>style.visibility</p:attrName>
                                        </p:attrNameLst>
                                      </p:cBhvr>
                                      <p:to>
                                        <p:strVal val="visible"/>
                                      </p:to>
                                    </p:set>
                                    <p:animEffect transition="in" filter="wipe(left)">
                                      <p:cBhvr>
                                        <p:cTn id="21" dur="500"/>
                                        <p:tgtEl>
                                          <p:spTgt spid="901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0143"/>
                                        </p:tgtEl>
                                        <p:attrNameLst>
                                          <p:attrName>style.visibility</p:attrName>
                                        </p:attrNameLst>
                                      </p:cBhvr>
                                      <p:to>
                                        <p:strVal val="visible"/>
                                      </p:to>
                                    </p:set>
                                    <p:animEffect transition="in" filter="wipe(left)">
                                      <p:cBhvr>
                                        <p:cTn id="26" dur="500"/>
                                        <p:tgtEl>
                                          <p:spTgt spid="90143"/>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90144"/>
                                        </p:tgtEl>
                                        <p:attrNameLst>
                                          <p:attrName>style.visibility</p:attrName>
                                        </p:attrNameLst>
                                      </p:cBhvr>
                                      <p:to>
                                        <p:strVal val="visible"/>
                                      </p:to>
                                    </p:set>
                                    <p:animEffect transition="in" filter="checkerboard(across)">
                                      <p:cBhvr>
                                        <p:cTn id="31" dur="500"/>
                                        <p:tgtEl>
                                          <p:spTgt spid="9014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0145"/>
                                        </p:tgtEl>
                                        <p:attrNameLst>
                                          <p:attrName>style.visibility</p:attrName>
                                        </p:attrNameLst>
                                      </p:cBhvr>
                                      <p:to>
                                        <p:strVal val="visible"/>
                                      </p:to>
                                    </p:set>
                                    <p:animEffect transition="in" filter="blinds(horizontal)">
                                      <p:cBhvr>
                                        <p:cTn id="36" dur="500"/>
                                        <p:tgtEl>
                                          <p:spTgt spid="90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41" grpId="0"/>
      <p:bldP spid="90144" grpId="0"/>
      <p:bldP spid="901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642" name="组合 240641"/>
          <p:cNvGrpSpPr/>
          <p:nvPr/>
        </p:nvGrpSpPr>
        <p:grpSpPr>
          <a:xfrm>
            <a:off x="1553238" y="607325"/>
            <a:ext cx="6026807" cy="1365886"/>
            <a:chOff x="260" y="435"/>
            <a:chExt cx="5061" cy="1147"/>
          </a:xfrm>
        </p:grpSpPr>
        <p:sp>
          <p:nvSpPr>
            <p:cNvPr id="240643" name="矩形 240642"/>
            <p:cNvSpPr/>
            <p:nvPr/>
          </p:nvSpPr>
          <p:spPr>
            <a:xfrm rot="-5400000">
              <a:off x="1186" y="776"/>
              <a:ext cx="91" cy="227"/>
            </a:xfrm>
            <a:prstGeom prst="rect">
              <a:avLst/>
            </a:prstGeom>
            <a:noFill/>
            <a:ln w="25400" cap="flat" cmpd="sng">
              <a:solidFill>
                <a:schemeClr val="tx1"/>
              </a:solidFill>
              <a:prstDash val="solid"/>
              <a:miter/>
              <a:headEnd type="none" w="med" len="med"/>
              <a:tailEnd type="none" w="med" len="med"/>
            </a:ln>
          </p:spPr>
          <p:txBody>
            <a:bodyPr/>
            <a:lstStyle/>
            <a:p>
              <a:endParaRPr lang="zh-CN" altLang="en-US" sz="100"/>
            </a:p>
          </p:txBody>
        </p:sp>
        <p:sp>
          <p:nvSpPr>
            <p:cNvPr id="240644" name="矩形 240643"/>
            <p:cNvSpPr/>
            <p:nvPr/>
          </p:nvSpPr>
          <p:spPr>
            <a:xfrm>
              <a:off x="264" y="917"/>
              <a:ext cx="260" cy="270"/>
            </a:xfrm>
            <a:prstGeom prst="rect">
              <a:avLst/>
            </a:prstGeom>
            <a:noFill/>
            <a:ln w="25400">
              <a:noFill/>
            </a:ln>
          </p:spPr>
          <p:txBody>
            <a:bodyPr wrap="none" anchor="t">
              <a:spAutoFit/>
            </a:bodyPr>
            <a:lstStyle/>
            <a:p>
              <a:pPr algn="ctr" eaLnBrk="0" hangingPunct="0"/>
              <a:r>
                <a:rPr lang="en-US" altLang="zh-CN" sz="1500" b="1" i="1">
                  <a:latin typeface="Times New Roman" panose="02020603050405020304" pitchFamily="18" charset="0"/>
                </a:rPr>
                <a:t>B</a:t>
              </a:r>
              <a:endParaRPr lang="en-US" altLang="zh-CN" sz="1500" b="1" baseline="-25000">
                <a:latin typeface="Times New Roman" panose="02020603050405020304" pitchFamily="18" charset="0"/>
              </a:endParaRPr>
            </a:p>
          </p:txBody>
        </p:sp>
        <p:grpSp>
          <p:nvGrpSpPr>
            <p:cNvPr id="240645" name="组合 240644"/>
            <p:cNvGrpSpPr/>
            <p:nvPr/>
          </p:nvGrpSpPr>
          <p:grpSpPr>
            <a:xfrm>
              <a:off x="496" y="799"/>
              <a:ext cx="4825" cy="118"/>
              <a:chOff x="572" y="1065"/>
              <a:chExt cx="4825" cy="118"/>
            </a:xfrm>
          </p:grpSpPr>
          <p:sp>
            <p:nvSpPr>
              <p:cNvPr id="240646" name="直接连接符 240645"/>
              <p:cNvSpPr/>
              <p:nvPr/>
            </p:nvSpPr>
            <p:spPr>
              <a:xfrm>
                <a:off x="572" y="1152"/>
                <a:ext cx="4825" cy="0"/>
              </a:xfrm>
              <a:prstGeom prst="line">
                <a:avLst/>
              </a:prstGeom>
              <a:ln w="25400" cap="flat" cmpd="sng">
                <a:solidFill>
                  <a:schemeClr val="tx1"/>
                </a:solidFill>
                <a:prstDash val="solid"/>
                <a:headEnd type="oval" w="med" len="med"/>
                <a:tailEnd type="none" w="med" len="med"/>
              </a:ln>
            </p:spPr>
          </p:sp>
          <p:grpSp>
            <p:nvGrpSpPr>
              <p:cNvPr id="240647" name="组合 240646"/>
              <p:cNvGrpSpPr>
                <a:grpSpLocks noChangeAspect="1"/>
              </p:cNvGrpSpPr>
              <p:nvPr/>
            </p:nvGrpSpPr>
            <p:grpSpPr>
              <a:xfrm>
                <a:off x="795" y="1065"/>
                <a:ext cx="290" cy="118"/>
                <a:chOff x="753" y="1036"/>
                <a:chExt cx="384" cy="156"/>
              </a:xfrm>
            </p:grpSpPr>
            <p:sp>
              <p:nvSpPr>
                <p:cNvPr id="240648" name="矩形 240647"/>
                <p:cNvSpPr>
                  <a:spLocks noChangeAspect="1"/>
                </p:cNvSpPr>
                <p:nvPr/>
              </p:nvSpPr>
              <p:spPr>
                <a:xfrm rot="10800000" flipV="1">
                  <a:off x="825" y="1125"/>
                  <a:ext cx="240" cy="48"/>
                </a:xfrm>
                <a:prstGeom prst="rect">
                  <a:avLst/>
                </a:prstGeom>
                <a:solidFill>
                  <a:schemeClr val="bg1"/>
                </a:solidFill>
                <a:ln w="25400">
                  <a:noFill/>
                </a:ln>
              </p:spPr>
              <p:txBody>
                <a:bodyPr/>
                <a:lstStyle/>
                <a:p>
                  <a:endParaRPr lang="zh-CN" altLang="en-US" sz="100"/>
                </a:p>
              </p:txBody>
            </p:sp>
            <p:sp>
              <p:nvSpPr>
                <p:cNvPr id="240649" name="椭圆 240648"/>
                <p:cNvSpPr>
                  <a:spLocks noChangeAspect="1"/>
                </p:cNvSpPr>
                <p:nvPr/>
              </p:nvSpPr>
              <p:spPr>
                <a:xfrm rot="10800000" flipV="1">
                  <a:off x="1065" y="1120"/>
                  <a:ext cx="72" cy="72"/>
                </a:xfrm>
                <a:prstGeom prst="ellipse">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650" name="椭圆 240649"/>
                <p:cNvSpPr>
                  <a:spLocks noChangeAspect="1"/>
                </p:cNvSpPr>
                <p:nvPr/>
              </p:nvSpPr>
              <p:spPr>
                <a:xfrm rot="10800000" flipV="1">
                  <a:off x="753" y="1120"/>
                  <a:ext cx="72" cy="72"/>
                </a:xfrm>
                <a:prstGeom prst="ellipse">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651" name="直接连接符 240650"/>
                <p:cNvSpPr>
                  <a:spLocks noChangeAspect="1"/>
                </p:cNvSpPr>
                <p:nvPr/>
              </p:nvSpPr>
              <p:spPr>
                <a:xfrm rot="10800000">
                  <a:off x="825" y="1036"/>
                  <a:ext cx="240" cy="120"/>
                </a:xfrm>
                <a:prstGeom prst="line">
                  <a:avLst/>
                </a:prstGeom>
                <a:ln w="25400" cap="flat" cmpd="sng">
                  <a:solidFill>
                    <a:srgbClr val="FF0000"/>
                  </a:solidFill>
                  <a:prstDash val="solid"/>
                  <a:headEnd type="none" w="med" len="med"/>
                  <a:tailEnd type="none" w="med" len="med"/>
                </a:ln>
              </p:spPr>
            </p:sp>
          </p:grpSp>
        </p:grpSp>
        <p:grpSp>
          <p:nvGrpSpPr>
            <p:cNvPr id="240652" name="组合 240651"/>
            <p:cNvGrpSpPr/>
            <p:nvPr/>
          </p:nvGrpSpPr>
          <p:grpSpPr>
            <a:xfrm>
              <a:off x="496" y="988"/>
              <a:ext cx="4825" cy="118"/>
              <a:chOff x="572" y="1065"/>
              <a:chExt cx="4825" cy="118"/>
            </a:xfrm>
          </p:grpSpPr>
          <p:sp>
            <p:nvSpPr>
              <p:cNvPr id="240653" name="直接连接符 240652"/>
              <p:cNvSpPr/>
              <p:nvPr/>
            </p:nvSpPr>
            <p:spPr>
              <a:xfrm>
                <a:off x="572" y="1152"/>
                <a:ext cx="4825" cy="0"/>
              </a:xfrm>
              <a:prstGeom prst="line">
                <a:avLst/>
              </a:prstGeom>
              <a:ln w="25400" cap="flat" cmpd="sng">
                <a:solidFill>
                  <a:schemeClr val="tx1"/>
                </a:solidFill>
                <a:prstDash val="solid"/>
                <a:headEnd type="oval" w="med" len="med"/>
                <a:tailEnd type="none" w="med" len="med"/>
              </a:ln>
            </p:spPr>
          </p:sp>
          <p:grpSp>
            <p:nvGrpSpPr>
              <p:cNvPr id="240654" name="组合 240653"/>
              <p:cNvGrpSpPr>
                <a:grpSpLocks noChangeAspect="1"/>
              </p:cNvGrpSpPr>
              <p:nvPr/>
            </p:nvGrpSpPr>
            <p:grpSpPr>
              <a:xfrm>
                <a:off x="795" y="1065"/>
                <a:ext cx="290" cy="118"/>
                <a:chOff x="753" y="1036"/>
                <a:chExt cx="384" cy="156"/>
              </a:xfrm>
            </p:grpSpPr>
            <p:sp>
              <p:nvSpPr>
                <p:cNvPr id="240655" name="矩形 240654"/>
                <p:cNvSpPr>
                  <a:spLocks noChangeAspect="1"/>
                </p:cNvSpPr>
                <p:nvPr/>
              </p:nvSpPr>
              <p:spPr>
                <a:xfrm rot="10800000" flipV="1">
                  <a:off x="825" y="1125"/>
                  <a:ext cx="240" cy="48"/>
                </a:xfrm>
                <a:prstGeom prst="rect">
                  <a:avLst/>
                </a:prstGeom>
                <a:solidFill>
                  <a:schemeClr val="bg1"/>
                </a:solidFill>
                <a:ln w="25400">
                  <a:noFill/>
                </a:ln>
              </p:spPr>
              <p:txBody>
                <a:bodyPr/>
                <a:lstStyle/>
                <a:p>
                  <a:endParaRPr lang="zh-CN" altLang="en-US" sz="100"/>
                </a:p>
              </p:txBody>
            </p:sp>
            <p:sp>
              <p:nvSpPr>
                <p:cNvPr id="240656" name="椭圆 240655"/>
                <p:cNvSpPr>
                  <a:spLocks noChangeAspect="1"/>
                </p:cNvSpPr>
                <p:nvPr/>
              </p:nvSpPr>
              <p:spPr>
                <a:xfrm rot="10800000" flipV="1">
                  <a:off x="1065" y="1120"/>
                  <a:ext cx="72" cy="72"/>
                </a:xfrm>
                <a:prstGeom prst="ellipse">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657" name="椭圆 240656"/>
                <p:cNvSpPr>
                  <a:spLocks noChangeAspect="1"/>
                </p:cNvSpPr>
                <p:nvPr/>
              </p:nvSpPr>
              <p:spPr>
                <a:xfrm rot="10800000" flipV="1">
                  <a:off x="753" y="1120"/>
                  <a:ext cx="72" cy="72"/>
                </a:xfrm>
                <a:prstGeom prst="ellipse">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658" name="直接连接符 240657"/>
                <p:cNvSpPr>
                  <a:spLocks noChangeAspect="1"/>
                </p:cNvSpPr>
                <p:nvPr/>
              </p:nvSpPr>
              <p:spPr>
                <a:xfrm rot="10800000">
                  <a:off x="825" y="1036"/>
                  <a:ext cx="240" cy="120"/>
                </a:xfrm>
                <a:prstGeom prst="line">
                  <a:avLst/>
                </a:prstGeom>
                <a:ln w="25400" cap="flat" cmpd="sng">
                  <a:solidFill>
                    <a:srgbClr val="FF0000"/>
                  </a:solidFill>
                  <a:prstDash val="solid"/>
                  <a:headEnd type="none" w="med" len="med"/>
                  <a:tailEnd type="none" w="med" len="med"/>
                </a:ln>
              </p:spPr>
            </p:sp>
          </p:grpSp>
        </p:grpSp>
        <p:grpSp>
          <p:nvGrpSpPr>
            <p:cNvPr id="240659" name="组合 240658"/>
            <p:cNvGrpSpPr/>
            <p:nvPr/>
          </p:nvGrpSpPr>
          <p:grpSpPr>
            <a:xfrm>
              <a:off x="496" y="1183"/>
              <a:ext cx="4825" cy="118"/>
              <a:chOff x="572" y="1065"/>
              <a:chExt cx="4825" cy="118"/>
            </a:xfrm>
          </p:grpSpPr>
          <p:sp>
            <p:nvSpPr>
              <p:cNvPr id="240660" name="直接连接符 240659"/>
              <p:cNvSpPr/>
              <p:nvPr/>
            </p:nvSpPr>
            <p:spPr>
              <a:xfrm>
                <a:off x="572" y="1152"/>
                <a:ext cx="4825" cy="0"/>
              </a:xfrm>
              <a:prstGeom prst="line">
                <a:avLst/>
              </a:prstGeom>
              <a:ln w="25400" cap="flat" cmpd="sng">
                <a:solidFill>
                  <a:schemeClr val="tx1"/>
                </a:solidFill>
                <a:prstDash val="solid"/>
                <a:headEnd type="oval" w="med" len="med"/>
                <a:tailEnd type="none" w="med" len="med"/>
              </a:ln>
            </p:spPr>
          </p:sp>
          <p:grpSp>
            <p:nvGrpSpPr>
              <p:cNvPr id="240661" name="组合 240660"/>
              <p:cNvGrpSpPr>
                <a:grpSpLocks noChangeAspect="1"/>
              </p:cNvGrpSpPr>
              <p:nvPr/>
            </p:nvGrpSpPr>
            <p:grpSpPr>
              <a:xfrm>
                <a:off x="795" y="1065"/>
                <a:ext cx="290" cy="118"/>
                <a:chOff x="753" y="1036"/>
                <a:chExt cx="384" cy="156"/>
              </a:xfrm>
            </p:grpSpPr>
            <p:sp>
              <p:nvSpPr>
                <p:cNvPr id="240662" name="矩形 240661"/>
                <p:cNvSpPr>
                  <a:spLocks noChangeAspect="1"/>
                </p:cNvSpPr>
                <p:nvPr/>
              </p:nvSpPr>
              <p:spPr>
                <a:xfrm rot="10800000" flipV="1">
                  <a:off x="825" y="1125"/>
                  <a:ext cx="240" cy="48"/>
                </a:xfrm>
                <a:prstGeom prst="rect">
                  <a:avLst/>
                </a:prstGeom>
                <a:solidFill>
                  <a:schemeClr val="bg1"/>
                </a:solidFill>
                <a:ln w="25400">
                  <a:noFill/>
                </a:ln>
              </p:spPr>
              <p:txBody>
                <a:bodyPr/>
                <a:lstStyle/>
                <a:p>
                  <a:endParaRPr lang="zh-CN" altLang="en-US" sz="100"/>
                </a:p>
              </p:txBody>
            </p:sp>
            <p:sp>
              <p:nvSpPr>
                <p:cNvPr id="240663" name="椭圆 240662"/>
                <p:cNvSpPr>
                  <a:spLocks noChangeAspect="1"/>
                </p:cNvSpPr>
                <p:nvPr/>
              </p:nvSpPr>
              <p:spPr>
                <a:xfrm rot="10800000" flipV="1">
                  <a:off x="1065" y="1120"/>
                  <a:ext cx="72" cy="72"/>
                </a:xfrm>
                <a:prstGeom prst="ellipse">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664" name="椭圆 240663"/>
                <p:cNvSpPr>
                  <a:spLocks noChangeAspect="1"/>
                </p:cNvSpPr>
                <p:nvPr/>
              </p:nvSpPr>
              <p:spPr>
                <a:xfrm rot="10800000" flipV="1">
                  <a:off x="753" y="1120"/>
                  <a:ext cx="72" cy="72"/>
                </a:xfrm>
                <a:prstGeom prst="ellipse">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665" name="直接连接符 240664"/>
                <p:cNvSpPr>
                  <a:spLocks noChangeAspect="1"/>
                </p:cNvSpPr>
                <p:nvPr/>
              </p:nvSpPr>
              <p:spPr>
                <a:xfrm rot="10800000">
                  <a:off x="825" y="1036"/>
                  <a:ext cx="240" cy="120"/>
                </a:xfrm>
                <a:prstGeom prst="line">
                  <a:avLst/>
                </a:prstGeom>
                <a:ln w="25400" cap="flat" cmpd="sng">
                  <a:solidFill>
                    <a:srgbClr val="FF0000"/>
                  </a:solidFill>
                  <a:prstDash val="solid"/>
                  <a:headEnd type="none" w="med" len="med"/>
                  <a:tailEnd type="none" w="med" len="med"/>
                </a:ln>
              </p:spPr>
            </p:sp>
          </p:grpSp>
        </p:grpSp>
        <p:sp>
          <p:nvSpPr>
            <p:cNvPr id="240666" name="直接连接符 240665"/>
            <p:cNvSpPr/>
            <p:nvPr/>
          </p:nvSpPr>
          <p:spPr>
            <a:xfrm>
              <a:off x="496" y="1453"/>
              <a:ext cx="4825" cy="0"/>
            </a:xfrm>
            <a:prstGeom prst="line">
              <a:avLst/>
            </a:prstGeom>
            <a:ln w="25400" cap="flat" cmpd="sng">
              <a:solidFill>
                <a:schemeClr val="tx1"/>
              </a:solidFill>
              <a:prstDash val="solid"/>
              <a:headEnd type="oval" w="med" len="med"/>
              <a:tailEnd type="none" w="med" len="med"/>
            </a:ln>
          </p:spPr>
        </p:sp>
        <p:sp>
          <p:nvSpPr>
            <p:cNvPr id="240667" name="矩形 240666"/>
            <p:cNvSpPr/>
            <p:nvPr/>
          </p:nvSpPr>
          <p:spPr>
            <a:xfrm>
              <a:off x="264" y="737"/>
              <a:ext cx="260" cy="270"/>
            </a:xfrm>
            <a:prstGeom prst="rect">
              <a:avLst/>
            </a:prstGeom>
            <a:noFill/>
            <a:ln w="25400">
              <a:noFill/>
            </a:ln>
          </p:spPr>
          <p:txBody>
            <a:bodyPr wrap="none" anchor="t">
              <a:spAutoFit/>
            </a:bodyPr>
            <a:lstStyle/>
            <a:p>
              <a:pPr algn="ctr" eaLnBrk="0" hangingPunct="0"/>
              <a:r>
                <a:rPr lang="en-US" altLang="zh-CN" sz="1500" b="1" i="1">
                  <a:latin typeface="Times New Roman" panose="02020603050405020304" pitchFamily="18" charset="0"/>
                </a:rPr>
                <a:t>A</a:t>
              </a:r>
              <a:endParaRPr lang="en-US" altLang="zh-CN" sz="1500" b="1" baseline="-25000">
                <a:latin typeface="Times New Roman" panose="02020603050405020304" pitchFamily="18" charset="0"/>
              </a:endParaRPr>
            </a:p>
          </p:txBody>
        </p:sp>
        <p:sp>
          <p:nvSpPr>
            <p:cNvPr id="240668" name="矩形 240667"/>
            <p:cNvSpPr/>
            <p:nvPr/>
          </p:nvSpPr>
          <p:spPr>
            <a:xfrm>
              <a:off x="264" y="1119"/>
              <a:ext cx="260" cy="270"/>
            </a:xfrm>
            <a:prstGeom prst="rect">
              <a:avLst/>
            </a:prstGeom>
            <a:noFill/>
            <a:ln w="25400">
              <a:noFill/>
            </a:ln>
          </p:spPr>
          <p:txBody>
            <a:bodyPr wrap="none" anchor="t">
              <a:spAutoFit/>
            </a:bodyPr>
            <a:lstStyle/>
            <a:p>
              <a:pPr algn="ctr" eaLnBrk="0" hangingPunct="0"/>
              <a:r>
                <a:rPr lang="en-US" altLang="zh-CN" sz="1500" b="1" i="1">
                  <a:latin typeface="Times New Roman" panose="02020603050405020304" pitchFamily="18" charset="0"/>
                </a:rPr>
                <a:t>C</a:t>
              </a:r>
              <a:endParaRPr lang="en-US" altLang="zh-CN" sz="1500" b="1" baseline="-25000">
                <a:latin typeface="Times New Roman" panose="02020603050405020304" pitchFamily="18" charset="0"/>
              </a:endParaRPr>
            </a:p>
          </p:txBody>
        </p:sp>
        <p:sp>
          <p:nvSpPr>
            <p:cNvPr id="240669" name="矩形 240668"/>
            <p:cNvSpPr/>
            <p:nvPr/>
          </p:nvSpPr>
          <p:spPr>
            <a:xfrm>
              <a:off x="260" y="1312"/>
              <a:ext cx="269" cy="270"/>
            </a:xfrm>
            <a:prstGeom prst="rect">
              <a:avLst/>
            </a:prstGeom>
            <a:noFill/>
            <a:ln w="25400">
              <a:noFill/>
            </a:ln>
          </p:spPr>
          <p:txBody>
            <a:bodyPr wrap="none" anchor="t">
              <a:spAutoFit/>
            </a:bodyPr>
            <a:lstStyle/>
            <a:p>
              <a:pPr algn="ctr" eaLnBrk="0" hangingPunct="0"/>
              <a:r>
                <a:rPr lang="en-US" altLang="zh-CN" sz="1500" b="1" i="1">
                  <a:latin typeface="Times New Roman" panose="02020603050405020304" pitchFamily="18" charset="0"/>
                </a:rPr>
                <a:t>N</a:t>
              </a:r>
              <a:endParaRPr lang="en-US" altLang="zh-CN" sz="1500" b="1" baseline="-25000">
                <a:latin typeface="Times New Roman" panose="02020603050405020304" pitchFamily="18" charset="0"/>
              </a:endParaRPr>
            </a:p>
          </p:txBody>
        </p:sp>
        <p:sp>
          <p:nvSpPr>
            <p:cNvPr id="240670" name="直接连接符 240669"/>
            <p:cNvSpPr/>
            <p:nvPr/>
          </p:nvSpPr>
          <p:spPr>
            <a:xfrm>
              <a:off x="864" y="849"/>
              <a:ext cx="0" cy="388"/>
            </a:xfrm>
            <a:prstGeom prst="line">
              <a:avLst/>
            </a:prstGeom>
            <a:ln w="25400" cap="flat" cmpd="sng">
              <a:solidFill>
                <a:schemeClr val="tx1"/>
              </a:solidFill>
              <a:prstDash val="dash"/>
              <a:headEnd type="none" w="med" len="med"/>
              <a:tailEnd type="none" w="med" len="med"/>
            </a:ln>
          </p:spPr>
        </p:sp>
        <p:sp>
          <p:nvSpPr>
            <p:cNvPr id="240671" name="矩形 240670"/>
            <p:cNvSpPr/>
            <p:nvPr/>
          </p:nvSpPr>
          <p:spPr>
            <a:xfrm rot="-5400000">
              <a:off x="1176" y="960"/>
              <a:ext cx="91" cy="227"/>
            </a:xfrm>
            <a:prstGeom prst="rect">
              <a:avLst/>
            </a:prstGeom>
            <a:noFill/>
            <a:ln w="25400" cap="flat" cmpd="sng">
              <a:solidFill>
                <a:schemeClr val="tx1"/>
              </a:solidFill>
              <a:prstDash val="solid"/>
              <a:miter/>
              <a:headEnd type="none" w="med" len="med"/>
              <a:tailEnd type="none" w="med" len="med"/>
            </a:ln>
          </p:spPr>
          <p:txBody>
            <a:bodyPr/>
            <a:lstStyle/>
            <a:p>
              <a:endParaRPr lang="zh-CN" altLang="en-US" sz="100"/>
            </a:p>
          </p:txBody>
        </p:sp>
        <p:sp>
          <p:nvSpPr>
            <p:cNvPr id="240672" name="矩形 240671"/>
            <p:cNvSpPr/>
            <p:nvPr/>
          </p:nvSpPr>
          <p:spPr>
            <a:xfrm rot="-5400000">
              <a:off x="1171" y="1158"/>
              <a:ext cx="91" cy="227"/>
            </a:xfrm>
            <a:prstGeom prst="rect">
              <a:avLst/>
            </a:prstGeom>
            <a:noFill/>
            <a:ln w="25400" cap="flat" cmpd="sng">
              <a:solidFill>
                <a:schemeClr val="tx1"/>
              </a:solidFill>
              <a:prstDash val="solid"/>
              <a:miter/>
              <a:headEnd type="none" w="med" len="med"/>
              <a:tailEnd type="none" w="med" len="med"/>
            </a:ln>
          </p:spPr>
          <p:txBody>
            <a:bodyPr/>
            <a:lstStyle/>
            <a:p>
              <a:endParaRPr lang="zh-CN" altLang="en-US" sz="100"/>
            </a:p>
          </p:txBody>
        </p:sp>
        <p:sp>
          <p:nvSpPr>
            <p:cNvPr id="240673" name="矩形 240672"/>
            <p:cNvSpPr/>
            <p:nvPr/>
          </p:nvSpPr>
          <p:spPr>
            <a:xfrm>
              <a:off x="904" y="445"/>
              <a:ext cx="733" cy="402"/>
            </a:xfrm>
            <a:prstGeom prst="rect">
              <a:avLst/>
            </a:prstGeom>
            <a:noFill/>
            <a:ln w="25400">
              <a:noFill/>
            </a:ln>
          </p:spPr>
          <p:txBody>
            <a:bodyPr wrap="none" anchor="t">
              <a:spAutoFit/>
            </a:bodyPr>
            <a:lstStyle/>
            <a:p>
              <a:pPr>
                <a:lnSpc>
                  <a:spcPct val="140000"/>
                </a:lnSpc>
              </a:pPr>
              <a:r>
                <a:rPr lang="zh-CN" altLang="en-US" sz="1800" b="1" dirty="0">
                  <a:latin typeface="Times New Roman" panose="02020603050405020304" pitchFamily="18" charset="0"/>
                </a:rPr>
                <a:t>保险丝</a:t>
              </a:r>
              <a:endParaRPr lang="zh-CN" altLang="en-US" sz="1800" b="1" dirty="0">
                <a:latin typeface="Times New Roman" panose="02020603050405020304" pitchFamily="18" charset="0"/>
              </a:endParaRPr>
            </a:p>
          </p:txBody>
        </p:sp>
        <p:sp>
          <p:nvSpPr>
            <p:cNvPr id="240674" name="矩形 240673"/>
            <p:cNvSpPr/>
            <p:nvPr/>
          </p:nvSpPr>
          <p:spPr>
            <a:xfrm>
              <a:off x="273" y="435"/>
              <a:ext cx="540" cy="402"/>
            </a:xfrm>
            <a:prstGeom prst="rect">
              <a:avLst/>
            </a:prstGeom>
            <a:noFill/>
            <a:ln w="25400">
              <a:noFill/>
            </a:ln>
          </p:spPr>
          <p:txBody>
            <a:bodyPr wrap="none" anchor="t">
              <a:spAutoFit/>
            </a:bodyPr>
            <a:lstStyle/>
            <a:p>
              <a:pPr>
                <a:lnSpc>
                  <a:spcPct val="140000"/>
                </a:lnSpc>
              </a:pPr>
              <a:r>
                <a:rPr lang="zh-CN" altLang="en-US" sz="1800" b="1" dirty="0">
                  <a:latin typeface="Times New Roman" panose="02020603050405020304" pitchFamily="18" charset="0"/>
                </a:rPr>
                <a:t>电源</a:t>
              </a:r>
              <a:endParaRPr lang="zh-CN" altLang="en-US" sz="1800" b="1" dirty="0">
                <a:latin typeface="Times New Roman" panose="02020603050405020304" pitchFamily="18" charset="0"/>
              </a:endParaRPr>
            </a:p>
          </p:txBody>
        </p:sp>
      </p:grpSp>
      <p:grpSp>
        <p:nvGrpSpPr>
          <p:cNvPr id="240675" name="组合 240674"/>
          <p:cNvGrpSpPr/>
          <p:nvPr/>
        </p:nvGrpSpPr>
        <p:grpSpPr>
          <a:xfrm>
            <a:off x="3206115" y="1143200"/>
            <a:ext cx="479905" cy="1673121"/>
            <a:chOff x="1648" y="885"/>
            <a:chExt cx="403" cy="1405"/>
          </a:xfrm>
        </p:grpSpPr>
        <p:sp>
          <p:nvSpPr>
            <p:cNvPr id="240676" name="任意多边形 240675"/>
            <p:cNvSpPr/>
            <p:nvPr/>
          </p:nvSpPr>
          <p:spPr>
            <a:xfrm rot="5400000">
              <a:off x="1184" y="1353"/>
              <a:ext cx="1335" cy="399"/>
            </a:xfrm>
            <a:custGeom>
              <a:avLst/>
              <a:gdLst/>
              <a:ahLst/>
              <a:cxnLst/>
              <a:rect l="0" t="0" r="0" b="0"/>
              <a:pathLst>
                <a:path w="240" h="192">
                  <a:moveTo>
                    <a:pt x="0" y="0"/>
                  </a:moveTo>
                  <a:lnTo>
                    <a:pt x="240" y="0"/>
                  </a:lnTo>
                  <a:lnTo>
                    <a:pt x="240" y="192"/>
                  </a:lnTo>
                </a:path>
              </a:pathLst>
            </a:custGeom>
            <a:noFill/>
            <a:ln w="25400" cap="sq" cmpd="sng">
              <a:solidFill>
                <a:schemeClr val="tx1"/>
              </a:solidFill>
              <a:prstDash val="solid"/>
              <a:headEnd type="oval" w="med" len="med"/>
              <a:tailEnd type="none" w="sm" len="sm"/>
            </a:ln>
          </p:spPr>
          <p:txBody>
            <a:bodyPr/>
            <a:lstStyle/>
            <a:p>
              <a:endParaRPr lang="zh-CN" altLang="en-US" sz="100"/>
            </a:p>
          </p:txBody>
        </p:sp>
        <p:grpSp>
          <p:nvGrpSpPr>
            <p:cNvPr id="240677" name="组合 240676"/>
            <p:cNvGrpSpPr/>
            <p:nvPr/>
          </p:nvGrpSpPr>
          <p:grpSpPr>
            <a:xfrm>
              <a:off x="1648" y="1908"/>
              <a:ext cx="401" cy="137"/>
              <a:chOff x="1648" y="1898"/>
              <a:chExt cx="401" cy="137"/>
            </a:xfrm>
          </p:grpSpPr>
          <p:sp>
            <p:nvSpPr>
              <p:cNvPr id="240678" name="直接连接符 240677"/>
              <p:cNvSpPr/>
              <p:nvPr/>
            </p:nvSpPr>
            <p:spPr>
              <a:xfrm>
                <a:off x="1648" y="1964"/>
                <a:ext cx="401" cy="0"/>
              </a:xfrm>
              <a:prstGeom prst="line">
                <a:avLst/>
              </a:prstGeom>
              <a:ln w="25400" cap="flat" cmpd="sng">
                <a:solidFill>
                  <a:schemeClr val="tx1"/>
                </a:solidFill>
                <a:prstDash val="solid"/>
                <a:headEnd type="oval" w="sm" len="sm"/>
                <a:tailEnd type="oval" w="sm" len="sm"/>
              </a:ln>
            </p:spPr>
          </p:sp>
          <p:sp>
            <p:nvSpPr>
              <p:cNvPr id="240679" name="流程图: 汇总连接 240678"/>
              <p:cNvSpPr/>
              <p:nvPr/>
            </p:nvSpPr>
            <p:spPr>
              <a:xfrm>
                <a:off x="1781" y="1898"/>
                <a:ext cx="142" cy="137"/>
              </a:xfrm>
              <a:prstGeom prst="flowChartSummingJunction">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sp>
          <p:nvSpPr>
            <p:cNvPr id="240680" name="流程图: 汇总连接 240679"/>
            <p:cNvSpPr/>
            <p:nvPr/>
          </p:nvSpPr>
          <p:spPr>
            <a:xfrm>
              <a:off x="1781" y="2153"/>
              <a:ext cx="142" cy="137"/>
            </a:xfrm>
            <a:prstGeom prst="flowChartSummingJunction">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nvGrpSpPr>
            <p:cNvPr id="240681" name="组合 240680"/>
            <p:cNvGrpSpPr/>
            <p:nvPr/>
          </p:nvGrpSpPr>
          <p:grpSpPr>
            <a:xfrm>
              <a:off x="1648" y="1662"/>
              <a:ext cx="401" cy="137"/>
              <a:chOff x="1648" y="1898"/>
              <a:chExt cx="401" cy="137"/>
            </a:xfrm>
          </p:grpSpPr>
          <p:sp>
            <p:nvSpPr>
              <p:cNvPr id="240682" name="直接连接符 240681"/>
              <p:cNvSpPr/>
              <p:nvPr/>
            </p:nvSpPr>
            <p:spPr>
              <a:xfrm>
                <a:off x="1648" y="1964"/>
                <a:ext cx="401" cy="0"/>
              </a:xfrm>
              <a:prstGeom prst="line">
                <a:avLst/>
              </a:prstGeom>
              <a:ln w="25400" cap="flat" cmpd="sng">
                <a:solidFill>
                  <a:schemeClr val="tx1"/>
                </a:solidFill>
                <a:prstDash val="solid"/>
                <a:headEnd type="oval" w="sm" len="sm"/>
                <a:tailEnd type="oval" w="sm" len="sm"/>
              </a:ln>
            </p:spPr>
          </p:sp>
          <p:sp>
            <p:nvSpPr>
              <p:cNvPr id="240683" name="流程图: 汇总连接 240682"/>
              <p:cNvSpPr/>
              <p:nvPr/>
            </p:nvSpPr>
            <p:spPr>
              <a:xfrm>
                <a:off x="1781" y="1898"/>
                <a:ext cx="142" cy="137"/>
              </a:xfrm>
              <a:prstGeom prst="flowChartSummingJunction">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sp>
          <p:nvSpPr>
            <p:cNvPr id="240684" name="直接连接符 240683"/>
            <p:cNvSpPr/>
            <p:nvPr/>
          </p:nvSpPr>
          <p:spPr>
            <a:xfrm>
              <a:off x="1648" y="1454"/>
              <a:ext cx="0" cy="761"/>
            </a:xfrm>
            <a:prstGeom prst="line">
              <a:avLst/>
            </a:prstGeom>
            <a:ln w="25400" cap="flat" cmpd="sng">
              <a:solidFill>
                <a:schemeClr val="tx1"/>
              </a:solidFill>
              <a:prstDash val="solid"/>
              <a:headEnd type="oval" w="sm" len="sm"/>
              <a:tailEnd type="none" w="med" len="med"/>
            </a:ln>
          </p:spPr>
        </p:sp>
      </p:grpSp>
      <p:grpSp>
        <p:nvGrpSpPr>
          <p:cNvPr id="240685" name="组合 240684"/>
          <p:cNvGrpSpPr/>
          <p:nvPr/>
        </p:nvGrpSpPr>
        <p:grpSpPr>
          <a:xfrm>
            <a:off x="4014690" y="1369458"/>
            <a:ext cx="479906" cy="1448053"/>
            <a:chOff x="2327" y="1075"/>
            <a:chExt cx="403" cy="1216"/>
          </a:xfrm>
        </p:grpSpPr>
        <p:sp>
          <p:nvSpPr>
            <p:cNvPr id="240686" name="任意多边形 240685"/>
            <p:cNvSpPr/>
            <p:nvPr/>
          </p:nvSpPr>
          <p:spPr>
            <a:xfrm rot="5400000">
              <a:off x="1957" y="1448"/>
              <a:ext cx="1146" cy="399"/>
            </a:xfrm>
            <a:custGeom>
              <a:avLst/>
              <a:gdLst/>
              <a:ahLst/>
              <a:cxnLst/>
              <a:rect l="0" t="0" r="0" b="0"/>
              <a:pathLst>
                <a:path w="240" h="192">
                  <a:moveTo>
                    <a:pt x="0" y="0"/>
                  </a:moveTo>
                  <a:lnTo>
                    <a:pt x="240" y="0"/>
                  </a:lnTo>
                  <a:lnTo>
                    <a:pt x="240" y="192"/>
                  </a:lnTo>
                </a:path>
              </a:pathLst>
            </a:custGeom>
            <a:noFill/>
            <a:ln w="25400" cap="sq" cmpd="sng">
              <a:solidFill>
                <a:schemeClr val="tx1"/>
              </a:solidFill>
              <a:prstDash val="solid"/>
              <a:headEnd type="oval" w="med" len="med"/>
              <a:tailEnd type="none" w="sm" len="sm"/>
            </a:ln>
          </p:spPr>
          <p:txBody>
            <a:bodyPr/>
            <a:lstStyle/>
            <a:p>
              <a:endParaRPr lang="zh-CN" altLang="en-US" sz="100"/>
            </a:p>
          </p:txBody>
        </p:sp>
        <p:grpSp>
          <p:nvGrpSpPr>
            <p:cNvPr id="240687" name="组合 240686"/>
            <p:cNvGrpSpPr/>
            <p:nvPr/>
          </p:nvGrpSpPr>
          <p:grpSpPr>
            <a:xfrm>
              <a:off x="2327" y="1909"/>
              <a:ext cx="401" cy="137"/>
              <a:chOff x="1648" y="1898"/>
              <a:chExt cx="401" cy="137"/>
            </a:xfrm>
          </p:grpSpPr>
          <p:sp>
            <p:nvSpPr>
              <p:cNvPr id="240688" name="直接连接符 240687"/>
              <p:cNvSpPr/>
              <p:nvPr/>
            </p:nvSpPr>
            <p:spPr>
              <a:xfrm>
                <a:off x="1648" y="1964"/>
                <a:ext cx="401" cy="0"/>
              </a:xfrm>
              <a:prstGeom prst="line">
                <a:avLst/>
              </a:prstGeom>
              <a:ln w="25400" cap="flat" cmpd="sng">
                <a:solidFill>
                  <a:schemeClr val="tx1"/>
                </a:solidFill>
                <a:prstDash val="solid"/>
                <a:headEnd type="oval" w="sm" len="sm"/>
                <a:tailEnd type="oval" w="sm" len="sm"/>
              </a:ln>
            </p:spPr>
          </p:sp>
          <p:sp>
            <p:nvSpPr>
              <p:cNvPr id="240689" name="流程图: 汇总连接 240688"/>
              <p:cNvSpPr/>
              <p:nvPr/>
            </p:nvSpPr>
            <p:spPr>
              <a:xfrm>
                <a:off x="1781" y="1898"/>
                <a:ext cx="142" cy="137"/>
              </a:xfrm>
              <a:prstGeom prst="flowChartSummingJunction">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sp>
          <p:nvSpPr>
            <p:cNvPr id="240690" name="流程图: 汇总连接 240689"/>
            <p:cNvSpPr/>
            <p:nvPr/>
          </p:nvSpPr>
          <p:spPr>
            <a:xfrm>
              <a:off x="2460" y="2154"/>
              <a:ext cx="142" cy="137"/>
            </a:xfrm>
            <a:prstGeom prst="flowChartSummingJunction">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nvGrpSpPr>
            <p:cNvPr id="240691" name="组合 240690"/>
            <p:cNvGrpSpPr/>
            <p:nvPr/>
          </p:nvGrpSpPr>
          <p:grpSpPr>
            <a:xfrm>
              <a:off x="2327" y="1663"/>
              <a:ext cx="401" cy="137"/>
              <a:chOff x="1648" y="1898"/>
              <a:chExt cx="401" cy="137"/>
            </a:xfrm>
          </p:grpSpPr>
          <p:sp>
            <p:nvSpPr>
              <p:cNvPr id="240692" name="直接连接符 240691"/>
              <p:cNvSpPr/>
              <p:nvPr/>
            </p:nvSpPr>
            <p:spPr>
              <a:xfrm>
                <a:off x="1648" y="1964"/>
                <a:ext cx="401" cy="0"/>
              </a:xfrm>
              <a:prstGeom prst="line">
                <a:avLst/>
              </a:prstGeom>
              <a:ln w="25400" cap="flat" cmpd="sng">
                <a:solidFill>
                  <a:schemeClr val="tx1"/>
                </a:solidFill>
                <a:prstDash val="solid"/>
                <a:headEnd type="oval" w="sm" len="sm"/>
                <a:tailEnd type="oval" w="sm" len="sm"/>
              </a:ln>
            </p:spPr>
          </p:sp>
          <p:sp>
            <p:nvSpPr>
              <p:cNvPr id="240693" name="流程图: 汇总连接 240692"/>
              <p:cNvSpPr/>
              <p:nvPr/>
            </p:nvSpPr>
            <p:spPr>
              <a:xfrm>
                <a:off x="1781" y="1898"/>
                <a:ext cx="142" cy="137"/>
              </a:xfrm>
              <a:prstGeom prst="flowChartSummingJunction">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sp>
          <p:nvSpPr>
            <p:cNvPr id="240694" name="直接连接符 240693"/>
            <p:cNvSpPr/>
            <p:nvPr/>
          </p:nvSpPr>
          <p:spPr>
            <a:xfrm>
              <a:off x="2327" y="1455"/>
              <a:ext cx="0" cy="761"/>
            </a:xfrm>
            <a:prstGeom prst="line">
              <a:avLst/>
            </a:prstGeom>
            <a:ln w="25400" cap="flat" cmpd="sng">
              <a:solidFill>
                <a:schemeClr val="tx1"/>
              </a:solidFill>
              <a:prstDash val="solid"/>
              <a:headEnd type="oval" w="med" len="med"/>
              <a:tailEnd type="none" w="med" len="med"/>
            </a:ln>
          </p:spPr>
        </p:sp>
      </p:grpSp>
      <p:grpSp>
        <p:nvGrpSpPr>
          <p:cNvPr id="240695" name="组合 240694"/>
          <p:cNvGrpSpPr/>
          <p:nvPr/>
        </p:nvGrpSpPr>
        <p:grpSpPr>
          <a:xfrm>
            <a:off x="4849465" y="1600480"/>
            <a:ext cx="479905" cy="1217032"/>
            <a:chOff x="3100" y="1269"/>
            <a:chExt cx="403" cy="1022"/>
          </a:xfrm>
        </p:grpSpPr>
        <p:sp>
          <p:nvSpPr>
            <p:cNvPr id="240696" name="任意多边形 240695"/>
            <p:cNvSpPr/>
            <p:nvPr/>
          </p:nvSpPr>
          <p:spPr>
            <a:xfrm rot="5400000">
              <a:off x="2827" y="1545"/>
              <a:ext cx="952" cy="399"/>
            </a:xfrm>
            <a:custGeom>
              <a:avLst/>
              <a:gdLst/>
              <a:ahLst/>
              <a:cxnLst/>
              <a:rect l="0" t="0" r="0" b="0"/>
              <a:pathLst>
                <a:path w="240" h="192">
                  <a:moveTo>
                    <a:pt x="0" y="0"/>
                  </a:moveTo>
                  <a:lnTo>
                    <a:pt x="240" y="0"/>
                  </a:lnTo>
                  <a:lnTo>
                    <a:pt x="240" y="192"/>
                  </a:lnTo>
                </a:path>
              </a:pathLst>
            </a:custGeom>
            <a:noFill/>
            <a:ln w="25400" cap="sq" cmpd="sng">
              <a:solidFill>
                <a:schemeClr val="tx1"/>
              </a:solidFill>
              <a:prstDash val="solid"/>
              <a:headEnd type="oval" w="med" len="med"/>
              <a:tailEnd type="none" w="sm" len="sm"/>
            </a:ln>
          </p:spPr>
          <p:txBody>
            <a:bodyPr/>
            <a:lstStyle/>
            <a:p>
              <a:endParaRPr lang="zh-CN" altLang="en-US" sz="100"/>
            </a:p>
          </p:txBody>
        </p:sp>
        <p:grpSp>
          <p:nvGrpSpPr>
            <p:cNvPr id="240697" name="组合 240696"/>
            <p:cNvGrpSpPr/>
            <p:nvPr/>
          </p:nvGrpSpPr>
          <p:grpSpPr>
            <a:xfrm>
              <a:off x="3100" y="1909"/>
              <a:ext cx="401" cy="137"/>
              <a:chOff x="1648" y="1898"/>
              <a:chExt cx="401" cy="137"/>
            </a:xfrm>
          </p:grpSpPr>
          <p:sp>
            <p:nvSpPr>
              <p:cNvPr id="240698" name="直接连接符 240697"/>
              <p:cNvSpPr/>
              <p:nvPr/>
            </p:nvSpPr>
            <p:spPr>
              <a:xfrm>
                <a:off x="1648" y="1964"/>
                <a:ext cx="401" cy="0"/>
              </a:xfrm>
              <a:prstGeom prst="line">
                <a:avLst/>
              </a:prstGeom>
              <a:ln w="25400" cap="flat" cmpd="sng">
                <a:solidFill>
                  <a:schemeClr val="tx1"/>
                </a:solidFill>
                <a:prstDash val="solid"/>
                <a:headEnd type="oval" w="sm" len="sm"/>
                <a:tailEnd type="oval" w="sm" len="sm"/>
              </a:ln>
            </p:spPr>
          </p:sp>
          <p:sp>
            <p:nvSpPr>
              <p:cNvPr id="240699" name="流程图: 汇总连接 240698"/>
              <p:cNvSpPr/>
              <p:nvPr/>
            </p:nvSpPr>
            <p:spPr>
              <a:xfrm>
                <a:off x="1781" y="1898"/>
                <a:ext cx="142" cy="137"/>
              </a:xfrm>
              <a:prstGeom prst="flowChartSummingJunction">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sp>
          <p:nvSpPr>
            <p:cNvPr id="240700" name="流程图: 汇总连接 240699"/>
            <p:cNvSpPr/>
            <p:nvPr/>
          </p:nvSpPr>
          <p:spPr>
            <a:xfrm>
              <a:off x="3233" y="2154"/>
              <a:ext cx="142" cy="137"/>
            </a:xfrm>
            <a:prstGeom prst="flowChartSummingJunction">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nvGrpSpPr>
            <p:cNvPr id="240701" name="组合 240700"/>
            <p:cNvGrpSpPr/>
            <p:nvPr/>
          </p:nvGrpSpPr>
          <p:grpSpPr>
            <a:xfrm>
              <a:off x="3100" y="1663"/>
              <a:ext cx="401" cy="137"/>
              <a:chOff x="1648" y="1898"/>
              <a:chExt cx="401" cy="137"/>
            </a:xfrm>
          </p:grpSpPr>
          <p:sp>
            <p:nvSpPr>
              <p:cNvPr id="240702" name="直接连接符 240701"/>
              <p:cNvSpPr/>
              <p:nvPr/>
            </p:nvSpPr>
            <p:spPr>
              <a:xfrm>
                <a:off x="1648" y="1964"/>
                <a:ext cx="401" cy="0"/>
              </a:xfrm>
              <a:prstGeom prst="line">
                <a:avLst/>
              </a:prstGeom>
              <a:ln w="25400" cap="flat" cmpd="sng">
                <a:solidFill>
                  <a:schemeClr val="tx1"/>
                </a:solidFill>
                <a:prstDash val="solid"/>
                <a:headEnd type="oval" w="sm" len="sm"/>
                <a:tailEnd type="oval" w="sm" len="sm"/>
              </a:ln>
            </p:spPr>
          </p:sp>
          <p:sp>
            <p:nvSpPr>
              <p:cNvPr id="240703" name="流程图: 汇总连接 240702"/>
              <p:cNvSpPr/>
              <p:nvPr/>
            </p:nvSpPr>
            <p:spPr>
              <a:xfrm>
                <a:off x="1781" y="1898"/>
                <a:ext cx="142" cy="137"/>
              </a:xfrm>
              <a:prstGeom prst="flowChartSummingJunction">
                <a:avLst/>
              </a:pr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sp>
          <p:nvSpPr>
            <p:cNvPr id="240704" name="直接连接符 240703"/>
            <p:cNvSpPr/>
            <p:nvPr/>
          </p:nvSpPr>
          <p:spPr>
            <a:xfrm>
              <a:off x="3100" y="1455"/>
              <a:ext cx="0" cy="761"/>
            </a:xfrm>
            <a:prstGeom prst="line">
              <a:avLst/>
            </a:prstGeom>
            <a:ln w="25400" cap="flat" cmpd="sng">
              <a:solidFill>
                <a:schemeClr val="tx1"/>
              </a:solidFill>
              <a:prstDash val="solid"/>
              <a:headEnd type="oval" w="med" len="med"/>
              <a:tailEnd type="none" w="med" len="med"/>
            </a:ln>
          </p:spPr>
        </p:sp>
      </p:grpSp>
      <p:sp>
        <p:nvSpPr>
          <p:cNvPr id="240705" name="文本框 240704"/>
          <p:cNvSpPr txBox="1"/>
          <p:nvPr/>
        </p:nvSpPr>
        <p:spPr>
          <a:xfrm>
            <a:off x="3315671" y="2885389"/>
            <a:ext cx="2012508" cy="645160"/>
          </a:xfrm>
          <a:prstGeom prst="rect">
            <a:avLst/>
          </a:prstGeom>
          <a:noFill/>
          <a:ln w="9525">
            <a:noFill/>
          </a:ln>
        </p:spPr>
        <p:txBody>
          <a:bodyPr>
            <a:spAutoFit/>
          </a:bodyPr>
          <a:lstStyle/>
          <a:p>
            <a:r>
              <a:rPr lang="en-US" altLang="zh-CN" sz="1800" b="1" dirty="0">
                <a:solidFill>
                  <a:srgbClr val="000099"/>
                </a:solidFill>
                <a:latin typeface="宋体" panose="02010600030101010101" pitchFamily="2" charset="-122"/>
              </a:rPr>
              <a:t>   </a:t>
            </a:r>
            <a:r>
              <a:rPr lang="zh-CN" altLang="en-US" sz="1800" b="1" dirty="0">
                <a:latin typeface="宋体" panose="02010600030101010101" pitchFamily="2" charset="-122"/>
              </a:rPr>
              <a:t>额定相电压为</a:t>
            </a:r>
            <a:endParaRPr lang="zh-CN" altLang="en-US" sz="1800" b="1" dirty="0">
              <a:latin typeface="宋体" panose="02010600030101010101" pitchFamily="2" charset="-122"/>
            </a:endParaRPr>
          </a:p>
          <a:p>
            <a:r>
              <a:rPr lang="en-US" altLang="zh-CN" sz="1800" b="1">
                <a:latin typeface="Times New Roman" panose="02020603050405020304" pitchFamily="18" charset="0"/>
              </a:rPr>
              <a:t>220</a:t>
            </a:r>
            <a:r>
              <a:rPr lang="zh-CN" altLang="en-US" sz="1800" b="1" dirty="0">
                <a:latin typeface="Times New Roman" panose="02020603050405020304" pitchFamily="18" charset="0"/>
              </a:rPr>
              <a:t>伏的单相负载</a:t>
            </a:r>
            <a:endParaRPr lang="zh-CN" altLang="en-US" sz="1800" b="1" dirty="0">
              <a:latin typeface="Times New Roman" panose="02020603050405020304" pitchFamily="18" charset="0"/>
            </a:endParaRPr>
          </a:p>
        </p:txBody>
      </p:sp>
      <p:sp>
        <p:nvSpPr>
          <p:cNvPr id="240706" name="文本框 240705"/>
          <p:cNvSpPr txBox="1"/>
          <p:nvPr/>
        </p:nvSpPr>
        <p:spPr>
          <a:xfrm>
            <a:off x="5659231" y="2875863"/>
            <a:ext cx="2012508" cy="645160"/>
          </a:xfrm>
          <a:prstGeom prst="rect">
            <a:avLst/>
          </a:prstGeom>
          <a:noFill/>
          <a:ln w="9525">
            <a:noFill/>
          </a:ln>
        </p:spPr>
        <p:txBody>
          <a:bodyPr>
            <a:spAutoFit/>
          </a:bodyPr>
          <a:lstStyle/>
          <a:p>
            <a:r>
              <a:rPr lang="en-US" altLang="zh-CN" sz="1800" b="1" dirty="0">
                <a:solidFill>
                  <a:srgbClr val="000099"/>
                </a:solidFill>
                <a:latin typeface="宋体" panose="02010600030101010101" pitchFamily="2" charset="-122"/>
              </a:rPr>
              <a:t>   </a:t>
            </a:r>
            <a:r>
              <a:rPr lang="zh-CN" altLang="en-US" sz="1800" b="1" dirty="0">
                <a:latin typeface="Times New Roman" panose="02020603050405020304" pitchFamily="18" charset="0"/>
              </a:rPr>
              <a:t>额定线电压为</a:t>
            </a:r>
            <a:endParaRPr lang="zh-CN" altLang="en-US" sz="1800" b="1" dirty="0">
              <a:latin typeface="Times New Roman" panose="02020603050405020304" pitchFamily="18" charset="0"/>
            </a:endParaRPr>
          </a:p>
          <a:p>
            <a:r>
              <a:rPr lang="en-US" altLang="zh-CN" sz="1800" b="1">
                <a:latin typeface="Times New Roman" panose="02020603050405020304" pitchFamily="18" charset="0"/>
              </a:rPr>
              <a:t>380</a:t>
            </a:r>
            <a:r>
              <a:rPr lang="zh-CN" altLang="en-US" sz="1800" b="1" dirty="0">
                <a:latin typeface="Times New Roman" panose="02020603050405020304" pitchFamily="18" charset="0"/>
              </a:rPr>
              <a:t>伏的三相负载</a:t>
            </a:r>
            <a:endParaRPr lang="zh-CN" altLang="en-US" sz="1800" b="1" dirty="0">
              <a:latin typeface="Times New Roman" panose="02020603050405020304" pitchFamily="18" charset="0"/>
            </a:endParaRPr>
          </a:p>
        </p:txBody>
      </p:sp>
      <p:sp>
        <p:nvSpPr>
          <p:cNvPr id="240707" name="文本框 240706"/>
          <p:cNvSpPr txBox="1"/>
          <p:nvPr/>
        </p:nvSpPr>
        <p:spPr>
          <a:xfrm>
            <a:off x="1715191" y="3476043"/>
            <a:ext cx="3143800" cy="465615"/>
          </a:xfrm>
          <a:prstGeom prst="rect">
            <a:avLst/>
          </a:prstGeom>
          <a:noFill/>
          <a:ln w="9525">
            <a:noFill/>
          </a:ln>
        </p:spPr>
        <p:txBody>
          <a:bodyPr anchor="ctr"/>
          <a:lstStyle/>
          <a:p>
            <a:r>
              <a:rPr lang="zh-CN" altLang="en-US" sz="1800" b="1" dirty="0">
                <a:latin typeface="宋体" panose="02010600030101010101" pitchFamily="2" charset="-122"/>
              </a:rPr>
              <a:t>三相负载连接原则：</a:t>
            </a:r>
            <a:endParaRPr lang="zh-CN" altLang="en-US" sz="1800" b="1" dirty="0">
              <a:latin typeface="宋体" panose="02010600030101010101" pitchFamily="2" charset="-122"/>
            </a:endParaRPr>
          </a:p>
        </p:txBody>
      </p:sp>
      <p:sp>
        <p:nvSpPr>
          <p:cNvPr id="240708" name="文本框 240707"/>
          <p:cNvSpPr txBox="1"/>
          <p:nvPr/>
        </p:nvSpPr>
        <p:spPr>
          <a:xfrm>
            <a:off x="1742580" y="3920223"/>
            <a:ext cx="4250084" cy="378685"/>
          </a:xfrm>
          <a:prstGeom prst="rect">
            <a:avLst/>
          </a:prstGeom>
          <a:noFill/>
          <a:ln w="9525">
            <a:noFill/>
          </a:ln>
        </p:spPr>
        <p:txBody>
          <a:bodyPr anchor="ctr"/>
          <a:lstStyle/>
          <a:p>
            <a:pPr>
              <a:lnSpc>
                <a:spcPct val="105000"/>
              </a:lnSpc>
            </a:pPr>
            <a:r>
              <a:rPr lang="en-US" altLang="zh-CN" sz="1800" b="1">
                <a:latin typeface="Times New Roman" panose="02020603050405020304" pitchFamily="18" charset="0"/>
                <a:ea typeface="楷体_GB2312" pitchFamily="49" charset="-122"/>
              </a:rPr>
              <a:t>1</a:t>
            </a:r>
            <a:r>
              <a:rPr lang="en-US" altLang="zh-CN" sz="1800" b="1" dirty="0">
                <a:latin typeface="宋体" panose="02010600030101010101" pitchFamily="2" charset="-122"/>
              </a:rPr>
              <a:t>).</a:t>
            </a:r>
            <a:r>
              <a:rPr lang="zh-CN" altLang="en-US" sz="1800" b="1" dirty="0">
                <a:latin typeface="宋体" panose="02010600030101010101" pitchFamily="2" charset="-122"/>
              </a:rPr>
              <a:t>电源提供的电压</a:t>
            </a:r>
            <a:r>
              <a:rPr lang="en-US" altLang="zh-CN" sz="1800" b="1" dirty="0">
                <a:latin typeface="宋体" panose="02010600030101010101" pitchFamily="2" charset="-122"/>
              </a:rPr>
              <a:t>=</a:t>
            </a:r>
            <a:r>
              <a:rPr lang="zh-CN" altLang="en-US" sz="1800" b="1" dirty="0">
                <a:latin typeface="宋体" panose="02010600030101010101" pitchFamily="2" charset="-122"/>
              </a:rPr>
              <a:t>负载的额定电压；</a:t>
            </a:r>
            <a:endParaRPr lang="zh-CN" altLang="en-US" sz="1800" b="1" dirty="0">
              <a:latin typeface="宋体" panose="02010600030101010101" pitchFamily="2" charset="-122"/>
            </a:endParaRPr>
          </a:p>
        </p:txBody>
      </p:sp>
      <p:sp>
        <p:nvSpPr>
          <p:cNvPr id="240709" name="文本框 240708"/>
          <p:cNvSpPr txBox="1"/>
          <p:nvPr/>
        </p:nvSpPr>
        <p:spPr>
          <a:xfrm>
            <a:off x="1735435" y="4275091"/>
            <a:ext cx="4799058" cy="427510"/>
          </a:xfrm>
          <a:prstGeom prst="rect">
            <a:avLst/>
          </a:prstGeom>
          <a:noFill/>
          <a:ln w="9525">
            <a:noFill/>
          </a:ln>
        </p:spPr>
        <p:txBody>
          <a:bodyPr anchor="ctr"/>
          <a:lstStyle/>
          <a:p>
            <a:pPr>
              <a:lnSpc>
                <a:spcPct val="105000"/>
              </a:lnSpc>
            </a:pPr>
            <a:r>
              <a:rPr lang="en-US" altLang="zh-CN" sz="1800" b="1">
                <a:latin typeface="Times New Roman" panose="02020603050405020304" pitchFamily="18" charset="0"/>
                <a:ea typeface="楷体_GB2312" pitchFamily="49" charset="-122"/>
              </a:rPr>
              <a:t>2</a:t>
            </a:r>
            <a:r>
              <a:rPr lang="en-US" altLang="zh-CN" sz="1800" b="1" dirty="0">
                <a:latin typeface="宋体" panose="02010600030101010101" pitchFamily="2" charset="-122"/>
              </a:rPr>
              <a:t>).</a:t>
            </a:r>
            <a:r>
              <a:rPr lang="zh-CN" altLang="en-US" sz="1800" b="1" dirty="0">
                <a:latin typeface="宋体" panose="02010600030101010101" pitchFamily="2" charset="-122"/>
              </a:rPr>
              <a:t>单相负载尽量均衡地分配到三相电源上。</a:t>
            </a:r>
            <a:endParaRPr lang="zh-CN" altLang="en-US" sz="1800" b="1" dirty="0">
              <a:latin typeface="宋体" panose="02010600030101010101" pitchFamily="2" charset="-122"/>
            </a:endParaRPr>
          </a:p>
        </p:txBody>
      </p:sp>
      <p:sp>
        <p:nvSpPr>
          <p:cNvPr id="240710" name="矩形 240709"/>
          <p:cNvSpPr/>
          <p:nvPr/>
        </p:nvSpPr>
        <p:spPr>
          <a:xfrm>
            <a:off x="1568718" y="320335"/>
            <a:ext cx="3064014" cy="368300"/>
          </a:xfrm>
          <a:prstGeom prst="rect">
            <a:avLst/>
          </a:prstGeom>
          <a:noFill/>
          <a:ln w="38100">
            <a:noFill/>
          </a:ln>
        </p:spPr>
        <p:txBody>
          <a:bodyPr>
            <a:spAutoFit/>
          </a:bodyPr>
          <a:lstStyle/>
          <a:p>
            <a:r>
              <a:rPr lang="zh-CN" altLang="en-US" sz="1800" b="1" dirty="0">
                <a:solidFill>
                  <a:schemeClr val="tx2"/>
                </a:solidFill>
                <a:latin typeface="楷体_GB2312" pitchFamily="49" charset="-122"/>
              </a:rPr>
              <a:t>三相四线制交流负载</a:t>
            </a:r>
            <a:endParaRPr lang="zh-CN" altLang="en-US" sz="1800" b="1" dirty="0">
              <a:solidFill>
                <a:schemeClr val="tx2"/>
              </a:solidFill>
              <a:latin typeface="楷体_GB2312" pitchFamily="49" charset="-122"/>
            </a:endParaRPr>
          </a:p>
        </p:txBody>
      </p:sp>
      <p:grpSp>
        <p:nvGrpSpPr>
          <p:cNvPr id="240711" name="组合 240710"/>
          <p:cNvGrpSpPr/>
          <p:nvPr/>
        </p:nvGrpSpPr>
        <p:grpSpPr>
          <a:xfrm>
            <a:off x="5979565" y="1142009"/>
            <a:ext cx="1604053" cy="1766005"/>
            <a:chOff x="4062" y="959"/>
            <a:chExt cx="1347" cy="1483"/>
          </a:xfrm>
        </p:grpSpPr>
        <p:sp>
          <p:nvSpPr>
            <p:cNvPr id="240712" name="直接连接符 240711"/>
            <p:cNvSpPr/>
            <p:nvPr/>
          </p:nvSpPr>
          <p:spPr>
            <a:xfrm rot="7200000">
              <a:off x="4749" y="1925"/>
              <a:ext cx="0" cy="439"/>
            </a:xfrm>
            <a:prstGeom prst="line">
              <a:avLst/>
            </a:prstGeom>
            <a:ln w="25400" cap="flat" cmpd="sng">
              <a:solidFill>
                <a:schemeClr val="tx1"/>
              </a:solidFill>
              <a:prstDash val="solid"/>
              <a:headEnd type="none" w="med" len="med"/>
              <a:tailEnd type="oval" w="med" len="med"/>
            </a:ln>
          </p:spPr>
        </p:sp>
        <p:sp>
          <p:nvSpPr>
            <p:cNvPr id="240713" name="直接连接符 240712"/>
            <p:cNvSpPr/>
            <p:nvPr/>
          </p:nvSpPr>
          <p:spPr>
            <a:xfrm rot="-7200000" flipH="1">
              <a:off x="4357" y="1925"/>
              <a:ext cx="0" cy="439"/>
            </a:xfrm>
            <a:prstGeom prst="line">
              <a:avLst/>
            </a:prstGeom>
            <a:ln w="25400" cap="flat" cmpd="sng">
              <a:solidFill>
                <a:schemeClr val="tx1"/>
              </a:solidFill>
              <a:prstDash val="solid"/>
              <a:headEnd type="none" w="med" len="med"/>
              <a:tailEnd type="none" w="med" len="med"/>
            </a:ln>
          </p:spPr>
        </p:sp>
        <p:grpSp>
          <p:nvGrpSpPr>
            <p:cNvPr id="240714" name="组合 240713"/>
            <p:cNvGrpSpPr>
              <a:grpSpLocks noChangeAspect="1"/>
            </p:cNvGrpSpPr>
            <p:nvPr/>
          </p:nvGrpSpPr>
          <p:grpSpPr>
            <a:xfrm rot="18000000">
              <a:off x="4686" y="2002"/>
              <a:ext cx="88" cy="267"/>
              <a:chOff x="2265" y="2384"/>
              <a:chExt cx="118" cy="360"/>
            </a:xfrm>
          </p:grpSpPr>
          <p:sp>
            <p:nvSpPr>
              <p:cNvPr id="240715" name="矩形 240714"/>
              <p:cNvSpPr>
                <a:spLocks noChangeAspect="1"/>
              </p:cNvSpPr>
              <p:nvPr/>
            </p:nvSpPr>
            <p:spPr>
              <a:xfrm>
                <a:off x="2265" y="2384"/>
                <a:ext cx="88" cy="360"/>
              </a:xfrm>
              <a:prstGeom prst="rect">
                <a:avLst/>
              </a:prstGeom>
              <a:solidFill>
                <a:schemeClr val="bg1"/>
              </a:solidFill>
              <a:ln w="25400">
                <a:noFill/>
              </a:ln>
            </p:spPr>
            <p:txBody>
              <a:bodyPr/>
              <a:lstStyle/>
              <a:p>
                <a:endParaRPr lang="zh-CN" altLang="en-US" sz="100"/>
              </a:p>
            </p:txBody>
          </p:sp>
          <p:sp>
            <p:nvSpPr>
              <p:cNvPr id="240716" name="任意多边形 240715"/>
              <p:cNvSpPr>
                <a:spLocks noChangeAspect="1"/>
              </p:cNvSpPr>
              <p:nvPr/>
            </p:nvSpPr>
            <p:spPr>
              <a:xfrm rot="5400000">
                <a:off x="2323" y="2384"/>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17" name="任意多边形 240716"/>
              <p:cNvSpPr>
                <a:spLocks noChangeAspect="1"/>
              </p:cNvSpPr>
              <p:nvPr/>
            </p:nvSpPr>
            <p:spPr>
              <a:xfrm rot="5400000">
                <a:off x="2323" y="2444"/>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18" name="任意多边形 240717"/>
              <p:cNvSpPr>
                <a:spLocks noChangeAspect="1"/>
              </p:cNvSpPr>
              <p:nvPr/>
            </p:nvSpPr>
            <p:spPr>
              <a:xfrm rot="5400000">
                <a:off x="2323" y="2504"/>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19" name="任意多边形 240718"/>
              <p:cNvSpPr>
                <a:spLocks noChangeAspect="1"/>
              </p:cNvSpPr>
              <p:nvPr/>
            </p:nvSpPr>
            <p:spPr>
              <a:xfrm rot="5400000">
                <a:off x="2323" y="2564"/>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20" name="任意多边形 240719"/>
              <p:cNvSpPr>
                <a:spLocks noChangeAspect="1"/>
              </p:cNvSpPr>
              <p:nvPr/>
            </p:nvSpPr>
            <p:spPr>
              <a:xfrm rot="5400000">
                <a:off x="2323" y="2624"/>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21" name="任意多边形 240720"/>
              <p:cNvSpPr>
                <a:spLocks noChangeAspect="1"/>
              </p:cNvSpPr>
              <p:nvPr/>
            </p:nvSpPr>
            <p:spPr>
              <a:xfrm rot="5400000">
                <a:off x="2323" y="2684"/>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grpSp>
          <p:nvGrpSpPr>
            <p:cNvPr id="240722" name="组合 240721"/>
            <p:cNvGrpSpPr>
              <a:grpSpLocks noChangeAspect="1"/>
            </p:cNvGrpSpPr>
            <p:nvPr/>
          </p:nvGrpSpPr>
          <p:grpSpPr>
            <a:xfrm rot="-18000000" flipH="1">
              <a:off x="4335" y="2006"/>
              <a:ext cx="88" cy="267"/>
              <a:chOff x="2265" y="2384"/>
              <a:chExt cx="118" cy="360"/>
            </a:xfrm>
          </p:grpSpPr>
          <p:sp>
            <p:nvSpPr>
              <p:cNvPr id="240723" name="矩形 240722"/>
              <p:cNvSpPr>
                <a:spLocks noChangeAspect="1"/>
              </p:cNvSpPr>
              <p:nvPr/>
            </p:nvSpPr>
            <p:spPr>
              <a:xfrm>
                <a:off x="2265" y="2384"/>
                <a:ext cx="88" cy="360"/>
              </a:xfrm>
              <a:prstGeom prst="rect">
                <a:avLst/>
              </a:prstGeom>
              <a:solidFill>
                <a:schemeClr val="bg1"/>
              </a:solidFill>
              <a:ln w="25400">
                <a:noFill/>
              </a:ln>
            </p:spPr>
            <p:txBody>
              <a:bodyPr/>
              <a:lstStyle/>
              <a:p>
                <a:endParaRPr lang="zh-CN" altLang="en-US" sz="100"/>
              </a:p>
            </p:txBody>
          </p:sp>
          <p:sp>
            <p:nvSpPr>
              <p:cNvPr id="240724" name="任意多边形 240723"/>
              <p:cNvSpPr>
                <a:spLocks noChangeAspect="1"/>
              </p:cNvSpPr>
              <p:nvPr/>
            </p:nvSpPr>
            <p:spPr>
              <a:xfrm rot="5400000">
                <a:off x="2323" y="2384"/>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25" name="任意多边形 240724"/>
              <p:cNvSpPr>
                <a:spLocks noChangeAspect="1"/>
              </p:cNvSpPr>
              <p:nvPr/>
            </p:nvSpPr>
            <p:spPr>
              <a:xfrm rot="5400000">
                <a:off x="2323" y="2444"/>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26" name="任意多边形 240725"/>
              <p:cNvSpPr>
                <a:spLocks noChangeAspect="1"/>
              </p:cNvSpPr>
              <p:nvPr/>
            </p:nvSpPr>
            <p:spPr>
              <a:xfrm rot="5400000">
                <a:off x="2323" y="2504"/>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27" name="任意多边形 240726"/>
              <p:cNvSpPr>
                <a:spLocks noChangeAspect="1"/>
              </p:cNvSpPr>
              <p:nvPr/>
            </p:nvSpPr>
            <p:spPr>
              <a:xfrm rot="5400000">
                <a:off x="2323" y="2564"/>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28" name="任意多边形 240727"/>
              <p:cNvSpPr>
                <a:spLocks noChangeAspect="1"/>
              </p:cNvSpPr>
              <p:nvPr/>
            </p:nvSpPr>
            <p:spPr>
              <a:xfrm rot="5400000">
                <a:off x="2323" y="2624"/>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29" name="任意多边形 240728"/>
              <p:cNvSpPr>
                <a:spLocks noChangeAspect="1"/>
              </p:cNvSpPr>
              <p:nvPr/>
            </p:nvSpPr>
            <p:spPr>
              <a:xfrm rot="5400000">
                <a:off x="2323" y="2684"/>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sp>
          <p:nvSpPr>
            <p:cNvPr id="240730" name="任意多边形 240729"/>
            <p:cNvSpPr/>
            <p:nvPr/>
          </p:nvSpPr>
          <p:spPr>
            <a:xfrm rot="-5400000" flipH="1">
              <a:off x="3465" y="1556"/>
              <a:ext cx="1297" cy="103"/>
            </a:xfrm>
            <a:custGeom>
              <a:avLst/>
              <a:gdLst/>
              <a:ahLst/>
              <a:cxnLst/>
              <a:rect l="0" t="0" r="0" b="0"/>
              <a:pathLst>
                <a:path w="240" h="192">
                  <a:moveTo>
                    <a:pt x="0" y="0"/>
                  </a:moveTo>
                  <a:lnTo>
                    <a:pt x="240" y="0"/>
                  </a:lnTo>
                  <a:lnTo>
                    <a:pt x="240" y="192"/>
                  </a:lnTo>
                </a:path>
              </a:pathLst>
            </a:custGeom>
            <a:noFill/>
            <a:ln w="25400" cap="sq" cmpd="sng">
              <a:solidFill>
                <a:schemeClr val="tx1"/>
              </a:solidFill>
              <a:prstDash val="solid"/>
              <a:headEnd type="oval" w="med" len="med"/>
              <a:tailEnd type="none" w="sm" len="sm"/>
            </a:ln>
          </p:spPr>
          <p:txBody>
            <a:bodyPr/>
            <a:lstStyle/>
            <a:p>
              <a:endParaRPr lang="zh-CN" altLang="en-US" sz="100"/>
            </a:p>
          </p:txBody>
        </p:sp>
        <p:sp>
          <p:nvSpPr>
            <p:cNvPr id="240731" name="任意多边形 240730"/>
            <p:cNvSpPr/>
            <p:nvPr/>
          </p:nvSpPr>
          <p:spPr>
            <a:xfrm rot="5400000">
              <a:off x="4536" y="1749"/>
              <a:ext cx="910" cy="103"/>
            </a:xfrm>
            <a:custGeom>
              <a:avLst/>
              <a:gdLst/>
              <a:ahLst/>
              <a:cxnLst/>
              <a:rect l="0" t="0" r="0" b="0"/>
              <a:pathLst>
                <a:path w="240" h="192">
                  <a:moveTo>
                    <a:pt x="0" y="0"/>
                  </a:moveTo>
                  <a:lnTo>
                    <a:pt x="240" y="0"/>
                  </a:lnTo>
                  <a:lnTo>
                    <a:pt x="240" y="192"/>
                  </a:lnTo>
                </a:path>
              </a:pathLst>
            </a:custGeom>
            <a:noFill/>
            <a:ln w="25400" cap="sq" cmpd="sng">
              <a:solidFill>
                <a:schemeClr val="tx1"/>
              </a:solidFill>
              <a:prstDash val="solid"/>
              <a:headEnd type="oval" w="med" len="med"/>
              <a:tailEnd type="none" w="sm" len="sm"/>
            </a:ln>
          </p:spPr>
          <p:txBody>
            <a:bodyPr/>
            <a:lstStyle/>
            <a:p>
              <a:endParaRPr lang="zh-CN" altLang="en-US" sz="100"/>
            </a:p>
          </p:txBody>
        </p:sp>
        <p:sp>
          <p:nvSpPr>
            <p:cNvPr id="240732" name="直接连接符 240731"/>
            <p:cNvSpPr/>
            <p:nvPr/>
          </p:nvSpPr>
          <p:spPr>
            <a:xfrm>
              <a:off x="4561" y="1147"/>
              <a:ext cx="0" cy="892"/>
            </a:xfrm>
            <a:prstGeom prst="line">
              <a:avLst/>
            </a:prstGeom>
            <a:ln w="25400" cap="flat" cmpd="sng">
              <a:solidFill>
                <a:schemeClr val="tx1"/>
              </a:solidFill>
              <a:prstDash val="solid"/>
              <a:headEnd type="oval" w="med" len="med"/>
              <a:tailEnd type="none" w="med" len="med"/>
            </a:ln>
          </p:spPr>
        </p:sp>
        <p:grpSp>
          <p:nvGrpSpPr>
            <p:cNvPr id="240733" name="组合 240732"/>
            <p:cNvGrpSpPr>
              <a:grpSpLocks noChangeAspect="1"/>
            </p:cNvGrpSpPr>
            <p:nvPr/>
          </p:nvGrpSpPr>
          <p:grpSpPr>
            <a:xfrm>
              <a:off x="4516" y="1676"/>
              <a:ext cx="88" cy="267"/>
              <a:chOff x="2265" y="2384"/>
              <a:chExt cx="118" cy="360"/>
            </a:xfrm>
          </p:grpSpPr>
          <p:sp>
            <p:nvSpPr>
              <p:cNvPr id="240734" name="矩形 240733"/>
              <p:cNvSpPr>
                <a:spLocks noChangeAspect="1"/>
              </p:cNvSpPr>
              <p:nvPr/>
            </p:nvSpPr>
            <p:spPr>
              <a:xfrm>
                <a:off x="2265" y="2384"/>
                <a:ext cx="88" cy="360"/>
              </a:xfrm>
              <a:prstGeom prst="rect">
                <a:avLst/>
              </a:prstGeom>
              <a:solidFill>
                <a:schemeClr val="bg1"/>
              </a:solidFill>
              <a:ln w="25400">
                <a:noFill/>
              </a:ln>
            </p:spPr>
            <p:txBody>
              <a:bodyPr/>
              <a:lstStyle/>
              <a:p>
                <a:endParaRPr lang="zh-CN" altLang="en-US" sz="100"/>
              </a:p>
            </p:txBody>
          </p:sp>
          <p:sp>
            <p:nvSpPr>
              <p:cNvPr id="240735" name="任意多边形 240734"/>
              <p:cNvSpPr>
                <a:spLocks noChangeAspect="1"/>
              </p:cNvSpPr>
              <p:nvPr/>
            </p:nvSpPr>
            <p:spPr>
              <a:xfrm rot="5400000">
                <a:off x="2323" y="2384"/>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36" name="任意多边形 240735"/>
              <p:cNvSpPr>
                <a:spLocks noChangeAspect="1"/>
              </p:cNvSpPr>
              <p:nvPr/>
            </p:nvSpPr>
            <p:spPr>
              <a:xfrm rot="5400000">
                <a:off x="2323" y="2444"/>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37" name="任意多边形 240736"/>
              <p:cNvSpPr>
                <a:spLocks noChangeAspect="1"/>
              </p:cNvSpPr>
              <p:nvPr/>
            </p:nvSpPr>
            <p:spPr>
              <a:xfrm rot="5400000">
                <a:off x="2323" y="2504"/>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38" name="任意多边形 240737"/>
              <p:cNvSpPr>
                <a:spLocks noChangeAspect="1"/>
              </p:cNvSpPr>
              <p:nvPr/>
            </p:nvSpPr>
            <p:spPr>
              <a:xfrm rot="5400000">
                <a:off x="2323" y="2564"/>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39" name="任意多边形 240738"/>
              <p:cNvSpPr>
                <a:spLocks noChangeAspect="1"/>
              </p:cNvSpPr>
              <p:nvPr/>
            </p:nvSpPr>
            <p:spPr>
              <a:xfrm rot="5400000">
                <a:off x="2323" y="2624"/>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240740" name="任意多边形 240739"/>
              <p:cNvSpPr>
                <a:spLocks noChangeAspect="1"/>
              </p:cNvSpPr>
              <p:nvPr/>
            </p:nvSpPr>
            <p:spPr>
              <a:xfrm rot="5400000">
                <a:off x="2323" y="2684"/>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sp>
          <p:nvSpPr>
            <p:cNvPr id="240741" name="椭圆 240740"/>
            <p:cNvSpPr/>
            <p:nvPr/>
          </p:nvSpPr>
          <p:spPr>
            <a:xfrm>
              <a:off x="4155" y="1628"/>
              <a:ext cx="793" cy="760"/>
            </a:xfrm>
            <a:prstGeom prst="ellipse">
              <a:avLst/>
            </a:prstGeom>
            <a:noFill/>
            <a:ln w="25400" cap="flat" cmpd="sng">
              <a:solidFill>
                <a:schemeClr val="tx1"/>
              </a:solidFill>
              <a:prstDash val="solid"/>
              <a:headEnd type="none" w="med" len="med"/>
              <a:tailEnd type="none" w="med" len="med"/>
            </a:ln>
          </p:spPr>
          <p:txBody>
            <a:bodyPr/>
            <a:lstStyle/>
            <a:p>
              <a:endParaRPr lang="zh-CN" altLang="en-US" sz="100"/>
            </a:p>
          </p:txBody>
        </p:sp>
        <p:sp>
          <p:nvSpPr>
            <p:cNvPr id="240742" name="矩形 240741"/>
            <p:cNvSpPr/>
            <p:nvPr/>
          </p:nvSpPr>
          <p:spPr>
            <a:xfrm>
              <a:off x="5060" y="1668"/>
              <a:ext cx="349" cy="774"/>
            </a:xfrm>
            <a:prstGeom prst="rect">
              <a:avLst/>
            </a:prstGeom>
            <a:noFill/>
            <a:ln w="25400">
              <a:noFill/>
            </a:ln>
          </p:spPr>
          <p:txBody>
            <a:bodyPr>
              <a:spAutoFit/>
            </a:bodyPr>
            <a:lstStyle/>
            <a:p>
              <a:r>
                <a:rPr lang="zh-CN" altLang="en-US" sz="1800" b="1" dirty="0">
                  <a:solidFill>
                    <a:schemeClr val="accent2"/>
                  </a:solidFill>
                  <a:latin typeface="Times New Roman" panose="02020603050405020304" pitchFamily="18" charset="0"/>
                </a:rPr>
                <a:t>电动机</a:t>
              </a:r>
              <a:endParaRPr lang="zh-CN" altLang="en-US" sz="1800" b="1" dirty="0">
                <a:solidFill>
                  <a:schemeClr val="accent2"/>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0642"/>
                                        </p:tgtEl>
                                        <p:attrNameLst>
                                          <p:attrName>style.visibility</p:attrName>
                                        </p:attrNameLst>
                                      </p:cBhvr>
                                      <p:to>
                                        <p:strVal val="visible"/>
                                      </p:to>
                                    </p:set>
                                    <p:animEffect transition="in" filter="wipe(left)">
                                      <p:cBhvr>
                                        <p:cTn id="7" dur="500"/>
                                        <p:tgtEl>
                                          <p:spTgt spid="2406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0675"/>
                                        </p:tgtEl>
                                        <p:attrNameLst>
                                          <p:attrName>style.visibility</p:attrName>
                                        </p:attrNameLst>
                                      </p:cBhvr>
                                      <p:to>
                                        <p:strVal val="visible"/>
                                      </p:to>
                                    </p:set>
                                    <p:animEffect transition="in" filter="wipe(up)">
                                      <p:cBhvr>
                                        <p:cTn id="12" dur="500"/>
                                        <p:tgtEl>
                                          <p:spTgt spid="2406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40685"/>
                                        </p:tgtEl>
                                        <p:attrNameLst>
                                          <p:attrName>style.visibility</p:attrName>
                                        </p:attrNameLst>
                                      </p:cBhvr>
                                      <p:to>
                                        <p:strVal val="visible"/>
                                      </p:to>
                                    </p:set>
                                    <p:animEffect transition="in" filter="wipe(up)">
                                      <p:cBhvr>
                                        <p:cTn id="17" dur="500"/>
                                        <p:tgtEl>
                                          <p:spTgt spid="2406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40695"/>
                                        </p:tgtEl>
                                        <p:attrNameLst>
                                          <p:attrName>style.visibility</p:attrName>
                                        </p:attrNameLst>
                                      </p:cBhvr>
                                      <p:to>
                                        <p:strVal val="visible"/>
                                      </p:to>
                                    </p:set>
                                    <p:animEffect transition="in" filter="wipe(up)">
                                      <p:cBhvr>
                                        <p:cTn id="22" dur="500"/>
                                        <p:tgtEl>
                                          <p:spTgt spid="240695"/>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iterate type="lt">
                                    <p:tmPct val="5000"/>
                                  </p:iterate>
                                  <p:childTnLst>
                                    <p:set>
                                      <p:cBhvr>
                                        <p:cTn id="26" dur="1" fill="hold">
                                          <p:stCondLst>
                                            <p:cond delay="0"/>
                                          </p:stCondLst>
                                        </p:cTn>
                                        <p:tgtEl>
                                          <p:spTgt spid="240705"/>
                                        </p:tgtEl>
                                        <p:attrNameLst>
                                          <p:attrName>style.visibility</p:attrName>
                                        </p:attrNameLst>
                                      </p:cBhvr>
                                      <p:to>
                                        <p:strVal val="visible"/>
                                      </p:to>
                                    </p:set>
                                    <p:anim calcmode="lin" valueType="num">
                                      <p:cBhvr>
                                        <p:cTn id="27" dur="1000" fill="hold"/>
                                        <p:tgtEl>
                                          <p:spTgt spid="240705"/>
                                        </p:tgtEl>
                                        <p:attrNameLst>
                                          <p:attrName>ppt_w</p:attrName>
                                        </p:attrNameLst>
                                      </p:cBhvr>
                                      <p:tavLst>
                                        <p:tav tm="0">
                                          <p:val>
                                            <p:fltVal val="0"/>
                                          </p:val>
                                        </p:tav>
                                        <p:tav tm="100000">
                                          <p:val>
                                            <p:strVal val="#ppt_w"/>
                                          </p:val>
                                        </p:tav>
                                      </p:tavLst>
                                    </p:anim>
                                    <p:anim calcmode="lin" valueType="num">
                                      <p:cBhvr>
                                        <p:cTn id="28" dur="1000" fill="hold"/>
                                        <p:tgtEl>
                                          <p:spTgt spid="240705"/>
                                        </p:tgtEl>
                                        <p:attrNameLst>
                                          <p:attrName>ppt_h</p:attrName>
                                        </p:attrNameLst>
                                      </p:cBhvr>
                                      <p:tavLst>
                                        <p:tav tm="0">
                                          <p:val>
                                            <p:fltVal val="0"/>
                                          </p:val>
                                        </p:tav>
                                        <p:tav tm="100000">
                                          <p:val>
                                            <p:strVal val="#ppt_h"/>
                                          </p:val>
                                        </p:tav>
                                      </p:tavLst>
                                    </p:anim>
                                    <p:anim calcmode="lin" valueType="num">
                                      <p:cBhvr>
                                        <p:cTn id="29" dur="1000" fill="hold"/>
                                        <p:tgtEl>
                                          <p:spTgt spid="240705"/>
                                        </p:tgtEl>
                                        <p:attrNameLst>
                                          <p:attrName>style.rotation</p:attrName>
                                        </p:attrNameLst>
                                      </p:cBhvr>
                                      <p:tavLst>
                                        <p:tav tm="0">
                                          <p:val>
                                            <p:fltVal val="90"/>
                                          </p:val>
                                        </p:tav>
                                        <p:tav tm="100000">
                                          <p:val>
                                            <p:fltVal val="0"/>
                                          </p:val>
                                        </p:tav>
                                      </p:tavLst>
                                    </p:anim>
                                    <p:animEffect transition="in" filter="fade">
                                      <p:cBhvr>
                                        <p:cTn id="30" dur="1000"/>
                                        <p:tgtEl>
                                          <p:spTgt spid="240705"/>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240711"/>
                                        </p:tgtEl>
                                        <p:attrNameLst>
                                          <p:attrName>style.visibility</p:attrName>
                                        </p:attrNameLst>
                                      </p:cBhvr>
                                      <p:to>
                                        <p:strVal val="visible"/>
                                      </p:to>
                                    </p:set>
                                    <p:anim calcmode="lin" valueType="num">
                                      <p:cBhvr>
                                        <p:cTn id="35" dur="500" fill="hold"/>
                                        <p:tgtEl>
                                          <p:spTgt spid="240711"/>
                                        </p:tgtEl>
                                        <p:attrNameLst>
                                          <p:attrName>ppt_w</p:attrName>
                                        </p:attrNameLst>
                                      </p:cBhvr>
                                      <p:tavLst>
                                        <p:tav tm="0">
                                          <p:val>
                                            <p:fltVal val="0"/>
                                          </p:val>
                                        </p:tav>
                                        <p:tav tm="100000">
                                          <p:val>
                                            <p:strVal val="#ppt_w"/>
                                          </p:val>
                                        </p:tav>
                                      </p:tavLst>
                                    </p:anim>
                                    <p:anim calcmode="lin" valueType="num">
                                      <p:cBhvr>
                                        <p:cTn id="36" dur="500" fill="hold"/>
                                        <p:tgtEl>
                                          <p:spTgt spid="240711"/>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iterate type="lt">
                                    <p:tmPct val="5000"/>
                                  </p:iterate>
                                  <p:childTnLst>
                                    <p:set>
                                      <p:cBhvr>
                                        <p:cTn id="40" dur="1" fill="hold">
                                          <p:stCondLst>
                                            <p:cond delay="0"/>
                                          </p:stCondLst>
                                        </p:cTn>
                                        <p:tgtEl>
                                          <p:spTgt spid="240706"/>
                                        </p:tgtEl>
                                        <p:attrNameLst>
                                          <p:attrName>style.visibility</p:attrName>
                                        </p:attrNameLst>
                                      </p:cBhvr>
                                      <p:to>
                                        <p:strVal val="visible"/>
                                      </p:to>
                                    </p:set>
                                    <p:anim calcmode="lin" valueType="num">
                                      <p:cBhvr>
                                        <p:cTn id="41" dur="1000" fill="hold"/>
                                        <p:tgtEl>
                                          <p:spTgt spid="240706"/>
                                        </p:tgtEl>
                                        <p:attrNameLst>
                                          <p:attrName>ppt_w</p:attrName>
                                        </p:attrNameLst>
                                      </p:cBhvr>
                                      <p:tavLst>
                                        <p:tav tm="0">
                                          <p:val>
                                            <p:fltVal val="0"/>
                                          </p:val>
                                        </p:tav>
                                        <p:tav tm="100000">
                                          <p:val>
                                            <p:strVal val="#ppt_w"/>
                                          </p:val>
                                        </p:tav>
                                      </p:tavLst>
                                    </p:anim>
                                    <p:anim calcmode="lin" valueType="num">
                                      <p:cBhvr>
                                        <p:cTn id="42" dur="1000" fill="hold"/>
                                        <p:tgtEl>
                                          <p:spTgt spid="240706"/>
                                        </p:tgtEl>
                                        <p:attrNameLst>
                                          <p:attrName>ppt_h</p:attrName>
                                        </p:attrNameLst>
                                      </p:cBhvr>
                                      <p:tavLst>
                                        <p:tav tm="0">
                                          <p:val>
                                            <p:fltVal val="0"/>
                                          </p:val>
                                        </p:tav>
                                        <p:tav tm="100000">
                                          <p:val>
                                            <p:strVal val="#ppt_h"/>
                                          </p:val>
                                        </p:tav>
                                      </p:tavLst>
                                    </p:anim>
                                    <p:anim calcmode="lin" valueType="num">
                                      <p:cBhvr>
                                        <p:cTn id="43" dur="1000" fill="hold"/>
                                        <p:tgtEl>
                                          <p:spTgt spid="240706"/>
                                        </p:tgtEl>
                                        <p:attrNameLst>
                                          <p:attrName>style.rotation</p:attrName>
                                        </p:attrNameLst>
                                      </p:cBhvr>
                                      <p:tavLst>
                                        <p:tav tm="0">
                                          <p:val>
                                            <p:fltVal val="90"/>
                                          </p:val>
                                        </p:tav>
                                        <p:tav tm="100000">
                                          <p:val>
                                            <p:fltVal val="0"/>
                                          </p:val>
                                        </p:tav>
                                      </p:tavLst>
                                    </p:anim>
                                    <p:animEffect transition="in" filter="fade">
                                      <p:cBhvr>
                                        <p:cTn id="44" dur="1000"/>
                                        <p:tgtEl>
                                          <p:spTgt spid="240706"/>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iterate type="lt">
                                    <p:tmPct val="5000"/>
                                  </p:iterate>
                                  <p:childTnLst>
                                    <p:set>
                                      <p:cBhvr>
                                        <p:cTn id="48" dur="1" fill="hold">
                                          <p:stCondLst>
                                            <p:cond delay="0"/>
                                          </p:stCondLst>
                                        </p:cTn>
                                        <p:tgtEl>
                                          <p:spTgt spid="240707"/>
                                        </p:tgtEl>
                                        <p:attrNameLst>
                                          <p:attrName>style.visibility</p:attrName>
                                        </p:attrNameLst>
                                      </p:cBhvr>
                                      <p:to>
                                        <p:strVal val="visible"/>
                                      </p:to>
                                    </p:set>
                                    <p:anim calcmode="lin" valueType="num">
                                      <p:cBhvr>
                                        <p:cTn id="49" dur="1000" fill="hold"/>
                                        <p:tgtEl>
                                          <p:spTgt spid="240707"/>
                                        </p:tgtEl>
                                        <p:attrNameLst>
                                          <p:attrName>ppt_w</p:attrName>
                                        </p:attrNameLst>
                                      </p:cBhvr>
                                      <p:tavLst>
                                        <p:tav tm="0">
                                          <p:val>
                                            <p:fltVal val="0"/>
                                          </p:val>
                                        </p:tav>
                                        <p:tav tm="100000">
                                          <p:val>
                                            <p:strVal val="#ppt_w"/>
                                          </p:val>
                                        </p:tav>
                                      </p:tavLst>
                                    </p:anim>
                                    <p:anim calcmode="lin" valueType="num">
                                      <p:cBhvr>
                                        <p:cTn id="50" dur="1000" fill="hold"/>
                                        <p:tgtEl>
                                          <p:spTgt spid="240707"/>
                                        </p:tgtEl>
                                        <p:attrNameLst>
                                          <p:attrName>ppt_h</p:attrName>
                                        </p:attrNameLst>
                                      </p:cBhvr>
                                      <p:tavLst>
                                        <p:tav tm="0">
                                          <p:val>
                                            <p:fltVal val="0"/>
                                          </p:val>
                                        </p:tav>
                                        <p:tav tm="100000">
                                          <p:val>
                                            <p:strVal val="#ppt_h"/>
                                          </p:val>
                                        </p:tav>
                                      </p:tavLst>
                                    </p:anim>
                                    <p:anim calcmode="lin" valueType="num">
                                      <p:cBhvr>
                                        <p:cTn id="51" dur="1000" fill="hold"/>
                                        <p:tgtEl>
                                          <p:spTgt spid="240707"/>
                                        </p:tgtEl>
                                        <p:attrNameLst>
                                          <p:attrName>style.rotation</p:attrName>
                                        </p:attrNameLst>
                                      </p:cBhvr>
                                      <p:tavLst>
                                        <p:tav tm="0">
                                          <p:val>
                                            <p:fltVal val="90"/>
                                          </p:val>
                                        </p:tav>
                                        <p:tav tm="100000">
                                          <p:val>
                                            <p:fltVal val="0"/>
                                          </p:val>
                                        </p:tav>
                                      </p:tavLst>
                                    </p:anim>
                                    <p:animEffect transition="in" filter="fade">
                                      <p:cBhvr>
                                        <p:cTn id="52" dur="1000"/>
                                        <p:tgtEl>
                                          <p:spTgt spid="240707"/>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iterate type="lt">
                                    <p:tmPct val="5000"/>
                                  </p:iterate>
                                  <p:childTnLst>
                                    <p:set>
                                      <p:cBhvr>
                                        <p:cTn id="56" dur="1" fill="hold">
                                          <p:stCondLst>
                                            <p:cond delay="0"/>
                                          </p:stCondLst>
                                        </p:cTn>
                                        <p:tgtEl>
                                          <p:spTgt spid="240708"/>
                                        </p:tgtEl>
                                        <p:attrNameLst>
                                          <p:attrName>style.visibility</p:attrName>
                                        </p:attrNameLst>
                                      </p:cBhvr>
                                      <p:to>
                                        <p:strVal val="visible"/>
                                      </p:to>
                                    </p:set>
                                    <p:anim calcmode="lin" valueType="num">
                                      <p:cBhvr>
                                        <p:cTn id="57" dur="1000" fill="hold"/>
                                        <p:tgtEl>
                                          <p:spTgt spid="240708"/>
                                        </p:tgtEl>
                                        <p:attrNameLst>
                                          <p:attrName>ppt_w</p:attrName>
                                        </p:attrNameLst>
                                      </p:cBhvr>
                                      <p:tavLst>
                                        <p:tav tm="0">
                                          <p:val>
                                            <p:fltVal val="0"/>
                                          </p:val>
                                        </p:tav>
                                        <p:tav tm="100000">
                                          <p:val>
                                            <p:strVal val="#ppt_w"/>
                                          </p:val>
                                        </p:tav>
                                      </p:tavLst>
                                    </p:anim>
                                    <p:anim calcmode="lin" valueType="num">
                                      <p:cBhvr>
                                        <p:cTn id="58" dur="1000" fill="hold"/>
                                        <p:tgtEl>
                                          <p:spTgt spid="240708"/>
                                        </p:tgtEl>
                                        <p:attrNameLst>
                                          <p:attrName>ppt_h</p:attrName>
                                        </p:attrNameLst>
                                      </p:cBhvr>
                                      <p:tavLst>
                                        <p:tav tm="0">
                                          <p:val>
                                            <p:fltVal val="0"/>
                                          </p:val>
                                        </p:tav>
                                        <p:tav tm="100000">
                                          <p:val>
                                            <p:strVal val="#ppt_h"/>
                                          </p:val>
                                        </p:tav>
                                      </p:tavLst>
                                    </p:anim>
                                    <p:anim calcmode="lin" valueType="num">
                                      <p:cBhvr>
                                        <p:cTn id="59" dur="1000" fill="hold"/>
                                        <p:tgtEl>
                                          <p:spTgt spid="240708"/>
                                        </p:tgtEl>
                                        <p:attrNameLst>
                                          <p:attrName>style.rotation</p:attrName>
                                        </p:attrNameLst>
                                      </p:cBhvr>
                                      <p:tavLst>
                                        <p:tav tm="0">
                                          <p:val>
                                            <p:fltVal val="90"/>
                                          </p:val>
                                        </p:tav>
                                        <p:tav tm="100000">
                                          <p:val>
                                            <p:fltVal val="0"/>
                                          </p:val>
                                        </p:tav>
                                      </p:tavLst>
                                    </p:anim>
                                    <p:animEffect transition="in" filter="fade">
                                      <p:cBhvr>
                                        <p:cTn id="60" dur="1000"/>
                                        <p:tgtEl>
                                          <p:spTgt spid="240708"/>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iterate type="lt">
                                    <p:tmPct val="10000"/>
                                  </p:iterate>
                                  <p:childTnLst>
                                    <p:set>
                                      <p:cBhvr>
                                        <p:cTn id="64" dur="1" fill="hold">
                                          <p:stCondLst>
                                            <p:cond delay="0"/>
                                          </p:stCondLst>
                                        </p:cTn>
                                        <p:tgtEl>
                                          <p:spTgt spid="240709"/>
                                        </p:tgtEl>
                                        <p:attrNameLst>
                                          <p:attrName>style.visibility</p:attrName>
                                        </p:attrNameLst>
                                      </p:cBhvr>
                                      <p:to>
                                        <p:strVal val="visible"/>
                                      </p:to>
                                    </p:set>
                                    <p:anim calcmode="lin" valueType="num">
                                      <p:cBhvr additive="base">
                                        <p:cTn id="65" dur="500" fill="hold"/>
                                        <p:tgtEl>
                                          <p:spTgt spid="240709"/>
                                        </p:tgtEl>
                                        <p:attrNameLst>
                                          <p:attrName>ppt_x</p:attrName>
                                        </p:attrNameLst>
                                      </p:cBhvr>
                                      <p:tavLst>
                                        <p:tav tm="0">
                                          <p:val>
                                            <p:strVal val="#ppt_x"/>
                                          </p:val>
                                        </p:tav>
                                        <p:tav tm="100000">
                                          <p:val>
                                            <p:strVal val="#ppt_x"/>
                                          </p:val>
                                        </p:tav>
                                      </p:tavLst>
                                    </p:anim>
                                    <p:anim calcmode="lin" valueType="num">
                                      <p:cBhvr additive="base">
                                        <p:cTn id="66" dur="500" fill="hold"/>
                                        <p:tgtEl>
                                          <p:spTgt spid="2407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05" grpId="0"/>
      <p:bldP spid="240706" grpId="0"/>
      <p:bldP spid="240707" grpId="0"/>
      <p:bldP spid="240708" grpId="0"/>
      <p:bldP spid="24070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9" name="文本框 65588"/>
          <p:cNvSpPr txBox="1"/>
          <p:nvPr/>
        </p:nvSpPr>
        <p:spPr>
          <a:xfrm>
            <a:off x="2978665" y="284209"/>
            <a:ext cx="2997328" cy="414020"/>
          </a:xfrm>
          <a:prstGeom prst="rect">
            <a:avLst/>
          </a:prstGeom>
          <a:gradFill rotWithShape="0">
            <a:gsLst>
              <a:gs pos="0">
                <a:srgbClr val="CCECFF"/>
              </a:gs>
              <a:gs pos="100000">
                <a:srgbClr val="CCECFF">
                  <a:gamma/>
                  <a:shade val="46275"/>
                  <a:invGamma/>
                </a:srgbClr>
              </a:gs>
            </a:gsLst>
            <a:lin ang="5400000" scaled="1"/>
            <a:tileRect/>
          </a:gradFill>
          <a:ln w="12700">
            <a:noFill/>
          </a:ln>
          <a:effectLst>
            <a:prstShdw prst="shdw17" dist="17961" dir="2699999">
              <a:srgbClr val="CCECFF">
                <a:gamma/>
                <a:shade val="60000"/>
                <a:invGamma/>
              </a:srgbClr>
            </a:prstShdw>
          </a:effectLst>
        </p:spPr>
        <p:txBody>
          <a:bodyPr anchor="ctr">
            <a:spAutoFit/>
          </a:bodyPr>
          <a:lstStyle/>
          <a:p>
            <a:pPr algn="ctr"/>
            <a:r>
              <a:rPr lang="en-US" altLang="zh-CN" sz="2100" b="1">
                <a:latin typeface="Times New Roman" panose="02020603050405020304" pitchFamily="18" charset="0"/>
              </a:rPr>
              <a:t>13. 5  </a:t>
            </a:r>
            <a:r>
              <a:rPr lang="zh-CN" altLang="en-US" sz="2100" b="1" dirty="0">
                <a:latin typeface="Times New Roman" panose="02020603050405020304" pitchFamily="18" charset="0"/>
              </a:rPr>
              <a:t>网络函数</a:t>
            </a:r>
            <a:endParaRPr lang="zh-CN" altLang="en-US" sz="2100" b="1">
              <a:latin typeface="Times New Roman" panose="02020603050405020304" pitchFamily="18" charset="0"/>
            </a:endParaRPr>
          </a:p>
        </p:txBody>
      </p:sp>
      <p:sp>
        <p:nvSpPr>
          <p:cNvPr id="65590" name="文本框 65589"/>
          <p:cNvSpPr txBox="1"/>
          <p:nvPr/>
        </p:nvSpPr>
        <p:spPr>
          <a:xfrm>
            <a:off x="1330552" y="789523"/>
            <a:ext cx="3079495" cy="368300"/>
          </a:xfrm>
          <a:prstGeom prst="rect">
            <a:avLst/>
          </a:prstGeom>
          <a:noFill/>
          <a:ln w="9525">
            <a:noFill/>
          </a:ln>
        </p:spPr>
        <p:txBody>
          <a:bodyPr>
            <a:spAutoFit/>
          </a:bodyPr>
          <a:lstStyle/>
          <a:p>
            <a:r>
              <a:rPr lang="zh-CN" altLang="en-US" sz="1800" b="1" dirty="0">
                <a:latin typeface="Times New Roman" panose="02020603050405020304" pitchFamily="18" charset="0"/>
              </a:rPr>
              <a:t>一、网络函数的定义和分类</a:t>
            </a:r>
            <a:endParaRPr lang="zh-CN" altLang="en-US" sz="1800" b="1">
              <a:latin typeface="Times New Roman" panose="02020603050405020304" pitchFamily="18" charset="0"/>
            </a:endParaRPr>
          </a:p>
        </p:txBody>
      </p:sp>
      <p:graphicFrame>
        <p:nvGraphicFramePr>
          <p:cNvPr id="65592" name="对象 65591"/>
          <p:cNvGraphicFramePr/>
          <p:nvPr/>
        </p:nvGraphicFramePr>
        <p:xfrm>
          <a:off x="2747363" y="2904640"/>
          <a:ext cx="3600450" cy="901065"/>
        </p:xfrm>
        <a:graphic>
          <a:graphicData uri="http://schemas.openxmlformats.org/presentationml/2006/ole">
            <mc:AlternateContent xmlns:mc="http://schemas.openxmlformats.org/markup-compatibility/2006">
              <mc:Choice xmlns:v="urn:schemas-microsoft-com:vml" Requires="v">
                <p:oleObj spid="_x0000_s158722" name="" r:id="rId1" imgW="1727200" imgH="431800" progId="Equation.3">
                  <p:embed/>
                </p:oleObj>
              </mc:Choice>
              <mc:Fallback>
                <p:oleObj name="" r:id="rId1" imgW="1727200" imgH="431800" progId="Equation.3">
                  <p:embed/>
                  <p:pic>
                    <p:nvPicPr>
                      <p:cNvPr id="0" name="对象 65591"/>
                      <p:cNvPicPr/>
                      <p:nvPr/>
                    </p:nvPicPr>
                    <p:blipFill>
                      <a:blip r:embed="rId2"/>
                      <a:stretch>
                        <a:fillRect/>
                      </a:stretch>
                    </p:blipFill>
                    <p:spPr>
                      <a:xfrm>
                        <a:off x="2747363" y="2904640"/>
                        <a:ext cx="3600450" cy="901065"/>
                      </a:xfrm>
                      <a:prstGeom prst="rect">
                        <a:avLst/>
                      </a:prstGeom>
                      <a:noFill/>
                      <a:ln w="38100">
                        <a:noFill/>
                        <a:miter/>
                      </a:ln>
                    </p:spPr>
                  </p:pic>
                </p:oleObj>
              </mc:Fallback>
            </mc:AlternateContent>
          </a:graphicData>
        </a:graphic>
      </p:graphicFrame>
      <p:sp>
        <p:nvSpPr>
          <p:cNvPr id="65593" name="文本框 65592"/>
          <p:cNvSpPr txBox="1"/>
          <p:nvPr/>
        </p:nvSpPr>
        <p:spPr>
          <a:xfrm>
            <a:off x="1599680" y="3805903"/>
            <a:ext cx="6001800" cy="922020"/>
          </a:xfrm>
          <a:prstGeom prst="rect">
            <a:avLst/>
          </a:prstGeom>
          <a:noFill/>
          <a:ln w="9525">
            <a:noFill/>
          </a:ln>
        </p:spPr>
        <p:txBody>
          <a:bodyPr>
            <a:spAutoFit/>
          </a:bodyPr>
          <a:lstStyle/>
          <a:p>
            <a:pPr algn="just">
              <a:lnSpc>
                <a:spcPct val="150000"/>
              </a:lnSpc>
              <a:spcBef>
                <a:spcPct val="50000"/>
              </a:spcBef>
            </a:pPr>
            <a:r>
              <a:rPr lang="en-US" altLang="zh-CN" sz="1800" b="1" dirty="0">
                <a:latin typeface="Times New Roman" panose="02020603050405020304" pitchFamily="18" charset="0"/>
                <a:ea typeface="楷体_GB2312" pitchFamily="49" charset="-122"/>
              </a:rPr>
              <a:t>        </a:t>
            </a:r>
            <a:r>
              <a:rPr lang="zh-CN" altLang="en-US" sz="1800" b="1" dirty="0">
                <a:latin typeface="宋体" panose="02010600030101010101" pitchFamily="2" charset="-122"/>
              </a:rPr>
              <a:t>输入</a:t>
            </a:r>
            <a:r>
              <a:rPr lang="en-US" altLang="zh-CN" sz="1800" b="1" dirty="0">
                <a:latin typeface="宋体" panose="02010600030101010101" pitchFamily="2" charset="-122"/>
              </a:rPr>
              <a:t>(</a:t>
            </a:r>
            <a:r>
              <a:rPr lang="zh-CN" altLang="en-US" sz="1800" b="1" dirty="0">
                <a:latin typeface="宋体" panose="02010600030101010101" pitchFamily="2" charset="-122"/>
              </a:rPr>
              <a:t>激励</a:t>
            </a:r>
            <a:r>
              <a:rPr lang="en-US" altLang="zh-CN" sz="1800" b="1" dirty="0">
                <a:latin typeface="宋体" panose="02010600030101010101" pitchFamily="2" charset="-122"/>
              </a:rPr>
              <a:t>)</a:t>
            </a:r>
            <a:r>
              <a:rPr lang="zh-CN" altLang="en-US" sz="1800" b="1" dirty="0">
                <a:latin typeface="宋体" panose="02010600030101010101" pitchFamily="2" charset="-122"/>
              </a:rPr>
              <a:t>是独立电压源或独立电流源，输出</a:t>
            </a:r>
            <a:r>
              <a:rPr lang="en-US" altLang="zh-CN" sz="1800" b="1" dirty="0">
                <a:latin typeface="宋体" panose="02010600030101010101" pitchFamily="2" charset="-122"/>
              </a:rPr>
              <a:t>(</a:t>
            </a:r>
            <a:r>
              <a:rPr lang="zh-CN" altLang="en-US" sz="1800" b="1" dirty="0">
                <a:latin typeface="宋体" panose="02010600030101010101" pitchFamily="2" charset="-122"/>
              </a:rPr>
              <a:t>响应</a:t>
            </a:r>
            <a:r>
              <a:rPr lang="en-US" altLang="zh-CN" sz="1800" b="1" dirty="0">
                <a:latin typeface="宋体" panose="02010600030101010101" pitchFamily="2" charset="-122"/>
              </a:rPr>
              <a:t>)</a:t>
            </a:r>
            <a:r>
              <a:rPr lang="zh-CN" altLang="en-US" sz="1800" b="1" dirty="0">
                <a:latin typeface="宋体" panose="02010600030101010101" pitchFamily="2" charset="-122"/>
              </a:rPr>
              <a:t>是感兴趣的某个电压或电流。</a:t>
            </a:r>
            <a:r>
              <a:rPr lang="zh-CN" altLang="en-US" sz="1800" b="1" dirty="0">
                <a:latin typeface="Times New Roman" panose="02020603050405020304" pitchFamily="18" charset="0"/>
                <a:ea typeface="楷体_GB2312" pitchFamily="49" charset="-122"/>
              </a:rPr>
              <a:t>    </a:t>
            </a:r>
            <a:endParaRPr lang="zh-CN" altLang="en-US" sz="1800" b="1">
              <a:latin typeface="Times New Roman" panose="02020603050405020304" pitchFamily="18" charset="0"/>
              <a:ea typeface="楷体_GB2312" pitchFamily="49" charset="-122"/>
            </a:endParaRPr>
          </a:p>
        </p:txBody>
      </p:sp>
      <p:grpSp>
        <p:nvGrpSpPr>
          <p:cNvPr id="65597" name="组合 65596"/>
          <p:cNvGrpSpPr/>
          <p:nvPr/>
        </p:nvGrpSpPr>
        <p:grpSpPr>
          <a:xfrm>
            <a:off x="1599680" y="1132483"/>
            <a:ext cx="6001800" cy="1752907"/>
            <a:chOff x="384" y="951"/>
            <a:chExt cx="5040" cy="1472"/>
          </a:xfrm>
        </p:grpSpPr>
        <p:sp>
          <p:nvSpPr>
            <p:cNvPr id="65594" name="矩形 65593"/>
            <p:cNvSpPr/>
            <p:nvPr/>
          </p:nvSpPr>
          <p:spPr>
            <a:xfrm>
              <a:off x="384" y="951"/>
              <a:ext cx="5040" cy="1472"/>
            </a:xfrm>
            <a:prstGeom prst="rect">
              <a:avLst/>
            </a:prstGeom>
            <a:noFill/>
            <a:ln w="9525">
              <a:noFill/>
            </a:ln>
          </p:spPr>
          <p:txBody>
            <a:bodyPr>
              <a:spAutoFit/>
            </a:bodyPr>
            <a:lstStyle/>
            <a:p>
              <a:pPr>
                <a:lnSpc>
                  <a:spcPct val="150000"/>
                </a:lnSpc>
                <a:spcBef>
                  <a:spcPct val="50000"/>
                </a:spcBef>
              </a:pPr>
              <a:r>
                <a:rPr lang="en-US" altLang="zh-CN" sz="1800" b="1" dirty="0">
                  <a:latin typeface="Times New Roman" panose="02020603050405020304" pitchFamily="18" charset="0"/>
                  <a:ea typeface="楷体_GB2312" pitchFamily="49" charset="-122"/>
                </a:rPr>
                <a:t>        </a:t>
              </a:r>
              <a:r>
                <a:rPr lang="zh-CN" altLang="en-US" sz="1800" b="1" dirty="0">
                  <a:latin typeface="宋体" panose="02010600030101010101" pitchFamily="2" charset="-122"/>
                </a:rPr>
                <a:t>在内部不含独立源电路中某一端口加频率为</a:t>
              </a:r>
              <a:r>
                <a:rPr lang="en-US" altLang="zh-CN" sz="1800" b="1" dirty="0">
                  <a:latin typeface="Symbol" panose="05050102010706020507" pitchFamily="18" charset="2"/>
                  <a:sym typeface="Symbol" panose="05050102010706020507" pitchFamily="18" charset="2"/>
                </a:rPr>
                <a:t></a:t>
              </a:r>
              <a:r>
                <a:rPr lang="zh-CN" altLang="en-US" sz="1800" b="1" dirty="0">
                  <a:latin typeface="宋体" panose="02010600030101010101" pitchFamily="2" charset="-122"/>
                </a:rPr>
                <a:t>的正弦激励  ，此激励在正弦稳态电路中产生某一稳态响应  ，该正弦稳态响应</a:t>
              </a:r>
              <a:r>
                <a:rPr lang="en-US" altLang="zh-CN" sz="1800" b="1" dirty="0">
                  <a:latin typeface="宋体" panose="02010600030101010101" pitchFamily="2" charset="-122"/>
                </a:rPr>
                <a:t>(</a:t>
              </a:r>
              <a:r>
                <a:rPr lang="zh-CN" altLang="en-US" sz="1800" b="1" dirty="0">
                  <a:latin typeface="宋体" panose="02010600030101010101" pitchFamily="2" charset="-122"/>
                </a:rPr>
                <a:t>输出</a:t>
              </a:r>
              <a:r>
                <a:rPr lang="en-US" altLang="zh-CN" sz="1800" b="1" dirty="0">
                  <a:latin typeface="宋体" panose="02010600030101010101" pitchFamily="2" charset="-122"/>
                </a:rPr>
                <a:t>)</a:t>
              </a:r>
              <a:r>
                <a:rPr lang="zh-CN" altLang="en-US" sz="1800" b="1" dirty="0">
                  <a:latin typeface="宋体" panose="02010600030101010101" pitchFamily="2" charset="-122"/>
                </a:rPr>
                <a:t>与激励</a:t>
              </a:r>
              <a:r>
                <a:rPr lang="en-US" altLang="zh-CN" sz="1800" b="1" dirty="0">
                  <a:latin typeface="宋体" panose="02010600030101010101" pitchFamily="2" charset="-122"/>
                </a:rPr>
                <a:t>(</a:t>
              </a:r>
              <a:r>
                <a:rPr lang="zh-CN" altLang="en-US" sz="1800" b="1" dirty="0">
                  <a:latin typeface="宋体" panose="02010600030101010101" pitchFamily="2" charset="-122"/>
                </a:rPr>
                <a:t>输入</a:t>
              </a:r>
              <a:r>
                <a:rPr lang="en-US" altLang="zh-CN" sz="1800" b="1" dirty="0">
                  <a:latin typeface="宋体" panose="02010600030101010101" pitchFamily="2" charset="-122"/>
                </a:rPr>
                <a:t>)</a:t>
              </a:r>
              <a:r>
                <a:rPr lang="zh-CN" altLang="en-US" sz="1800" b="1" dirty="0">
                  <a:latin typeface="宋体" panose="02010600030101010101" pitchFamily="2" charset="-122"/>
                </a:rPr>
                <a:t>之比，称为正弦稳态的网络函数，记为</a:t>
              </a:r>
              <a:r>
                <a:rPr lang="en-US" altLang="zh-CN" sz="1800" b="1" i="1" err="1">
                  <a:latin typeface="Times New Roman" panose="02020603050405020304" pitchFamily="18" charset="0"/>
                  <a:ea typeface="楷体_GB2312" pitchFamily="49" charset="-122"/>
                </a:rPr>
                <a:t>H</a:t>
              </a:r>
              <a:r>
                <a:rPr lang="en-US" altLang="zh-CN" sz="1800" b="1" err="1">
                  <a:latin typeface="Times New Roman" panose="02020603050405020304" pitchFamily="18" charset="0"/>
                  <a:ea typeface="楷体_GB2312" pitchFamily="49" charset="-122"/>
                </a:rPr>
                <a:t>(j</a:t>
              </a:r>
              <a:r>
                <a:rPr lang="en-US" altLang="zh-CN" sz="1800" b="1">
                  <a:latin typeface="Symbol" panose="05050102010706020507" pitchFamily="18" charset="2"/>
                  <a:sym typeface="Symbol" panose="05050102010706020507" pitchFamily="18" charset="2"/>
                </a:rPr>
                <a:t></a:t>
              </a:r>
              <a:r>
                <a:rPr lang="en-US" altLang="zh-CN" sz="1800" b="1">
                  <a:latin typeface="Times New Roman" panose="02020603050405020304" pitchFamily="18" charset="0"/>
                  <a:ea typeface="楷体_GB2312" pitchFamily="49" charset="-122"/>
                </a:rPr>
                <a:t>)</a:t>
              </a:r>
              <a:r>
                <a:rPr lang="zh-CN" altLang="en-US" sz="1800" b="1" dirty="0">
                  <a:latin typeface="宋体" panose="02010600030101010101" pitchFamily="2" charset="-122"/>
                </a:rPr>
                <a:t>，即 </a:t>
              </a:r>
              <a:endParaRPr lang="zh-CN" altLang="en-US" sz="1800" b="1" dirty="0">
                <a:latin typeface="宋体" panose="02010600030101010101" pitchFamily="2" charset="-122"/>
              </a:endParaRPr>
            </a:p>
          </p:txBody>
        </p:sp>
        <p:graphicFrame>
          <p:nvGraphicFramePr>
            <p:cNvPr id="65595" name="对象 65594"/>
            <p:cNvGraphicFramePr/>
            <p:nvPr/>
          </p:nvGraphicFramePr>
          <p:xfrm>
            <a:off x="839" y="1412"/>
            <a:ext cx="210" cy="242"/>
          </p:xfrm>
          <a:graphic>
            <a:graphicData uri="http://schemas.openxmlformats.org/presentationml/2006/ole">
              <mc:AlternateContent xmlns:mc="http://schemas.openxmlformats.org/markup-compatibility/2006">
                <mc:Choice xmlns:v="urn:schemas-microsoft-com:vml" Requires="v">
                  <p:oleObj spid="_x0000_s158723" name="" r:id="rId3" imgW="165100" imgH="190500" progId="Equation.3">
                    <p:embed/>
                  </p:oleObj>
                </mc:Choice>
                <mc:Fallback>
                  <p:oleObj name="" r:id="rId3" imgW="165100" imgH="190500" progId="Equation.3">
                    <p:embed/>
                    <p:pic>
                      <p:nvPicPr>
                        <p:cNvPr id="0" name="对象 65594"/>
                        <p:cNvPicPr/>
                        <p:nvPr/>
                      </p:nvPicPr>
                      <p:blipFill>
                        <a:blip r:embed="rId4">
                          <a:clrChange>
                            <a:clrFrom>
                              <a:srgbClr val="000000"/>
                            </a:clrFrom>
                            <a:clrTo>
                              <a:srgbClr val="FF0000"/>
                            </a:clrTo>
                          </a:clrChange>
                        </a:blip>
                        <a:stretch>
                          <a:fillRect/>
                        </a:stretch>
                      </p:blipFill>
                      <p:spPr>
                        <a:xfrm>
                          <a:off x="839" y="1412"/>
                          <a:ext cx="210" cy="242"/>
                        </a:xfrm>
                        <a:prstGeom prst="rect">
                          <a:avLst/>
                        </a:prstGeom>
                        <a:noFill/>
                        <a:ln w="38100">
                          <a:noFill/>
                          <a:miter/>
                        </a:ln>
                      </p:spPr>
                    </p:pic>
                  </p:oleObj>
                </mc:Fallback>
              </mc:AlternateContent>
            </a:graphicData>
          </a:graphic>
        </p:graphicFrame>
        <p:graphicFrame>
          <p:nvGraphicFramePr>
            <p:cNvPr id="65596" name="对象 65595"/>
            <p:cNvGraphicFramePr/>
            <p:nvPr/>
          </p:nvGraphicFramePr>
          <p:xfrm>
            <a:off x="4876" y="1386"/>
            <a:ext cx="233" cy="268"/>
          </p:xfrm>
          <a:graphic>
            <a:graphicData uri="http://schemas.openxmlformats.org/presentationml/2006/ole">
              <mc:AlternateContent xmlns:mc="http://schemas.openxmlformats.org/markup-compatibility/2006">
                <mc:Choice xmlns:v="urn:schemas-microsoft-com:vml" Requires="v">
                  <p:oleObj spid="_x0000_s158724" name="" r:id="rId5" imgW="165100" imgH="190500" progId="Equation.3">
                    <p:embed/>
                  </p:oleObj>
                </mc:Choice>
                <mc:Fallback>
                  <p:oleObj name="" r:id="rId5" imgW="165100" imgH="190500" progId="Equation.3">
                    <p:embed/>
                    <p:pic>
                      <p:nvPicPr>
                        <p:cNvPr id="0" name="对象 65595"/>
                        <p:cNvPicPr/>
                        <p:nvPr/>
                      </p:nvPicPr>
                      <p:blipFill>
                        <a:blip r:embed="rId6">
                          <a:clrChange>
                            <a:clrFrom>
                              <a:srgbClr val="000000"/>
                            </a:clrFrom>
                            <a:clrTo>
                              <a:srgbClr val="FF0000"/>
                            </a:clrTo>
                          </a:clrChange>
                        </a:blip>
                        <a:stretch>
                          <a:fillRect/>
                        </a:stretch>
                      </p:blipFill>
                      <p:spPr>
                        <a:xfrm>
                          <a:off x="4876" y="1386"/>
                          <a:ext cx="233" cy="26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65589"/>
                                        </p:tgtEl>
                                        <p:attrNameLst>
                                          <p:attrName>style.visibility</p:attrName>
                                        </p:attrNameLst>
                                      </p:cBhvr>
                                      <p:to>
                                        <p:strVal val="visible"/>
                                      </p:to>
                                    </p:set>
                                    <p:anim calcmode="lin" valueType="num">
                                      <p:cBhvr>
                                        <p:cTn id="7" dur="500" fill="hold"/>
                                        <p:tgtEl>
                                          <p:spTgt spid="65589"/>
                                        </p:tgtEl>
                                        <p:attrNameLst>
                                          <p:attrName>ppt_w</p:attrName>
                                        </p:attrNameLst>
                                      </p:cBhvr>
                                      <p:tavLst>
                                        <p:tav tm="0">
                                          <p:val>
                                            <p:fltVal val="0"/>
                                          </p:val>
                                        </p:tav>
                                        <p:tav tm="100000">
                                          <p:val>
                                            <p:strVal val="#ppt_w"/>
                                          </p:val>
                                        </p:tav>
                                      </p:tavLst>
                                    </p:anim>
                                    <p:anim calcmode="lin" valueType="num">
                                      <p:cBhvr>
                                        <p:cTn id="8" dur="500" fill="hold"/>
                                        <p:tgtEl>
                                          <p:spTgt spid="65589"/>
                                        </p:tgtEl>
                                        <p:attrNameLst>
                                          <p:attrName>ppt_h</p:attrName>
                                        </p:attrNameLst>
                                      </p:cBhvr>
                                      <p:tavLst>
                                        <p:tav tm="0">
                                          <p:val>
                                            <p:fltVal val="0"/>
                                          </p:val>
                                        </p:tav>
                                        <p:tav tm="100000">
                                          <p:val>
                                            <p:strVal val="#ppt_h"/>
                                          </p:val>
                                        </p:tav>
                                      </p:tavLst>
                                    </p:anim>
                                    <p:anim calcmode="lin" valueType="num">
                                      <p:cBhvr>
                                        <p:cTn id="9" dur="500" fill="hold"/>
                                        <p:tgtEl>
                                          <p:spTgt spid="65589"/>
                                        </p:tgtEl>
                                        <p:attrNameLst>
                                          <p:attrName>ppt_x</p:attrName>
                                        </p:attrNameLst>
                                      </p:cBhvr>
                                      <p:tavLst>
                                        <p:tav tm="0">
                                          <p:val>
                                            <p:fltVal val="0.5"/>
                                          </p:val>
                                        </p:tav>
                                        <p:tav tm="100000">
                                          <p:val>
                                            <p:strVal val="#ppt_x"/>
                                          </p:val>
                                        </p:tav>
                                      </p:tavLst>
                                    </p:anim>
                                    <p:anim calcmode="lin" valueType="num">
                                      <p:cBhvr>
                                        <p:cTn id="10" dur="500" fill="hold"/>
                                        <p:tgtEl>
                                          <p:spTgt spid="65589"/>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5590"/>
                                        </p:tgtEl>
                                        <p:attrNameLst>
                                          <p:attrName>style.visibility</p:attrName>
                                        </p:attrNameLst>
                                      </p:cBhvr>
                                      <p:to>
                                        <p:strVal val="visible"/>
                                      </p:to>
                                    </p:set>
                                    <p:anim calcmode="lin" valueType="num">
                                      <p:cBhvr>
                                        <p:cTn id="15" dur="1000" fill="hold"/>
                                        <p:tgtEl>
                                          <p:spTgt spid="65590"/>
                                        </p:tgtEl>
                                        <p:attrNameLst>
                                          <p:attrName>ppt_w</p:attrName>
                                        </p:attrNameLst>
                                      </p:cBhvr>
                                      <p:tavLst>
                                        <p:tav tm="0">
                                          <p:val>
                                            <p:fltVal val="0"/>
                                          </p:val>
                                        </p:tav>
                                        <p:tav tm="100000">
                                          <p:val>
                                            <p:strVal val="#ppt_w"/>
                                          </p:val>
                                        </p:tav>
                                      </p:tavLst>
                                    </p:anim>
                                    <p:anim calcmode="lin" valueType="num">
                                      <p:cBhvr>
                                        <p:cTn id="16" dur="1000" fill="hold"/>
                                        <p:tgtEl>
                                          <p:spTgt spid="65590"/>
                                        </p:tgtEl>
                                        <p:attrNameLst>
                                          <p:attrName>ppt_h</p:attrName>
                                        </p:attrNameLst>
                                      </p:cBhvr>
                                      <p:tavLst>
                                        <p:tav tm="0">
                                          <p:val>
                                            <p:fltVal val="0"/>
                                          </p:val>
                                        </p:tav>
                                        <p:tav tm="100000">
                                          <p:val>
                                            <p:strVal val="#ppt_h"/>
                                          </p:val>
                                        </p:tav>
                                      </p:tavLst>
                                    </p:anim>
                                    <p:anim calcmode="lin" valueType="num">
                                      <p:cBhvr>
                                        <p:cTn id="17" dur="1000" fill="hold"/>
                                        <p:tgtEl>
                                          <p:spTgt spid="65590"/>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55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5597"/>
                                        </p:tgtEl>
                                        <p:attrNameLst>
                                          <p:attrName>style.visibility</p:attrName>
                                        </p:attrNameLst>
                                      </p:cBhvr>
                                      <p:to>
                                        <p:strVal val="visible"/>
                                      </p:to>
                                    </p:set>
                                    <p:animEffect transition="in" filter="wipe(left)">
                                      <p:cBhvr>
                                        <p:cTn id="23" dur="500"/>
                                        <p:tgtEl>
                                          <p:spTgt spid="65597"/>
                                        </p:tgtEl>
                                      </p:cBhvr>
                                    </p:animEffect>
                                  </p:childTnLst>
                                </p:cTn>
                              </p:par>
                            </p:childTnLst>
                          </p:cTn>
                        </p:par>
                        <p:par>
                          <p:cTn id="24" fill="hold">
                            <p:stCondLst>
                              <p:cond delay="500"/>
                            </p:stCondLst>
                            <p:childTnLst>
                              <p:par>
                                <p:cTn id="25" presetID="8" presetClass="entr" presetSubtype="32" fill="hold" nodeType="afterEffect">
                                  <p:stCondLst>
                                    <p:cond delay="0"/>
                                  </p:stCondLst>
                                  <p:childTnLst>
                                    <p:set>
                                      <p:cBhvr>
                                        <p:cTn id="26" dur="1" fill="hold">
                                          <p:stCondLst>
                                            <p:cond delay="0"/>
                                          </p:stCondLst>
                                        </p:cTn>
                                        <p:tgtEl>
                                          <p:spTgt spid="65592"/>
                                        </p:tgtEl>
                                        <p:attrNameLst>
                                          <p:attrName>style.visibility</p:attrName>
                                        </p:attrNameLst>
                                      </p:cBhvr>
                                      <p:to>
                                        <p:strVal val="visible"/>
                                      </p:to>
                                    </p:set>
                                    <p:animEffect transition="in" filter="diamond(out)">
                                      <p:cBhvr>
                                        <p:cTn id="27" dur="500"/>
                                        <p:tgtEl>
                                          <p:spTgt spid="65592"/>
                                        </p:tgtEl>
                                      </p:cBhvr>
                                    </p:animEffect>
                                  </p:childTnLst>
                                </p:cTn>
                              </p:par>
                            </p:childTnLst>
                          </p:cTn>
                        </p:par>
                        <p:par>
                          <p:cTn id="28" fill="hold">
                            <p:stCondLst>
                              <p:cond delay="1000"/>
                            </p:stCondLst>
                            <p:childTnLst>
                              <p:par>
                                <p:cTn id="29" presetID="8" presetClass="entr" presetSubtype="32" fill="hold" grpId="0" nodeType="afterEffect">
                                  <p:stCondLst>
                                    <p:cond delay="0"/>
                                  </p:stCondLst>
                                  <p:childTnLst>
                                    <p:set>
                                      <p:cBhvr>
                                        <p:cTn id="30" dur="1" fill="hold">
                                          <p:stCondLst>
                                            <p:cond delay="0"/>
                                          </p:stCondLst>
                                        </p:cTn>
                                        <p:tgtEl>
                                          <p:spTgt spid="65593"/>
                                        </p:tgtEl>
                                        <p:attrNameLst>
                                          <p:attrName>style.visibility</p:attrName>
                                        </p:attrNameLst>
                                      </p:cBhvr>
                                      <p:to>
                                        <p:strVal val="visible"/>
                                      </p:to>
                                    </p:set>
                                    <p:animEffect transition="in" filter="diamond(out)">
                                      <p:cBhvr>
                                        <p:cTn id="31" dur="500"/>
                                        <p:tgtEl>
                                          <p:spTgt spid="65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9" grpId="0" bldLvl="0" animBg="1"/>
      <p:bldP spid="65590" grpId="0"/>
      <p:bldP spid="65592" grpId="0" animBg="1"/>
      <p:bldP spid="6559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610" name="组合 196609"/>
          <p:cNvGrpSpPr/>
          <p:nvPr/>
        </p:nvGrpSpPr>
        <p:grpSpPr>
          <a:xfrm>
            <a:off x="2399920" y="1486160"/>
            <a:ext cx="3757079" cy="407265"/>
            <a:chOff x="903" y="1248"/>
            <a:chExt cx="3155" cy="342"/>
          </a:xfrm>
        </p:grpSpPr>
        <p:sp>
          <p:nvSpPr>
            <p:cNvPr id="196611" name="矩形 196610"/>
            <p:cNvSpPr/>
            <p:nvPr/>
          </p:nvSpPr>
          <p:spPr>
            <a:xfrm>
              <a:off x="1488" y="1281"/>
              <a:ext cx="2570" cy="309"/>
            </a:xfrm>
            <a:prstGeom prst="rect">
              <a:avLst/>
            </a:prstGeom>
            <a:noFill/>
            <a:ln w="9525">
              <a:noFill/>
            </a:ln>
          </p:spPr>
          <p:txBody>
            <a:bodyPr wrap="none" anchor="t">
              <a:spAutoFit/>
            </a:bodyPr>
            <a:lstStyle/>
            <a:p>
              <a:r>
                <a:rPr lang="zh-CN" altLang="en-US" sz="1800" b="1" dirty="0">
                  <a:latin typeface="宋体" panose="02010600030101010101" pitchFamily="2" charset="-122"/>
                </a:rPr>
                <a:t>和       称为</a:t>
              </a:r>
              <a:r>
                <a:rPr lang="zh-CN" altLang="en-US" sz="1800" b="1" dirty="0">
                  <a:solidFill>
                    <a:schemeClr val="accent2"/>
                  </a:solidFill>
                  <a:latin typeface="宋体" panose="02010600030101010101" pitchFamily="2" charset="-122"/>
                </a:rPr>
                <a:t>驱动点阻抗</a:t>
              </a:r>
              <a:r>
                <a:rPr lang="zh-CN" altLang="en-US" sz="1800" b="1" dirty="0">
                  <a:latin typeface="宋体" panose="02010600030101010101" pitchFamily="2" charset="-122"/>
                </a:rPr>
                <a:t>。</a:t>
              </a:r>
              <a:endParaRPr lang="zh-CN" altLang="en-US" sz="1800" b="1" dirty="0">
                <a:latin typeface="宋体" panose="02010600030101010101" pitchFamily="2" charset="-122"/>
              </a:endParaRPr>
            </a:p>
          </p:txBody>
        </p:sp>
        <p:graphicFrame>
          <p:nvGraphicFramePr>
            <p:cNvPr id="196612" name="对象 196611"/>
            <p:cNvGraphicFramePr/>
            <p:nvPr/>
          </p:nvGraphicFramePr>
          <p:xfrm>
            <a:off x="903" y="1248"/>
            <a:ext cx="594" cy="327"/>
          </p:xfrm>
          <a:graphic>
            <a:graphicData uri="http://schemas.openxmlformats.org/presentationml/2006/ole">
              <mc:AlternateContent xmlns:mc="http://schemas.openxmlformats.org/markup-compatibility/2006">
                <mc:Choice xmlns:v="urn:schemas-microsoft-com:vml" Requires="v">
                  <p:oleObj spid="_x0000_s159746" name="" r:id="rId1" imgW="419100" imgH="228600" progId="Equation.3">
                    <p:embed/>
                  </p:oleObj>
                </mc:Choice>
                <mc:Fallback>
                  <p:oleObj name="" r:id="rId1" imgW="419100" imgH="228600" progId="Equation.3">
                    <p:embed/>
                    <p:pic>
                      <p:nvPicPr>
                        <p:cNvPr id="0" name="对象 196611"/>
                        <p:cNvPicPr/>
                        <p:nvPr/>
                      </p:nvPicPr>
                      <p:blipFill>
                        <a:blip r:embed="rId2"/>
                        <a:stretch>
                          <a:fillRect/>
                        </a:stretch>
                      </p:blipFill>
                      <p:spPr>
                        <a:xfrm>
                          <a:off x="903" y="1248"/>
                          <a:ext cx="594" cy="327"/>
                        </a:xfrm>
                        <a:prstGeom prst="rect">
                          <a:avLst/>
                        </a:prstGeom>
                        <a:noFill/>
                        <a:ln w="38100">
                          <a:noFill/>
                          <a:miter/>
                        </a:ln>
                      </p:spPr>
                    </p:pic>
                  </p:oleObj>
                </mc:Fallback>
              </mc:AlternateContent>
            </a:graphicData>
          </a:graphic>
        </p:graphicFrame>
        <p:graphicFrame>
          <p:nvGraphicFramePr>
            <p:cNvPr id="196613" name="对象 196612"/>
            <p:cNvGraphicFramePr/>
            <p:nvPr/>
          </p:nvGraphicFramePr>
          <p:xfrm>
            <a:off x="1767" y="1248"/>
            <a:ext cx="642" cy="320"/>
          </p:xfrm>
          <a:graphic>
            <a:graphicData uri="http://schemas.openxmlformats.org/presentationml/2006/ole">
              <mc:AlternateContent xmlns:mc="http://schemas.openxmlformats.org/markup-compatibility/2006">
                <mc:Choice xmlns:v="urn:schemas-microsoft-com:vml" Requires="v">
                  <p:oleObj spid="_x0000_s159747" name="" r:id="rId3" imgW="444500" imgH="228600" progId="Equation.3">
                    <p:embed/>
                  </p:oleObj>
                </mc:Choice>
                <mc:Fallback>
                  <p:oleObj name="" r:id="rId3" imgW="444500" imgH="228600" progId="Equation.3">
                    <p:embed/>
                    <p:pic>
                      <p:nvPicPr>
                        <p:cNvPr id="0" name="对象 196612"/>
                        <p:cNvPicPr/>
                        <p:nvPr/>
                      </p:nvPicPr>
                      <p:blipFill>
                        <a:blip r:embed="rId4"/>
                        <a:stretch>
                          <a:fillRect/>
                        </a:stretch>
                      </p:blipFill>
                      <p:spPr>
                        <a:xfrm>
                          <a:off x="1767" y="1248"/>
                          <a:ext cx="642" cy="320"/>
                        </a:xfrm>
                        <a:prstGeom prst="rect">
                          <a:avLst/>
                        </a:prstGeom>
                        <a:noFill/>
                        <a:ln w="38100">
                          <a:noFill/>
                          <a:miter/>
                        </a:ln>
                      </p:spPr>
                    </p:pic>
                  </p:oleObj>
                </mc:Fallback>
              </mc:AlternateContent>
            </a:graphicData>
          </a:graphic>
        </p:graphicFrame>
      </p:grpSp>
      <p:sp>
        <p:nvSpPr>
          <p:cNvPr id="196614" name="文本框 196613"/>
          <p:cNvSpPr txBox="1"/>
          <p:nvPr/>
        </p:nvSpPr>
        <p:spPr>
          <a:xfrm>
            <a:off x="1721145" y="303663"/>
            <a:ext cx="3715400" cy="1087755"/>
          </a:xfrm>
          <a:prstGeom prst="rect">
            <a:avLst/>
          </a:prstGeom>
          <a:noFill/>
          <a:ln w="9525">
            <a:noFill/>
          </a:ln>
        </p:spPr>
        <p:txBody>
          <a:bodyPr>
            <a:spAutoFit/>
          </a:bodyPr>
          <a:lstStyle/>
          <a:p>
            <a:pPr>
              <a:lnSpc>
                <a:spcPct val="120000"/>
              </a:lnSpc>
              <a:spcBef>
                <a:spcPct val="50000"/>
              </a:spcBef>
            </a:pPr>
            <a:r>
              <a:rPr lang="en-US" altLang="zh-CN" sz="1800" b="1" dirty="0">
                <a:latin typeface="Times New Roman" panose="02020603050405020304" pitchFamily="18" charset="0"/>
                <a:ea typeface="楷体_GB2312" pitchFamily="49" charset="-122"/>
              </a:rPr>
              <a:t>        </a:t>
            </a:r>
            <a:r>
              <a:rPr lang="zh-CN" altLang="en-US" sz="1800" b="1" dirty="0">
                <a:latin typeface="Times New Roman" panose="02020603050405020304" pitchFamily="18" charset="0"/>
              </a:rPr>
              <a:t>若输入和输出属于</a:t>
            </a:r>
            <a:r>
              <a:rPr lang="zh-CN" altLang="en-US" sz="1800" b="1" dirty="0">
                <a:solidFill>
                  <a:srgbClr val="FF0000"/>
                </a:solidFill>
                <a:latin typeface="Times New Roman" panose="02020603050405020304" pitchFamily="18" charset="0"/>
              </a:rPr>
              <a:t>同一端口</a:t>
            </a:r>
            <a:r>
              <a:rPr lang="zh-CN" altLang="en-US" sz="1800" b="1" dirty="0">
                <a:latin typeface="Times New Roman" panose="02020603050405020304" pitchFamily="18" charset="0"/>
              </a:rPr>
              <a:t>，称为驱动点函数，或策动点函数。以图示双口网络为例</a:t>
            </a:r>
            <a:endParaRPr lang="zh-CN" altLang="en-US" sz="1800" b="1" dirty="0">
              <a:latin typeface="Times New Roman" panose="02020603050405020304" pitchFamily="18" charset="0"/>
            </a:endParaRPr>
          </a:p>
        </p:txBody>
      </p:sp>
      <p:grpSp>
        <p:nvGrpSpPr>
          <p:cNvPr id="196615" name="组合 196614"/>
          <p:cNvGrpSpPr/>
          <p:nvPr/>
        </p:nvGrpSpPr>
        <p:grpSpPr>
          <a:xfrm>
            <a:off x="2399920" y="1943440"/>
            <a:ext cx="3757079" cy="407265"/>
            <a:chOff x="903" y="1632"/>
            <a:chExt cx="3155" cy="342"/>
          </a:xfrm>
        </p:grpSpPr>
        <p:sp>
          <p:nvSpPr>
            <p:cNvPr id="196616" name="矩形 196615"/>
            <p:cNvSpPr/>
            <p:nvPr/>
          </p:nvSpPr>
          <p:spPr>
            <a:xfrm>
              <a:off x="1488" y="1665"/>
              <a:ext cx="2570" cy="309"/>
            </a:xfrm>
            <a:prstGeom prst="rect">
              <a:avLst/>
            </a:prstGeom>
            <a:noFill/>
            <a:ln w="9525">
              <a:noFill/>
            </a:ln>
          </p:spPr>
          <p:txBody>
            <a:bodyPr wrap="none" anchor="t">
              <a:spAutoFit/>
            </a:bodyPr>
            <a:lstStyle/>
            <a:p>
              <a:r>
                <a:rPr lang="zh-CN" altLang="en-US" sz="1800" b="1" dirty="0">
                  <a:latin typeface="宋体" panose="02010600030101010101" pitchFamily="2" charset="-122"/>
                </a:rPr>
                <a:t>和       称为</a:t>
              </a:r>
              <a:r>
                <a:rPr lang="zh-CN" altLang="en-US" sz="1800" b="1" dirty="0">
                  <a:solidFill>
                    <a:schemeClr val="accent2"/>
                  </a:solidFill>
                  <a:latin typeface="宋体" panose="02010600030101010101" pitchFamily="2" charset="-122"/>
                </a:rPr>
                <a:t>驱动点导纳</a:t>
              </a:r>
              <a:r>
                <a:rPr lang="zh-CN" altLang="en-US" sz="1800" b="1" dirty="0">
                  <a:latin typeface="宋体" panose="02010600030101010101" pitchFamily="2" charset="-122"/>
                </a:rPr>
                <a:t>。</a:t>
              </a:r>
              <a:endParaRPr lang="zh-CN" altLang="en-US" sz="1800" b="1" dirty="0">
                <a:latin typeface="宋体" panose="02010600030101010101" pitchFamily="2" charset="-122"/>
              </a:endParaRPr>
            </a:p>
          </p:txBody>
        </p:sp>
        <p:graphicFrame>
          <p:nvGraphicFramePr>
            <p:cNvPr id="196617" name="对象 196616"/>
            <p:cNvGraphicFramePr/>
            <p:nvPr/>
          </p:nvGraphicFramePr>
          <p:xfrm>
            <a:off x="903" y="1632"/>
            <a:ext cx="594" cy="329"/>
          </p:xfrm>
          <a:graphic>
            <a:graphicData uri="http://schemas.openxmlformats.org/presentationml/2006/ole">
              <mc:AlternateContent xmlns:mc="http://schemas.openxmlformats.org/markup-compatibility/2006">
                <mc:Choice xmlns:v="urn:schemas-microsoft-com:vml" Requires="v">
                  <p:oleObj spid="_x0000_s159748" name="" r:id="rId5" imgW="419100" imgH="228600" progId="Equation.3">
                    <p:embed/>
                  </p:oleObj>
                </mc:Choice>
                <mc:Fallback>
                  <p:oleObj name="" r:id="rId5" imgW="419100" imgH="228600" progId="Equation.3">
                    <p:embed/>
                    <p:pic>
                      <p:nvPicPr>
                        <p:cNvPr id="0" name="对象 196616"/>
                        <p:cNvPicPr/>
                        <p:nvPr/>
                      </p:nvPicPr>
                      <p:blipFill>
                        <a:blip r:embed="rId6"/>
                        <a:stretch>
                          <a:fillRect/>
                        </a:stretch>
                      </p:blipFill>
                      <p:spPr>
                        <a:xfrm>
                          <a:off x="903" y="1632"/>
                          <a:ext cx="594" cy="329"/>
                        </a:xfrm>
                        <a:prstGeom prst="rect">
                          <a:avLst/>
                        </a:prstGeom>
                        <a:noFill/>
                        <a:ln w="38100">
                          <a:noFill/>
                          <a:miter/>
                        </a:ln>
                      </p:spPr>
                    </p:pic>
                  </p:oleObj>
                </mc:Fallback>
              </mc:AlternateContent>
            </a:graphicData>
          </a:graphic>
        </p:graphicFrame>
        <p:graphicFrame>
          <p:nvGraphicFramePr>
            <p:cNvPr id="196618" name="对象 196617"/>
            <p:cNvGraphicFramePr/>
            <p:nvPr/>
          </p:nvGraphicFramePr>
          <p:xfrm>
            <a:off x="1767" y="1632"/>
            <a:ext cx="642" cy="320"/>
          </p:xfrm>
          <a:graphic>
            <a:graphicData uri="http://schemas.openxmlformats.org/presentationml/2006/ole">
              <mc:AlternateContent xmlns:mc="http://schemas.openxmlformats.org/markup-compatibility/2006">
                <mc:Choice xmlns:v="urn:schemas-microsoft-com:vml" Requires="v">
                  <p:oleObj spid="_x0000_s159749" name="" r:id="rId7" imgW="444500" imgH="228600" progId="Equation.3">
                    <p:embed/>
                  </p:oleObj>
                </mc:Choice>
                <mc:Fallback>
                  <p:oleObj name="" r:id="rId7" imgW="444500" imgH="228600" progId="Equation.3">
                    <p:embed/>
                    <p:pic>
                      <p:nvPicPr>
                        <p:cNvPr id="0" name="对象 196617"/>
                        <p:cNvPicPr/>
                        <p:nvPr/>
                      </p:nvPicPr>
                      <p:blipFill>
                        <a:blip r:embed="rId8"/>
                        <a:stretch>
                          <a:fillRect/>
                        </a:stretch>
                      </p:blipFill>
                      <p:spPr>
                        <a:xfrm>
                          <a:off x="1767" y="1632"/>
                          <a:ext cx="642" cy="320"/>
                        </a:xfrm>
                        <a:prstGeom prst="rect">
                          <a:avLst/>
                        </a:prstGeom>
                        <a:noFill/>
                        <a:ln w="38100">
                          <a:noFill/>
                          <a:miter/>
                        </a:ln>
                      </p:spPr>
                    </p:pic>
                  </p:oleObj>
                </mc:Fallback>
              </mc:AlternateContent>
            </a:graphicData>
          </a:graphic>
        </p:graphicFrame>
      </p:grpSp>
      <p:sp>
        <p:nvSpPr>
          <p:cNvPr id="196619" name="文本框 196618"/>
          <p:cNvSpPr txBox="1"/>
          <p:nvPr/>
        </p:nvSpPr>
        <p:spPr>
          <a:xfrm>
            <a:off x="1762825" y="2457880"/>
            <a:ext cx="5658840" cy="368300"/>
          </a:xfrm>
          <a:prstGeom prst="rect">
            <a:avLst/>
          </a:prstGeom>
          <a:noFill/>
          <a:ln w="9525">
            <a:noFill/>
          </a:ln>
        </p:spPr>
        <p:txBody>
          <a:bodyPr>
            <a:spAutoFit/>
          </a:bodyPr>
          <a:lstStyle/>
          <a:p>
            <a:pPr>
              <a:spcBef>
                <a:spcPct val="50000"/>
              </a:spcBef>
            </a:pPr>
            <a:r>
              <a:rPr lang="zh-CN" altLang="en-US" sz="1800" b="1" dirty="0">
                <a:latin typeface="宋体" panose="02010600030101010101" pitchFamily="2" charset="-122"/>
              </a:rPr>
              <a:t>若输入和输出属于</a:t>
            </a:r>
            <a:r>
              <a:rPr lang="zh-CN" altLang="en-US" sz="1800" b="1" dirty="0">
                <a:solidFill>
                  <a:srgbClr val="FF0000"/>
                </a:solidFill>
                <a:latin typeface="宋体" panose="02010600030101010101" pitchFamily="2" charset="-122"/>
              </a:rPr>
              <a:t>不同端口</a:t>
            </a:r>
            <a:r>
              <a:rPr lang="zh-CN" altLang="en-US" sz="1800" b="1" dirty="0">
                <a:latin typeface="宋体" panose="02010600030101010101" pitchFamily="2" charset="-122"/>
              </a:rPr>
              <a:t>时，称为转移函数。</a:t>
            </a:r>
            <a:endParaRPr lang="zh-CN" altLang="en-US" sz="1800" b="1" dirty="0">
              <a:latin typeface="宋体" panose="02010600030101010101" pitchFamily="2" charset="-122"/>
            </a:endParaRPr>
          </a:p>
        </p:txBody>
      </p:sp>
      <p:grpSp>
        <p:nvGrpSpPr>
          <p:cNvPr id="196620" name="组合 196619"/>
          <p:cNvGrpSpPr/>
          <p:nvPr/>
        </p:nvGrpSpPr>
        <p:grpSpPr>
          <a:xfrm>
            <a:off x="2365386" y="2908015"/>
            <a:ext cx="3560592" cy="407265"/>
            <a:chOff x="855" y="2442"/>
            <a:chExt cx="2990" cy="342"/>
          </a:xfrm>
        </p:grpSpPr>
        <p:graphicFrame>
          <p:nvGraphicFramePr>
            <p:cNvPr id="196621" name="对象 196620"/>
            <p:cNvGraphicFramePr/>
            <p:nvPr/>
          </p:nvGraphicFramePr>
          <p:xfrm>
            <a:off x="855" y="2457"/>
            <a:ext cx="612" cy="327"/>
          </p:xfrm>
          <a:graphic>
            <a:graphicData uri="http://schemas.openxmlformats.org/presentationml/2006/ole">
              <mc:AlternateContent xmlns:mc="http://schemas.openxmlformats.org/markup-compatibility/2006">
                <mc:Choice xmlns:v="urn:schemas-microsoft-com:vml" Requires="v">
                  <p:oleObj spid="_x0000_s159750" name="" r:id="rId9" imgW="431800" imgH="228600" progId="Equation.3">
                    <p:embed/>
                  </p:oleObj>
                </mc:Choice>
                <mc:Fallback>
                  <p:oleObj name="" r:id="rId9" imgW="431800" imgH="228600" progId="Equation.3">
                    <p:embed/>
                    <p:pic>
                      <p:nvPicPr>
                        <p:cNvPr id="0" name="对象 196620"/>
                        <p:cNvPicPr/>
                        <p:nvPr/>
                      </p:nvPicPr>
                      <p:blipFill>
                        <a:blip r:embed="rId10"/>
                        <a:stretch>
                          <a:fillRect/>
                        </a:stretch>
                      </p:blipFill>
                      <p:spPr>
                        <a:xfrm>
                          <a:off x="855" y="2457"/>
                          <a:ext cx="612" cy="327"/>
                        </a:xfrm>
                        <a:prstGeom prst="rect">
                          <a:avLst/>
                        </a:prstGeom>
                        <a:noFill/>
                        <a:ln w="38100">
                          <a:noFill/>
                          <a:miter/>
                        </a:ln>
                      </p:spPr>
                    </p:pic>
                  </p:oleObj>
                </mc:Fallback>
              </mc:AlternateContent>
            </a:graphicData>
          </a:graphic>
        </p:graphicFrame>
        <p:sp>
          <p:nvSpPr>
            <p:cNvPr id="196622" name="矩形 196621"/>
            <p:cNvSpPr/>
            <p:nvPr/>
          </p:nvSpPr>
          <p:spPr>
            <a:xfrm>
              <a:off x="1468" y="2442"/>
              <a:ext cx="2377" cy="309"/>
            </a:xfrm>
            <a:prstGeom prst="rect">
              <a:avLst/>
            </a:prstGeom>
            <a:noFill/>
            <a:ln w="9525">
              <a:noFill/>
            </a:ln>
          </p:spPr>
          <p:txBody>
            <a:bodyPr wrap="none" anchor="t">
              <a:spAutoFit/>
            </a:bodyPr>
            <a:lstStyle/>
            <a:p>
              <a:r>
                <a:rPr lang="zh-CN" altLang="en-US" sz="1800" b="1" dirty="0">
                  <a:latin typeface="宋体" panose="02010600030101010101" pitchFamily="2" charset="-122"/>
                </a:rPr>
                <a:t>和       称为</a:t>
              </a:r>
              <a:r>
                <a:rPr lang="zh-CN" altLang="en-US" sz="1800" b="1" dirty="0">
                  <a:solidFill>
                    <a:schemeClr val="accent2"/>
                  </a:solidFill>
                  <a:latin typeface="宋体" panose="02010600030101010101" pitchFamily="2" charset="-122"/>
                </a:rPr>
                <a:t>转移阻抗</a:t>
              </a:r>
              <a:r>
                <a:rPr lang="zh-CN" altLang="en-US" sz="1800" b="1" dirty="0">
                  <a:latin typeface="宋体" panose="02010600030101010101" pitchFamily="2" charset="-122"/>
                </a:rPr>
                <a:t>。</a:t>
              </a:r>
              <a:endParaRPr lang="zh-CN" altLang="en-US" sz="1800" b="1" dirty="0">
                <a:latin typeface="宋体" panose="02010600030101010101" pitchFamily="2" charset="-122"/>
              </a:endParaRPr>
            </a:p>
          </p:txBody>
        </p:sp>
        <p:graphicFrame>
          <p:nvGraphicFramePr>
            <p:cNvPr id="196623" name="对象 196622"/>
            <p:cNvGraphicFramePr/>
            <p:nvPr/>
          </p:nvGraphicFramePr>
          <p:xfrm>
            <a:off x="1767" y="2448"/>
            <a:ext cx="612" cy="327"/>
          </p:xfrm>
          <a:graphic>
            <a:graphicData uri="http://schemas.openxmlformats.org/presentationml/2006/ole">
              <mc:AlternateContent xmlns:mc="http://schemas.openxmlformats.org/markup-compatibility/2006">
                <mc:Choice xmlns:v="urn:schemas-microsoft-com:vml" Requires="v">
                  <p:oleObj spid="_x0000_s159751" name="" r:id="rId11" imgW="431800" imgH="228600" progId="Equation.3">
                    <p:embed/>
                  </p:oleObj>
                </mc:Choice>
                <mc:Fallback>
                  <p:oleObj name="" r:id="rId11" imgW="431800" imgH="228600" progId="Equation.3">
                    <p:embed/>
                    <p:pic>
                      <p:nvPicPr>
                        <p:cNvPr id="0" name="对象 196622"/>
                        <p:cNvPicPr/>
                        <p:nvPr/>
                      </p:nvPicPr>
                      <p:blipFill>
                        <a:blip r:embed="rId12"/>
                        <a:stretch>
                          <a:fillRect/>
                        </a:stretch>
                      </p:blipFill>
                      <p:spPr>
                        <a:xfrm>
                          <a:off x="1767" y="2448"/>
                          <a:ext cx="612" cy="327"/>
                        </a:xfrm>
                        <a:prstGeom prst="rect">
                          <a:avLst/>
                        </a:prstGeom>
                        <a:noFill/>
                        <a:ln w="38100">
                          <a:noFill/>
                          <a:miter/>
                        </a:ln>
                      </p:spPr>
                    </p:pic>
                  </p:oleObj>
                </mc:Fallback>
              </mc:AlternateContent>
            </a:graphicData>
          </a:graphic>
        </p:graphicFrame>
      </p:grpSp>
      <p:grpSp>
        <p:nvGrpSpPr>
          <p:cNvPr id="196624" name="组合 196623"/>
          <p:cNvGrpSpPr/>
          <p:nvPr/>
        </p:nvGrpSpPr>
        <p:grpSpPr>
          <a:xfrm>
            <a:off x="2365386" y="3422455"/>
            <a:ext cx="3527248" cy="407265"/>
            <a:chOff x="855" y="2874"/>
            <a:chExt cx="2962" cy="342"/>
          </a:xfrm>
        </p:grpSpPr>
        <p:sp>
          <p:nvSpPr>
            <p:cNvPr id="196625" name="矩形 196624"/>
            <p:cNvSpPr/>
            <p:nvPr/>
          </p:nvSpPr>
          <p:spPr>
            <a:xfrm>
              <a:off x="1440" y="2874"/>
              <a:ext cx="2377" cy="309"/>
            </a:xfrm>
            <a:prstGeom prst="rect">
              <a:avLst/>
            </a:prstGeom>
            <a:noFill/>
            <a:ln w="9525">
              <a:noFill/>
            </a:ln>
          </p:spPr>
          <p:txBody>
            <a:bodyPr wrap="none" anchor="t">
              <a:spAutoFit/>
            </a:bodyPr>
            <a:lstStyle/>
            <a:p>
              <a:r>
                <a:rPr lang="zh-CN" altLang="en-US" sz="1800" b="1" dirty="0">
                  <a:latin typeface="宋体" panose="02010600030101010101" pitchFamily="2" charset="-122"/>
                </a:rPr>
                <a:t>和       称为</a:t>
              </a:r>
              <a:r>
                <a:rPr lang="zh-CN" altLang="en-US" sz="1800" b="1" dirty="0">
                  <a:solidFill>
                    <a:schemeClr val="accent2"/>
                  </a:solidFill>
                  <a:latin typeface="宋体" panose="02010600030101010101" pitchFamily="2" charset="-122"/>
                </a:rPr>
                <a:t>转移导纳。</a:t>
              </a:r>
              <a:endParaRPr lang="zh-CN" altLang="en-US" sz="1800" b="1" dirty="0">
                <a:solidFill>
                  <a:schemeClr val="accent2"/>
                </a:solidFill>
                <a:latin typeface="宋体" panose="02010600030101010101" pitchFamily="2" charset="-122"/>
              </a:endParaRPr>
            </a:p>
          </p:txBody>
        </p:sp>
        <p:graphicFrame>
          <p:nvGraphicFramePr>
            <p:cNvPr id="196626" name="对象 196625"/>
            <p:cNvGraphicFramePr/>
            <p:nvPr/>
          </p:nvGraphicFramePr>
          <p:xfrm>
            <a:off x="1719" y="2880"/>
            <a:ext cx="612" cy="329"/>
          </p:xfrm>
          <a:graphic>
            <a:graphicData uri="http://schemas.openxmlformats.org/presentationml/2006/ole">
              <mc:AlternateContent xmlns:mc="http://schemas.openxmlformats.org/markup-compatibility/2006">
                <mc:Choice xmlns:v="urn:schemas-microsoft-com:vml" Requires="v">
                  <p:oleObj spid="_x0000_s159752" name="" r:id="rId13" imgW="431800" imgH="228600" progId="Equation.3">
                    <p:embed/>
                  </p:oleObj>
                </mc:Choice>
                <mc:Fallback>
                  <p:oleObj name="" r:id="rId13" imgW="431800" imgH="228600" progId="Equation.3">
                    <p:embed/>
                    <p:pic>
                      <p:nvPicPr>
                        <p:cNvPr id="0" name="对象 196625"/>
                        <p:cNvPicPr/>
                        <p:nvPr/>
                      </p:nvPicPr>
                      <p:blipFill>
                        <a:blip r:embed="rId14"/>
                        <a:stretch>
                          <a:fillRect/>
                        </a:stretch>
                      </p:blipFill>
                      <p:spPr>
                        <a:xfrm>
                          <a:off x="1719" y="2880"/>
                          <a:ext cx="612" cy="329"/>
                        </a:xfrm>
                        <a:prstGeom prst="rect">
                          <a:avLst/>
                        </a:prstGeom>
                        <a:noFill/>
                        <a:ln w="38100">
                          <a:noFill/>
                          <a:miter/>
                        </a:ln>
                      </p:spPr>
                    </p:pic>
                  </p:oleObj>
                </mc:Fallback>
              </mc:AlternateContent>
            </a:graphicData>
          </a:graphic>
        </p:graphicFrame>
        <p:graphicFrame>
          <p:nvGraphicFramePr>
            <p:cNvPr id="196627" name="对象 196626"/>
            <p:cNvGraphicFramePr/>
            <p:nvPr/>
          </p:nvGraphicFramePr>
          <p:xfrm>
            <a:off x="855" y="2887"/>
            <a:ext cx="612" cy="329"/>
          </p:xfrm>
          <a:graphic>
            <a:graphicData uri="http://schemas.openxmlformats.org/presentationml/2006/ole">
              <mc:AlternateContent xmlns:mc="http://schemas.openxmlformats.org/markup-compatibility/2006">
                <mc:Choice xmlns:v="urn:schemas-microsoft-com:vml" Requires="v">
                  <p:oleObj spid="_x0000_s159753" name="" r:id="rId15" imgW="431800" imgH="228600" progId="Equation.3">
                    <p:embed/>
                  </p:oleObj>
                </mc:Choice>
                <mc:Fallback>
                  <p:oleObj name="" r:id="rId15" imgW="431800" imgH="228600" progId="Equation.3">
                    <p:embed/>
                    <p:pic>
                      <p:nvPicPr>
                        <p:cNvPr id="0" name="对象 196626"/>
                        <p:cNvPicPr/>
                        <p:nvPr/>
                      </p:nvPicPr>
                      <p:blipFill>
                        <a:blip r:embed="rId16"/>
                        <a:stretch>
                          <a:fillRect/>
                        </a:stretch>
                      </p:blipFill>
                      <p:spPr>
                        <a:xfrm>
                          <a:off x="855" y="2887"/>
                          <a:ext cx="612" cy="329"/>
                        </a:xfrm>
                        <a:prstGeom prst="rect">
                          <a:avLst/>
                        </a:prstGeom>
                        <a:noFill/>
                        <a:ln w="38100">
                          <a:noFill/>
                          <a:miter/>
                        </a:ln>
                      </p:spPr>
                    </p:pic>
                  </p:oleObj>
                </mc:Fallback>
              </mc:AlternateContent>
            </a:graphicData>
          </a:graphic>
        </p:graphicFrame>
      </p:grpSp>
      <p:grpSp>
        <p:nvGrpSpPr>
          <p:cNvPr id="196628" name="组合 196627"/>
          <p:cNvGrpSpPr/>
          <p:nvPr/>
        </p:nvGrpSpPr>
        <p:grpSpPr>
          <a:xfrm>
            <a:off x="2308226" y="3952376"/>
            <a:ext cx="3929750" cy="409646"/>
            <a:chOff x="807" y="3319"/>
            <a:chExt cx="3300" cy="344"/>
          </a:xfrm>
        </p:grpSpPr>
        <p:sp>
          <p:nvSpPr>
            <p:cNvPr id="196629" name="矩形 196628"/>
            <p:cNvSpPr/>
            <p:nvPr/>
          </p:nvSpPr>
          <p:spPr>
            <a:xfrm>
              <a:off x="1440" y="3354"/>
              <a:ext cx="2667" cy="309"/>
            </a:xfrm>
            <a:prstGeom prst="rect">
              <a:avLst/>
            </a:prstGeom>
            <a:noFill/>
            <a:ln w="9525">
              <a:noFill/>
            </a:ln>
          </p:spPr>
          <p:txBody>
            <a:bodyPr wrap="none" anchor="t">
              <a:spAutoFit/>
            </a:bodyPr>
            <a:lstStyle/>
            <a:p>
              <a:r>
                <a:rPr lang="zh-CN" altLang="en-US" sz="1800" b="1" dirty="0">
                  <a:latin typeface="宋体" panose="02010600030101010101" pitchFamily="2" charset="-122"/>
                </a:rPr>
                <a:t>和        称为</a:t>
              </a:r>
              <a:r>
                <a:rPr lang="zh-CN" altLang="en-US" sz="1800" b="1" dirty="0">
                  <a:solidFill>
                    <a:schemeClr val="accent2"/>
                  </a:solidFill>
                  <a:latin typeface="宋体" panose="02010600030101010101" pitchFamily="2" charset="-122"/>
                </a:rPr>
                <a:t>转移电压比。</a:t>
              </a:r>
              <a:endParaRPr lang="zh-CN" altLang="en-US" sz="1800" b="1" dirty="0">
                <a:solidFill>
                  <a:schemeClr val="accent2"/>
                </a:solidFill>
                <a:latin typeface="宋体" panose="02010600030101010101" pitchFamily="2" charset="-122"/>
              </a:endParaRPr>
            </a:p>
          </p:txBody>
        </p:sp>
        <p:graphicFrame>
          <p:nvGraphicFramePr>
            <p:cNvPr id="196630" name="对象 196629"/>
            <p:cNvGraphicFramePr/>
            <p:nvPr/>
          </p:nvGraphicFramePr>
          <p:xfrm>
            <a:off x="807" y="3319"/>
            <a:ext cx="666" cy="329"/>
          </p:xfrm>
          <a:graphic>
            <a:graphicData uri="http://schemas.openxmlformats.org/presentationml/2006/ole">
              <mc:AlternateContent xmlns:mc="http://schemas.openxmlformats.org/markup-compatibility/2006">
                <mc:Choice xmlns:v="urn:schemas-microsoft-com:vml" Requires="v">
                  <p:oleObj spid="_x0000_s159754" name="" r:id="rId17" imgW="469900" imgH="228600" progId="Equation.3">
                    <p:embed/>
                  </p:oleObj>
                </mc:Choice>
                <mc:Fallback>
                  <p:oleObj name="" r:id="rId17" imgW="469900" imgH="228600" progId="Equation.3">
                    <p:embed/>
                    <p:pic>
                      <p:nvPicPr>
                        <p:cNvPr id="0" name="对象 196629"/>
                        <p:cNvPicPr/>
                        <p:nvPr/>
                      </p:nvPicPr>
                      <p:blipFill>
                        <a:blip r:embed="rId18"/>
                        <a:stretch>
                          <a:fillRect/>
                        </a:stretch>
                      </p:blipFill>
                      <p:spPr>
                        <a:xfrm>
                          <a:off x="807" y="3319"/>
                          <a:ext cx="666" cy="329"/>
                        </a:xfrm>
                        <a:prstGeom prst="rect">
                          <a:avLst/>
                        </a:prstGeom>
                        <a:noFill/>
                        <a:ln w="38100">
                          <a:noFill/>
                          <a:miter/>
                        </a:ln>
                      </p:spPr>
                    </p:pic>
                  </p:oleObj>
                </mc:Fallback>
              </mc:AlternateContent>
            </a:graphicData>
          </a:graphic>
        </p:graphicFrame>
        <p:graphicFrame>
          <p:nvGraphicFramePr>
            <p:cNvPr id="196631" name="对象 196630"/>
            <p:cNvGraphicFramePr/>
            <p:nvPr/>
          </p:nvGraphicFramePr>
          <p:xfrm>
            <a:off x="1767" y="3319"/>
            <a:ext cx="666" cy="329"/>
          </p:xfrm>
          <a:graphic>
            <a:graphicData uri="http://schemas.openxmlformats.org/presentationml/2006/ole">
              <mc:AlternateContent xmlns:mc="http://schemas.openxmlformats.org/markup-compatibility/2006">
                <mc:Choice xmlns:v="urn:schemas-microsoft-com:vml" Requires="v">
                  <p:oleObj spid="_x0000_s159755" name="" r:id="rId19" imgW="469900" imgH="228600" progId="Equation.3">
                    <p:embed/>
                  </p:oleObj>
                </mc:Choice>
                <mc:Fallback>
                  <p:oleObj name="" r:id="rId19" imgW="469900" imgH="228600" progId="Equation.3">
                    <p:embed/>
                    <p:pic>
                      <p:nvPicPr>
                        <p:cNvPr id="0" name="对象 196630"/>
                        <p:cNvPicPr/>
                        <p:nvPr/>
                      </p:nvPicPr>
                      <p:blipFill>
                        <a:blip r:embed="rId20"/>
                        <a:stretch>
                          <a:fillRect/>
                        </a:stretch>
                      </p:blipFill>
                      <p:spPr>
                        <a:xfrm>
                          <a:off x="1767" y="3319"/>
                          <a:ext cx="666" cy="329"/>
                        </a:xfrm>
                        <a:prstGeom prst="rect">
                          <a:avLst/>
                        </a:prstGeom>
                        <a:noFill/>
                        <a:ln w="38100">
                          <a:noFill/>
                          <a:miter/>
                        </a:ln>
                      </p:spPr>
                    </p:pic>
                  </p:oleObj>
                </mc:Fallback>
              </mc:AlternateContent>
            </a:graphicData>
          </a:graphic>
        </p:graphicFrame>
      </p:grpSp>
      <p:grpSp>
        <p:nvGrpSpPr>
          <p:cNvPr id="196632" name="组合 196631"/>
          <p:cNvGrpSpPr/>
          <p:nvPr/>
        </p:nvGrpSpPr>
        <p:grpSpPr>
          <a:xfrm>
            <a:off x="2365386" y="4515640"/>
            <a:ext cx="3757079" cy="407265"/>
            <a:chOff x="855" y="3792"/>
            <a:chExt cx="3155" cy="342"/>
          </a:xfrm>
        </p:grpSpPr>
        <p:sp>
          <p:nvSpPr>
            <p:cNvPr id="196633" name="矩形 196632"/>
            <p:cNvSpPr/>
            <p:nvPr/>
          </p:nvSpPr>
          <p:spPr>
            <a:xfrm>
              <a:off x="1440" y="3825"/>
              <a:ext cx="2570" cy="309"/>
            </a:xfrm>
            <a:prstGeom prst="rect">
              <a:avLst/>
            </a:prstGeom>
            <a:noFill/>
            <a:ln w="9525">
              <a:noFill/>
            </a:ln>
          </p:spPr>
          <p:txBody>
            <a:bodyPr wrap="none" anchor="t">
              <a:spAutoFit/>
            </a:bodyPr>
            <a:lstStyle/>
            <a:p>
              <a:r>
                <a:rPr lang="zh-CN" altLang="en-US" sz="1800" b="1" dirty="0">
                  <a:latin typeface="宋体" panose="02010600030101010101" pitchFamily="2" charset="-122"/>
                </a:rPr>
                <a:t>和       称为</a:t>
              </a:r>
              <a:r>
                <a:rPr lang="zh-CN" altLang="en-US" sz="1800" b="1" dirty="0">
                  <a:solidFill>
                    <a:schemeClr val="accent2"/>
                  </a:solidFill>
                  <a:latin typeface="宋体" panose="02010600030101010101" pitchFamily="2" charset="-122"/>
                </a:rPr>
                <a:t>转移电流比。</a:t>
              </a:r>
              <a:endParaRPr lang="zh-CN" altLang="en-US" sz="1800" b="1" dirty="0">
                <a:solidFill>
                  <a:schemeClr val="accent2"/>
                </a:solidFill>
                <a:latin typeface="宋体" panose="02010600030101010101" pitchFamily="2" charset="-122"/>
              </a:endParaRPr>
            </a:p>
          </p:txBody>
        </p:sp>
        <p:graphicFrame>
          <p:nvGraphicFramePr>
            <p:cNvPr id="196634" name="对象 196633"/>
            <p:cNvGraphicFramePr/>
            <p:nvPr/>
          </p:nvGraphicFramePr>
          <p:xfrm>
            <a:off x="1719" y="3808"/>
            <a:ext cx="570" cy="320"/>
          </p:xfrm>
          <a:graphic>
            <a:graphicData uri="http://schemas.openxmlformats.org/presentationml/2006/ole">
              <mc:AlternateContent xmlns:mc="http://schemas.openxmlformats.org/markup-compatibility/2006">
                <mc:Choice xmlns:v="urn:schemas-microsoft-com:vml" Requires="v">
                  <p:oleObj spid="_x0000_s159756" name="" r:id="rId21" imgW="393700" imgH="228600" progId="Equation.3">
                    <p:embed/>
                  </p:oleObj>
                </mc:Choice>
                <mc:Fallback>
                  <p:oleObj name="" r:id="rId21" imgW="393700" imgH="228600" progId="Equation.3">
                    <p:embed/>
                    <p:pic>
                      <p:nvPicPr>
                        <p:cNvPr id="0" name="对象 196633"/>
                        <p:cNvPicPr/>
                        <p:nvPr/>
                      </p:nvPicPr>
                      <p:blipFill>
                        <a:blip r:embed="rId22"/>
                        <a:stretch>
                          <a:fillRect/>
                        </a:stretch>
                      </p:blipFill>
                      <p:spPr>
                        <a:xfrm>
                          <a:off x="1719" y="3808"/>
                          <a:ext cx="570" cy="320"/>
                        </a:xfrm>
                        <a:prstGeom prst="rect">
                          <a:avLst/>
                        </a:prstGeom>
                        <a:noFill/>
                        <a:ln w="38100">
                          <a:noFill/>
                          <a:miter/>
                        </a:ln>
                      </p:spPr>
                    </p:pic>
                  </p:oleObj>
                </mc:Fallback>
              </mc:AlternateContent>
            </a:graphicData>
          </a:graphic>
        </p:graphicFrame>
        <p:graphicFrame>
          <p:nvGraphicFramePr>
            <p:cNvPr id="196635" name="对象 196634"/>
            <p:cNvGraphicFramePr/>
            <p:nvPr/>
          </p:nvGraphicFramePr>
          <p:xfrm>
            <a:off x="855" y="3792"/>
            <a:ext cx="569" cy="320"/>
          </p:xfrm>
          <a:graphic>
            <a:graphicData uri="http://schemas.openxmlformats.org/presentationml/2006/ole">
              <mc:AlternateContent xmlns:mc="http://schemas.openxmlformats.org/markup-compatibility/2006">
                <mc:Choice xmlns:v="urn:schemas-microsoft-com:vml" Requires="v">
                  <p:oleObj spid="_x0000_s159757" name="" r:id="rId23" imgW="393700" imgH="228600" progId="Equation.3">
                    <p:embed/>
                  </p:oleObj>
                </mc:Choice>
                <mc:Fallback>
                  <p:oleObj name="" r:id="rId23" imgW="393700" imgH="228600" progId="Equation.3">
                    <p:embed/>
                    <p:pic>
                      <p:nvPicPr>
                        <p:cNvPr id="0" name="对象 196634"/>
                        <p:cNvPicPr/>
                        <p:nvPr/>
                      </p:nvPicPr>
                      <p:blipFill>
                        <a:blip r:embed="rId24"/>
                        <a:stretch>
                          <a:fillRect/>
                        </a:stretch>
                      </p:blipFill>
                      <p:spPr>
                        <a:xfrm>
                          <a:off x="855" y="3792"/>
                          <a:ext cx="569" cy="320"/>
                        </a:xfrm>
                        <a:prstGeom prst="rect">
                          <a:avLst/>
                        </a:prstGeom>
                        <a:noFill/>
                        <a:ln w="38100">
                          <a:noFill/>
                          <a:miter/>
                        </a:ln>
                      </p:spPr>
                    </p:pic>
                  </p:oleObj>
                </mc:Fallback>
              </mc:AlternateContent>
            </a:graphicData>
          </a:graphic>
        </p:graphicFrame>
      </p:grpSp>
      <p:grpSp>
        <p:nvGrpSpPr>
          <p:cNvPr id="196640" name="组合 196639"/>
          <p:cNvGrpSpPr/>
          <p:nvPr/>
        </p:nvGrpSpPr>
        <p:grpSpPr>
          <a:xfrm>
            <a:off x="5625888" y="178625"/>
            <a:ext cx="2312598" cy="1346833"/>
            <a:chOff x="1156" y="2253"/>
            <a:chExt cx="1942" cy="1131"/>
          </a:xfrm>
        </p:grpSpPr>
        <p:sp>
          <p:nvSpPr>
            <p:cNvPr id="196641" name="矩形 196640"/>
            <p:cNvSpPr/>
            <p:nvPr/>
          </p:nvSpPr>
          <p:spPr>
            <a:xfrm>
              <a:off x="1755" y="2454"/>
              <a:ext cx="705" cy="930"/>
            </a:xfrm>
            <a:prstGeom prst="rect">
              <a:avLst/>
            </a:prstGeom>
            <a:solidFill>
              <a:schemeClr val="accent1"/>
            </a:solidFill>
            <a:ln w="38100" cap="flat" cmpd="sng">
              <a:solidFill>
                <a:schemeClr val="tx1"/>
              </a:solidFill>
              <a:prstDash val="solid"/>
              <a:miter/>
              <a:headEnd type="none" w="med" len="med"/>
              <a:tailEnd type="none" w="med" len="med"/>
            </a:ln>
          </p:spPr>
          <p:txBody>
            <a:bodyPr wrap="none" anchor="ctr"/>
            <a:lstStyle/>
            <a:p>
              <a:pPr algn="ctr"/>
              <a:r>
                <a:rPr lang="en-US" altLang="zh-CN" sz="2100" b="1" i="1">
                  <a:latin typeface="Times New Roman" panose="02020603050405020304" pitchFamily="18" charset="0"/>
                </a:rPr>
                <a:t>N</a:t>
              </a:r>
              <a:r>
                <a:rPr lang="en-US" altLang="zh-CN" sz="2100" b="1" baseline="-25000">
                  <a:latin typeface="Times New Roman" panose="02020603050405020304" pitchFamily="18" charset="0"/>
                </a:rPr>
                <a:t>0</a:t>
              </a:r>
              <a:endParaRPr lang="en-US" altLang="zh-CN" sz="2100" b="1" baseline="-25000">
                <a:latin typeface="Times New Roman" panose="02020603050405020304" pitchFamily="18" charset="0"/>
              </a:endParaRPr>
            </a:p>
          </p:txBody>
        </p:sp>
        <p:sp>
          <p:nvSpPr>
            <p:cNvPr id="196642" name="直接连接符 196641"/>
            <p:cNvSpPr/>
            <p:nvPr/>
          </p:nvSpPr>
          <p:spPr>
            <a:xfrm>
              <a:off x="2460" y="2575"/>
              <a:ext cx="461" cy="0"/>
            </a:xfrm>
            <a:prstGeom prst="line">
              <a:avLst/>
            </a:prstGeom>
            <a:ln w="38100" cap="flat" cmpd="sng">
              <a:solidFill>
                <a:schemeClr val="tx1"/>
              </a:solidFill>
              <a:prstDash val="solid"/>
              <a:headEnd type="none" w="med" len="med"/>
              <a:tailEnd type="none" w="med" len="med"/>
            </a:ln>
          </p:spPr>
        </p:sp>
        <p:sp>
          <p:nvSpPr>
            <p:cNvPr id="196643" name="直接连接符 196642"/>
            <p:cNvSpPr/>
            <p:nvPr/>
          </p:nvSpPr>
          <p:spPr>
            <a:xfrm>
              <a:off x="2463" y="3271"/>
              <a:ext cx="461" cy="0"/>
            </a:xfrm>
            <a:prstGeom prst="line">
              <a:avLst/>
            </a:prstGeom>
            <a:ln w="38100" cap="flat" cmpd="sng">
              <a:solidFill>
                <a:schemeClr val="tx1"/>
              </a:solidFill>
              <a:prstDash val="solid"/>
              <a:headEnd type="none" w="med" len="med"/>
              <a:tailEnd type="none" w="med" len="med"/>
            </a:ln>
          </p:spPr>
        </p:sp>
        <p:sp>
          <p:nvSpPr>
            <p:cNvPr id="196644" name="椭圆 196643"/>
            <p:cNvSpPr/>
            <p:nvPr/>
          </p:nvSpPr>
          <p:spPr>
            <a:xfrm>
              <a:off x="2924" y="2541"/>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196645" name="椭圆 196644"/>
            <p:cNvSpPr/>
            <p:nvPr/>
          </p:nvSpPr>
          <p:spPr>
            <a:xfrm>
              <a:off x="2921" y="3234"/>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196646" name="直接连接符 196645"/>
            <p:cNvSpPr/>
            <p:nvPr/>
          </p:nvSpPr>
          <p:spPr>
            <a:xfrm flipH="1">
              <a:off x="2689" y="2575"/>
              <a:ext cx="227" cy="0"/>
            </a:xfrm>
            <a:prstGeom prst="line">
              <a:avLst/>
            </a:prstGeom>
            <a:ln w="38100" cap="flat" cmpd="sng">
              <a:solidFill>
                <a:srgbClr val="FF0000"/>
              </a:solidFill>
              <a:prstDash val="solid"/>
              <a:headEnd type="none" w="med" len="med"/>
              <a:tailEnd type="stealth" w="med" len="lg"/>
            </a:ln>
          </p:spPr>
        </p:sp>
        <p:graphicFrame>
          <p:nvGraphicFramePr>
            <p:cNvPr id="196647" name="对象 196646"/>
            <p:cNvGraphicFramePr/>
            <p:nvPr/>
          </p:nvGraphicFramePr>
          <p:xfrm>
            <a:off x="2662" y="2253"/>
            <a:ext cx="224" cy="288"/>
          </p:xfrm>
          <a:graphic>
            <a:graphicData uri="http://schemas.openxmlformats.org/presentationml/2006/ole">
              <mc:AlternateContent xmlns:mc="http://schemas.openxmlformats.org/markup-compatibility/2006">
                <mc:Choice xmlns:v="urn:schemas-microsoft-com:vml" Requires="v">
                  <p:oleObj spid="_x0000_s159758" name="" r:id="rId25" imgW="177800" imgH="227965" progId="Equation.3">
                    <p:embed/>
                  </p:oleObj>
                </mc:Choice>
                <mc:Fallback>
                  <p:oleObj name="" r:id="rId25" imgW="177800" imgH="227965" progId="Equation.3">
                    <p:embed/>
                    <p:pic>
                      <p:nvPicPr>
                        <p:cNvPr id="0" name="对象 196646"/>
                        <p:cNvPicPr/>
                        <p:nvPr/>
                      </p:nvPicPr>
                      <p:blipFill>
                        <a:blip r:embed="rId26"/>
                        <a:stretch>
                          <a:fillRect/>
                        </a:stretch>
                      </p:blipFill>
                      <p:spPr>
                        <a:xfrm>
                          <a:off x="2662" y="2253"/>
                          <a:ext cx="224" cy="288"/>
                        </a:xfrm>
                        <a:prstGeom prst="rect">
                          <a:avLst/>
                        </a:prstGeom>
                        <a:noFill/>
                        <a:ln w="38100">
                          <a:noFill/>
                          <a:miter/>
                        </a:ln>
                      </p:spPr>
                    </p:pic>
                  </p:oleObj>
                </mc:Fallback>
              </mc:AlternateContent>
            </a:graphicData>
          </a:graphic>
        </p:graphicFrame>
        <p:graphicFrame>
          <p:nvGraphicFramePr>
            <p:cNvPr id="196648" name="对象 196647"/>
            <p:cNvGraphicFramePr/>
            <p:nvPr/>
          </p:nvGraphicFramePr>
          <p:xfrm>
            <a:off x="2835" y="2795"/>
            <a:ext cx="239" cy="270"/>
          </p:xfrm>
          <a:graphic>
            <a:graphicData uri="http://schemas.openxmlformats.org/presentationml/2006/ole">
              <mc:AlternateContent xmlns:mc="http://schemas.openxmlformats.org/markup-compatibility/2006">
                <mc:Choice xmlns:v="urn:schemas-microsoft-com:vml" Requires="v">
                  <p:oleObj spid="_x0000_s159759" name="" r:id="rId27" imgW="203200" imgH="228600" progId="Equation.3">
                    <p:embed/>
                  </p:oleObj>
                </mc:Choice>
                <mc:Fallback>
                  <p:oleObj name="" r:id="rId27" imgW="203200" imgH="228600" progId="Equation.3">
                    <p:embed/>
                    <p:pic>
                      <p:nvPicPr>
                        <p:cNvPr id="0" name="对象 196647"/>
                        <p:cNvPicPr/>
                        <p:nvPr/>
                      </p:nvPicPr>
                      <p:blipFill>
                        <a:blip r:embed="rId28"/>
                        <a:stretch>
                          <a:fillRect/>
                        </a:stretch>
                      </p:blipFill>
                      <p:spPr>
                        <a:xfrm>
                          <a:off x="2835" y="2795"/>
                          <a:ext cx="239" cy="270"/>
                        </a:xfrm>
                        <a:prstGeom prst="rect">
                          <a:avLst/>
                        </a:prstGeom>
                        <a:noFill/>
                        <a:ln w="38100">
                          <a:noFill/>
                          <a:miter/>
                        </a:ln>
                      </p:spPr>
                    </p:pic>
                  </p:oleObj>
                </mc:Fallback>
              </mc:AlternateContent>
            </a:graphicData>
          </a:graphic>
        </p:graphicFrame>
        <p:sp>
          <p:nvSpPr>
            <p:cNvPr id="196649" name="文本框 196648"/>
            <p:cNvSpPr txBox="1"/>
            <p:nvPr/>
          </p:nvSpPr>
          <p:spPr>
            <a:xfrm>
              <a:off x="2835" y="2575"/>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196650" name="文本框 196649"/>
            <p:cNvSpPr txBox="1"/>
            <p:nvPr/>
          </p:nvSpPr>
          <p:spPr>
            <a:xfrm>
              <a:off x="2835" y="3014"/>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196651" name="直接连接符 196650"/>
            <p:cNvSpPr/>
            <p:nvPr/>
          </p:nvSpPr>
          <p:spPr>
            <a:xfrm>
              <a:off x="1294" y="2575"/>
              <a:ext cx="461" cy="0"/>
            </a:xfrm>
            <a:prstGeom prst="line">
              <a:avLst/>
            </a:prstGeom>
            <a:ln w="38100" cap="flat" cmpd="sng">
              <a:solidFill>
                <a:schemeClr val="tx1"/>
              </a:solidFill>
              <a:prstDash val="solid"/>
              <a:headEnd type="none" w="med" len="med"/>
              <a:tailEnd type="none" w="med" len="med"/>
            </a:ln>
          </p:spPr>
        </p:sp>
        <p:sp>
          <p:nvSpPr>
            <p:cNvPr id="196652" name="直接连接符 196651"/>
            <p:cNvSpPr/>
            <p:nvPr/>
          </p:nvSpPr>
          <p:spPr>
            <a:xfrm>
              <a:off x="1294" y="3268"/>
              <a:ext cx="461" cy="0"/>
            </a:xfrm>
            <a:prstGeom prst="line">
              <a:avLst/>
            </a:prstGeom>
            <a:ln w="38100" cap="flat" cmpd="sng">
              <a:solidFill>
                <a:schemeClr val="tx1"/>
              </a:solidFill>
              <a:prstDash val="solid"/>
              <a:headEnd type="none" w="med" len="med"/>
              <a:tailEnd type="none" w="med" len="med"/>
            </a:ln>
          </p:spPr>
        </p:sp>
        <p:sp>
          <p:nvSpPr>
            <p:cNvPr id="196653" name="椭圆 196652"/>
            <p:cNvSpPr/>
            <p:nvPr/>
          </p:nvSpPr>
          <p:spPr>
            <a:xfrm>
              <a:off x="1226" y="2541"/>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196654" name="椭圆 196653"/>
            <p:cNvSpPr/>
            <p:nvPr/>
          </p:nvSpPr>
          <p:spPr>
            <a:xfrm>
              <a:off x="1226" y="3234"/>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196655" name="直接连接符 196654"/>
            <p:cNvSpPr/>
            <p:nvPr/>
          </p:nvSpPr>
          <p:spPr>
            <a:xfrm>
              <a:off x="1294" y="2575"/>
              <a:ext cx="234" cy="0"/>
            </a:xfrm>
            <a:prstGeom prst="line">
              <a:avLst/>
            </a:prstGeom>
            <a:ln w="38100" cap="flat" cmpd="sng">
              <a:solidFill>
                <a:srgbClr val="FF0000"/>
              </a:solidFill>
              <a:prstDash val="solid"/>
              <a:headEnd type="none" w="med" len="med"/>
              <a:tailEnd type="stealth" w="med" len="lg"/>
            </a:ln>
          </p:spPr>
        </p:sp>
        <p:graphicFrame>
          <p:nvGraphicFramePr>
            <p:cNvPr id="196656" name="对象 196655"/>
            <p:cNvGraphicFramePr/>
            <p:nvPr/>
          </p:nvGraphicFramePr>
          <p:xfrm>
            <a:off x="1294" y="2253"/>
            <a:ext cx="208" cy="288"/>
          </p:xfrm>
          <a:graphic>
            <a:graphicData uri="http://schemas.openxmlformats.org/presentationml/2006/ole">
              <mc:AlternateContent xmlns:mc="http://schemas.openxmlformats.org/markup-compatibility/2006">
                <mc:Choice xmlns:v="urn:schemas-microsoft-com:vml" Requires="v">
                  <p:oleObj spid="_x0000_s159760" name="" r:id="rId29" imgW="165100" imgH="228600" progId="Equation.3">
                    <p:embed/>
                  </p:oleObj>
                </mc:Choice>
                <mc:Fallback>
                  <p:oleObj name="" r:id="rId29" imgW="165100" imgH="228600" progId="Equation.3">
                    <p:embed/>
                    <p:pic>
                      <p:nvPicPr>
                        <p:cNvPr id="0" name="对象 196655"/>
                        <p:cNvPicPr/>
                        <p:nvPr/>
                      </p:nvPicPr>
                      <p:blipFill>
                        <a:blip r:embed="rId30"/>
                        <a:stretch>
                          <a:fillRect/>
                        </a:stretch>
                      </p:blipFill>
                      <p:spPr>
                        <a:xfrm>
                          <a:off x="1294" y="2253"/>
                          <a:ext cx="208" cy="288"/>
                        </a:xfrm>
                        <a:prstGeom prst="rect">
                          <a:avLst/>
                        </a:prstGeom>
                        <a:noFill/>
                        <a:ln w="38100">
                          <a:noFill/>
                          <a:miter/>
                        </a:ln>
                      </p:spPr>
                    </p:pic>
                  </p:oleObj>
                </mc:Fallback>
              </mc:AlternateContent>
            </a:graphicData>
          </a:graphic>
        </p:graphicFrame>
        <p:graphicFrame>
          <p:nvGraphicFramePr>
            <p:cNvPr id="196657" name="对象 196656"/>
            <p:cNvGraphicFramePr/>
            <p:nvPr/>
          </p:nvGraphicFramePr>
          <p:xfrm>
            <a:off x="1156" y="2795"/>
            <a:ext cx="239" cy="270"/>
          </p:xfrm>
          <a:graphic>
            <a:graphicData uri="http://schemas.openxmlformats.org/presentationml/2006/ole">
              <mc:AlternateContent xmlns:mc="http://schemas.openxmlformats.org/markup-compatibility/2006">
                <mc:Choice xmlns:v="urn:schemas-microsoft-com:vml" Requires="v">
                  <p:oleObj spid="_x0000_s159761" name="" r:id="rId31" imgW="203200" imgH="228600" progId="Equation.3">
                    <p:embed/>
                  </p:oleObj>
                </mc:Choice>
                <mc:Fallback>
                  <p:oleObj name="" r:id="rId31" imgW="203200" imgH="228600" progId="Equation.3">
                    <p:embed/>
                    <p:pic>
                      <p:nvPicPr>
                        <p:cNvPr id="0" name="对象 196656"/>
                        <p:cNvPicPr/>
                        <p:nvPr/>
                      </p:nvPicPr>
                      <p:blipFill>
                        <a:blip r:embed="rId32"/>
                        <a:stretch>
                          <a:fillRect/>
                        </a:stretch>
                      </p:blipFill>
                      <p:spPr>
                        <a:xfrm>
                          <a:off x="1156" y="2795"/>
                          <a:ext cx="239" cy="270"/>
                        </a:xfrm>
                        <a:prstGeom prst="rect">
                          <a:avLst/>
                        </a:prstGeom>
                        <a:noFill/>
                        <a:ln w="38100">
                          <a:noFill/>
                          <a:miter/>
                        </a:ln>
                      </p:spPr>
                    </p:pic>
                  </p:oleObj>
                </mc:Fallback>
              </mc:AlternateContent>
            </a:graphicData>
          </a:graphic>
        </p:graphicFrame>
        <p:sp>
          <p:nvSpPr>
            <p:cNvPr id="196658" name="文本框 196657"/>
            <p:cNvSpPr txBox="1"/>
            <p:nvPr/>
          </p:nvSpPr>
          <p:spPr>
            <a:xfrm>
              <a:off x="1156" y="2541"/>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196659" name="文本框 196658"/>
            <p:cNvSpPr txBox="1"/>
            <p:nvPr/>
          </p:nvSpPr>
          <p:spPr>
            <a:xfrm>
              <a:off x="1156" y="3014"/>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6640"/>
                                        </p:tgtEl>
                                        <p:attrNameLst>
                                          <p:attrName>style.visibility</p:attrName>
                                        </p:attrNameLst>
                                      </p:cBhvr>
                                      <p:to>
                                        <p:strVal val="visible"/>
                                      </p:to>
                                    </p:set>
                                    <p:animEffect transition="in" filter="blinds(horizontal)">
                                      <p:cBhvr>
                                        <p:cTn id="7" dur="500"/>
                                        <p:tgtEl>
                                          <p:spTgt spid="1966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6614"/>
                                        </p:tgtEl>
                                        <p:attrNameLst>
                                          <p:attrName>style.visibility</p:attrName>
                                        </p:attrNameLst>
                                      </p:cBhvr>
                                      <p:to>
                                        <p:strVal val="visible"/>
                                      </p:to>
                                    </p:set>
                                    <p:animEffect transition="in" filter="blinds(horizontal)">
                                      <p:cBhvr>
                                        <p:cTn id="12" dur="500"/>
                                        <p:tgtEl>
                                          <p:spTgt spid="1966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6610"/>
                                        </p:tgtEl>
                                        <p:attrNameLst>
                                          <p:attrName>style.visibility</p:attrName>
                                        </p:attrNameLst>
                                      </p:cBhvr>
                                      <p:to>
                                        <p:strVal val="visible"/>
                                      </p:to>
                                    </p:set>
                                    <p:animEffect transition="in" filter="blinds(horizontal)">
                                      <p:cBhvr>
                                        <p:cTn id="17" dur="500"/>
                                        <p:tgtEl>
                                          <p:spTgt spid="1966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6615"/>
                                        </p:tgtEl>
                                        <p:attrNameLst>
                                          <p:attrName>style.visibility</p:attrName>
                                        </p:attrNameLst>
                                      </p:cBhvr>
                                      <p:to>
                                        <p:strVal val="visible"/>
                                      </p:to>
                                    </p:set>
                                    <p:animEffect transition="in" filter="blinds(horizontal)">
                                      <p:cBhvr>
                                        <p:cTn id="22" dur="500"/>
                                        <p:tgtEl>
                                          <p:spTgt spid="1966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6619"/>
                                        </p:tgtEl>
                                        <p:attrNameLst>
                                          <p:attrName>style.visibility</p:attrName>
                                        </p:attrNameLst>
                                      </p:cBhvr>
                                      <p:to>
                                        <p:strVal val="visible"/>
                                      </p:to>
                                    </p:set>
                                    <p:animEffect transition="in" filter="blinds(horizontal)">
                                      <p:cBhvr>
                                        <p:cTn id="27" dur="500"/>
                                        <p:tgtEl>
                                          <p:spTgt spid="1966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6620"/>
                                        </p:tgtEl>
                                        <p:attrNameLst>
                                          <p:attrName>style.visibility</p:attrName>
                                        </p:attrNameLst>
                                      </p:cBhvr>
                                      <p:to>
                                        <p:strVal val="visible"/>
                                      </p:to>
                                    </p:set>
                                    <p:animEffect transition="in" filter="blinds(horizontal)">
                                      <p:cBhvr>
                                        <p:cTn id="32" dur="500"/>
                                        <p:tgtEl>
                                          <p:spTgt spid="1966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6624"/>
                                        </p:tgtEl>
                                        <p:attrNameLst>
                                          <p:attrName>style.visibility</p:attrName>
                                        </p:attrNameLst>
                                      </p:cBhvr>
                                      <p:to>
                                        <p:strVal val="visible"/>
                                      </p:to>
                                    </p:set>
                                    <p:animEffect transition="in" filter="blinds(horizontal)">
                                      <p:cBhvr>
                                        <p:cTn id="37" dur="500"/>
                                        <p:tgtEl>
                                          <p:spTgt spid="19662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6628"/>
                                        </p:tgtEl>
                                        <p:attrNameLst>
                                          <p:attrName>style.visibility</p:attrName>
                                        </p:attrNameLst>
                                      </p:cBhvr>
                                      <p:to>
                                        <p:strVal val="visible"/>
                                      </p:to>
                                    </p:set>
                                    <p:animEffect transition="in" filter="blinds(horizontal)">
                                      <p:cBhvr>
                                        <p:cTn id="42" dur="500"/>
                                        <p:tgtEl>
                                          <p:spTgt spid="19662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6632"/>
                                        </p:tgtEl>
                                        <p:attrNameLst>
                                          <p:attrName>style.visibility</p:attrName>
                                        </p:attrNameLst>
                                      </p:cBhvr>
                                      <p:to>
                                        <p:strVal val="visible"/>
                                      </p:to>
                                    </p:set>
                                    <p:animEffect transition="in" filter="blinds(horizontal)">
                                      <p:cBhvr>
                                        <p:cTn id="47" dur="500"/>
                                        <p:tgtEl>
                                          <p:spTgt spid="196632"/>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mph" presetSubtype="0" fill="hold" nodeType="clickEffect">
                                  <p:stCondLst>
                                    <p:cond delay="0"/>
                                  </p:stCondLst>
                                  <p:childTnLst>
                                    <p:animScale>
                                      <p:cBhvr>
                                        <p:cTn id="51" dur="2000" fill="hold"/>
                                        <p:tgtEl>
                                          <p:spTgt spid="1966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4" grpId="0"/>
      <p:bldP spid="1966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9" name="矩形 340998"/>
          <p:cNvSpPr/>
          <p:nvPr/>
        </p:nvSpPr>
        <p:spPr>
          <a:xfrm>
            <a:off x="1485360" y="303663"/>
            <a:ext cx="3086640" cy="414020"/>
          </a:xfrm>
          <a:prstGeom prst="rect">
            <a:avLst/>
          </a:prstGeom>
          <a:noFill/>
          <a:ln w="9525">
            <a:noFill/>
          </a:ln>
        </p:spPr>
        <p:txBody>
          <a:bodyPr>
            <a:spAutoFit/>
          </a:bodyPr>
          <a:lstStyle/>
          <a:p>
            <a:pPr>
              <a:spcBef>
                <a:spcPct val="50000"/>
              </a:spcBef>
            </a:pPr>
            <a:r>
              <a:rPr lang="zh-CN" altLang="en-US" sz="2100" b="1" dirty="0">
                <a:latin typeface="隶书" panose="02010509060101010101" pitchFamily="49" charset="-122"/>
              </a:rPr>
              <a:t>二、网络函数与正弦波</a:t>
            </a:r>
            <a:endParaRPr lang="zh-CN" altLang="en-US" sz="2100" b="1" dirty="0">
              <a:latin typeface="隶书" panose="02010509060101010101" pitchFamily="49" charset="-122"/>
            </a:endParaRPr>
          </a:p>
        </p:txBody>
      </p:sp>
      <p:sp>
        <p:nvSpPr>
          <p:cNvPr id="341000" name="矩形 340999"/>
          <p:cNvSpPr/>
          <p:nvPr/>
        </p:nvSpPr>
        <p:spPr>
          <a:xfrm>
            <a:off x="1428200" y="681157"/>
            <a:ext cx="6401920" cy="1198880"/>
          </a:xfrm>
          <a:prstGeom prst="rect">
            <a:avLst/>
          </a:prstGeom>
          <a:noFill/>
          <a:ln w="9525">
            <a:noFill/>
          </a:ln>
        </p:spPr>
        <p:txBody>
          <a:bodyPr>
            <a:spAutoFit/>
          </a:bodyPr>
          <a:lstStyle/>
          <a:p>
            <a:pPr>
              <a:spcBef>
                <a:spcPct val="50000"/>
              </a:spcBef>
            </a:pPr>
            <a:r>
              <a:rPr lang="en-US" altLang="zh-CN" sz="1800" b="1" dirty="0">
                <a:latin typeface="隶书" panose="02010509060101010101" pitchFamily="49" charset="-122"/>
                <a:ea typeface="隶书" panose="02010509060101010101" pitchFamily="49" charset="-122"/>
              </a:rPr>
              <a:t>    </a:t>
            </a:r>
            <a:r>
              <a:rPr lang="zh-CN" altLang="en-US" sz="1800" b="1" dirty="0">
                <a:latin typeface="宋体" panose="02010600030101010101" pitchFamily="2" charset="-122"/>
              </a:rPr>
              <a:t>网络函数</a:t>
            </a:r>
            <a:r>
              <a:rPr lang="en-US" altLang="zh-CN" sz="1800" b="1" i="1">
                <a:latin typeface="Times New Roman" panose="02020603050405020304" pitchFamily="18" charset="0"/>
              </a:rPr>
              <a:t>H</a:t>
            </a:r>
            <a:r>
              <a:rPr lang="en-US" altLang="zh-CN" sz="1800" b="1">
                <a:latin typeface="Times New Roman" panose="02020603050405020304" pitchFamily="18" charset="0"/>
              </a:rPr>
              <a:t>(j</a:t>
            </a:r>
            <a:r>
              <a:rPr lang="en-US" altLang="zh-CN" sz="1800" b="1" i="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rPr>
              <a:t>)</a:t>
            </a:r>
            <a:r>
              <a:rPr lang="zh-CN" altLang="en-US" sz="1800" b="1" dirty="0">
                <a:latin typeface="宋体" panose="02010600030101010101" pitchFamily="2" charset="-122"/>
              </a:rPr>
              <a:t>反映</a:t>
            </a:r>
            <a:r>
              <a:rPr lang="zh-CN" altLang="en-US" sz="1800" b="1" dirty="0">
                <a:solidFill>
                  <a:schemeClr val="accent2"/>
                </a:solidFill>
                <a:latin typeface="宋体" panose="02010600030101010101" pitchFamily="2" charset="-122"/>
              </a:rPr>
              <a:t>输出正弦波振幅及相位与输入正弦波振幅及相位间的关系</a:t>
            </a:r>
            <a:r>
              <a:rPr lang="zh-CN" altLang="en-US" sz="1800" b="1" dirty="0">
                <a:latin typeface="宋体" panose="02010600030101010101" pitchFamily="2" charset="-122"/>
              </a:rPr>
              <a:t>。在已知网络函数的条件下，给定任一频率的输入正弦波，即可直接求得输出正弦波。例如已知某电路的转移电压比 </a:t>
            </a:r>
            <a:endParaRPr lang="zh-CN" altLang="en-US" sz="1800" b="1" dirty="0">
              <a:latin typeface="宋体" panose="02010600030101010101" pitchFamily="2" charset="-122"/>
            </a:endParaRPr>
          </a:p>
        </p:txBody>
      </p:sp>
      <p:sp>
        <p:nvSpPr>
          <p:cNvPr id="341004" name="直接连接符 341003"/>
          <p:cNvSpPr/>
          <p:nvPr/>
        </p:nvSpPr>
        <p:spPr>
          <a:xfrm>
            <a:off x="2785750" y="2933023"/>
            <a:ext cx="0" cy="342960"/>
          </a:xfrm>
          <a:prstGeom prst="line">
            <a:avLst/>
          </a:prstGeom>
          <a:ln w="38100" cap="flat" cmpd="sng">
            <a:solidFill>
              <a:srgbClr val="FF0000"/>
            </a:solidFill>
            <a:prstDash val="solid"/>
            <a:headEnd type="none" w="med" len="med"/>
            <a:tailEnd type="stealth" w="lg" len="lg"/>
          </a:ln>
        </p:spPr>
      </p:sp>
      <p:sp>
        <p:nvSpPr>
          <p:cNvPr id="341005" name="直接连接符 341004"/>
          <p:cNvSpPr/>
          <p:nvPr/>
        </p:nvSpPr>
        <p:spPr>
          <a:xfrm>
            <a:off x="5543720" y="2943740"/>
            <a:ext cx="0" cy="342960"/>
          </a:xfrm>
          <a:prstGeom prst="line">
            <a:avLst/>
          </a:prstGeom>
          <a:ln w="38100" cap="flat" cmpd="sng">
            <a:solidFill>
              <a:srgbClr val="FF0000"/>
            </a:solidFill>
            <a:prstDash val="solid"/>
            <a:headEnd type="none" w="med" len="med"/>
            <a:tailEnd type="stealth" w="lg" len="lg"/>
          </a:ln>
        </p:spPr>
      </p:sp>
      <p:graphicFrame>
        <p:nvGraphicFramePr>
          <p:cNvPr id="341006" name="对象 341005"/>
          <p:cNvGraphicFramePr/>
          <p:nvPr/>
        </p:nvGraphicFramePr>
        <p:xfrm>
          <a:off x="3006055" y="1771960"/>
          <a:ext cx="2816320" cy="699020"/>
        </p:xfrm>
        <a:graphic>
          <a:graphicData uri="http://schemas.openxmlformats.org/presentationml/2006/ole">
            <mc:AlternateContent xmlns:mc="http://schemas.openxmlformats.org/markup-compatibility/2006">
              <mc:Choice xmlns:v="urn:schemas-microsoft-com:vml" Requires="v">
                <p:oleObj spid="_x0000_s160770" name="" r:id="rId1" imgW="1892300" imgH="457200" progId="Equation.3">
                  <p:embed/>
                </p:oleObj>
              </mc:Choice>
              <mc:Fallback>
                <p:oleObj name="" r:id="rId1" imgW="1892300" imgH="457200" progId="Equation.3">
                  <p:embed/>
                  <p:pic>
                    <p:nvPicPr>
                      <p:cNvPr id="0" name="对象 341005"/>
                      <p:cNvPicPr/>
                      <p:nvPr/>
                    </p:nvPicPr>
                    <p:blipFill>
                      <a:blip r:embed="rId2"/>
                      <a:stretch>
                        <a:fillRect/>
                      </a:stretch>
                    </p:blipFill>
                    <p:spPr>
                      <a:xfrm>
                        <a:off x="3006055" y="1771960"/>
                        <a:ext cx="2816320" cy="699020"/>
                      </a:xfrm>
                      <a:prstGeom prst="rect">
                        <a:avLst/>
                      </a:prstGeom>
                      <a:noFill/>
                      <a:ln w="38100">
                        <a:noFill/>
                        <a:miter/>
                      </a:ln>
                    </p:spPr>
                  </p:pic>
                </p:oleObj>
              </mc:Fallback>
            </mc:AlternateContent>
          </a:graphicData>
        </a:graphic>
      </p:graphicFrame>
      <p:graphicFrame>
        <p:nvGraphicFramePr>
          <p:cNvPr id="341007" name="对象 341006"/>
          <p:cNvGraphicFramePr/>
          <p:nvPr/>
        </p:nvGraphicFramePr>
        <p:xfrm>
          <a:off x="2147463" y="2366186"/>
          <a:ext cx="1303963" cy="678775"/>
        </p:xfrm>
        <a:graphic>
          <a:graphicData uri="http://schemas.openxmlformats.org/presentationml/2006/ole">
            <mc:AlternateContent xmlns:mc="http://schemas.openxmlformats.org/markup-compatibility/2006">
              <mc:Choice xmlns:v="urn:schemas-microsoft-com:vml" Requires="v">
                <p:oleObj spid="_x0000_s160771" name="" r:id="rId3" imgW="875665" imgH="444500" progId="Equation.3">
                  <p:embed/>
                </p:oleObj>
              </mc:Choice>
              <mc:Fallback>
                <p:oleObj name="" r:id="rId3" imgW="875665" imgH="444500" progId="Equation.3">
                  <p:embed/>
                  <p:pic>
                    <p:nvPicPr>
                      <p:cNvPr id="0" name="对象 341006"/>
                      <p:cNvPicPr/>
                      <p:nvPr/>
                    </p:nvPicPr>
                    <p:blipFill>
                      <a:blip r:embed="rId4"/>
                      <a:stretch>
                        <a:fillRect/>
                      </a:stretch>
                    </p:blipFill>
                    <p:spPr>
                      <a:xfrm>
                        <a:off x="2147463" y="2366186"/>
                        <a:ext cx="1303963" cy="678775"/>
                      </a:xfrm>
                      <a:prstGeom prst="rect">
                        <a:avLst/>
                      </a:prstGeom>
                      <a:noFill/>
                      <a:ln w="38100">
                        <a:noFill/>
                        <a:miter/>
                      </a:ln>
                    </p:spPr>
                  </p:pic>
                </p:oleObj>
              </mc:Fallback>
            </mc:AlternateContent>
          </a:graphicData>
        </a:graphic>
      </p:graphicFrame>
      <p:graphicFrame>
        <p:nvGraphicFramePr>
          <p:cNvPr id="341008" name="对象 341007"/>
          <p:cNvGraphicFramePr/>
          <p:nvPr/>
        </p:nvGraphicFramePr>
        <p:xfrm>
          <a:off x="4906625" y="2470979"/>
          <a:ext cx="1380175" cy="329860"/>
        </p:xfrm>
        <a:graphic>
          <a:graphicData uri="http://schemas.openxmlformats.org/presentationml/2006/ole">
            <mc:AlternateContent xmlns:mc="http://schemas.openxmlformats.org/markup-compatibility/2006">
              <mc:Choice xmlns:v="urn:schemas-microsoft-com:vml" Requires="v">
                <p:oleObj spid="_x0000_s160772" name="" r:id="rId5" imgW="925830" imgH="215900" progId="Equation.3">
                  <p:embed/>
                </p:oleObj>
              </mc:Choice>
              <mc:Fallback>
                <p:oleObj name="" r:id="rId5" imgW="925830" imgH="215900" progId="Equation.3">
                  <p:embed/>
                  <p:pic>
                    <p:nvPicPr>
                      <p:cNvPr id="0" name="对象 341007"/>
                      <p:cNvPicPr/>
                      <p:nvPr/>
                    </p:nvPicPr>
                    <p:blipFill>
                      <a:blip r:embed="rId6"/>
                      <a:stretch>
                        <a:fillRect/>
                      </a:stretch>
                    </p:blipFill>
                    <p:spPr>
                      <a:xfrm>
                        <a:off x="4906625" y="2470979"/>
                        <a:ext cx="1380175" cy="329860"/>
                      </a:xfrm>
                      <a:prstGeom prst="rect">
                        <a:avLst/>
                      </a:prstGeom>
                      <a:noFill/>
                      <a:ln w="38100">
                        <a:noFill/>
                        <a:miter/>
                      </a:ln>
                    </p:spPr>
                  </p:pic>
                </p:oleObj>
              </mc:Fallback>
            </mc:AlternateContent>
          </a:graphicData>
        </a:graphic>
      </p:graphicFrame>
      <p:graphicFrame>
        <p:nvGraphicFramePr>
          <p:cNvPr id="341009" name="对象 341008"/>
          <p:cNvGraphicFramePr/>
          <p:nvPr/>
        </p:nvGraphicFramePr>
        <p:xfrm>
          <a:off x="1996228" y="3337906"/>
          <a:ext cx="1606434" cy="367967"/>
        </p:xfrm>
        <a:graphic>
          <a:graphicData uri="http://schemas.openxmlformats.org/presentationml/2006/ole">
            <mc:AlternateContent xmlns:mc="http://schemas.openxmlformats.org/markup-compatibility/2006">
              <mc:Choice xmlns:v="urn:schemas-microsoft-com:vml" Requires="v">
                <p:oleObj spid="_x0000_s160773" name="" r:id="rId7" imgW="1078865" imgH="241300" progId="Equation.3">
                  <p:embed/>
                </p:oleObj>
              </mc:Choice>
              <mc:Fallback>
                <p:oleObj name="" r:id="rId7" imgW="1078865" imgH="241300" progId="Equation.3">
                  <p:embed/>
                  <p:pic>
                    <p:nvPicPr>
                      <p:cNvPr id="0" name="对象 341008"/>
                      <p:cNvPicPr/>
                      <p:nvPr/>
                    </p:nvPicPr>
                    <p:blipFill>
                      <a:blip r:embed="rId8"/>
                      <a:stretch>
                        <a:fillRect/>
                      </a:stretch>
                    </p:blipFill>
                    <p:spPr>
                      <a:xfrm>
                        <a:off x="1996228" y="3337906"/>
                        <a:ext cx="1606434" cy="367967"/>
                      </a:xfrm>
                      <a:prstGeom prst="rect">
                        <a:avLst/>
                      </a:prstGeom>
                      <a:solidFill>
                        <a:schemeClr val="accent1"/>
                      </a:solidFill>
                      <a:ln w="38100">
                        <a:noFill/>
                        <a:miter/>
                      </a:ln>
                    </p:spPr>
                  </p:pic>
                </p:oleObj>
              </mc:Fallback>
            </mc:AlternateContent>
          </a:graphicData>
        </a:graphic>
      </p:graphicFrame>
      <p:graphicFrame>
        <p:nvGraphicFramePr>
          <p:cNvPr id="341010" name="对象 341009"/>
          <p:cNvGraphicFramePr/>
          <p:nvPr/>
        </p:nvGraphicFramePr>
        <p:xfrm>
          <a:off x="4906625" y="3381967"/>
          <a:ext cx="1418282" cy="329861"/>
        </p:xfrm>
        <a:graphic>
          <a:graphicData uri="http://schemas.openxmlformats.org/presentationml/2006/ole">
            <mc:AlternateContent xmlns:mc="http://schemas.openxmlformats.org/markup-compatibility/2006">
              <mc:Choice xmlns:v="urn:schemas-microsoft-com:vml" Requires="v">
                <p:oleObj spid="_x0000_s160774" name="" r:id="rId9" imgW="951230" imgH="215900" progId="Equation.3">
                  <p:embed/>
                </p:oleObj>
              </mc:Choice>
              <mc:Fallback>
                <p:oleObj name="" r:id="rId9" imgW="951230" imgH="215900" progId="Equation.3">
                  <p:embed/>
                  <p:pic>
                    <p:nvPicPr>
                      <p:cNvPr id="0" name="对象 341009"/>
                      <p:cNvPicPr/>
                      <p:nvPr/>
                    </p:nvPicPr>
                    <p:blipFill>
                      <a:blip r:embed="rId10"/>
                      <a:stretch>
                        <a:fillRect/>
                      </a:stretch>
                    </p:blipFill>
                    <p:spPr>
                      <a:xfrm>
                        <a:off x="4906625" y="3381967"/>
                        <a:ext cx="1418282" cy="329861"/>
                      </a:xfrm>
                      <a:prstGeom prst="rect">
                        <a:avLst/>
                      </a:prstGeom>
                      <a:solidFill>
                        <a:schemeClr val="accent1"/>
                      </a:solidFill>
                      <a:ln w="38100">
                        <a:noFill/>
                        <a:miter/>
                      </a:ln>
                    </p:spPr>
                  </p:pic>
                </p:oleObj>
              </mc:Fallback>
            </mc:AlternateContent>
          </a:graphicData>
        </a:graphic>
      </p:graphicFrame>
      <p:sp>
        <p:nvSpPr>
          <p:cNvPr id="341012" name="文本框 341011"/>
          <p:cNvSpPr txBox="1"/>
          <p:nvPr/>
        </p:nvSpPr>
        <p:spPr>
          <a:xfrm>
            <a:off x="1663985" y="3873781"/>
            <a:ext cx="6230440" cy="478155"/>
          </a:xfrm>
          <a:prstGeom prst="rect">
            <a:avLst/>
          </a:prstGeom>
          <a:noFill/>
          <a:ln w="9525">
            <a:noFill/>
          </a:ln>
        </p:spPr>
        <p:txBody>
          <a:bodyPr>
            <a:spAutoFit/>
          </a:bodyPr>
          <a:lstStyle/>
          <a:p>
            <a:pPr>
              <a:lnSpc>
                <a:spcPct val="120000"/>
              </a:lnSpc>
              <a:spcBef>
                <a:spcPct val="50000"/>
              </a:spcBef>
            </a:pPr>
            <a:r>
              <a:rPr lang="zh-CN" altLang="en-US" sz="1800" b="1" dirty="0">
                <a:latin typeface="宋体" panose="02010600030101010101" pitchFamily="2" charset="-122"/>
              </a:rPr>
              <a:t>若已知</a:t>
            </a:r>
            <a:r>
              <a:rPr lang="en-US" altLang="zh-CN" sz="1800" b="1" i="1">
                <a:latin typeface="Times New Roman" panose="02020603050405020304" pitchFamily="18" charset="0"/>
              </a:rPr>
              <a:t>u</a:t>
            </a:r>
            <a:r>
              <a:rPr lang="en-US" altLang="zh-CN" sz="1800" b="1" baseline="-30000">
                <a:latin typeface="Times New Roman" panose="02020603050405020304" pitchFamily="18" charset="0"/>
              </a:rPr>
              <a:t>1</a:t>
            </a:r>
            <a:r>
              <a:rPr lang="en-US" altLang="zh-CN" sz="1800" b="1">
                <a:latin typeface="Times New Roman" panose="02020603050405020304" pitchFamily="18" charset="0"/>
              </a:rPr>
              <a:t>(</a:t>
            </a:r>
            <a:r>
              <a:rPr lang="en-US" altLang="zh-CN" sz="1800" b="1" i="1">
                <a:latin typeface="Times New Roman" panose="02020603050405020304" pitchFamily="18" charset="0"/>
              </a:rPr>
              <a:t>t</a:t>
            </a:r>
            <a:r>
              <a:rPr lang="en-US" altLang="zh-CN" sz="1800" b="1">
                <a:latin typeface="Times New Roman" panose="02020603050405020304" pitchFamily="18" charset="0"/>
              </a:rPr>
              <a:t>)=</a:t>
            </a:r>
            <a:r>
              <a:rPr lang="en-US" altLang="zh-CN" sz="1800" b="1" i="1">
                <a:latin typeface="Times New Roman" panose="02020603050405020304" pitchFamily="18" charset="0"/>
              </a:rPr>
              <a:t>U</a:t>
            </a:r>
            <a:r>
              <a:rPr lang="en-US" altLang="zh-CN" sz="1800" b="1" baseline="-30000">
                <a:latin typeface="Times New Roman" panose="02020603050405020304" pitchFamily="18" charset="0"/>
              </a:rPr>
              <a:t>1m</a:t>
            </a:r>
            <a:r>
              <a:rPr lang="en-US" altLang="zh-CN" sz="1800" b="1">
                <a:latin typeface="Times New Roman" panose="02020603050405020304" pitchFamily="18" charset="0"/>
              </a:rPr>
              <a:t>cos(</a:t>
            </a:r>
            <a:r>
              <a:rPr lang="en-US" altLang="zh-CN" sz="1800" b="1" i="1">
                <a:latin typeface="Times New Roman" panose="02020603050405020304" pitchFamily="18" charset="0"/>
                <a:sym typeface="Symbol" panose="05050102010706020507" pitchFamily="18" charset="2"/>
              </a:rPr>
              <a:t></a:t>
            </a:r>
            <a:r>
              <a:rPr lang="en-US" altLang="zh-CN" sz="1800" b="1" i="1">
                <a:latin typeface="Times New Roman" panose="02020603050405020304" pitchFamily="18" charset="0"/>
              </a:rPr>
              <a:t>t</a:t>
            </a:r>
            <a:r>
              <a:rPr lang="en-US" altLang="zh-CN" sz="1800" b="1">
                <a:latin typeface="Times New Roman" panose="02020603050405020304" pitchFamily="18" charset="0"/>
              </a:rPr>
              <a:t>+</a:t>
            </a:r>
            <a:r>
              <a:rPr lang="en-US" altLang="zh-CN" sz="1800" b="1" i="1">
                <a:latin typeface="Times New Roman" panose="02020603050405020304" pitchFamily="18" charset="0"/>
                <a:sym typeface="Symbol" panose="05050102010706020507" pitchFamily="18" charset="2"/>
              </a:rPr>
              <a:t></a:t>
            </a:r>
            <a:r>
              <a:rPr lang="en-US" altLang="zh-CN" sz="1800" b="1" baseline="-30000">
                <a:latin typeface="Times New Roman" panose="02020603050405020304" pitchFamily="18" charset="0"/>
              </a:rPr>
              <a:t>1</a:t>
            </a:r>
            <a:r>
              <a:rPr lang="en-US" altLang="zh-CN" sz="1800" b="1">
                <a:latin typeface="Times New Roman" panose="02020603050405020304" pitchFamily="18" charset="0"/>
              </a:rPr>
              <a:t>)</a:t>
            </a:r>
            <a:r>
              <a:rPr lang="zh-CN" altLang="en-US" sz="1800" b="1" dirty="0">
                <a:latin typeface="宋体" panose="02010600030101010101" pitchFamily="2" charset="-122"/>
              </a:rPr>
              <a:t>，则由</a:t>
            </a:r>
            <a:r>
              <a:rPr lang="en-US" altLang="zh-CN" sz="1800" b="1" i="1">
                <a:latin typeface="Times New Roman" panose="02020603050405020304" pitchFamily="18" charset="0"/>
              </a:rPr>
              <a:t>u</a:t>
            </a:r>
            <a:r>
              <a:rPr lang="en-US" altLang="zh-CN" sz="1800" b="1" baseline="-30000">
                <a:latin typeface="Times New Roman" panose="02020603050405020304" pitchFamily="18" charset="0"/>
              </a:rPr>
              <a:t>1</a:t>
            </a:r>
            <a:r>
              <a:rPr lang="en-US" altLang="zh-CN" sz="1800" b="1">
                <a:latin typeface="Times New Roman" panose="02020603050405020304" pitchFamily="18" charset="0"/>
              </a:rPr>
              <a:t>(</a:t>
            </a:r>
            <a:r>
              <a:rPr lang="en-US" altLang="zh-CN" sz="1800" b="1" i="1">
                <a:latin typeface="Times New Roman" panose="02020603050405020304" pitchFamily="18" charset="0"/>
              </a:rPr>
              <a:t>t</a:t>
            </a:r>
            <a:r>
              <a:rPr lang="en-US" altLang="zh-CN" sz="1800" b="1">
                <a:latin typeface="Times New Roman" panose="02020603050405020304" pitchFamily="18" charset="0"/>
              </a:rPr>
              <a:t>)</a:t>
            </a:r>
            <a:r>
              <a:rPr lang="zh-CN" altLang="en-US" sz="1800" b="1" dirty="0">
                <a:latin typeface="宋体" panose="02010600030101010101" pitchFamily="2" charset="-122"/>
              </a:rPr>
              <a:t>引起的响应为</a:t>
            </a:r>
            <a:r>
              <a:rPr lang="zh-CN" altLang="en-US" sz="2100" b="1" dirty="0">
                <a:latin typeface="宋体" panose="02010600030101010101" pitchFamily="2" charset="-122"/>
              </a:rPr>
              <a:t> </a:t>
            </a:r>
            <a:endParaRPr lang="zh-CN" altLang="en-US" sz="2100" b="1">
              <a:latin typeface="宋体" panose="02010600030101010101" pitchFamily="2" charset="-122"/>
            </a:endParaRPr>
          </a:p>
        </p:txBody>
      </p:sp>
      <p:graphicFrame>
        <p:nvGraphicFramePr>
          <p:cNvPr id="341013" name="对象 341012"/>
          <p:cNvGraphicFramePr/>
          <p:nvPr/>
        </p:nvGraphicFramePr>
        <p:xfrm>
          <a:off x="2099830" y="4419183"/>
          <a:ext cx="3722545" cy="367967"/>
        </p:xfrm>
        <a:graphic>
          <a:graphicData uri="http://schemas.openxmlformats.org/presentationml/2006/ole">
            <mc:AlternateContent xmlns:mc="http://schemas.openxmlformats.org/markup-compatibility/2006">
              <mc:Choice xmlns:v="urn:schemas-microsoft-com:vml" Requires="v">
                <p:oleObj spid="_x0000_s160775" name="" r:id="rId11" imgW="2500630" imgH="241300" progId="Equation.3">
                  <p:embed/>
                </p:oleObj>
              </mc:Choice>
              <mc:Fallback>
                <p:oleObj name="" r:id="rId11" imgW="2500630" imgH="241300" progId="Equation.3">
                  <p:embed/>
                  <p:pic>
                    <p:nvPicPr>
                      <p:cNvPr id="0" name="对象 341012"/>
                      <p:cNvPicPr/>
                      <p:nvPr/>
                    </p:nvPicPr>
                    <p:blipFill>
                      <a:blip r:embed="rId12">
                        <a:clrChange>
                          <a:clrFrom>
                            <a:srgbClr val="000000"/>
                          </a:clrFrom>
                          <a:clrTo>
                            <a:srgbClr val="FF0000"/>
                          </a:clrTo>
                        </a:clrChange>
                      </a:blip>
                      <a:stretch>
                        <a:fillRect/>
                      </a:stretch>
                    </p:blipFill>
                    <p:spPr>
                      <a:xfrm>
                        <a:off x="2099830" y="4419183"/>
                        <a:ext cx="3722545" cy="36796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1000"/>
                                        </p:tgtEl>
                                        <p:attrNameLst>
                                          <p:attrName>style.visibility</p:attrName>
                                        </p:attrNameLst>
                                      </p:cBhvr>
                                      <p:to>
                                        <p:strVal val="visible"/>
                                      </p:to>
                                    </p:set>
                                    <p:animEffect transition="in" filter="dissolve">
                                      <p:cBhvr>
                                        <p:cTn id="7" dur="500"/>
                                        <p:tgtEl>
                                          <p:spTgt spid="3410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1006"/>
                                        </p:tgtEl>
                                        <p:attrNameLst>
                                          <p:attrName>style.visibility</p:attrName>
                                        </p:attrNameLst>
                                      </p:cBhvr>
                                      <p:to>
                                        <p:strVal val="visible"/>
                                      </p:to>
                                    </p:set>
                                    <p:animEffect transition="in" filter="blinds(horizontal)">
                                      <p:cBhvr>
                                        <p:cTn id="12" dur="500"/>
                                        <p:tgtEl>
                                          <p:spTgt spid="3410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1007"/>
                                        </p:tgtEl>
                                        <p:attrNameLst>
                                          <p:attrName>style.visibility</p:attrName>
                                        </p:attrNameLst>
                                      </p:cBhvr>
                                      <p:to>
                                        <p:strVal val="visible"/>
                                      </p:to>
                                    </p:set>
                                    <p:animEffect transition="in" filter="blinds(horizontal)">
                                      <p:cBhvr>
                                        <p:cTn id="17" dur="500"/>
                                        <p:tgtEl>
                                          <p:spTgt spid="3410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41004"/>
                                        </p:tgtEl>
                                        <p:attrNameLst>
                                          <p:attrName>style.visibility</p:attrName>
                                        </p:attrNameLst>
                                      </p:cBhvr>
                                      <p:to>
                                        <p:strVal val="visible"/>
                                      </p:to>
                                    </p:set>
                                    <p:animEffect transition="in" filter="wipe(up)">
                                      <p:cBhvr>
                                        <p:cTn id="22" dur="500"/>
                                        <p:tgtEl>
                                          <p:spTgt spid="34100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1009"/>
                                        </p:tgtEl>
                                        <p:attrNameLst>
                                          <p:attrName>style.visibility</p:attrName>
                                        </p:attrNameLst>
                                      </p:cBhvr>
                                      <p:to>
                                        <p:strVal val="visible"/>
                                      </p:to>
                                    </p:set>
                                    <p:animEffect transition="in" filter="blinds(horizontal)">
                                      <p:cBhvr>
                                        <p:cTn id="27" dur="500"/>
                                        <p:tgtEl>
                                          <p:spTgt spid="34100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1008"/>
                                        </p:tgtEl>
                                        <p:attrNameLst>
                                          <p:attrName>style.visibility</p:attrName>
                                        </p:attrNameLst>
                                      </p:cBhvr>
                                      <p:to>
                                        <p:strVal val="visible"/>
                                      </p:to>
                                    </p:set>
                                    <p:animEffect transition="in" filter="blinds(horizontal)">
                                      <p:cBhvr>
                                        <p:cTn id="32" dur="500"/>
                                        <p:tgtEl>
                                          <p:spTgt spid="34100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41005"/>
                                        </p:tgtEl>
                                        <p:attrNameLst>
                                          <p:attrName>style.visibility</p:attrName>
                                        </p:attrNameLst>
                                      </p:cBhvr>
                                      <p:to>
                                        <p:strVal val="visible"/>
                                      </p:to>
                                    </p:set>
                                    <p:animEffect transition="in" filter="wipe(up)">
                                      <p:cBhvr>
                                        <p:cTn id="37" dur="500"/>
                                        <p:tgtEl>
                                          <p:spTgt spid="34100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1010"/>
                                        </p:tgtEl>
                                        <p:attrNameLst>
                                          <p:attrName>style.visibility</p:attrName>
                                        </p:attrNameLst>
                                      </p:cBhvr>
                                      <p:to>
                                        <p:strVal val="visible"/>
                                      </p:to>
                                    </p:set>
                                    <p:animEffect transition="in" filter="blinds(horizontal)">
                                      <p:cBhvr>
                                        <p:cTn id="42" dur="500"/>
                                        <p:tgtEl>
                                          <p:spTgt spid="34101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41012">
                                            <p:txEl>
                                              <p:pRg st="0" end="0"/>
                                            </p:txEl>
                                          </p:spTgt>
                                        </p:tgtEl>
                                        <p:attrNameLst>
                                          <p:attrName>style.visibility</p:attrName>
                                        </p:attrNameLst>
                                      </p:cBhvr>
                                      <p:to>
                                        <p:strVal val="visible"/>
                                      </p:to>
                                    </p:set>
                                    <p:animEffect transition="in" filter="dissolve">
                                      <p:cBhvr>
                                        <p:cTn id="47" dur="500"/>
                                        <p:tgtEl>
                                          <p:spTgt spid="3410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41013"/>
                                        </p:tgtEl>
                                        <p:attrNameLst>
                                          <p:attrName>style.visibility</p:attrName>
                                        </p:attrNameLst>
                                      </p:cBhvr>
                                      <p:to>
                                        <p:strVal val="visible"/>
                                      </p:to>
                                    </p:set>
                                    <p:animEffect transition="in" filter="blinds(horizontal)">
                                      <p:cBhvr>
                                        <p:cTn id="52" dur="500"/>
                                        <p:tgtEl>
                                          <p:spTgt spid="341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0" grpId="0"/>
      <p:bldP spid="34101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文本框 339969"/>
          <p:cNvSpPr txBox="1"/>
          <p:nvPr/>
        </p:nvSpPr>
        <p:spPr>
          <a:xfrm>
            <a:off x="1519895" y="303663"/>
            <a:ext cx="3168807" cy="368300"/>
          </a:xfrm>
          <a:prstGeom prst="rect">
            <a:avLst/>
          </a:prstGeom>
          <a:noFill/>
          <a:ln w="9525">
            <a:noFill/>
          </a:ln>
        </p:spPr>
        <p:txBody>
          <a:bodyPr>
            <a:spAutoFit/>
          </a:bodyPr>
          <a:lstStyle/>
          <a:p>
            <a:r>
              <a:rPr lang="zh-CN" altLang="en-US" sz="1800" b="1" dirty="0">
                <a:solidFill>
                  <a:schemeClr val="accent2"/>
                </a:solidFill>
                <a:latin typeface="宋体" panose="02010600030101010101" pitchFamily="2" charset="-122"/>
              </a:rPr>
              <a:t>三</a:t>
            </a:r>
            <a:r>
              <a:rPr lang="en-US" altLang="zh-CN" sz="1800" b="1" dirty="0">
                <a:solidFill>
                  <a:schemeClr val="accent2"/>
                </a:solidFill>
                <a:latin typeface="宋体" panose="02010600030101010101" pitchFamily="2" charset="-122"/>
              </a:rPr>
              <a:t>. </a:t>
            </a:r>
            <a:r>
              <a:rPr lang="zh-CN" altLang="en-US" sz="1800" b="1" dirty="0">
                <a:solidFill>
                  <a:schemeClr val="accent2"/>
                </a:solidFill>
                <a:latin typeface="宋体" panose="02010600030101010101" pitchFamily="2" charset="-122"/>
              </a:rPr>
              <a:t>网络函数的频率特性</a:t>
            </a:r>
            <a:endParaRPr lang="zh-CN" altLang="en-US" sz="1800" b="1">
              <a:solidFill>
                <a:schemeClr val="accent2"/>
              </a:solidFill>
              <a:latin typeface="宋体" panose="02010600030101010101" pitchFamily="2" charset="-122"/>
            </a:endParaRPr>
          </a:p>
        </p:txBody>
      </p:sp>
      <p:sp>
        <p:nvSpPr>
          <p:cNvPr id="339971" name="文本框 339970"/>
          <p:cNvSpPr txBox="1"/>
          <p:nvPr/>
        </p:nvSpPr>
        <p:spPr>
          <a:xfrm>
            <a:off x="1530612" y="681157"/>
            <a:ext cx="6024426" cy="783590"/>
          </a:xfrm>
          <a:prstGeom prst="rect">
            <a:avLst/>
          </a:prstGeom>
          <a:noFill/>
          <a:ln w="9525">
            <a:noFill/>
          </a:ln>
        </p:spPr>
        <p:txBody>
          <a:bodyPr>
            <a:spAutoFit/>
          </a:bodyPr>
          <a:lstStyle/>
          <a:p>
            <a:pPr>
              <a:lnSpc>
                <a:spcPct val="125000"/>
              </a:lnSpc>
            </a:pPr>
            <a:r>
              <a:rPr lang="en-US" altLang="zh-CN" sz="1800" b="1" dirty="0">
                <a:latin typeface="宋体" panose="02010600030101010101" pitchFamily="2" charset="-122"/>
              </a:rPr>
              <a:t>    </a:t>
            </a:r>
            <a:r>
              <a:rPr lang="zh-CN" altLang="en-US" sz="1800" b="1" dirty="0">
                <a:latin typeface="宋体" panose="02010600030101010101" pitchFamily="2" charset="-122"/>
              </a:rPr>
              <a:t>网络函数</a:t>
            </a:r>
            <a:r>
              <a:rPr lang="en-US" altLang="zh-CN" sz="1800" b="1" i="1" err="1">
                <a:latin typeface="Times New Roman" panose="02020603050405020304" pitchFamily="18" charset="0"/>
              </a:rPr>
              <a:t>H</a:t>
            </a:r>
            <a:r>
              <a:rPr lang="en-US" altLang="zh-CN" sz="1800" b="1" err="1">
                <a:latin typeface="Times New Roman" panose="02020603050405020304" pitchFamily="18" charset="0"/>
              </a:rPr>
              <a:t>(j</a:t>
            </a:r>
            <a:r>
              <a:rPr lang="en-US" altLang="zh-CN" sz="1800" b="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rPr>
              <a:t>)</a:t>
            </a:r>
            <a:r>
              <a:rPr lang="zh-CN" altLang="en-US" sz="1800" b="1" dirty="0">
                <a:latin typeface="宋体" panose="02010600030101010101" pitchFamily="2" charset="-122"/>
              </a:rPr>
              <a:t>随激励信号频率变化的特性称为网络函数的频率响应，又称为频率特性。</a:t>
            </a:r>
            <a:endParaRPr lang="zh-CN" altLang="en-US" sz="1800" b="1">
              <a:latin typeface="宋体" panose="02010600030101010101" pitchFamily="2" charset="-122"/>
            </a:endParaRPr>
          </a:p>
        </p:txBody>
      </p:sp>
      <p:graphicFrame>
        <p:nvGraphicFramePr>
          <p:cNvPr id="339972" name="对象 339971"/>
          <p:cNvGraphicFramePr/>
          <p:nvPr/>
        </p:nvGraphicFramePr>
        <p:xfrm>
          <a:off x="1974793" y="1492114"/>
          <a:ext cx="2569818" cy="342960"/>
        </p:xfrm>
        <a:graphic>
          <a:graphicData uri="http://schemas.openxmlformats.org/presentationml/2006/ole">
            <mc:AlternateContent xmlns:mc="http://schemas.openxmlformats.org/markup-compatibility/2006">
              <mc:Choice xmlns:v="urn:schemas-microsoft-com:vml" Requires="v">
                <p:oleObj spid="_x0000_s161794" name="" r:id="rId1" imgW="1561465" imgH="241300" progId="Equation.3">
                  <p:embed/>
                </p:oleObj>
              </mc:Choice>
              <mc:Fallback>
                <p:oleObj name="" r:id="rId1" imgW="1561465" imgH="241300" progId="Equation.3">
                  <p:embed/>
                  <p:pic>
                    <p:nvPicPr>
                      <p:cNvPr id="0" name="对象 339971"/>
                      <p:cNvPicPr/>
                      <p:nvPr/>
                    </p:nvPicPr>
                    <p:blipFill>
                      <a:blip r:embed="rId2">
                        <a:clrChange>
                          <a:clrFrom>
                            <a:srgbClr val="000000"/>
                          </a:clrFrom>
                          <a:clrTo>
                            <a:srgbClr val="000000"/>
                          </a:clrTo>
                        </a:clrChange>
                      </a:blip>
                      <a:stretch>
                        <a:fillRect/>
                      </a:stretch>
                    </p:blipFill>
                    <p:spPr>
                      <a:xfrm>
                        <a:off x="1974793" y="1492114"/>
                        <a:ext cx="2569818" cy="342960"/>
                      </a:xfrm>
                      <a:prstGeom prst="rect">
                        <a:avLst/>
                      </a:prstGeom>
                      <a:noFill/>
                      <a:ln w="38100">
                        <a:noFill/>
                        <a:miter/>
                      </a:ln>
                    </p:spPr>
                  </p:pic>
                </p:oleObj>
              </mc:Fallback>
            </mc:AlternateContent>
          </a:graphicData>
        </a:graphic>
      </p:graphicFrame>
      <p:sp>
        <p:nvSpPr>
          <p:cNvPr id="339973" name="文本框 339972"/>
          <p:cNvSpPr txBox="1"/>
          <p:nvPr/>
        </p:nvSpPr>
        <p:spPr>
          <a:xfrm>
            <a:off x="1600871" y="1896998"/>
            <a:ext cx="2186370" cy="368300"/>
          </a:xfrm>
          <a:prstGeom prst="rect">
            <a:avLst/>
          </a:prstGeom>
          <a:noFill/>
          <a:ln w="9525">
            <a:noFill/>
          </a:ln>
        </p:spPr>
        <p:txBody>
          <a:bodyPr>
            <a:spAutoFit/>
          </a:bodyPr>
          <a:lstStyle/>
          <a:p>
            <a:r>
              <a:rPr lang="zh-CN" altLang="en-US" sz="1800" b="1" dirty="0">
                <a:latin typeface="宋体" panose="02010600030101010101" pitchFamily="2" charset="-122"/>
              </a:rPr>
              <a:t>频率特性包括：</a:t>
            </a:r>
            <a:endParaRPr lang="zh-CN" altLang="en-US" sz="1800" b="1">
              <a:latin typeface="宋体" panose="02010600030101010101" pitchFamily="2" charset="-122"/>
            </a:endParaRPr>
          </a:p>
        </p:txBody>
      </p:sp>
      <p:sp>
        <p:nvSpPr>
          <p:cNvPr id="339974" name="文本框 339973"/>
          <p:cNvSpPr txBox="1"/>
          <p:nvPr/>
        </p:nvSpPr>
        <p:spPr>
          <a:xfrm>
            <a:off x="1816412" y="2351896"/>
            <a:ext cx="1676400" cy="368300"/>
          </a:xfrm>
          <a:prstGeom prst="rect">
            <a:avLst/>
          </a:prstGeom>
          <a:noFill/>
          <a:ln w="9525">
            <a:noFill/>
          </a:ln>
        </p:spPr>
        <p:txBody>
          <a:bodyPr wrap="none" anchor="t">
            <a:spAutoFit/>
          </a:bodyPr>
          <a:lstStyle/>
          <a:p>
            <a:r>
              <a:rPr lang="en-US" altLang="zh-CN" sz="1800" b="1">
                <a:latin typeface="Times New Roman" panose="02020603050405020304" pitchFamily="18" charset="0"/>
                <a:ea typeface="楷体_GB2312" pitchFamily="49" charset="-122"/>
              </a:rPr>
              <a:t>1</a:t>
            </a:r>
            <a:r>
              <a:rPr lang="zh-CN" altLang="en-US" sz="1800" b="1" dirty="0">
                <a:latin typeface="宋体" panose="02010600030101010101" pitchFamily="2" charset="-122"/>
              </a:rPr>
              <a:t>）幅频特性：</a:t>
            </a:r>
            <a:endParaRPr lang="zh-CN" altLang="en-US" sz="1800" b="1">
              <a:latin typeface="宋体" panose="02010600030101010101" pitchFamily="2" charset="-122"/>
            </a:endParaRPr>
          </a:p>
        </p:txBody>
      </p:sp>
      <p:graphicFrame>
        <p:nvGraphicFramePr>
          <p:cNvPr id="339975" name="对象 339974"/>
          <p:cNvGraphicFramePr/>
          <p:nvPr/>
        </p:nvGraphicFramePr>
        <p:xfrm>
          <a:off x="3477625" y="2356659"/>
          <a:ext cx="1796967" cy="357250"/>
        </p:xfrm>
        <a:graphic>
          <a:graphicData uri="http://schemas.openxmlformats.org/presentationml/2006/ole">
            <mc:AlternateContent xmlns:mc="http://schemas.openxmlformats.org/markup-compatibility/2006">
              <mc:Choice xmlns:v="urn:schemas-microsoft-com:vml" Requires="v">
                <p:oleObj spid="_x0000_s161795" name="" r:id="rId3" imgW="1040765" imgH="241300" progId="Equation.3">
                  <p:embed/>
                </p:oleObj>
              </mc:Choice>
              <mc:Fallback>
                <p:oleObj name="" r:id="rId3" imgW="1040765" imgH="241300" progId="Equation.3">
                  <p:embed/>
                  <p:pic>
                    <p:nvPicPr>
                      <p:cNvPr id="0" name="对象 339974"/>
                      <p:cNvPicPr/>
                      <p:nvPr/>
                    </p:nvPicPr>
                    <p:blipFill>
                      <a:blip r:embed="rId4">
                        <a:clrChange>
                          <a:clrFrom>
                            <a:srgbClr val="000000"/>
                          </a:clrFrom>
                          <a:clrTo>
                            <a:srgbClr val="000000"/>
                          </a:clrTo>
                        </a:clrChange>
                      </a:blip>
                      <a:stretch>
                        <a:fillRect/>
                      </a:stretch>
                    </p:blipFill>
                    <p:spPr>
                      <a:xfrm>
                        <a:off x="3477625" y="2356659"/>
                        <a:ext cx="1796967" cy="357250"/>
                      </a:xfrm>
                      <a:prstGeom prst="rect">
                        <a:avLst/>
                      </a:prstGeom>
                      <a:noFill/>
                      <a:ln w="38100">
                        <a:noFill/>
                        <a:miter/>
                      </a:ln>
                    </p:spPr>
                  </p:pic>
                </p:oleObj>
              </mc:Fallback>
            </mc:AlternateContent>
          </a:graphicData>
        </a:graphic>
      </p:graphicFrame>
      <p:sp>
        <p:nvSpPr>
          <p:cNvPr id="339976" name="文本框 339975"/>
          <p:cNvSpPr txBox="1"/>
          <p:nvPr/>
        </p:nvSpPr>
        <p:spPr>
          <a:xfrm>
            <a:off x="1816412" y="2804413"/>
            <a:ext cx="1864845" cy="368300"/>
          </a:xfrm>
          <a:prstGeom prst="rect">
            <a:avLst/>
          </a:prstGeom>
          <a:noFill/>
          <a:ln w="9525">
            <a:noFill/>
          </a:ln>
        </p:spPr>
        <p:txBody>
          <a:bodyPr>
            <a:spAutoFit/>
          </a:bodyPr>
          <a:lstStyle/>
          <a:p>
            <a:r>
              <a:rPr lang="en-US" altLang="zh-CN" sz="1800" b="1">
                <a:latin typeface="Times New Roman" panose="02020603050405020304" pitchFamily="18" charset="0"/>
                <a:ea typeface="楷体_GB2312" pitchFamily="49" charset="-122"/>
              </a:rPr>
              <a:t>2</a:t>
            </a:r>
            <a:r>
              <a:rPr lang="zh-CN" altLang="en-US" sz="1800" b="1" dirty="0">
                <a:latin typeface="宋体" panose="02010600030101010101" pitchFamily="2" charset="-122"/>
              </a:rPr>
              <a:t>）相频特性：</a:t>
            </a:r>
            <a:endParaRPr lang="zh-CN" altLang="en-US" sz="1800" b="1" dirty="0">
              <a:latin typeface="宋体" panose="02010600030101010101" pitchFamily="2" charset="-122"/>
            </a:endParaRPr>
          </a:p>
        </p:txBody>
      </p:sp>
      <p:graphicFrame>
        <p:nvGraphicFramePr>
          <p:cNvPr id="339977" name="对象 339976"/>
          <p:cNvGraphicFramePr/>
          <p:nvPr/>
        </p:nvGraphicFramePr>
        <p:xfrm>
          <a:off x="3454998" y="2828229"/>
          <a:ext cx="677585" cy="344150"/>
        </p:xfrm>
        <a:graphic>
          <a:graphicData uri="http://schemas.openxmlformats.org/presentationml/2006/ole">
            <mc:AlternateContent xmlns:mc="http://schemas.openxmlformats.org/markup-compatibility/2006">
              <mc:Choice xmlns:v="urn:schemas-microsoft-com:vml" Requires="v">
                <p:oleObj spid="_x0000_s161796" name="" r:id="rId5" imgW="342900" imgH="203200" progId="Equation.3">
                  <p:embed/>
                </p:oleObj>
              </mc:Choice>
              <mc:Fallback>
                <p:oleObj name="" r:id="rId5" imgW="342900" imgH="203200" progId="Equation.3">
                  <p:embed/>
                  <p:pic>
                    <p:nvPicPr>
                      <p:cNvPr id="0" name="对象 339976"/>
                      <p:cNvPicPr/>
                      <p:nvPr/>
                    </p:nvPicPr>
                    <p:blipFill>
                      <a:blip r:embed="rId6">
                        <a:clrChange>
                          <a:clrFrom>
                            <a:srgbClr val="000000"/>
                          </a:clrFrom>
                          <a:clrTo>
                            <a:srgbClr val="000000"/>
                          </a:clrTo>
                        </a:clrChange>
                      </a:blip>
                      <a:stretch>
                        <a:fillRect/>
                      </a:stretch>
                    </p:blipFill>
                    <p:spPr>
                      <a:xfrm>
                        <a:off x="3454998" y="2828229"/>
                        <a:ext cx="677585" cy="344150"/>
                      </a:xfrm>
                      <a:prstGeom prst="rect">
                        <a:avLst/>
                      </a:prstGeom>
                      <a:noFill/>
                      <a:ln w="38100">
                        <a:noFill/>
                        <a:miter/>
                      </a:ln>
                    </p:spPr>
                  </p:pic>
                </p:oleObj>
              </mc:Fallback>
            </mc:AlternateContent>
          </a:graphicData>
        </a:graphic>
      </p:graphicFrame>
      <p:sp>
        <p:nvSpPr>
          <p:cNvPr id="339978" name="矩形 339977"/>
          <p:cNvSpPr/>
          <p:nvPr/>
        </p:nvSpPr>
        <p:spPr>
          <a:xfrm>
            <a:off x="1650886" y="3172380"/>
            <a:ext cx="5945830" cy="783590"/>
          </a:xfrm>
          <a:prstGeom prst="rect">
            <a:avLst/>
          </a:prstGeom>
          <a:noFill/>
          <a:ln w="9525">
            <a:noFill/>
          </a:ln>
        </p:spPr>
        <p:txBody>
          <a:bodyPr>
            <a:spAutoFit/>
          </a:bodyPr>
          <a:lstStyle/>
          <a:p>
            <a:pPr>
              <a:spcBef>
                <a:spcPct val="50000"/>
              </a:spcBef>
            </a:pPr>
            <a:r>
              <a:rPr lang="zh-CN" altLang="en-US" sz="1800" b="1" dirty="0">
                <a:solidFill>
                  <a:schemeClr val="accent2"/>
                </a:solidFill>
                <a:latin typeface="宋体" panose="02010600030101010101" pitchFamily="2" charset="-122"/>
              </a:rPr>
              <a:t>以网络函数振幅或相位为纵坐标，以频率为横坐标</a:t>
            </a:r>
            <a:endParaRPr lang="zh-CN" altLang="en-US" sz="1800" b="1" dirty="0">
              <a:solidFill>
                <a:schemeClr val="accent2"/>
              </a:solidFill>
              <a:latin typeface="宋体" panose="02010600030101010101" pitchFamily="2" charset="-122"/>
            </a:endParaRPr>
          </a:p>
          <a:p>
            <a:pPr>
              <a:spcBef>
                <a:spcPct val="50000"/>
              </a:spcBef>
            </a:pPr>
            <a:r>
              <a:rPr lang="zh-CN" altLang="en-US" sz="1800" b="1" dirty="0">
                <a:solidFill>
                  <a:schemeClr val="accent2"/>
                </a:solidFill>
                <a:latin typeface="宋体" panose="02010600030101010101" pitchFamily="2" charset="-122"/>
              </a:rPr>
              <a:t>可以画出网络函数幅频特性曲线和相频特性曲线。</a:t>
            </a:r>
            <a:endParaRPr lang="zh-CN" altLang="en-US" sz="1800" b="1" dirty="0">
              <a:solidFill>
                <a:schemeClr val="accent2"/>
              </a:solidFill>
              <a:latin typeface="宋体" panose="02010600030101010101" pitchFamily="2" charset="-122"/>
            </a:endParaRPr>
          </a:p>
        </p:txBody>
      </p:sp>
      <p:sp>
        <p:nvSpPr>
          <p:cNvPr id="339979" name="矩形 339978"/>
          <p:cNvSpPr/>
          <p:nvPr/>
        </p:nvSpPr>
        <p:spPr>
          <a:xfrm>
            <a:off x="1650886" y="4030971"/>
            <a:ext cx="5451635" cy="922020"/>
          </a:xfrm>
          <a:prstGeom prst="rect">
            <a:avLst/>
          </a:prstGeom>
          <a:noFill/>
          <a:ln w="38100">
            <a:noFill/>
          </a:ln>
        </p:spPr>
        <p:txBody>
          <a:bodyPr>
            <a:spAutoFit/>
          </a:bodyPr>
          <a:lstStyle/>
          <a:p>
            <a:r>
              <a:rPr lang="zh-CN" altLang="en-US" sz="1800" b="1" dirty="0">
                <a:latin typeface="Arial" panose="020B0604020202020204" pitchFamily="34" charset="0"/>
              </a:rPr>
              <a:t>由幅频和相频特性曲线，可直观地看出网络对不同频率正弦波呈现出的不同特性，在电子和通信工程中被广泛采用。</a:t>
            </a:r>
            <a:endParaRPr lang="zh-CN" altLang="en-US" sz="1800" b="1"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iterate type="lt">
                                    <p:tmPct val="10000"/>
                                  </p:iterate>
                                  <p:childTnLst>
                                    <p:set>
                                      <p:cBhvr>
                                        <p:cTn id="6" dur="1" fill="hold">
                                          <p:stCondLst>
                                            <p:cond delay="0"/>
                                          </p:stCondLst>
                                        </p:cTn>
                                        <p:tgtEl>
                                          <p:spTgt spid="339970">
                                            <p:txEl>
                                              <p:pRg st="0" end="0"/>
                                            </p:txEl>
                                          </p:spTgt>
                                        </p:tgtEl>
                                        <p:attrNameLst>
                                          <p:attrName>style.visibility</p:attrName>
                                        </p:attrNameLst>
                                      </p:cBhvr>
                                      <p:to>
                                        <p:strVal val="visible"/>
                                      </p:to>
                                    </p:set>
                                    <p:anim calcmode="lin" valueType="num">
                                      <p:cBhvr>
                                        <p:cTn id="7" dur="500" fill="hold"/>
                                        <p:tgtEl>
                                          <p:spTgt spid="33997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39970">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39970">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339970">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iterate type="lt">
                                    <p:tmPct val="10000"/>
                                  </p:iterate>
                                  <p:childTnLst>
                                    <p:set>
                                      <p:cBhvr>
                                        <p:cTn id="14" dur="1" fill="hold">
                                          <p:stCondLst>
                                            <p:cond delay="0"/>
                                          </p:stCondLst>
                                        </p:cTn>
                                        <p:tgtEl>
                                          <p:spTgt spid="339971">
                                            <p:txEl>
                                              <p:pRg st="0" end="0"/>
                                            </p:txEl>
                                          </p:spTgt>
                                        </p:tgtEl>
                                        <p:attrNameLst>
                                          <p:attrName>style.visibility</p:attrName>
                                        </p:attrNameLst>
                                      </p:cBhvr>
                                      <p:to>
                                        <p:strVal val="visible"/>
                                      </p:to>
                                    </p:set>
                                    <p:anim calcmode="lin" valueType="num">
                                      <p:cBhvr>
                                        <p:cTn id="15" dur="300" fill="hold"/>
                                        <p:tgtEl>
                                          <p:spTgt spid="339971">
                                            <p:txEl>
                                              <p:pRg st="0" end="0"/>
                                            </p:txEl>
                                          </p:spTgt>
                                        </p:tgtEl>
                                        <p:attrNameLst>
                                          <p:attrName>ppt_w</p:attrName>
                                        </p:attrNameLst>
                                      </p:cBhvr>
                                      <p:tavLst>
                                        <p:tav tm="0">
                                          <p:val>
                                            <p:fltVal val="0"/>
                                          </p:val>
                                        </p:tav>
                                        <p:tav tm="100000">
                                          <p:val>
                                            <p:strVal val="#ppt_w"/>
                                          </p:val>
                                        </p:tav>
                                      </p:tavLst>
                                    </p:anim>
                                    <p:anim calcmode="lin" valueType="num">
                                      <p:cBhvr>
                                        <p:cTn id="16" dur="300" fill="hold"/>
                                        <p:tgtEl>
                                          <p:spTgt spid="339971">
                                            <p:txEl>
                                              <p:pRg st="0" end="0"/>
                                            </p:txEl>
                                          </p:spTgt>
                                        </p:tgtEl>
                                        <p:attrNameLst>
                                          <p:attrName>ppt_h</p:attrName>
                                        </p:attrNameLst>
                                      </p:cBhvr>
                                      <p:tavLst>
                                        <p:tav tm="0">
                                          <p:val>
                                            <p:fltVal val="0"/>
                                          </p:val>
                                        </p:tav>
                                        <p:tav tm="100000">
                                          <p:val>
                                            <p:strVal val="#ppt_h"/>
                                          </p:val>
                                        </p:tav>
                                      </p:tavLst>
                                    </p:anim>
                                    <p:anim calcmode="lin" valueType="num">
                                      <p:cBhvr>
                                        <p:cTn id="17" dur="300" fill="hold"/>
                                        <p:tgtEl>
                                          <p:spTgt spid="339971">
                                            <p:txEl>
                                              <p:pRg st="0" end="0"/>
                                            </p:txEl>
                                          </p:spTgt>
                                        </p:tgtEl>
                                        <p:attrNameLst>
                                          <p:attrName>ppt_x</p:attrName>
                                        </p:attrNameLst>
                                      </p:cBhvr>
                                      <p:tavLst>
                                        <p:tav tm="0">
                                          <p:val>
                                            <p:fltVal val="0.5"/>
                                          </p:val>
                                        </p:tav>
                                        <p:tav tm="100000">
                                          <p:val>
                                            <p:strVal val="#ppt_x"/>
                                          </p:val>
                                        </p:tav>
                                      </p:tavLst>
                                    </p:anim>
                                    <p:anim calcmode="lin" valueType="num">
                                      <p:cBhvr>
                                        <p:cTn id="18" dur="300" fill="hold"/>
                                        <p:tgtEl>
                                          <p:spTgt spid="339971">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39972"/>
                                        </p:tgtEl>
                                        <p:attrNameLst>
                                          <p:attrName>style.visibility</p:attrName>
                                        </p:attrNameLst>
                                      </p:cBhvr>
                                      <p:to>
                                        <p:strVal val="visible"/>
                                      </p:to>
                                    </p:set>
                                    <p:animEffect transition="in" filter="wipe(left)">
                                      <p:cBhvr>
                                        <p:cTn id="23" dur="500"/>
                                        <p:tgtEl>
                                          <p:spTgt spid="33997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339973">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iterate type="wd">
                                    <p:tmPct val="100000"/>
                                  </p:iterate>
                                  <p:childTnLst>
                                    <p:set>
                                      <p:cBhvr>
                                        <p:cTn id="31" dur="1" fill="hold">
                                          <p:stCondLst>
                                            <p:cond delay="0"/>
                                          </p:stCondLst>
                                        </p:cTn>
                                        <p:tgtEl>
                                          <p:spTgt spid="339974">
                                            <p:txEl>
                                              <p:pRg st="0" end="0"/>
                                            </p:txEl>
                                          </p:spTgt>
                                        </p:tgtEl>
                                        <p:attrNameLst>
                                          <p:attrName>style.visibility</p:attrName>
                                        </p:attrNameLst>
                                      </p:cBhvr>
                                      <p:to>
                                        <p:strVal val="visible"/>
                                      </p:to>
                                    </p:set>
                                    <p:anim calcmode="lin" valueType="num">
                                      <p:cBhvr additive="base">
                                        <p:cTn id="32" dur="300" fill="hold"/>
                                        <p:tgtEl>
                                          <p:spTgt spid="339974">
                                            <p:txEl>
                                              <p:pRg st="0" end="0"/>
                                            </p:txEl>
                                          </p:spTgt>
                                        </p:tgtEl>
                                        <p:attrNameLst>
                                          <p:attrName>ppt_x</p:attrName>
                                        </p:attrNameLst>
                                      </p:cBhvr>
                                      <p:tavLst>
                                        <p:tav tm="0">
                                          <p:val>
                                            <p:strVal val="#ppt_x"/>
                                          </p:val>
                                        </p:tav>
                                        <p:tav tm="100000">
                                          <p:val>
                                            <p:strVal val="#ppt_x"/>
                                          </p:val>
                                        </p:tav>
                                      </p:tavLst>
                                    </p:anim>
                                    <p:anim calcmode="lin" valueType="num">
                                      <p:cBhvr additive="base">
                                        <p:cTn id="33" dur="300" fill="hold"/>
                                        <p:tgtEl>
                                          <p:spTgt spid="33997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339975"/>
                                        </p:tgtEl>
                                        <p:attrNameLst>
                                          <p:attrName>style.visibility</p:attrName>
                                        </p:attrNameLst>
                                      </p:cBhvr>
                                      <p:to>
                                        <p:strVal val="visible"/>
                                      </p:to>
                                    </p:set>
                                    <p:animEffect transition="in" filter="slide(fromBottom)">
                                      <p:cBhvr>
                                        <p:cTn id="38" dur="500"/>
                                        <p:tgtEl>
                                          <p:spTgt spid="339975"/>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iterate type="wd">
                                    <p:tmPct val="100000"/>
                                  </p:iterate>
                                  <p:childTnLst>
                                    <p:set>
                                      <p:cBhvr>
                                        <p:cTn id="42" dur="1" fill="hold">
                                          <p:stCondLst>
                                            <p:cond delay="0"/>
                                          </p:stCondLst>
                                        </p:cTn>
                                        <p:tgtEl>
                                          <p:spTgt spid="339976">
                                            <p:txEl>
                                              <p:pRg st="0" end="0"/>
                                            </p:txEl>
                                          </p:spTgt>
                                        </p:tgtEl>
                                        <p:attrNameLst>
                                          <p:attrName>style.visibility</p:attrName>
                                        </p:attrNameLst>
                                      </p:cBhvr>
                                      <p:to>
                                        <p:strVal val="visible"/>
                                      </p:to>
                                    </p:set>
                                    <p:animEffect transition="in" filter="box(out)">
                                      <p:cBhvr>
                                        <p:cTn id="43" dur="300"/>
                                        <p:tgtEl>
                                          <p:spTgt spid="33997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nodeType="clickEffect">
                                  <p:stCondLst>
                                    <p:cond delay="0"/>
                                  </p:stCondLst>
                                  <p:childTnLst>
                                    <p:set>
                                      <p:cBhvr>
                                        <p:cTn id="47" dur="1" fill="hold">
                                          <p:stCondLst>
                                            <p:cond delay="0"/>
                                          </p:stCondLst>
                                        </p:cTn>
                                        <p:tgtEl>
                                          <p:spTgt spid="339977"/>
                                        </p:tgtEl>
                                        <p:attrNameLst>
                                          <p:attrName>style.visibility</p:attrName>
                                        </p:attrNameLst>
                                      </p:cBhvr>
                                      <p:to>
                                        <p:strVal val="visible"/>
                                      </p:to>
                                    </p:set>
                                    <p:animEffect transition="in" filter="slide(fromBottom)">
                                      <p:cBhvr>
                                        <p:cTn id="48" dur="500"/>
                                        <p:tgtEl>
                                          <p:spTgt spid="33997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iterate type="wd">
                                    <p:tmPct val="100000"/>
                                  </p:iterate>
                                  <p:childTnLst>
                                    <p:set>
                                      <p:cBhvr>
                                        <p:cTn id="52" dur="1" fill="hold">
                                          <p:stCondLst>
                                            <p:cond delay="0"/>
                                          </p:stCondLst>
                                        </p:cTn>
                                        <p:tgtEl>
                                          <p:spTgt spid="339978">
                                            <p:txEl>
                                              <p:pRg st="0" end="0"/>
                                            </p:txEl>
                                          </p:spTgt>
                                        </p:tgtEl>
                                        <p:attrNameLst>
                                          <p:attrName>style.visibility</p:attrName>
                                        </p:attrNameLst>
                                      </p:cBhvr>
                                      <p:to>
                                        <p:strVal val="visible"/>
                                      </p:to>
                                    </p:set>
                                    <p:animEffect transition="in" filter="blinds(horizontal)">
                                      <p:cBhvr>
                                        <p:cTn id="53" dur="300"/>
                                        <p:tgtEl>
                                          <p:spTgt spid="339978">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iterate type="wd">
                                    <p:tmPct val="100000"/>
                                  </p:iterate>
                                  <p:childTnLst>
                                    <p:set>
                                      <p:cBhvr>
                                        <p:cTn id="57" dur="1" fill="hold">
                                          <p:stCondLst>
                                            <p:cond delay="0"/>
                                          </p:stCondLst>
                                        </p:cTn>
                                        <p:tgtEl>
                                          <p:spTgt spid="339978">
                                            <p:txEl>
                                              <p:pRg st="1" end="1"/>
                                            </p:txEl>
                                          </p:spTgt>
                                        </p:tgtEl>
                                        <p:attrNameLst>
                                          <p:attrName>style.visibility</p:attrName>
                                        </p:attrNameLst>
                                      </p:cBhvr>
                                      <p:to>
                                        <p:strVal val="visible"/>
                                      </p:to>
                                    </p:set>
                                    <p:animEffect transition="in" filter="blinds(horizontal)">
                                      <p:cBhvr>
                                        <p:cTn id="58" dur="300"/>
                                        <p:tgtEl>
                                          <p:spTgt spid="339978">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339979"/>
                                        </p:tgtEl>
                                        <p:attrNameLst>
                                          <p:attrName>style.visibility</p:attrName>
                                        </p:attrNameLst>
                                      </p:cBhvr>
                                      <p:to>
                                        <p:strVal val="visible"/>
                                      </p:to>
                                    </p:set>
                                    <p:anim calcmode="discrete" valueType="clr">
                                      <p:cBhvr override="childStyle">
                                        <p:cTn id="63" dur="80"/>
                                        <p:tgtEl>
                                          <p:spTgt spid="339979"/>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339979"/>
                                        </p:tgtEl>
                                        <p:attrNameLst>
                                          <p:attrName>fillcolor</p:attrName>
                                        </p:attrNameLst>
                                      </p:cBhvr>
                                      <p:tavLst>
                                        <p:tav tm="0">
                                          <p:val>
                                            <p:clrVal>
                                              <a:schemeClr val="accent2"/>
                                            </p:clrVal>
                                          </p:val>
                                        </p:tav>
                                        <p:tav tm="50000">
                                          <p:val>
                                            <p:clrVal>
                                              <a:schemeClr val="hlink"/>
                                            </p:clrVal>
                                          </p:val>
                                        </p:tav>
                                      </p:tavLst>
                                    </p:anim>
                                    <p:set>
                                      <p:cBhvr>
                                        <p:cTn id="65" dur="80"/>
                                        <p:tgtEl>
                                          <p:spTgt spid="33997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build="p"/>
      <p:bldP spid="339971" grpId="0" build="p"/>
      <p:bldP spid="339973" grpId="0" build="p"/>
      <p:bldP spid="339974" grpId="0" build="p"/>
      <p:bldP spid="339976" grpId="0" build="p"/>
      <p:bldP spid="339978" grpId="0" build="p"/>
      <p:bldP spid="3399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451" name="对象 232450"/>
          <p:cNvGraphicFramePr/>
          <p:nvPr/>
        </p:nvGraphicFramePr>
        <p:xfrm>
          <a:off x="1689231" y="1689316"/>
          <a:ext cx="1423046" cy="658530"/>
        </p:xfrm>
        <a:graphic>
          <a:graphicData uri="http://schemas.openxmlformats.org/presentationml/2006/ole">
            <mc:AlternateContent xmlns:mc="http://schemas.openxmlformats.org/markup-compatibility/2006">
              <mc:Choice xmlns:v="urn:schemas-microsoft-com:vml" Requires="v">
                <p:oleObj spid="_x0000_s5129" name="" r:id="rId1" imgW="875665" imgH="405765" progId="Equation.3">
                  <p:embed/>
                </p:oleObj>
              </mc:Choice>
              <mc:Fallback>
                <p:oleObj name="" r:id="rId1" imgW="875665" imgH="405765" progId="Equation.3">
                  <p:embed/>
                  <p:pic>
                    <p:nvPicPr>
                      <p:cNvPr id="0" name="图片 3078"/>
                      <p:cNvPicPr/>
                      <p:nvPr/>
                    </p:nvPicPr>
                    <p:blipFill>
                      <a:blip r:embed="rId2">
                        <a:clrChange>
                          <a:clrFrom>
                            <a:srgbClr val="000000"/>
                          </a:clrFrom>
                          <a:clrTo>
                            <a:srgbClr val="000000"/>
                          </a:clrTo>
                        </a:clrChange>
                      </a:blip>
                      <a:stretch>
                        <a:fillRect/>
                      </a:stretch>
                    </p:blipFill>
                    <p:spPr>
                      <a:xfrm>
                        <a:off x="1689231" y="1689316"/>
                        <a:ext cx="1423046" cy="658530"/>
                      </a:xfrm>
                      <a:prstGeom prst="rect">
                        <a:avLst/>
                      </a:prstGeom>
                      <a:noFill/>
                      <a:ln w="38100">
                        <a:noFill/>
                        <a:miter/>
                      </a:ln>
                    </p:spPr>
                  </p:pic>
                </p:oleObj>
              </mc:Fallback>
            </mc:AlternateContent>
          </a:graphicData>
        </a:graphic>
      </p:graphicFrame>
      <p:graphicFrame>
        <p:nvGraphicFramePr>
          <p:cNvPr id="232452" name="对象 232451"/>
          <p:cNvGraphicFramePr/>
          <p:nvPr/>
        </p:nvGraphicFramePr>
        <p:xfrm>
          <a:off x="3111681" y="1717539"/>
          <a:ext cx="4729037" cy="658769"/>
        </p:xfrm>
        <a:graphic>
          <a:graphicData uri="http://schemas.openxmlformats.org/presentationml/2006/ole">
            <mc:AlternateContent xmlns:mc="http://schemas.openxmlformats.org/markup-compatibility/2006">
              <mc:Choice xmlns:v="urn:schemas-microsoft-com:vml" Requires="v">
                <p:oleObj spid="_x0000_s5130" name="" r:id="rId3" imgW="2908300" imgH="405765" progId="Equation.3">
                  <p:embed/>
                </p:oleObj>
              </mc:Choice>
              <mc:Fallback>
                <p:oleObj name="" r:id="rId3" imgW="2908300" imgH="405765" progId="Equation.3">
                  <p:embed/>
                  <p:pic>
                    <p:nvPicPr>
                      <p:cNvPr id="0" name="图片 3079"/>
                      <p:cNvPicPr/>
                      <p:nvPr/>
                    </p:nvPicPr>
                    <p:blipFill>
                      <a:blip r:embed="rId4"/>
                      <a:stretch>
                        <a:fillRect/>
                      </a:stretch>
                    </p:blipFill>
                    <p:spPr>
                      <a:xfrm>
                        <a:off x="3111681" y="1717539"/>
                        <a:ext cx="4729037" cy="658769"/>
                      </a:xfrm>
                      <a:prstGeom prst="rect">
                        <a:avLst/>
                      </a:prstGeom>
                      <a:noFill/>
                      <a:ln w="38100">
                        <a:noFill/>
                        <a:miter/>
                      </a:ln>
                    </p:spPr>
                  </p:pic>
                </p:oleObj>
              </mc:Fallback>
            </mc:AlternateContent>
          </a:graphicData>
        </a:graphic>
      </p:graphicFrame>
      <p:graphicFrame>
        <p:nvGraphicFramePr>
          <p:cNvPr id="232453" name="对象 232452"/>
          <p:cNvGraphicFramePr/>
          <p:nvPr/>
        </p:nvGraphicFramePr>
        <p:xfrm>
          <a:off x="1909059" y="2331890"/>
          <a:ext cx="1612388" cy="656387"/>
        </p:xfrm>
        <a:graphic>
          <a:graphicData uri="http://schemas.openxmlformats.org/presentationml/2006/ole">
            <mc:AlternateContent xmlns:mc="http://schemas.openxmlformats.org/markup-compatibility/2006">
              <mc:Choice xmlns:v="urn:schemas-microsoft-com:vml" Requires="v">
                <p:oleObj spid="_x0000_s5131" name="" r:id="rId5" imgW="990600" imgH="405765" progId="Equation.3">
                  <p:embed/>
                </p:oleObj>
              </mc:Choice>
              <mc:Fallback>
                <p:oleObj name="" r:id="rId5" imgW="990600" imgH="405765" progId="Equation.3">
                  <p:embed/>
                  <p:pic>
                    <p:nvPicPr>
                      <p:cNvPr id="0" name="图片 3080"/>
                      <p:cNvPicPr/>
                      <p:nvPr/>
                    </p:nvPicPr>
                    <p:blipFill>
                      <a:blip r:embed="rId6"/>
                      <a:stretch>
                        <a:fillRect/>
                      </a:stretch>
                    </p:blipFill>
                    <p:spPr>
                      <a:xfrm>
                        <a:off x="1909059" y="2331890"/>
                        <a:ext cx="1612388" cy="656387"/>
                      </a:xfrm>
                      <a:prstGeom prst="rect">
                        <a:avLst/>
                      </a:prstGeom>
                      <a:noFill/>
                      <a:ln w="38100">
                        <a:noFill/>
                        <a:miter/>
                      </a:ln>
                    </p:spPr>
                  </p:pic>
                </p:oleObj>
              </mc:Fallback>
            </mc:AlternateContent>
          </a:graphicData>
        </a:graphic>
      </p:graphicFrame>
      <p:sp>
        <p:nvSpPr>
          <p:cNvPr id="232454" name="矩形 232453"/>
          <p:cNvSpPr/>
          <p:nvPr/>
        </p:nvSpPr>
        <p:spPr>
          <a:xfrm>
            <a:off x="1472261" y="801431"/>
            <a:ext cx="6074440" cy="865505"/>
          </a:xfrm>
          <a:prstGeom prst="rect">
            <a:avLst/>
          </a:prstGeom>
          <a:noFill/>
          <a:ln w="9525">
            <a:noFill/>
          </a:ln>
        </p:spPr>
        <p:txBody>
          <a:bodyPr>
            <a:spAutoFit/>
          </a:bodyPr>
          <a:lstStyle/>
          <a:p>
            <a:pPr>
              <a:lnSpc>
                <a:spcPct val="140000"/>
              </a:lnSpc>
            </a:pPr>
            <a:r>
              <a:rPr lang="en-US" altLang="zh-CN" sz="1800" b="1" dirty="0">
                <a:latin typeface="Times New Roman" panose="02020603050405020304" pitchFamily="18" charset="0"/>
                <a:ea typeface="楷体_GB2312" pitchFamily="49" charset="-122"/>
              </a:rPr>
              <a:t>    </a:t>
            </a:r>
            <a:r>
              <a:rPr lang="zh-CN" altLang="en-US" sz="1800" b="1" dirty="0">
                <a:latin typeface="宋体" panose="02010600030101010101" pitchFamily="2" charset="-122"/>
              </a:rPr>
              <a:t>周期性变化的瞬时功率在一个周期内的平均值，称为平均功率，用</a:t>
            </a:r>
            <a:r>
              <a:rPr lang="en-US" altLang="zh-CN" sz="1800" b="1" i="1">
                <a:latin typeface="Times New Roman" panose="02020603050405020304" pitchFamily="18" charset="0"/>
              </a:rPr>
              <a:t>P </a:t>
            </a:r>
            <a:r>
              <a:rPr lang="zh-CN" altLang="en-US" sz="1800" b="1" dirty="0">
                <a:latin typeface="宋体" panose="02010600030101010101" pitchFamily="2" charset="-122"/>
              </a:rPr>
              <a:t>表示，其定义是</a:t>
            </a:r>
            <a:endParaRPr lang="zh-CN" altLang="en-US" sz="1800" b="1" dirty="0">
              <a:latin typeface="宋体" panose="02010600030101010101" pitchFamily="2" charset="-122"/>
            </a:endParaRPr>
          </a:p>
        </p:txBody>
      </p:sp>
      <p:sp>
        <p:nvSpPr>
          <p:cNvPr id="232455" name="文本框 232454"/>
          <p:cNvSpPr txBox="1"/>
          <p:nvPr/>
        </p:nvSpPr>
        <p:spPr>
          <a:xfrm>
            <a:off x="1571100" y="3057584"/>
            <a:ext cx="6001800" cy="1751965"/>
          </a:xfrm>
          <a:prstGeom prst="rect">
            <a:avLst/>
          </a:prstGeom>
          <a:noFill/>
          <a:ln w="9525">
            <a:noFill/>
          </a:ln>
        </p:spPr>
        <p:txBody>
          <a:bodyPr>
            <a:spAutoFit/>
          </a:bodyPr>
          <a:lstStyle/>
          <a:p>
            <a:pPr>
              <a:lnSpc>
                <a:spcPct val="120000"/>
              </a:lnSpc>
              <a:spcBef>
                <a:spcPct val="50000"/>
              </a:spcBef>
            </a:pPr>
            <a:r>
              <a:rPr lang="en-US" altLang="zh-CN" sz="1800" b="1" dirty="0">
                <a:latin typeface="Times New Roman" panose="02020603050405020304" pitchFamily="18" charset="0"/>
                <a:ea typeface="楷体_GB2312" pitchFamily="49" charset="-122"/>
              </a:rPr>
              <a:t>    </a:t>
            </a:r>
            <a:r>
              <a:rPr lang="zh-CN" altLang="en-US" sz="1800" b="1" dirty="0">
                <a:latin typeface="Times New Roman" panose="02020603050405020304" pitchFamily="18" charset="0"/>
              </a:rPr>
              <a:t>由此式看出正弦稳态的平均功率不仅与电压电流振幅值乘积有关，还与电压电流的相位差</a:t>
            </a:r>
            <a:r>
              <a:rPr lang="en-US" altLang="zh-CN" sz="1800" b="1" i="1" dirty="0">
                <a:latin typeface="Times New Roman" panose="02020603050405020304" pitchFamily="18" charset="0"/>
                <a:ea typeface="楷体_GB2312" pitchFamily="49" charset="-122"/>
                <a:sym typeface="Symbol" panose="05050102010706020507" pitchFamily="18" charset="2"/>
              </a:rPr>
              <a:t> </a:t>
            </a:r>
            <a:r>
              <a:rPr lang="en-US" altLang="zh-CN" sz="1800" b="1">
                <a:latin typeface="Times New Roman" panose="02020603050405020304" pitchFamily="18" charset="0"/>
                <a:ea typeface="楷体_GB2312" pitchFamily="49" charset="-122"/>
              </a:rPr>
              <a:t>=</a:t>
            </a:r>
            <a:r>
              <a:rPr lang="en-US" altLang="zh-CN" sz="1800" b="1" i="1">
                <a:latin typeface="Times New Roman" panose="02020603050405020304" pitchFamily="18" charset="0"/>
                <a:ea typeface="楷体_GB2312" pitchFamily="49" charset="-122"/>
                <a:sym typeface="Symbol" panose="05050102010706020507" pitchFamily="18" charset="2"/>
              </a:rPr>
              <a:t></a:t>
            </a:r>
            <a:r>
              <a:rPr lang="en-US" altLang="zh-CN" sz="1800" b="1" i="1" baseline="-30000" err="1">
                <a:latin typeface="Times New Roman" panose="02020603050405020304" pitchFamily="18" charset="0"/>
                <a:ea typeface="楷体_GB2312" pitchFamily="49" charset="-122"/>
              </a:rPr>
              <a:t>u</a:t>
            </a:r>
            <a:r>
              <a:rPr lang="en-US" altLang="zh-CN" sz="1800" b="1" err="1">
                <a:latin typeface="Times New Roman" panose="02020603050405020304" pitchFamily="18" charset="0"/>
                <a:ea typeface="楷体_GB2312" pitchFamily="49" charset="-122"/>
              </a:rPr>
              <a:t>-</a:t>
            </a:r>
            <a:r>
              <a:rPr lang="en-US" altLang="zh-CN" sz="1800" b="1" i="1" err="1">
                <a:latin typeface="Times New Roman" panose="02020603050405020304" pitchFamily="18" charset="0"/>
                <a:ea typeface="楷体_GB2312" pitchFamily="49" charset="-122"/>
                <a:sym typeface="Symbol" panose="05050102010706020507" pitchFamily="18" charset="2"/>
              </a:rPr>
              <a:t></a:t>
            </a:r>
            <a:r>
              <a:rPr lang="en-US" altLang="zh-CN" sz="1800" b="1" i="1" baseline="-30000" err="1">
                <a:latin typeface="Times New Roman" panose="02020603050405020304" pitchFamily="18" charset="0"/>
                <a:ea typeface="楷体_GB2312" pitchFamily="49" charset="-122"/>
              </a:rPr>
              <a:t>i</a:t>
            </a:r>
            <a:r>
              <a:rPr lang="en-US" altLang="zh-CN" sz="1800" b="1" i="1" baseline="-30000">
                <a:latin typeface="Times New Roman" panose="02020603050405020304" pitchFamily="18" charset="0"/>
                <a:ea typeface="楷体_GB2312" pitchFamily="49" charset="-122"/>
              </a:rPr>
              <a:t> </a:t>
            </a:r>
            <a:r>
              <a:rPr lang="zh-CN" altLang="en-US" sz="1800" b="1" dirty="0">
                <a:latin typeface="Times New Roman" panose="02020603050405020304" pitchFamily="18" charset="0"/>
              </a:rPr>
              <a:t>有关，式中的因子</a:t>
            </a:r>
            <a:r>
              <a:rPr lang="en-US" altLang="zh-CN" sz="1800" b="1" err="1">
                <a:solidFill>
                  <a:srgbClr val="0000FF"/>
                </a:solidFill>
                <a:latin typeface="Times New Roman" panose="02020603050405020304" pitchFamily="18" charset="0"/>
                <a:ea typeface="楷体_GB2312" pitchFamily="49" charset="-122"/>
              </a:rPr>
              <a:t>cos</a:t>
            </a:r>
            <a:r>
              <a:rPr lang="en-US" altLang="zh-CN" sz="1800" b="1" i="1">
                <a:solidFill>
                  <a:srgbClr val="0000FF"/>
                </a:solidFill>
                <a:latin typeface="Times New Roman" panose="02020603050405020304" pitchFamily="18" charset="0"/>
                <a:ea typeface="楷体_GB2312" pitchFamily="49" charset="-122"/>
                <a:sym typeface="Symbol" panose="05050102010706020507" pitchFamily="18" charset="2"/>
              </a:rPr>
              <a:t> </a:t>
            </a:r>
            <a:r>
              <a:rPr lang="zh-CN" altLang="en-US" sz="1800" b="1" dirty="0">
                <a:solidFill>
                  <a:srgbClr val="0000FF"/>
                </a:solidFill>
                <a:latin typeface="Times New Roman" panose="02020603050405020304" pitchFamily="18" charset="0"/>
              </a:rPr>
              <a:t>称为功率因数</a:t>
            </a:r>
            <a:r>
              <a:rPr lang="zh-CN" altLang="en-US" sz="1800" b="1" dirty="0">
                <a:latin typeface="Times New Roman" panose="02020603050405020304" pitchFamily="18" charset="0"/>
              </a:rPr>
              <a:t>。平均功率是一个重要的概念，得到广泛使用，我们通常说某个家用电器消耗多少瓦的功率，就是指它的平均功率，简称为功率。</a:t>
            </a:r>
            <a:r>
              <a:rPr lang="zh-CN" altLang="en-US" sz="1800" b="1" dirty="0">
                <a:latin typeface="Times New Roman" panose="02020603050405020304" pitchFamily="18" charset="0"/>
                <a:ea typeface="楷体_GB2312" pitchFamily="49" charset="-122"/>
              </a:rPr>
              <a:t> </a:t>
            </a:r>
            <a:endParaRPr lang="zh-CN" altLang="en-US" sz="1800" b="1">
              <a:latin typeface="Times New Roman" panose="02020603050405020304" pitchFamily="18" charset="0"/>
              <a:ea typeface="楷体_GB2312" pitchFamily="49" charset="-122"/>
            </a:endParaRPr>
          </a:p>
        </p:txBody>
      </p:sp>
      <p:sp>
        <p:nvSpPr>
          <p:cNvPr id="232456" name="文本框 232455"/>
          <p:cNvSpPr txBox="1"/>
          <p:nvPr/>
        </p:nvSpPr>
        <p:spPr>
          <a:xfrm>
            <a:off x="1342460" y="408885"/>
            <a:ext cx="4039307" cy="368300"/>
          </a:xfrm>
          <a:prstGeom prst="rect">
            <a:avLst/>
          </a:prstGeom>
          <a:noFill/>
          <a:ln w="12700">
            <a:noFill/>
          </a:ln>
        </p:spPr>
        <p:txBody>
          <a:bodyPr anchor="ctr">
            <a:spAutoFit/>
          </a:bodyPr>
          <a:lstStyle/>
          <a:p>
            <a:pPr algn="ctr"/>
            <a:r>
              <a:rPr lang="en-US" altLang="zh-CN" sz="1800" b="1" dirty="0">
                <a:latin typeface="Times New Roman" panose="02020603050405020304" pitchFamily="18" charset="0"/>
              </a:rPr>
              <a:t>2. </a:t>
            </a:r>
            <a:r>
              <a:rPr lang="zh-CN" altLang="en-US" sz="1800" b="1" dirty="0">
                <a:latin typeface="Times New Roman" panose="02020603050405020304" pitchFamily="18" charset="0"/>
              </a:rPr>
              <a:t>平均功率 </a:t>
            </a:r>
            <a:r>
              <a:rPr lang="en-US" altLang="zh-CN" sz="1800" b="1">
                <a:latin typeface="Times New Roman" panose="02020603050405020304" pitchFamily="18" charset="0"/>
              </a:rPr>
              <a:t>(</a:t>
            </a:r>
            <a:r>
              <a:rPr lang="en-US" altLang="zh-CN" sz="1800" b="1" i="1">
                <a:solidFill>
                  <a:srgbClr val="FF0000"/>
                </a:solidFill>
                <a:latin typeface="Times New Roman" panose="02020603050405020304" pitchFamily="18" charset="0"/>
              </a:rPr>
              <a:t>average power</a:t>
            </a:r>
            <a:r>
              <a:rPr lang="en-US" altLang="zh-CN" sz="1800" b="1">
                <a:latin typeface="Times New Roman" panose="02020603050405020304" pitchFamily="18" charset="0"/>
              </a:rPr>
              <a:t>)</a:t>
            </a:r>
            <a:r>
              <a:rPr lang="en-US" altLang="zh-CN" sz="1800" b="1" i="1">
                <a:latin typeface="Times New Roman" panose="02020603050405020304" pitchFamily="18" charset="0"/>
              </a:rPr>
              <a:t>P</a:t>
            </a:r>
            <a:r>
              <a:rPr lang="zh-CN" altLang="en-US" sz="1800" b="1">
                <a:latin typeface="Times New Roman" panose="02020603050405020304" pitchFamily="18" charset="0"/>
              </a:rPr>
              <a:t>：</a:t>
            </a:r>
            <a:endParaRPr lang="zh-CN" altLang="en-US" sz="1800" b="1">
              <a:latin typeface="Times New Roman" panose="02020603050405020304" pitchFamily="18" charset="0"/>
            </a:endParaRPr>
          </a:p>
        </p:txBody>
      </p:sp>
      <p:graphicFrame>
        <p:nvGraphicFramePr>
          <p:cNvPr id="4" name="对象 3"/>
          <p:cNvGraphicFramePr/>
          <p:nvPr/>
        </p:nvGraphicFramePr>
        <p:xfrm>
          <a:off x="5381529" y="2552671"/>
          <a:ext cx="1343736" cy="329146"/>
        </p:xfrm>
        <a:graphic>
          <a:graphicData uri="http://schemas.openxmlformats.org/presentationml/2006/ole">
            <mc:AlternateContent xmlns:mc="http://schemas.openxmlformats.org/markup-compatibility/2006">
              <mc:Choice xmlns:v="urn:schemas-microsoft-com:vml" Requires="v">
                <p:oleObj spid="_x0000_s5132" name="" r:id="rId7" imgW="825500" imgH="203200" progId="Equation.3">
                  <p:embed/>
                </p:oleObj>
              </mc:Choice>
              <mc:Fallback>
                <p:oleObj name="" r:id="rId7" imgW="825500" imgH="203200" progId="Equation.3">
                  <p:embed/>
                  <p:pic>
                    <p:nvPicPr>
                      <p:cNvPr id="0" name="图片 3080"/>
                      <p:cNvPicPr/>
                      <p:nvPr/>
                    </p:nvPicPr>
                    <p:blipFill>
                      <a:blip r:embed="rId8"/>
                      <a:stretch>
                        <a:fillRect/>
                      </a:stretch>
                    </p:blipFill>
                    <p:spPr>
                      <a:xfrm>
                        <a:off x="5381529" y="2552671"/>
                        <a:ext cx="1343736" cy="329146"/>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2456"/>
                                        </p:tgtEl>
                                        <p:attrNameLst>
                                          <p:attrName>style.visibility</p:attrName>
                                        </p:attrNameLst>
                                      </p:cBhvr>
                                      <p:to>
                                        <p:strVal val="visible"/>
                                      </p:to>
                                    </p:set>
                                    <p:anim calcmode="lin" valueType="num">
                                      <p:cBhvr additive="base">
                                        <p:cTn id="7" dur="500" fill="hold"/>
                                        <p:tgtEl>
                                          <p:spTgt spid="232456"/>
                                        </p:tgtEl>
                                        <p:attrNameLst>
                                          <p:attrName>ppt_x</p:attrName>
                                        </p:attrNameLst>
                                      </p:cBhvr>
                                      <p:tavLst>
                                        <p:tav tm="0">
                                          <p:val>
                                            <p:strVal val="0-#ppt_w/2"/>
                                          </p:val>
                                        </p:tav>
                                        <p:tav tm="100000">
                                          <p:val>
                                            <p:strVal val="#ppt_x"/>
                                          </p:val>
                                        </p:tav>
                                      </p:tavLst>
                                    </p:anim>
                                    <p:anim calcmode="lin" valueType="num">
                                      <p:cBhvr additive="base">
                                        <p:cTn id="8" dur="500" fill="hold"/>
                                        <p:tgtEl>
                                          <p:spTgt spid="2324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iterate type="lt">
                                    <p:tmPct val="5000"/>
                                  </p:iterate>
                                  <p:childTnLst>
                                    <p:set>
                                      <p:cBhvr>
                                        <p:cTn id="12" dur="1" fill="hold">
                                          <p:stCondLst>
                                            <p:cond delay="0"/>
                                          </p:stCondLst>
                                        </p:cTn>
                                        <p:tgtEl>
                                          <p:spTgt spid="232454"/>
                                        </p:tgtEl>
                                        <p:attrNameLst>
                                          <p:attrName>style.visibility</p:attrName>
                                        </p:attrNameLst>
                                      </p:cBhvr>
                                      <p:to>
                                        <p:strVal val="visible"/>
                                      </p:to>
                                    </p:set>
                                    <p:anim calcmode="lin" valueType="num">
                                      <p:cBhvr>
                                        <p:cTn id="13" dur="1000" fill="hold"/>
                                        <p:tgtEl>
                                          <p:spTgt spid="232454"/>
                                        </p:tgtEl>
                                        <p:attrNameLst>
                                          <p:attrName>ppt_w</p:attrName>
                                        </p:attrNameLst>
                                      </p:cBhvr>
                                      <p:tavLst>
                                        <p:tav tm="0">
                                          <p:val>
                                            <p:fltVal val="0"/>
                                          </p:val>
                                        </p:tav>
                                        <p:tav tm="100000">
                                          <p:val>
                                            <p:strVal val="#ppt_w"/>
                                          </p:val>
                                        </p:tav>
                                      </p:tavLst>
                                    </p:anim>
                                    <p:anim calcmode="lin" valueType="num">
                                      <p:cBhvr>
                                        <p:cTn id="14" dur="1000" fill="hold"/>
                                        <p:tgtEl>
                                          <p:spTgt spid="232454"/>
                                        </p:tgtEl>
                                        <p:attrNameLst>
                                          <p:attrName>ppt_h</p:attrName>
                                        </p:attrNameLst>
                                      </p:cBhvr>
                                      <p:tavLst>
                                        <p:tav tm="0">
                                          <p:val>
                                            <p:fltVal val="0"/>
                                          </p:val>
                                        </p:tav>
                                        <p:tav tm="100000">
                                          <p:val>
                                            <p:strVal val="#ppt_h"/>
                                          </p:val>
                                        </p:tav>
                                      </p:tavLst>
                                    </p:anim>
                                    <p:anim calcmode="lin" valueType="num">
                                      <p:cBhvr>
                                        <p:cTn id="15" dur="1000" fill="hold"/>
                                        <p:tgtEl>
                                          <p:spTgt spid="232454"/>
                                        </p:tgtEl>
                                        <p:attrNameLst>
                                          <p:attrName>style.rotation</p:attrName>
                                        </p:attrNameLst>
                                      </p:cBhvr>
                                      <p:tavLst>
                                        <p:tav tm="0">
                                          <p:val>
                                            <p:fltVal val="90"/>
                                          </p:val>
                                        </p:tav>
                                        <p:tav tm="100000">
                                          <p:val>
                                            <p:fltVal val="0"/>
                                          </p:val>
                                        </p:tav>
                                      </p:tavLst>
                                    </p:anim>
                                    <p:animEffect transition="in" filter="fade">
                                      <p:cBhvr>
                                        <p:cTn id="16" dur="1000"/>
                                        <p:tgtEl>
                                          <p:spTgt spid="23245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2451"/>
                                        </p:tgtEl>
                                        <p:attrNameLst>
                                          <p:attrName>style.visibility</p:attrName>
                                        </p:attrNameLst>
                                      </p:cBhvr>
                                      <p:to>
                                        <p:strVal val="visible"/>
                                      </p:to>
                                    </p:set>
                                    <p:animEffect transition="in" filter="wipe(left)">
                                      <p:cBhvr>
                                        <p:cTn id="21" dur="500"/>
                                        <p:tgtEl>
                                          <p:spTgt spid="23245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32452"/>
                                        </p:tgtEl>
                                        <p:attrNameLst>
                                          <p:attrName>style.visibility</p:attrName>
                                        </p:attrNameLst>
                                      </p:cBhvr>
                                      <p:to>
                                        <p:strVal val="visible"/>
                                      </p:to>
                                    </p:set>
                                    <p:animEffect transition="in" filter="wipe(left)">
                                      <p:cBhvr>
                                        <p:cTn id="26" dur="500"/>
                                        <p:tgtEl>
                                          <p:spTgt spid="23245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32453"/>
                                        </p:tgtEl>
                                        <p:attrNameLst>
                                          <p:attrName>style.visibility</p:attrName>
                                        </p:attrNameLst>
                                      </p:cBhvr>
                                      <p:to>
                                        <p:strVal val="visible"/>
                                      </p:to>
                                    </p:set>
                                    <p:animEffect transition="in" filter="wipe(left)">
                                      <p:cBhvr>
                                        <p:cTn id="31" dur="500"/>
                                        <p:tgtEl>
                                          <p:spTgt spid="232453"/>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grpId="0" nodeType="clickEffect">
                                  <p:stCondLst>
                                    <p:cond delay="0"/>
                                  </p:stCondLst>
                                  <p:iterate type="lt">
                                    <p:tmPct val="10000"/>
                                  </p:iterate>
                                  <p:childTnLst>
                                    <p:set>
                                      <p:cBhvr>
                                        <p:cTn id="35" dur="1" fill="hold">
                                          <p:stCondLst>
                                            <p:cond delay="0"/>
                                          </p:stCondLst>
                                        </p:cTn>
                                        <p:tgtEl>
                                          <p:spTgt spid="232455">
                                            <p:txEl>
                                              <p:pRg st="0" end="0"/>
                                            </p:txEl>
                                          </p:spTgt>
                                        </p:tgtEl>
                                        <p:attrNameLst>
                                          <p:attrName>style.visibility</p:attrName>
                                        </p:attrNameLst>
                                      </p:cBhvr>
                                      <p:to>
                                        <p:strVal val="visible"/>
                                      </p:to>
                                    </p:set>
                                    <p:animScale>
                                      <p:cBhvr>
                                        <p:cTn id="36" dur="1000" decel="50000" fill="hold">
                                          <p:stCondLst>
                                            <p:cond delay="0"/>
                                          </p:stCondLst>
                                        </p:cTn>
                                        <p:tgtEl>
                                          <p:spTgt spid="23245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37" dur="1000" decel="50000" fill="hold">
                                          <p:stCondLst>
                                            <p:cond delay="0"/>
                                          </p:stCondLst>
                                        </p:cTn>
                                        <p:tgtEl>
                                          <p:spTgt spid="232455">
                                            <p:txEl>
                                              <p:pRg st="0" end="0"/>
                                            </p:txEl>
                                          </p:spTgt>
                                        </p:tgtEl>
                                        <p:attrNameLst>
                                          <p:attrName>ppt_x</p:attrName>
                                          <p:attrName>ppt_y</p:attrName>
                                        </p:attrNameLst>
                                      </p:cBhvr>
                                    </p:animMotion>
                                    <p:animEffect transition="in" filter="fade">
                                      <p:cBhvr>
                                        <p:cTn id="38" dur="1000"/>
                                        <p:tgtEl>
                                          <p:spTgt spid="232455">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4" grpId="0"/>
      <p:bldP spid="232455" grpId="0" build="p"/>
      <p:bldP spid="23245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任意多边形 39"/>
          <p:cNvSpPr/>
          <p:nvPr/>
        </p:nvSpPr>
        <p:spPr>
          <a:xfrm>
            <a:off x="2416810" y="3127375"/>
            <a:ext cx="1592580" cy="979805"/>
          </a:xfrm>
          <a:custGeom>
            <a:avLst/>
            <a:gdLst/>
            <a:ahLst/>
            <a:cxnLst/>
            <a:rect l="0" t="0" r="0" b="0"/>
            <a:pathLst>
              <a:path w="1044" h="1274">
                <a:moveTo>
                  <a:pt x="0" y="4"/>
                </a:moveTo>
                <a:cubicBezTo>
                  <a:pt x="176" y="2"/>
                  <a:pt x="352" y="0"/>
                  <a:pt x="454" y="72"/>
                </a:cubicBezTo>
                <a:cubicBezTo>
                  <a:pt x="556" y="144"/>
                  <a:pt x="560" y="261"/>
                  <a:pt x="613" y="435"/>
                </a:cubicBezTo>
                <a:cubicBezTo>
                  <a:pt x="666" y="609"/>
                  <a:pt x="700" y="975"/>
                  <a:pt x="772" y="1115"/>
                </a:cubicBezTo>
                <a:cubicBezTo>
                  <a:pt x="844" y="1255"/>
                  <a:pt x="944" y="1264"/>
                  <a:pt x="1044" y="1274"/>
                </a:cubicBezTo>
              </a:path>
            </a:pathLst>
          </a:custGeom>
          <a:noFill/>
          <a:ln w="38100" cap="flat" cmpd="sng">
            <a:solidFill>
              <a:schemeClr val="accent1">
                <a:shade val="50000"/>
              </a:schemeClr>
            </a:solidFill>
            <a:prstDash val="solid"/>
            <a:headEnd type="none" w="med" len="med"/>
            <a:tailEnd type="none" w="med" len="med"/>
          </a:ln>
        </p:spPr>
        <p:txBody>
          <a:bodyPr/>
          <a:p>
            <a:endParaRPr lang="zh-CN" altLang="en-US" sz="100"/>
          </a:p>
        </p:txBody>
      </p:sp>
      <p:grpSp>
        <p:nvGrpSpPr>
          <p:cNvPr id="6" name="组合 5"/>
          <p:cNvGrpSpPr/>
          <p:nvPr/>
        </p:nvGrpSpPr>
        <p:grpSpPr>
          <a:xfrm>
            <a:off x="1763659" y="331654"/>
            <a:ext cx="2336891" cy="1919147"/>
            <a:chOff x="843" y="6018"/>
            <a:chExt cx="4906" cy="4029"/>
          </a:xfrm>
        </p:grpSpPr>
        <p:sp>
          <p:nvSpPr>
            <p:cNvPr id="250983" name="任意多边形 250982"/>
            <p:cNvSpPr/>
            <p:nvPr/>
          </p:nvSpPr>
          <p:spPr>
            <a:xfrm>
              <a:off x="2213" y="6928"/>
              <a:ext cx="2890" cy="2117"/>
            </a:xfrm>
            <a:custGeom>
              <a:avLst/>
              <a:gdLst/>
              <a:ahLst/>
              <a:cxnLst/>
              <a:rect l="0" t="0" r="0" b="0"/>
              <a:pathLst>
                <a:path w="1044" h="1274">
                  <a:moveTo>
                    <a:pt x="0" y="4"/>
                  </a:moveTo>
                  <a:cubicBezTo>
                    <a:pt x="176" y="2"/>
                    <a:pt x="352" y="0"/>
                    <a:pt x="454" y="72"/>
                  </a:cubicBezTo>
                  <a:cubicBezTo>
                    <a:pt x="556" y="144"/>
                    <a:pt x="560" y="261"/>
                    <a:pt x="613" y="435"/>
                  </a:cubicBezTo>
                  <a:cubicBezTo>
                    <a:pt x="666" y="609"/>
                    <a:pt x="700" y="975"/>
                    <a:pt x="772" y="1115"/>
                  </a:cubicBezTo>
                  <a:cubicBezTo>
                    <a:pt x="844" y="1255"/>
                    <a:pt x="944" y="1264"/>
                    <a:pt x="1044" y="1274"/>
                  </a:cubicBezTo>
                </a:path>
              </a:pathLst>
            </a:custGeom>
            <a:noFill/>
            <a:ln w="38100" cap="flat" cmpd="sng">
              <a:solidFill>
                <a:srgbClr val="FF0000">
                  <a:alpha val="100000"/>
                </a:srgbClr>
              </a:solidFill>
              <a:prstDash val="solid"/>
              <a:headEnd type="none" w="med" len="med"/>
              <a:tailEnd type="none" w="med" len="med"/>
            </a:ln>
          </p:spPr>
          <p:txBody>
            <a:bodyPr/>
            <a:p>
              <a:endParaRPr lang="zh-CN" altLang="en-US" sz="100"/>
            </a:p>
          </p:txBody>
        </p:sp>
        <p:sp>
          <p:nvSpPr>
            <p:cNvPr id="250984" name="直接连接符 250983"/>
            <p:cNvSpPr/>
            <p:nvPr/>
          </p:nvSpPr>
          <p:spPr>
            <a:xfrm>
              <a:off x="2213" y="6098"/>
              <a:ext cx="0" cy="3232"/>
            </a:xfrm>
            <a:prstGeom prst="line">
              <a:avLst/>
            </a:prstGeom>
            <a:ln w="38100" cap="flat" cmpd="sng">
              <a:solidFill>
                <a:schemeClr val="tx1"/>
              </a:solidFill>
              <a:prstDash val="solid"/>
              <a:headEnd type="stealth" w="med" len="lg"/>
              <a:tailEnd type="none" w="med" len="med"/>
            </a:ln>
          </p:spPr>
        </p:sp>
        <p:sp>
          <p:nvSpPr>
            <p:cNvPr id="250985" name="直接连接符 250984"/>
            <p:cNvSpPr/>
            <p:nvPr/>
          </p:nvSpPr>
          <p:spPr>
            <a:xfrm>
              <a:off x="2213" y="9330"/>
              <a:ext cx="3345" cy="55"/>
            </a:xfrm>
            <a:prstGeom prst="line">
              <a:avLst/>
            </a:prstGeom>
            <a:ln w="38100" cap="flat" cmpd="sng">
              <a:solidFill>
                <a:schemeClr val="tx1"/>
              </a:solidFill>
              <a:prstDash val="solid"/>
              <a:headEnd type="none" w="med" len="med"/>
              <a:tailEnd type="stealth" w="med" len="lg"/>
            </a:ln>
          </p:spPr>
        </p:sp>
        <p:sp>
          <p:nvSpPr>
            <p:cNvPr id="250986" name="文本框 250985"/>
            <p:cNvSpPr txBox="1"/>
            <p:nvPr/>
          </p:nvSpPr>
          <p:spPr>
            <a:xfrm>
              <a:off x="1588" y="6638"/>
              <a:ext cx="530" cy="773"/>
            </a:xfrm>
            <a:prstGeom prst="rect">
              <a:avLst/>
            </a:prstGeom>
            <a:noFill/>
            <a:ln w="38100">
              <a:noFill/>
            </a:ln>
          </p:spPr>
          <p:txBody>
            <a:bodyPr>
              <a:spAutoFit/>
            </a:bodyPr>
            <a:p>
              <a:r>
                <a:rPr lang="en-US" altLang="zh-CN" sz="1800" b="1">
                  <a:latin typeface="Times New Roman" panose="02020603050405020304" pitchFamily="18" charset="0"/>
                </a:rPr>
                <a:t>1</a:t>
              </a:r>
              <a:endParaRPr lang="en-US" altLang="zh-CN" sz="1800" b="1">
                <a:latin typeface="Times New Roman" panose="02020603050405020304" pitchFamily="18" charset="0"/>
              </a:endParaRPr>
            </a:p>
          </p:txBody>
        </p:sp>
        <p:graphicFrame>
          <p:nvGraphicFramePr>
            <p:cNvPr id="250988" name="对象 250987"/>
            <p:cNvGraphicFramePr/>
            <p:nvPr/>
          </p:nvGraphicFramePr>
          <p:xfrm>
            <a:off x="2308" y="6018"/>
            <a:ext cx="1128" cy="602"/>
          </p:xfrm>
          <a:graphic>
            <a:graphicData uri="http://schemas.openxmlformats.org/presentationml/2006/ole">
              <mc:AlternateContent xmlns:mc="http://schemas.openxmlformats.org/markup-compatibility/2006">
                <mc:Choice xmlns:v="urn:schemas-microsoft-com:vml" Requires="v">
                  <p:oleObj spid="_x0000_s166922" name="" r:id="rId1" imgW="508000" imgH="241300" progId="Equation.3">
                    <p:embed/>
                  </p:oleObj>
                </mc:Choice>
                <mc:Fallback>
                  <p:oleObj name="" r:id="rId1" imgW="508000" imgH="241300" progId="Equation.3">
                    <p:embed/>
                    <p:pic>
                      <p:nvPicPr>
                        <p:cNvPr id="0" name="对象 250987"/>
                        <p:cNvPicPr/>
                        <p:nvPr/>
                      </p:nvPicPr>
                      <p:blipFill>
                        <a:blip r:embed="rId2"/>
                        <a:stretch>
                          <a:fillRect/>
                        </a:stretch>
                      </p:blipFill>
                      <p:spPr>
                        <a:xfrm>
                          <a:off x="2308" y="6018"/>
                          <a:ext cx="1128" cy="602"/>
                        </a:xfrm>
                        <a:prstGeom prst="rect">
                          <a:avLst/>
                        </a:prstGeom>
                        <a:noFill/>
                        <a:ln w="38100">
                          <a:noFill/>
                          <a:miter/>
                        </a:ln>
                      </p:spPr>
                    </p:pic>
                  </p:oleObj>
                </mc:Fallback>
              </mc:AlternateContent>
            </a:graphicData>
          </a:graphic>
        </p:graphicFrame>
        <p:sp>
          <p:nvSpPr>
            <p:cNvPr id="250989" name="文本框 250988"/>
            <p:cNvSpPr txBox="1"/>
            <p:nvPr/>
          </p:nvSpPr>
          <p:spPr>
            <a:xfrm>
              <a:off x="843" y="7193"/>
              <a:ext cx="1464" cy="773"/>
            </a:xfrm>
            <a:prstGeom prst="rect">
              <a:avLst/>
            </a:prstGeom>
            <a:noFill/>
            <a:ln w="38100">
              <a:noFill/>
            </a:ln>
          </p:spPr>
          <p:txBody>
            <a:bodyPr wrap="none" anchor="t">
              <a:spAutoFit/>
            </a:bodyPr>
            <a:p>
              <a:r>
                <a:rPr lang="en-US" altLang="zh-CN" sz="1800" b="1">
                  <a:solidFill>
                    <a:srgbClr val="FF0000"/>
                  </a:solidFill>
                  <a:latin typeface="Times New Roman" panose="02020603050405020304" pitchFamily="18" charset="0"/>
                </a:rPr>
                <a:t>0.707</a:t>
              </a:r>
              <a:endParaRPr lang="en-US" altLang="zh-CN" sz="1800" b="1">
                <a:solidFill>
                  <a:srgbClr val="FF0000"/>
                </a:solidFill>
                <a:latin typeface="Times New Roman" panose="02020603050405020304" pitchFamily="18" charset="0"/>
              </a:endParaRPr>
            </a:p>
          </p:txBody>
        </p:sp>
        <p:sp>
          <p:nvSpPr>
            <p:cNvPr id="250990" name="直接连接符 250989"/>
            <p:cNvSpPr/>
            <p:nvPr/>
          </p:nvSpPr>
          <p:spPr>
            <a:xfrm>
              <a:off x="2213" y="7553"/>
              <a:ext cx="1588" cy="0"/>
            </a:xfrm>
            <a:prstGeom prst="line">
              <a:avLst/>
            </a:prstGeom>
            <a:ln w="38100" cap="flat" cmpd="sng">
              <a:solidFill>
                <a:srgbClr val="FF0000"/>
              </a:solidFill>
              <a:prstDash val="sysDot"/>
              <a:headEnd type="none" w="med" len="med"/>
              <a:tailEnd type="none" w="med" len="med"/>
            </a:ln>
          </p:spPr>
        </p:sp>
        <p:sp>
          <p:nvSpPr>
            <p:cNvPr id="250991" name="直接连接符 250990"/>
            <p:cNvSpPr/>
            <p:nvPr/>
          </p:nvSpPr>
          <p:spPr>
            <a:xfrm>
              <a:off x="3800" y="7553"/>
              <a:ext cx="0" cy="1777"/>
            </a:xfrm>
            <a:prstGeom prst="line">
              <a:avLst/>
            </a:prstGeom>
            <a:ln w="38100" cap="flat" cmpd="sng">
              <a:solidFill>
                <a:srgbClr val="FF0000"/>
              </a:solidFill>
              <a:prstDash val="sysDot"/>
              <a:headEnd type="none" w="med" len="med"/>
              <a:tailEnd type="none" w="med" len="med"/>
            </a:ln>
          </p:spPr>
        </p:sp>
        <p:sp>
          <p:nvSpPr>
            <p:cNvPr id="250992" name="文本框 250991"/>
            <p:cNvSpPr txBox="1"/>
            <p:nvPr/>
          </p:nvSpPr>
          <p:spPr>
            <a:xfrm>
              <a:off x="3515" y="9165"/>
              <a:ext cx="869" cy="773"/>
            </a:xfrm>
            <a:prstGeom prst="rect">
              <a:avLst/>
            </a:prstGeom>
            <a:noFill/>
            <a:ln w="38100">
              <a:noFill/>
            </a:ln>
          </p:spPr>
          <p:txBody>
            <a:bodyPr wrap="none" anchor="t">
              <a:spAutoFit/>
            </a:bodyPr>
            <a:p>
              <a:pPr algn="l"/>
              <a:r>
                <a:rPr lang="zh-CN" altLang="en-US" sz="1800">
                  <a:sym typeface="Symbol" panose="05050102010706020507" charset="0"/>
                </a:rPr>
                <a:t></a:t>
              </a:r>
              <a:r>
                <a:rPr lang="en-US" altLang="zh-CN" sz="1800" baseline="-25000">
                  <a:sym typeface="Symbol" panose="05050102010706020507" charset="0"/>
                </a:rPr>
                <a:t>c</a:t>
              </a:r>
              <a:endParaRPr lang="en-US" altLang="zh-CN" sz="1800" baseline="-25000">
                <a:sym typeface="Symbol" panose="05050102010706020507" charset="0"/>
              </a:endParaRPr>
            </a:p>
          </p:txBody>
        </p:sp>
        <p:sp>
          <p:nvSpPr>
            <p:cNvPr id="250993" name="文本框 250992"/>
            <p:cNvSpPr txBox="1"/>
            <p:nvPr/>
          </p:nvSpPr>
          <p:spPr>
            <a:xfrm>
              <a:off x="1703" y="9045"/>
              <a:ext cx="624" cy="773"/>
            </a:xfrm>
            <a:prstGeom prst="rect">
              <a:avLst/>
            </a:prstGeom>
            <a:noFill/>
            <a:ln w="38100">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4" name="文本框 3"/>
            <p:cNvSpPr txBox="1"/>
            <p:nvPr/>
          </p:nvSpPr>
          <p:spPr>
            <a:xfrm>
              <a:off x="5036" y="9274"/>
              <a:ext cx="713" cy="773"/>
            </a:xfrm>
            <a:prstGeom prst="rect">
              <a:avLst/>
            </a:prstGeom>
            <a:noFill/>
            <a:ln w="38100">
              <a:noFill/>
            </a:ln>
          </p:spPr>
          <p:txBody>
            <a:bodyPr wrap="none" anchor="t">
              <a:spAutoFit/>
            </a:bodyPr>
            <a:p>
              <a:pPr algn="l"/>
              <a:r>
                <a:rPr lang="zh-CN" altLang="en-US" sz="1800">
                  <a:sym typeface="Symbol" panose="05050102010706020507" charset="0"/>
                </a:rPr>
                <a:t></a:t>
              </a:r>
              <a:endParaRPr lang="en-US" altLang="zh-CN" sz="1800" b="1">
                <a:solidFill>
                  <a:srgbClr val="FF0000"/>
                </a:solidFill>
                <a:latin typeface="Times New Roman" panose="02020603050405020304" pitchFamily="18" charset="0"/>
              </a:endParaRPr>
            </a:p>
          </p:txBody>
        </p:sp>
      </p:grpSp>
      <p:grpSp>
        <p:nvGrpSpPr>
          <p:cNvPr id="7" name="组合 6"/>
          <p:cNvGrpSpPr/>
          <p:nvPr/>
        </p:nvGrpSpPr>
        <p:grpSpPr>
          <a:xfrm>
            <a:off x="4483091" y="258463"/>
            <a:ext cx="2460738" cy="1955825"/>
            <a:chOff x="7096" y="5935"/>
            <a:chExt cx="5166" cy="4106"/>
          </a:xfrm>
        </p:grpSpPr>
        <p:sp>
          <p:nvSpPr>
            <p:cNvPr id="250959" name="矩形 250958"/>
            <p:cNvSpPr/>
            <p:nvPr/>
          </p:nvSpPr>
          <p:spPr>
            <a:xfrm>
              <a:off x="7620" y="6940"/>
              <a:ext cx="1360" cy="676"/>
            </a:xfrm>
            <a:prstGeom prst="rect">
              <a:avLst/>
            </a:prstGeom>
            <a:noFill/>
            <a:ln w="38100">
              <a:noFill/>
            </a:ln>
          </p:spPr>
          <p:txBody>
            <a:bodyPr wrap="square">
              <a:spAutoFit/>
            </a:bodyPr>
            <a:p>
              <a:r>
                <a:rPr lang="en-US" altLang="zh-CN" sz="1500" b="1">
                  <a:latin typeface="Times New Roman" panose="02020603050405020304" pitchFamily="18" charset="0"/>
                </a:rPr>
                <a:t>90°</a:t>
              </a:r>
              <a:endParaRPr lang="en-US" altLang="zh-CN" sz="1500" b="1">
                <a:latin typeface="Times New Roman" panose="02020603050405020304" pitchFamily="18" charset="0"/>
              </a:endParaRPr>
            </a:p>
          </p:txBody>
        </p:sp>
        <p:sp>
          <p:nvSpPr>
            <p:cNvPr id="250960" name="矩形 250959"/>
            <p:cNvSpPr/>
            <p:nvPr/>
          </p:nvSpPr>
          <p:spPr>
            <a:xfrm>
              <a:off x="7267" y="8535"/>
              <a:ext cx="1714" cy="676"/>
            </a:xfrm>
            <a:prstGeom prst="rect">
              <a:avLst/>
            </a:prstGeom>
            <a:noFill/>
            <a:ln w="38100">
              <a:noFill/>
            </a:ln>
          </p:spPr>
          <p:txBody>
            <a:bodyPr wrap="square">
              <a:spAutoFit/>
            </a:bodyPr>
            <a:p>
              <a:r>
                <a:rPr lang="en-US" altLang="zh-CN" sz="1500" b="1">
                  <a:latin typeface="Times New Roman" panose="02020603050405020304" pitchFamily="18" charset="0"/>
                </a:rPr>
                <a:t>-90°</a:t>
              </a:r>
              <a:endParaRPr lang="en-US" altLang="zh-CN" sz="1500" b="1">
                <a:latin typeface="Times New Roman" panose="02020603050405020304" pitchFamily="18" charset="0"/>
              </a:endParaRPr>
            </a:p>
          </p:txBody>
        </p:sp>
        <p:sp>
          <p:nvSpPr>
            <p:cNvPr id="250961" name="直接连接符 250960"/>
            <p:cNvSpPr/>
            <p:nvPr/>
          </p:nvSpPr>
          <p:spPr>
            <a:xfrm>
              <a:off x="8753" y="5990"/>
              <a:ext cx="0" cy="3858"/>
            </a:xfrm>
            <a:prstGeom prst="line">
              <a:avLst/>
            </a:prstGeom>
            <a:ln w="38100" cap="flat" cmpd="sng">
              <a:solidFill>
                <a:schemeClr val="tx1"/>
              </a:solidFill>
              <a:prstDash val="solid"/>
              <a:headEnd type="stealth" w="med" len="lg"/>
              <a:tailEnd type="none" w="med" len="med"/>
            </a:ln>
          </p:spPr>
        </p:sp>
        <p:sp>
          <p:nvSpPr>
            <p:cNvPr id="250962" name="直接连接符 250961"/>
            <p:cNvSpPr/>
            <p:nvPr/>
          </p:nvSpPr>
          <p:spPr>
            <a:xfrm>
              <a:off x="8753" y="7975"/>
              <a:ext cx="3345" cy="55"/>
            </a:xfrm>
            <a:prstGeom prst="line">
              <a:avLst/>
            </a:prstGeom>
            <a:ln w="38100" cap="flat" cmpd="sng">
              <a:solidFill>
                <a:schemeClr val="tx1"/>
              </a:solidFill>
              <a:prstDash val="solid"/>
              <a:headEnd type="none" w="med" len="med"/>
              <a:tailEnd type="stealth" w="med" len="lg"/>
            </a:ln>
          </p:spPr>
        </p:sp>
        <p:sp>
          <p:nvSpPr>
            <p:cNvPr id="250963" name="文本框 250962"/>
            <p:cNvSpPr txBox="1"/>
            <p:nvPr/>
          </p:nvSpPr>
          <p:spPr>
            <a:xfrm>
              <a:off x="8223" y="7615"/>
              <a:ext cx="624" cy="773"/>
            </a:xfrm>
            <a:prstGeom prst="rect">
              <a:avLst/>
            </a:prstGeom>
            <a:noFill/>
            <a:ln w="38100">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250964" name="任意多边形 250963"/>
            <p:cNvSpPr/>
            <p:nvPr/>
          </p:nvSpPr>
          <p:spPr>
            <a:xfrm>
              <a:off x="8753" y="7975"/>
              <a:ext cx="2948" cy="873"/>
            </a:xfrm>
            <a:custGeom>
              <a:avLst/>
              <a:gdLst/>
              <a:ahLst/>
              <a:cxnLst/>
              <a:rect l="0" t="0" r="0" b="0"/>
              <a:pathLst>
                <a:path w="1338" h="349">
                  <a:moveTo>
                    <a:pt x="0" y="9"/>
                  </a:moveTo>
                  <a:cubicBezTo>
                    <a:pt x="153" y="5"/>
                    <a:pt x="303" y="0"/>
                    <a:pt x="408" y="31"/>
                  </a:cubicBezTo>
                  <a:cubicBezTo>
                    <a:pt x="513" y="62"/>
                    <a:pt x="589" y="169"/>
                    <a:pt x="627" y="198"/>
                  </a:cubicBezTo>
                  <a:cubicBezTo>
                    <a:pt x="665" y="227"/>
                    <a:pt x="630" y="202"/>
                    <a:pt x="633" y="204"/>
                  </a:cubicBezTo>
                  <a:cubicBezTo>
                    <a:pt x="636" y="206"/>
                    <a:pt x="613" y="193"/>
                    <a:pt x="643" y="213"/>
                  </a:cubicBezTo>
                  <a:cubicBezTo>
                    <a:pt x="673" y="233"/>
                    <a:pt x="700" y="303"/>
                    <a:pt x="816" y="326"/>
                  </a:cubicBezTo>
                  <a:cubicBezTo>
                    <a:pt x="932" y="349"/>
                    <a:pt x="1251" y="345"/>
                    <a:pt x="1338" y="349"/>
                  </a:cubicBezTo>
                </a:path>
              </a:pathLst>
            </a:custGeom>
            <a:noFill/>
            <a:ln w="38100" cap="flat" cmpd="sng">
              <a:solidFill>
                <a:srgbClr val="0000FF">
                  <a:alpha val="100000"/>
                </a:srgbClr>
              </a:solidFill>
              <a:prstDash val="solid"/>
              <a:headEnd type="none" w="med" len="med"/>
              <a:tailEnd type="none" w="med" len="med"/>
            </a:ln>
          </p:spPr>
          <p:txBody>
            <a:bodyPr/>
            <a:p>
              <a:endParaRPr lang="zh-CN" altLang="en-US" sz="100"/>
            </a:p>
          </p:txBody>
        </p:sp>
        <p:sp>
          <p:nvSpPr>
            <p:cNvPr id="250965" name="直接连接符 250964"/>
            <p:cNvSpPr/>
            <p:nvPr/>
          </p:nvSpPr>
          <p:spPr>
            <a:xfrm>
              <a:off x="8773" y="6615"/>
              <a:ext cx="3155" cy="0"/>
            </a:xfrm>
            <a:prstGeom prst="line">
              <a:avLst/>
            </a:prstGeom>
            <a:ln w="12700" cap="flat" cmpd="sng">
              <a:solidFill>
                <a:schemeClr val="tx1"/>
              </a:solidFill>
              <a:prstDash val="dash"/>
              <a:headEnd type="none" w="med" len="med"/>
              <a:tailEnd type="none" w="med" len="med"/>
            </a:ln>
          </p:spPr>
        </p:sp>
        <p:sp>
          <p:nvSpPr>
            <p:cNvPr id="250966" name="直接连接符 250965"/>
            <p:cNvSpPr/>
            <p:nvPr/>
          </p:nvSpPr>
          <p:spPr>
            <a:xfrm>
              <a:off x="8773" y="8848"/>
              <a:ext cx="150" cy="0"/>
            </a:xfrm>
            <a:prstGeom prst="line">
              <a:avLst/>
            </a:prstGeom>
            <a:ln w="12700" cap="flat" cmpd="sng">
              <a:solidFill>
                <a:schemeClr val="tx1"/>
              </a:solidFill>
              <a:prstDash val="solid"/>
              <a:headEnd type="none" w="med" len="med"/>
              <a:tailEnd type="none" w="med" len="med"/>
            </a:ln>
          </p:spPr>
        </p:sp>
        <p:sp>
          <p:nvSpPr>
            <p:cNvPr id="250967" name="直接连接符 250966"/>
            <p:cNvSpPr/>
            <p:nvPr/>
          </p:nvSpPr>
          <p:spPr>
            <a:xfrm>
              <a:off x="8773" y="7295"/>
              <a:ext cx="150" cy="0"/>
            </a:xfrm>
            <a:prstGeom prst="line">
              <a:avLst/>
            </a:prstGeom>
            <a:ln w="12700" cap="flat" cmpd="sng">
              <a:solidFill>
                <a:schemeClr val="tx1"/>
              </a:solidFill>
              <a:prstDash val="solid"/>
              <a:headEnd type="none" w="med" len="med"/>
              <a:tailEnd type="none" w="med" len="med"/>
            </a:ln>
          </p:spPr>
        </p:sp>
        <p:sp>
          <p:nvSpPr>
            <p:cNvPr id="250968" name="直接连接符 250967"/>
            <p:cNvSpPr/>
            <p:nvPr/>
          </p:nvSpPr>
          <p:spPr>
            <a:xfrm>
              <a:off x="8753" y="9678"/>
              <a:ext cx="3155" cy="0"/>
            </a:xfrm>
            <a:prstGeom prst="line">
              <a:avLst/>
            </a:prstGeom>
            <a:ln w="12700" cap="flat" cmpd="sng">
              <a:solidFill>
                <a:schemeClr val="tx1"/>
              </a:solidFill>
              <a:prstDash val="dash"/>
              <a:headEnd type="none" w="med" len="med"/>
              <a:tailEnd type="none" w="med" len="med"/>
            </a:ln>
          </p:spPr>
        </p:sp>
        <p:sp>
          <p:nvSpPr>
            <p:cNvPr id="250969" name="矩形 250968"/>
            <p:cNvSpPr/>
            <p:nvPr/>
          </p:nvSpPr>
          <p:spPr>
            <a:xfrm>
              <a:off x="7563" y="6303"/>
              <a:ext cx="1588" cy="676"/>
            </a:xfrm>
            <a:prstGeom prst="rect">
              <a:avLst/>
            </a:prstGeom>
            <a:noFill/>
            <a:ln w="38100">
              <a:noFill/>
            </a:ln>
          </p:spPr>
          <p:txBody>
            <a:bodyPr wrap="square">
              <a:spAutoFit/>
            </a:bodyPr>
            <a:p>
              <a:r>
                <a:rPr lang="en-US" altLang="zh-CN" sz="1500" b="1">
                  <a:latin typeface="Times New Roman" panose="02020603050405020304" pitchFamily="18" charset="0"/>
                </a:rPr>
                <a:t>180°</a:t>
              </a:r>
              <a:endParaRPr lang="en-US" altLang="zh-CN" sz="1500" b="1">
                <a:latin typeface="Times New Roman" panose="02020603050405020304" pitchFamily="18" charset="0"/>
              </a:endParaRPr>
            </a:p>
          </p:txBody>
        </p:sp>
        <p:sp>
          <p:nvSpPr>
            <p:cNvPr id="250970" name="矩形 250969"/>
            <p:cNvSpPr/>
            <p:nvPr/>
          </p:nvSpPr>
          <p:spPr>
            <a:xfrm>
              <a:off x="7096" y="9365"/>
              <a:ext cx="1945" cy="676"/>
            </a:xfrm>
            <a:prstGeom prst="rect">
              <a:avLst/>
            </a:prstGeom>
            <a:noFill/>
            <a:ln w="38100">
              <a:noFill/>
            </a:ln>
          </p:spPr>
          <p:txBody>
            <a:bodyPr wrap="square">
              <a:spAutoFit/>
            </a:bodyPr>
            <a:p>
              <a:r>
                <a:rPr lang="en-US" altLang="zh-CN" sz="1500" b="1">
                  <a:latin typeface="Times New Roman" panose="02020603050405020304" pitchFamily="18" charset="0"/>
                </a:rPr>
                <a:t>-180°</a:t>
              </a:r>
              <a:endParaRPr lang="en-US" altLang="zh-CN" sz="1500" b="1">
                <a:latin typeface="Times New Roman" panose="02020603050405020304" pitchFamily="18" charset="0"/>
              </a:endParaRPr>
            </a:p>
          </p:txBody>
        </p:sp>
        <p:graphicFrame>
          <p:nvGraphicFramePr>
            <p:cNvPr id="250971" name="对象 250970"/>
            <p:cNvGraphicFramePr/>
            <p:nvPr/>
          </p:nvGraphicFramePr>
          <p:xfrm>
            <a:off x="8923" y="5935"/>
            <a:ext cx="760" cy="540"/>
          </p:xfrm>
          <a:graphic>
            <a:graphicData uri="http://schemas.openxmlformats.org/presentationml/2006/ole">
              <mc:AlternateContent xmlns:mc="http://schemas.openxmlformats.org/markup-compatibility/2006">
                <mc:Choice xmlns:v="urn:schemas-microsoft-com:vml" Requires="v">
                  <p:oleObj spid="_x0000_s166916" name="" r:id="rId3" imgW="342265" imgH="215900" progId="Equation.3">
                    <p:embed/>
                  </p:oleObj>
                </mc:Choice>
                <mc:Fallback>
                  <p:oleObj name="" r:id="rId3" imgW="342265" imgH="215900" progId="Equation.3">
                    <p:embed/>
                    <p:pic>
                      <p:nvPicPr>
                        <p:cNvPr id="0" name="对象 250970"/>
                        <p:cNvPicPr/>
                        <p:nvPr/>
                      </p:nvPicPr>
                      <p:blipFill>
                        <a:blip r:embed="rId4"/>
                        <a:stretch>
                          <a:fillRect/>
                        </a:stretch>
                      </p:blipFill>
                      <p:spPr>
                        <a:xfrm>
                          <a:off x="8923" y="5935"/>
                          <a:ext cx="760" cy="540"/>
                        </a:xfrm>
                        <a:prstGeom prst="rect">
                          <a:avLst/>
                        </a:prstGeom>
                        <a:noFill/>
                        <a:ln w="38100">
                          <a:noFill/>
                          <a:miter/>
                        </a:ln>
                      </p:spPr>
                    </p:pic>
                  </p:oleObj>
                </mc:Fallback>
              </mc:AlternateContent>
            </a:graphicData>
          </a:graphic>
        </p:graphicFrame>
        <p:sp>
          <p:nvSpPr>
            <p:cNvPr id="250973" name="直接连接符 250972"/>
            <p:cNvSpPr/>
            <p:nvPr/>
          </p:nvSpPr>
          <p:spPr>
            <a:xfrm>
              <a:off x="8773" y="8430"/>
              <a:ext cx="1340" cy="0"/>
            </a:xfrm>
            <a:prstGeom prst="line">
              <a:avLst/>
            </a:prstGeom>
            <a:ln w="38100" cap="flat" cmpd="sng">
              <a:solidFill>
                <a:srgbClr val="FF0000"/>
              </a:solidFill>
              <a:prstDash val="sysDot"/>
              <a:headEnd type="none" w="med" len="med"/>
              <a:tailEnd type="none" w="med" len="med"/>
            </a:ln>
          </p:spPr>
        </p:sp>
        <p:sp>
          <p:nvSpPr>
            <p:cNvPr id="250974" name="直接连接符 250973"/>
            <p:cNvSpPr/>
            <p:nvPr/>
          </p:nvSpPr>
          <p:spPr>
            <a:xfrm>
              <a:off x="10113" y="7975"/>
              <a:ext cx="0" cy="455"/>
            </a:xfrm>
            <a:prstGeom prst="line">
              <a:avLst/>
            </a:prstGeom>
            <a:ln w="38100" cap="flat" cmpd="sng">
              <a:solidFill>
                <a:srgbClr val="FF0000"/>
              </a:solidFill>
              <a:prstDash val="sysDot"/>
              <a:headEnd type="none" w="med" len="med"/>
              <a:tailEnd type="none" w="med" len="med"/>
            </a:ln>
          </p:spPr>
        </p:sp>
        <p:sp>
          <p:nvSpPr>
            <p:cNvPr id="250975" name="文本框 250974"/>
            <p:cNvSpPr txBox="1"/>
            <p:nvPr/>
          </p:nvSpPr>
          <p:spPr>
            <a:xfrm>
              <a:off x="9848" y="7145"/>
              <a:ext cx="869" cy="1354"/>
            </a:xfrm>
            <a:prstGeom prst="rect">
              <a:avLst/>
            </a:prstGeom>
            <a:noFill/>
            <a:ln w="38100">
              <a:noFill/>
            </a:ln>
          </p:spPr>
          <p:txBody>
            <a:bodyPr wrap="none" anchor="t">
              <a:spAutoFit/>
            </a:bodyPr>
            <a:p>
              <a:pPr algn="l"/>
              <a:r>
                <a:rPr lang="zh-CN" altLang="en-US" sz="1800">
                  <a:sym typeface="Symbol" panose="05050102010706020507" charset="0"/>
                </a:rPr>
                <a:t></a:t>
              </a:r>
              <a:r>
                <a:rPr lang="en-US" altLang="zh-CN" sz="1800" baseline="-25000">
                  <a:sym typeface="Symbol" panose="05050102010706020507" charset="0"/>
                </a:rPr>
                <a:t>c</a:t>
              </a:r>
              <a:endParaRPr lang="en-US" altLang="zh-CN" sz="1800" baseline="-25000">
                <a:sym typeface="Symbol" panose="05050102010706020507" charset="0"/>
              </a:endParaRPr>
            </a:p>
            <a:p>
              <a:endParaRPr lang="en-US" altLang="zh-CN" sz="1800" b="1">
                <a:solidFill>
                  <a:srgbClr val="FF0000"/>
                </a:solidFill>
                <a:latin typeface="Times New Roman" panose="02020603050405020304" pitchFamily="18" charset="0"/>
              </a:endParaRPr>
            </a:p>
          </p:txBody>
        </p:sp>
        <p:sp>
          <p:nvSpPr>
            <p:cNvPr id="5" name="文本框 4"/>
            <p:cNvSpPr txBox="1"/>
            <p:nvPr/>
          </p:nvSpPr>
          <p:spPr>
            <a:xfrm>
              <a:off x="11549" y="7145"/>
              <a:ext cx="713" cy="773"/>
            </a:xfrm>
            <a:prstGeom prst="rect">
              <a:avLst/>
            </a:prstGeom>
            <a:noFill/>
            <a:ln w="38100">
              <a:noFill/>
            </a:ln>
          </p:spPr>
          <p:txBody>
            <a:bodyPr wrap="none" anchor="t">
              <a:spAutoFit/>
            </a:bodyPr>
            <a:p>
              <a:pPr algn="l"/>
              <a:r>
                <a:rPr lang="zh-CN" altLang="en-US" sz="1800">
                  <a:sym typeface="Symbol" panose="05050102010706020507" charset="0"/>
                </a:rPr>
                <a:t></a:t>
              </a:r>
              <a:endParaRPr lang="en-US" altLang="zh-CN" sz="1800" baseline="-25000">
                <a:sym typeface="Symbol" panose="05050102010706020507" charset="0"/>
              </a:endParaRPr>
            </a:p>
          </p:txBody>
        </p:sp>
      </p:grpSp>
      <p:sp>
        <p:nvSpPr>
          <p:cNvPr id="10" name="文本框 9"/>
          <p:cNvSpPr txBox="1"/>
          <p:nvPr/>
        </p:nvSpPr>
        <p:spPr>
          <a:xfrm>
            <a:off x="1920875" y="2898140"/>
            <a:ext cx="252730" cy="368300"/>
          </a:xfrm>
          <a:prstGeom prst="rect">
            <a:avLst/>
          </a:prstGeom>
          <a:noFill/>
          <a:ln w="38100">
            <a:noFill/>
          </a:ln>
        </p:spPr>
        <p:txBody>
          <a:bodyPr>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grpSp>
        <p:nvGrpSpPr>
          <p:cNvPr id="43" name="组合 42"/>
          <p:cNvGrpSpPr/>
          <p:nvPr/>
        </p:nvGrpSpPr>
        <p:grpSpPr>
          <a:xfrm>
            <a:off x="1763395" y="3095625"/>
            <a:ext cx="1424305" cy="1099820"/>
            <a:chOff x="2777" y="4831"/>
            <a:chExt cx="2243" cy="1732"/>
          </a:xfrm>
        </p:grpSpPr>
        <p:sp>
          <p:nvSpPr>
            <p:cNvPr id="13" name="文本框 12"/>
            <p:cNvSpPr txBox="1"/>
            <p:nvPr/>
          </p:nvSpPr>
          <p:spPr>
            <a:xfrm>
              <a:off x="2777" y="4962"/>
              <a:ext cx="1028" cy="580"/>
            </a:xfrm>
            <a:prstGeom prst="rect">
              <a:avLst/>
            </a:prstGeom>
            <a:noFill/>
            <a:ln w="38100">
              <a:noFill/>
            </a:ln>
          </p:spPr>
          <p:txBody>
            <a:bodyPr wrap="none" anchor="t">
              <a:spAutoFit/>
            </a:bodyPr>
            <a:p>
              <a:r>
                <a:rPr lang="en-US" altLang="zh-CN" sz="1800" b="1">
                  <a:solidFill>
                    <a:srgbClr val="FF0000"/>
                  </a:solidFill>
                  <a:latin typeface="Times New Roman" panose="02020603050405020304" pitchFamily="18" charset="0"/>
                </a:rPr>
                <a:t>-3dB</a:t>
              </a:r>
              <a:endParaRPr lang="en-US" altLang="zh-CN" sz="1800" b="1">
                <a:solidFill>
                  <a:srgbClr val="FF0000"/>
                </a:solidFill>
                <a:latin typeface="Times New Roman" panose="02020603050405020304" pitchFamily="18" charset="0"/>
              </a:endParaRPr>
            </a:p>
          </p:txBody>
        </p:sp>
        <p:sp>
          <p:nvSpPr>
            <p:cNvPr id="14" name="直接连接符 13"/>
            <p:cNvSpPr/>
            <p:nvPr/>
          </p:nvSpPr>
          <p:spPr>
            <a:xfrm>
              <a:off x="3830" y="5016"/>
              <a:ext cx="1191" cy="0"/>
            </a:xfrm>
            <a:prstGeom prst="line">
              <a:avLst/>
            </a:prstGeom>
            <a:ln w="38100" cap="flat" cmpd="sng">
              <a:solidFill>
                <a:srgbClr val="FF0000"/>
              </a:solidFill>
              <a:prstDash val="sysDot"/>
              <a:headEnd type="none" w="med" len="med"/>
              <a:tailEnd type="none" w="med" len="med"/>
            </a:ln>
          </p:spPr>
        </p:sp>
        <p:sp>
          <p:nvSpPr>
            <p:cNvPr id="15" name="直接连接符 14"/>
            <p:cNvSpPr/>
            <p:nvPr/>
          </p:nvSpPr>
          <p:spPr>
            <a:xfrm>
              <a:off x="4996" y="4831"/>
              <a:ext cx="1" cy="1733"/>
            </a:xfrm>
            <a:prstGeom prst="line">
              <a:avLst/>
            </a:prstGeom>
            <a:ln w="38100" cap="flat" cmpd="sng">
              <a:solidFill>
                <a:srgbClr val="FF0000"/>
              </a:solidFill>
              <a:prstDash val="sysDot"/>
              <a:headEnd type="none" w="med" len="med"/>
              <a:tailEnd type="none" w="med" len="med"/>
            </a:ln>
          </p:spPr>
        </p:sp>
      </p:grpSp>
      <p:sp>
        <p:nvSpPr>
          <p:cNvPr id="16" name="文本框 15"/>
          <p:cNvSpPr txBox="1"/>
          <p:nvPr/>
        </p:nvSpPr>
        <p:spPr>
          <a:xfrm>
            <a:off x="2963545" y="4194810"/>
            <a:ext cx="498475" cy="368300"/>
          </a:xfrm>
          <a:prstGeom prst="rect">
            <a:avLst/>
          </a:prstGeom>
          <a:noFill/>
          <a:ln w="38100">
            <a:noFill/>
          </a:ln>
        </p:spPr>
        <p:txBody>
          <a:bodyPr wrap="none" anchor="t">
            <a:spAutoFit/>
          </a:bodyPr>
          <a:p>
            <a:pPr algn="l"/>
            <a:r>
              <a:rPr lang="en-US" altLang="zh-CN" sz="1800" i="1">
                <a:latin typeface="+mn-lt"/>
                <a:cs typeface="+mn-lt"/>
                <a:sym typeface="Symbol" panose="05050102010706020507" charset="0"/>
              </a:rPr>
              <a:t>lgf</a:t>
            </a:r>
            <a:r>
              <a:rPr lang="en-US" altLang="zh-CN" sz="1800" baseline="-25000">
                <a:sym typeface="Symbol" panose="05050102010706020507" charset="0"/>
              </a:rPr>
              <a:t>c</a:t>
            </a:r>
            <a:endParaRPr lang="en-US" altLang="zh-CN" sz="1800" baseline="-25000">
              <a:sym typeface="Symbol" panose="05050102010706020507" charset="0"/>
            </a:endParaRPr>
          </a:p>
        </p:txBody>
      </p:sp>
      <p:grpSp>
        <p:nvGrpSpPr>
          <p:cNvPr id="44" name="组合 43"/>
          <p:cNvGrpSpPr/>
          <p:nvPr/>
        </p:nvGrpSpPr>
        <p:grpSpPr>
          <a:xfrm>
            <a:off x="1056005" y="2600325"/>
            <a:ext cx="3057525" cy="1936750"/>
            <a:chOff x="1663" y="4095"/>
            <a:chExt cx="4815" cy="3050"/>
          </a:xfrm>
        </p:grpSpPr>
        <p:sp>
          <p:nvSpPr>
            <p:cNvPr id="8" name="直接连接符 7"/>
            <p:cNvSpPr/>
            <p:nvPr/>
          </p:nvSpPr>
          <p:spPr>
            <a:xfrm>
              <a:off x="3805" y="4140"/>
              <a:ext cx="0" cy="2424"/>
            </a:xfrm>
            <a:prstGeom prst="line">
              <a:avLst/>
            </a:prstGeom>
            <a:ln w="38100" cap="flat" cmpd="sng">
              <a:solidFill>
                <a:schemeClr val="tx1"/>
              </a:solidFill>
              <a:prstDash val="solid"/>
              <a:headEnd type="stealth" w="med" len="lg"/>
              <a:tailEnd type="none" w="med" len="med"/>
            </a:ln>
          </p:spPr>
        </p:sp>
        <p:sp>
          <p:nvSpPr>
            <p:cNvPr id="9" name="直接连接符 8"/>
            <p:cNvSpPr/>
            <p:nvPr/>
          </p:nvSpPr>
          <p:spPr>
            <a:xfrm>
              <a:off x="3805" y="6565"/>
              <a:ext cx="2509" cy="41"/>
            </a:xfrm>
            <a:prstGeom prst="line">
              <a:avLst/>
            </a:prstGeom>
            <a:ln w="38100" cap="flat" cmpd="sng">
              <a:solidFill>
                <a:schemeClr val="tx1"/>
              </a:solidFill>
              <a:prstDash val="solid"/>
              <a:headEnd type="none" w="med" len="med"/>
              <a:tailEnd type="stealth" w="med" len="lg"/>
            </a:ln>
          </p:spPr>
        </p:sp>
        <p:graphicFrame>
          <p:nvGraphicFramePr>
            <p:cNvPr id="11" name="对象 10"/>
            <p:cNvGraphicFramePr/>
            <p:nvPr/>
          </p:nvGraphicFramePr>
          <p:xfrm>
            <a:off x="1663" y="4095"/>
            <a:ext cx="1760" cy="450"/>
          </p:xfrm>
          <a:graphic>
            <a:graphicData uri="http://schemas.openxmlformats.org/presentationml/2006/ole">
              <mc:AlternateContent xmlns:mc="http://schemas.openxmlformats.org/markup-compatibility/2006">
                <mc:Choice xmlns:v="urn:schemas-microsoft-com:vml" Requires="v">
                  <p:oleObj spid="_x0000_s12" name="" r:id="rId5" imgW="787400" imgH="241300" progId="Equation.3">
                    <p:embed/>
                  </p:oleObj>
                </mc:Choice>
                <mc:Fallback>
                  <p:oleObj name="" r:id="rId5" imgW="787400" imgH="241300" progId="Equation.3">
                    <p:embed/>
                    <p:pic>
                      <p:nvPicPr>
                        <p:cNvPr id="0" name="对象 250987"/>
                        <p:cNvPicPr/>
                        <p:nvPr/>
                      </p:nvPicPr>
                      <p:blipFill>
                        <a:blip r:embed="rId6"/>
                        <a:stretch>
                          <a:fillRect/>
                        </a:stretch>
                      </p:blipFill>
                      <p:spPr>
                        <a:xfrm>
                          <a:off x="1663" y="4095"/>
                          <a:ext cx="1760" cy="450"/>
                        </a:xfrm>
                        <a:prstGeom prst="rect">
                          <a:avLst/>
                        </a:prstGeom>
                        <a:noFill/>
                        <a:ln w="38100">
                          <a:noFill/>
                          <a:miter/>
                        </a:ln>
                      </p:spPr>
                    </p:pic>
                  </p:oleObj>
                </mc:Fallback>
              </mc:AlternateContent>
            </a:graphicData>
          </a:graphic>
        </p:graphicFrame>
        <p:sp>
          <p:nvSpPr>
            <p:cNvPr id="17" name="文本框 16"/>
            <p:cNvSpPr txBox="1"/>
            <p:nvPr/>
          </p:nvSpPr>
          <p:spPr>
            <a:xfrm>
              <a:off x="3423" y="6351"/>
              <a:ext cx="468" cy="580"/>
            </a:xfrm>
            <a:prstGeom prst="rect">
              <a:avLst/>
            </a:prstGeom>
            <a:noFill/>
            <a:ln w="38100">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18" name="文本框 17"/>
            <p:cNvSpPr txBox="1"/>
            <p:nvPr/>
          </p:nvSpPr>
          <p:spPr>
            <a:xfrm>
              <a:off x="5790" y="6565"/>
              <a:ext cx="688" cy="580"/>
            </a:xfrm>
            <a:prstGeom prst="rect">
              <a:avLst/>
            </a:prstGeom>
            <a:noFill/>
            <a:ln w="38100">
              <a:noFill/>
            </a:ln>
          </p:spPr>
          <p:txBody>
            <a:bodyPr wrap="none" anchor="t">
              <a:spAutoFit/>
            </a:bodyPr>
            <a:p>
              <a:pPr algn="l"/>
              <a:r>
                <a:rPr lang="en-US" altLang="zh-CN" sz="1800">
                  <a:latin typeface="+mn-lt"/>
                  <a:cs typeface="+mn-lt"/>
                  <a:sym typeface="Symbol" panose="05050102010706020507" charset="0"/>
                </a:rPr>
                <a:t>lg</a:t>
              </a:r>
              <a:r>
                <a:rPr lang="en-US" altLang="zh-CN" sz="1800" i="1">
                  <a:latin typeface="+mn-lt"/>
                  <a:cs typeface="+mn-lt"/>
                  <a:sym typeface="Symbol" panose="05050102010706020507" charset="0"/>
                </a:rPr>
                <a:t>f</a:t>
              </a:r>
              <a:endParaRPr lang="en-US" altLang="zh-CN" sz="1800" i="1">
                <a:latin typeface="+mn-lt"/>
                <a:cs typeface="+mn-lt"/>
                <a:sym typeface="Symbol" panose="05050102010706020507" charset="0"/>
              </a:endParaRPr>
            </a:p>
          </p:txBody>
        </p:sp>
      </p:grpSp>
      <p:grpSp>
        <p:nvGrpSpPr>
          <p:cNvPr id="19" name="组合 18"/>
          <p:cNvGrpSpPr/>
          <p:nvPr/>
        </p:nvGrpSpPr>
        <p:grpSpPr>
          <a:xfrm>
            <a:off x="4483091" y="2537478"/>
            <a:ext cx="2639363" cy="1955825"/>
            <a:chOff x="7096" y="5935"/>
            <a:chExt cx="5541" cy="4106"/>
          </a:xfrm>
        </p:grpSpPr>
        <p:sp>
          <p:nvSpPr>
            <p:cNvPr id="20" name="矩形 19"/>
            <p:cNvSpPr/>
            <p:nvPr/>
          </p:nvSpPr>
          <p:spPr>
            <a:xfrm>
              <a:off x="7620" y="6940"/>
              <a:ext cx="1360" cy="676"/>
            </a:xfrm>
            <a:prstGeom prst="rect">
              <a:avLst/>
            </a:prstGeom>
            <a:noFill/>
            <a:ln w="38100">
              <a:noFill/>
            </a:ln>
          </p:spPr>
          <p:txBody>
            <a:bodyPr wrap="square">
              <a:spAutoFit/>
            </a:bodyPr>
            <a:p>
              <a:r>
                <a:rPr lang="en-US" altLang="zh-CN" sz="1500" b="1">
                  <a:latin typeface="Times New Roman" panose="02020603050405020304" pitchFamily="18" charset="0"/>
                </a:rPr>
                <a:t>90°</a:t>
              </a:r>
              <a:endParaRPr lang="en-US" altLang="zh-CN" sz="1500" b="1">
                <a:latin typeface="Times New Roman" panose="02020603050405020304" pitchFamily="18" charset="0"/>
              </a:endParaRPr>
            </a:p>
          </p:txBody>
        </p:sp>
        <p:sp>
          <p:nvSpPr>
            <p:cNvPr id="21" name="矩形 20"/>
            <p:cNvSpPr/>
            <p:nvPr/>
          </p:nvSpPr>
          <p:spPr>
            <a:xfrm>
              <a:off x="7267" y="8535"/>
              <a:ext cx="1714" cy="676"/>
            </a:xfrm>
            <a:prstGeom prst="rect">
              <a:avLst/>
            </a:prstGeom>
            <a:noFill/>
            <a:ln w="38100">
              <a:noFill/>
            </a:ln>
          </p:spPr>
          <p:txBody>
            <a:bodyPr wrap="square">
              <a:spAutoFit/>
            </a:bodyPr>
            <a:p>
              <a:r>
                <a:rPr lang="en-US" altLang="zh-CN" sz="1500" b="1">
                  <a:latin typeface="Times New Roman" panose="02020603050405020304" pitchFamily="18" charset="0"/>
                </a:rPr>
                <a:t>-90°</a:t>
              </a:r>
              <a:endParaRPr lang="en-US" altLang="zh-CN" sz="1500" b="1">
                <a:latin typeface="Times New Roman" panose="02020603050405020304" pitchFamily="18" charset="0"/>
              </a:endParaRPr>
            </a:p>
          </p:txBody>
        </p:sp>
        <p:sp>
          <p:nvSpPr>
            <p:cNvPr id="22" name="直接连接符 21"/>
            <p:cNvSpPr/>
            <p:nvPr/>
          </p:nvSpPr>
          <p:spPr>
            <a:xfrm>
              <a:off x="8753" y="5990"/>
              <a:ext cx="0" cy="3858"/>
            </a:xfrm>
            <a:prstGeom prst="line">
              <a:avLst/>
            </a:prstGeom>
            <a:ln w="38100" cap="flat" cmpd="sng">
              <a:solidFill>
                <a:schemeClr val="tx1"/>
              </a:solidFill>
              <a:prstDash val="solid"/>
              <a:headEnd type="stealth" w="med" len="lg"/>
              <a:tailEnd type="none" w="med" len="med"/>
            </a:ln>
          </p:spPr>
        </p:sp>
        <p:sp>
          <p:nvSpPr>
            <p:cNvPr id="23" name="直接连接符 22"/>
            <p:cNvSpPr/>
            <p:nvPr/>
          </p:nvSpPr>
          <p:spPr>
            <a:xfrm>
              <a:off x="8753" y="7975"/>
              <a:ext cx="3345" cy="55"/>
            </a:xfrm>
            <a:prstGeom prst="line">
              <a:avLst/>
            </a:prstGeom>
            <a:ln w="38100" cap="flat" cmpd="sng">
              <a:solidFill>
                <a:schemeClr val="tx1"/>
              </a:solidFill>
              <a:prstDash val="solid"/>
              <a:headEnd type="none" w="med" len="med"/>
              <a:tailEnd type="stealth" w="med" len="lg"/>
            </a:ln>
          </p:spPr>
        </p:sp>
        <p:sp>
          <p:nvSpPr>
            <p:cNvPr id="24" name="文本框 23"/>
            <p:cNvSpPr txBox="1"/>
            <p:nvPr/>
          </p:nvSpPr>
          <p:spPr>
            <a:xfrm>
              <a:off x="8223" y="7615"/>
              <a:ext cx="624" cy="773"/>
            </a:xfrm>
            <a:prstGeom prst="rect">
              <a:avLst/>
            </a:prstGeom>
            <a:noFill/>
            <a:ln w="38100">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25" name="任意多边形 24"/>
            <p:cNvSpPr/>
            <p:nvPr/>
          </p:nvSpPr>
          <p:spPr>
            <a:xfrm>
              <a:off x="8753" y="7975"/>
              <a:ext cx="2948" cy="873"/>
            </a:xfrm>
            <a:custGeom>
              <a:avLst/>
              <a:gdLst/>
              <a:ahLst/>
              <a:cxnLst/>
              <a:rect l="0" t="0" r="0" b="0"/>
              <a:pathLst>
                <a:path w="1338" h="349">
                  <a:moveTo>
                    <a:pt x="0" y="9"/>
                  </a:moveTo>
                  <a:cubicBezTo>
                    <a:pt x="153" y="5"/>
                    <a:pt x="303" y="0"/>
                    <a:pt x="408" y="31"/>
                  </a:cubicBezTo>
                  <a:cubicBezTo>
                    <a:pt x="513" y="62"/>
                    <a:pt x="589" y="169"/>
                    <a:pt x="627" y="198"/>
                  </a:cubicBezTo>
                  <a:cubicBezTo>
                    <a:pt x="665" y="227"/>
                    <a:pt x="630" y="202"/>
                    <a:pt x="633" y="204"/>
                  </a:cubicBezTo>
                  <a:cubicBezTo>
                    <a:pt x="636" y="206"/>
                    <a:pt x="613" y="193"/>
                    <a:pt x="643" y="213"/>
                  </a:cubicBezTo>
                  <a:cubicBezTo>
                    <a:pt x="673" y="233"/>
                    <a:pt x="700" y="303"/>
                    <a:pt x="816" y="326"/>
                  </a:cubicBezTo>
                  <a:cubicBezTo>
                    <a:pt x="932" y="349"/>
                    <a:pt x="1251" y="345"/>
                    <a:pt x="1338" y="349"/>
                  </a:cubicBezTo>
                </a:path>
              </a:pathLst>
            </a:custGeom>
            <a:noFill/>
            <a:ln w="38100" cap="flat" cmpd="sng">
              <a:solidFill>
                <a:srgbClr val="0000FF">
                  <a:alpha val="100000"/>
                </a:srgbClr>
              </a:solidFill>
              <a:prstDash val="solid"/>
              <a:headEnd type="none" w="med" len="med"/>
              <a:tailEnd type="none" w="med" len="med"/>
            </a:ln>
          </p:spPr>
          <p:txBody>
            <a:bodyPr/>
            <a:p>
              <a:endParaRPr lang="zh-CN" altLang="en-US" sz="100"/>
            </a:p>
          </p:txBody>
        </p:sp>
        <p:sp>
          <p:nvSpPr>
            <p:cNvPr id="26" name="直接连接符 25"/>
            <p:cNvSpPr/>
            <p:nvPr/>
          </p:nvSpPr>
          <p:spPr>
            <a:xfrm>
              <a:off x="8773" y="6615"/>
              <a:ext cx="3155" cy="0"/>
            </a:xfrm>
            <a:prstGeom prst="line">
              <a:avLst/>
            </a:prstGeom>
            <a:ln w="12700" cap="flat" cmpd="sng">
              <a:solidFill>
                <a:schemeClr val="tx1"/>
              </a:solidFill>
              <a:prstDash val="dash"/>
              <a:headEnd type="none" w="med" len="med"/>
              <a:tailEnd type="none" w="med" len="med"/>
            </a:ln>
          </p:spPr>
        </p:sp>
        <p:sp>
          <p:nvSpPr>
            <p:cNvPr id="27" name="直接连接符 26"/>
            <p:cNvSpPr/>
            <p:nvPr/>
          </p:nvSpPr>
          <p:spPr>
            <a:xfrm>
              <a:off x="8773" y="8848"/>
              <a:ext cx="150" cy="0"/>
            </a:xfrm>
            <a:prstGeom prst="line">
              <a:avLst/>
            </a:prstGeom>
            <a:ln w="12700" cap="flat" cmpd="sng">
              <a:solidFill>
                <a:schemeClr val="tx1"/>
              </a:solidFill>
              <a:prstDash val="solid"/>
              <a:headEnd type="none" w="med" len="med"/>
              <a:tailEnd type="none" w="med" len="med"/>
            </a:ln>
          </p:spPr>
        </p:sp>
        <p:sp>
          <p:nvSpPr>
            <p:cNvPr id="28" name="直接连接符 27"/>
            <p:cNvSpPr/>
            <p:nvPr/>
          </p:nvSpPr>
          <p:spPr>
            <a:xfrm>
              <a:off x="8773" y="7295"/>
              <a:ext cx="150" cy="0"/>
            </a:xfrm>
            <a:prstGeom prst="line">
              <a:avLst/>
            </a:prstGeom>
            <a:ln w="12700" cap="flat" cmpd="sng">
              <a:solidFill>
                <a:schemeClr val="tx1"/>
              </a:solidFill>
              <a:prstDash val="solid"/>
              <a:headEnd type="none" w="med" len="med"/>
              <a:tailEnd type="none" w="med" len="med"/>
            </a:ln>
          </p:spPr>
        </p:sp>
        <p:sp>
          <p:nvSpPr>
            <p:cNvPr id="29" name="直接连接符 28"/>
            <p:cNvSpPr/>
            <p:nvPr/>
          </p:nvSpPr>
          <p:spPr>
            <a:xfrm>
              <a:off x="8753" y="9678"/>
              <a:ext cx="3155" cy="0"/>
            </a:xfrm>
            <a:prstGeom prst="line">
              <a:avLst/>
            </a:prstGeom>
            <a:ln w="12700" cap="flat" cmpd="sng">
              <a:solidFill>
                <a:schemeClr val="tx1"/>
              </a:solidFill>
              <a:prstDash val="dash"/>
              <a:headEnd type="none" w="med" len="med"/>
              <a:tailEnd type="none" w="med" len="med"/>
            </a:ln>
          </p:spPr>
        </p:sp>
        <p:sp>
          <p:nvSpPr>
            <p:cNvPr id="30" name="矩形 29"/>
            <p:cNvSpPr/>
            <p:nvPr/>
          </p:nvSpPr>
          <p:spPr>
            <a:xfrm>
              <a:off x="7563" y="6303"/>
              <a:ext cx="1588" cy="676"/>
            </a:xfrm>
            <a:prstGeom prst="rect">
              <a:avLst/>
            </a:prstGeom>
            <a:noFill/>
            <a:ln w="38100">
              <a:noFill/>
            </a:ln>
          </p:spPr>
          <p:txBody>
            <a:bodyPr wrap="square">
              <a:spAutoFit/>
            </a:bodyPr>
            <a:p>
              <a:r>
                <a:rPr lang="en-US" altLang="zh-CN" sz="1500" b="1">
                  <a:latin typeface="Times New Roman" panose="02020603050405020304" pitchFamily="18" charset="0"/>
                </a:rPr>
                <a:t>180°</a:t>
              </a:r>
              <a:endParaRPr lang="en-US" altLang="zh-CN" sz="1500" b="1">
                <a:latin typeface="Times New Roman" panose="02020603050405020304" pitchFamily="18" charset="0"/>
              </a:endParaRPr>
            </a:p>
          </p:txBody>
        </p:sp>
        <p:sp>
          <p:nvSpPr>
            <p:cNvPr id="31" name="矩形 30"/>
            <p:cNvSpPr/>
            <p:nvPr/>
          </p:nvSpPr>
          <p:spPr>
            <a:xfrm>
              <a:off x="7096" y="9365"/>
              <a:ext cx="1945" cy="676"/>
            </a:xfrm>
            <a:prstGeom prst="rect">
              <a:avLst/>
            </a:prstGeom>
            <a:noFill/>
            <a:ln w="38100">
              <a:noFill/>
            </a:ln>
          </p:spPr>
          <p:txBody>
            <a:bodyPr wrap="square">
              <a:spAutoFit/>
            </a:bodyPr>
            <a:p>
              <a:r>
                <a:rPr lang="en-US" altLang="zh-CN" sz="1500" b="1">
                  <a:latin typeface="Times New Roman" panose="02020603050405020304" pitchFamily="18" charset="0"/>
                </a:rPr>
                <a:t>-180°</a:t>
              </a:r>
              <a:endParaRPr lang="en-US" altLang="zh-CN" sz="1500" b="1">
                <a:latin typeface="Times New Roman" panose="02020603050405020304" pitchFamily="18" charset="0"/>
              </a:endParaRPr>
            </a:p>
          </p:txBody>
        </p:sp>
        <p:graphicFrame>
          <p:nvGraphicFramePr>
            <p:cNvPr id="32" name="对象 31"/>
            <p:cNvGraphicFramePr/>
            <p:nvPr/>
          </p:nvGraphicFramePr>
          <p:xfrm>
            <a:off x="8923" y="5935"/>
            <a:ext cx="760" cy="540"/>
          </p:xfrm>
          <a:graphic>
            <a:graphicData uri="http://schemas.openxmlformats.org/presentationml/2006/ole">
              <mc:AlternateContent xmlns:mc="http://schemas.openxmlformats.org/markup-compatibility/2006">
                <mc:Choice xmlns:v="urn:schemas-microsoft-com:vml" Requires="v">
                  <p:oleObj spid="_x0000_s33" name="" r:id="rId7" imgW="342265" imgH="215900" progId="Equation.3">
                    <p:embed/>
                  </p:oleObj>
                </mc:Choice>
                <mc:Fallback>
                  <p:oleObj name="" r:id="rId7" imgW="342265" imgH="215900" progId="Equation.3">
                    <p:embed/>
                    <p:pic>
                      <p:nvPicPr>
                        <p:cNvPr id="0" name="对象 250970"/>
                        <p:cNvPicPr/>
                        <p:nvPr/>
                      </p:nvPicPr>
                      <p:blipFill>
                        <a:blip r:embed="rId4"/>
                        <a:stretch>
                          <a:fillRect/>
                        </a:stretch>
                      </p:blipFill>
                      <p:spPr>
                        <a:xfrm>
                          <a:off x="8923" y="5935"/>
                          <a:ext cx="760" cy="540"/>
                        </a:xfrm>
                        <a:prstGeom prst="rect">
                          <a:avLst/>
                        </a:prstGeom>
                        <a:noFill/>
                        <a:ln w="38100">
                          <a:noFill/>
                          <a:miter/>
                        </a:ln>
                      </p:spPr>
                    </p:pic>
                  </p:oleObj>
                </mc:Fallback>
              </mc:AlternateContent>
            </a:graphicData>
          </a:graphic>
        </p:graphicFrame>
        <p:sp>
          <p:nvSpPr>
            <p:cNvPr id="34" name="直接连接符 33"/>
            <p:cNvSpPr/>
            <p:nvPr/>
          </p:nvSpPr>
          <p:spPr>
            <a:xfrm>
              <a:off x="8773" y="8430"/>
              <a:ext cx="1340" cy="0"/>
            </a:xfrm>
            <a:prstGeom prst="line">
              <a:avLst/>
            </a:prstGeom>
            <a:ln w="38100" cap="flat" cmpd="sng">
              <a:solidFill>
                <a:srgbClr val="FF0000"/>
              </a:solidFill>
              <a:prstDash val="sysDot"/>
              <a:headEnd type="none" w="med" len="med"/>
              <a:tailEnd type="none" w="med" len="med"/>
            </a:ln>
          </p:spPr>
        </p:sp>
        <p:sp>
          <p:nvSpPr>
            <p:cNvPr id="35" name="直接连接符 34"/>
            <p:cNvSpPr/>
            <p:nvPr/>
          </p:nvSpPr>
          <p:spPr>
            <a:xfrm>
              <a:off x="10113" y="7975"/>
              <a:ext cx="0" cy="455"/>
            </a:xfrm>
            <a:prstGeom prst="line">
              <a:avLst/>
            </a:prstGeom>
            <a:ln w="38100" cap="flat" cmpd="sng">
              <a:solidFill>
                <a:srgbClr val="FF0000"/>
              </a:solidFill>
              <a:prstDash val="sysDot"/>
              <a:headEnd type="none" w="med" len="med"/>
              <a:tailEnd type="none" w="med" len="med"/>
            </a:ln>
          </p:spPr>
        </p:sp>
        <p:sp>
          <p:nvSpPr>
            <p:cNvPr id="36" name="文本框 35"/>
            <p:cNvSpPr txBox="1"/>
            <p:nvPr/>
          </p:nvSpPr>
          <p:spPr>
            <a:xfrm>
              <a:off x="9535" y="6979"/>
              <a:ext cx="1494" cy="773"/>
            </a:xfrm>
            <a:prstGeom prst="rect">
              <a:avLst/>
            </a:prstGeom>
            <a:noFill/>
            <a:ln w="38100">
              <a:noFill/>
            </a:ln>
          </p:spPr>
          <p:txBody>
            <a:bodyPr wrap="square" anchor="t">
              <a:spAutoFit/>
            </a:bodyPr>
            <a:p>
              <a:pPr algn="l"/>
              <a:r>
                <a:rPr lang="en-US" altLang="zh-CN" sz="1800" i="1">
                  <a:latin typeface="+mn-lt"/>
                  <a:cs typeface="+mn-lt"/>
                  <a:sym typeface="Symbol" panose="05050102010706020507" charset="0"/>
                </a:rPr>
                <a:t>lgf</a:t>
              </a:r>
              <a:r>
                <a:rPr lang="en-US" altLang="zh-CN" sz="1800" baseline="-25000">
                  <a:sym typeface="Symbol" panose="05050102010706020507" charset="0"/>
                </a:rPr>
                <a:t>c</a:t>
              </a:r>
              <a:endParaRPr lang="en-US" altLang="zh-CN" sz="1800" b="1">
                <a:solidFill>
                  <a:srgbClr val="FF0000"/>
                </a:solidFill>
                <a:latin typeface="Times New Roman" panose="02020603050405020304" pitchFamily="18" charset="0"/>
              </a:endParaRPr>
            </a:p>
          </p:txBody>
        </p:sp>
        <p:sp>
          <p:nvSpPr>
            <p:cNvPr id="37" name="文本框 36"/>
            <p:cNvSpPr txBox="1"/>
            <p:nvPr/>
          </p:nvSpPr>
          <p:spPr>
            <a:xfrm>
              <a:off x="11475" y="6971"/>
              <a:ext cx="1162" cy="773"/>
            </a:xfrm>
            <a:prstGeom prst="rect">
              <a:avLst/>
            </a:prstGeom>
            <a:noFill/>
            <a:ln w="38100">
              <a:noFill/>
            </a:ln>
          </p:spPr>
          <p:txBody>
            <a:bodyPr wrap="square" anchor="t">
              <a:spAutoFit/>
            </a:bodyPr>
            <a:p>
              <a:pPr algn="l"/>
              <a:r>
                <a:rPr lang="en-US" sz="1800" i="1">
                  <a:latin typeface="+mn-lt"/>
                  <a:cs typeface="+mn-lt"/>
                  <a:sym typeface="Symbol" panose="05050102010706020507" charset="0"/>
                </a:rPr>
                <a:t>lgf</a:t>
              </a:r>
              <a:endParaRPr lang="en-US" sz="1800" i="1" baseline="-25000">
                <a:latin typeface="+mn-lt"/>
                <a:cs typeface="+mn-lt"/>
                <a:sym typeface="Symbol" panose="05050102010706020507" charset="0"/>
              </a:endParaRPr>
            </a:p>
          </p:txBody>
        </p:sp>
      </p:grpSp>
      <p:grpSp>
        <p:nvGrpSpPr>
          <p:cNvPr id="41" name="组合 40"/>
          <p:cNvGrpSpPr/>
          <p:nvPr/>
        </p:nvGrpSpPr>
        <p:grpSpPr>
          <a:xfrm>
            <a:off x="2415540" y="3122295"/>
            <a:ext cx="1261110" cy="1045210"/>
            <a:chOff x="3805" y="4831"/>
            <a:chExt cx="1986" cy="1646"/>
          </a:xfrm>
        </p:grpSpPr>
        <p:cxnSp>
          <p:nvCxnSpPr>
            <p:cNvPr id="38" name="直接连接符 37"/>
            <p:cNvCxnSpPr/>
            <p:nvPr/>
          </p:nvCxnSpPr>
          <p:spPr>
            <a:xfrm>
              <a:off x="3805" y="4831"/>
              <a:ext cx="124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997" y="4831"/>
              <a:ext cx="794" cy="16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709930" y="2876550"/>
            <a:ext cx="968375" cy="829945"/>
          </a:xfrm>
          <a:prstGeom prst="rect">
            <a:avLst/>
          </a:prstGeom>
          <a:noFill/>
        </p:spPr>
        <p:txBody>
          <a:bodyPr wrap="square" rtlCol="0">
            <a:spAutoFit/>
          </a:bodyPr>
          <a:p>
            <a:r>
              <a:rPr lang="zh-CN" altLang="en-US" sz="2400" b="1"/>
              <a:t>分贝</a:t>
            </a:r>
            <a:endParaRPr lang="zh-CN" altLang="en-US" sz="2400" b="1"/>
          </a:p>
          <a:p>
            <a:r>
              <a:rPr lang="zh-CN" altLang="en-US" sz="2400" b="1"/>
              <a:t>（</a:t>
            </a:r>
            <a:r>
              <a:rPr lang="en-US" altLang="zh-CN" sz="2400" b="1"/>
              <a:t>dB</a:t>
            </a:r>
            <a:r>
              <a:rPr lang="zh-CN" altLang="en-US" sz="2400" b="1"/>
              <a:t>）</a:t>
            </a:r>
            <a:endParaRPr lang="zh-CN" altLang="en-US" sz="2400" b="1"/>
          </a:p>
        </p:txBody>
      </p:sp>
      <p:sp>
        <p:nvSpPr>
          <p:cNvPr id="45" name="文本框 44"/>
          <p:cNvSpPr txBox="1"/>
          <p:nvPr/>
        </p:nvSpPr>
        <p:spPr>
          <a:xfrm>
            <a:off x="3882390" y="4620260"/>
            <a:ext cx="1832610" cy="460375"/>
          </a:xfrm>
          <a:prstGeom prst="rect">
            <a:avLst/>
          </a:prstGeom>
          <a:noFill/>
        </p:spPr>
        <p:txBody>
          <a:bodyPr wrap="square" rtlCol="0">
            <a:spAutoFit/>
          </a:bodyPr>
          <a:p>
            <a:r>
              <a:rPr lang="zh-CN" altLang="en-US" sz="2400" b="1"/>
              <a:t>波特图</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0" grpId="1" animBg="1"/>
      <p:bldP spid="42" grpId="0"/>
      <p:bldP spid="42" grpId="1"/>
      <p:bldP spid="10" grpId="0"/>
      <p:bldP spid="10" grpId="1"/>
      <p:bldP spid="16" grpId="0"/>
      <p:bldP spid="16" grpId="1"/>
      <p:bldP spid="45" grpId="0"/>
      <p:bldP spid="4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矩形 248834"/>
          <p:cNvSpPr/>
          <p:nvPr/>
        </p:nvSpPr>
        <p:spPr>
          <a:xfrm>
            <a:off x="1513940" y="310808"/>
            <a:ext cx="2972320" cy="368300"/>
          </a:xfrm>
          <a:prstGeom prst="rect">
            <a:avLst/>
          </a:prstGeom>
          <a:noFill/>
          <a:ln w="38100">
            <a:noFill/>
          </a:ln>
        </p:spPr>
        <p:txBody>
          <a:bodyPr>
            <a:spAutoFit/>
          </a:bodyPr>
          <a:lstStyle/>
          <a:p>
            <a:r>
              <a:rPr lang="zh-CN" altLang="en-US" sz="1800" b="1" dirty="0">
                <a:latin typeface="宋体" panose="02010600030101010101" pitchFamily="2" charset="-122"/>
              </a:rPr>
              <a:t>四</a:t>
            </a:r>
            <a:r>
              <a:rPr lang="en-US" altLang="zh-CN" sz="1800" b="1" dirty="0">
                <a:latin typeface="宋体" panose="02010600030101010101" pitchFamily="2" charset="-122"/>
              </a:rPr>
              <a:t>. </a:t>
            </a:r>
            <a:r>
              <a:rPr lang="zh-CN" altLang="en-US" sz="1800" b="1" dirty="0">
                <a:latin typeface="宋体" panose="02010600030101010101" pitchFamily="2" charset="-122"/>
              </a:rPr>
              <a:t>常用功能电路</a:t>
            </a:r>
            <a:endParaRPr lang="zh-CN" altLang="en-US" sz="1800" b="1" dirty="0">
              <a:latin typeface="宋体" panose="02010600030101010101" pitchFamily="2" charset="-122"/>
            </a:endParaRPr>
          </a:p>
        </p:txBody>
      </p:sp>
      <p:sp>
        <p:nvSpPr>
          <p:cNvPr id="248836" name="矩形 248835"/>
          <p:cNvSpPr/>
          <p:nvPr/>
        </p:nvSpPr>
        <p:spPr>
          <a:xfrm>
            <a:off x="1812840" y="852637"/>
            <a:ext cx="2511467" cy="368300"/>
          </a:xfrm>
          <a:prstGeom prst="rect">
            <a:avLst/>
          </a:prstGeom>
          <a:noFill/>
          <a:ln w="38100">
            <a:noFill/>
          </a:ln>
        </p:spPr>
        <p:txBody>
          <a:bodyPr>
            <a:spAutoFit/>
          </a:bodyPr>
          <a:lstStyle/>
          <a:p>
            <a:r>
              <a:rPr lang="en-US" altLang="zh-CN" sz="1800" b="1" dirty="0">
                <a:latin typeface="Times New Roman" panose="02020603050405020304" pitchFamily="18" charset="0"/>
              </a:rPr>
              <a:t>1</a:t>
            </a:r>
            <a:r>
              <a:rPr lang="zh-CN" altLang="en-US" sz="1800" b="1" dirty="0">
                <a:latin typeface="Times New Roman" panose="02020603050405020304" pitchFamily="18" charset="0"/>
              </a:rPr>
              <a:t>）</a:t>
            </a:r>
            <a:r>
              <a:rPr lang="zh-CN" altLang="en-US" sz="1800" b="1" dirty="0">
                <a:latin typeface="Arial" panose="020B0604020202020204" pitchFamily="34" charset="0"/>
              </a:rPr>
              <a:t>电压放大电路</a:t>
            </a:r>
            <a:endParaRPr lang="zh-CN" altLang="en-US" sz="1800" b="1" dirty="0">
              <a:latin typeface="Arial" panose="020B0604020202020204" pitchFamily="34" charset="0"/>
            </a:endParaRPr>
          </a:p>
        </p:txBody>
      </p:sp>
      <p:graphicFrame>
        <p:nvGraphicFramePr>
          <p:cNvPr id="248857" name="对象 248856"/>
          <p:cNvGraphicFramePr/>
          <p:nvPr/>
        </p:nvGraphicFramePr>
        <p:xfrm>
          <a:off x="2017663" y="4327488"/>
          <a:ext cx="718072" cy="677585"/>
        </p:xfrm>
        <a:graphic>
          <a:graphicData uri="http://schemas.openxmlformats.org/presentationml/2006/ole">
            <mc:AlternateContent xmlns:mc="http://schemas.openxmlformats.org/markup-compatibility/2006">
              <mc:Choice xmlns:v="urn:schemas-microsoft-com:vml" Requires="v">
                <p:oleObj spid="_x0000_s162818" name="" r:id="rId1" imgW="482600" imgH="444500" progId="Equation.3">
                  <p:embed/>
                </p:oleObj>
              </mc:Choice>
              <mc:Fallback>
                <p:oleObj name="" r:id="rId1" imgW="482600" imgH="444500" progId="Equation.3">
                  <p:embed/>
                  <p:pic>
                    <p:nvPicPr>
                      <p:cNvPr id="0" name="对象 248856"/>
                      <p:cNvPicPr/>
                      <p:nvPr/>
                    </p:nvPicPr>
                    <p:blipFill>
                      <a:blip r:embed="rId2"/>
                      <a:stretch>
                        <a:fillRect/>
                      </a:stretch>
                    </p:blipFill>
                    <p:spPr>
                      <a:xfrm>
                        <a:off x="2017663" y="4327488"/>
                        <a:ext cx="718072" cy="677585"/>
                      </a:xfrm>
                      <a:prstGeom prst="rect">
                        <a:avLst/>
                      </a:prstGeom>
                      <a:noFill/>
                      <a:ln w="38100">
                        <a:noFill/>
                        <a:miter/>
                      </a:ln>
                    </p:spPr>
                  </p:pic>
                </p:oleObj>
              </mc:Fallback>
            </mc:AlternateContent>
          </a:graphicData>
        </a:graphic>
      </p:graphicFrame>
      <p:graphicFrame>
        <p:nvGraphicFramePr>
          <p:cNvPr id="248858" name="对象 248857"/>
          <p:cNvGraphicFramePr/>
          <p:nvPr/>
        </p:nvGraphicFramePr>
        <p:xfrm>
          <a:off x="2060533" y="2785359"/>
          <a:ext cx="774042" cy="677584"/>
        </p:xfrm>
        <a:graphic>
          <a:graphicData uri="http://schemas.openxmlformats.org/presentationml/2006/ole">
            <mc:AlternateContent xmlns:mc="http://schemas.openxmlformats.org/markup-compatibility/2006">
              <mc:Choice xmlns:v="urn:schemas-microsoft-com:vml" Requires="v">
                <p:oleObj spid="_x0000_s162819" name="" r:id="rId3" imgW="520700" imgH="444500" progId="Equation.3">
                  <p:embed/>
                </p:oleObj>
              </mc:Choice>
              <mc:Fallback>
                <p:oleObj name="" r:id="rId3" imgW="520700" imgH="444500" progId="Equation.3">
                  <p:embed/>
                  <p:pic>
                    <p:nvPicPr>
                      <p:cNvPr id="0" name="对象 248857"/>
                      <p:cNvPicPr/>
                      <p:nvPr/>
                    </p:nvPicPr>
                    <p:blipFill>
                      <a:blip r:embed="rId4"/>
                      <a:stretch>
                        <a:fillRect/>
                      </a:stretch>
                    </p:blipFill>
                    <p:spPr>
                      <a:xfrm>
                        <a:off x="2060533" y="2785359"/>
                        <a:ext cx="774042" cy="677584"/>
                      </a:xfrm>
                      <a:prstGeom prst="rect">
                        <a:avLst/>
                      </a:prstGeom>
                      <a:noFill/>
                      <a:ln w="38100">
                        <a:noFill/>
                        <a:miter/>
                      </a:ln>
                    </p:spPr>
                  </p:pic>
                </p:oleObj>
              </mc:Fallback>
            </mc:AlternateContent>
          </a:graphicData>
        </a:graphic>
      </p:graphicFrame>
      <p:graphicFrame>
        <p:nvGraphicFramePr>
          <p:cNvPr id="248860" name="对象 248859"/>
          <p:cNvGraphicFramePr/>
          <p:nvPr/>
        </p:nvGraphicFramePr>
        <p:xfrm>
          <a:off x="2034335" y="3436745"/>
          <a:ext cx="1321825" cy="734745"/>
        </p:xfrm>
        <a:graphic>
          <a:graphicData uri="http://schemas.openxmlformats.org/presentationml/2006/ole">
            <mc:AlternateContent xmlns:mc="http://schemas.openxmlformats.org/markup-compatibility/2006">
              <mc:Choice xmlns:v="urn:schemas-microsoft-com:vml" Requires="v">
                <p:oleObj spid="_x0000_s162820" name="" r:id="rId5" imgW="888365" imgH="482600" progId="Equation.3">
                  <p:embed/>
                </p:oleObj>
              </mc:Choice>
              <mc:Fallback>
                <p:oleObj name="" r:id="rId5" imgW="888365" imgH="482600" progId="Equation.3">
                  <p:embed/>
                  <p:pic>
                    <p:nvPicPr>
                      <p:cNvPr id="0" name="对象 248859"/>
                      <p:cNvPicPr/>
                      <p:nvPr/>
                    </p:nvPicPr>
                    <p:blipFill>
                      <a:blip r:embed="rId6"/>
                      <a:stretch>
                        <a:fillRect/>
                      </a:stretch>
                    </p:blipFill>
                    <p:spPr>
                      <a:xfrm>
                        <a:off x="2034335" y="3436745"/>
                        <a:ext cx="1321825" cy="734745"/>
                      </a:xfrm>
                      <a:prstGeom prst="rect">
                        <a:avLst/>
                      </a:prstGeom>
                      <a:noFill/>
                      <a:ln w="38100">
                        <a:noFill/>
                        <a:miter/>
                      </a:ln>
                    </p:spPr>
                  </p:pic>
                </p:oleObj>
              </mc:Fallback>
            </mc:AlternateContent>
          </a:graphicData>
        </a:graphic>
      </p:graphicFrame>
      <p:sp>
        <p:nvSpPr>
          <p:cNvPr id="248861" name="矩形 248860"/>
          <p:cNvSpPr/>
          <p:nvPr/>
        </p:nvSpPr>
        <p:spPr>
          <a:xfrm>
            <a:off x="2982238" y="2925878"/>
            <a:ext cx="1189642" cy="368300"/>
          </a:xfrm>
          <a:prstGeom prst="rect">
            <a:avLst/>
          </a:prstGeom>
          <a:noFill/>
          <a:ln w="38100">
            <a:noFill/>
          </a:ln>
        </p:spPr>
        <p:txBody>
          <a:bodyPr>
            <a:spAutoFit/>
          </a:bodyPr>
          <a:lstStyle/>
          <a:p>
            <a:r>
              <a:rPr lang="zh-CN" altLang="en-US" sz="1800" b="1" dirty="0">
                <a:latin typeface="Times New Roman" panose="02020603050405020304" pitchFamily="18" charset="0"/>
              </a:rPr>
              <a:t>输入电阻</a:t>
            </a:r>
            <a:endParaRPr lang="zh-CN" altLang="en-US" sz="1800" b="1" dirty="0">
              <a:latin typeface="Arial" panose="020B0604020202020204" pitchFamily="34" charset="0"/>
            </a:endParaRPr>
          </a:p>
        </p:txBody>
      </p:sp>
      <p:sp>
        <p:nvSpPr>
          <p:cNvPr id="248862" name="矩形 248861"/>
          <p:cNvSpPr/>
          <p:nvPr/>
        </p:nvSpPr>
        <p:spPr>
          <a:xfrm>
            <a:off x="3545502" y="3652286"/>
            <a:ext cx="1189643" cy="368300"/>
          </a:xfrm>
          <a:prstGeom prst="rect">
            <a:avLst/>
          </a:prstGeom>
          <a:noFill/>
          <a:ln w="38100">
            <a:noFill/>
          </a:ln>
        </p:spPr>
        <p:txBody>
          <a:bodyPr>
            <a:spAutoFit/>
          </a:bodyPr>
          <a:lstStyle/>
          <a:p>
            <a:r>
              <a:rPr lang="zh-CN" altLang="en-US" sz="1800" b="1" dirty="0">
                <a:latin typeface="Times New Roman" panose="02020603050405020304" pitchFamily="18" charset="0"/>
              </a:rPr>
              <a:t>输出电阻</a:t>
            </a:r>
            <a:endParaRPr lang="zh-CN" altLang="en-US" sz="1800" b="1" dirty="0">
              <a:latin typeface="Arial" panose="020B0604020202020204" pitchFamily="34" charset="0"/>
            </a:endParaRPr>
          </a:p>
        </p:txBody>
      </p:sp>
      <p:sp>
        <p:nvSpPr>
          <p:cNvPr id="248894" name="矩形 248893"/>
          <p:cNvSpPr/>
          <p:nvPr/>
        </p:nvSpPr>
        <p:spPr>
          <a:xfrm>
            <a:off x="2841720" y="4495396"/>
            <a:ext cx="1189642" cy="368300"/>
          </a:xfrm>
          <a:prstGeom prst="rect">
            <a:avLst/>
          </a:prstGeom>
          <a:noFill/>
          <a:ln w="38100">
            <a:noFill/>
          </a:ln>
        </p:spPr>
        <p:txBody>
          <a:bodyPr>
            <a:spAutoFit/>
          </a:bodyPr>
          <a:lstStyle/>
          <a:p>
            <a:r>
              <a:rPr lang="zh-CN" altLang="en-US" sz="1800" b="1" dirty="0">
                <a:latin typeface="Times New Roman" panose="02020603050405020304" pitchFamily="18" charset="0"/>
              </a:rPr>
              <a:t>放大倍数</a:t>
            </a:r>
            <a:endParaRPr lang="zh-CN" altLang="en-US" sz="1800" b="1" dirty="0">
              <a:latin typeface="Arial" panose="020B0604020202020204" pitchFamily="34" charset="0"/>
            </a:endParaRPr>
          </a:p>
        </p:txBody>
      </p:sp>
      <p:grpSp>
        <p:nvGrpSpPr>
          <p:cNvPr id="248896" name="组合 248895"/>
          <p:cNvGrpSpPr/>
          <p:nvPr/>
        </p:nvGrpSpPr>
        <p:grpSpPr>
          <a:xfrm>
            <a:off x="2218913" y="1249184"/>
            <a:ext cx="4246511" cy="1484969"/>
            <a:chOff x="160" y="2833"/>
            <a:chExt cx="3566" cy="1247"/>
          </a:xfrm>
        </p:grpSpPr>
        <p:grpSp>
          <p:nvGrpSpPr>
            <p:cNvPr id="248864" name="组合 248863"/>
            <p:cNvGrpSpPr/>
            <p:nvPr/>
          </p:nvGrpSpPr>
          <p:grpSpPr>
            <a:xfrm>
              <a:off x="160" y="2833"/>
              <a:ext cx="3566" cy="1247"/>
              <a:chOff x="927" y="490"/>
              <a:chExt cx="3566" cy="1247"/>
            </a:xfrm>
          </p:grpSpPr>
          <p:sp>
            <p:nvSpPr>
              <p:cNvPr id="248865" name="矩形 248864"/>
              <p:cNvSpPr/>
              <p:nvPr/>
            </p:nvSpPr>
            <p:spPr>
              <a:xfrm>
                <a:off x="2604" y="694"/>
                <a:ext cx="705" cy="1043"/>
              </a:xfrm>
              <a:prstGeom prst="rect">
                <a:avLst/>
              </a:prstGeom>
              <a:solidFill>
                <a:schemeClr val="accent1"/>
              </a:solidFill>
              <a:ln w="38100" cap="flat" cmpd="sng">
                <a:solidFill>
                  <a:schemeClr val="tx1"/>
                </a:solidFill>
                <a:prstDash val="solid"/>
                <a:miter/>
                <a:headEnd type="none" w="med" len="med"/>
                <a:tailEnd type="none" w="med" len="med"/>
              </a:ln>
            </p:spPr>
            <p:txBody>
              <a:bodyPr wrap="none" anchor="ctr"/>
              <a:lstStyle/>
              <a:p>
                <a:pPr algn="ctr"/>
                <a:endParaRPr sz="1500" b="1" baseline="-25000" dirty="0">
                  <a:latin typeface="Times New Roman" panose="02020603050405020304" pitchFamily="18" charset="0"/>
                </a:endParaRPr>
              </a:p>
            </p:txBody>
          </p:sp>
          <p:sp>
            <p:nvSpPr>
              <p:cNvPr id="248866" name="直接连接符 248865"/>
              <p:cNvSpPr/>
              <p:nvPr/>
            </p:nvSpPr>
            <p:spPr>
              <a:xfrm>
                <a:off x="3309" y="835"/>
                <a:ext cx="734" cy="0"/>
              </a:xfrm>
              <a:prstGeom prst="line">
                <a:avLst/>
              </a:prstGeom>
              <a:ln w="38100" cap="flat" cmpd="sng">
                <a:solidFill>
                  <a:schemeClr val="tx1"/>
                </a:solidFill>
                <a:prstDash val="solid"/>
                <a:headEnd type="none" w="med" len="med"/>
                <a:tailEnd type="none" w="med" len="med"/>
              </a:ln>
            </p:spPr>
          </p:sp>
          <p:sp>
            <p:nvSpPr>
              <p:cNvPr id="248867" name="直接连接符 248866"/>
              <p:cNvSpPr/>
              <p:nvPr/>
            </p:nvSpPr>
            <p:spPr>
              <a:xfrm>
                <a:off x="3312" y="1624"/>
                <a:ext cx="731" cy="0"/>
              </a:xfrm>
              <a:prstGeom prst="line">
                <a:avLst/>
              </a:prstGeom>
              <a:ln w="38100" cap="flat" cmpd="sng">
                <a:solidFill>
                  <a:schemeClr val="tx1"/>
                </a:solidFill>
                <a:prstDash val="solid"/>
                <a:headEnd type="none" w="med" len="med"/>
                <a:tailEnd type="none" w="med" len="med"/>
              </a:ln>
            </p:spPr>
          </p:sp>
          <p:sp>
            <p:nvSpPr>
              <p:cNvPr id="248868" name="椭圆 248867"/>
              <p:cNvSpPr/>
              <p:nvPr/>
            </p:nvSpPr>
            <p:spPr>
              <a:xfrm>
                <a:off x="3773" y="801"/>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48869" name="椭圆 248868"/>
              <p:cNvSpPr/>
              <p:nvPr/>
            </p:nvSpPr>
            <p:spPr>
              <a:xfrm>
                <a:off x="3770" y="1587"/>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48870" name="直接连接符 248869"/>
              <p:cNvSpPr/>
              <p:nvPr/>
            </p:nvSpPr>
            <p:spPr>
              <a:xfrm flipH="1">
                <a:off x="3538" y="835"/>
                <a:ext cx="227" cy="0"/>
              </a:xfrm>
              <a:prstGeom prst="line">
                <a:avLst/>
              </a:prstGeom>
              <a:ln w="38100" cap="flat" cmpd="sng">
                <a:solidFill>
                  <a:srgbClr val="FF0000"/>
                </a:solidFill>
                <a:prstDash val="solid"/>
                <a:headEnd type="none" w="med" len="med"/>
                <a:tailEnd type="stealth" w="med" len="lg"/>
              </a:ln>
            </p:spPr>
          </p:sp>
          <p:graphicFrame>
            <p:nvGraphicFramePr>
              <p:cNvPr id="248871" name="对象 248870"/>
              <p:cNvGraphicFramePr/>
              <p:nvPr/>
            </p:nvGraphicFramePr>
            <p:xfrm>
              <a:off x="3535" y="513"/>
              <a:ext cx="176" cy="288"/>
            </p:xfrm>
            <a:graphic>
              <a:graphicData uri="http://schemas.openxmlformats.org/presentationml/2006/ole">
                <mc:AlternateContent xmlns:mc="http://schemas.openxmlformats.org/markup-compatibility/2006">
                  <mc:Choice xmlns:v="urn:schemas-microsoft-com:vml" Requires="v">
                    <p:oleObj spid="_x0000_s162821" name="" r:id="rId7" imgW="139700" imgH="228600" progId="Equation.3">
                      <p:embed/>
                    </p:oleObj>
                  </mc:Choice>
                  <mc:Fallback>
                    <p:oleObj name="" r:id="rId7" imgW="139700" imgH="228600" progId="Equation.3">
                      <p:embed/>
                      <p:pic>
                        <p:nvPicPr>
                          <p:cNvPr id="0" name="对象 248870"/>
                          <p:cNvPicPr/>
                          <p:nvPr/>
                        </p:nvPicPr>
                        <p:blipFill>
                          <a:blip r:embed="rId8"/>
                          <a:stretch>
                            <a:fillRect/>
                          </a:stretch>
                        </p:blipFill>
                        <p:spPr>
                          <a:xfrm>
                            <a:off x="3535" y="513"/>
                            <a:ext cx="176" cy="288"/>
                          </a:xfrm>
                          <a:prstGeom prst="rect">
                            <a:avLst/>
                          </a:prstGeom>
                          <a:noFill/>
                          <a:ln w="38100">
                            <a:noFill/>
                            <a:miter/>
                          </a:ln>
                        </p:spPr>
                      </p:pic>
                    </p:oleObj>
                  </mc:Fallback>
                </mc:AlternateContent>
              </a:graphicData>
            </a:graphic>
          </p:graphicFrame>
          <p:graphicFrame>
            <p:nvGraphicFramePr>
              <p:cNvPr id="248872" name="对象 248871"/>
              <p:cNvGraphicFramePr/>
              <p:nvPr/>
            </p:nvGraphicFramePr>
            <p:xfrm>
              <a:off x="3699" y="1080"/>
              <a:ext cx="209" cy="270"/>
            </p:xfrm>
            <a:graphic>
              <a:graphicData uri="http://schemas.openxmlformats.org/presentationml/2006/ole">
                <mc:AlternateContent xmlns:mc="http://schemas.openxmlformats.org/markup-compatibility/2006">
                  <mc:Choice xmlns:v="urn:schemas-microsoft-com:vml" Requires="v">
                    <p:oleObj spid="_x0000_s162822" name="" r:id="rId9" imgW="177800" imgH="227965" progId="Equation.3">
                      <p:embed/>
                    </p:oleObj>
                  </mc:Choice>
                  <mc:Fallback>
                    <p:oleObj name="" r:id="rId9" imgW="177800" imgH="227965" progId="Equation.3">
                      <p:embed/>
                      <p:pic>
                        <p:nvPicPr>
                          <p:cNvPr id="0" name="对象 248871"/>
                          <p:cNvPicPr/>
                          <p:nvPr/>
                        </p:nvPicPr>
                        <p:blipFill>
                          <a:blip r:embed="rId10"/>
                          <a:stretch>
                            <a:fillRect/>
                          </a:stretch>
                        </p:blipFill>
                        <p:spPr>
                          <a:xfrm>
                            <a:off x="3699" y="1080"/>
                            <a:ext cx="209" cy="270"/>
                          </a:xfrm>
                          <a:prstGeom prst="rect">
                            <a:avLst/>
                          </a:prstGeom>
                          <a:noFill/>
                          <a:ln w="38100">
                            <a:noFill/>
                            <a:miter/>
                          </a:ln>
                        </p:spPr>
                      </p:pic>
                    </p:oleObj>
                  </mc:Fallback>
                </mc:AlternateContent>
              </a:graphicData>
            </a:graphic>
          </p:graphicFrame>
          <p:sp>
            <p:nvSpPr>
              <p:cNvPr id="248873" name="文本框 248872"/>
              <p:cNvSpPr txBox="1"/>
              <p:nvPr/>
            </p:nvSpPr>
            <p:spPr>
              <a:xfrm>
                <a:off x="3684" y="830"/>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48874" name="文本框 248873"/>
              <p:cNvSpPr txBox="1"/>
              <p:nvPr/>
            </p:nvSpPr>
            <p:spPr>
              <a:xfrm>
                <a:off x="3684" y="1367"/>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48875" name="直接连接符 248874"/>
              <p:cNvSpPr/>
              <p:nvPr/>
            </p:nvSpPr>
            <p:spPr>
              <a:xfrm>
                <a:off x="1503" y="835"/>
                <a:ext cx="1101" cy="0"/>
              </a:xfrm>
              <a:prstGeom prst="line">
                <a:avLst/>
              </a:prstGeom>
              <a:ln w="38100" cap="flat" cmpd="sng">
                <a:solidFill>
                  <a:schemeClr val="tx1"/>
                </a:solidFill>
                <a:prstDash val="solid"/>
                <a:headEnd type="none" w="med" len="med"/>
                <a:tailEnd type="none" w="med" len="med"/>
              </a:ln>
            </p:spPr>
          </p:sp>
          <p:sp>
            <p:nvSpPr>
              <p:cNvPr id="248876" name="直接连接符 248875"/>
              <p:cNvSpPr/>
              <p:nvPr/>
            </p:nvSpPr>
            <p:spPr>
              <a:xfrm>
                <a:off x="1503" y="1621"/>
                <a:ext cx="1101" cy="0"/>
              </a:xfrm>
              <a:prstGeom prst="line">
                <a:avLst/>
              </a:prstGeom>
              <a:ln w="38100" cap="flat" cmpd="sng">
                <a:solidFill>
                  <a:schemeClr val="tx1"/>
                </a:solidFill>
                <a:prstDash val="solid"/>
                <a:headEnd type="none" w="med" len="med"/>
                <a:tailEnd type="none" w="med" len="med"/>
              </a:ln>
            </p:spPr>
          </p:sp>
          <p:sp>
            <p:nvSpPr>
              <p:cNvPr id="248877" name="椭圆 248876"/>
              <p:cNvSpPr/>
              <p:nvPr/>
            </p:nvSpPr>
            <p:spPr>
              <a:xfrm>
                <a:off x="2075" y="801"/>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48878" name="椭圆 248877"/>
              <p:cNvSpPr/>
              <p:nvPr/>
            </p:nvSpPr>
            <p:spPr>
              <a:xfrm>
                <a:off x="2075" y="1587"/>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48879" name="直接连接符 248878"/>
              <p:cNvSpPr/>
              <p:nvPr/>
            </p:nvSpPr>
            <p:spPr>
              <a:xfrm>
                <a:off x="2143" y="835"/>
                <a:ext cx="234" cy="0"/>
              </a:xfrm>
              <a:prstGeom prst="line">
                <a:avLst/>
              </a:prstGeom>
              <a:ln w="38100" cap="flat" cmpd="sng">
                <a:solidFill>
                  <a:srgbClr val="FF0000"/>
                </a:solidFill>
                <a:prstDash val="solid"/>
                <a:headEnd type="none" w="med" len="med"/>
                <a:tailEnd type="stealth" w="med" len="lg"/>
              </a:ln>
            </p:spPr>
          </p:sp>
          <p:graphicFrame>
            <p:nvGraphicFramePr>
              <p:cNvPr id="248880" name="对象 248879"/>
              <p:cNvGraphicFramePr/>
              <p:nvPr/>
            </p:nvGraphicFramePr>
            <p:xfrm>
              <a:off x="2167" y="513"/>
              <a:ext cx="160" cy="288"/>
            </p:xfrm>
            <a:graphic>
              <a:graphicData uri="http://schemas.openxmlformats.org/presentationml/2006/ole">
                <mc:AlternateContent xmlns:mc="http://schemas.openxmlformats.org/markup-compatibility/2006">
                  <mc:Choice xmlns:v="urn:schemas-microsoft-com:vml" Requires="v">
                    <p:oleObj spid="_x0000_s162823" name="" r:id="rId11" imgW="127000" imgH="227965" progId="Equation.3">
                      <p:embed/>
                    </p:oleObj>
                  </mc:Choice>
                  <mc:Fallback>
                    <p:oleObj name="" r:id="rId11" imgW="127000" imgH="227965" progId="Equation.3">
                      <p:embed/>
                      <p:pic>
                        <p:nvPicPr>
                          <p:cNvPr id="0" name="对象 248879"/>
                          <p:cNvPicPr/>
                          <p:nvPr/>
                        </p:nvPicPr>
                        <p:blipFill>
                          <a:blip r:embed="rId12"/>
                          <a:stretch>
                            <a:fillRect/>
                          </a:stretch>
                        </p:blipFill>
                        <p:spPr>
                          <a:xfrm>
                            <a:off x="2167" y="513"/>
                            <a:ext cx="160" cy="288"/>
                          </a:xfrm>
                          <a:prstGeom prst="rect">
                            <a:avLst/>
                          </a:prstGeom>
                          <a:noFill/>
                          <a:ln w="38100">
                            <a:noFill/>
                            <a:miter/>
                          </a:ln>
                        </p:spPr>
                      </p:pic>
                    </p:oleObj>
                  </mc:Fallback>
                </mc:AlternateContent>
              </a:graphicData>
            </a:graphic>
          </p:graphicFrame>
          <p:graphicFrame>
            <p:nvGraphicFramePr>
              <p:cNvPr id="248881" name="对象 248880"/>
              <p:cNvGraphicFramePr/>
              <p:nvPr/>
            </p:nvGraphicFramePr>
            <p:xfrm>
              <a:off x="2027" y="1102"/>
              <a:ext cx="194" cy="270"/>
            </p:xfrm>
            <a:graphic>
              <a:graphicData uri="http://schemas.openxmlformats.org/presentationml/2006/ole">
                <mc:AlternateContent xmlns:mc="http://schemas.openxmlformats.org/markup-compatibility/2006">
                  <mc:Choice xmlns:v="urn:schemas-microsoft-com:vml" Requires="v">
                    <p:oleObj spid="_x0000_s162824" name="" r:id="rId13" imgW="165100" imgH="228600" progId="Equation.3">
                      <p:embed/>
                    </p:oleObj>
                  </mc:Choice>
                  <mc:Fallback>
                    <p:oleObj name="" r:id="rId13" imgW="165100" imgH="228600" progId="Equation.3">
                      <p:embed/>
                      <p:pic>
                        <p:nvPicPr>
                          <p:cNvPr id="0" name="对象 248880"/>
                          <p:cNvPicPr/>
                          <p:nvPr/>
                        </p:nvPicPr>
                        <p:blipFill>
                          <a:blip r:embed="rId14"/>
                          <a:stretch>
                            <a:fillRect/>
                          </a:stretch>
                        </p:blipFill>
                        <p:spPr>
                          <a:xfrm>
                            <a:off x="2027" y="1102"/>
                            <a:ext cx="194" cy="270"/>
                          </a:xfrm>
                          <a:prstGeom prst="rect">
                            <a:avLst/>
                          </a:prstGeom>
                          <a:noFill/>
                          <a:ln w="38100">
                            <a:noFill/>
                            <a:miter/>
                          </a:ln>
                        </p:spPr>
                      </p:pic>
                    </p:oleObj>
                  </mc:Fallback>
                </mc:AlternateContent>
              </a:graphicData>
            </a:graphic>
          </p:graphicFrame>
          <p:sp>
            <p:nvSpPr>
              <p:cNvPr id="248882" name="文本框 248881"/>
              <p:cNvSpPr txBox="1"/>
              <p:nvPr/>
            </p:nvSpPr>
            <p:spPr>
              <a:xfrm>
                <a:off x="2005" y="830"/>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48883" name="文本框 248882"/>
              <p:cNvSpPr txBox="1"/>
              <p:nvPr/>
            </p:nvSpPr>
            <p:spPr>
              <a:xfrm>
                <a:off x="2005" y="1367"/>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48884" name="椭圆 248883"/>
              <p:cNvSpPr/>
              <p:nvPr/>
            </p:nvSpPr>
            <p:spPr>
              <a:xfrm>
                <a:off x="1344" y="1102"/>
                <a:ext cx="318" cy="295"/>
              </a:xfrm>
              <a:prstGeom prst="ellipse">
                <a:avLst/>
              </a:pr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248885" name="矩形 248884"/>
              <p:cNvSpPr/>
              <p:nvPr/>
            </p:nvSpPr>
            <p:spPr>
              <a:xfrm rot="16200000">
                <a:off x="1756" y="690"/>
                <a:ext cx="99" cy="288"/>
              </a:xfrm>
              <a:prstGeom prst="rect">
                <a:avLst/>
              </a:prstGeom>
              <a:solidFill>
                <a:schemeClr val="bg1"/>
              </a:solidFill>
              <a:ln w="38100" cap="flat" cmpd="sng">
                <a:solidFill>
                  <a:schemeClr val="tx1"/>
                </a:solidFill>
                <a:prstDash val="solid"/>
                <a:miter/>
                <a:headEnd type="none" w="med" len="med"/>
                <a:tailEnd type="none" w="med" len="med"/>
              </a:ln>
            </p:spPr>
            <p:txBody>
              <a:bodyPr/>
              <a:lstStyle/>
              <a:p>
                <a:endParaRPr lang="zh-CN" altLang="en-US" sz="100"/>
              </a:p>
            </p:txBody>
          </p:sp>
          <p:sp>
            <p:nvSpPr>
              <p:cNvPr id="248886" name="直接连接符 248885"/>
              <p:cNvSpPr/>
              <p:nvPr/>
            </p:nvSpPr>
            <p:spPr>
              <a:xfrm>
                <a:off x="1503" y="835"/>
                <a:ext cx="0" cy="789"/>
              </a:xfrm>
              <a:prstGeom prst="line">
                <a:avLst/>
              </a:prstGeom>
              <a:ln w="38100" cap="flat" cmpd="sng">
                <a:solidFill>
                  <a:schemeClr val="tx1"/>
                </a:solidFill>
                <a:prstDash val="solid"/>
                <a:headEnd type="none" w="med" len="med"/>
                <a:tailEnd type="none" w="med" len="med"/>
              </a:ln>
            </p:spPr>
          </p:sp>
          <p:sp>
            <p:nvSpPr>
              <p:cNvPr id="248887" name="直接连接符 248886"/>
              <p:cNvSpPr/>
              <p:nvPr/>
            </p:nvSpPr>
            <p:spPr>
              <a:xfrm>
                <a:off x="4043" y="835"/>
                <a:ext cx="0" cy="789"/>
              </a:xfrm>
              <a:prstGeom prst="line">
                <a:avLst/>
              </a:prstGeom>
              <a:ln w="38100" cap="flat" cmpd="sng">
                <a:solidFill>
                  <a:schemeClr val="tx1"/>
                </a:solidFill>
                <a:prstDash val="solid"/>
                <a:headEnd type="none" w="med" len="med"/>
                <a:tailEnd type="none" w="med" len="med"/>
              </a:ln>
            </p:spPr>
          </p:sp>
          <p:sp>
            <p:nvSpPr>
              <p:cNvPr id="248888" name="矩形 248887"/>
              <p:cNvSpPr/>
              <p:nvPr/>
            </p:nvSpPr>
            <p:spPr>
              <a:xfrm>
                <a:off x="3993" y="1086"/>
                <a:ext cx="99" cy="288"/>
              </a:xfrm>
              <a:prstGeom prst="rect">
                <a:avLst/>
              </a:prstGeom>
              <a:solidFill>
                <a:schemeClr val="bg1"/>
              </a:solidFill>
              <a:ln w="38100" cap="flat" cmpd="sng">
                <a:solidFill>
                  <a:schemeClr val="tx1"/>
                </a:solidFill>
                <a:prstDash val="solid"/>
                <a:miter/>
                <a:headEnd type="none" w="med" len="med"/>
                <a:tailEnd type="none" w="med" len="med"/>
              </a:ln>
            </p:spPr>
            <p:txBody>
              <a:bodyPr/>
              <a:lstStyle/>
              <a:p>
                <a:endParaRPr lang="zh-CN" altLang="en-US" sz="100"/>
              </a:p>
            </p:txBody>
          </p:sp>
          <p:sp>
            <p:nvSpPr>
              <p:cNvPr id="248889" name="文本框 248888"/>
              <p:cNvSpPr txBox="1"/>
              <p:nvPr/>
            </p:nvSpPr>
            <p:spPr>
              <a:xfrm>
                <a:off x="927" y="1056"/>
                <a:ext cx="433" cy="309"/>
              </a:xfrm>
              <a:prstGeom prst="rect">
                <a:avLst/>
              </a:prstGeom>
              <a:noFill/>
              <a:ln w="9525">
                <a:noFill/>
              </a:ln>
            </p:spPr>
            <p:txBody>
              <a:bodyPr wrap="square">
                <a:spAutoFit/>
              </a:bodyPr>
              <a:lstStyle/>
              <a:p>
                <a:pPr algn="ctr" eaLnBrk="0" hangingPunct="0">
                  <a:spcBef>
                    <a:spcPct val="50000"/>
                  </a:spcBef>
                </a:pPr>
                <a:r>
                  <a:rPr lang="en-US" altLang="zh-CN" sz="1800" b="1" i="1" err="1">
                    <a:latin typeface="Times New Roman" panose="02020603050405020304" pitchFamily="18" charset="0"/>
                    <a:ea typeface="仿宋_GB2312" pitchFamily="49" charset="-122"/>
                    <a:sym typeface="Symbol" panose="05050102010706020507" pitchFamily="18" charset="2"/>
                  </a:rPr>
                  <a:t>u</a:t>
                </a:r>
                <a:r>
                  <a:rPr lang="en-US" altLang="zh-CN" sz="1800" b="1" baseline="-25000" err="1">
                    <a:latin typeface="Times New Roman" panose="02020603050405020304" pitchFamily="18" charset="0"/>
                    <a:ea typeface="仿宋_GB2312" pitchFamily="49" charset="-122"/>
                    <a:sym typeface="Symbol" panose="05050102010706020507" pitchFamily="18" charset="2"/>
                  </a:rPr>
                  <a:t>S</a:t>
                </a:r>
                <a:endParaRPr lang="en-US" altLang="zh-CN" sz="1800" b="1" baseline="-25000">
                  <a:latin typeface="Times New Roman" panose="02020603050405020304" pitchFamily="18" charset="0"/>
                  <a:ea typeface="仿宋_GB2312" pitchFamily="49" charset="-122"/>
                  <a:sym typeface="Symbol" panose="05050102010706020507" pitchFamily="18" charset="2"/>
                </a:endParaRPr>
              </a:p>
            </p:txBody>
          </p:sp>
          <p:sp>
            <p:nvSpPr>
              <p:cNvPr id="248890" name="文本框 248889"/>
              <p:cNvSpPr txBox="1"/>
              <p:nvPr/>
            </p:nvSpPr>
            <p:spPr>
              <a:xfrm>
                <a:off x="1567" y="490"/>
                <a:ext cx="389" cy="309"/>
              </a:xfrm>
              <a:prstGeom prst="rect">
                <a:avLst/>
              </a:prstGeom>
              <a:noFill/>
              <a:ln w="9525">
                <a:noFill/>
              </a:ln>
            </p:spPr>
            <p:txBody>
              <a:bodyPr wrap="square">
                <a:spAutoFit/>
              </a:bodyPr>
              <a:lstStyle/>
              <a:p>
                <a:pPr algn="ctr" eaLnBrk="0" hangingPunct="0">
                  <a:spcBef>
                    <a:spcPct val="50000"/>
                  </a:spcBef>
                </a:pPr>
                <a:r>
                  <a:rPr lang="en-US" altLang="zh-CN" sz="1800" b="1" i="1">
                    <a:latin typeface="Times New Roman" panose="02020603050405020304" pitchFamily="18" charset="0"/>
                    <a:ea typeface="仿宋_GB2312" pitchFamily="49" charset="-122"/>
                    <a:sym typeface="Symbol" panose="05050102010706020507" pitchFamily="18" charset="2"/>
                  </a:rPr>
                  <a:t>R</a:t>
                </a:r>
                <a:r>
                  <a:rPr lang="en-US" altLang="zh-CN" sz="1800" b="1" baseline="-25000">
                    <a:latin typeface="Times New Roman" panose="02020603050405020304" pitchFamily="18" charset="0"/>
                    <a:ea typeface="仿宋_GB2312" pitchFamily="49" charset="-122"/>
                    <a:sym typeface="Symbol" panose="05050102010706020507" pitchFamily="18" charset="2"/>
                  </a:rPr>
                  <a:t>S</a:t>
                </a:r>
                <a:endParaRPr lang="en-US" altLang="zh-CN" sz="1800" b="1" baseline="-25000">
                  <a:latin typeface="Times New Roman" panose="02020603050405020304" pitchFamily="18" charset="0"/>
                  <a:ea typeface="仿宋_GB2312" pitchFamily="49" charset="-122"/>
                  <a:sym typeface="Symbol" panose="05050102010706020507" pitchFamily="18" charset="2"/>
                </a:endParaRPr>
              </a:p>
            </p:txBody>
          </p:sp>
          <p:sp>
            <p:nvSpPr>
              <p:cNvPr id="248891" name="文本框 248890"/>
              <p:cNvSpPr txBox="1"/>
              <p:nvPr/>
            </p:nvSpPr>
            <p:spPr>
              <a:xfrm>
                <a:off x="1132" y="829"/>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48892" name="文本框 248891"/>
              <p:cNvSpPr txBox="1"/>
              <p:nvPr/>
            </p:nvSpPr>
            <p:spPr>
              <a:xfrm>
                <a:off x="1126" y="1328"/>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48893" name="文本框 248892"/>
              <p:cNvSpPr txBox="1"/>
              <p:nvPr/>
            </p:nvSpPr>
            <p:spPr>
              <a:xfrm>
                <a:off x="4102" y="1102"/>
                <a:ext cx="391" cy="309"/>
              </a:xfrm>
              <a:prstGeom prst="rect">
                <a:avLst/>
              </a:prstGeom>
              <a:noFill/>
              <a:ln w="9525">
                <a:noFill/>
              </a:ln>
            </p:spPr>
            <p:txBody>
              <a:bodyPr>
                <a:spAutoFit/>
              </a:bodyPr>
              <a:lstStyle/>
              <a:p>
                <a:pPr algn="ctr" eaLnBrk="0" hangingPunct="0">
                  <a:spcBef>
                    <a:spcPct val="50000"/>
                  </a:spcBef>
                </a:pPr>
                <a:r>
                  <a:rPr lang="en-US" altLang="zh-CN" sz="1800" b="1" i="1">
                    <a:latin typeface="Times New Roman" panose="02020603050405020304" pitchFamily="18" charset="0"/>
                    <a:ea typeface="仿宋_GB2312" pitchFamily="49" charset="-122"/>
                    <a:sym typeface="Symbol" panose="05050102010706020507" pitchFamily="18" charset="2"/>
                  </a:rPr>
                  <a:t>R</a:t>
                </a:r>
                <a:r>
                  <a:rPr lang="en-US" altLang="zh-CN" sz="1800" b="1" baseline="-25000">
                    <a:latin typeface="Times New Roman" panose="02020603050405020304" pitchFamily="18" charset="0"/>
                    <a:ea typeface="仿宋_GB2312" pitchFamily="49" charset="-122"/>
                    <a:sym typeface="Symbol" panose="05050102010706020507" pitchFamily="18" charset="2"/>
                  </a:rPr>
                  <a:t>L</a:t>
                </a:r>
                <a:endParaRPr lang="en-US" altLang="zh-CN" sz="1800" b="1" baseline="-25000">
                  <a:latin typeface="Times New Roman" panose="02020603050405020304" pitchFamily="18" charset="0"/>
                  <a:ea typeface="仿宋_GB2312" pitchFamily="49" charset="-122"/>
                  <a:sym typeface="Symbol" panose="05050102010706020507" pitchFamily="18" charset="2"/>
                </a:endParaRPr>
              </a:p>
            </p:txBody>
          </p:sp>
        </p:grpSp>
        <p:sp>
          <p:nvSpPr>
            <p:cNvPr id="248895" name="矩形 248894"/>
            <p:cNvSpPr/>
            <p:nvPr/>
          </p:nvSpPr>
          <p:spPr>
            <a:xfrm>
              <a:off x="1927" y="3268"/>
              <a:ext cx="546" cy="542"/>
            </a:xfrm>
            <a:prstGeom prst="rect">
              <a:avLst/>
            </a:prstGeom>
            <a:noFill/>
            <a:ln w="38100">
              <a:noFill/>
            </a:ln>
          </p:spPr>
          <p:txBody>
            <a:bodyPr>
              <a:spAutoFit/>
            </a:bodyPr>
            <a:lstStyle/>
            <a:p>
              <a:r>
                <a:rPr lang="zh-CN" altLang="en-US" sz="1800" b="1" dirty="0">
                  <a:latin typeface="Times New Roman" panose="02020603050405020304" pitchFamily="18" charset="0"/>
                </a:rPr>
                <a:t>放大</a:t>
              </a:r>
              <a:endParaRPr lang="zh-CN" altLang="en-US" sz="1800" b="1" dirty="0">
                <a:latin typeface="Times New Roman" panose="02020603050405020304" pitchFamily="18" charset="0"/>
              </a:endParaRPr>
            </a:p>
            <a:p>
              <a:r>
                <a:rPr lang="zh-CN" altLang="en-US" sz="1800" b="1" dirty="0">
                  <a:latin typeface="Times New Roman" panose="02020603050405020304" pitchFamily="18" charset="0"/>
                </a:rPr>
                <a:t>电路</a:t>
              </a:r>
              <a:endParaRPr lang="zh-CN" altLang="en-US" sz="1800" b="1" dirty="0">
                <a:latin typeface="Arial" panose="020B0604020202020204" pitchFamily="34" charset="0"/>
              </a:endParaRPr>
            </a:p>
          </p:txBody>
        </p:sp>
      </p:grpSp>
      <p:graphicFrame>
        <p:nvGraphicFramePr>
          <p:cNvPr id="248897" name="对象 248896"/>
          <p:cNvGraphicFramePr/>
          <p:nvPr/>
        </p:nvGraphicFramePr>
        <p:xfrm>
          <a:off x="4076613" y="4489441"/>
          <a:ext cx="982438" cy="348915"/>
        </p:xfrm>
        <a:graphic>
          <a:graphicData uri="http://schemas.openxmlformats.org/presentationml/2006/ole">
            <mc:AlternateContent xmlns:mc="http://schemas.openxmlformats.org/markup-compatibility/2006">
              <mc:Choice xmlns:v="urn:schemas-microsoft-com:vml" Requires="v">
                <p:oleObj spid="_x0000_s162825" name="" r:id="rId15" imgW="660400" imgH="228600" progId="Equation.3">
                  <p:embed/>
                </p:oleObj>
              </mc:Choice>
              <mc:Fallback>
                <p:oleObj name="" r:id="rId15" imgW="660400" imgH="228600" progId="Equation.3">
                  <p:embed/>
                  <p:pic>
                    <p:nvPicPr>
                      <p:cNvPr id="0" name="对象 248896"/>
                      <p:cNvPicPr/>
                      <p:nvPr/>
                    </p:nvPicPr>
                    <p:blipFill>
                      <a:blip r:embed="rId16"/>
                      <a:stretch>
                        <a:fillRect/>
                      </a:stretch>
                    </p:blipFill>
                    <p:spPr>
                      <a:xfrm>
                        <a:off x="4076613" y="4489441"/>
                        <a:ext cx="982438" cy="34891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6"/>
                                        </p:tgtEl>
                                        <p:attrNameLst>
                                          <p:attrName>style.visibility</p:attrName>
                                        </p:attrNameLst>
                                      </p:cBhvr>
                                      <p:to>
                                        <p:strVal val="visible"/>
                                      </p:to>
                                    </p:set>
                                    <p:animEffect transition="in" filter="wipe(left)">
                                      <p:cBhvr>
                                        <p:cTn id="7" dur="500"/>
                                        <p:tgtEl>
                                          <p:spTgt spid="24883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8896"/>
                                        </p:tgtEl>
                                        <p:attrNameLst>
                                          <p:attrName>style.visibility</p:attrName>
                                        </p:attrNameLst>
                                      </p:cBhvr>
                                      <p:to>
                                        <p:strVal val="visible"/>
                                      </p:to>
                                    </p:set>
                                    <p:animEffect transition="in" filter="box(in)">
                                      <p:cBhvr>
                                        <p:cTn id="12" dur="500"/>
                                        <p:tgtEl>
                                          <p:spTgt spid="2488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8858"/>
                                        </p:tgtEl>
                                        <p:attrNameLst>
                                          <p:attrName>style.visibility</p:attrName>
                                        </p:attrNameLst>
                                      </p:cBhvr>
                                      <p:to>
                                        <p:strVal val="visible"/>
                                      </p:to>
                                    </p:set>
                                    <p:animEffect transition="in" filter="blinds(horizontal)">
                                      <p:cBhvr>
                                        <p:cTn id="17" dur="500"/>
                                        <p:tgtEl>
                                          <p:spTgt spid="24885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48861"/>
                                        </p:tgtEl>
                                        <p:attrNameLst>
                                          <p:attrName>style.visibility</p:attrName>
                                        </p:attrNameLst>
                                      </p:cBhvr>
                                      <p:to>
                                        <p:strVal val="visible"/>
                                      </p:to>
                                    </p:set>
                                    <p:animEffect transition="in" filter="wipe(left)">
                                      <p:cBhvr>
                                        <p:cTn id="21" dur="500"/>
                                        <p:tgtEl>
                                          <p:spTgt spid="24886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48860"/>
                                        </p:tgtEl>
                                        <p:attrNameLst>
                                          <p:attrName>style.visibility</p:attrName>
                                        </p:attrNameLst>
                                      </p:cBhvr>
                                      <p:to>
                                        <p:strVal val="visible"/>
                                      </p:to>
                                    </p:set>
                                    <p:animEffect transition="in" filter="blinds(horizontal)">
                                      <p:cBhvr>
                                        <p:cTn id="26" dur="500"/>
                                        <p:tgtEl>
                                          <p:spTgt spid="24886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48862"/>
                                        </p:tgtEl>
                                        <p:attrNameLst>
                                          <p:attrName>style.visibility</p:attrName>
                                        </p:attrNameLst>
                                      </p:cBhvr>
                                      <p:to>
                                        <p:strVal val="visible"/>
                                      </p:to>
                                    </p:set>
                                    <p:animEffect transition="in" filter="wipe(left)">
                                      <p:cBhvr>
                                        <p:cTn id="30" dur="500"/>
                                        <p:tgtEl>
                                          <p:spTgt spid="24886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48857"/>
                                        </p:tgtEl>
                                        <p:attrNameLst>
                                          <p:attrName>style.visibility</p:attrName>
                                        </p:attrNameLst>
                                      </p:cBhvr>
                                      <p:to>
                                        <p:strVal val="visible"/>
                                      </p:to>
                                    </p:set>
                                    <p:animEffect transition="in" filter="blinds(horizontal)">
                                      <p:cBhvr>
                                        <p:cTn id="35" dur="500"/>
                                        <p:tgtEl>
                                          <p:spTgt spid="248857"/>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48894"/>
                                        </p:tgtEl>
                                        <p:attrNameLst>
                                          <p:attrName>style.visibility</p:attrName>
                                        </p:attrNameLst>
                                      </p:cBhvr>
                                      <p:to>
                                        <p:strVal val="visible"/>
                                      </p:to>
                                    </p:set>
                                    <p:animEffect transition="in" filter="wipe(left)">
                                      <p:cBhvr>
                                        <p:cTn id="39" dur="500"/>
                                        <p:tgtEl>
                                          <p:spTgt spid="24889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48897"/>
                                        </p:tgtEl>
                                        <p:attrNameLst>
                                          <p:attrName>style.visibility</p:attrName>
                                        </p:attrNameLst>
                                      </p:cBhvr>
                                      <p:to>
                                        <p:strVal val="visible"/>
                                      </p:to>
                                    </p:set>
                                    <p:animEffect transition="in" filter="blinds(horizontal)">
                                      <p:cBhvr>
                                        <p:cTn id="44" dur="500"/>
                                        <p:tgtEl>
                                          <p:spTgt spid="248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P spid="248861" grpId="0"/>
      <p:bldP spid="248862" grpId="0"/>
      <p:bldP spid="24889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1552" name="组合 361551"/>
          <p:cNvGrpSpPr/>
          <p:nvPr/>
        </p:nvGrpSpPr>
        <p:grpSpPr>
          <a:xfrm>
            <a:off x="4652977" y="1274192"/>
            <a:ext cx="2700810" cy="1892234"/>
            <a:chOff x="3152" y="761"/>
            <a:chExt cx="2268" cy="1589"/>
          </a:xfrm>
        </p:grpSpPr>
        <p:sp>
          <p:nvSpPr>
            <p:cNvPr id="361545" name="文本框 361544"/>
            <p:cNvSpPr txBox="1"/>
            <p:nvPr/>
          </p:nvSpPr>
          <p:spPr>
            <a:xfrm>
              <a:off x="3175" y="761"/>
              <a:ext cx="323"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1</a:t>
              </a:r>
              <a:endParaRPr lang="en-US" altLang="zh-CN" sz="1800" b="1" baseline="-25000">
                <a:latin typeface="Times New Roman" panose="02020603050405020304" pitchFamily="18" charset="0"/>
              </a:endParaRPr>
            </a:p>
          </p:txBody>
        </p:sp>
        <p:sp>
          <p:nvSpPr>
            <p:cNvPr id="361480" name="直接连接符 361479"/>
            <p:cNvSpPr/>
            <p:nvPr/>
          </p:nvSpPr>
          <p:spPr>
            <a:xfrm flipV="1">
              <a:off x="3470" y="867"/>
              <a:ext cx="3" cy="494"/>
            </a:xfrm>
            <a:prstGeom prst="line">
              <a:avLst/>
            </a:prstGeom>
            <a:ln w="38100" cap="flat" cmpd="sng">
              <a:solidFill>
                <a:schemeClr val="tx2"/>
              </a:solidFill>
              <a:prstDash val="solid"/>
              <a:headEnd type="none" w="med" len="med"/>
              <a:tailEnd type="triangle" w="med" len="med"/>
            </a:ln>
          </p:spPr>
        </p:sp>
        <p:sp>
          <p:nvSpPr>
            <p:cNvPr id="361483" name="矩形 361482"/>
            <p:cNvSpPr/>
            <p:nvPr/>
          </p:nvSpPr>
          <p:spPr>
            <a:xfrm>
              <a:off x="4138" y="1348"/>
              <a:ext cx="164" cy="288"/>
            </a:xfrm>
            <a:prstGeom prst="rect">
              <a:avLst/>
            </a:prstGeom>
            <a:noFill/>
            <a:ln w="38100">
              <a:noFill/>
            </a:ln>
          </p:spPr>
          <p:txBody>
            <a:bodyPr lIns="67877" tIns="33343" rIns="67877" bIns="33343">
              <a:spAutoFit/>
            </a:bodyPr>
            <a:lstStyle/>
            <a:p>
              <a:pPr defTabSz="762000" eaLnBrk="0" hangingPunct="0">
                <a:spcBef>
                  <a:spcPct val="50000"/>
                </a:spcBef>
              </a:pPr>
              <a:r>
                <a:rPr lang="en-US" altLang="zh-CN" sz="1800" b="1" i="1">
                  <a:latin typeface="Times New Roman" panose="02020603050405020304" pitchFamily="18" charset="0"/>
                </a:rPr>
                <a:t>T</a:t>
              </a:r>
              <a:endParaRPr lang="en-US" altLang="zh-CN" sz="1800" b="1">
                <a:latin typeface="Times New Roman" panose="02020603050405020304" pitchFamily="18" charset="0"/>
              </a:endParaRPr>
            </a:p>
          </p:txBody>
        </p:sp>
        <p:sp>
          <p:nvSpPr>
            <p:cNvPr id="361484" name="直接连接符 361483"/>
            <p:cNvSpPr/>
            <p:nvPr/>
          </p:nvSpPr>
          <p:spPr>
            <a:xfrm flipV="1">
              <a:off x="3470" y="1342"/>
              <a:ext cx="1884" cy="11"/>
            </a:xfrm>
            <a:prstGeom prst="line">
              <a:avLst/>
            </a:prstGeom>
            <a:ln w="38100" cap="flat" cmpd="sng">
              <a:solidFill>
                <a:schemeClr val="tx2"/>
              </a:solidFill>
              <a:prstDash val="solid"/>
              <a:headEnd type="none" w="med" len="med"/>
              <a:tailEnd type="triangle" w="med" len="med"/>
            </a:ln>
          </p:spPr>
        </p:sp>
        <p:sp>
          <p:nvSpPr>
            <p:cNvPr id="361488" name="矩形 361487"/>
            <p:cNvSpPr/>
            <p:nvPr/>
          </p:nvSpPr>
          <p:spPr>
            <a:xfrm>
              <a:off x="5227" y="1307"/>
              <a:ext cx="193" cy="288"/>
            </a:xfrm>
            <a:prstGeom prst="rect">
              <a:avLst/>
            </a:prstGeom>
            <a:noFill/>
            <a:ln w="38100">
              <a:noFill/>
            </a:ln>
          </p:spPr>
          <p:txBody>
            <a:bodyPr lIns="67877" tIns="33343" rIns="67877" bIns="33343">
              <a:spAutoFit/>
            </a:bodyPr>
            <a:lstStyle/>
            <a:p>
              <a:pPr defTabSz="762000" eaLnBrk="0" hangingPunct="0">
                <a:spcBef>
                  <a:spcPct val="50000"/>
                </a:spcBef>
              </a:pPr>
              <a:r>
                <a:rPr lang="en-US" altLang="zh-CN" sz="1800" b="1" i="1">
                  <a:solidFill>
                    <a:schemeClr val="tx2"/>
                  </a:solidFill>
                  <a:latin typeface="Times New Roman" panose="02020603050405020304" pitchFamily="18" charset="0"/>
                </a:rPr>
                <a:t>t</a:t>
              </a:r>
              <a:endParaRPr lang="en-US" altLang="zh-CN" sz="1800" b="1">
                <a:solidFill>
                  <a:schemeClr val="tx2"/>
                </a:solidFill>
                <a:latin typeface="Times New Roman" panose="02020603050405020304" pitchFamily="18" charset="0"/>
              </a:endParaRPr>
            </a:p>
          </p:txBody>
        </p:sp>
        <p:sp>
          <p:nvSpPr>
            <p:cNvPr id="361490" name="直接连接符 361489"/>
            <p:cNvSpPr/>
            <p:nvPr/>
          </p:nvSpPr>
          <p:spPr>
            <a:xfrm>
              <a:off x="3479" y="1457"/>
              <a:ext cx="448" cy="0"/>
            </a:xfrm>
            <a:prstGeom prst="line">
              <a:avLst/>
            </a:prstGeom>
            <a:ln w="38100" cap="flat" cmpd="sng">
              <a:solidFill>
                <a:schemeClr val="tx2"/>
              </a:solidFill>
              <a:prstDash val="solid"/>
              <a:headEnd type="arrow" w="med" len="med"/>
              <a:tailEnd type="arrow" w="med" len="med"/>
            </a:ln>
          </p:spPr>
        </p:sp>
        <p:sp>
          <p:nvSpPr>
            <p:cNvPr id="361491" name="直接连接符 361490"/>
            <p:cNvSpPr/>
            <p:nvPr/>
          </p:nvSpPr>
          <p:spPr>
            <a:xfrm>
              <a:off x="3473" y="1346"/>
              <a:ext cx="0" cy="204"/>
            </a:xfrm>
            <a:prstGeom prst="line">
              <a:avLst/>
            </a:prstGeom>
            <a:ln w="38100" cap="flat" cmpd="sng">
              <a:solidFill>
                <a:schemeClr val="tx2"/>
              </a:solidFill>
              <a:prstDash val="solid"/>
              <a:headEnd type="none" w="med" len="med"/>
              <a:tailEnd type="none" w="med" len="med"/>
            </a:ln>
          </p:spPr>
        </p:sp>
        <p:sp>
          <p:nvSpPr>
            <p:cNvPr id="361492" name="直接连接符 361491"/>
            <p:cNvSpPr/>
            <p:nvPr/>
          </p:nvSpPr>
          <p:spPr>
            <a:xfrm>
              <a:off x="3950" y="1359"/>
              <a:ext cx="0" cy="204"/>
            </a:xfrm>
            <a:prstGeom prst="line">
              <a:avLst/>
            </a:prstGeom>
            <a:ln w="38100" cap="flat" cmpd="sng">
              <a:solidFill>
                <a:schemeClr val="tx2"/>
              </a:solidFill>
              <a:prstDash val="solid"/>
              <a:headEnd type="none" w="med" len="med"/>
              <a:tailEnd type="none" w="med" len="med"/>
            </a:ln>
          </p:spPr>
        </p:sp>
        <p:sp>
          <p:nvSpPr>
            <p:cNvPr id="361493" name="文本框 361492"/>
            <p:cNvSpPr txBox="1"/>
            <p:nvPr/>
          </p:nvSpPr>
          <p:spPr>
            <a:xfrm>
              <a:off x="3285" y="1149"/>
              <a:ext cx="266" cy="348"/>
            </a:xfrm>
            <a:prstGeom prst="rect">
              <a:avLst/>
            </a:prstGeom>
            <a:noFill/>
            <a:ln w="38100">
              <a:noFill/>
            </a:ln>
          </p:spPr>
          <p:txBody>
            <a:bodyPr wrap="none" anchor="t">
              <a:spAutoFit/>
            </a:bodyPr>
            <a:lstStyle/>
            <a:p>
              <a:pPr>
                <a:spcBef>
                  <a:spcPct val="50000"/>
                </a:spcBef>
              </a:pPr>
              <a:r>
                <a:rPr lang="en-US" altLang="zh-CN" sz="2100" b="1">
                  <a:solidFill>
                    <a:schemeClr val="tx2"/>
                  </a:solidFill>
                  <a:latin typeface="Times New Roman" panose="02020603050405020304" pitchFamily="18" charset="0"/>
                </a:rPr>
                <a:t>0</a:t>
              </a:r>
              <a:endParaRPr lang="en-US" altLang="zh-CN" sz="2100" b="1">
                <a:solidFill>
                  <a:schemeClr val="tx2"/>
                </a:solidFill>
                <a:latin typeface="Times New Roman" panose="02020603050405020304" pitchFamily="18" charset="0"/>
              </a:endParaRPr>
            </a:p>
          </p:txBody>
        </p:sp>
        <p:sp>
          <p:nvSpPr>
            <p:cNvPr id="361494" name="矩形 361493"/>
            <p:cNvSpPr/>
            <p:nvPr/>
          </p:nvSpPr>
          <p:spPr>
            <a:xfrm>
              <a:off x="3562" y="1003"/>
              <a:ext cx="276" cy="309"/>
            </a:xfrm>
            <a:prstGeom prst="rect">
              <a:avLst/>
            </a:prstGeom>
            <a:noFill/>
            <a:ln w="38100">
              <a:noFill/>
            </a:ln>
          </p:spPr>
          <p:txBody>
            <a:bodyPr wrap="none" anchor="t">
              <a:spAutoFit/>
            </a:bodyPr>
            <a:lstStyle/>
            <a:p>
              <a:pPr>
                <a:spcBef>
                  <a:spcPct val="50000"/>
                </a:spcBef>
              </a:pPr>
              <a:r>
                <a:rPr lang="en-US" altLang="zh-CN" sz="1800" b="1" i="1" err="1">
                  <a:latin typeface="Times New Roman" panose="02020603050405020304" pitchFamily="18" charset="0"/>
                </a:rPr>
                <a:t>t</a:t>
              </a:r>
              <a:r>
                <a:rPr lang="en-US" altLang="zh-CN" sz="1800" b="1" baseline="-25000" err="1">
                  <a:latin typeface="Times New Roman" panose="02020603050405020304" pitchFamily="18" charset="0"/>
                </a:rPr>
                <a:t>p</a:t>
              </a:r>
              <a:endParaRPr lang="en-US" altLang="zh-CN" sz="1800" b="1" baseline="-25000">
                <a:latin typeface="Times New Roman" panose="02020603050405020304" pitchFamily="18" charset="0"/>
              </a:endParaRPr>
            </a:p>
          </p:txBody>
        </p:sp>
        <p:grpSp>
          <p:nvGrpSpPr>
            <p:cNvPr id="361495" name="组合 361494"/>
            <p:cNvGrpSpPr/>
            <p:nvPr/>
          </p:nvGrpSpPr>
          <p:grpSpPr>
            <a:xfrm>
              <a:off x="3969" y="2024"/>
              <a:ext cx="268" cy="326"/>
              <a:chOff x="4384" y="2704"/>
              <a:chExt cx="267" cy="349"/>
            </a:xfrm>
          </p:grpSpPr>
          <p:sp>
            <p:nvSpPr>
              <p:cNvPr id="361496" name="直接连接符 361495"/>
              <p:cNvSpPr/>
              <p:nvPr/>
            </p:nvSpPr>
            <p:spPr>
              <a:xfrm>
                <a:off x="4384" y="2724"/>
                <a:ext cx="0" cy="294"/>
              </a:xfrm>
              <a:prstGeom prst="line">
                <a:avLst/>
              </a:prstGeom>
              <a:ln w="38100" cap="flat" cmpd="sng">
                <a:solidFill>
                  <a:srgbClr val="FF3300"/>
                </a:solidFill>
                <a:prstDash val="solid"/>
                <a:headEnd type="none" w="med" len="med"/>
                <a:tailEnd type="none" w="med" len="med"/>
              </a:ln>
            </p:spPr>
          </p:sp>
          <p:sp>
            <p:nvSpPr>
              <p:cNvPr id="361497" name="任意多边形 361496"/>
              <p:cNvSpPr/>
              <p:nvPr/>
            </p:nvSpPr>
            <p:spPr>
              <a:xfrm rot="10800000">
                <a:off x="4384" y="2704"/>
                <a:ext cx="267" cy="349"/>
              </a:xfrm>
              <a:custGeom>
                <a:avLst/>
                <a:gdLst>
                  <a:gd name="txL" fmla="*/ 0 w 21600"/>
                  <a:gd name="txT" fmla="*/ 0 h 21600"/>
                  <a:gd name="txR" fmla="*/ 21600 w 21600"/>
                  <a:gd name="txB" fmla="*/ 21600 h 21600"/>
                </a:gdLst>
                <a:ahLst/>
                <a:cxnLst>
                  <a:cxn ang="270">
                    <a:pos x="21600" y="0"/>
                  </a:cxn>
                  <a:cxn ang="90">
                    <a:pos x="0" y="21600"/>
                  </a:cxn>
                  <a:cxn ang="270">
                    <a:pos x="0" y="0"/>
                  </a:cxn>
                </a:cxnLst>
                <a:rect l="txL" t="txT" r="txR" b="txB"/>
                <a:pathLst>
                  <a:path w="21600" h="21600" fill="none">
                    <a:moveTo>
                      <a:pt x="21600" y="0"/>
                    </a:moveTo>
                    <a:arcTo wR="21600" hR="21600" stAng="0" swAng="5400000"/>
                  </a:path>
                  <a:path w="21600" h="21600" stroke="0">
                    <a:moveTo>
                      <a:pt x="21600" y="0"/>
                    </a:moveTo>
                    <a:arcTo wR="21600" hR="21600" stAng="0" swAng="5400000"/>
                    <a:lnTo>
                      <a:pt x="0" y="0"/>
                    </a:lnTo>
                    <a:close/>
                  </a:path>
                </a:pathLst>
              </a:custGeom>
              <a:noFill/>
              <a:ln w="38100" cap="rnd" cmpd="sng">
                <a:solidFill>
                  <a:srgbClr val="FF3300"/>
                </a:solidFill>
                <a:prstDash val="solid"/>
                <a:headEnd type="none" w="med" len="med"/>
                <a:tailEnd type="none" w="med" len="med"/>
              </a:ln>
            </p:spPr>
            <p:txBody>
              <a:bodyPr/>
              <a:lstStyle/>
              <a:p>
                <a:endParaRPr lang="zh-CN" altLang="en-US" sz="100"/>
              </a:p>
            </p:txBody>
          </p:sp>
        </p:grpSp>
        <p:sp>
          <p:nvSpPr>
            <p:cNvPr id="361503" name="直接连接符 361502"/>
            <p:cNvSpPr/>
            <p:nvPr/>
          </p:nvSpPr>
          <p:spPr>
            <a:xfrm flipH="1" flipV="1">
              <a:off x="3470" y="1550"/>
              <a:ext cx="0" cy="786"/>
            </a:xfrm>
            <a:prstGeom prst="line">
              <a:avLst/>
            </a:prstGeom>
            <a:ln w="38100" cap="flat" cmpd="sng">
              <a:solidFill>
                <a:schemeClr val="tx2"/>
              </a:solidFill>
              <a:prstDash val="solid"/>
              <a:headEnd type="none" w="med" len="med"/>
              <a:tailEnd type="triangle" w="med" len="med"/>
            </a:ln>
          </p:spPr>
        </p:sp>
        <p:sp>
          <p:nvSpPr>
            <p:cNvPr id="361504" name="直接连接符 361503"/>
            <p:cNvSpPr/>
            <p:nvPr/>
          </p:nvSpPr>
          <p:spPr>
            <a:xfrm>
              <a:off x="3471" y="2020"/>
              <a:ext cx="1883" cy="0"/>
            </a:xfrm>
            <a:prstGeom prst="line">
              <a:avLst/>
            </a:prstGeom>
            <a:ln w="38100" cap="flat" cmpd="sng">
              <a:solidFill>
                <a:schemeClr val="tx2"/>
              </a:solidFill>
              <a:prstDash val="solid"/>
              <a:headEnd type="none" w="med" len="med"/>
              <a:tailEnd type="triangle" w="med" len="med"/>
            </a:ln>
          </p:spPr>
        </p:sp>
        <p:sp>
          <p:nvSpPr>
            <p:cNvPr id="361505" name="矩形 361504"/>
            <p:cNvSpPr/>
            <p:nvPr/>
          </p:nvSpPr>
          <p:spPr>
            <a:xfrm>
              <a:off x="5216" y="2010"/>
              <a:ext cx="159" cy="326"/>
            </a:xfrm>
            <a:prstGeom prst="rect">
              <a:avLst/>
            </a:prstGeom>
            <a:noFill/>
            <a:ln w="38100">
              <a:noFill/>
            </a:ln>
          </p:spPr>
          <p:txBody>
            <a:bodyPr lIns="67877" tIns="33343" rIns="67877" bIns="33343">
              <a:spAutoFit/>
            </a:bodyPr>
            <a:lstStyle/>
            <a:p>
              <a:pPr defTabSz="762000" eaLnBrk="0" hangingPunct="0">
                <a:spcBef>
                  <a:spcPct val="50000"/>
                </a:spcBef>
              </a:pPr>
              <a:r>
                <a:rPr lang="en-US" altLang="zh-CN" sz="2100" b="1" i="1">
                  <a:latin typeface="Times New Roman" panose="02020603050405020304" pitchFamily="18" charset="0"/>
                </a:rPr>
                <a:t>t</a:t>
              </a:r>
              <a:endParaRPr lang="en-US" altLang="zh-CN" sz="2100" b="1" i="1">
                <a:latin typeface="Times New Roman" panose="02020603050405020304" pitchFamily="18" charset="0"/>
              </a:endParaRPr>
            </a:p>
          </p:txBody>
        </p:sp>
        <p:sp>
          <p:nvSpPr>
            <p:cNvPr id="361507" name="文本框 361506"/>
            <p:cNvSpPr txBox="1"/>
            <p:nvPr/>
          </p:nvSpPr>
          <p:spPr>
            <a:xfrm>
              <a:off x="3196" y="1875"/>
              <a:ext cx="292"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O</a:t>
              </a:r>
              <a:endParaRPr lang="en-US" altLang="zh-CN" sz="1800" b="1" i="1">
                <a:latin typeface="Times New Roman" panose="02020603050405020304" pitchFamily="18" charset="0"/>
              </a:endParaRPr>
            </a:p>
          </p:txBody>
        </p:sp>
        <p:grpSp>
          <p:nvGrpSpPr>
            <p:cNvPr id="361508" name="组合 361507"/>
            <p:cNvGrpSpPr/>
            <p:nvPr/>
          </p:nvGrpSpPr>
          <p:grpSpPr>
            <a:xfrm>
              <a:off x="4482" y="1688"/>
              <a:ext cx="212" cy="336"/>
              <a:chOff x="3664" y="2346"/>
              <a:chExt cx="212" cy="384"/>
            </a:xfrm>
          </p:grpSpPr>
          <p:sp>
            <p:nvSpPr>
              <p:cNvPr id="361509" name="任意多边形 361508"/>
              <p:cNvSpPr/>
              <p:nvPr/>
            </p:nvSpPr>
            <p:spPr>
              <a:xfrm>
                <a:off x="3664" y="2346"/>
                <a:ext cx="212" cy="348"/>
              </a:xfrm>
              <a:custGeom>
                <a:avLst/>
                <a:gdLst>
                  <a:gd name="txL" fmla="*/ 0 w 21600"/>
                  <a:gd name="txT" fmla="*/ 0 h 21600"/>
                  <a:gd name="txR" fmla="*/ 21600 w 21600"/>
                  <a:gd name="txB" fmla="*/ 21600 h 21600"/>
                </a:gdLst>
                <a:ahLst/>
                <a:cxnLst>
                  <a:cxn ang="90">
                    <a:pos x="21600" y="21600"/>
                  </a:cxn>
                  <a:cxn ang="270">
                    <a:pos x="0" y="0"/>
                  </a:cxn>
                  <a:cxn ang="270">
                    <a:pos x="21600" y="0"/>
                  </a:cxn>
                </a:cxnLst>
                <a:rect l="txL" t="txT" r="txR" b="txB"/>
                <a:pathLst>
                  <a:path w="21600" h="21600" fill="none">
                    <a:moveTo>
                      <a:pt x="21600" y="21600"/>
                    </a:moveTo>
                    <a:arcTo wR="21600" hR="21600" stAng="-16200000" swAng="5400000"/>
                  </a:path>
                  <a:path w="21600" h="21600" stroke="0">
                    <a:moveTo>
                      <a:pt x="21600" y="21600"/>
                    </a:moveTo>
                    <a:arcTo wR="21600" hR="21600" stAng="-16200000" swAng="5400000"/>
                    <a:lnTo>
                      <a:pt x="21600" y="0"/>
                    </a:lnTo>
                    <a:close/>
                  </a:path>
                </a:pathLst>
              </a:custGeom>
              <a:noFill/>
              <a:ln w="38100" cap="rnd" cmpd="sng">
                <a:solidFill>
                  <a:srgbClr val="FF3300"/>
                </a:solidFill>
                <a:prstDash val="solid"/>
                <a:headEnd type="none" w="med" len="med"/>
                <a:tailEnd type="none" w="med" len="med"/>
              </a:ln>
            </p:spPr>
            <p:txBody>
              <a:bodyPr/>
              <a:lstStyle/>
              <a:p>
                <a:endParaRPr lang="zh-CN" altLang="en-US" sz="100"/>
              </a:p>
            </p:txBody>
          </p:sp>
          <p:sp>
            <p:nvSpPr>
              <p:cNvPr id="361510" name="直接连接符 361509"/>
              <p:cNvSpPr/>
              <p:nvPr/>
            </p:nvSpPr>
            <p:spPr>
              <a:xfrm>
                <a:off x="3664" y="2394"/>
                <a:ext cx="0" cy="336"/>
              </a:xfrm>
              <a:prstGeom prst="line">
                <a:avLst/>
              </a:prstGeom>
              <a:ln w="38100" cap="flat" cmpd="sng">
                <a:solidFill>
                  <a:srgbClr val="FF3300"/>
                </a:solidFill>
                <a:prstDash val="solid"/>
                <a:headEnd type="none" w="med" len="med"/>
                <a:tailEnd type="none" w="med" len="med"/>
              </a:ln>
            </p:spPr>
          </p:sp>
        </p:grpSp>
        <p:grpSp>
          <p:nvGrpSpPr>
            <p:cNvPr id="361511" name="组合 361510"/>
            <p:cNvGrpSpPr/>
            <p:nvPr/>
          </p:nvGrpSpPr>
          <p:grpSpPr>
            <a:xfrm>
              <a:off x="4993" y="2020"/>
              <a:ext cx="268" cy="316"/>
              <a:chOff x="4384" y="2704"/>
              <a:chExt cx="267" cy="349"/>
            </a:xfrm>
          </p:grpSpPr>
          <p:sp>
            <p:nvSpPr>
              <p:cNvPr id="361512" name="直接连接符 361511"/>
              <p:cNvSpPr/>
              <p:nvPr/>
            </p:nvSpPr>
            <p:spPr>
              <a:xfrm>
                <a:off x="4384" y="2724"/>
                <a:ext cx="0" cy="294"/>
              </a:xfrm>
              <a:prstGeom prst="line">
                <a:avLst/>
              </a:prstGeom>
              <a:ln w="38100" cap="flat" cmpd="sng">
                <a:solidFill>
                  <a:srgbClr val="FF3300"/>
                </a:solidFill>
                <a:prstDash val="solid"/>
                <a:headEnd type="none" w="med" len="med"/>
                <a:tailEnd type="none" w="med" len="med"/>
              </a:ln>
            </p:spPr>
          </p:sp>
          <p:sp>
            <p:nvSpPr>
              <p:cNvPr id="361513" name="任意多边形 361512"/>
              <p:cNvSpPr/>
              <p:nvPr/>
            </p:nvSpPr>
            <p:spPr>
              <a:xfrm rot="10800000">
                <a:off x="4384" y="2704"/>
                <a:ext cx="267" cy="349"/>
              </a:xfrm>
              <a:custGeom>
                <a:avLst/>
                <a:gdLst>
                  <a:gd name="txL" fmla="*/ 0 w 21600"/>
                  <a:gd name="txT" fmla="*/ 0 h 21600"/>
                  <a:gd name="txR" fmla="*/ 21600 w 21600"/>
                  <a:gd name="txB" fmla="*/ 21600 h 21600"/>
                </a:gdLst>
                <a:ahLst/>
                <a:cxnLst>
                  <a:cxn ang="270">
                    <a:pos x="21600" y="0"/>
                  </a:cxn>
                  <a:cxn ang="90">
                    <a:pos x="0" y="21600"/>
                  </a:cxn>
                  <a:cxn ang="270">
                    <a:pos x="0" y="0"/>
                  </a:cxn>
                </a:cxnLst>
                <a:rect l="txL" t="txT" r="txR" b="txB"/>
                <a:pathLst>
                  <a:path w="21600" h="21600" fill="none">
                    <a:moveTo>
                      <a:pt x="21600" y="0"/>
                    </a:moveTo>
                    <a:arcTo wR="21600" hR="21600" stAng="0" swAng="5400000"/>
                  </a:path>
                  <a:path w="21600" h="21600" stroke="0">
                    <a:moveTo>
                      <a:pt x="21600" y="0"/>
                    </a:moveTo>
                    <a:arcTo wR="21600" hR="21600" stAng="0" swAng="5400000"/>
                    <a:lnTo>
                      <a:pt x="0" y="0"/>
                    </a:lnTo>
                    <a:close/>
                  </a:path>
                </a:pathLst>
              </a:custGeom>
              <a:noFill/>
              <a:ln w="38100" cap="rnd" cmpd="sng">
                <a:solidFill>
                  <a:srgbClr val="FF3300"/>
                </a:solidFill>
                <a:prstDash val="solid"/>
                <a:headEnd type="none" w="med" len="med"/>
                <a:tailEnd type="none" w="med" len="med"/>
              </a:ln>
            </p:spPr>
            <p:txBody>
              <a:bodyPr/>
              <a:lstStyle/>
              <a:p>
                <a:endParaRPr lang="zh-CN" altLang="en-US" sz="100"/>
              </a:p>
            </p:txBody>
          </p:sp>
        </p:grpSp>
        <p:sp>
          <p:nvSpPr>
            <p:cNvPr id="361544" name="文本框 361543"/>
            <p:cNvSpPr txBox="1"/>
            <p:nvPr/>
          </p:nvSpPr>
          <p:spPr>
            <a:xfrm>
              <a:off x="3152" y="1434"/>
              <a:ext cx="323"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2</a:t>
              </a:r>
              <a:endParaRPr lang="en-US" altLang="zh-CN" sz="1800" b="1" baseline="-25000">
                <a:latin typeface="Times New Roman" panose="02020603050405020304" pitchFamily="18" charset="0"/>
              </a:endParaRPr>
            </a:p>
          </p:txBody>
        </p:sp>
        <p:grpSp>
          <p:nvGrpSpPr>
            <p:cNvPr id="361498" name="组合 361497"/>
            <p:cNvGrpSpPr/>
            <p:nvPr/>
          </p:nvGrpSpPr>
          <p:grpSpPr>
            <a:xfrm>
              <a:off x="3470" y="1706"/>
              <a:ext cx="212" cy="325"/>
              <a:chOff x="3664" y="2346"/>
              <a:chExt cx="212" cy="384"/>
            </a:xfrm>
          </p:grpSpPr>
          <p:sp>
            <p:nvSpPr>
              <p:cNvPr id="361499" name="任意多边形 361498"/>
              <p:cNvSpPr/>
              <p:nvPr/>
            </p:nvSpPr>
            <p:spPr>
              <a:xfrm>
                <a:off x="3664" y="2346"/>
                <a:ext cx="212" cy="348"/>
              </a:xfrm>
              <a:custGeom>
                <a:avLst/>
                <a:gdLst>
                  <a:gd name="txL" fmla="*/ 0 w 21600"/>
                  <a:gd name="txT" fmla="*/ 0 h 21600"/>
                  <a:gd name="txR" fmla="*/ 21600 w 21600"/>
                  <a:gd name="txB" fmla="*/ 21600 h 21600"/>
                </a:gdLst>
                <a:ahLst/>
                <a:cxnLst>
                  <a:cxn ang="90">
                    <a:pos x="21600" y="21600"/>
                  </a:cxn>
                  <a:cxn ang="270">
                    <a:pos x="0" y="0"/>
                  </a:cxn>
                  <a:cxn ang="270">
                    <a:pos x="21600" y="0"/>
                  </a:cxn>
                </a:cxnLst>
                <a:rect l="txL" t="txT" r="txR" b="txB"/>
                <a:pathLst>
                  <a:path w="21600" h="21600" fill="none">
                    <a:moveTo>
                      <a:pt x="21600" y="21600"/>
                    </a:moveTo>
                    <a:arcTo wR="21600" hR="21600" stAng="-16200000" swAng="5400000"/>
                  </a:path>
                  <a:path w="21600" h="21600" stroke="0">
                    <a:moveTo>
                      <a:pt x="21600" y="21600"/>
                    </a:moveTo>
                    <a:arcTo wR="21600" hR="21600" stAng="-16200000" swAng="5400000"/>
                    <a:lnTo>
                      <a:pt x="21600" y="0"/>
                    </a:lnTo>
                    <a:close/>
                  </a:path>
                </a:pathLst>
              </a:custGeom>
              <a:noFill/>
              <a:ln w="38100" cap="rnd" cmpd="sng">
                <a:solidFill>
                  <a:srgbClr val="FF3300"/>
                </a:solidFill>
                <a:prstDash val="solid"/>
                <a:headEnd type="none" w="med" len="med"/>
                <a:tailEnd type="none" w="med" len="med"/>
              </a:ln>
            </p:spPr>
            <p:txBody>
              <a:bodyPr/>
              <a:lstStyle/>
              <a:p>
                <a:endParaRPr lang="zh-CN" altLang="en-US" sz="100"/>
              </a:p>
            </p:txBody>
          </p:sp>
          <p:sp>
            <p:nvSpPr>
              <p:cNvPr id="361500" name="直接连接符 361499"/>
              <p:cNvSpPr/>
              <p:nvPr/>
            </p:nvSpPr>
            <p:spPr>
              <a:xfrm>
                <a:off x="3664" y="2394"/>
                <a:ext cx="0" cy="336"/>
              </a:xfrm>
              <a:prstGeom prst="line">
                <a:avLst/>
              </a:prstGeom>
              <a:ln w="38100" cap="flat" cmpd="sng">
                <a:solidFill>
                  <a:srgbClr val="FF3300"/>
                </a:solidFill>
                <a:prstDash val="solid"/>
                <a:headEnd type="none" w="med" len="med"/>
                <a:tailEnd type="none" w="med" len="med"/>
              </a:ln>
            </p:spPr>
          </p:sp>
        </p:grpSp>
        <p:grpSp>
          <p:nvGrpSpPr>
            <p:cNvPr id="361546" name="组合 361545"/>
            <p:cNvGrpSpPr/>
            <p:nvPr/>
          </p:nvGrpSpPr>
          <p:grpSpPr>
            <a:xfrm>
              <a:off x="3462" y="982"/>
              <a:ext cx="500" cy="360"/>
              <a:chOff x="3232" y="1181"/>
              <a:chExt cx="620" cy="376"/>
            </a:xfrm>
          </p:grpSpPr>
          <p:sp>
            <p:nvSpPr>
              <p:cNvPr id="361547" name="直接连接符 361546"/>
              <p:cNvSpPr/>
              <p:nvPr/>
            </p:nvSpPr>
            <p:spPr>
              <a:xfrm flipV="1">
                <a:off x="3839" y="1181"/>
                <a:ext cx="0" cy="376"/>
              </a:xfrm>
              <a:prstGeom prst="line">
                <a:avLst/>
              </a:prstGeom>
              <a:ln w="38100" cap="flat" cmpd="sng">
                <a:solidFill>
                  <a:schemeClr val="accent2"/>
                </a:solidFill>
                <a:prstDash val="solid"/>
                <a:headEnd type="none" w="med" len="med"/>
                <a:tailEnd type="none" w="med" len="med"/>
              </a:ln>
            </p:spPr>
          </p:sp>
          <p:sp>
            <p:nvSpPr>
              <p:cNvPr id="361548" name="直接连接符 361547"/>
              <p:cNvSpPr/>
              <p:nvPr/>
            </p:nvSpPr>
            <p:spPr>
              <a:xfrm flipH="1">
                <a:off x="3232" y="1196"/>
                <a:ext cx="620" cy="0"/>
              </a:xfrm>
              <a:prstGeom prst="line">
                <a:avLst/>
              </a:prstGeom>
              <a:ln w="38100" cap="flat" cmpd="sng">
                <a:solidFill>
                  <a:schemeClr val="accent2"/>
                </a:solidFill>
                <a:prstDash val="solid"/>
                <a:headEnd type="none" w="med" len="med"/>
                <a:tailEnd type="none" w="med" len="med"/>
              </a:ln>
            </p:spPr>
          </p:sp>
        </p:grpSp>
        <p:sp>
          <p:nvSpPr>
            <p:cNvPr id="361549" name="直接连接符 361548"/>
            <p:cNvSpPr/>
            <p:nvPr/>
          </p:nvSpPr>
          <p:spPr>
            <a:xfrm flipV="1">
              <a:off x="4967" y="986"/>
              <a:ext cx="0" cy="360"/>
            </a:xfrm>
            <a:prstGeom prst="line">
              <a:avLst/>
            </a:prstGeom>
            <a:ln w="38100" cap="flat" cmpd="sng">
              <a:solidFill>
                <a:schemeClr val="accent2"/>
              </a:solidFill>
              <a:prstDash val="solid"/>
              <a:headEnd type="none" w="med" len="med"/>
              <a:tailEnd type="none" w="med" len="med"/>
            </a:ln>
          </p:spPr>
        </p:sp>
        <p:sp>
          <p:nvSpPr>
            <p:cNvPr id="361550" name="直接连接符 361549"/>
            <p:cNvSpPr/>
            <p:nvPr/>
          </p:nvSpPr>
          <p:spPr>
            <a:xfrm flipH="1">
              <a:off x="4468" y="1000"/>
              <a:ext cx="500" cy="0"/>
            </a:xfrm>
            <a:prstGeom prst="line">
              <a:avLst/>
            </a:prstGeom>
            <a:ln w="38100" cap="flat" cmpd="sng">
              <a:solidFill>
                <a:schemeClr val="accent2"/>
              </a:solidFill>
              <a:prstDash val="solid"/>
              <a:headEnd type="none" w="med" len="med"/>
              <a:tailEnd type="none" w="med" len="med"/>
            </a:ln>
          </p:spPr>
        </p:sp>
        <p:sp>
          <p:nvSpPr>
            <p:cNvPr id="361551" name="直接连接符 361550"/>
            <p:cNvSpPr/>
            <p:nvPr/>
          </p:nvSpPr>
          <p:spPr>
            <a:xfrm flipV="1">
              <a:off x="4464" y="1000"/>
              <a:ext cx="0" cy="360"/>
            </a:xfrm>
            <a:prstGeom prst="line">
              <a:avLst/>
            </a:prstGeom>
            <a:ln w="38100" cap="flat" cmpd="sng">
              <a:solidFill>
                <a:schemeClr val="accent2"/>
              </a:solidFill>
              <a:prstDash val="solid"/>
              <a:headEnd type="none" w="med" len="med"/>
              <a:tailEnd type="none" w="med" len="med"/>
            </a:ln>
          </p:spPr>
        </p:sp>
      </p:grpSp>
      <p:sp>
        <p:nvSpPr>
          <p:cNvPr id="361554" name="矩形 361553"/>
          <p:cNvSpPr/>
          <p:nvPr/>
        </p:nvSpPr>
        <p:spPr>
          <a:xfrm>
            <a:off x="1668748" y="495387"/>
            <a:ext cx="6144700" cy="755650"/>
          </a:xfrm>
          <a:prstGeom prst="rect">
            <a:avLst/>
          </a:prstGeom>
          <a:noFill/>
          <a:ln w="9525">
            <a:noFill/>
          </a:ln>
        </p:spPr>
        <p:txBody>
          <a:bodyPr>
            <a:spAutoFit/>
          </a:bodyPr>
          <a:lstStyle/>
          <a:p>
            <a:pPr>
              <a:lnSpc>
                <a:spcPct val="120000"/>
              </a:lnSpc>
            </a:pPr>
            <a:r>
              <a:rPr lang="zh-CN" altLang="en-US" sz="1800" b="1" dirty="0">
                <a:solidFill>
                  <a:schemeClr val="accent2"/>
                </a:solidFill>
                <a:latin typeface="宋体" panose="02010600030101010101" pitchFamily="2" charset="-122"/>
              </a:rPr>
              <a:t>微分电路</a:t>
            </a:r>
            <a:r>
              <a:rPr lang="zh-CN" altLang="en-US" sz="1800" b="1" dirty="0">
                <a:latin typeface="宋体" panose="02010600030101010101" pitchFamily="2" charset="-122"/>
              </a:rPr>
              <a:t>与</a:t>
            </a:r>
            <a:r>
              <a:rPr lang="zh-CN" altLang="en-US" sz="1800" b="1" dirty="0">
                <a:solidFill>
                  <a:schemeClr val="accent2"/>
                </a:solidFill>
                <a:latin typeface="宋体" panose="02010600030101010101" pitchFamily="2" charset="-122"/>
              </a:rPr>
              <a:t>积分电路</a:t>
            </a:r>
            <a:r>
              <a:rPr lang="zh-CN" altLang="en-US" sz="1800" b="1" dirty="0">
                <a:latin typeface="宋体" panose="02010600030101010101" pitchFamily="2" charset="-122"/>
              </a:rPr>
              <a:t>是矩形脉冲激励下的</a:t>
            </a:r>
            <a:r>
              <a:rPr lang="en-US" altLang="zh-CN" sz="1800" b="1" i="1">
                <a:latin typeface="Times New Roman" panose="02020603050405020304" pitchFamily="18" charset="0"/>
              </a:rPr>
              <a:t>RC</a:t>
            </a:r>
            <a:r>
              <a:rPr lang="zh-CN" altLang="en-US" sz="1800" b="1" dirty="0">
                <a:latin typeface="宋体" panose="02010600030101010101" pitchFamily="2" charset="-122"/>
              </a:rPr>
              <a:t>电路。若取不同的</a:t>
            </a:r>
            <a:r>
              <a:rPr lang="zh-CN" altLang="en-US" sz="1800" b="1" dirty="0">
                <a:solidFill>
                  <a:schemeClr val="accent2"/>
                </a:solidFill>
                <a:latin typeface="宋体" panose="02010600030101010101" pitchFamily="2" charset="-122"/>
              </a:rPr>
              <a:t>时间常数</a:t>
            </a:r>
            <a:r>
              <a:rPr lang="en-US" altLang="zh-CN" sz="1800" b="1" dirty="0">
                <a:latin typeface="宋体" panose="02010600030101010101" pitchFamily="2" charset="-122"/>
              </a:rPr>
              <a:t>,</a:t>
            </a:r>
            <a:r>
              <a:rPr lang="zh-CN" altLang="en-US" sz="1800" b="1" dirty="0">
                <a:latin typeface="宋体" panose="02010600030101010101" pitchFamily="2" charset="-122"/>
              </a:rPr>
              <a:t>可构成输出与输入之间的微分或积分关系</a:t>
            </a:r>
            <a:endParaRPr lang="zh-CN" altLang="en-US" sz="1800" b="1" dirty="0">
              <a:latin typeface="宋体" panose="02010600030101010101" pitchFamily="2" charset="-122"/>
            </a:endParaRPr>
          </a:p>
        </p:txBody>
      </p:sp>
      <p:sp>
        <p:nvSpPr>
          <p:cNvPr id="361555" name="矩形 361554"/>
          <p:cNvSpPr/>
          <p:nvPr/>
        </p:nvSpPr>
        <p:spPr>
          <a:xfrm>
            <a:off x="1681848" y="169098"/>
            <a:ext cx="2511467" cy="368300"/>
          </a:xfrm>
          <a:prstGeom prst="rect">
            <a:avLst/>
          </a:prstGeom>
          <a:noFill/>
          <a:ln w="38100">
            <a:noFill/>
          </a:ln>
        </p:spPr>
        <p:txBody>
          <a:bodyPr>
            <a:spAutoFit/>
          </a:bodyPr>
          <a:lstStyle/>
          <a:p>
            <a:r>
              <a:rPr lang="en-US" altLang="zh-CN" sz="1800" b="1" dirty="0">
                <a:latin typeface="Times New Roman" panose="02020603050405020304" pitchFamily="18" charset="0"/>
              </a:rPr>
              <a:t>2</a:t>
            </a:r>
            <a:r>
              <a:rPr lang="zh-CN" altLang="en-US" sz="1800" b="1" dirty="0">
                <a:latin typeface="Times New Roman" panose="02020603050405020304" pitchFamily="18" charset="0"/>
              </a:rPr>
              <a:t>）</a:t>
            </a:r>
            <a:r>
              <a:rPr lang="zh-CN" altLang="en-US" sz="1800" b="1" dirty="0">
                <a:latin typeface="Arial" panose="020B0604020202020204" pitchFamily="34" charset="0"/>
              </a:rPr>
              <a:t>积分、微分电路</a:t>
            </a:r>
            <a:endParaRPr lang="zh-CN" altLang="en-US" sz="1800" b="1" dirty="0">
              <a:latin typeface="Arial" panose="020B0604020202020204" pitchFamily="34" charset="0"/>
            </a:endParaRPr>
          </a:p>
        </p:txBody>
      </p:sp>
      <p:graphicFrame>
        <p:nvGraphicFramePr>
          <p:cNvPr id="361579" name="对象 361578"/>
          <p:cNvGraphicFramePr/>
          <p:nvPr/>
        </p:nvGraphicFramePr>
        <p:xfrm>
          <a:off x="2186761" y="2822275"/>
          <a:ext cx="1720754" cy="451326"/>
        </p:xfrm>
        <a:graphic>
          <a:graphicData uri="http://schemas.openxmlformats.org/presentationml/2006/ole">
            <mc:AlternateContent xmlns:mc="http://schemas.openxmlformats.org/markup-compatibility/2006">
              <mc:Choice xmlns:v="urn:schemas-microsoft-com:vml" Requires="v">
                <p:oleObj spid="_x0000_s163842" name="" r:id="rId1" imgW="850265" imgH="241300" progId="Equation.3">
                  <p:embed/>
                </p:oleObj>
              </mc:Choice>
              <mc:Fallback>
                <p:oleObj name="" r:id="rId1" imgW="850265" imgH="241300" progId="Equation.3">
                  <p:embed/>
                  <p:pic>
                    <p:nvPicPr>
                      <p:cNvPr id="0" name="对象 361578"/>
                      <p:cNvPicPr/>
                      <p:nvPr/>
                    </p:nvPicPr>
                    <p:blipFill>
                      <a:blip r:embed="rId2">
                        <a:clrChange>
                          <a:clrFrom>
                            <a:srgbClr val="000000"/>
                          </a:clrFrom>
                          <a:clrTo>
                            <a:srgbClr val="000000"/>
                          </a:clrTo>
                        </a:clrChange>
                      </a:blip>
                      <a:stretch>
                        <a:fillRect/>
                      </a:stretch>
                    </p:blipFill>
                    <p:spPr>
                      <a:xfrm>
                        <a:off x="2186761" y="2822275"/>
                        <a:ext cx="1720754" cy="451326"/>
                      </a:xfrm>
                      <a:prstGeom prst="rect">
                        <a:avLst/>
                      </a:prstGeom>
                      <a:noFill/>
                      <a:ln w="38100">
                        <a:noFill/>
                        <a:miter/>
                      </a:ln>
                    </p:spPr>
                  </p:pic>
                </p:oleObj>
              </mc:Fallback>
            </mc:AlternateContent>
          </a:graphicData>
        </a:graphic>
      </p:graphicFrame>
      <p:graphicFrame>
        <p:nvGraphicFramePr>
          <p:cNvPr id="361580" name="对象 361579"/>
          <p:cNvGraphicFramePr/>
          <p:nvPr/>
        </p:nvGraphicFramePr>
        <p:xfrm>
          <a:off x="2077205" y="4597808"/>
          <a:ext cx="1829120" cy="485860"/>
        </p:xfrm>
        <a:graphic>
          <a:graphicData uri="http://schemas.openxmlformats.org/presentationml/2006/ole">
            <mc:AlternateContent xmlns:mc="http://schemas.openxmlformats.org/markup-compatibility/2006">
              <mc:Choice xmlns:v="urn:schemas-microsoft-com:vml" Requires="v">
                <p:oleObj spid="_x0000_s163843" name="" r:id="rId3" imgW="901065" imgH="241300" progId="Equation.3">
                  <p:embed/>
                </p:oleObj>
              </mc:Choice>
              <mc:Fallback>
                <p:oleObj name="" r:id="rId3" imgW="901065" imgH="241300" progId="Equation.3">
                  <p:embed/>
                  <p:pic>
                    <p:nvPicPr>
                      <p:cNvPr id="0" name="对象 361579"/>
                      <p:cNvPicPr/>
                      <p:nvPr/>
                    </p:nvPicPr>
                    <p:blipFill>
                      <a:blip r:embed="rId4">
                        <a:clrChange>
                          <a:clrFrom>
                            <a:srgbClr val="000000"/>
                          </a:clrFrom>
                          <a:clrTo>
                            <a:srgbClr val="000000"/>
                          </a:clrTo>
                        </a:clrChange>
                      </a:blip>
                      <a:stretch>
                        <a:fillRect/>
                      </a:stretch>
                    </p:blipFill>
                    <p:spPr>
                      <a:xfrm>
                        <a:off x="2077205" y="4597808"/>
                        <a:ext cx="1829120" cy="485860"/>
                      </a:xfrm>
                      <a:prstGeom prst="rect">
                        <a:avLst/>
                      </a:prstGeom>
                      <a:noFill/>
                      <a:ln w="38100">
                        <a:noFill/>
                        <a:miter/>
                      </a:ln>
                    </p:spPr>
                  </p:pic>
                </p:oleObj>
              </mc:Fallback>
            </mc:AlternateContent>
          </a:graphicData>
        </a:graphic>
      </p:graphicFrame>
      <p:grpSp>
        <p:nvGrpSpPr>
          <p:cNvPr id="361605" name="组合 361604"/>
          <p:cNvGrpSpPr/>
          <p:nvPr/>
        </p:nvGrpSpPr>
        <p:grpSpPr>
          <a:xfrm>
            <a:off x="4680366" y="3166426"/>
            <a:ext cx="2963984" cy="1874372"/>
            <a:chOff x="3160" y="2666"/>
            <a:chExt cx="2489" cy="1574"/>
          </a:xfrm>
        </p:grpSpPr>
        <p:sp>
          <p:nvSpPr>
            <p:cNvPr id="361606" name="直接连接符 361605"/>
            <p:cNvSpPr/>
            <p:nvPr/>
          </p:nvSpPr>
          <p:spPr>
            <a:xfrm flipH="1">
              <a:off x="3946" y="3220"/>
              <a:ext cx="7" cy="708"/>
            </a:xfrm>
            <a:prstGeom prst="line">
              <a:avLst/>
            </a:prstGeom>
            <a:ln w="38100" cap="flat" cmpd="sng">
              <a:solidFill>
                <a:schemeClr val="accent2"/>
              </a:solidFill>
              <a:prstDash val="sysDot"/>
              <a:headEnd type="none" w="med" len="med"/>
              <a:tailEnd type="none" w="med" len="med"/>
            </a:ln>
          </p:spPr>
        </p:sp>
        <p:sp>
          <p:nvSpPr>
            <p:cNvPr id="361607" name="直接连接符 361606"/>
            <p:cNvSpPr/>
            <p:nvPr/>
          </p:nvSpPr>
          <p:spPr>
            <a:xfrm>
              <a:off x="4469" y="3253"/>
              <a:ext cx="3" cy="675"/>
            </a:xfrm>
            <a:prstGeom prst="line">
              <a:avLst/>
            </a:prstGeom>
            <a:ln w="38100" cap="flat" cmpd="sng">
              <a:solidFill>
                <a:schemeClr val="accent2"/>
              </a:solidFill>
              <a:prstDash val="sysDot"/>
              <a:headEnd type="none" w="med" len="med"/>
              <a:tailEnd type="none" w="med" len="med"/>
            </a:ln>
          </p:spPr>
        </p:sp>
        <p:sp>
          <p:nvSpPr>
            <p:cNvPr id="361608" name="直接连接符 361607"/>
            <p:cNvSpPr/>
            <p:nvPr/>
          </p:nvSpPr>
          <p:spPr>
            <a:xfrm>
              <a:off x="4967" y="3236"/>
              <a:ext cx="0" cy="692"/>
            </a:xfrm>
            <a:prstGeom prst="line">
              <a:avLst/>
            </a:prstGeom>
            <a:ln w="38100" cap="flat" cmpd="sng">
              <a:solidFill>
                <a:schemeClr val="accent2"/>
              </a:solidFill>
              <a:prstDash val="sysDot"/>
              <a:headEnd type="none" w="med" len="med"/>
              <a:tailEnd type="none" w="med" len="med"/>
            </a:ln>
          </p:spPr>
        </p:sp>
        <p:sp>
          <p:nvSpPr>
            <p:cNvPr id="361609" name="矩形 361608"/>
            <p:cNvSpPr/>
            <p:nvPr/>
          </p:nvSpPr>
          <p:spPr>
            <a:xfrm>
              <a:off x="4462" y="3204"/>
              <a:ext cx="271" cy="288"/>
            </a:xfrm>
            <a:prstGeom prst="rect">
              <a:avLst/>
            </a:prstGeom>
            <a:noFill/>
            <a:ln w="38100">
              <a:noFill/>
            </a:ln>
          </p:spPr>
          <p:txBody>
            <a:bodyPr lIns="67877" tIns="33343" rIns="67877" bIns="33343">
              <a:spAutoFit/>
            </a:bodyPr>
            <a:lstStyle/>
            <a:p>
              <a:pPr defTabSz="762000" eaLnBrk="0" hangingPunct="0">
                <a:spcBef>
                  <a:spcPct val="50000"/>
                </a:spcBef>
              </a:pPr>
              <a:r>
                <a:rPr lang="en-US" altLang="zh-CN" sz="1800" b="1" i="1">
                  <a:latin typeface="Times New Roman" panose="02020603050405020304" pitchFamily="18" charset="0"/>
                </a:rPr>
                <a:t>t</a:t>
              </a:r>
              <a:r>
                <a:rPr lang="en-US" altLang="zh-CN" sz="1800" b="1" baseline="-25000">
                  <a:latin typeface="Times New Roman" panose="02020603050405020304" pitchFamily="18" charset="0"/>
                </a:rPr>
                <a:t>2</a:t>
              </a:r>
              <a:endParaRPr lang="en-US" altLang="zh-CN" sz="1800" b="1" i="1">
                <a:latin typeface="Times New Roman" panose="02020603050405020304" pitchFamily="18" charset="0"/>
              </a:endParaRPr>
            </a:p>
          </p:txBody>
        </p:sp>
        <p:grpSp>
          <p:nvGrpSpPr>
            <p:cNvPr id="361610" name="组合 361609"/>
            <p:cNvGrpSpPr/>
            <p:nvPr/>
          </p:nvGrpSpPr>
          <p:grpSpPr>
            <a:xfrm>
              <a:off x="3463" y="2889"/>
              <a:ext cx="500" cy="360"/>
              <a:chOff x="3232" y="1181"/>
              <a:chExt cx="620" cy="376"/>
            </a:xfrm>
          </p:grpSpPr>
          <p:sp>
            <p:nvSpPr>
              <p:cNvPr id="361611" name="直接连接符 361610"/>
              <p:cNvSpPr/>
              <p:nvPr/>
            </p:nvSpPr>
            <p:spPr>
              <a:xfrm flipV="1">
                <a:off x="3839" y="1181"/>
                <a:ext cx="0" cy="376"/>
              </a:xfrm>
              <a:prstGeom prst="line">
                <a:avLst/>
              </a:prstGeom>
              <a:ln w="38100" cap="flat" cmpd="sng">
                <a:solidFill>
                  <a:schemeClr val="accent2"/>
                </a:solidFill>
                <a:prstDash val="solid"/>
                <a:headEnd type="none" w="med" len="med"/>
                <a:tailEnd type="none" w="med" len="med"/>
              </a:ln>
            </p:spPr>
          </p:sp>
          <p:sp>
            <p:nvSpPr>
              <p:cNvPr id="361612" name="直接连接符 361611"/>
              <p:cNvSpPr/>
              <p:nvPr/>
            </p:nvSpPr>
            <p:spPr>
              <a:xfrm flipH="1">
                <a:off x="3232" y="1196"/>
                <a:ext cx="620" cy="0"/>
              </a:xfrm>
              <a:prstGeom prst="line">
                <a:avLst/>
              </a:prstGeom>
              <a:ln w="38100" cap="flat" cmpd="sng">
                <a:solidFill>
                  <a:schemeClr val="accent2"/>
                </a:solidFill>
                <a:prstDash val="solid"/>
                <a:headEnd type="none" w="med" len="med"/>
                <a:tailEnd type="none" w="med" len="med"/>
              </a:ln>
            </p:spPr>
          </p:sp>
        </p:grpSp>
        <p:sp>
          <p:nvSpPr>
            <p:cNvPr id="361613" name="直接连接符 361612"/>
            <p:cNvSpPr/>
            <p:nvPr/>
          </p:nvSpPr>
          <p:spPr>
            <a:xfrm flipH="1" flipV="1">
              <a:off x="3459" y="2727"/>
              <a:ext cx="1" cy="493"/>
            </a:xfrm>
            <a:prstGeom prst="line">
              <a:avLst/>
            </a:prstGeom>
            <a:ln w="38100" cap="flat" cmpd="sng">
              <a:solidFill>
                <a:schemeClr val="tx2"/>
              </a:solidFill>
              <a:prstDash val="solid"/>
              <a:headEnd type="none" w="med" len="med"/>
              <a:tailEnd type="triangle" w="med" len="med"/>
            </a:ln>
          </p:spPr>
        </p:sp>
        <p:sp>
          <p:nvSpPr>
            <p:cNvPr id="361614" name="矩形 361613"/>
            <p:cNvSpPr/>
            <p:nvPr/>
          </p:nvSpPr>
          <p:spPr>
            <a:xfrm>
              <a:off x="5380" y="3212"/>
              <a:ext cx="222" cy="288"/>
            </a:xfrm>
            <a:prstGeom prst="rect">
              <a:avLst/>
            </a:prstGeom>
            <a:noFill/>
            <a:ln w="38100">
              <a:noFill/>
            </a:ln>
          </p:spPr>
          <p:txBody>
            <a:bodyPr lIns="67877" tIns="33343" rIns="67877" bIns="33343">
              <a:spAutoFit/>
            </a:bodyPr>
            <a:lstStyle/>
            <a:p>
              <a:pPr defTabSz="762000" eaLnBrk="0" hangingPunct="0">
                <a:spcBef>
                  <a:spcPct val="50000"/>
                </a:spcBef>
              </a:pPr>
              <a:r>
                <a:rPr lang="en-US" altLang="zh-CN" sz="1800" b="1" i="1">
                  <a:latin typeface="Times New Roman" panose="02020603050405020304" pitchFamily="18" charset="0"/>
                </a:rPr>
                <a:t>t</a:t>
              </a:r>
              <a:endParaRPr lang="en-US" altLang="zh-CN" sz="1800" b="1" i="1">
                <a:latin typeface="Times New Roman" panose="02020603050405020304" pitchFamily="18" charset="0"/>
              </a:endParaRPr>
            </a:p>
          </p:txBody>
        </p:sp>
        <p:sp>
          <p:nvSpPr>
            <p:cNvPr id="361615" name="直接连接符 361614"/>
            <p:cNvSpPr/>
            <p:nvPr/>
          </p:nvSpPr>
          <p:spPr>
            <a:xfrm flipV="1">
              <a:off x="3453" y="3236"/>
              <a:ext cx="2149" cy="0"/>
            </a:xfrm>
            <a:prstGeom prst="line">
              <a:avLst/>
            </a:prstGeom>
            <a:ln w="38100" cap="flat" cmpd="sng">
              <a:solidFill>
                <a:schemeClr val="tx1"/>
              </a:solidFill>
              <a:prstDash val="solid"/>
              <a:headEnd type="none" w="med" len="med"/>
              <a:tailEnd type="triangle" w="med" len="med"/>
            </a:ln>
          </p:spPr>
        </p:sp>
        <p:sp>
          <p:nvSpPr>
            <p:cNvPr id="361616" name="直接连接符 361615"/>
            <p:cNvSpPr/>
            <p:nvPr/>
          </p:nvSpPr>
          <p:spPr>
            <a:xfrm flipV="1">
              <a:off x="4968" y="2893"/>
              <a:ext cx="0" cy="360"/>
            </a:xfrm>
            <a:prstGeom prst="line">
              <a:avLst/>
            </a:prstGeom>
            <a:ln w="38100" cap="flat" cmpd="sng">
              <a:solidFill>
                <a:schemeClr val="accent2"/>
              </a:solidFill>
              <a:prstDash val="solid"/>
              <a:headEnd type="none" w="med" len="med"/>
              <a:tailEnd type="none" w="med" len="med"/>
            </a:ln>
          </p:spPr>
        </p:sp>
        <p:sp>
          <p:nvSpPr>
            <p:cNvPr id="361617" name="直接连接符 361616"/>
            <p:cNvSpPr/>
            <p:nvPr/>
          </p:nvSpPr>
          <p:spPr>
            <a:xfrm flipH="1">
              <a:off x="4469" y="2907"/>
              <a:ext cx="500" cy="0"/>
            </a:xfrm>
            <a:prstGeom prst="line">
              <a:avLst/>
            </a:prstGeom>
            <a:ln w="38100" cap="flat" cmpd="sng">
              <a:solidFill>
                <a:schemeClr val="accent2"/>
              </a:solidFill>
              <a:prstDash val="solid"/>
              <a:headEnd type="none" w="med" len="med"/>
              <a:tailEnd type="none" w="med" len="med"/>
            </a:ln>
          </p:spPr>
        </p:sp>
        <p:sp>
          <p:nvSpPr>
            <p:cNvPr id="361618" name="直接连接符 361617"/>
            <p:cNvSpPr/>
            <p:nvPr/>
          </p:nvSpPr>
          <p:spPr>
            <a:xfrm flipV="1">
              <a:off x="4465" y="2907"/>
              <a:ext cx="0" cy="360"/>
            </a:xfrm>
            <a:prstGeom prst="line">
              <a:avLst/>
            </a:prstGeom>
            <a:ln w="38100" cap="flat" cmpd="sng">
              <a:solidFill>
                <a:schemeClr val="accent2"/>
              </a:solidFill>
              <a:prstDash val="solid"/>
              <a:headEnd type="none" w="med" len="med"/>
              <a:tailEnd type="none" w="med" len="med"/>
            </a:ln>
          </p:spPr>
        </p:sp>
        <p:sp>
          <p:nvSpPr>
            <p:cNvPr id="361619" name="矩形 361618"/>
            <p:cNvSpPr/>
            <p:nvPr/>
          </p:nvSpPr>
          <p:spPr>
            <a:xfrm>
              <a:off x="3960" y="3181"/>
              <a:ext cx="271" cy="288"/>
            </a:xfrm>
            <a:prstGeom prst="rect">
              <a:avLst/>
            </a:prstGeom>
            <a:noFill/>
            <a:ln w="38100">
              <a:noFill/>
            </a:ln>
          </p:spPr>
          <p:txBody>
            <a:bodyPr lIns="67877" tIns="33343" rIns="67877" bIns="33343">
              <a:spAutoFit/>
            </a:bodyPr>
            <a:lstStyle/>
            <a:p>
              <a:pPr defTabSz="762000" eaLnBrk="0" hangingPunct="0">
                <a:spcBef>
                  <a:spcPct val="50000"/>
                </a:spcBef>
              </a:pPr>
              <a:r>
                <a:rPr lang="en-US" altLang="zh-CN" sz="1800" b="1" i="1">
                  <a:latin typeface="Times New Roman" panose="02020603050405020304" pitchFamily="18" charset="0"/>
                </a:rPr>
                <a:t>t</a:t>
              </a:r>
              <a:r>
                <a:rPr lang="en-US" altLang="zh-CN" sz="1800" b="1" baseline="-25000">
                  <a:latin typeface="Times New Roman" panose="02020603050405020304" pitchFamily="18" charset="0"/>
                </a:rPr>
                <a:t>1</a:t>
              </a:r>
              <a:endParaRPr lang="en-US" altLang="zh-CN" sz="1800" b="1" i="1">
                <a:latin typeface="Times New Roman" panose="02020603050405020304" pitchFamily="18" charset="0"/>
              </a:endParaRPr>
            </a:p>
          </p:txBody>
        </p:sp>
        <p:sp>
          <p:nvSpPr>
            <p:cNvPr id="361620" name="矩形 361619"/>
            <p:cNvSpPr/>
            <p:nvPr/>
          </p:nvSpPr>
          <p:spPr>
            <a:xfrm>
              <a:off x="5427" y="3928"/>
              <a:ext cx="222" cy="288"/>
            </a:xfrm>
            <a:prstGeom prst="rect">
              <a:avLst/>
            </a:prstGeom>
            <a:noFill/>
            <a:ln w="12700">
              <a:noFill/>
            </a:ln>
          </p:spPr>
          <p:txBody>
            <a:bodyPr lIns="67877" tIns="33343" rIns="67877" bIns="33343">
              <a:spAutoFit/>
            </a:bodyPr>
            <a:lstStyle/>
            <a:p>
              <a:pPr defTabSz="762000" eaLnBrk="0" hangingPunct="0">
                <a:spcBef>
                  <a:spcPct val="50000"/>
                </a:spcBef>
              </a:pPr>
              <a:r>
                <a:rPr lang="en-US" altLang="zh-CN" sz="1800" b="1" i="1">
                  <a:latin typeface="Times New Roman" panose="02020603050405020304" pitchFamily="18" charset="0"/>
                </a:rPr>
                <a:t>t</a:t>
              </a:r>
              <a:endParaRPr lang="en-US" altLang="zh-CN" sz="1800" b="1" i="1">
                <a:latin typeface="Times New Roman" panose="02020603050405020304" pitchFamily="18" charset="0"/>
              </a:endParaRPr>
            </a:p>
          </p:txBody>
        </p:sp>
        <p:sp>
          <p:nvSpPr>
            <p:cNvPr id="361621" name="直接连接符 361620"/>
            <p:cNvSpPr/>
            <p:nvPr/>
          </p:nvSpPr>
          <p:spPr>
            <a:xfrm flipH="1" flipV="1">
              <a:off x="3460" y="3339"/>
              <a:ext cx="5" cy="589"/>
            </a:xfrm>
            <a:prstGeom prst="line">
              <a:avLst/>
            </a:prstGeom>
            <a:ln w="38100" cap="flat" cmpd="sng">
              <a:solidFill>
                <a:schemeClr val="tx2"/>
              </a:solidFill>
              <a:prstDash val="solid"/>
              <a:headEnd type="none" w="med" len="med"/>
              <a:tailEnd type="triangle" w="med" len="med"/>
            </a:ln>
          </p:spPr>
        </p:sp>
        <p:sp>
          <p:nvSpPr>
            <p:cNvPr id="361622" name="直接连接符 361621"/>
            <p:cNvSpPr/>
            <p:nvPr/>
          </p:nvSpPr>
          <p:spPr>
            <a:xfrm flipV="1">
              <a:off x="3458" y="3928"/>
              <a:ext cx="2144" cy="8"/>
            </a:xfrm>
            <a:prstGeom prst="line">
              <a:avLst/>
            </a:prstGeom>
            <a:ln w="38100" cap="flat" cmpd="sng">
              <a:solidFill>
                <a:schemeClr val="tx2"/>
              </a:solidFill>
              <a:prstDash val="solid"/>
              <a:headEnd type="none" w="med" len="med"/>
              <a:tailEnd type="triangle" w="med" len="med"/>
            </a:ln>
          </p:spPr>
        </p:sp>
        <p:sp>
          <p:nvSpPr>
            <p:cNvPr id="361623" name="矩形 361622"/>
            <p:cNvSpPr/>
            <p:nvPr/>
          </p:nvSpPr>
          <p:spPr>
            <a:xfrm>
              <a:off x="4400" y="3952"/>
              <a:ext cx="271" cy="288"/>
            </a:xfrm>
            <a:prstGeom prst="rect">
              <a:avLst/>
            </a:prstGeom>
            <a:noFill/>
            <a:ln w="12700">
              <a:noFill/>
            </a:ln>
          </p:spPr>
          <p:txBody>
            <a:bodyPr lIns="67877" tIns="33343" rIns="67877" bIns="33343">
              <a:spAutoFit/>
            </a:bodyPr>
            <a:lstStyle/>
            <a:p>
              <a:pPr defTabSz="762000" eaLnBrk="0" hangingPunct="0">
                <a:spcBef>
                  <a:spcPct val="50000"/>
                </a:spcBef>
              </a:pPr>
              <a:r>
                <a:rPr lang="en-US" altLang="zh-CN" sz="1800" b="1" i="1">
                  <a:latin typeface="Times New Roman" panose="02020603050405020304" pitchFamily="18" charset="0"/>
                </a:rPr>
                <a:t>t</a:t>
              </a:r>
              <a:r>
                <a:rPr lang="en-US" altLang="zh-CN" sz="1800" b="1" baseline="-25000">
                  <a:latin typeface="Times New Roman" panose="02020603050405020304" pitchFamily="18" charset="0"/>
                </a:rPr>
                <a:t>2</a:t>
              </a:r>
              <a:endParaRPr lang="en-US" altLang="zh-CN" sz="1800" b="1" i="1">
                <a:latin typeface="Times New Roman" panose="02020603050405020304" pitchFamily="18" charset="0"/>
              </a:endParaRPr>
            </a:p>
          </p:txBody>
        </p:sp>
        <p:sp>
          <p:nvSpPr>
            <p:cNvPr id="361624" name="矩形 361623"/>
            <p:cNvSpPr/>
            <p:nvPr/>
          </p:nvSpPr>
          <p:spPr>
            <a:xfrm>
              <a:off x="3878" y="3915"/>
              <a:ext cx="272" cy="288"/>
            </a:xfrm>
            <a:prstGeom prst="rect">
              <a:avLst/>
            </a:prstGeom>
            <a:noFill/>
            <a:ln w="12700">
              <a:noFill/>
            </a:ln>
          </p:spPr>
          <p:txBody>
            <a:bodyPr lIns="67877" tIns="33343" rIns="67877" bIns="33343">
              <a:spAutoFit/>
            </a:bodyPr>
            <a:lstStyle/>
            <a:p>
              <a:pPr defTabSz="762000" eaLnBrk="0" hangingPunct="0">
                <a:spcBef>
                  <a:spcPct val="50000"/>
                </a:spcBef>
              </a:pPr>
              <a:r>
                <a:rPr lang="en-US" altLang="zh-CN" sz="1800" b="1" i="1">
                  <a:latin typeface="Times New Roman" panose="02020603050405020304" pitchFamily="18" charset="0"/>
                </a:rPr>
                <a:t>t</a:t>
              </a:r>
              <a:r>
                <a:rPr lang="en-US" altLang="zh-CN" sz="1800" b="1" baseline="-25000">
                  <a:latin typeface="Times New Roman" panose="02020603050405020304" pitchFamily="18" charset="0"/>
                </a:rPr>
                <a:t>1</a:t>
              </a:r>
              <a:endParaRPr lang="en-US" altLang="zh-CN" sz="1800" b="1" i="1">
                <a:latin typeface="Times New Roman" panose="02020603050405020304" pitchFamily="18" charset="0"/>
              </a:endParaRPr>
            </a:p>
          </p:txBody>
        </p:sp>
        <p:sp>
          <p:nvSpPr>
            <p:cNvPr id="361625" name="直接连接符 361624"/>
            <p:cNvSpPr/>
            <p:nvPr/>
          </p:nvSpPr>
          <p:spPr>
            <a:xfrm>
              <a:off x="3502" y="3571"/>
              <a:ext cx="1468" cy="0"/>
            </a:xfrm>
            <a:prstGeom prst="line">
              <a:avLst/>
            </a:prstGeom>
            <a:ln w="38100" cap="flat" cmpd="sng">
              <a:solidFill>
                <a:srgbClr val="FF00FF"/>
              </a:solidFill>
              <a:prstDash val="sysDot"/>
              <a:headEnd type="none" w="med" len="med"/>
              <a:tailEnd type="none" w="med" len="med"/>
            </a:ln>
          </p:spPr>
        </p:sp>
        <p:sp>
          <p:nvSpPr>
            <p:cNvPr id="361627" name="直接连接符 361626"/>
            <p:cNvSpPr/>
            <p:nvPr/>
          </p:nvSpPr>
          <p:spPr>
            <a:xfrm flipV="1">
              <a:off x="3465" y="3649"/>
              <a:ext cx="501" cy="122"/>
            </a:xfrm>
            <a:prstGeom prst="line">
              <a:avLst/>
            </a:prstGeom>
            <a:ln w="38100" cap="flat" cmpd="sng">
              <a:solidFill>
                <a:srgbClr val="FF0000"/>
              </a:solidFill>
              <a:prstDash val="solid"/>
              <a:headEnd type="none" w="med" len="med"/>
              <a:tailEnd type="none" w="med" len="med"/>
            </a:ln>
          </p:spPr>
        </p:sp>
        <p:grpSp>
          <p:nvGrpSpPr>
            <p:cNvPr id="361628" name="组合 361627"/>
            <p:cNvGrpSpPr/>
            <p:nvPr/>
          </p:nvGrpSpPr>
          <p:grpSpPr>
            <a:xfrm>
              <a:off x="3951" y="3656"/>
              <a:ext cx="1027" cy="146"/>
              <a:chOff x="1662" y="2774"/>
              <a:chExt cx="1276" cy="144"/>
            </a:xfrm>
          </p:grpSpPr>
          <p:sp>
            <p:nvSpPr>
              <p:cNvPr id="361629" name="直接连接符 361628"/>
              <p:cNvSpPr/>
              <p:nvPr/>
            </p:nvSpPr>
            <p:spPr>
              <a:xfrm>
                <a:off x="1662" y="2774"/>
                <a:ext cx="672" cy="144"/>
              </a:xfrm>
              <a:prstGeom prst="line">
                <a:avLst/>
              </a:prstGeom>
              <a:ln w="38100" cap="flat" cmpd="sng">
                <a:solidFill>
                  <a:srgbClr val="FF0000"/>
                </a:solidFill>
                <a:prstDash val="solid"/>
                <a:headEnd type="none" w="med" len="med"/>
                <a:tailEnd type="none" w="med" len="med"/>
              </a:ln>
            </p:spPr>
          </p:sp>
          <p:sp>
            <p:nvSpPr>
              <p:cNvPr id="361630" name="直接连接符 361629"/>
              <p:cNvSpPr/>
              <p:nvPr/>
            </p:nvSpPr>
            <p:spPr>
              <a:xfrm flipV="1">
                <a:off x="2314" y="2774"/>
                <a:ext cx="624" cy="144"/>
              </a:xfrm>
              <a:prstGeom prst="line">
                <a:avLst/>
              </a:prstGeom>
              <a:ln w="38100" cap="flat" cmpd="sng">
                <a:solidFill>
                  <a:srgbClr val="FF0000"/>
                </a:solidFill>
                <a:prstDash val="solid"/>
                <a:headEnd type="none" w="med" len="med"/>
                <a:tailEnd type="none" w="med" len="med"/>
              </a:ln>
            </p:spPr>
          </p:sp>
        </p:grpSp>
        <p:sp>
          <p:nvSpPr>
            <p:cNvPr id="361631" name="文本框 361630"/>
            <p:cNvSpPr txBox="1"/>
            <p:nvPr/>
          </p:nvSpPr>
          <p:spPr>
            <a:xfrm>
              <a:off x="3160" y="2666"/>
              <a:ext cx="323"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1</a:t>
              </a:r>
              <a:endParaRPr lang="en-US" altLang="zh-CN" sz="1800" b="1" baseline="-25000">
                <a:latin typeface="Times New Roman" panose="02020603050405020304" pitchFamily="18" charset="0"/>
              </a:endParaRPr>
            </a:p>
          </p:txBody>
        </p:sp>
        <p:sp>
          <p:nvSpPr>
            <p:cNvPr id="361632" name="文本框 361631"/>
            <p:cNvSpPr txBox="1"/>
            <p:nvPr/>
          </p:nvSpPr>
          <p:spPr>
            <a:xfrm>
              <a:off x="3160" y="3278"/>
              <a:ext cx="323"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2</a:t>
              </a:r>
              <a:endParaRPr lang="en-US" altLang="zh-CN" sz="1800" b="1" baseline="-25000">
                <a:latin typeface="Times New Roman" panose="02020603050405020304" pitchFamily="18" charset="0"/>
              </a:endParaRPr>
            </a:p>
          </p:txBody>
        </p:sp>
        <p:sp>
          <p:nvSpPr>
            <p:cNvPr id="361633" name="直接连接符 361632"/>
            <p:cNvSpPr/>
            <p:nvPr/>
          </p:nvSpPr>
          <p:spPr>
            <a:xfrm>
              <a:off x="4953" y="3656"/>
              <a:ext cx="541" cy="146"/>
            </a:xfrm>
            <a:prstGeom prst="line">
              <a:avLst/>
            </a:prstGeom>
            <a:ln w="38100" cap="flat" cmpd="sng">
              <a:solidFill>
                <a:srgbClr val="FF0000"/>
              </a:solidFill>
              <a:prstDash val="solid"/>
              <a:headEnd type="none" w="med" len="med"/>
              <a:tailEnd type="none" w="med" len="med"/>
            </a:ln>
          </p:spPr>
        </p:sp>
      </p:grpSp>
      <p:grpSp>
        <p:nvGrpSpPr>
          <p:cNvPr id="361634" name="组合 361633"/>
          <p:cNvGrpSpPr/>
          <p:nvPr/>
        </p:nvGrpSpPr>
        <p:grpSpPr>
          <a:xfrm>
            <a:off x="1945022" y="3158090"/>
            <a:ext cx="2139928" cy="1438527"/>
            <a:chOff x="2841" y="1015"/>
            <a:chExt cx="1797" cy="1208"/>
          </a:xfrm>
        </p:grpSpPr>
        <p:sp>
          <p:nvSpPr>
            <p:cNvPr id="361635" name="矩形 361634"/>
            <p:cNvSpPr/>
            <p:nvPr/>
          </p:nvSpPr>
          <p:spPr>
            <a:xfrm>
              <a:off x="3456" y="1551"/>
              <a:ext cx="282"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C</a:t>
              </a:r>
              <a:endParaRPr lang="en-US" altLang="zh-CN" sz="1800" b="1" baseline="-25000">
                <a:latin typeface="Times New Roman" panose="02020603050405020304" pitchFamily="18" charset="0"/>
              </a:endParaRPr>
            </a:p>
          </p:txBody>
        </p:sp>
        <p:sp>
          <p:nvSpPr>
            <p:cNvPr id="361636" name="直接连接符 361635"/>
            <p:cNvSpPr/>
            <p:nvPr/>
          </p:nvSpPr>
          <p:spPr>
            <a:xfrm flipH="1">
              <a:off x="3821" y="1332"/>
              <a:ext cx="0" cy="861"/>
            </a:xfrm>
            <a:prstGeom prst="line">
              <a:avLst/>
            </a:prstGeom>
            <a:ln w="38100" cap="flat" cmpd="sng">
              <a:solidFill>
                <a:schemeClr val="tx1"/>
              </a:solidFill>
              <a:prstDash val="solid"/>
              <a:headEnd type="oval" w="med" len="med"/>
              <a:tailEnd type="oval" w="med" len="med"/>
            </a:ln>
          </p:spPr>
        </p:sp>
        <p:sp>
          <p:nvSpPr>
            <p:cNvPr id="361637" name="文本框 361636"/>
            <p:cNvSpPr txBox="1"/>
            <p:nvPr/>
          </p:nvSpPr>
          <p:spPr>
            <a:xfrm>
              <a:off x="4329" y="1328"/>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61638" name="文本框 361637"/>
            <p:cNvSpPr txBox="1"/>
            <p:nvPr/>
          </p:nvSpPr>
          <p:spPr>
            <a:xfrm>
              <a:off x="4315" y="1901"/>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361639" name="文本框 361638"/>
            <p:cNvSpPr txBox="1"/>
            <p:nvPr/>
          </p:nvSpPr>
          <p:spPr>
            <a:xfrm>
              <a:off x="2882" y="1350"/>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61640" name="文本框 361639"/>
            <p:cNvSpPr txBox="1"/>
            <p:nvPr/>
          </p:nvSpPr>
          <p:spPr>
            <a:xfrm>
              <a:off x="2869" y="1904"/>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361641" name="矩形 361640"/>
            <p:cNvSpPr/>
            <p:nvPr/>
          </p:nvSpPr>
          <p:spPr>
            <a:xfrm>
              <a:off x="3294" y="1366"/>
              <a:ext cx="244" cy="309"/>
            </a:xfrm>
            <a:prstGeom prst="rect">
              <a:avLst/>
            </a:prstGeom>
            <a:noFill/>
            <a:ln w="38100">
              <a:noFill/>
            </a:ln>
          </p:spPr>
          <p:txBody>
            <a:bodyPr>
              <a:spAutoFit/>
            </a:bodyPr>
            <a:lstStyle/>
            <a:p>
              <a:r>
                <a:rPr lang="en-US" altLang="zh-CN" sz="1800" b="1" i="1">
                  <a:latin typeface="Times New Roman" panose="02020603050405020304" pitchFamily="18" charset="0"/>
                </a:rPr>
                <a:t>R</a:t>
              </a:r>
              <a:endParaRPr lang="en-US" altLang="zh-CN" sz="1800" b="1" baseline="-25000">
                <a:latin typeface="Times New Roman" panose="02020603050405020304" pitchFamily="18" charset="0"/>
              </a:endParaRPr>
            </a:p>
          </p:txBody>
        </p:sp>
        <p:sp>
          <p:nvSpPr>
            <p:cNvPr id="361642" name="矩形 361641"/>
            <p:cNvSpPr/>
            <p:nvPr/>
          </p:nvSpPr>
          <p:spPr>
            <a:xfrm>
              <a:off x="2841" y="1645"/>
              <a:ext cx="323"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361643" name="矩形 361642"/>
            <p:cNvSpPr/>
            <p:nvPr/>
          </p:nvSpPr>
          <p:spPr>
            <a:xfrm>
              <a:off x="4315" y="1623"/>
              <a:ext cx="323"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grpSp>
          <p:nvGrpSpPr>
            <p:cNvPr id="361644" name="组合 361643"/>
            <p:cNvGrpSpPr/>
            <p:nvPr/>
          </p:nvGrpSpPr>
          <p:grpSpPr>
            <a:xfrm>
              <a:off x="3700" y="1742"/>
              <a:ext cx="240" cy="97"/>
              <a:chOff x="2200" y="2892"/>
              <a:chExt cx="240" cy="97"/>
            </a:xfrm>
          </p:grpSpPr>
          <p:sp>
            <p:nvSpPr>
              <p:cNvPr id="361645" name="直接连接符 361644"/>
              <p:cNvSpPr/>
              <p:nvPr/>
            </p:nvSpPr>
            <p:spPr>
              <a:xfrm>
                <a:off x="2200" y="2892"/>
                <a:ext cx="240" cy="0"/>
              </a:xfrm>
              <a:prstGeom prst="line">
                <a:avLst/>
              </a:prstGeom>
              <a:ln w="38100" cap="flat" cmpd="sng">
                <a:solidFill>
                  <a:schemeClr val="tx1"/>
                </a:solidFill>
                <a:prstDash val="solid"/>
                <a:headEnd type="none" w="med" len="med"/>
                <a:tailEnd type="none" w="med" len="med"/>
              </a:ln>
            </p:spPr>
          </p:sp>
          <p:sp>
            <p:nvSpPr>
              <p:cNvPr id="361646" name="直接连接符 361645"/>
              <p:cNvSpPr/>
              <p:nvPr/>
            </p:nvSpPr>
            <p:spPr>
              <a:xfrm>
                <a:off x="2200" y="2989"/>
                <a:ext cx="240" cy="0"/>
              </a:xfrm>
              <a:prstGeom prst="line">
                <a:avLst/>
              </a:prstGeom>
              <a:ln w="38100" cap="flat" cmpd="sng">
                <a:solidFill>
                  <a:schemeClr val="tx1"/>
                </a:solidFill>
                <a:prstDash val="solid"/>
                <a:headEnd type="none" w="med" len="med"/>
                <a:tailEnd type="none" w="med" len="med"/>
              </a:ln>
            </p:spPr>
          </p:sp>
          <p:sp>
            <p:nvSpPr>
              <p:cNvPr id="361647" name="矩形 361646"/>
              <p:cNvSpPr/>
              <p:nvPr/>
            </p:nvSpPr>
            <p:spPr>
              <a:xfrm>
                <a:off x="2200" y="2904"/>
                <a:ext cx="240" cy="73"/>
              </a:xfrm>
              <a:prstGeom prst="rect">
                <a:avLst/>
              </a:prstGeom>
              <a:solidFill>
                <a:schemeClr val="bg1"/>
              </a:solidFill>
              <a:ln w="25400">
                <a:noFill/>
              </a:ln>
            </p:spPr>
            <p:txBody>
              <a:bodyPr/>
              <a:lstStyle/>
              <a:p>
                <a:endParaRPr lang="zh-CN" altLang="en-US" sz="100"/>
              </a:p>
            </p:txBody>
          </p:sp>
        </p:grpSp>
        <p:sp>
          <p:nvSpPr>
            <p:cNvPr id="361648" name="直接连接符 361647"/>
            <p:cNvSpPr/>
            <p:nvPr/>
          </p:nvSpPr>
          <p:spPr>
            <a:xfrm>
              <a:off x="3000" y="1332"/>
              <a:ext cx="1406" cy="0"/>
            </a:xfrm>
            <a:prstGeom prst="line">
              <a:avLst/>
            </a:prstGeom>
            <a:ln w="38100" cap="flat" cmpd="sng">
              <a:solidFill>
                <a:schemeClr val="tx1"/>
              </a:solidFill>
              <a:prstDash val="solid"/>
              <a:headEnd type="none" w="med" len="med"/>
              <a:tailEnd type="none" w="med" len="med"/>
            </a:ln>
          </p:spPr>
        </p:sp>
        <p:sp>
          <p:nvSpPr>
            <p:cNvPr id="361649" name="直接连接符 361648"/>
            <p:cNvSpPr/>
            <p:nvPr/>
          </p:nvSpPr>
          <p:spPr>
            <a:xfrm>
              <a:off x="3022" y="2190"/>
              <a:ext cx="1384" cy="0"/>
            </a:xfrm>
            <a:prstGeom prst="line">
              <a:avLst/>
            </a:prstGeom>
            <a:ln w="38100" cap="flat" cmpd="sng">
              <a:solidFill>
                <a:schemeClr val="tx1"/>
              </a:solidFill>
              <a:prstDash val="solid"/>
              <a:headEnd type="none" w="med" len="med"/>
              <a:tailEnd type="none" w="med" len="med"/>
            </a:ln>
          </p:spPr>
        </p:sp>
        <p:sp>
          <p:nvSpPr>
            <p:cNvPr id="361650" name="矩形 361649"/>
            <p:cNvSpPr/>
            <p:nvPr/>
          </p:nvSpPr>
          <p:spPr>
            <a:xfrm rot="5400000">
              <a:off x="3402" y="1202"/>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lstStyle/>
            <a:p>
              <a:endParaRPr lang="zh-CN" altLang="en-US" sz="100"/>
            </a:p>
          </p:txBody>
        </p:sp>
        <p:sp>
          <p:nvSpPr>
            <p:cNvPr id="361651" name="直接连接符 361650"/>
            <p:cNvSpPr/>
            <p:nvPr/>
          </p:nvSpPr>
          <p:spPr>
            <a:xfrm flipH="1">
              <a:off x="4202" y="1332"/>
              <a:ext cx="204" cy="0"/>
            </a:xfrm>
            <a:prstGeom prst="line">
              <a:avLst/>
            </a:prstGeom>
            <a:ln w="38100" cap="flat" cmpd="sng">
              <a:solidFill>
                <a:srgbClr val="FF0000"/>
              </a:solidFill>
              <a:prstDash val="solid"/>
              <a:headEnd type="none" w="med" len="med"/>
              <a:tailEnd type="stealth" w="med" len="lg"/>
            </a:ln>
          </p:spPr>
        </p:sp>
        <p:sp>
          <p:nvSpPr>
            <p:cNvPr id="361652" name="直接连接符 361651"/>
            <p:cNvSpPr/>
            <p:nvPr/>
          </p:nvSpPr>
          <p:spPr>
            <a:xfrm>
              <a:off x="3022" y="1332"/>
              <a:ext cx="189" cy="0"/>
            </a:xfrm>
            <a:prstGeom prst="line">
              <a:avLst/>
            </a:prstGeom>
            <a:ln w="38100" cap="flat" cmpd="sng">
              <a:solidFill>
                <a:srgbClr val="FF0000"/>
              </a:solidFill>
              <a:prstDash val="solid"/>
              <a:headEnd type="none" w="med" len="med"/>
              <a:tailEnd type="stealth" w="med" len="lg"/>
            </a:ln>
          </p:spPr>
        </p:sp>
        <p:sp>
          <p:nvSpPr>
            <p:cNvPr id="361653" name="矩形 361652"/>
            <p:cNvSpPr/>
            <p:nvPr/>
          </p:nvSpPr>
          <p:spPr>
            <a:xfrm>
              <a:off x="2954" y="1015"/>
              <a:ext cx="269"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i</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361654" name="矩形 361653"/>
            <p:cNvSpPr/>
            <p:nvPr/>
          </p:nvSpPr>
          <p:spPr>
            <a:xfrm>
              <a:off x="4179" y="1015"/>
              <a:ext cx="269"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i</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361655" name="椭圆 361654"/>
            <p:cNvSpPr/>
            <p:nvPr/>
          </p:nvSpPr>
          <p:spPr>
            <a:xfrm>
              <a:off x="2933" y="1298"/>
              <a:ext cx="67" cy="68"/>
            </a:xfrm>
            <a:prstGeom prst="ellipse">
              <a:avLst/>
            </a:prstGeom>
            <a:solidFill>
              <a:schemeClr val="bg1"/>
            </a:solidFill>
            <a:ln w="38100" cap="flat" cmpd="sng">
              <a:solidFill>
                <a:schemeClr val="tx1"/>
              </a:solidFill>
              <a:prstDash val="solid"/>
              <a:headEnd type="none" w="med" len="med"/>
              <a:tailEnd type="none" w="med" len="lg"/>
            </a:ln>
          </p:spPr>
          <p:txBody>
            <a:bodyPr/>
            <a:lstStyle/>
            <a:p>
              <a:endParaRPr lang="zh-CN" altLang="en-US" sz="100"/>
            </a:p>
          </p:txBody>
        </p:sp>
        <p:sp>
          <p:nvSpPr>
            <p:cNvPr id="361656" name="椭圆 361655"/>
            <p:cNvSpPr/>
            <p:nvPr/>
          </p:nvSpPr>
          <p:spPr>
            <a:xfrm>
              <a:off x="4402" y="1298"/>
              <a:ext cx="67" cy="68"/>
            </a:xfrm>
            <a:prstGeom prst="ellipse">
              <a:avLst/>
            </a:prstGeom>
            <a:solidFill>
              <a:schemeClr val="bg1"/>
            </a:solidFill>
            <a:ln w="38100" cap="flat" cmpd="sng">
              <a:solidFill>
                <a:schemeClr val="tx1"/>
              </a:solidFill>
              <a:prstDash val="solid"/>
              <a:headEnd type="none" w="med" len="med"/>
              <a:tailEnd type="none" w="med" len="lg"/>
            </a:ln>
          </p:spPr>
          <p:txBody>
            <a:bodyPr/>
            <a:lstStyle/>
            <a:p>
              <a:endParaRPr lang="zh-CN" altLang="en-US" sz="100"/>
            </a:p>
          </p:txBody>
        </p:sp>
        <p:sp>
          <p:nvSpPr>
            <p:cNvPr id="361657" name="椭圆 361656"/>
            <p:cNvSpPr/>
            <p:nvPr/>
          </p:nvSpPr>
          <p:spPr>
            <a:xfrm>
              <a:off x="2954" y="2155"/>
              <a:ext cx="67" cy="68"/>
            </a:xfrm>
            <a:prstGeom prst="ellipse">
              <a:avLst/>
            </a:prstGeom>
            <a:solidFill>
              <a:schemeClr val="bg1"/>
            </a:solidFill>
            <a:ln w="38100" cap="flat" cmpd="sng">
              <a:solidFill>
                <a:schemeClr val="tx1"/>
              </a:solidFill>
              <a:prstDash val="solid"/>
              <a:headEnd type="none" w="med" len="med"/>
              <a:tailEnd type="none" w="med" len="lg"/>
            </a:ln>
          </p:spPr>
          <p:txBody>
            <a:bodyPr/>
            <a:lstStyle/>
            <a:p>
              <a:endParaRPr lang="zh-CN" altLang="en-US" sz="100"/>
            </a:p>
          </p:txBody>
        </p:sp>
        <p:sp>
          <p:nvSpPr>
            <p:cNvPr id="361658" name="椭圆 361657"/>
            <p:cNvSpPr/>
            <p:nvPr/>
          </p:nvSpPr>
          <p:spPr>
            <a:xfrm>
              <a:off x="4406" y="2155"/>
              <a:ext cx="67" cy="68"/>
            </a:xfrm>
            <a:prstGeom prst="ellipse">
              <a:avLst/>
            </a:prstGeom>
            <a:solidFill>
              <a:schemeClr val="bg1"/>
            </a:solidFill>
            <a:ln w="38100" cap="flat" cmpd="sng">
              <a:solidFill>
                <a:schemeClr val="tx1"/>
              </a:solidFill>
              <a:prstDash val="solid"/>
              <a:headEnd type="none" w="med" len="med"/>
              <a:tailEnd type="none" w="med" len="lg"/>
            </a:ln>
          </p:spPr>
          <p:txBody>
            <a:bodyPr/>
            <a:lstStyle/>
            <a:p>
              <a:endParaRPr lang="zh-CN" altLang="en-US" sz="100"/>
            </a:p>
          </p:txBody>
        </p:sp>
      </p:grpSp>
      <p:grpSp>
        <p:nvGrpSpPr>
          <p:cNvPr id="361659" name="组合 361658"/>
          <p:cNvGrpSpPr/>
          <p:nvPr/>
        </p:nvGrpSpPr>
        <p:grpSpPr>
          <a:xfrm>
            <a:off x="1989083" y="1294436"/>
            <a:ext cx="2139927" cy="1438527"/>
            <a:chOff x="2992" y="2061"/>
            <a:chExt cx="1797" cy="1208"/>
          </a:xfrm>
        </p:grpSpPr>
        <p:sp>
          <p:nvSpPr>
            <p:cNvPr id="361660" name="矩形 361659"/>
            <p:cNvSpPr/>
            <p:nvPr/>
          </p:nvSpPr>
          <p:spPr>
            <a:xfrm>
              <a:off x="3430" y="2478"/>
              <a:ext cx="282"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C</a:t>
              </a:r>
              <a:endParaRPr lang="en-US" altLang="zh-CN" sz="1800" b="1" baseline="-25000">
                <a:latin typeface="Times New Roman" panose="02020603050405020304" pitchFamily="18" charset="0"/>
              </a:endParaRPr>
            </a:p>
          </p:txBody>
        </p:sp>
        <p:sp>
          <p:nvSpPr>
            <p:cNvPr id="361661" name="直接连接符 361660"/>
            <p:cNvSpPr/>
            <p:nvPr/>
          </p:nvSpPr>
          <p:spPr>
            <a:xfrm flipH="1">
              <a:off x="3972" y="2378"/>
              <a:ext cx="0" cy="861"/>
            </a:xfrm>
            <a:prstGeom prst="line">
              <a:avLst/>
            </a:prstGeom>
            <a:ln w="38100" cap="flat" cmpd="sng">
              <a:solidFill>
                <a:schemeClr val="tx1"/>
              </a:solidFill>
              <a:prstDash val="solid"/>
              <a:headEnd type="oval" w="med" len="med"/>
              <a:tailEnd type="oval" w="med" len="med"/>
            </a:ln>
          </p:spPr>
        </p:sp>
        <p:sp>
          <p:nvSpPr>
            <p:cNvPr id="361662" name="文本框 361661"/>
            <p:cNvSpPr txBox="1"/>
            <p:nvPr/>
          </p:nvSpPr>
          <p:spPr>
            <a:xfrm>
              <a:off x="4480" y="2374"/>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61663" name="文本框 361662"/>
            <p:cNvSpPr txBox="1"/>
            <p:nvPr/>
          </p:nvSpPr>
          <p:spPr>
            <a:xfrm>
              <a:off x="4466" y="2947"/>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361664" name="文本框 361663"/>
            <p:cNvSpPr txBox="1"/>
            <p:nvPr/>
          </p:nvSpPr>
          <p:spPr>
            <a:xfrm>
              <a:off x="3033" y="2396"/>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61665" name="文本框 361664"/>
            <p:cNvSpPr txBox="1"/>
            <p:nvPr/>
          </p:nvSpPr>
          <p:spPr>
            <a:xfrm>
              <a:off x="3020" y="2950"/>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361666" name="矩形 361665"/>
            <p:cNvSpPr/>
            <p:nvPr/>
          </p:nvSpPr>
          <p:spPr>
            <a:xfrm>
              <a:off x="3679" y="2666"/>
              <a:ext cx="244" cy="309"/>
            </a:xfrm>
            <a:prstGeom prst="rect">
              <a:avLst/>
            </a:prstGeom>
            <a:noFill/>
            <a:ln w="38100">
              <a:noFill/>
            </a:ln>
          </p:spPr>
          <p:txBody>
            <a:bodyPr>
              <a:spAutoFit/>
            </a:bodyPr>
            <a:lstStyle/>
            <a:p>
              <a:r>
                <a:rPr lang="en-US" altLang="zh-CN" sz="1800" b="1" i="1">
                  <a:latin typeface="Times New Roman" panose="02020603050405020304" pitchFamily="18" charset="0"/>
                </a:rPr>
                <a:t>R</a:t>
              </a:r>
              <a:endParaRPr lang="en-US" altLang="zh-CN" sz="1800" b="1" baseline="-25000">
                <a:latin typeface="Times New Roman" panose="02020603050405020304" pitchFamily="18" charset="0"/>
              </a:endParaRPr>
            </a:p>
          </p:txBody>
        </p:sp>
        <p:sp>
          <p:nvSpPr>
            <p:cNvPr id="361667" name="矩形 361666"/>
            <p:cNvSpPr/>
            <p:nvPr/>
          </p:nvSpPr>
          <p:spPr>
            <a:xfrm>
              <a:off x="2992" y="2691"/>
              <a:ext cx="323"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361668" name="矩形 361667"/>
            <p:cNvSpPr/>
            <p:nvPr/>
          </p:nvSpPr>
          <p:spPr>
            <a:xfrm>
              <a:off x="4466" y="2669"/>
              <a:ext cx="323"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361669" name="直接连接符 361668"/>
            <p:cNvSpPr/>
            <p:nvPr/>
          </p:nvSpPr>
          <p:spPr>
            <a:xfrm>
              <a:off x="3151" y="2378"/>
              <a:ext cx="1406" cy="0"/>
            </a:xfrm>
            <a:prstGeom prst="line">
              <a:avLst/>
            </a:prstGeom>
            <a:ln w="38100" cap="flat" cmpd="sng">
              <a:solidFill>
                <a:schemeClr val="tx1"/>
              </a:solidFill>
              <a:prstDash val="solid"/>
              <a:headEnd type="none" w="med" len="med"/>
              <a:tailEnd type="none" w="med" len="med"/>
            </a:ln>
          </p:spPr>
        </p:sp>
        <p:sp>
          <p:nvSpPr>
            <p:cNvPr id="361670" name="直接连接符 361669"/>
            <p:cNvSpPr/>
            <p:nvPr/>
          </p:nvSpPr>
          <p:spPr>
            <a:xfrm>
              <a:off x="3173" y="3236"/>
              <a:ext cx="1384" cy="0"/>
            </a:xfrm>
            <a:prstGeom prst="line">
              <a:avLst/>
            </a:prstGeom>
            <a:ln w="38100" cap="flat" cmpd="sng">
              <a:solidFill>
                <a:schemeClr val="tx1"/>
              </a:solidFill>
              <a:prstDash val="solid"/>
              <a:headEnd type="none" w="med" len="med"/>
              <a:tailEnd type="none" w="med" len="med"/>
            </a:ln>
          </p:spPr>
        </p:sp>
        <p:sp>
          <p:nvSpPr>
            <p:cNvPr id="361671" name="矩形 361670"/>
            <p:cNvSpPr/>
            <p:nvPr/>
          </p:nvSpPr>
          <p:spPr>
            <a:xfrm>
              <a:off x="3923" y="2662"/>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lstStyle/>
            <a:p>
              <a:endParaRPr lang="zh-CN" altLang="en-US" sz="100"/>
            </a:p>
          </p:txBody>
        </p:sp>
        <p:sp>
          <p:nvSpPr>
            <p:cNvPr id="361672" name="直接连接符 361671"/>
            <p:cNvSpPr/>
            <p:nvPr/>
          </p:nvSpPr>
          <p:spPr>
            <a:xfrm flipH="1">
              <a:off x="4353" y="2378"/>
              <a:ext cx="204" cy="0"/>
            </a:xfrm>
            <a:prstGeom prst="line">
              <a:avLst/>
            </a:prstGeom>
            <a:ln w="38100" cap="flat" cmpd="sng">
              <a:solidFill>
                <a:srgbClr val="FF0000"/>
              </a:solidFill>
              <a:prstDash val="solid"/>
              <a:headEnd type="none" w="med" len="med"/>
              <a:tailEnd type="stealth" w="med" len="lg"/>
            </a:ln>
          </p:spPr>
        </p:sp>
        <p:sp>
          <p:nvSpPr>
            <p:cNvPr id="361673" name="直接连接符 361672"/>
            <p:cNvSpPr/>
            <p:nvPr/>
          </p:nvSpPr>
          <p:spPr>
            <a:xfrm>
              <a:off x="3173" y="2378"/>
              <a:ext cx="189" cy="0"/>
            </a:xfrm>
            <a:prstGeom prst="line">
              <a:avLst/>
            </a:prstGeom>
            <a:ln w="38100" cap="flat" cmpd="sng">
              <a:solidFill>
                <a:srgbClr val="FF0000"/>
              </a:solidFill>
              <a:prstDash val="solid"/>
              <a:headEnd type="none" w="med" len="med"/>
              <a:tailEnd type="stealth" w="med" len="lg"/>
            </a:ln>
          </p:spPr>
        </p:sp>
        <p:sp>
          <p:nvSpPr>
            <p:cNvPr id="361674" name="矩形 361673"/>
            <p:cNvSpPr/>
            <p:nvPr/>
          </p:nvSpPr>
          <p:spPr>
            <a:xfrm>
              <a:off x="3105" y="2061"/>
              <a:ext cx="269"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i</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361675" name="矩形 361674"/>
            <p:cNvSpPr/>
            <p:nvPr/>
          </p:nvSpPr>
          <p:spPr>
            <a:xfrm>
              <a:off x="4330" y="2061"/>
              <a:ext cx="269"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i</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361676" name="椭圆 361675"/>
            <p:cNvSpPr/>
            <p:nvPr/>
          </p:nvSpPr>
          <p:spPr>
            <a:xfrm>
              <a:off x="3084" y="2344"/>
              <a:ext cx="67" cy="68"/>
            </a:xfrm>
            <a:prstGeom prst="ellipse">
              <a:avLst/>
            </a:prstGeom>
            <a:solidFill>
              <a:schemeClr val="bg1"/>
            </a:solidFill>
            <a:ln w="38100" cap="flat" cmpd="sng">
              <a:solidFill>
                <a:schemeClr val="tx1"/>
              </a:solidFill>
              <a:prstDash val="solid"/>
              <a:headEnd type="none" w="med" len="med"/>
              <a:tailEnd type="none" w="med" len="lg"/>
            </a:ln>
          </p:spPr>
          <p:txBody>
            <a:bodyPr/>
            <a:lstStyle/>
            <a:p>
              <a:endParaRPr lang="zh-CN" altLang="en-US" sz="100"/>
            </a:p>
          </p:txBody>
        </p:sp>
        <p:sp>
          <p:nvSpPr>
            <p:cNvPr id="361677" name="椭圆 361676"/>
            <p:cNvSpPr/>
            <p:nvPr/>
          </p:nvSpPr>
          <p:spPr>
            <a:xfrm>
              <a:off x="4553" y="2344"/>
              <a:ext cx="67" cy="68"/>
            </a:xfrm>
            <a:prstGeom prst="ellipse">
              <a:avLst/>
            </a:prstGeom>
            <a:solidFill>
              <a:schemeClr val="bg1"/>
            </a:solidFill>
            <a:ln w="38100" cap="flat" cmpd="sng">
              <a:solidFill>
                <a:schemeClr val="tx1"/>
              </a:solidFill>
              <a:prstDash val="solid"/>
              <a:headEnd type="none" w="med" len="med"/>
              <a:tailEnd type="none" w="med" len="lg"/>
            </a:ln>
          </p:spPr>
          <p:txBody>
            <a:bodyPr/>
            <a:lstStyle/>
            <a:p>
              <a:endParaRPr lang="zh-CN" altLang="en-US" sz="100"/>
            </a:p>
          </p:txBody>
        </p:sp>
        <p:sp>
          <p:nvSpPr>
            <p:cNvPr id="361678" name="椭圆 361677"/>
            <p:cNvSpPr/>
            <p:nvPr/>
          </p:nvSpPr>
          <p:spPr>
            <a:xfrm>
              <a:off x="3105" y="3201"/>
              <a:ext cx="67" cy="68"/>
            </a:xfrm>
            <a:prstGeom prst="ellipse">
              <a:avLst/>
            </a:prstGeom>
            <a:solidFill>
              <a:schemeClr val="bg1"/>
            </a:solidFill>
            <a:ln w="38100" cap="flat" cmpd="sng">
              <a:solidFill>
                <a:schemeClr val="tx1"/>
              </a:solidFill>
              <a:prstDash val="solid"/>
              <a:headEnd type="none" w="med" len="med"/>
              <a:tailEnd type="none" w="med" len="lg"/>
            </a:ln>
          </p:spPr>
          <p:txBody>
            <a:bodyPr/>
            <a:lstStyle/>
            <a:p>
              <a:endParaRPr lang="zh-CN" altLang="en-US" sz="100"/>
            </a:p>
          </p:txBody>
        </p:sp>
        <p:sp>
          <p:nvSpPr>
            <p:cNvPr id="361679" name="椭圆 361678"/>
            <p:cNvSpPr/>
            <p:nvPr/>
          </p:nvSpPr>
          <p:spPr>
            <a:xfrm>
              <a:off x="4557" y="3201"/>
              <a:ext cx="67" cy="68"/>
            </a:xfrm>
            <a:prstGeom prst="ellipse">
              <a:avLst/>
            </a:prstGeom>
            <a:solidFill>
              <a:schemeClr val="bg1"/>
            </a:solidFill>
            <a:ln w="38100" cap="flat" cmpd="sng">
              <a:solidFill>
                <a:schemeClr val="tx1"/>
              </a:solidFill>
              <a:prstDash val="solid"/>
              <a:headEnd type="none" w="med" len="med"/>
              <a:tailEnd type="none" w="med" len="lg"/>
            </a:ln>
          </p:spPr>
          <p:txBody>
            <a:bodyPr/>
            <a:lstStyle/>
            <a:p>
              <a:endParaRPr lang="zh-CN" altLang="en-US" sz="100"/>
            </a:p>
          </p:txBody>
        </p:sp>
        <p:grpSp>
          <p:nvGrpSpPr>
            <p:cNvPr id="361680" name="组合 361679"/>
            <p:cNvGrpSpPr/>
            <p:nvPr/>
          </p:nvGrpSpPr>
          <p:grpSpPr>
            <a:xfrm rot="5400000">
              <a:off x="3456" y="2325"/>
              <a:ext cx="240" cy="97"/>
              <a:chOff x="2200" y="2892"/>
              <a:chExt cx="240" cy="97"/>
            </a:xfrm>
          </p:grpSpPr>
          <p:sp>
            <p:nvSpPr>
              <p:cNvPr id="361681" name="直接连接符 361680"/>
              <p:cNvSpPr/>
              <p:nvPr/>
            </p:nvSpPr>
            <p:spPr>
              <a:xfrm>
                <a:off x="2200" y="2892"/>
                <a:ext cx="240" cy="0"/>
              </a:xfrm>
              <a:prstGeom prst="line">
                <a:avLst/>
              </a:prstGeom>
              <a:ln w="38100" cap="flat" cmpd="sng">
                <a:solidFill>
                  <a:schemeClr val="tx1"/>
                </a:solidFill>
                <a:prstDash val="solid"/>
                <a:headEnd type="none" w="med" len="med"/>
                <a:tailEnd type="none" w="med" len="med"/>
              </a:ln>
            </p:spPr>
          </p:sp>
          <p:sp>
            <p:nvSpPr>
              <p:cNvPr id="361682" name="直接连接符 361681"/>
              <p:cNvSpPr/>
              <p:nvPr/>
            </p:nvSpPr>
            <p:spPr>
              <a:xfrm>
                <a:off x="2200" y="2989"/>
                <a:ext cx="240" cy="0"/>
              </a:xfrm>
              <a:prstGeom prst="line">
                <a:avLst/>
              </a:prstGeom>
              <a:ln w="38100" cap="flat" cmpd="sng">
                <a:solidFill>
                  <a:schemeClr val="tx1"/>
                </a:solidFill>
                <a:prstDash val="solid"/>
                <a:headEnd type="none" w="med" len="med"/>
                <a:tailEnd type="none" w="med" len="med"/>
              </a:ln>
            </p:spPr>
          </p:sp>
          <p:sp>
            <p:nvSpPr>
              <p:cNvPr id="361683" name="矩形 361682"/>
              <p:cNvSpPr/>
              <p:nvPr/>
            </p:nvSpPr>
            <p:spPr>
              <a:xfrm>
                <a:off x="2200" y="2904"/>
                <a:ext cx="240" cy="73"/>
              </a:xfrm>
              <a:prstGeom prst="rect">
                <a:avLst/>
              </a:prstGeom>
              <a:solidFill>
                <a:schemeClr val="bg1"/>
              </a:solidFill>
              <a:ln w="25400">
                <a:noFill/>
              </a:ln>
            </p:spPr>
            <p:txBody>
              <a:bodyPr/>
              <a:lstStyle/>
              <a:p>
                <a:endParaRPr lang="zh-CN" altLang="en-US" sz="100"/>
              </a:p>
            </p:txBody>
          </p:sp>
        </p:grpSp>
      </p:grpSp>
      <p:graphicFrame>
        <p:nvGraphicFramePr>
          <p:cNvPr id="361684" name="Object 3"/>
          <p:cNvGraphicFramePr/>
          <p:nvPr/>
        </p:nvGraphicFramePr>
        <p:xfrm>
          <a:off x="4471970" y="1306344"/>
          <a:ext cx="2946122" cy="672820"/>
        </p:xfrm>
        <a:graphic>
          <a:graphicData uri="http://schemas.openxmlformats.org/presentationml/2006/ole">
            <mc:AlternateContent xmlns:mc="http://schemas.openxmlformats.org/markup-compatibility/2006">
              <mc:Choice xmlns:v="urn:schemas-microsoft-com:vml" Requires="v">
                <p:oleObj spid="_x0000_s163844" name="" r:id="rId5" imgW="1713865" imgH="393700" progId="Equation.DSMT4">
                  <p:embed/>
                </p:oleObj>
              </mc:Choice>
              <mc:Fallback>
                <p:oleObj name="" r:id="rId5" imgW="1713865" imgH="393700" progId="Equation.DSMT4">
                  <p:embed/>
                  <p:pic>
                    <p:nvPicPr>
                      <p:cNvPr id="0" name="Object 3"/>
                      <p:cNvPicPr/>
                      <p:nvPr/>
                    </p:nvPicPr>
                    <p:blipFill>
                      <a:blip r:embed="rId6"/>
                      <a:stretch>
                        <a:fillRect/>
                      </a:stretch>
                    </p:blipFill>
                    <p:spPr>
                      <a:xfrm>
                        <a:off x="4471970" y="1306344"/>
                        <a:ext cx="2946122" cy="672820"/>
                      </a:xfrm>
                      <a:prstGeom prst="rect">
                        <a:avLst/>
                      </a:prstGeom>
                      <a:solidFill>
                        <a:srgbClr val="FFFF00"/>
                      </a:solidFill>
                      <a:ln w="38100">
                        <a:noFill/>
                        <a:miter/>
                      </a:ln>
                      <a:effectLst>
                        <a:outerShdw dist="107763" dir="2699999" algn="ctr" rotWithShape="0">
                          <a:srgbClr val="808080"/>
                        </a:outerShdw>
                      </a:effectLst>
                    </p:spPr>
                  </p:pic>
                </p:oleObj>
              </mc:Fallback>
            </mc:AlternateContent>
          </a:graphicData>
        </a:graphic>
      </p:graphicFrame>
      <p:graphicFrame>
        <p:nvGraphicFramePr>
          <p:cNvPr id="361685" name="Object 51"/>
          <p:cNvGraphicFramePr/>
          <p:nvPr/>
        </p:nvGraphicFramePr>
        <p:xfrm>
          <a:off x="4493405" y="3148563"/>
          <a:ext cx="3325998" cy="738317"/>
        </p:xfrm>
        <a:graphic>
          <a:graphicData uri="http://schemas.openxmlformats.org/presentationml/2006/ole">
            <mc:AlternateContent xmlns:mc="http://schemas.openxmlformats.org/markup-compatibility/2006">
              <mc:Choice xmlns:v="urn:schemas-microsoft-com:vml" Requires="v">
                <p:oleObj spid="_x0000_s163845" name="" r:id="rId7" imgW="1764665" imgH="393700" progId="Equation.DSMT4">
                  <p:embed/>
                </p:oleObj>
              </mc:Choice>
              <mc:Fallback>
                <p:oleObj name="" r:id="rId7" imgW="1764665" imgH="393700" progId="Equation.DSMT4">
                  <p:embed/>
                  <p:pic>
                    <p:nvPicPr>
                      <p:cNvPr id="0" name="Object 51"/>
                      <p:cNvPicPr/>
                      <p:nvPr/>
                    </p:nvPicPr>
                    <p:blipFill>
                      <a:blip r:embed="rId8"/>
                      <a:stretch>
                        <a:fillRect/>
                      </a:stretch>
                    </p:blipFill>
                    <p:spPr>
                      <a:xfrm>
                        <a:off x="4493405" y="3148563"/>
                        <a:ext cx="3325998" cy="738317"/>
                      </a:xfrm>
                      <a:prstGeom prst="rect">
                        <a:avLst/>
                      </a:prstGeom>
                      <a:solidFill>
                        <a:srgbClr val="FFFF00"/>
                      </a:solidFill>
                      <a:ln w="38100">
                        <a:noFill/>
                        <a:miter/>
                      </a:ln>
                      <a:effectLst>
                        <a:outerShdw dist="107763" dir="2699999" algn="ctr" rotWithShape="0">
                          <a:srgbClr val="808080"/>
                        </a:outerShdw>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61554"/>
                                        </p:tgtEl>
                                        <p:attrNameLst>
                                          <p:attrName>style.visibility</p:attrName>
                                        </p:attrNameLst>
                                      </p:cBhvr>
                                      <p:to>
                                        <p:strVal val="visible"/>
                                      </p:to>
                                    </p:set>
                                    <p:anim calcmode="discrete" valueType="clr">
                                      <p:cBhvr override="childStyle">
                                        <p:cTn id="7" dur="80"/>
                                        <p:tgtEl>
                                          <p:spTgt spid="36155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1554"/>
                                        </p:tgtEl>
                                        <p:attrNameLst>
                                          <p:attrName>fillcolor</p:attrName>
                                        </p:attrNameLst>
                                      </p:cBhvr>
                                      <p:tavLst>
                                        <p:tav tm="0">
                                          <p:val>
                                            <p:clrVal>
                                              <a:schemeClr val="accent2"/>
                                            </p:clrVal>
                                          </p:val>
                                        </p:tav>
                                        <p:tav tm="50000">
                                          <p:val>
                                            <p:clrVal>
                                              <a:schemeClr val="hlink"/>
                                            </p:clrVal>
                                          </p:val>
                                        </p:tav>
                                      </p:tavLst>
                                    </p:anim>
                                    <p:set>
                                      <p:cBhvr>
                                        <p:cTn id="9" dur="80"/>
                                        <p:tgtEl>
                                          <p:spTgt spid="36155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iterate type="lt">
                                    <p:tmPct val="5000"/>
                                  </p:iterate>
                                  <p:childTnLst>
                                    <p:set>
                                      <p:cBhvr>
                                        <p:cTn id="13" dur="1" fill="hold">
                                          <p:stCondLst>
                                            <p:cond delay="0"/>
                                          </p:stCondLst>
                                        </p:cTn>
                                        <p:tgtEl>
                                          <p:spTgt spid="361659"/>
                                        </p:tgtEl>
                                        <p:attrNameLst>
                                          <p:attrName>style.visibility</p:attrName>
                                        </p:attrNameLst>
                                      </p:cBhvr>
                                      <p:to>
                                        <p:strVal val="visible"/>
                                      </p:to>
                                    </p:set>
                                    <p:anim calcmode="lin" valueType="num">
                                      <p:cBhvr>
                                        <p:cTn id="14" dur="1000" fill="hold"/>
                                        <p:tgtEl>
                                          <p:spTgt spid="361659"/>
                                        </p:tgtEl>
                                        <p:attrNameLst>
                                          <p:attrName>ppt_w</p:attrName>
                                        </p:attrNameLst>
                                      </p:cBhvr>
                                      <p:tavLst>
                                        <p:tav tm="0">
                                          <p:val>
                                            <p:fltVal val="0"/>
                                          </p:val>
                                        </p:tav>
                                        <p:tav tm="100000">
                                          <p:val>
                                            <p:strVal val="#ppt_w"/>
                                          </p:val>
                                        </p:tav>
                                      </p:tavLst>
                                    </p:anim>
                                    <p:anim calcmode="lin" valueType="num">
                                      <p:cBhvr>
                                        <p:cTn id="15" dur="1000" fill="hold"/>
                                        <p:tgtEl>
                                          <p:spTgt spid="361659"/>
                                        </p:tgtEl>
                                        <p:attrNameLst>
                                          <p:attrName>ppt_h</p:attrName>
                                        </p:attrNameLst>
                                      </p:cBhvr>
                                      <p:tavLst>
                                        <p:tav tm="0">
                                          <p:val>
                                            <p:fltVal val="0"/>
                                          </p:val>
                                        </p:tav>
                                        <p:tav tm="100000">
                                          <p:val>
                                            <p:strVal val="#ppt_h"/>
                                          </p:val>
                                        </p:tav>
                                      </p:tavLst>
                                    </p:anim>
                                    <p:anim calcmode="lin" valueType="num">
                                      <p:cBhvr>
                                        <p:cTn id="16" dur="1000" fill="hold"/>
                                        <p:tgtEl>
                                          <p:spTgt spid="361659"/>
                                        </p:tgtEl>
                                        <p:attrNameLst>
                                          <p:attrName>style.rotation</p:attrName>
                                        </p:attrNameLst>
                                      </p:cBhvr>
                                      <p:tavLst>
                                        <p:tav tm="0">
                                          <p:val>
                                            <p:fltVal val="90"/>
                                          </p:val>
                                        </p:tav>
                                        <p:tav tm="100000">
                                          <p:val>
                                            <p:fltVal val="0"/>
                                          </p:val>
                                        </p:tav>
                                      </p:tavLst>
                                    </p:anim>
                                    <p:animEffect transition="in" filter="fade">
                                      <p:cBhvr>
                                        <p:cTn id="17" dur="1000"/>
                                        <p:tgtEl>
                                          <p:spTgt spid="3616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1579"/>
                                        </p:tgtEl>
                                        <p:attrNameLst>
                                          <p:attrName>style.visibility</p:attrName>
                                        </p:attrNameLst>
                                      </p:cBhvr>
                                      <p:to>
                                        <p:strVal val="visible"/>
                                      </p:to>
                                    </p:set>
                                    <p:animEffect transition="in" filter="wipe(left)">
                                      <p:cBhvr>
                                        <p:cTn id="22" dur="1000"/>
                                        <p:tgtEl>
                                          <p:spTgt spid="361579"/>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iterate type="lt">
                                    <p:tmPct val="5000"/>
                                  </p:iterate>
                                  <p:childTnLst>
                                    <p:set>
                                      <p:cBhvr>
                                        <p:cTn id="26" dur="1" fill="hold">
                                          <p:stCondLst>
                                            <p:cond delay="0"/>
                                          </p:stCondLst>
                                        </p:cTn>
                                        <p:tgtEl>
                                          <p:spTgt spid="361552"/>
                                        </p:tgtEl>
                                        <p:attrNameLst>
                                          <p:attrName>style.visibility</p:attrName>
                                        </p:attrNameLst>
                                      </p:cBhvr>
                                      <p:to>
                                        <p:strVal val="visible"/>
                                      </p:to>
                                    </p:set>
                                    <p:anim calcmode="lin" valueType="num">
                                      <p:cBhvr>
                                        <p:cTn id="27" dur="1000" fill="hold"/>
                                        <p:tgtEl>
                                          <p:spTgt spid="361552"/>
                                        </p:tgtEl>
                                        <p:attrNameLst>
                                          <p:attrName>ppt_w</p:attrName>
                                        </p:attrNameLst>
                                      </p:cBhvr>
                                      <p:tavLst>
                                        <p:tav tm="0">
                                          <p:val>
                                            <p:fltVal val="0"/>
                                          </p:val>
                                        </p:tav>
                                        <p:tav tm="100000">
                                          <p:val>
                                            <p:strVal val="#ppt_w"/>
                                          </p:val>
                                        </p:tav>
                                      </p:tavLst>
                                    </p:anim>
                                    <p:anim calcmode="lin" valueType="num">
                                      <p:cBhvr>
                                        <p:cTn id="28" dur="1000" fill="hold"/>
                                        <p:tgtEl>
                                          <p:spTgt spid="361552"/>
                                        </p:tgtEl>
                                        <p:attrNameLst>
                                          <p:attrName>ppt_h</p:attrName>
                                        </p:attrNameLst>
                                      </p:cBhvr>
                                      <p:tavLst>
                                        <p:tav tm="0">
                                          <p:val>
                                            <p:fltVal val="0"/>
                                          </p:val>
                                        </p:tav>
                                        <p:tav tm="100000">
                                          <p:val>
                                            <p:strVal val="#ppt_h"/>
                                          </p:val>
                                        </p:tav>
                                      </p:tavLst>
                                    </p:anim>
                                    <p:anim calcmode="lin" valueType="num">
                                      <p:cBhvr>
                                        <p:cTn id="29" dur="1000" fill="hold"/>
                                        <p:tgtEl>
                                          <p:spTgt spid="361552"/>
                                        </p:tgtEl>
                                        <p:attrNameLst>
                                          <p:attrName>style.rotation</p:attrName>
                                        </p:attrNameLst>
                                      </p:cBhvr>
                                      <p:tavLst>
                                        <p:tav tm="0">
                                          <p:val>
                                            <p:fltVal val="90"/>
                                          </p:val>
                                        </p:tav>
                                        <p:tav tm="100000">
                                          <p:val>
                                            <p:fltVal val="0"/>
                                          </p:val>
                                        </p:tav>
                                      </p:tavLst>
                                    </p:anim>
                                    <p:animEffect transition="in" filter="fade">
                                      <p:cBhvr>
                                        <p:cTn id="30" dur="1000"/>
                                        <p:tgtEl>
                                          <p:spTgt spid="36155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61684"/>
                                        </p:tgtEl>
                                        <p:attrNameLst>
                                          <p:attrName>style.visibility</p:attrName>
                                        </p:attrNameLst>
                                      </p:cBhvr>
                                      <p:to>
                                        <p:strVal val="visible"/>
                                      </p:to>
                                    </p:set>
                                    <p:animEffect transition="in" filter="checkerboard(across)">
                                      <p:cBhvr>
                                        <p:cTn id="35" dur="500"/>
                                        <p:tgtEl>
                                          <p:spTgt spid="361684"/>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iterate type="lt">
                                    <p:tmPct val="5000"/>
                                  </p:iterate>
                                  <p:childTnLst>
                                    <p:set>
                                      <p:cBhvr>
                                        <p:cTn id="39" dur="1" fill="hold">
                                          <p:stCondLst>
                                            <p:cond delay="0"/>
                                          </p:stCondLst>
                                        </p:cTn>
                                        <p:tgtEl>
                                          <p:spTgt spid="361634"/>
                                        </p:tgtEl>
                                        <p:attrNameLst>
                                          <p:attrName>style.visibility</p:attrName>
                                        </p:attrNameLst>
                                      </p:cBhvr>
                                      <p:to>
                                        <p:strVal val="visible"/>
                                      </p:to>
                                    </p:set>
                                    <p:anim calcmode="lin" valueType="num">
                                      <p:cBhvr>
                                        <p:cTn id="40" dur="1000" fill="hold"/>
                                        <p:tgtEl>
                                          <p:spTgt spid="361634"/>
                                        </p:tgtEl>
                                        <p:attrNameLst>
                                          <p:attrName>ppt_w</p:attrName>
                                        </p:attrNameLst>
                                      </p:cBhvr>
                                      <p:tavLst>
                                        <p:tav tm="0">
                                          <p:val>
                                            <p:fltVal val="0"/>
                                          </p:val>
                                        </p:tav>
                                        <p:tav tm="100000">
                                          <p:val>
                                            <p:strVal val="#ppt_w"/>
                                          </p:val>
                                        </p:tav>
                                      </p:tavLst>
                                    </p:anim>
                                    <p:anim calcmode="lin" valueType="num">
                                      <p:cBhvr>
                                        <p:cTn id="41" dur="1000" fill="hold"/>
                                        <p:tgtEl>
                                          <p:spTgt spid="361634"/>
                                        </p:tgtEl>
                                        <p:attrNameLst>
                                          <p:attrName>ppt_h</p:attrName>
                                        </p:attrNameLst>
                                      </p:cBhvr>
                                      <p:tavLst>
                                        <p:tav tm="0">
                                          <p:val>
                                            <p:fltVal val="0"/>
                                          </p:val>
                                        </p:tav>
                                        <p:tav tm="100000">
                                          <p:val>
                                            <p:strVal val="#ppt_h"/>
                                          </p:val>
                                        </p:tav>
                                      </p:tavLst>
                                    </p:anim>
                                    <p:anim calcmode="lin" valueType="num">
                                      <p:cBhvr>
                                        <p:cTn id="42" dur="1000" fill="hold"/>
                                        <p:tgtEl>
                                          <p:spTgt spid="361634"/>
                                        </p:tgtEl>
                                        <p:attrNameLst>
                                          <p:attrName>style.rotation</p:attrName>
                                        </p:attrNameLst>
                                      </p:cBhvr>
                                      <p:tavLst>
                                        <p:tav tm="0">
                                          <p:val>
                                            <p:fltVal val="90"/>
                                          </p:val>
                                        </p:tav>
                                        <p:tav tm="100000">
                                          <p:val>
                                            <p:fltVal val="0"/>
                                          </p:val>
                                        </p:tav>
                                      </p:tavLst>
                                    </p:anim>
                                    <p:animEffect transition="in" filter="fade">
                                      <p:cBhvr>
                                        <p:cTn id="43" dur="1000"/>
                                        <p:tgtEl>
                                          <p:spTgt spid="36163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61580"/>
                                        </p:tgtEl>
                                        <p:attrNameLst>
                                          <p:attrName>style.visibility</p:attrName>
                                        </p:attrNameLst>
                                      </p:cBhvr>
                                      <p:to>
                                        <p:strVal val="visible"/>
                                      </p:to>
                                    </p:set>
                                    <p:animEffect transition="in" filter="wipe(left)">
                                      <p:cBhvr>
                                        <p:cTn id="48" dur="500"/>
                                        <p:tgtEl>
                                          <p:spTgt spid="361580"/>
                                        </p:tgtEl>
                                      </p:cBhvr>
                                    </p:animEffect>
                                  </p:childTnLst>
                                </p:cTn>
                              </p:par>
                            </p:childTnLst>
                          </p:cTn>
                        </p:par>
                        <p:par>
                          <p:cTn id="49" fill="hold">
                            <p:stCondLst>
                              <p:cond delay="500"/>
                            </p:stCondLst>
                            <p:childTnLst>
                              <p:par>
                                <p:cTn id="50" presetID="31" presetClass="entr" presetSubtype="0" fill="hold" nodeType="afterEffect">
                                  <p:stCondLst>
                                    <p:cond delay="0"/>
                                  </p:stCondLst>
                                  <p:iterate type="lt">
                                    <p:tmPct val="5000"/>
                                  </p:iterate>
                                  <p:childTnLst>
                                    <p:set>
                                      <p:cBhvr>
                                        <p:cTn id="51" dur="1" fill="hold">
                                          <p:stCondLst>
                                            <p:cond delay="0"/>
                                          </p:stCondLst>
                                        </p:cTn>
                                        <p:tgtEl>
                                          <p:spTgt spid="361605"/>
                                        </p:tgtEl>
                                        <p:attrNameLst>
                                          <p:attrName>style.visibility</p:attrName>
                                        </p:attrNameLst>
                                      </p:cBhvr>
                                      <p:to>
                                        <p:strVal val="visible"/>
                                      </p:to>
                                    </p:set>
                                    <p:anim calcmode="lin" valueType="num">
                                      <p:cBhvr>
                                        <p:cTn id="52" dur="1000" fill="hold"/>
                                        <p:tgtEl>
                                          <p:spTgt spid="361605"/>
                                        </p:tgtEl>
                                        <p:attrNameLst>
                                          <p:attrName>ppt_w</p:attrName>
                                        </p:attrNameLst>
                                      </p:cBhvr>
                                      <p:tavLst>
                                        <p:tav tm="0">
                                          <p:val>
                                            <p:fltVal val="0"/>
                                          </p:val>
                                        </p:tav>
                                        <p:tav tm="100000">
                                          <p:val>
                                            <p:strVal val="#ppt_w"/>
                                          </p:val>
                                        </p:tav>
                                      </p:tavLst>
                                    </p:anim>
                                    <p:anim calcmode="lin" valueType="num">
                                      <p:cBhvr>
                                        <p:cTn id="53" dur="1000" fill="hold"/>
                                        <p:tgtEl>
                                          <p:spTgt spid="361605"/>
                                        </p:tgtEl>
                                        <p:attrNameLst>
                                          <p:attrName>ppt_h</p:attrName>
                                        </p:attrNameLst>
                                      </p:cBhvr>
                                      <p:tavLst>
                                        <p:tav tm="0">
                                          <p:val>
                                            <p:fltVal val="0"/>
                                          </p:val>
                                        </p:tav>
                                        <p:tav tm="100000">
                                          <p:val>
                                            <p:strVal val="#ppt_h"/>
                                          </p:val>
                                        </p:tav>
                                      </p:tavLst>
                                    </p:anim>
                                    <p:anim calcmode="lin" valueType="num">
                                      <p:cBhvr>
                                        <p:cTn id="54" dur="1000" fill="hold"/>
                                        <p:tgtEl>
                                          <p:spTgt spid="361605"/>
                                        </p:tgtEl>
                                        <p:attrNameLst>
                                          <p:attrName>style.rotation</p:attrName>
                                        </p:attrNameLst>
                                      </p:cBhvr>
                                      <p:tavLst>
                                        <p:tav tm="0">
                                          <p:val>
                                            <p:fltVal val="90"/>
                                          </p:val>
                                        </p:tav>
                                        <p:tav tm="100000">
                                          <p:val>
                                            <p:fltVal val="0"/>
                                          </p:val>
                                        </p:tav>
                                      </p:tavLst>
                                    </p:anim>
                                    <p:animEffect transition="in" filter="fade">
                                      <p:cBhvr>
                                        <p:cTn id="55" dur="1000"/>
                                        <p:tgtEl>
                                          <p:spTgt spid="361605"/>
                                        </p:tgtEl>
                                      </p:cBhvr>
                                    </p:animEffect>
                                  </p:childTnLst>
                                </p:cTn>
                              </p:par>
                            </p:childTnLst>
                          </p:cTn>
                        </p:par>
                      </p:childTnLst>
                    </p:cTn>
                  </p:par>
                  <p:par>
                    <p:cTn id="56" fill="hold">
                      <p:stCondLst>
                        <p:cond delay="indefinite"/>
                      </p:stCondLst>
                      <p:childTnLst>
                        <p:par>
                          <p:cTn id="57" fill="hold">
                            <p:stCondLst>
                              <p:cond delay="0"/>
                            </p:stCondLst>
                            <p:childTnLst>
                              <p:par>
                                <p:cTn id="58" presetID="24" presetClass="entr" presetSubtype="0" fill="hold" nodeType="clickEffect">
                                  <p:stCondLst>
                                    <p:cond delay="0"/>
                                  </p:stCondLst>
                                  <p:childTnLst>
                                    <p:set>
                                      <p:cBhvr>
                                        <p:cTn id="59" dur="1" fill="hold">
                                          <p:stCondLst>
                                            <p:cond delay="499"/>
                                          </p:stCondLst>
                                        </p:cTn>
                                        <p:tgtEl>
                                          <p:spTgt spid="361685"/>
                                        </p:tgtEl>
                                        <p:attrNameLst>
                                          <p:attrName>style.visibility</p:attrName>
                                        </p:attrNameLst>
                                      </p:cBhvr>
                                      <p:to>
                                        <p:strVal val="visible"/>
                                      </p:to>
                                    </p:set>
                                    <p:anim to="" calcmode="lin" valueType="num">
                                      <p:cBhvr>
                                        <p:cTn id="60" dur="1" fill="hold"/>
                                        <p:tgtEl>
                                          <p:spTgt spid="361685"/>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5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直接连接符 275457"/>
          <p:cNvSpPr/>
          <p:nvPr/>
        </p:nvSpPr>
        <p:spPr>
          <a:xfrm>
            <a:off x="4895907" y="1268238"/>
            <a:ext cx="1371840" cy="718072"/>
          </a:xfrm>
          <a:prstGeom prst="line">
            <a:avLst/>
          </a:prstGeom>
          <a:ln w="38100" cap="flat" cmpd="sng">
            <a:solidFill>
              <a:schemeClr val="accent2"/>
            </a:solidFill>
            <a:prstDash val="solid"/>
            <a:headEnd type="none" w="med" len="med"/>
            <a:tailEnd type="stealth" w="med" len="lg"/>
          </a:ln>
        </p:spPr>
      </p:sp>
      <p:sp>
        <p:nvSpPr>
          <p:cNvPr id="275459" name="文本框 275458"/>
          <p:cNvSpPr txBox="1"/>
          <p:nvPr/>
        </p:nvSpPr>
        <p:spPr>
          <a:xfrm>
            <a:off x="1479406" y="297708"/>
            <a:ext cx="3092594" cy="368300"/>
          </a:xfrm>
          <a:prstGeom prst="rect">
            <a:avLst/>
          </a:prstGeom>
          <a:noFill/>
          <a:ln w="9525">
            <a:noFill/>
          </a:ln>
        </p:spPr>
        <p:txBody>
          <a:bodyPr>
            <a:spAutoFit/>
          </a:bodyPr>
          <a:lstStyle/>
          <a:p>
            <a:r>
              <a:rPr lang="en-US" altLang="zh-CN" sz="1800" b="1" dirty="0">
                <a:latin typeface="Times New Roman" panose="02020603050405020304" pitchFamily="18" charset="0"/>
              </a:rPr>
              <a:t>3</a:t>
            </a:r>
            <a:r>
              <a:rPr lang="zh-CN" altLang="en-US" sz="1800" b="1" dirty="0">
                <a:latin typeface="Times New Roman" panose="02020603050405020304" pitchFamily="18" charset="0"/>
              </a:rPr>
              <a:t>）滤波器（</a:t>
            </a:r>
            <a:r>
              <a:rPr lang="en-US" altLang="zh-CN" sz="1800" b="1" dirty="0">
                <a:latin typeface="Times New Roman" panose="02020603050405020304" pitchFamily="18" charset="0"/>
              </a:rPr>
              <a:t>filter</a:t>
            </a:r>
            <a:r>
              <a:rPr lang="zh-CN" altLang="en-US" sz="1800" b="1" dirty="0">
                <a:latin typeface="Times New Roman" panose="02020603050405020304" pitchFamily="18" charset="0"/>
              </a:rPr>
              <a:t>）</a:t>
            </a:r>
            <a:endParaRPr lang="zh-CN" altLang="en-US" sz="1800" b="1">
              <a:latin typeface="Times New Roman" panose="02020603050405020304" pitchFamily="18" charset="0"/>
            </a:endParaRPr>
          </a:p>
        </p:txBody>
      </p:sp>
      <p:sp>
        <p:nvSpPr>
          <p:cNvPr id="275460" name="矩形 275459"/>
          <p:cNvSpPr/>
          <p:nvPr/>
        </p:nvSpPr>
        <p:spPr>
          <a:xfrm>
            <a:off x="3707455" y="925278"/>
            <a:ext cx="2593635" cy="368300"/>
          </a:xfrm>
          <a:prstGeom prst="rect">
            <a:avLst/>
          </a:prstGeom>
          <a:noFill/>
          <a:ln w="38100">
            <a:noFill/>
          </a:ln>
        </p:spPr>
        <p:txBody>
          <a:bodyPr>
            <a:spAutoFit/>
          </a:bodyPr>
          <a:lstStyle/>
          <a:p>
            <a:r>
              <a:rPr lang="zh-CN" altLang="en-US" sz="1800" b="1" dirty="0">
                <a:latin typeface="Arial" panose="020B0604020202020204" pitchFamily="34" charset="0"/>
              </a:rPr>
              <a:t>噪声是无处不在的</a:t>
            </a:r>
            <a:endParaRPr lang="zh-CN" altLang="en-US" sz="1800" b="1" dirty="0">
              <a:latin typeface="Arial" panose="020B0604020202020204" pitchFamily="34" charset="0"/>
            </a:endParaRPr>
          </a:p>
        </p:txBody>
      </p:sp>
      <p:sp>
        <p:nvSpPr>
          <p:cNvPr id="275461" name="矩形 275460"/>
          <p:cNvSpPr/>
          <p:nvPr/>
        </p:nvSpPr>
        <p:spPr>
          <a:xfrm>
            <a:off x="2033143" y="681157"/>
            <a:ext cx="1561183" cy="321945"/>
          </a:xfrm>
          <a:prstGeom prst="rect">
            <a:avLst/>
          </a:prstGeom>
          <a:noFill/>
          <a:ln w="25400" cap="flat" cmpd="sng">
            <a:solidFill>
              <a:schemeClr val="accent2"/>
            </a:solidFill>
            <a:prstDash val="solid"/>
            <a:miter/>
            <a:headEnd type="none" w="med" len="med"/>
            <a:tailEnd type="none" w="med" len="med"/>
          </a:ln>
        </p:spPr>
        <p:txBody>
          <a:bodyPr>
            <a:spAutoFit/>
          </a:bodyPr>
          <a:lstStyle/>
          <a:p>
            <a:r>
              <a:rPr lang="zh-CN" altLang="en-US" sz="1500" b="1" dirty="0">
                <a:latin typeface="宋体" panose="02010600030101010101" pitchFamily="2" charset="-122"/>
              </a:rPr>
              <a:t>去除噪声的装置</a:t>
            </a:r>
            <a:endParaRPr lang="zh-CN" altLang="en-US" sz="1500" b="1">
              <a:latin typeface="宋体" panose="02010600030101010101" pitchFamily="2" charset="-122"/>
            </a:endParaRPr>
          </a:p>
        </p:txBody>
      </p:sp>
      <p:sp>
        <p:nvSpPr>
          <p:cNvPr id="275462" name="矩形 275461"/>
          <p:cNvSpPr/>
          <p:nvPr/>
        </p:nvSpPr>
        <p:spPr>
          <a:xfrm>
            <a:off x="2465416" y="1330161"/>
            <a:ext cx="1592144" cy="553085"/>
          </a:xfrm>
          <a:prstGeom prst="rect">
            <a:avLst/>
          </a:prstGeom>
          <a:noFill/>
          <a:ln w="38100">
            <a:noFill/>
          </a:ln>
        </p:spPr>
        <p:txBody>
          <a:bodyPr>
            <a:spAutoFit/>
          </a:bodyPr>
          <a:lstStyle/>
          <a:p>
            <a:r>
              <a:rPr lang="zh-CN" altLang="en-US" sz="1500" b="1" dirty="0">
                <a:solidFill>
                  <a:srgbClr val="FF0000"/>
                </a:solidFill>
                <a:latin typeface="Arial" panose="020B0604020202020204" pitchFamily="34" charset="0"/>
              </a:rPr>
              <a:t>假设信号与噪声的频带不重合</a:t>
            </a:r>
            <a:endParaRPr lang="zh-CN" altLang="en-US" sz="1500" b="1" dirty="0">
              <a:solidFill>
                <a:srgbClr val="FF0000"/>
              </a:solidFill>
              <a:latin typeface="Arial" panose="020B0604020202020204" pitchFamily="34" charset="0"/>
            </a:endParaRPr>
          </a:p>
        </p:txBody>
      </p:sp>
      <p:sp>
        <p:nvSpPr>
          <p:cNvPr id="275463" name="矩形 275462"/>
          <p:cNvSpPr/>
          <p:nvPr/>
        </p:nvSpPr>
        <p:spPr>
          <a:xfrm>
            <a:off x="3127520" y="1986310"/>
            <a:ext cx="1413519" cy="368300"/>
          </a:xfrm>
          <a:prstGeom prst="rect">
            <a:avLst/>
          </a:prstGeom>
          <a:solidFill>
            <a:srgbClr val="FFFF99"/>
          </a:solidFill>
          <a:ln w="38100">
            <a:noFill/>
          </a:ln>
        </p:spPr>
        <p:txBody>
          <a:bodyPr>
            <a:spAutoFit/>
          </a:bodyPr>
          <a:lstStyle/>
          <a:p>
            <a:r>
              <a:rPr lang="zh-CN" altLang="en-US" sz="1800" b="1" dirty="0">
                <a:latin typeface="Arial" panose="020B0604020202020204" pitchFamily="34" charset="0"/>
              </a:rPr>
              <a:t>经典滤波器</a:t>
            </a:r>
            <a:endParaRPr lang="zh-CN" altLang="en-US" sz="1800" b="1" dirty="0">
              <a:latin typeface="Arial" panose="020B0604020202020204" pitchFamily="34" charset="0"/>
            </a:endParaRPr>
          </a:p>
        </p:txBody>
      </p:sp>
      <p:sp>
        <p:nvSpPr>
          <p:cNvPr id="275464" name="矩形 275463"/>
          <p:cNvSpPr/>
          <p:nvPr/>
        </p:nvSpPr>
        <p:spPr>
          <a:xfrm>
            <a:off x="5892634" y="1986310"/>
            <a:ext cx="1330160" cy="645160"/>
          </a:xfrm>
          <a:prstGeom prst="rect">
            <a:avLst/>
          </a:prstGeom>
          <a:solidFill>
            <a:srgbClr val="FFFF99"/>
          </a:solidFill>
          <a:ln w="38100">
            <a:noFill/>
          </a:ln>
        </p:spPr>
        <p:txBody>
          <a:bodyPr>
            <a:spAutoFit/>
          </a:bodyPr>
          <a:lstStyle/>
          <a:p>
            <a:r>
              <a:rPr lang="zh-CN" altLang="en-US" sz="1800" b="1" dirty="0">
                <a:latin typeface="Arial" panose="020B0604020202020204" pitchFamily="34" charset="0"/>
              </a:rPr>
              <a:t>现代滤波器</a:t>
            </a:r>
            <a:endParaRPr lang="zh-CN" altLang="en-US" sz="1800" b="1" dirty="0">
              <a:latin typeface="Arial" panose="020B0604020202020204" pitchFamily="34" charset="0"/>
            </a:endParaRPr>
          </a:p>
        </p:txBody>
      </p:sp>
      <p:sp>
        <p:nvSpPr>
          <p:cNvPr id="275465" name="矩形 275464"/>
          <p:cNvSpPr/>
          <p:nvPr/>
        </p:nvSpPr>
        <p:spPr>
          <a:xfrm>
            <a:off x="2570210" y="2842519"/>
            <a:ext cx="1370649" cy="368300"/>
          </a:xfrm>
          <a:prstGeom prst="rect">
            <a:avLst/>
          </a:prstGeom>
          <a:solidFill>
            <a:srgbClr val="FFFF99"/>
          </a:solidFill>
          <a:ln w="38100">
            <a:noFill/>
          </a:ln>
        </p:spPr>
        <p:txBody>
          <a:bodyPr>
            <a:spAutoFit/>
          </a:bodyPr>
          <a:lstStyle/>
          <a:p>
            <a:r>
              <a:rPr lang="zh-CN" altLang="en-US" sz="1800" b="1" dirty="0">
                <a:latin typeface="Arial" panose="020B0604020202020204" pitchFamily="34" charset="0"/>
              </a:rPr>
              <a:t>模拟滤波器</a:t>
            </a:r>
            <a:endParaRPr lang="zh-CN" altLang="en-US" sz="1800" b="1" dirty="0">
              <a:latin typeface="Arial" panose="020B0604020202020204" pitchFamily="34" charset="0"/>
            </a:endParaRPr>
          </a:p>
        </p:txBody>
      </p:sp>
      <p:sp>
        <p:nvSpPr>
          <p:cNvPr id="275466" name="矩形 275465"/>
          <p:cNvSpPr/>
          <p:nvPr/>
        </p:nvSpPr>
        <p:spPr>
          <a:xfrm>
            <a:off x="4524367" y="2842519"/>
            <a:ext cx="1384939" cy="368300"/>
          </a:xfrm>
          <a:prstGeom prst="rect">
            <a:avLst/>
          </a:prstGeom>
          <a:solidFill>
            <a:srgbClr val="FFFF99"/>
          </a:solidFill>
          <a:ln w="38100">
            <a:noFill/>
          </a:ln>
        </p:spPr>
        <p:txBody>
          <a:bodyPr>
            <a:spAutoFit/>
          </a:bodyPr>
          <a:lstStyle/>
          <a:p>
            <a:r>
              <a:rPr lang="zh-CN" altLang="en-US" sz="1800" b="1" dirty="0">
                <a:latin typeface="Arial" panose="020B0604020202020204" pitchFamily="34" charset="0"/>
              </a:rPr>
              <a:t>数字滤波器</a:t>
            </a:r>
            <a:endParaRPr lang="zh-CN" altLang="en-US" sz="1800" b="1" dirty="0">
              <a:latin typeface="Arial" panose="020B0604020202020204" pitchFamily="34" charset="0"/>
            </a:endParaRPr>
          </a:p>
        </p:txBody>
      </p:sp>
      <p:sp>
        <p:nvSpPr>
          <p:cNvPr id="275467" name="矩形 275466"/>
          <p:cNvSpPr/>
          <p:nvPr/>
        </p:nvSpPr>
        <p:spPr>
          <a:xfrm>
            <a:off x="2033143" y="3857109"/>
            <a:ext cx="1332230" cy="368300"/>
          </a:xfrm>
          <a:prstGeom prst="rect">
            <a:avLst/>
          </a:prstGeom>
          <a:solidFill>
            <a:srgbClr val="FFFF99"/>
          </a:solidFill>
          <a:ln w="38100">
            <a:noFill/>
          </a:ln>
        </p:spPr>
        <p:txBody>
          <a:bodyPr wrap="none" anchor="t">
            <a:spAutoFit/>
          </a:bodyPr>
          <a:lstStyle/>
          <a:p>
            <a:r>
              <a:rPr lang="zh-CN" altLang="en-US" sz="1800" b="1" dirty="0">
                <a:latin typeface="Arial" panose="020B0604020202020204" pitchFamily="34" charset="0"/>
              </a:rPr>
              <a:t>无源滤波器</a:t>
            </a:r>
            <a:endParaRPr lang="zh-CN" altLang="en-US" sz="1800" b="1" dirty="0">
              <a:latin typeface="Arial" panose="020B0604020202020204" pitchFamily="34" charset="0"/>
            </a:endParaRPr>
          </a:p>
        </p:txBody>
      </p:sp>
      <p:sp>
        <p:nvSpPr>
          <p:cNvPr id="275468" name="矩形 275467"/>
          <p:cNvSpPr/>
          <p:nvPr/>
        </p:nvSpPr>
        <p:spPr>
          <a:xfrm>
            <a:off x="3740798" y="3877353"/>
            <a:ext cx="1332230" cy="368300"/>
          </a:xfrm>
          <a:prstGeom prst="rect">
            <a:avLst/>
          </a:prstGeom>
          <a:solidFill>
            <a:srgbClr val="FFFF99"/>
          </a:solidFill>
          <a:ln w="38100">
            <a:noFill/>
          </a:ln>
        </p:spPr>
        <p:txBody>
          <a:bodyPr wrap="none" anchor="t">
            <a:spAutoFit/>
          </a:bodyPr>
          <a:lstStyle/>
          <a:p>
            <a:r>
              <a:rPr lang="zh-CN" altLang="en-US" sz="1800" b="1" dirty="0">
                <a:latin typeface="Arial" panose="020B0604020202020204" pitchFamily="34" charset="0"/>
              </a:rPr>
              <a:t>有源滤波器</a:t>
            </a:r>
            <a:endParaRPr lang="zh-CN" altLang="en-US" sz="1800" b="1" dirty="0">
              <a:latin typeface="Arial" panose="020B0604020202020204" pitchFamily="34" charset="0"/>
            </a:endParaRPr>
          </a:p>
        </p:txBody>
      </p:sp>
      <p:sp>
        <p:nvSpPr>
          <p:cNvPr id="275469" name="矩形 275468"/>
          <p:cNvSpPr/>
          <p:nvPr/>
        </p:nvSpPr>
        <p:spPr>
          <a:xfrm>
            <a:off x="3762233" y="3328379"/>
            <a:ext cx="1525270" cy="321945"/>
          </a:xfrm>
          <a:prstGeom prst="rect">
            <a:avLst/>
          </a:prstGeom>
          <a:noFill/>
          <a:ln w="38100">
            <a:noFill/>
          </a:ln>
        </p:spPr>
        <p:txBody>
          <a:bodyPr wrap="none" anchor="t">
            <a:spAutoFit/>
          </a:bodyPr>
          <a:lstStyle/>
          <a:p>
            <a:r>
              <a:rPr lang="zh-CN" altLang="en-US" sz="1500" b="1" dirty="0">
                <a:solidFill>
                  <a:srgbClr val="FF0000"/>
                </a:solidFill>
                <a:latin typeface="Arial" panose="020B0604020202020204" pitchFamily="34" charset="0"/>
              </a:rPr>
              <a:t>用有源元件实现</a:t>
            </a:r>
            <a:endParaRPr lang="zh-CN" altLang="en-US" sz="1500" b="1" dirty="0">
              <a:solidFill>
                <a:srgbClr val="FF0000"/>
              </a:solidFill>
              <a:latin typeface="Arial" panose="020B0604020202020204" pitchFamily="34" charset="0"/>
            </a:endParaRPr>
          </a:p>
        </p:txBody>
      </p:sp>
      <p:sp>
        <p:nvSpPr>
          <p:cNvPr id="275470" name="矩形 275469"/>
          <p:cNvSpPr/>
          <p:nvPr/>
        </p:nvSpPr>
        <p:spPr>
          <a:xfrm>
            <a:off x="1429391" y="3300990"/>
            <a:ext cx="1525270" cy="321945"/>
          </a:xfrm>
          <a:prstGeom prst="rect">
            <a:avLst/>
          </a:prstGeom>
          <a:noFill/>
          <a:ln w="38100">
            <a:noFill/>
          </a:ln>
        </p:spPr>
        <p:txBody>
          <a:bodyPr wrap="none" anchor="t">
            <a:spAutoFit/>
          </a:bodyPr>
          <a:lstStyle/>
          <a:p>
            <a:r>
              <a:rPr lang="zh-CN" altLang="en-US" sz="1500" b="1" dirty="0">
                <a:solidFill>
                  <a:srgbClr val="FF0000"/>
                </a:solidFill>
                <a:latin typeface="Arial" panose="020B0604020202020204" pitchFamily="34" charset="0"/>
              </a:rPr>
              <a:t>用无源元件实现</a:t>
            </a:r>
            <a:endParaRPr lang="zh-CN" altLang="en-US" sz="1500" b="1" dirty="0">
              <a:solidFill>
                <a:srgbClr val="FF0000"/>
              </a:solidFill>
              <a:latin typeface="Arial" panose="020B0604020202020204" pitchFamily="34" charset="0"/>
            </a:endParaRPr>
          </a:p>
        </p:txBody>
      </p:sp>
      <p:sp>
        <p:nvSpPr>
          <p:cNvPr id="275471" name="矩形 275470"/>
          <p:cNvSpPr/>
          <p:nvPr/>
        </p:nvSpPr>
        <p:spPr>
          <a:xfrm>
            <a:off x="1959312" y="2409056"/>
            <a:ext cx="1667167" cy="321945"/>
          </a:xfrm>
          <a:prstGeom prst="rect">
            <a:avLst/>
          </a:prstGeom>
          <a:noFill/>
          <a:ln w="38100">
            <a:noFill/>
          </a:ln>
        </p:spPr>
        <p:txBody>
          <a:bodyPr>
            <a:spAutoFit/>
          </a:bodyPr>
          <a:lstStyle/>
          <a:p>
            <a:r>
              <a:rPr lang="zh-CN" altLang="en-US" sz="1500" b="1" dirty="0">
                <a:solidFill>
                  <a:srgbClr val="FF0000"/>
                </a:solidFill>
                <a:latin typeface="Arial" panose="020B0604020202020204" pitchFamily="34" charset="0"/>
              </a:rPr>
              <a:t>用模拟系统实现</a:t>
            </a:r>
            <a:endParaRPr lang="zh-CN" altLang="en-US" sz="1500" b="1" dirty="0">
              <a:solidFill>
                <a:srgbClr val="FF0000"/>
              </a:solidFill>
              <a:latin typeface="Arial" panose="020B0604020202020204" pitchFamily="34" charset="0"/>
            </a:endParaRPr>
          </a:p>
        </p:txBody>
      </p:sp>
      <p:sp>
        <p:nvSpPr>
          <p:cNvPr id="275472" name="矩形 275471"/>
          <p:cNvSpPr/>
          <p:nvPr/>
        </p:nvSpPr>
        <p:spPr>
          <a:xfrm>
            <a:off x="4495787" y="2409056"/>
            <a:ext cx="1525270" cy="321945"/>
          </a:xfrm>
          <a:prstGeom prst="rect">
            <a:avLst/>
          </a:prstGeom>
          <a:noFill/>
          <a:ln w="38100">
            <a:noFill/>
          </a:ln>
        </p:spPr>
        <p:txBody>
          <a:bodyPr wrap="none" anchor="t">
            <a:spAutoFit/>
          </a:bodyPr>
          <a:lstStyle/>
          <a:p>
            <a:r>
              <a:rPr lang="zh-CN" altLang="en-US" sz="1500" b="1" dirty="0">
                <a:solidFill>
                  <a:srgbClr val="FF0000"/>
                </a:solidFill>
                <a:latin typeface="Arial" panose="020B0604020202020204" pitchFamily="34" charset="0"/>
              </a:rPr>
              <a:t>用数字系统实现</a:t>
            </a:r>
            <a:endParaRPr lang="zh-CN" altLang="en-US" sz="1500" b="1" dirty="0">
              <a:solidFill>
                <a:srgbClr val="FF0000"/>
              </a:solidFill>
              <a:latin typeface="Arial" panose="020B0604020202020204" pitchFamily="34" charset="0"/>
            </a:endParaRPr>
          </a:p>
        </p:txBody>
      </p:sp>
      <p:sp>
        <p:nvSpPr>
          <p:cNvPr id="275473" name="矩形 275472"/>
          <p:cNvSpPr/>
          <p:nvPr/>
        </p:nvSpPr>
        <p:spPr>
          <a:xfrm>
            <a:off x="6135564" y="2382858"/>
            <a:ext cx="1433763" cy="321945"/>
          </a:xfrm>
          <a:prstGeom prst="rect">
            <a:avLst/>
          </a:prstGeom>
          <a:solidFill>
            <a:srgbClr val="00FFFF"/>
          </a:solidFill>
          <a:ln w="38100" cap="flat" cmpd="sng">
            <a:solidFill>
              <a:srgbClr val="FF0000"/>
            </a:solidFill>
            <a:prstDash val="solid"/>
            <a:miter/>
            <a:headEnd type="none" w="med" len="med"/>
            <a:tailEnd type="none" w="med" len="med"/>
          </a:ln>
        </p:spPr>
        <p:txBody>
          <a:bodyPr>
            <a:spAutoFit/>
          </a:bodyPr>
          <a:lstStyle/>
          <a:p>
            <a:r>
              <a:rPr lang="zh-CN" altLang="en-US" sz="1500" b="1" dirty="0">
                <a:latin typeface="Arial" panose="020B0604020202020204" pitchFamily="34" charset="0"/>
              </a:rPr>
              <a:t>现代信号处理</a:t>
            </a:r>
            <a:endParaRPr lang="zh-CN" altLang="en-US" sz="1500" b="1" dirty="0">
              <a:latin typeface="Arial" panose="020B0604020202020204" pitchFamily="34" charset="0"/>
            </a:endParaRPr>
          </a:p>
        </p:txBody>
      </p:sp>
      <p:sp>
        <p:nvSpPr>
          <p:cNvPr id="275474" name="矩形 275473"/>
          <p:cNvSpPr/>
          <p:nvPr/>
        </p:nvSpPr>
        <p:spPr>
          <a:xfrm>
            <a:off x="5432973" y="3245021"/>
            <a:ext cx="1333500" cy="321945"/>
          </a:xfrm>
          <a:prstGeom prst="rect">
            <a:avLst/>
          </a:prstGeom>
          <a:solidFill>
            <a:srgbClr val="00FFFF"/>
          </a:solidFill>
          <a:ln w="38100" cap="flat" cmpd="sng">
            <a:solidFill>
              <a:srgbClr val="FF0000"/>
            </a:solidFill>
            <a:prstDash val="solid"/>
            <a:miter/>
            <a:headEnd type="none" w="med" len="med"/>
            <a:tailEnd type="none" w="med" len="med"/>
          </a:ln>
        </p:spPr>
        <p:txBody>
          <a:bodyPr wrap="none" anchor="t">
            <a:spAutoFit/>
          </a:bodyPr>
          <a:lstStyle/>
          <a:p>
            <a:r>
              <a:rPr lang="zh-CN" altLang="en-US" sz="1500" b="1" dirty="0">
                <a:latin typeface="Arial" panose="020B0604020202020204" pitchFamily="34" charset="0"/>
              </a:rPr>
              <a:t>数字信号处理</a:t>
            </a:r>
            <a:endParaRPr lang="zh-CN" altLang="en-US" sz="1500" b="1" dirty="0">
              <a:latin typeface="Arial" panose="020B0604020202020204" pitchFamily="34" charset="0"/>
            </a:endParaRPr>
          </a:p>
        </p:txBody>
      </p:sp>
      <p:sp>
        <p:nvSpPr>
          <p:cNvPr id="275475" name="矩形 275474"/>
          <p:cNvSpPr/>
          <p:nvPr/>
        </p:nvSpPr>
        <p:spPr>
          <a:xfrm>
            <a:off x="2066487" y="4327488"/>
            <a:ext cx="1141730" cy="321945"/>
          </a:xfrm>
          <a:prstGeom prst="rect">
            <a:avLst/>
          </a:prstGeom>
          <a:solidFill>
            <a:srgbClr val="00FFFF"/>
          </a:solidFill>
          <a:ln w="38100" cap="flat" cmpd="sng">
            <a:solidFill>
              <a:srgbClr val="FF0000"/>
            </a:solidFill>
            <a:prstDash val="solid"/>
            <a:miter/>
            <a:headEnd type="none" w="med" len="med"/>
            <a:tailEnd type="none" w="med" len="med"/>
          </a:ln>
        </p:spPr>
        <p:txBody>
          <a:bodyPr wrap="none" anchor="t">
            <a:spAutoFit/>
          </a:bodyPr>
          <a:lstStyle/>
          <a:p>
            <a:r>
              <a:rPr lang="zh-CN" altLang="en-US" sz="1500" b="1" dirty="0">
                <a:latin typeface="Arial" panose="020B0604020202020204" pitchFamily="34" charset="0"/>
              </a:rPr>
              <a:t>电路与系统</a:t>
            </a:r>
            <a:endParaRPr lang="zh-CN" altLang="en-US" sz="1500" b="1" dirty="0">
              <a:latin typeface="Arial" panose="020B0604020202020204" pitchFamily="34" charset="0"/>
            </a:endParaRPr>
          </a:p>
        </p:txBody>
      </p:sp>
      <p:sp>
        <p:nvSpPr>
          <p:cNvPr id="275476" name="矩形 275475"/>
          <p:cNvSpPr/>
          <p:nvPr/>
        </p:nvSpPr>
        <p:spPr>
          <a:xfrm>
            <a:off x="3786050" y="4327488"/>
            <a:ext cx="1717040" cy="321945"/>
          </a:xfrm>
          <a:prstGeom prst="rect">
            <a:avLst/>
          </a:prstGeom>
          <a:solidFill>
            <a:srgbClr val="00FFFF"/>
          </a:solidFill>
          <a:ln w="38100" cap="flat" cmpd="sng">
            <a:solidFill>
              <a:srgbClr val="FF0000"/>
            </a:solidFill>
            <a:prstDash val="solid"/>
            <a:miter/>
            <a:headEnd type="none" w="med" len="med"/>
            <a:tailEnd type="none" w="med" len="med"/>
          </a:ln>
        </p:spPr>
        <p:txBody>
          <a:bodyPr wrap="none" anchor="t">
            <a:spAutoFit/>
          </a:bodyPr>
          <a:lstStyle/>
          <a:p>
            <a:r>
              <a:rPr lang="zh-CN" altLang="en-US" sz="1500" b="1" dirty="0">
                <a:latin typeface="Arial" panose="020B0604020202020204" pitchFamily="34" charset="0"/>
              </a:rPr>
              <a:t>模拟电子技术基础</a:t>
            </a:r>
            <a:endParaRPr lang="zh-CN" altLang="en-US" sz="1500" b="1" dirty="0">
              <a:latin typeface="Arial" panose="020B0604020202020204" pitchFamily="34" charset="0"/>
            </a:endParaRPr>
          </a:p>
        </p:txBody>
      </p:sp>
      <p:sp>
        <p:nvSpPr>
          <p:cNvPr id="275477" name="直接连接符 275476"/>
          <p:cNvSpPr/>
          <p:nvPr/>
        </p:nvSpPr>
        <p:spPr>
          <a:xfrm flipH="1">
            <a:off x="3834875" y="1268238"/>
            <a:ext cx="744270" cy="718072"/>
          </a:xfrm>
          <a:prstGeom prst="line">
            <a:avLst/>
          </a:prstGeom>
          <a:ln w="38100" cap="flat" cmpd="sng">
            <a:solidFill>
              <a:schemeClr val="accent2"/>
            </a:solidFill>
            <a:prstDash val="solid"/>
            <a:headEnd type="none" w="med" len="med"/>
            <a:tailEnd type="stealth" w="med" len="lg"/>
          </a:ln>
        </p:spPr>
      </p:sp>
      <p:sp>
        <p:nvSpPr>
          <p:cNvPr id="275478" name="矩形 275477"/>
          <p:cNvSpPr/>
          <p:nvPr/>
        </p:nvSpPr>
        <p:spPr>
          <a:xfrm>
            <a:off x="5702101" y="1268238"/>
            <a:ext cx="1594525" cy="553085"/>
          </a:xfrm>
          <a:prstGeom prst="rect">
            <a:avLst/>
          </a:prstGeom>
          <a:noFill/>
          <a:ln w="38100">
            <a:noFill/>
          </a:ln>
        </p:spPr>
        <p:txBody>
          <a:bodyPr>
            <a:spAutoFit/>
          </a:bodyPr>
          <a:lstStyle/>
          <a:p>
            <a:r>
              <a:rPr lang="zh-CN" altLang="en-US" sz="1500" b="1" dirty="0">
                <a:solidFill>
                  <a:srgbClr val="FF0000"/>
                </a:solidFill>
                <a:latin typeface="Arial" panose="020B0604020202020204" pitchFamily="34" charset="0"/>
              </a:rPr>
              <a:t>估计信号特征，从而提高信噪比</a:t>
            </a:r>
            <a:endParaRPr lang="zh-CN" altLang="en-US" sz="1500" b="1" dirty="0">
              <a:solidFill>
                <a:srgbClr val="FF0000"/>
              </a:solidFill>
              <a:latin typeface="Arial" panose="020B0604020202020204" pitchFamily="34" charset="0"/>
            </a:endParaRPr>
          </a:p>
        </p:txBody>
      </p:sp>
      <p:sp>
        <p:nvSpPr>
          <p:cNvPr id="275479" name="直接连接符 275478"/>
          <p:cNvSpPr/>
          <p:nvPr/>
        </p:nvSpPr>
        <p:spPr>
          <a:xfrm flipH="1">
            <a:off x="3341870" y="2382858"/>
            <a:ext cx="466807" cy="400120"/>
          </a:xfrm>
          <a:prstGeom prst="line">
            <a:avLst/>
          </a:prstGeom>
          <a:ln w="38100" cap="flat" cmpd="sng">
            <a:solidFill>
              <a:schemeClr val="accent2"/>
            </a:solidFill>
            <a:prstDash val="solid"/>
            <a:headEnd type="none" w="med" len="med"/>
            <a:tailEnd type="stealth" w="med" len="lg"/>
          </a:ln>
        </p:spPr>
      </p:sp>
      <p:sp>
        <p:nvSpPr>
          <p:cNvPr id="275480" name="直接连接符 275479"/>
          <p:cNvSpPr/>
          <p:nvPr/>
        </p:nvSpPr>
        <p:spPr>
          <a:xfrm>
            <a:off x="4026598" y="2382858"/>
            <a:ext cx="869308" cy="459662"/>
          </a:xfrm>
          <a:prstGeom prst="line">
            <a:avLst/>
          </a:prstGeom>
          <a:ln w="38100" cap="flat" cmpd="sng">
            <a:solidFill>
              <a:schemeClr val="accent2"/>
            </a:solidFill>
            <a:prstDash val="solid"/>
            <a:headEnd type="none" w="med" len="med"/>
            <a:tailEnd type="stealth" w="med" len="lg"/>
          </a:ln>
        </p:spPr>
      </p:sp>
      <p:sp>
        <p:nvSpPr>
          <p:cNvPr id="275481" name="直接连接符 275480"/>
          <p:cNvSpPr/>
          <p:nvPr/>
        </p:nvSpPr>
        <p:spPr>
          <a:xfrm flipH="1">
            <a:off x="2530912" y="3274792"/>
            <a:ext cx="810958" cy="537066"/>
          </a:xfrm>
          <a:prstGeom prst="line">
            <a:avLst/>
          </a:prstGeom>
          <a:ln w="38100" cap="flat" cmpd="sng">
            <a:solidFill>
              <a:schemeClr val="accent2"/>
            </a:solidFill>
            <a:prstDash val="solid"/>
            <a:headEnd type="none" w="med" len="med"/>
            <a:tailEnd type="stealth" w="med" len="lg"/>
          </a:ln>
        </p:spPr>
      </p:sp>
      <p:sp>
        <p:nvSpPr>
          <p:cNvPr id="275482" name="直接连接符 275481"/>
          <p:cNvSpPr/>
          <p:nvPr/>
        </p:nvSpPr>
        <p:spPr>
          <a:xfrm>
            <a:off x="3383548" y="3274792"/>
            <a:ext cx="647813" cy="537066"/>
          </a:xfrm>
          <a:prstGeom prst="line">
            <a:avLst/>
          </a:prstGeom>
          <a:ln w="38100" cap="flat" cmpd="sng">
            <a:solidFill>
              <a:schemeClr val="accent2"/>
            </a:solidFill>
            <a:prstDash val="solid"/>
            <a:headEnd type="none" w="med" len="med"/>
            <a:tailEnd type="stealth" w="med"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75459"/>
                                        </p:tgtEl>
                                        <p:attrNameLst>
                                          <p:attrName>style.visibility</p:attrName>
                                        </p:attrNameLst>
                                      </p:cBhvr>
                                      <p:to>
                                        <p:strVal val="visible"/>
                                      </p:to>
                                    </p:set>
                                    <p:anim calcmode="lin" valueType="num">
                                      <p:cBhvr>
                                        <p:cTn id="7" dur="1000" fill="hold"/>
                                        <p:tgtEl>
                                          <p:spTgt spid="275459"/>
                                        </p:tgtEl>
                                        <p:attrNameLst>
                                          <p:attrName>ppt_w</p:attrName>
                                        </p:attrNameLst>
                                      </p:cBhvr>
                                      <p:tavLst>
                                        <p:tav tm="0">
                                          <p:val>
                                            <p:fltVal val="0"/>
                                          </p:val>
                                        </p:tav>
                                        <p:tav tm="100000">
                                          <p:val>
                                            <p:strVal val="#ppt_w"/>
                                          </p:val>
                                        </p:tav>
                                      </p:tavLst>
                                    </p:anim>
                                    <p:anim calcmode="lin" valueType="num">
                                      <p:cBhvr>
                                        <p:cTn id="8" dur="1000" fill="hold"/>
                                        <p:tgtEl>
                                          <p:spTgt spid="275459"/>
                                        </p:tgtEl>
                                        <p:attrNameLst>
                                          <p:attrName>ppt_h</p:attrName>
                                        </p:attrNameLst>
                                      </p:cBhvr>
                                      <p:tavLst>
                                        <p:tav tm="0">
                                          <p:val>
                                            <p:fltVal val="0"/>
                                          </p:val>
                                        </p:tav>
                                        <p:tav tm="100000">
                                          <p:val>
                                            <p:strVal val="#ppt_h"/>
                                          </p:val>
                                        </p:tav>
                                      </p:tavLst>
                                    </p:anim>
                                    <p:anim calcmode="lin" valueType="num">
                                      <p:cBhvr>
                                        <p:cTn id="9" dur="1000" fill="hold"/>
                                        <p:tgtEl>
                                          <p:spTgt spid="27545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54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275460"/>
                                        </p:tgtEl>
                                        <p:attrNameLst>
                                          <p:attrName>style.visibility</p:attrName>
                                        </p:attrNameLst>
                                      </p:cBhvr>
                                      <p:to>
                                        <p:strVal val="visible"/>
                                      </p:to>
                                    </p:set>
                                    <p:anim by="(-#ppt_w*2)" calcmode="lin" valueType="num">
                                      <p:cBhvr rctx="PPT">
                                        <p:cTn id="15" dur="500" autoRev="1" fill="hold">
                                          <p:stCondLst>
                                            <p:cond delay="0"/>
                                          </p:stCondLst>
                                        </p:cTn>
                                        <p:tgtEl>
                                          <p:spTgt spid="275460"/>
                                        </p:tgtEl>
                                        <p:attrNameLst>
                                          <p:attrName>ppt_w</p:attrName>
                                        </p:attrNameLst>
                                      </p:cBhvr>
                                    </p:anim>
                                    <p:anim by="(#ppt_w*0.50)" calcmode="lin" valueType="num">
                                      <p:cBhvr>
                                        <p:cTn id="16" dur="500" decel="50000" autoRev="1" fill="hold">
                                          <p:stCondLst>
                                            <p:cond delay="0"/>
                                          </p:stCondLst>
                                        </p:cTn>
                                        <p:tgtEl>
                                          <p:spTgt spid="275460"/>
                                        </p:tgtEl>
                                        <p:attrNameLst>
                                          <p:attrName>ppt_x</p:attrName>
                                        </p:attrNameLst>
                                      </p:cBhvr>
                                    </p:anim>
                                    <p:anim from="(-#ppt_h/2)" to="(#ppt_y)" calcmode="lin" valueType="num">
                                      <p:cBhvr>
                                        <p:cTn id="17" dur="1000" fill="hold">
                                          <p:stCondLst>
                                            <p:cond delay="0"/>
                                          </p:stCondLst>
                                        </p:cTn>
                                        <p:tgtEl>
                                          <p:spTgt spid="275460"/>
                                        </p:tgtEl>
                                        <p:attrNameLst>
                                          <p:attrName>ppt_y</p:attrName>
                                        </p:attrNameLst>
                                      </p:cBhvr>
                                    </p:anim>
                                    <p:animRot by="21600000">
                                      <p:cBhvr>
                                        <p:cTn id="18" dur="1000" fill="hold">
                                          <p:stCondLst>
                                            <p:cond delay="0"/>
                                          </p:stCondLst>
                                        </p:cTn>
                                        <p:tgtEl>
                                          <p:spTgt spid="275460"/>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grpId="0" nodeType="clickEffect">
                                  <p:stCondLst>
                                    <p:cond delay="0"/>
                                  </p:stCondLst>
                                  <p:iterate type="lt">
                                    <p:tmPct val="50000"/>
                                  </p:iterate>
                                  <p:childTnLst>
                                    <p:set>
                                      <p:cBhvr>
                                        <p:cTn id="22" dur="1" fill="hold">
                                          <p:stCondLst>
                                            <p:cond delay="0"/>
                                          </p:stCondLst>
                                        </p:cTn>
                                        <p:tgtEl>
                                          <p:spTgt spid="275461"/>
                                        </p:tgtEl>
                                        <p:attrNameLst>
                                          <p:attrName>style.visibility</p:attrName>
                                        </p:attrNameLst>
                                      </p:cBhvr>
                                      <p:to>
                                        <p:strVal val="visible"/>
                                      </p:to>
                                    </p:set>
                                    <p:anim calcmode="discrete" valueType="clr">
                                      <p:cBhvr override="childStyle">
                                        <p:cTn id="23" dur="80"/>
                                        <p:tgtEl>
                                          <p:spTgt spid="275461"/>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275461"/>
                                        </p:tgtEl>
                                        <p:attrNameLst>
                                          <p:attrName>fillcolor</p:attrName>
                                        </p:attrNameLst>
                                      </p:cBhvr>
                                      <p:tavLst>
                                        <p:tav tm="0">
                                          <p:val>
                                            <p:clrVal>
                                              <a:schemeClr val="accent2"/>
                                            </p:clrVal>
                                          </p:val>
                                        </p:tav>
                                        <p:tav tm="50000">
                                          <p:val>
                                            <p:clrVal>
                                              <a:schemeClr val="hlink"/>
                                            </p:clrVal>
                                          </p:val>
                                        </p:tav>
                                      </p:tavLst>
                                    </p:anim>
                                    <p:set>
                                      <p:cBhvr>
                                        <p:cTn id="25" dur="80"/>
                                        <p:tgtEl>
                                          <p:spTgt spid="275461"/>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grpId="0" nodeType="clickEffect">
                                  <p:stCondLst>
                                    <p:cond delay="0"/>
                                  </p:stCondLst>
                                  <p:iterate type="lt">
                                    <p:tmPct val="50000"/>
                                  </p:iterate>
                                  <p:childTnLst>
                                    <p:set>
                                      <p:cBhvr>
                                        <p:cTn id="29" dur="1" fill="hold">
                                          <p:stCondLst>
                                            <p:cond delay="0"/>
                                          </p:stCondLst>
                                        </p:cTn>
                                        <p:tgtEl>
                                          <p:spTgt spid="275462"/>
                                        </p:tgtEl>
                                        <p:attrNameLst>
                                          <p:attrName>style.visibility</p:attrName>
                                        </p:attrNameLst>
                                      </p:cBhvr>
                                      <p:to>
                                        <p:strVal val="visible"/>
                                      </p:to>
                                    </p:set>
                                    <p:anim calcmode="discrete" valueType="clr">
                                      <p:cBhvr override="childStyle">
                                        <p:cTn id="30" dur="80"/>
                                        <p:tgtEl>
                                          <p:spTgt spid="275462"/>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275462"/>
                                        </p:tgtEl>
                                        <p:attrNameLst>
                                          <p:attrName>fillcolor</p:attrName>
                                        </p:attrNameLst>
                                      </p:cBhvr>
                                      <p:tavLst>
                                        <p:tav tm="0">
                                          <p:val>
                                            <p:clrVal>
                                              <a:schemeClr val="accent2"/>
                                            </p:clrVal>
                                          </p:val>
                                        </p:tav>
                                        <p:tav tm="50000">
                                          <p:val>
                                            <p:clrVal>
                                              <a:schemeClr val="hlink"/>
                                            </p:clrVal>
                                          </p:val>
                                        </p:tav>
                                      </p:tavLst>
                                    </p:anim>
                                    <p:set>
                                      <p:cBhvr>
                                        <p:cTn id="32" dur="80"/>
                                        <p:tgtEl>
                                          <p:spTgt spid="275462"/>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5477"/>
                                        </p:tgtEl>
                                        <p:attrNameLst>
                                          <p:attrName>style.visibility</p:attrName>
                                        </p:attrNameLst>
                                      </p:cBhvr>
                                      <p:to>
                                        <p:strVal val="visible"/>
                                      </p:to>
                                    </p:set>
                                    <p:animEffect transition="in" filter="wipe(up)">
                                      <p:cBhvr>
                                        <p:cTn id="37" dur="500"/>
                                        <p:tgtEl>
                                          <p:spTgt spid="275477"/>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75463"/>
                                        </p:tgtEl>
                                        <p:attrNameLst>
                                          <p:attrName>style.visibility</p:attrName>
                                        </p:attrNameLst>
                                      </p:cBhvr>
                                      <p:to>
                                        <p:strVal val="visible"/>
                                      </p:to>
                                    </p:set>
                                    <p:animEffect transition="in" filter="wipe(left)">
                                      <p:cBhvr>
                                        <p:cTn id="41" dur="500"/>
                                        <p:tgtEl>
                                          <p:spTgt spid="275463"/>
                                        </p:tgtEl>
                                      </p:cBhvr>
                                    </p:animEffec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275478"/>
                                        </p:tgtEl>
                                        <p:attrNameLst>
                                          <p:attrName>style.visibility</p:attrName>
                                        </p:attrNameLst>
                                      </p:cBhvr>
                                      <p:to>
                                        <p:strVal val="visible"/>
                                      </p:to>
                                    </p:set>
                                    <p:anim calcmode="discrete" valueType="clr">
                                      <p:cBhvr override="childStyle">
                                        <p:cTn id="46" dur="80"/>
                                        <p:tgtEl>
                                          <p:spTgt spid="275478"/>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275478"/>
                                        </p:tgtEl>
                                        <p:attrNameLst>
                                          <p:attrName>fillcolor</p:attrName>
                                        </p:attrNameLst>
                                      </p:cBhvr>
                                      <p:tavLst>
                                        <p:tav tm="0">
                                          <p:val>
                                            <p:clrVal>
                                              <a:schemeClr val="accent2"/>
                                            </p:clrVal>
                                          </p:val>
                                        </p:tav>
                                        <p:tav tm="50000">
                                          <p:val>
                                            <p:clrVal>
                                              <a:schemeClr val="hlink"/>
                                            </p:clrVal>
                                          </p:val>
                                        </p:tav>
                                      </p:tavLst>
                                    </p:anim>
                                    <p:set>
                                      <p:cBhvr>
                                        <p:cTn id="48" dur="80"/>
                                        <p:tgtEl>
                                          <p:spTgt spid="275478"/>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75458"/>
                                        </p:tgtEl>
                                        <p:attrNameLst>
                                          <p:attrName>style.visibility</p:attrName>
                                        </p:attrNameLst>
                                      </p:cBhvr>
                                      <p:to>
                                        <p:strVal val="visible"/>
                                      </p:to>
                                    </p:set>
                                    <p:animEffect transition="in" filter="wipe(up)">
                                      <p:cBhvr>
                                        <p:cTn id="53" dur="500"/>
                                        <p:tgtEl>
                                          <p:spTgt spid="275458"/>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275464"/>
                                        </p:tgtEl>
                                        <p:attrNameLst>
                                          <p:attrName>style.visibility</p:attrName>
                                        </p:attrNameLst>
                                      </p:cBhvr>
                                      <p:to>
                                        <p:strVal val="visible"/>
                                      </p:to>
                                    </p:set>
                                    <p:animEffect transition="in" filter="wipe(up)">
                                      <p:cBhvr>
                                        <p:cTn id="57" dur="500"/>
                                        <p:tgtEl>
                                          <p:spTgt spid="27546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75471"/>
                                        </p:tgtEl>
                                        <p:attrNameLst>
                                          <p:attrName>style.visibility</p:attrName>
                                        </p:attrNameLst>
                                      </p:cBhvr>
                                      <p:to>
                                        <p:strVal val="visible"/>
                                      </p:to>
                                    </p:set>
                                    <p:animEffect transition="in" filter="wipe(up)">
                                      <p:cBhvr>
                                        <p:cTn id="62" dur="500"/>
                                        <p:tgtEl>
                                          <p:spTgt spid="275471"/>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275479"/>
                                        </p:tgtEl>
                                        <p:attrNameLst>
                                          <p:attrName>style.visibility</p:attrName>
                                        </p:attrNameLst>
                                      </p:cBhvr>
                                      <p:to>
                                        <p:strVal val="visible"/>
                                      </p:to>
                                    </p:set>
                                    <p:animEffect transition="in" filter="wipe(up)">
                                      <p:cBhvr>
                                        <p:cTn id="66" dur="500"/>
                                        <p:tgtEl>
                                          <p:spTgt spid="275479"/>
                                        </p:tgtEl>
                                      </p:cBhvr>
                                    </p:animEffect>
                                  </p:childTnLst>
                                </p:cTn>
                              </p:par>
                            </p:childTnLst>
                          </p:cTn>
                        </p:par>
                        <p:par>
                          <p:cTn id="67" fill="hold">
                            <p:stCondLst>
                              <p:cond delay="1000"/>
                            </p:stCondLst>
                            <p:childTnLst>
                              <p:par>
                                <p:cTn id="68" presetID="22" presetClass="entr" presetSubtype="1" fill="hold" grpId="0" nodeType="afterEffect">
                                  <p:stCondLst>
                                    <p:cond delay="0"/>
                                  </p:stCondLst>
                                  <p:childTnLst>
                                    <p:set>
                                      <p:cBhvr>
                                        <p:cTn id="69" dur="1" fill="hold">
                                          <p:stCondLst>
                                            <p:cond delay="0"/>
                                          </p:stCondLst>
                                        </p:cTn>
                                        <p:tgtEl>
                                          <p:spTgt spid="275465"/>
                                        </p:tgtEl>
                                        <p:attrNameLst>
                                          <p:attrName>style.visibility</p:attrName>
                                        </p:attrNameLst>
                                      </p:cBhvr>
                                      <p:to>
                                        <p:strVal val="visible"/>
                                      </p:to>
                                    </p:set>
                                    <p:animEffect transition="in" filter="wipe(up)">
                                      <p:cBhvr>
                                        <p:cTn id="70" dur="500"/>
                                        <p:tgtEl>
                                          <p:spTgt spid="27546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75472"/>
                                        </p:tgtEl>
                                        <p:attrNameLst>
                                          <p:attrName>style.visibility</p:attrName>
                                        </p:attrNameLst>
                                      </p:cBhvr>
                                      <p:to>
                                        <p:strVal val="visible"/>
                                      </p:to>
                                    </p:set>
                                    <p:animEffect transition="in" filter="wipe(up)">
                                      <p:cBhvr>
                                        <p:cTn id="75" dur="500"/>
                                        <p:tgtEl>
                                          <p:spTgt spid="275472"/>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275480"/>
                                        </p:tgtEl>
                                        <p:attrNameLst>
                                          <p:attrName>style.visibility</p:attrName>
                                        </p:attrNameLst>
                                      </p:cBhvr>
                                      <p:to>
                                        <p:strVal val="visible"/>
                                      </p:to>
                                    </p:set>
                                    <p:animEffect transition="in" filter="wipe(up)">
                                      <p:cBhvr>
                                        <p:cTn id="79" dur="500"/>
                                        <p:tgtEl>
                                          <p:spTgt spid="275480"/>
                                        </p:tgtEl>
                                      </p:cBhvr>
                                    </p:animEffect>
                                  </p:childTnLst>
                                </p:cTn>
                              </p:par>
                            </p:childTnLst>
                          </p:cTn>
                        </p:par>
                        <p:par>
                          <p:cTn id="80" fill="hold">
                            <p:stCondLst>
                              <p:cond delay="1000"/>
                            </p:stCondLst>
                            <p:childTnLst>
                              <p:par>
                                <p:cTn id="81" presetID="22" presetClass="entr" presetSubtype="1" fill="hold" grpId="0" nodeType="afterEffect">
                                  <p:stCondLst>
                                    <p:cond delay="0"/>
                                  </p:stCondLst>
                                  <p:childTnLst>
                                    <p:set>
                                      <p:cBhvr>
                                        <p:cTn id="82" dur="1" fill="hold">
                                          <p:stCondLst>
                                            <p:cond delay="0"/>
                                          </p:stCondLst>
                                        </p:cTn>
                                        <p:tgtEl>
                                          <p:spTgt spid="275466"/>
                                        </p:tgtEl>
                                        <p:attrNameLst>
                                          <p:attrName>style.visibility</p:attrName>
                                        </p:attrNameLst>
                                      </p:cBhvr>
                                      <p:to>
                                        <p:strVal val="visible"/>
                                      </p:to>
                                    </p:set>
                                    <p:animEffect transition="in" filter="wipe(up)">
                                      <p:cBhvr>
                                        <p:cTn id="83" dur="500"/>
                                        <p:tgtEl>
                                          <p:spTgt spid="27546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275470"/>
                                        </p:tgtEl>
                                        <p:attrNameLst>
                                          <p:attrName>style.visibility</p:attrName>
                                        </p:attrNameLst>
                                      </p:cBhvr>
                                      <p:to>
                                        <p:strVal val="visible"/>
                                      </p:to>
                                    </p:set>
                                    <p:animEffect transition="in" filter="wipe(up)">
                                      <p:cBhvr>
                                        <p:cTn id="88" dur="500"/>
                                        <p:tgtEl>
                                          <p:spTgt spid="275470"/>
                                        </p:tgtEl>
                                      </p:cBhvr>
                                    </p:animEffect>
                                  </p:childTnLst>
                                </p:cTn>
                              </p:par>
                            </p:childTnLst>
                          </p:cTn>
                        </p:par>
                        <p:par>
                          <p:cTn id="89" fill="hold">
                            <p:stCondLst>
                              <p:cond delay="500"/>
                            </p:stCondLst>
                            <p:childTnLst>
                              <p:par>
                                <p:cTn id="90" presetID="22" presetClass="entr" presetSubtype="1" fill="hold" nodeType="afterEffect">
                                  <p:stCondLst>
                                    <p:cond delay="0"/>
                                  </p:stCondLst>
                                  <p:childTnLst>
                                    <p:set>
                                      <p:cBhvr>
                                        <p:cTn id="91" dur="1" fill="hold">
                                          <p:stCondLst>
                                            <p:cond delay="0"/>
                                          </p:stCondLst>
                                        </p:cTn>
                                        <p:tgtEl>
                                          <p:spTgt spid="275481"/>
                                        </p:tgtEl>
                                        <p:attrNameLst>
                                          <p:attrName>style.visibility</p:attrName>
                                        </p:attrNameLst>
                                      </p:cBhvr>
                                      <p:to>
                                        <p:strVal val="visible"/>
                                      </p:to>
                                    </p:set>
                                    <p:animEffect transition="in" filter="wipe(up)">
                                      <p:cBhvr>
                                        <p:cTn id="92" dur="500"/>
                                        <p:tgtEl>
                                          <p:spTgt spid="275481"/>
                                        </p:tgtEl>
                                      </p:cBhvr>
                                    </p:animEffect>
                                  </p:childTnLst>
                                </p:cTn>
                              </p:par>
                            </p:childTnLst>
                          </p:cTn>
                        </p:par>
                        <p:par>
                          <p:cTn id="93" fill="hold">
                            <p:stCondLst>
                              <p:cond delay="1000"/>
                            </p:stCondLst>
                            <p:childTnLst>
                              <p:par>
                                <p:cTn id="94" presetID="22" presetClass="entr" presetSubtype="1" fill="hold" grpId="0" nodeType="afterEffect">
                                  <p:stCondLst>
                                    <p:cond delay="0"/>
                                  </p:stCondLst>
                                  <p:childTnLst>
                                    <p:set>
                                      <p:cBhvr>
                                        <p:cTn id="95" dur="1" fill="hold">
                                          <p:stCondLst>
                                            <p:cond delay="0"/>
                                          </p:stCondLst>
                                        </p:cTn>
                                        <p:tgtEl>
                                          <p:spTgt spid="275467"/>
                                        </p:tgtEl>
                                        <p:attrNameLst>
                                          <p:attrName>style.visibility</p:attrName>
                                        </p:attrNameLst>
                                      </p:cBhvr>
                                      <p:to>
                                        <p:strVal val="visible"/>
                                      </p:to>
                                    </p:set>
                                    <p:animEffect transition="in" filter="wipe(up)">
                                      <p:cBhvr>
                                        <p:cTn id="96" dur="500"/>
                                        <p:tgtEl>
                                          <p:spTgt spid="27546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75469"/>
                                        </p:tgtEl>
                                        <p:attrNameLst>
                                          <p:attrName>style.visibility</p:attrName>
                                        </p:attrNameLst>
                                      </p:cBhvr>
                                      <p:to>
                                        <p:strVal val="visible"/>
                                      </p:to>
                                    </p:set>
                                    <p:animEffect transition="in" filter="wipe(up)">
                                      <p:cBhvr>
                                        <p:cTn id="101" dur="500"/>
                                        <p:tgtEl>
                                          <p:spTgt spid="275469"/>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275482"/>
                                        </p:tgtEl>
                                        <p:attrNameLst>
                                          <p:attrName>style.visibility</p:attrName>
                                        </p:attrNameLst>
                                      </p:cBhvr>
                                      <p:to>
                                        <p:strVal val="visible"/>
                                      </p:to>
                                    </p:set>
                                    <p:animEffect transition="in" filter="wipe(up)">
                                      <p:cBhvr>
                                        <p:cTn id="105" dur="500"/>
                                        <p:tgtEl>
                                          <p:spTgt spid="275482"/>
                                        </p:tgtEl>
                                      </p:cBhvr>
                                    </p:animEffect>
                                  </p:childTnLst>
                                </p:cTn>
                              </p:par>
                            </p:childTnLst>
                          </p:cTn>
                        </p:par>
                        <p:par>
                          <p:cTn id="106" fill="hold">
                            <p:stCondLst>
                              <p:cond delay="1000"/>
                            </p:stCondLst>
                            <p:childTnLst>
                              <p:par>
                                <p:cTn id="107" presetID="22" presetClass="entr" presetSubtype="1" fill="hold" grpId="0" nodeType="afterEffect">
                                  <p:stCondLst>
                                    <p:cond delay="0"/>
                                  </p:stCondLst>
                                  <p:childTnLst>
                                    <p:set>
                                      <p:cBhvr>
                                        <p:cTn id="108" dur="1" fill="hold">
                                          <p:stCondLst>
                                            <p:cond delay="0"/>
                                          </p:stCondLst>
                                        </p:cTn>
                                        <p:tgtEl>
                                          <p:spTgt spid="275468"/>
                                        </p:tgtEl>
                                        <p:attrNameLst>
                                          <p:attrName>style.visibility</p:attrName>
                                        </p:attrNameLst>
                                      </p:cBhvr>
                                      <p:to>
                                        <p:strVal val="visible"/>
                                      </p:to>
                                    </p:set>
                                    <p:animEffect transition="in" filter="wipe(up)">
                                      <p:cBhvr>
                                        <p:cTn id="109" dur="500"/>
                                        <p:tgtEl>
                                          <p:spTgt spid="275468"/>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275475"/>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0" nodeType="afterEffect">
                                  <p:stCondLst>
                                    <p:cond delay="0"/>
                                  </p:stCondLst>
                                  <p:childTnLst>
                                    <p:set>
                                      <p:cBhvr>
                                        <p:cTn id="116" dur="1" fill="hold">
                                          <p:stCondLst>
                                            <p:cond delay="0"/>
                                          </p:stCondLst>
                                        </p:cTn>
                                        <p:tgtEl>
                                          <p:spTgt spid="275476"/>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275474"/>
                                        </p:tgtEl>
                                        <p:attrNameLst>
                                          <p:attrName>style.visibility</p:attrName>
                                        </p:attrNameLst>
                                      </p:cBhvr>
                                      <p:to>
                                        <p:strVal val="visible"/>
                                      </p:to>
                                    </p:set>
                                  </p:childTnLst>
                                </p:cTn>
                              </p:par>
                            </p:childTnLst>
                          </p:cTn>
                        </p:par>
                        <p:par>
                          <p:cTn id="120" fill="hold">
                            <p:stCondLst>
                              <p:cond delay="0"/>
                            </p:stCondLst>
                            <p:childTnLst>
                              <p:par>
                                <p:cTn id="121" presetID="4" presetClass="entr" presetSubtype="16" fill="hold" grpId="0" nodeType="afterEffect">
                                  <p:stCondLst>
                                    <p:cond delay="0"/>
                                  </p:stCondLst>
                                  <p:childTnLst>
                                    <p:set>
                                      <p:cBhvr>
                                        <p:cTn id="122" dur="1" fill="hold">
                                          <p:stCondLst>
                                            <p:cond delay="0"/>
                                          </p:stCondLst>
                                        </p:cTn>
                                        <p:tgtEl>
                                          <p:spTgt spid="275473"/>
                                        </p:tgtEl>
                                        <p:attrNameLst>
                                          <p:attrName>style.visibility</p:attrName>
                                        </p:attrNameLst>
                                      </p:cBhvr>
                                      <p:to>
                                        <p:strVal val="visible"/>
                                      </p:to>
                                    </p:set>
                                    <p:animEffect transition="in" filter="box(in)">
                                      <p:cBhvr>
                                        <p:cTn id="123" dur="500"/>
                                        <p:tgtEl>
                                          <p:spTgt spid="275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p:bldP spid="275460" grpId="0"/>
      <p:bldP spid="275461" grpId="0" bldLvl="0" animBg="1"/>
      <p:bldP spid="275462" grpId="0"/>
      <p:bldP spid="275463" grpId="0" bldLvl="0" animBg="1"/>
      <p:bldP spid="275464" grpId="0" bldLvl="0" animBg="1"/>
      <p:bldP spid="275465" grpId="0" bldLvl="0" animBg="1"/>
      <p:bldP spid="275466" grpId="0" bldLvl="0" animBg="1"/>
      <p:bldP spid="275467" grpId="0" bldLvl="0" animBg="1"/>
      <p:bldP spid="275468" grpId="0" bldLvl="0" animBg="1"/>
      <p:bldP spid="275469" grpId="0"/>
      <p:bldP spid="275470" grpId="0"/>
      <p:bldP spid="275471" grpId="0"/>
      <p:bldP spid="275472" grpId="0"/>
      <p:bldP spid="275473" grpId="0" bldLvl="0" animBg="1"/>
      <p:bldP spid="275474" grpId="0" bldLvl="0" animBg="1"/>
      <p:bldP spid="275475" grpId="0" bldLvl="0" animBg="1"/>
      <p:bldP spid="275476" grpId="0" bldLvl="0" animBg="1"/>
      <p:bldP spid="27547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矩形 276481"/>
          <p:cNvSpPr/>
          <p:nvPr/>
        </p:nvSpPr>
        <p:spPr>
          <a:xfrm>
            <a:off x="3744371" y="481097"/>
            <a:ext cx="1332230" cy="368300"/>
          </a:xfrm>
          <a:prstGeom prst="rect">
            <a:avLst/>
          </a:prstGeom>
          <a:solidFill>
            <a:srgbClr val="FFFF99"/>
          </a:solidFill>
          <a:ln w="38100">
            <a:noFill/>
          </a:ln>
        </p:spPr>
        <p:txBody>
          <a:bodyPr wrap="none" anchor="t">
            <a:spAutoFit/>
          </a:bodyPr>
          <a:lstStyle/>
          <a:p>
            <a:r>
              <a:rPr lang="zh-CN" altLang="en-US" sz="1800" b="1" dirty="0">
                <a:latin typeface="Arial" panose="020B0604020202020204" pitchFamily="34" charset="0"/>
              </a:rPr>
              <a:t>模拟滤波器</a:t>
            </a:r>
            <a:endParaRPr lang="zh-CN" altLang="en-US" sz="1800" b="1" dirty="0">
              <a:latin typeface="Arial" panose="020B0604020202020204" pitchFamily="34" charset="0"/>
            </a:endParaRPr>
          </a:p>
        </p:txBody>
      </p:sp>
      <p:sp>
        <p:nvSpPr>
          <p:cNvPr id="276483" name="矩形 276482"/>
          <p:cNvSpPr/>
          <p:nvPr/>
        </p:nvSpPr>
        <p:spPr>
          <a:xfrm>
            <a:off x="2459462" y="3266456"/>
            <a:ext cx="2123256" cy="1476375"/>
          </a:xfrm>
          <a:prstGeom prst="rect">
            <a:avLst/>
          </a:prstGeom>
          <a:noFill/>
          <a:ln w="38100">
            <a:noFill/>
          </a:ln>
        </p:spPr>
        <p:txBody>
          <a:bodyPr>
            <a:spAutoFit/>
          </a:bodyPr>
          <a:lstStyle/>
          <a:p>
            <a:r>
              <a:rPr lang="zh-CN" altLang="en-US" sz="1800" b="1" dirty="0">
                <a:latin typeface="Arial" panose="020B0604020202020204" pitchFamily="34" charset="0"/>
              </a:rPr>
              <a:t>低通</a:t>
            </a:r>
            <a:r>
              <a:rPr lang="en-US" altLang="zh-CN" sz="1800" b="1">
                <a:latin typeface="Times New Roman" panose="02020603050405020304" pitchFamily="18" charset="0"/>
              </a:rPr>
              <a:t>(LP)</a:t>
            </a:r>
            <a:endParaRPr lang="en-US" altLang="zh-CN" sz="1800" b="1">
              <a:latin typeface="Times New Roman" panose="02020603050405020304" pitchFamily="18" charset="0"/>
            </a:endParaRPr>
          </a:p>
          <a:p>
            <a:r>
              <a:rPr lang="zh-CN" altLang="en-US" sz="1800" b="1" dirty="0">
                <a:latin typeface="Arial" panose="020B0604020202020204" pitchFamily="34" charset="0"/>
              </a:rPr>
              <a:t>高通</a:t>
            </a:r>
            <a:r>
              <a:rPr lang="en-US" altLang="zh-CN" sz="1800" b="1">
                <a:latin typeface="Times New Roman" panose="02020603050405020304" pitchFamily="18" charset="0"/>
              </a:rPr>
              <a:t>(HP)</a:t>
            </a:r>
            <a:endParaRPr lang="en-US" altLang="zh-CN" sz="1800" b="1">
              <a:latin typeface="Times New Roman" panose="02020603050405020304" pitchFamily="18" charset="0"/>
            </a:endParaRPr>
          </a:p>
          <a:p>
            <a:r>
              <a:rPr lang="zh-CN" altLang="en-US" sz="1800" b="1" dirty="0">
                <a:latin typeface="Arial" panose="020B0604020202020204" pitchFamily="34" charset="0"/>
              </a:rPr>
              <a:t>带通</a:t>
            </a:r>
            <a:r>
              <a:rPr lang="en-US" altLang="zh-CN" sz="1800" b="1">
                <a:latin typeface="Times New Roman" panose="02020603050405020304" pitchFamily="18" charset="0"/>
              </a:rPr>
              <a:t>(BP)</a:t>
            </a:r>
            <a:endParaRPr lang="en-US" altLang="zh-CN" sz="1800" b="1">
              <a:latin typeface="Times New Roman" panose="02020603050405020304" pitchFamily="18" charset="0"/>
            </a:endParaRPr>
          </a:p>
          <a:p>
            <a:r>
              <a:rPr lang="zh-CN" altLang="en-US" sz="1800" b="1" dirty="0">
                <a:latin typeface="Arial" panose="020B0604020202020204" pitchFamily="34" charset="0"/>
              </a:rPr>
              <a:t>带阻</a:t>
            </a:r>
            <a:r>
              <a:rPr lang="en-US" altLang="zh-CN" sz="1800" b="1" err="1">
                <a:latin typeface="Times New Roman" panose="02020603050405020304" pitchFamily="18" charset="0"/>
              </a:rPr>
              <a:t>(BS,Notch</a:t>
            </a:r>
            <a:r>
              <a:rPr lang="en-US" altLang="zh-CN" sz="1800" b="1">
                <a:latin typeface="Times New Roman" panose="02020603050405020304" pitchFamily="18" charset="0"/>
              </a:rPr>
              <a:t>)</a:t>
            </a:r>
            <a:endParaRPr lang="en-US" altLang="zh-CN" sz="1800" b="1">
              <a:latin typeface="Times New Roman" panose="02020603050405020304" pitchFamily="18" charset="0"/>
            </a:endParaRPr>
          </a:p>
          <a:p>
            <a:r>
              <a:rPr lang="zh-CN" altLang="en-US" sz="1800" b="1" dirty="0">
                <a:latin typeface="Arial" panose="020B0604020202020204" pitchFamily="34" charset="0"/>
              </a:rPr>
              <a:t>全通</a:t>
            </a:r>
            <a:r>
              <a:rPr lang="en-US" altLang="zh-CN" sz="1800" b="1">
                <a:latin typeface="Times New Roman" panose="02020603050405020304" pitchFamily="18" charset="0"/>
              </a:rPr>
              <a:t>(FP)</a:t>
            </a:r>
            <a:endParaRPr lang="en-US" altLang="zh-CN" sz="1800" b="1">
              <a:latin typeface="Times New Roman" panose="02020603050405020304" pitchFamily="18" charset="0"/>
            </a:endParaRPr>
          </a:p>
        </p:txBody>
      </p:sp>
      <p:sp>
        <p:nvSpPr>
          <p:cNvPr id="276484" name="矩形 276483"/>
          <p:cNvSpPr/>
          <p:nvPr/>
        </p:nvSpPr>
        <p:spPr>
          <a:xfrm>
            <a:off x="3114420" y="1438527"/>
            <a:ext cx="1332230" cy="368300"/>
          </a:xfrm>
          <a:prstGeom prst="rect">
            <a:avLst/>
          </a:prstGeom>
          <a:solidFill>
            <a:srgbClr val="FFFF99"/>
          </a:solidFill>
          <a:ln w="38100">
            <a:noFill/>
          </a:ln>
        </p:spPr>
        <p:txBody>
          <a:bodyPr wrap="none" anchor="t">
            <a:spAutoFit/>
          </a:bodyPr>
          <a:lstStyle/>
          <a:p>
            <a:r>
              <a:rPr lang="zh-CN" altLang="en-US" sz="1800" b="1" dirty="0">
                <a:latin typeface="Arial" panose="020B0604020202020204" pitchFamily="34" charset="0"/>
              </a:rPr>
              <a:t>无源滤波器</a:t>
            </a:r>
            <a:endParaRPr lang="zh-CN" altLang="en-US" sz="1800" b="1" dirty="0">
              <a:latin typeface="Arial" panose="020B0604020202020204" pitchFamily="34" charset="0"/>
            </a:endParaRPr>
          </a:p>
        </p:txBody>
      </p:sp>
      <p:sp>
        <p:nvSpPr>
          <p:cNvPr id="276485" name="矩形 276484"/>
          <p:cNvSpPr/>
          <p:nvPr/>
        </p:nvSpPr>
        <p:spPr>
          <a:xfrm>
            <a:off x="4770870" y="3836865"/>
            <a:ext cx="1593335" cy="553085"/>
          </a:xfrm>
          <a:prstGeom prst="rect">
            <a:avLst/>
          </a:prstGeom>
          <a:noFill/>
          <a:ln w="38100">
            <a:noFill/>
          </a:ln>
        </p:spPr>
        <p:txBody>
          <a:bodyPr>
            <a:spAutoFit/>
          </a:bodyPr>
          <a:lstStyle/>
          <a:p>
            <a:r>
              <a:rPr lang="zh-CN" altLang="en-US" sz="1500" b="1" dirty="0">
                <a:latin typeface="Arial" panose="020B0604020202020204" pitchFamily="34" charset="0"/>
              </a:rPr>
              <a:t>用于电力系统的</a:t>
            </a:r>
            <a:endParaRPr lang="zh-CN" altLang="en-US" sz="1500" b="1" dirty="0">
              <a:latin typeface="Arial" panose="020B0604020202020204" pitchFamily="34" charset="0"/>
            </a:endParaRPr>
          </a:p>
          <a:p>
            <a:r>
              <a:rPr lang="zh-CN" altLang="en-US" sz="1500" b="1" dirty="0">
                <a:latin typeface="Arial" panose="020B0604020202020204" pitchFamily="34" charset="0"/>
              </a:rPr>
              <a:t>谐振滤波器等</a:t>
            </a:r>
            <a:endParaRPr lang="zh-CN" altLang="en-US" sz="1500" b="1" dirty="0">
              <a:latin typeface="Arial" panose="020B0604020202020204" pitchFamily="34" charset="0"/>
            </a:endParaRPr>
          </a:p>
        </p:txBody>
      </p:sp>
      <p:sp>
        <p:nvSpPr>
          <p:cNvPr id="276486" name="矩形 276485"/>
          <p:cNvSpPr/>
          <p:nvPr/>
        </p:nvSpPr>
        <p:spPr>
          <a:xfrm>
            <a:off x="4501741" y="4408465"/>
            <a:ext cx="1333500" cy="321945"/>
          </a:xfrm>
          <a:prstGeom prst="rect">
            <a:avLst/>
          </a:prstGeom>
          <a:noFill/>
          <a:ln w="38100">
            <a:noFill/>
          </a:ln>
        </p:spPr>
        <p:txBody>
          <a:bodyPr wrap="none" anchor="t">
            <a:spAutoFit/>
          </a:bodyPr>
          <a:lstStyle/>
          <a:p>
            <a:r>
              <a:rPr lang="zh-CN" altLang="en-US" sz="1500" b="1" dirty="0">
                <a:latin typeface="Arial" panose="020B0604020202020204" pitchFamily="34" charset="0"/>
              </a:rPr>
              <a:t>用于调整相位</a:t>
            </a:r>
            <a:endParaRPr lang="zh-CN" altLang="en-US" sz="1500" b="1" dirty="0">
              <a:latin typeface="Arial" panose="020B0604020202020204" pitchFamily="34" charset="0"/>
            </a:endParaRPr>
          </a:p>
        </p:txBody>
      </p:sp>
      <p:sp>
        <p:nvSpPr>
          <p:cNvPr id="276487" name="矩形 276486"/>
          <p:cNvSpPr/>
          <p:nvPr/>
        </p:nvSpPr>
        <p:spPr>
          <a:xfrm>
            <a:off x="4636305" y="1438527"/>
            <a:ext cx="1332230" cy="368300"/>
          </a:xfrm>
          <a:prstGeom prst="rect">
            <a:avLst/>
          </a:prstGeom>
          <a:solidFill>
            <a:srgbClr val="FFFF99"/>
          </a:solidFill>
          <a:ln w="38100">
            <a:noFill/>
          </a:ln>
        </p:spPr>
        <p:txBody>
          <a:bodyPr wrap="none" anchor="t">
            <a:spAutoFit/>
          </a:bodyPr>
          <a:lstStyle/>
          <a:p>
            <a:r>
              <a:rPr lang="zh-CN" altLang="en-US" sz="1800" b="1" dirty="0">
                <a:latin typeface="Arial" panose="020B0604020202020204" pitchFamily="34" charset="0"/>
              </a:rPr>
              <a:t>有源滤波器</a:t>
            </a:r>
            <a:endParaRPr lang="zh-CN" altLang="en-US" sz="1800" b="1" dirty="0">
              <a:latin typeface="Arial" panose="020B0604020202020204" pitchFamily="34" charset="0"/>
            </a:endParaRPr>
          </a:p>
        </p:txBody>
      </p:sp>
      <p:sp>
        <p:nvSpPr>
          <p:cNvPr id="276488" name="矩形 276487"/>
          <p:cNvSpPr/>
          <p:nvPr/>
        </p:nvSpPr>
        <p:spPr>
          <a:xfrm>
            <a:off x="3647913" y="2007745"/>
            <a:ext cx="1717040" cy="321945"/>
          </a:xfrm>
          <a:prstGeom prst="rect">
            <a:avLst/>
          </a:prstGeom>
          <a:noFill/>
          <a:ln w="38100">
            <a:noFill/>
          </a:ln>
        </p:spPr>
        <p:txBody>
          <a:bodyPr wrap="none" anchor="t">
            <a:spAutoFit/>
          </a:bodyPr>
          <a:lstStyle/>
          <a:p>
            <a:r>
              <a:rPr lang="zh-CN" altLang="en-US" sz="1500" b="1" dirty="0">
                <a:solidFill>
                  <a:srgbClr val="FF0000"/>
                </a:solidFill>
                <a:latin typeface="Arial" panose="020B0604020202020204" pitchFamily="34" charset="0"/>
              </a:rPr>
              <a:t>从实现元件上分类</a:t>
            </a:r>
            <a:endParaRPr lang="zh-CN" altLang="en-US" sz="1500" b="1" dirty="0">
              <a:solidFill>
                <a:srgbClr val="FF0000"/>
              </a:solidFill>
              <a:latin typeface="Arial" panose="020B0604020202020204" pitchFamily="34" charset="0"/>
            </a:endParaRPr>
          </a:p>
        </p:txBody>
      </p:sp>
      <p:sp>
        <p:nvSpPr>
          <p:cNvPr id="276489" name="矩形 276488"/>
          <p:cNvSpPr/>
          <p:nvPr/>
        </p:nvSpPr>
        <p:spPr>
          <a:xfrm>
            <a:off x="2961993" y="2757970"/>
            <a:ext cx="513080" cy="368300"/>
          </a:xfrm>
          <a:prstGeom prst="rect">
            <a:avLst/>
          </a:prstGeom>
          <a:noFill/>
          <a:ln w="38100" cap="flat" cmpd="sng">
            <a:solidFill>
              <a:srgbClr val="FF00FF"/>
            </a:solidFill>
            <a:prstDash val="solid"/>
            <a:miter/>
            <a:headEnd type="none" w="med" len="med"/>
            <a:tailEnd type="none" w="med" len="med"/>
          </a:ln>
        </p:spPr>
        <p:txBody>
          <a:bodyPr wrap="none" anchor="t">
            <a:spAutoFit/>
          </a:bodyPr>
          <a:lstStyle/>
          <a:p>
            <a:r>
              <a:rPr lang="en-US" altLang="zh-CN" sz="1800" b="1">
                <a:latin typeface="Times New Roman" panose="02020603050405020304" pitchFamily="18" charset="0"/>
              </a:rPr>
              <a:t>RC</a:t>
            </a:r>
            <a:endParaRPr lang="en-US" altLang="zh-CN" sz="1800" b="1">
              <a:latin typeface="Times New Roman" panose="02020603050405020304" pitchFamily="18" charset="0"/>
            </a:endParaRPr>
          </a:p>
        </p:txBody>
      </p:sp>
      <p:sp>
        <p:nvSpPr>
          <p:cNvPr id="276490" name="矩形 276489"/>
          <p:cNvSpPr/>
          <p:nvPr/>
        </p:nvSpPr>
        <p:spPr>
          <a:xfrm>
            <a:off x="5392485" y="481097"/>
            <a:ext cx="1907715" cy="321945"/>
          </a:xfrm>
          <a:prstGeom prst="rect">
            <a:avLst/>
          </a:prstGeom>
          <a:noFill/>
          <a:ln w="38100">
            <a:noFill/>
          </a:ln>
        </p:spPr>
        <p:txBody>
          <a:bodyPr>
            <a:spAutoFit/>
          </a:bodyPr>
          <a:lstStyle/>
          <a:p>
            <a:r>
              <a:rPr lang="zh-CN" altLang="en-US" sz="1500" b="1" dirty="0">
                <a:solidFill>
                  <a:srgbClr val="FF0000"/>
                </a:solidFill>
                <a:latin typeface="Arial" panose="020B0604020202020204" pitchFamily="34" charset="0"/>
              </a:rPr>
              <a:t>从实现方式上分类</a:t>
            </a:r>
            <a:endParaRPr lang="zh-CN" altLang="en-US" sz="1500" b="1" dirty="0">
              <a:solidFill>
                <a:srgbClr val="FF0000"/>
              </a:solidFill>
              <a:latin typeface="Arial" panose="020B0604020202020204" pitchFamily="34" charset="0"/>
            </a:endParaRPr>
          </a:p>
        </p:txBody>
      </p:sp>
      <p:sp>
        <p:nvSpPr>
          <p:cNvPr id="276491" name="矩形 276490"/>
          <p:cNvSpPr/>
          <p:nvPr/>
        </p:nvSpPr>
        <p:spPr>
          <a:xfrm>
            <a:off x="2453508" y="997918"/>
            <a:ext cx="1525270" cy="321945"/>
          </a:xfrm>
          <a:prstGeom prst="rect">
            <a:avLst/>
          </a:prstGeom>
          <a:noFill/>
          <a:ln w="38100">
            <a:noFill/>
          </a:ln>
        </p:spPr>
        <p:txBody>
          <a:bodyPr wrap="none" anchor="t">
            <a:spAutoFit/>
          </a:bodyPr>
          <a:lstStyle/>
          <a:p>
            <a:r>
              <a:rPr lang="zh-CN" altLang="en-US" sz="1500" b="1" dirty="0">
                <a:solidFill>
                  <a:srgbClr val="FF0000"/>
                </a:solidFill>
                <a:latin typeface="Arial" panose="020B0604020202020204" pitchFamily="34" charset="0"/>
              </a:rPr>
              <a:t>用无源元件实现</a:t>
            </a:r>
            <a:endParaRPr lang="zh-CN" altLang="en-US" sz="1500" b="1" dirty="0">
              <a:solidFill>
                <a:srgbClr val="FF0000"/>
              </a:solidFill>
              <a:latin typeface="Arial" panose="020B0604020202020204" pitchFamily="34" charset="0"/>
            </a:endParaRPr>
          </a:p>
        </p:txBody>
      </p:sp>
      <p:sp>
        <p:nvSpPr>
          <p:cNvPr id="276492" name="矩形 276491"/>
          <p:cNvSpPr/>
          <p:nvPr/>
        </p:nvSpPr>
        <p:spPr>
          <a:xfrm>
            <a:off x="4770870" y="974102"/>
            <a:ext cx="1525270" cy="321945"/>
          </a:xfrm>
          <a:prstGeom prst="rect">
            <a:avLst/>
          </a:prstGeom>
          <a:noFill/>
          <a:ln w="38100">
            <a:noFill/>
          </a:ln>
        </p:spPr>
        <p:txBody>
          <a:bodyPr wrap="none" anchor="t">
            <a:spAutoFit/>
          </a:bodyPr>
          <a:lstStyle/>
          <a:p>
            <a:r>
              <a:rPr lang="zh-CN" altLang="en-US" sz="1500" b="1" dirty="0">
                <a:solidFill>
                  <a:srgbClr val="FF0000"/>
                </a:solidFill>
                <a:latin typeface="Arial" panose="020B0604020202020204" pitchFamily="34" charset="0"/>
              </a:rPr>
              <a:t>用有源元件实现</a:t>
            </a:r>
            <a:endParaRPr lang="zh-CN" altLang="en-US" sz="1500" b="1" dirty="0">
              <a:solidFill>
                <a:srgbClr val="FF0000"/>
              </a:solidFill>
              <a:latin typeface="Arial" panose="020B0604020202020204" pitchFamily="34" charset="0"/>
            </a:endParaRPr>
          </a:p>
        </p:txBody>
      </p:sp>
      <p:sp>
        <p:nvSpPr>
          <p:cNvPr id="276493" name="矩形 276492"/>
          <p:cNvSpPr/>
          <p:nvPr/>
        </p:nvSpPr>
        <p:spPr>
          <a:xfrm>
            <a:off x="2043861" y="465616"/>
            <a:ext cx="1604052" cy="321945"/>
          </a:xfrm>
          <a:prstGeom prst="rect">
            <a:avLst/>
          </a:prstGeom>
          <a:noFill/>
          <a:ln w="38100">
            <a:noFill/>
          </a:ln>
        </p:spPr>
        <p:txBody>
          <a:bodyPr>
            <a:spAutoFit/>
          </a:bodyPr>
          <a:lstStyle/>
          <a:p>
            <a:r>
              <a:rPr lang="zh-CN" altLang="en-US" sz="1500" b="1" dirty="0">
                <a:solidFill>
                  <a:srgbClr val="FF0000"/>
                </a:solidFill>
                <a:latin typeface="Arial" panose="020B0604020202020204" pitchFamily="34" charset="0"/>
              </a:rPr>
              <a:t>从功能上分类</a:t>
            </a:r>
            <a:endParaRPr lang="zh-CN" altLang="en-US" sz="1500" b="1" dirty="0">
              <a:solidFill>
                <a:srgbClr val="FF0000"/>
              </a:solidFill>
              <a:latin typeface="Arial" panose="020B0604020202020204" pitchFamily="34" charset="0"/>
            </a:endParaRPr>
          </a:p>
        </p:txBody>
      </p:sp>
      <p:sp>
        <p:nvSpPr>
          <p:cNvPr id="276494" name="矩形 276493"/>
          <p:cNvSpPr/>
          <p:nvPr/>
        </p:nvSpPr>
        <p:spPr>
          <a:xfrm>
            <a:off x="3647913" y="2757970"/>
            <a:ext cx="532303" cy="368300"/>
          </a:xfrm>
          <a:prstGeom prst="rect">
            <a:avLst/>
          </a:prstGeom>
          <a:noFill/>
          <a:ln w="38100" cap="flat" cmpd="sng">
            <a:solidFill>
              <a:srgbClr val="FF00FF"/>
            </a:solidFill>
            <a:prstDash val="solid"/>
            <a:miter/>
            <a:headEnd type="none" w="med" len="med"/>
            <a:tailEnd type="none" w="med" len="med"/>
          </a:ln>
        </p:spPr>
        <p:txBody>
          <a:bodyPr>
            <a:spAutoFit/>
          </a:bodyPr>
          <a:lstStyle/>
          <a:p>
            <a:r>
              <a:rPr lang="en-US" altLang="zh-CN" sz="100">
                <a:latin typeface="Arial" panose="020B0604020202020204" pitchFamily="34" charset="0"/>
              </a:rPr>
              <a:t> </a:t>
            </a:r>
            <a:r>
              <a:rPr lang="en-US" altLang="zh-CN" sz="1800" b="1">
                <a:latin typeface="Times New Roman" panose="02020603050405020304" pitchFamily="18" charset="0"/>
              </a:rPr>
              <a:t>LC</a:t>
            </a:r>
            <a:endParaRPr lang="en-US" altLang="zh-CN" sz="1800" b="1">
              <a:latin typeface="Times New Roman" panose="02020603050405020304" pitchFamily="18" charset="0"/>
            </a:endParaRPr>
          </a:p>
        </p:txBody>
      </p:sp>
      <p:sp>
        <p:nvSpPr>
          <p:cNvPr id="276495" name="直接连接符 276494"/>
          <p:cNvSpPr/>
          <p:nvPr/>
        </p:nvSpPr>
        <p:spPr>
          <a:xfrm flipH="1">
            <a:off x="3838447" y="895507"/>
            <a:ext cx="446563" cy="563265"/>
          </a:xfrm>
          <a:prstGeom prst="line">
            <a:avLst/>
          </a:prstGeom>
          <a:ln w="38100" cap="flat" cmpd="sng">
            <a:solidFill>
              <a:schemeClr val="accent2"/>
            </a:solidFill>
            <a:prstDash val="solid"/>
            <a:headEnd type="none" w="med" len="med"/>
            <a:tailEnd type="stealth" w="med" len="lg"/>
          </a:ln>
        </p:spPr>
      </p:sp>
      <p:sp>
        <p:nvSpPr>
          <p:cNvPr id="276496" name="直接连接符 276495"/>
          <p:cNvSpPr/>
          <p:nvPr/>
        </p:nvSpPr>
        <p:spPr>
          <a:xfrm>
            <a:off x="4393375" y="895507"/>
            <a:ext cx="576363" cy="562073"/>
          </a:xfrm>
          <a:prstGeom prst="line">
            <a:avLst/>
          </a:prstGeom>
          <a:ln w="38100" cap="flat" cmpd="sng">
            <a:solidFill>
              <a:schemeClr val="accent2"/>
            </a:solidFill>
            <a:prstDash val="solid"/>
            <a:headEnd type="none" w="med" len="med"/>
            <a:tailEnd type="stealth" w="med" len="lg"/>
          </a:ln>
        </p:spPr>
      </p:sp>
      <p:sp>
        <p:nvSpPr>
          <p:cNvPr id="276497" name="任意多边形 276496"/>
          <p:cNvSpPr/>
          <p:nvPr/>
        </p:nvSpPr>
        <p:spPr>
          <a:xfrm>
            <a:off x="2043861" y="763325"/>
            <a:ext cx="1512358" cy="3336715"/>
          </a:xfrm>
          <a:custGeom>
            <a:avLst/>
            <a:gdLst/>
            <a:ahLst/>
            <a:cxnLst/>
            <a:rect l="0" t="0" r="0" b="0"/>
            <a:pathLst>
              <a:path w="1270" h="2802">
                <a:moveTo>
                  <a:pt x="1270" y="16"/>
                </a:moveTo>
                <a:cubicBezTo>
                  <a:pt x="854" y="8"/>
                  <a:pt x="439" y="0"/>
                  <a:pt x="227" y="401"/>
                </a:cubicBezTo>
                <a:cubicBezTo>
                  <a:pt x="15" y="802"/>
                  <a:pt x="0" y="2038"/>
                  <a:pt x="0" y="2420"/>
                </a:cubicBezTo>
                <a:cubicBezTo>
                  <a:pt x="0" y="2802"/>
                  <a:pt x="177" y="2636"/>
                  <a:pt x="224" y="2693"/>
                </a:cubicBezTo>
              </a:path>
            </a:pathLst>
          </a:custGeom>
          <a:noFill/>
          <a:ln w="38100" cap="flat" cmpd="sng">
            <a:solidFill>
              <a:schemeClr val="accent2">
                <a:alpha val="100000"/>
              </a:schemeClr>
            </a:solidFill>
            <a:prstDash val="solid"/>
            <a:headEnd type="none" w="med" len="med"/>
            <a:tailEnd type="stealth" w="lg" len="lg"/>
          </a:ln>
        </p:spPr>
        <p:txBody>
          <a:bodyPr/>
          <a:lstStyle/>
          <a:p>
            <a:endParaRPr lang="zh-CN" altLang="en-US" sz="100"/>
          </a:p>
        </p:txBody>
      </p:sp>
      <p:sp>
        <p:nvSpPr>
          <p:cNvPr id="276498" name="直接连接符 276497"/>
          <p:cNvSpPr/>
          <p:nvPr/>
        </p:nvSpPr>
        <p:spPr>
          <a:xfrm>
            <a:off x="3556220" y="1781487"/>
            <a:ext cx="0" cy="776423"/>
          </a:xfrm>
          <a:prstGeom prst="line">
            <a:avLst/>
          </a:prstGeom>
          <a:ln w="38100" cap="flat" cmpd="sng">
            <a:solidFill>
              <a:schemeClr val="accent2"/>
            </a:solidFill>
            <a:prstDash val="solid"/>
            <a:headEnd type="none" w="med" len="med"/>
            <a:tailEnd type="stealth" w="med" len="lg"/>
          </a:ln>
        </p:spPr>
      </p:sp>
      <p:sp>
        <p:nvSpPr>
          <p:cNvPr id="276499" name="矩形 276498"/>
          <p:cNvSpPr/>
          <p:nvPr/>
        </p:nvSpPr>
        <p:spPr>
          <a:xfrm>
            <a:off x="4463635" y="2760352"/>
            <a:ext cx="1014730" cy="368300"/>
          </a:xfrm>
          <a:prstGeom prst="rect">
            <a:avLst/>
          </a:prstGeom>
          <a:noFill/>
          <a:ln w="38100" cap="flat" cmpd="sng">
            <a:solidFill>
              <a:srgbClr val="FF00FF"/>
            </a:solidFill>
            <a:prstDash val="solid"/>
            <a:miter/>
            <a:headEnd type="none" w="med" len="med"/>
            <a:tailEnd type="none" w="med" len="med"/>
          </a:ln>
        </p:spPr>
        <p:txBody>
          <a:bodyPr wrap="none" anchor="t">
            <a:spAutoFit/>
          </a:bodyPr>
          <a:lstStyle/>
          <a:p>
            <a:r>
              <a:rPr lang="en-US" altLang="zh-CN" sz="1800" b="1">
                <a:latin typeface="Times New Roman" panose="02020603050405020304" pitchFamily="18" charset="0"/>
              </a:rPr>
              <a:t>Op Amp</a:t>
            </a:r>
            <a:endParaRPr lang="en-US" altLang="zh-CN" sz="1800" b="1">
              <a:latin typeface="Times New Roman" panose="02020603050405020304" pitchFamily="18" charset="0"/>
            </a:endParaRPr>
          </a:p>
        </p:txBody>
      </p:sp>
      <p:sp>
        <p:nvSpPr>
          <p:cNvPr id="276500" name="直接连接符 276499"/>
          <p:cNvSpPr/>
          <p:nvPr/>
        </p:nvSpPr>
        <p:spPr>
          <a:xfrm>
            <a:off x="5276973" y="1810067"/>
            <a:ext cx="477525" cy="745462"/>
          </a:xfrm>
          <a:prstGeom prst="line">
            <a:avLst/>
          </a:prstGeom>
          <a:ln w="38100" cap="flat" cmpd="sng">
            <a:solidFill>
              <a:schemeClr val="accent2"/>
            </a:solidFill>
            <a:prstDash val="solid"/>
            <a:headEnd type="none" w="med" len="med"/>
            <a:tailEnd type="stealth" w="med" len="lg"/>
          </a:ln>
        </p:spPr>
      </p:sp>
      <p:sp>
        <p:nvSpPr>
          <p:cNvPr id="276501" name="直接连接符 276500"/>
          <p:cNvSpPr/>
          <p:nvPr/>
        </p:nvSpPr>
        <p:spPr>
          <a:xfrm flipV="1">
            <a:off x="4180216" y="4100039"/>
            <a:ext cx="563264" cy="192915"/>
          </a:xfrm>
          <a:prstGeom prst="line">
            <a:avLst/>
          </a:prstGeom>
          <a:ln w="38100" cap="flat" cmpd="sng">
            <a:solidFill>
              <a:schemeClr val="accent2"/>
            </a:solidFill>
            <a:prstDash val="solid"/>
            <a:headEnd type="none" w="med" len="med"/>
            <a:tailEnd type="stealth" w="med" len="lg"/>
          </a:ln>
        </p:spPr>
      </p:sp>
      <p:sp>
        <p:nvSpPr>
          <p:cNvPr id="276502" name="直接连接符 276501"/>
          <p:cNvSpPr/>
          <p:nvPr/>
        </p:nvSpPr>
        <p:spPr>
          <a:xfrm>
            <a:off x="3500250" y="4563273"/>
            <a:ext cx="963385" cy="0"/>
          </a:xfrm>
          <a:prstGeom prst="line">
            <a:avLst/>
          </a:prstGeom>
          <a:ln w="38100" cap="flat" cmpd="sng">
            <a:solidFill>
              <a:schemeClr val="accent2"/>
            </a:solidFill>
            <a:prstDash val="solid"/>
            <a:headEnd type="none" w="med" len="med"/>
            <a:tailEnd type="stealth" w="med" len="lg"/>
          </a:ln>
        </p:spPr>
      </p:sp>
      <p:sp>
        <p:nvSpPr>
          <p:cNvPr id="276503" name="左大括号 276502"/>
          <p:cNvSpPr/>
          <p:nvPr/>
        </p:nvSpPr>
        <p:spPr>
          <a:xfrm rot="5400000">
            <a:off x="3446663" y="2324507"/>
            <a:ext cx="202442" cy="664485"/>
          </a:xfrm>
          <a:prstGeom prst="leftBrace">
            <a:avLst>
              <a:gd name="adj1" fmla="val 27352"/>
              <a:gd name="adj2" fmla="val 50000"/>
            </a:avLst>
          </a:prstGeom>
          <a:noFill/>
          <a:ln w="38100" cap="flat" cmpd="sng">
            <a:solidFill>
              <a:schemeClr val="accent2"/>
            </a:solidFill>
            <a:prstDash val="solid"/>
            <a:headEnd type="none" w="med" len="med"/>
            <a:tailEnd type="none" w="med" len="lg"/>
          </a:ln>
        </p:spPr>
        <p:txBody>
          <a:bodyPr/>
          <a:lstStyle/>
          <a:p>
            <a:endParaRPr lang="zh-CN" altLang="en-US" sz="100"/>
          </a:p>
        </p:txBody>
      </p:sp>
      <p:sp>
        <p:nvSpPr>
          <p:cNvPr id="276504" name="左大括号 276503"/>
          <p:cNvSpPr/>
          <p:nvPr/>
        </p:nvSpPr>
        <p:spPr>
          <a:xfrm rot="5400000">
            <a:off x="5634223" y="1864845"/>
            <a:ext cx="202442" cy="1582618"/>
          </a:xfrm>
          <a:prstGeom prst="leftBrace">
            <a:avLst>
              <a:gd name="adj1" fmla="val 65147"/>
              <a:gd name="adj2" fmla="val 50000"/>
            </a:avLst>
          </a:prstGeom>
          <a:noFill/>
          <a:ln w="38100" cap="flat" cmpd="sng">
            <a:solidFill>
              <a:schemeClr val="accent2"/>
            </a:solidFill>
            <a:prstDash val="solid"/>
            <a:headEnd type="none" w="med" len="med"/>
            <a:tailEnd type="none" w="med" len="lg"/>
          </a:ln>
        </p:spPr>
        <p:txBody>
          <a:bodyPr/>
          <a:lstStyle/>
          <a:p>
            <a:endParaRPr lang="zh-CN" altLang="en-US" sz="100"/>
          </a:p>
        </p:txBody>
      </p:sp>
      <p:sp>
        <p:nvSpPr>
          <p:cNvPr id="276505" name="矩形 276504"/>
          <p:cNvSpPr/>
          <p:nvPr/>
        </p:nvSpPr>
        <p:spPr>
          <a:xfrm>
            <a:off x="5754498" y="2760352"/>
            <a:ext cx="1545702" cy="645160"/>
          </a:xfrm>
          <a:prstGeom prst="rect">
            <a:avLst/>
          </a:prstGeom>
          <a:noFill/>
          <a:ln w="38100" cap="flat" cmpd="sng">
            <a:solidFill>
              <a:srgbClr val="FF00FF"/>
            </a:solidFill>
            <a:prstDash val="solid"/>
            <a:miter/>
            <a:headEnd type="none" w="med" len="med"/>
            <a:tailEnd type="none" w="med" len="med"/>
          </a:ln>
        </p:spPr>
        <p:txBody>
          <a:bodyPr>
            <a:spAutoFit/>
          </a:bodyPr>
          <a:lstStyle/>
          <a:p>
            <a:r>
              <a:rPr lang="zh-CN" altLang="en-US" sz="1800" b="1" dirty="0">
                <a:latin typeface="Times New Roman" panose="02020603050405020304" pitchFamily="18" charset="0"/>
              </a:rPr>
              <a:t>电力电子器件</a:t>
            </a:r>
            <a:endParaRPr lang="zh-CN" altLang="en-US" sz="1800" b="1" dirty="0">
              <a:latin typeface="Times New Roman" panose="02020603050405020304" pitchFamily="18" charset="0"/>
            </a:endParaRPr>
          </a:p>
        </p:txBody>
      </p:sp>
      <p:sp>
        <p:nvSpPr>
          <p:cNvPr id="276506" name="左大括号 276505"/>
          <p:cNvSpPr/>
          <p:nvPr/>
        </p:nvSpPr>
        <p:spPr>
          <a:xfrm>
            <a:off x="2358241" y="3306944"/>
            <a:ext cx="202442" cy="1398038"/>
          </a:xfrm>
          <a:prstGeom prst="leftBrace">
            <a:avLst>
              <a:gd name="adj1" fmla="val 57549"/>
              <a:gd name="adj2" fmla="val 50000"/>
            </a:avLst>
          </a:prstGeom>
          <a:noFill/>
          <a:ln w="38100" cap="flat" cmpd="sng">
            <a:solidFill>
              <a:schemeClr val="accent2"/>
            </a:solidFill>
            <a:prstDash val="solid"/>
            <a:headEnd type="none" w="med" len="med"/>
            <a:tailEnd type="none" w="med" len="lg"/>
          </a:ln>
        </p:spPr>
        <p:txBody>
          <a:bodyPr/>
          <a:lstStyle/>
          <a:p>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88"/>
                                        </p:tgtEl>
                                        <p:attrNameLst>
                                          <p:attrName>style.visibility</p:attrName>
                                        </p:attrNameLst>
                                      </p:cBhvr>
                                      <p:to>
                                        <p:strVal val="visible"/>
                                      </p:to>
                                    </p:set>
                                    <p:animEffect transition="in" filter="wipe(left)">
                                      <p:cBhvr>
                                        <p:cTn id="7" dur="500"/>
                                        <p:tgtEl>
                                          <p:spTgt spid="2764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6498"/>
                                        </p:tgtEl>
                                        <p:attrNameLst>
                                          <p:attrName>style.visibility</p:attrName>
                                        </p:attrNameLst>
                                      </p:cBhvr>
                                      <p:to>
                                        <p:strVal val="visible"/>
                                      </p:to>
                                    </p:set>
                                    <p:animEffect transition="in" filter="wipe(up)">
                                      <p:cBhvr>
                                        <p:cTn id="12" dur="500"/>
                                        <p:tgtEl>
                                          <p:spTgt spid="27649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6503"/>
                                        </p:tgtEl>
                                        <p:attrNameLst>
                                          <p:attrName>style.visibility</p:attrName>
                                        </p:attrNameLst>
                                      </p:cBhvr>
                                      <p:to>
                                        <p:strVal val="visible"/>
                                      </p:to>
                                    </p:set>
                                    <p:animEffect transition="in" filter="wipe(up)">
                                      <p:cBhvr>
                                        <p:cTn id="16" dur="500"/>
                                        <p:tgtEl>
                                          <p:spTgt spid="276503"/>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76489"/>
                                        </p:tgtEl>
                                        <p:attrNameLst>
                                          <p:attrName>style.visibility</p:attrName>
                                        </p:attrNameLst>
                                      </p:cBhvr>
                                      <p:to>
                                        <p:strVal val="visible"/>
                                      </p:to>
                                    </p:set>
                                    <p:animEffect transition="in" filter="wipe(up)">
                                      <p:cBhvr>
                                        <p:cTn id="20" dur="500"/>
                                        <p:tgtEl>
                                          <p:spTgt spid="27648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76494"/>
                                        </p:tgtEl>
                                        <p:attrNameLst>
                                          <p:attrName>style.visibility</p:attrName>
                                        </p:attrNameLst>
                                      </p:cBhvr>
                                      <p:to>
                                        <p:strVal val="visible"/>
                                      </p:to>
                                    </p:set>
                                    <p:animEffect transition="in" filter="wipe(up)">
                                      <p:cBhvr>
                                        <p:cTn id="24" dur="500"/>
                                        <p:tgtEl>
                                          <p:spTgt spid="27649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76500"/>
                                        </p:tgtEl>
                                        <p:attrNameLst>
                                          <p:attrName>style.visibility</p:attrName>
                                        </p:attrNameLst>
                                      </p:cBhvr>
                                      <p:to>
                                        <p:strVal val="visible"/>
                                      </p:to>
                                    </p:set>
                                    <p:animEffect transition="in" filter="wipe(up)">
                                      <p:cBhvr>
                                        <p:cTn id="29" dur="500"/>
                                        <p:tgtEl>
                                          <p:spTgt spid="276500"/>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276504"/>
                                        </p:tgtEl>
                                        <p:attrNameLst>
                                          <p:attrName>style.visibility</p:attrName>
                                        </p:attrNameLst>
                                      </p:cBhvr>
                                      <p:to>
                                        <p:strVal val="visible"/>
                                      </p:to>
                                    </p:set>
                                    <p:animEffect transition="in" filter="wipe(up)">
                                      <p:cBhvr>
                                        <p:cTn id="33" dur="500"/>
                                        <p:tgtEl>
                                          <p:spTgt spid="276504"/>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276499"/>
                                        </p:tgtEl>
                                        <p:attrNameLst>
                                          <p:attrName>style.visibility</p:attrName>
                                        </p:attrNameLst>
                                      </p:cBhvr>
                                      <p:to>
                                        <p:strVal val="visible"/>
                                      </p:to>
                                    </p:set>
                                    <p:animEffect transition="in" filter="wipe(up)">
                                      <p:cBhvr>
                                        <p:cTn id="37" dur="500"/>
                                        <p:tgtEl>
                                          <p:spTgt spid="276499"/>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276505"/>
                                        </p:tgtEl>
                                        <p:attrNameLst>
                                          <p:attrName>style.visibility</p:attrName>
                                        </p:attrNameLst>
                                      </p:cBhvr>
                                      <p:to>
                                        <p:strVal val="visible"/>
                                      </p:to>
                                    </p:set>
                                    <p:animEffect transition="in" filter="wipe(up)">
                                      <p:cBhvr>
                                        <p:cTn id="41" dur="500"/>
                                        <p:tgtEl>
                                          <p:spTgt spid="276505"/>
                                        </p:tgtEl>
                                      </p:cBhvr>
                                    </p:animEffect>
                                  </p:childTnLst>
                                </p:cTn>
                              </p:par>
                            </p:childTnLst>
                          </p:cTn>
                        </p:par>
                      </p:childTnLst>
                    </p:cTn>
                  </p:par>
                  <p:par>
                    <p:cTn id="42" fill="hold">
                      <p:stCondLst>
                        <p:cond delay="indefinite"/>
                      </p:stCondLst>
                      <p:childTnLst>
                        <p:par>
                          <p:cTn id="43" fill="hold">
                            <p:stCondLst>
                              <p:cond delay="0"/>
                            </p:stCondLst>
                            <p:childTnLst>
                              <p:par>
                                <p:cTn id="44" presetID="56" presetClass="entr" presetSubtype="0" fill="hold" grpId="0" nodeType="clickEffect">
                                  <p:stCondLst>
                                    <p:cond delay="0"/>
                                  </p:stCondLst>
                                  <p:iterate type="lt">
                                    <p:tmPct val="10000"/>
                                  </p:iterate>
                                  <p:childTnLst>
                                    <p:set>
                                      <p:cBhvr>
                                        <p:cTn id="45" dur="1" fill="hold">
                                          <p:stCondLst>
                                            <p:cond delay="0"/>
                                          </p:stCondLst>
                                        </p:cTn>
                                        <p:tgtEl>
                                          <p:spTgt spid="276490"/>
                                        </p:tgtEl>
                                        <p:attrNameLst>
                                          <p:attrName>style.visibility</p:attrName>
                                        </p:attrNameLst>
                                      </p:cBhvr>
                                      <p:to>
                                        <p:strVal val="visible"/>
                                      </p:to>
                                    </p:set>
                                    <p:anim by="(-#ppt_w*2)" calcmode="lin" valueType="num">
                                      <p:cBhvr rctx="PPT">
                                        <p:cTn id="46" dur="500" autoRev="1" fill="hold">
                                          <p:stCondLst>
                                            <p:cond delay="0"/>
                                          </p:stCondLst>
                                        </p:cTn>
                                        <p:tgtEl>
                                          <p:spTgt spid="276490"/>
                                        </p:tgtEl>
                                        <p:attrNameLst>
                                          <p:attrName>ppt_w</p:attrName>
                                        </p:attrNameLst>
                                      </p:cBhvr>
                                    </p:anim>
                                    <p:anim by="(#ppt_w*0.50)" calcmode="lin" valueType="num">
                                      <p:cBhvr>
                                        <p:cTn id="47" dur="500" decel="50000" autoRev="1" fill="hold">
                                          <p:stCondLst>
                                            <p:cond delay="0"/>
                                          </p:stCondLst>
                                        </p:cTn>
                                        <p:tgtEl>
                                          <p:spTgt spid="276490"/>
                                        </p:tgtEl>
                                        <p:attrNameLst>
                                          <p:attrName>ppt_x</p:attrName>
                                        </p:attrNameLst>
                                      </p:cBhvr>
                                    </p:anim>
                                    <p:anim from="(-#ppt_h/2)" to="(#ppt_y)" calcmode="lin" valueType="num">
                                      <p:cBhvr>
                                        <p:cTn id="48" dur="1000" fill="hold">
                                          <p:stCondLst>
                                            <p:cond delay="0"/>
                                          </p:stCondLst>
                                        </p:cTn>
                                        <p:tgtEl>
                                          <p:spTgt spid="276490"/>
                                        </p:tgtEl>
                                        <p:attrNameLst>
                                          <p:attrName>ppt_y</p:attrName>
                                        </p:attrNameLst>
                                      </p:cBhvr>
                                    </p:anim>
                                    <p:animRot by="21600000">
                                      <p:cBhvr>
                                        <p:cTn id="49" dur="1000" fill="hold">
                                          <p:stCondLst>
                                            <p:cond delay="0"/>
                                          </p:stCondLst>
                                        </p:cTn>
                                        <p:tgtEl>
                                          <p:spTgt spid="276490"/>
                                        </p:tgtEl>
                                        <p:attrNameLst>
                                          <p:attrName>r</p:attrName>
                                        </p:attrNameLst>
                                      </p:cBhvr>
                                    </p:animRot>
                                  </p:childTnLst>
                                </p:cTn>
                              </p:par>
                            </p:childTnLst>
                          </p:cTn>
                        </p:par>
                      </p:childTnLst>
                    </p:cTn>
                  </p:par>
                  <p:par>
                    <p:cTn id="50" fill="hold">
                      <p:stCondLst>
                        <p:cond delay="indefinite"/>
                      </p:stCondLst>
                      <p:childTnLst>
                        <p:par>
                          <p:cTn id="51" fill="hold">
                            <p:stCondLst>
                              <p:cond delay="0"/>
                            </p:stCondLst>
                            <p:childTnLst>
                              <p:par>
                                <p:cTn id="52" presetID="56" presetClass="entr" presetSubtype="0" fill="hold" grpId="0" nodeType="clickEffect">
                                  <p:stCondLst>
                                    <p:cond delay="0"/>
                                  </p:stCondLst>
                                  <p:iterate type="lt">
                                    <p:tmPct val="10000"/>
                                  </p:iterate>
                                  <p:childTnLst>
                                    <p:set>
                                      <p:cBhvr>
                                        <p:cTn id="53" dur="1" fill="hold">
                                          <p:stCondLst>
                                            <p:cond delay="0"/>
                                          </p:stCondLst>
                                        </p:cTn>
                                        <p:tgtEl>
                                          <p:spTgt spid="276493"/>
                                        </p:tgtEl>
                                        <p:attrNameLst>
                                          <p:attrName>style.visibility</p:attrName>
                                        </p:attrNameLst>
                                      </p:cBhvr>
                                      <p:to>
                                        <p:strVal val="visible"/>
                                      </p:to>
                                    </p:set>
                                    <p:anim by="(-#ppt_w*2)" calcmode="lin" valueType="num">
                                      <p:cBhvr rctx="PPT">
                                        <p:cTn id="54" dur="500" autoRev="1" fill="hold">
                                          <p:stCondLst>
                                            <p:cond delay="0"/>
                                          </p:stCondLst>
                                        </p:cTn>
                                        <p:tgtEl>
                                          <p:spTgt spid="276493"/>
                                        </p:tgtEl>
                                        <p:attrNameLst>
                                          <p:attrName>ppt_w</p:attrName>
                                        </p:attrNameLst>
                                      </p:cBhvr>
                                    </p:anim>
                                    <p:anim by="(#ppt_w*0.50)" calcmode="lin" valueType="num">
                                      <p:cBhvr>
                                        <p:cTn id="55" dur="500" decel="50000" autoRev="1" fill="hold">
                                          <p:stCondLst>
                                            <p:cond delay="0"/>
                                          </p:stCondLst>
                                        </p:cTn>
                                        <p:tgtEl>
                                          <p:spTgt spid="276493"/>
                                        </p:tgtEl>
                                        <p:attrNameLst>
                                          <p:attrName>ppt_x</p:attrName>
                                        </p:attrNameLst>
                                      </p:cBhvr>
                                    </p:anim>
                                    <p:anim from="(-#ppt_h/2)" to="(#ppt_y)" calcmode="lin" valueType="num">
                                      <p:cBhvr>
                                        <p:cTn id="56" dur="1000" fill="hold">
                                          <p:stCondLst>
                                            <p:cond delay="0"/>
                                          </p:stCondLst>
                                        </p:cTn>
                                        <p:tgtEl>
                                          <p:spTgt spid="276493"/>
                                        </p:tgtEl>
                                        <p:attrNameLst>
                                          <p:attrName>ppt_y</p:attrName>
                                        </p:attrNameLst>
                                      </p:cBhvr>
                                    </p:anim>
                                    <p:animRot by="21600000">
                                      <p:cBhvr>
                                        <p:cTn id="57" dur="1000" fill="hold">
                                          <p:stCondLst>
                                            <p:cond delay="0"/>
                                          </p:stCondLst>
                                        </p:cTn>
                                        <p:tgtEl>
                                          <p:spTgt spid="276493"/>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76497"/>
                                        </p:tgtEl>
                                        <p:attrNameLst>
                                          <p:attrName>style.visibility</p:attrName>
                                        </p:attrNameLst>
                                      </p:cBhvr>
                                      <p:to>
                                        <p:strVal val="visible"/>
                                      </p:to>
                                    </p:set>
                                    <p:animEffect transition="in" filter="wipe(up)">
                                      <p:cBhvr>
                                        <p:cTn id="62" dur="500"/>
                                        <p:tgtEl>
                                          <p:spTgt spid="276497"/>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76506"/>
                                        </p:tgtEl>
                                        <p:attrNameLst>
                                          <p:attrName>style.visibility</p:attrName>
                                        </p:attrNameLst>
                                      </p:cBhvr>
                                      <p:to>
                                        <p:strVal val="visible"/>
                                      </p:to>
                                    </p:set>
                                    <p:animEffect transition="in" filter="wipe(left)">
                                      <p:cBhvr>
                                        <p:cTn id="66" dur="500"/>
                                        <p:tgtEl>
                                          <p:spTgt spid="276506"/>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276483"/>
                                        </p:tgtEl>
                                        <p:attrNameLst>
                                          <p:attrName>style.visibility</p:attrName>
                                        </p:attrNameLst>
                                      </p:cBhvr>
                                      <p:to>
                                        <p:strVal val="visible"/>
                                      </p:to>
                                    </p:set>
                                    <p:animEffect transition="in" filter="wipe(left)">
                                      <p:cBhvr>
                                        <p:cTn id="70" dur="500"/>
                                        <p:tgtEl>
                                          <p:spTgt spid="27648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276501"/>
                                        </p:tgtEl>
                                        <p:attrNameLst>
                                          <p:attrName>style.visibility</p:attrName>
                                        </p:attrNameLst>
                                      </p:cBhvr>
                                      <p:to>
                                        <p:strVal val="visible"/>
                                      </p:to>
                                    </p:set>
                                    <p:animEffect transition="in" filter="wipe(down)">
                                      <p:cBhvr>
                                        <p:cTn id="75" dur="500"/>
                                        <p:tgtEl>
                                          <p:spTgt spid="276501"/>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27648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76502"/>
                                        </p:tgtEl>
                                        <p:attrNameLst>
                                          <p:attrName>style.visibility</p:attrName>
                                        </p:attrNameLst>
                                      </p:cBhvr>
                                      <p:to>
                                        <p:strVal val="visible"/>
                                      </p:to>
                                    </p:set>
                                    <p:animEffect transition="in" filter="wipe(left)">
                                      <p:cBhvr>
                                        <p:cTn id="83" dur="500"/>
                                        <p:tgtEl>
                                          <p:spTgt spid="276502"/>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276486"/>
                                        </p:tgtEl>
                                        <p:attrNameLst>
                                          <p:attrName>style.visibility</p:attrName>
                                        </p:attrNameLst>
                                      </p:cBhvr>
                                      <p:to>
                                        <p:strVal val="visible"/>
                                      </p:to>
                                    </p:set>
                                    <p:animEffect transition="in" filter="wipe(left)">
                                      <p:cBhvr>
                                        <p:cTn id="87" dur="500"/>
                                        <p:tgtEl>
                                          <p:spTgt spid="276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p:bldP spid="276485" grpId="0"/>
      <p:bldP spid="276486" grpId="0"/>
      <p:bldP spid="276488" grpId="0"/>
      <p:bldP spid="276489" grpId="0" bldLvl="0" animBg="1"/>
      <p:bldP spid="276490" grpId="0"/>
      <p:bldP spid="276493" grpId="0"/>
      <p:bldP spid="276494" grpId="0" bldLvl="0" animBg="1"/>
      <p:bldP spid="276499" grpId="0" bldLvl="0" animBg="1"/>
      <p:bldP spid="276505"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6" name="矩形 264195"/>
          <p:cNvSpPr/>
          <p:nvPr/>
        </p:nvSpPr>
        <p:spPr>
          <a:xfrm>
            <a:off x="1790213" y="535875"/>
            <a:ext cx="4428709" cy="645160"/>
          </a:xfrm>
          <a:prstGeom prst="rect">
            <a:avLst/>
          </a:prstGeom>
          <a:noFill/>
          <a:ln w="38100">
            <a:noFill/>
          </a:ln>
        </p:spPr>
        <p:txBody>
          <a:bodyPr>
            <a:spAutoFit/>
          </a:bodyPr>
          <a:lstStyle/>
          <a:p>
            <a:r>
              <a:rPr lang="zh-CN" altLang="en-US" sz="1800" b="1" dirty="0">
                <a:latin typeface="Arial" panose="020B0604020202020204" pitchFamily="34" charset="0"/>
              </a:rPr>
              <a:t>让指定频段的信号顺利通过（无衰减）；</a:t>
            </a:r>
            <a:endParaRPr lang="zh-CN" altLang="en-US" sz="1800" b="1" dirty="0">
              <a:latin typeface="Arial" panose="020B0604020202020204" pitchFamily="34" charset="0"/>
            </a:endParaRPr>
          </a:p>
          <a:p>
            <a:r>
              <a:rPr lang="zh-CN" altLang="en-US" sz="1800" b="1" dirty="0">
                <a:latin typeface="Arial" panose="020B0604020202020204" pitchFamily="34" charset="0"/>
              </a:rPr>
              <a:t>对其它频段信号起抑制（衰减）作用。</a:t>
            </a:r>
            <a:endParaRPr lang="zh-CN" altLang="en-US" sz="1800" b="1" dirty="0">
              <a:latin typeface="Arial" panose="020B0604020202020204" pitchFamily="34" charset="0"/>
            </a:endParaRPr>
          </a:p>
        </p:txBody>
      </p:sp>
      <p:sp>
        <p:nvSpPr>
          <p:cNvPr id="264197" name="矩形 264196"/>
          <p:cNvSpPr/>
          <p:nvPr/>
        </p:nvSpPr>
        <p:spPr>
          <a:xfrm>
            <a:off x="1525848" y="159572"/>
            <a:ext cx="3214059" cy="368300"/>
          </a:xfrm>
          <a:prstGeom prst="rect">
            <a:avLst/>
          </a:prstGeom>
          <a:noFill/>
          <a:ln w="38100">
            <a:noFill/>
          </a:ln>
        </p:spPr>
        <p:txBody>
          <a:bodyPr>
            <a:spAutoFit/>
          </a:bodyPr>
          <a:lstStyle/>
          <a:p>
            <a:r>
              <a:rPr lang="en-US" altLang="zh-CN" sz="1800" b="1" dirty="0">
                <a:latin typeface="Times New Roman" panose="02020603050405020304" pitchFamily="18" charset="0"/>
              </a:rPr>
              <a:t>3</a:t>
            </a:r>
            <a:r>
              <a:rPr lang="zh-CN" altLang="en-US" sz="1800" b="1" dirty="0">
                <a:latin typeface="Times New Roman" panose="02020603050405020304" pitchFamily="18" charset="0"/>
              </a:rPr>
              <a:t>）</a:t>
            </a:r>
            <a:r>
              <a:rPr lang="zh-CN" altLang="en-US" sz="1800" b="1" dirty="0">
                <a:latin typeface="Arial" panose="020B0604020202020204" pitchFamily="34" charset="0"/>
              </a:rPr>
              <a:t>滤波器电路 </a:t>
            </a:r>
            <a:r>
              <a:rPr lang="en-US" altLang="zh-CN" sz="1800" b="1">
                <a:latin typeface="Times New Roman" panose="02020603050405020304" pitchFamily="18" charset="0"/>
              </a:rPr>
              <a:t>( </a:t>
            </a:r>
            <a:r>
              <a:rPr lang="en-US" altLang="zh-CN" sz="1800" b="1">
                <a:solidFill>
                  <a:schemeClr val="accent2"/>
                </a:solidFill>
                <a:latin typeface="Times New Roman" panose="02020603050405020304" pitchFamily="18" charset="0"/>
              </a:rPr>
              <a:t>filter</a:t>
            </a:r>
            <a:r>
              <a:rPr lang="en-US" altLang="zh-CN" sz="1800" b="1">
                <a:latin typeface="Times New Roman" panose="02020603050405020304" pitchFamily="18" charset="0"/>
              </a:rPr>
              <a:t> )</a:t>
            </a:r>
            <a:endParaRPr lang="en-US" altLang="zh-CN" sz="1800" b="1">
              <a:latin typeface="Times New Roman" panose="02020603050405020304" pitchFamily="18" charset="0"/>
            </a:endParaRPr>
          </a:p>
        </p:txBody>
      </p:sp>
      <p:sp>
        <p:nvSpPr>
          <p:cNvPr id="264198" name="矩形 264197"/>
          <p:cNvSpPr/>
          <p:nvPr/>
        </p:nvSpPr>
        <p:spPr>
          <a:xfrm>
            <a:off x="1762825" y="1221795"/>
            <a:ext cx="4151245" cy="368300"/>
          </a:xfrm>
          <a:prstGeom prst="rect">
            <a:avLst/>
          </a:prstGeom>
          <a:noFill/>
          <a:ln w="38100">
            <a:noFill/>
          </a:ln>
        </p:spPr>
        <p:txBody>
          <a:bodyPr>
            <a:spAutoFit/>
          </a:bodyPr>
          <a:lstStyle/>
          <a:p>
            <a:r>
              <a:rPr lang="zh-CN" altLang="en-US" sz="1800" b="1" dirty="0">
                <a:latin typeface="Arial" panose="020B0604020202020204" pitchFamily="34" charset="0"/>
              </a:rPr>
              <a:t>常用的无源滤波器电路共有四种</a:t>
            </a:r>
            <a:endParaRPr lang="zh-CN" altLang="en-US" sz="1800" b="1" dirty="0">
              <a:latin typeface="Arial" panose="020B0604020202020204" pitchFamily="34" charset="0"/>
            </a:endParaRPr>
          </a:p>
        </p:txBody>
      </p:sp>
      <p:sp>
        <p:nvSpPr>
          <p:cNvPr id="264199" name="矩形 264198"/>
          <p:cNvSpPr/>
          <p:nvPr/>
        </p:nvSpPr>
        <p:spPr>
          <a:xfrm>
            <a:off x="2093876" y="2959221"/>
            <a:ext cx="2126828" cy="321945"/>
          </a:xfrm>
          <a:prstGeom prst="rect">
            <a:avLst/>
          </a:prstGeom>
          <a:noFill/>
          <a:ln w="38100">
            <a:noFill/>
          </a:ln>
        </p:spPr>
        <p:txBody>
          <a:bodyPr>
            <a:spAutoFit/>
          </a:bodyPr>
          <a:lstStyle/>
          <a:p>
            <a:r>
              <a:rPr lang="zh-CN" altLang="en-US" sz="1500" b="1" dirty="0">
                <a:latin typeface="Arial" panose="020B0604020202020204" pitchFamily="34" charset="0"/>
              </a:rPr>
              <a:t>理想低通滤波器</a:t>
            </a:r>
            <a:endParaRPr lang="zh-CN" altLang="en-US" sz="1500" b="1" dirty="0">
              <a:latin typeface="Arial" panose="020B0604020202020204" pitchFamily="34" charset="0"/>
            </a:endParaRPr>
          </a:p>
        </p:txBody>
      </p:sp>
      <p:sp>
        <p:nvSpPr>
          <p:cNvPr id="264200" name="矩形 264199"/>
          <p:cNvSpPr/>
          <p:nvPr/>
        </p:nvSpPr>
        <p:spPr>
          <a:xfrm>
            <a:off x="4572000" y="2978274"/>
            <a:ext cx="1870799" cy="321945"/>
          </a:xfrm>
          <a:prstGeom prst="rect">
            <a:avLst/>
          </a:prstGeom>
          <a:noFill/>
          <a:ln w="38100">
            <a:noFill/>
          </a:ln>
        </p:spPr>
        <p:txBody>
          <a:bodyPr>
            <a:spAutoFit/>
          </a:bodyPr>
          <a:lstStyle/>
          <a:p>
            <a:r>
              <a:rPr lang="zh-CN" altLang="en-US" sz="1500" b="1" dirty="0">
                <a:latin typeface="Arial" panose="020B0604020202020204" pitchFamily="34" charset="0"/>
              </a:rPr>
              <a:t>理想高通滤波器</a:t>
            </a:r>
            <a:endParaRPr lang="zh-CN" altLang="en-US" sz="1500" b="1" dirty="0">
              <a:latin typeface="Arial" panose="020B0604020202020204" pitchFamily="34" charset="0"/>
            </a:endParaRPr>
          </a:p>
        </p:txBody>
      </p:sp>
      <p:sp>
        <p:nvSpPr>
          <p:cNvPr id="264201" name="矩形 264200"/>
          <p:cNvSpPr/>
          <p:nvPr/>
        </p:nvSpPr>
        <p:spPr>
          <a:xfrm>
            <a:off x="2060533" y="4606143"/>
            <a:ext cx="2051805" cy="321945"/>
          </a:xfrm>
          <a:prstGeom prst="rect">
            <a:avLst/>
          </a:prstGeom>
          <a:noFill/>
          <a:ln w="38100">
            <a:noFill/>
          </a:ln>
        </p:spPr>
        <p:txBody>
          <a:bodyPr>
            <a:spAutoFit/>
          </a:bodyPr>
          <a:lstStyle/>
          <a:p>
            <a:r>
              <a:rPr lang="zh-CN" altLang="en-US" sz="1500" b="1" dirty="0">
                <a:latin typeface="Arial" panose="020B0604020202020204" pitchFamily="34" charset="0"/>
              </a:rPr>
              <a:t>理想带通滤波器</a:t>
            </a:r>
            <a:endParaRPr lang="zh-CN" altLang="en-US" sz="1500" b="1" dirty="0">
              <a:latin typeface="Arial" panose="020B0604020202020204" pitchFamily="34" charset="0"/>
            </a:endParaRPr>
          </a:p>
        </p:txBody>
      </p:sp>
      <p:sp>
        <p:nvSpPr>
          <p:cNvPr id="264202" name="矩形 264201"/>
          <p:cNvSpPr/>
          <p:nvPr/>
        </p:nvSpPr>
        <p:spPr>
          <a:xfrm>
            <a:off x="4625588" y="4578754"/>
            <a:ext cx="2052997" cy="321945"/>
          </a:xfrm>
          <a:prstGeom prst="rect">
            <a:avLst/>
          </a:prstGeom>
          <a:noFill/>
          <a:ln w="38100">
            <a:noFill/>
          </a:ln>
        </p:spPr>
        <p:txBody>
          <a:bodyPr>
            <a:spAutoFit/>
          </a:bodyPr>
          <a:lstStyle/>
          <a:p>
            <a:r>
              <a:rPr lang="zh-CN" altLang="en-US" sz="1500" b="1" dirty="0">
                <a:latin typeface="Arial" panose="020B0604020202020204" pitchFamily="34" charset="0"/>
              </a:rPr>
              <a:t>理想带阻滤波器</a:t>
            </a:r>
            <a:endParaRPr lang="zh-CN" altLang="en-US" sz="1500" b="1" dirty="0">
              <a:latin typeface="Arial" panose="020B0604020202020204" pitchFamily="34" charset="0"/>
            </a:endParaRPr>
          </a:p>
        </p:txBody>
      </p:sp>
      <p:grpSp>
        <p:nvGrpSpPr>
          <p:cNvPr id="264203" name="组合 264202"/>
          <p:cNvGrpSpPr/>
          <p:nvPr/>
        </p:nvGrpSpPr>
        <p:grpSpPr>
          <a:xfrm>
            <a:off x="2114120" y="1633823"/>
            <a:ext cx="1693365" cy="1350405"/>
            <a:chOff x="3968" y="393"/>
            <a:chExt cx="1422" cy="1134"/>
          </a:xfrm>
        </p:grpSpPr>
        <p:sp>
          <p:nvSpPr>
            <p:cNvPr id="264204" name="直接连接符 264203"/>
            <p:cNvSpPr/>
            <p:nvPr/>
          </p:nvSpPr>
          <p:spPr>
            <a:xfrm>
              <a:off x="4172" y="469"/>
              <a:ext cx="0" cy="953"/>
            </a:xfrm>
            <a:prstGeom prst="line">
              <a:avLst/>
            </a:prstGeom>
            <a:ln w="38100" cap="flat" cmpd="sng">
              <a:solidFill>
                <a:schemeClr val="tx1"/>
              </a:solidFill>
              <a:prstDash val="solid"/>
              <a:headEnd type="stealth" w="med" len="lg"/>
              <a:tailEnd type="none" w="med" len="med"/>
            </a:ln>
          </p:spPr>
        </p:sp>
        <p:sp>
          <p:nvSpPr>
            <p:cNvPr id="264205" name="直接连接符 264204"/>
            <p:cNvSpPr/>
            <p:nvPr/>
          </p:nvSpPr>
          <p:spPr>
            <a:xfrm>
              <a:off x="3968" y="1272"/>
              <a:ext cx="1340" cy="0"/>
            </a:xfrm>
            <a:prstGeom prst="line">
              <a:avLst/>
            </a:prstGeom>
            <a:ln w="38100" cap="flat" cmpd="sng">
              <a:solidFill>
                <a:schemeClr val="tx1"/>
              </a:solidFill>
              <a:prstDash val="solid"/>
              <a:headEnd type="none" w="med" len="med"/>
              <a:tailEnd type="stealth" w="med" len="lg"/>
            </a:ln>
          </p:spPr>
        </p:sp>
        <p:graphicFrame>
          <p:nvGraphicFramePr>
            <p:cNvPr id="264206" name="对象 264205"/>
            <p:cNvGraphicFramePr/>
            <p:nvPr/>
          </p:nvGraphicFramePr>
          <p:xfrm>
            <a:off x="4245" y="393"/>
            <a:ext cx="451" cy="241"/>
          </p:xfrm>
          <a:graphic>
            <a:graphicData uri="http://schemas.openxmlformats.org/presentationml/2006/ole">
              <mc:AlternateContent xmlns:mc="http://schemas.openxmlformats.org/markup-compatibility/2006">
                <mc:Choice xmlns:v="urn:schemas-microsoft-com:vml" Requires="v">
                  <p:oleObj spid="_x0000_s164866" name="" r:id="rId1" imgW="508000" imgH="241300" progId="Equation.3">
                    <p:embed/>
                  </p:oleObj>
                </mc:Choice>
                <mc:Fallback>
                  <p:oleObj name="" r:id="rId1" imgW="508000" imgH="241300" progId="Equation.3">
                    <p:embed/>
                    <p:pic>
                      <p:nvPicPr>
                        <p:cNvPr id="0" name="对象 264205"/>
                        <p:cNvPicPr/>
                        <p:nvPr/>
                      </p:nvPicPr>
                      <p:blipFill>
                        <a:blip r:embed="rId2"/>
                        <a:stretch>
                          <a:fillRect/>
                        </a:stretch>
                      </p:blipFill>
                      <p:spPr>
                        <a:xfrm>
                          <a:off x="4245" y="393"/>
                          <a:ext cx="451" cy="241"/>
                        </a:xfrm>
                        <a:prstGeom prst="rect">
                          <a:avLst/>
                        </a:prstGeom>
                        <a:noFill/>
                        <a:ln w="38100">
                          <a:noFill/>
                          <a:miter/>
                        </a:ln>
                      </p:spPr>
                    </p:pic>
                  </p:oleObj>
                </mc:Fallback>
              </mc:AlternateContent>
            </a:graphicData>
          </a:graphic>
        </p:graphicFrame>
        <p:sp>
          <p:nvSpPr>
            <p:cNvPr id="264207" name="直接连接符 264206"/>
            <p:cNvSpPr/>
            <p:nvPr/>
          </p:nvSpPr>
          <p:spPr>
            <a:xfrm>
              <a:off x="4172" y="754"/>
              <a:ext cx="652" cy="0"/>
            </a:xfrm>
            <a:prstGeom prst="line">
              <a:avLst/>
            </a:prstGeom>
            <a:ln w="38100" cap="flat" cmpd="sng">
              <a:solidFill>
                <a:schemeClr val="accent2"/>
              </a:solidFill>
              <a:prstDash val="solid"/>
              <a:headEnd type="none" w="med" len="med"/>
              <a:tailEnd type="none" w="med" len="med"/>
            </a:ln>
          </p:spPr>
        </p:sp>
        <p:sp>
          <p:nvSpPr>
            <p:cNvPr id="264208" name="直接连接符 264207"/>
            <p:cNvSpPr/>
            <p:nvPr/>
          </p:nvSpPr>
          <p:spPr>
            <a:xfrm flipH="1">
              <a:off x="4832" y="754"/>
              <a:ext cx="0" cy="518"/>
            </a:xfrm>
            <a:prstGeom prst="line">
              <a:avLst/>
            </a:prstGeom>
            <a:ln w="38100" cap="flat" cmpd="sng">
              <a:solidFill>
                <a:srgbClr val="0000FF"/>
              </a:solidFill>
              <a:prstDash val="solid"/>
              <a:headEnd type="none" w="med" len="med"/>
              <a:tailEnd type="none" w="med" len="med"/>
            </a:ln>
          </p:spPr>
        </p:sp>
        <p:sp>
          <p:nvSpPr>
            <p:cNvPr id="264209" name="文本框 264208"/>
            <p:cNvSpPr txBox="1"/>
            <p:nvPr/>
          </p:nvSpPr>
          <p:spPr>
            <a:xfrm>
              <a:off x="5104" y="1218"/>
              <a:ext cx="286" cy="309"/>
            </a:xfrm>
            <a:prstGeom prst="rect">
              <a:avLst/>
            </a:prstGeom>
            <a:noFill/>
            <a:ln w="38100">
              <a:noFill/>
            </a:ln>
          </p:spPr>
          <p:txBody>
            <a:bodyPr wrap="none" anchor="t">
              <a:spAutoFit/>
            </a:bodyPr>
            <a:lstStyle/>
            <a:p>
              <a:r>
                <a:rPr lang="en-US" altLang="zh-CN" sz="1800" b="1">
                  <a:latin typeface="Symbol" panose="05050102010706020507" pitchFamily="18" charset="2"/>
                  <a:sym typeface="Symbol" panose="05050102010706020507" pitchFamily="18" charset="2"/>
                </a:rPr>
                <a:t></a:t>
              </a:r>
              <a:endParaRPr lang="en-US" altLang="zh-CN" sz="1800" b="1">
                <a:latin typeface="Symbol" panose="05050102010706020507" pitchFamily="18" charset="2"/>
                <a:sym typeface="Symbol" panose="05050102010706020507" pitchFamily="18" charset="2"/>
              </a:endParaRPr>
            </a:p>
          </p:txBody>
        </p:sp>
        <p:sp>
          <p:nvSpPr>
            <p:cNvPr id="264210" name="文本框 264209"/>
            <p:cNvSpPr txBox="1"/>
            <p:nvPr/>
          </p:nvSpPr>
          <p:spPr>
            <a:xfrm>
              <a:off x="3968" y="1218"/>
              <a:ext cx="250" cy="309"/>
            </a:xfrm>
            <a:prstGeom prst="rect">
              <a:avLst/>
            </a:prstGeom>
            <a:noFill/>
            <a:ln w="38100">
              <a:noFill/>
            </a:ln>
          </p:spPr>
          <p:txBody>
            <a:bodyPr wrap="none" anchor="t">
              <a:spAutoFit/>
            </a:bodyPr>
            <a:lstStyle/>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264211" name="文本框 264210"/>
            <p:cNvSpPr txBox="1"/>
            <p:nvPr/>
          </p:nvSpPr>
          <p:spPr>
            <a:xfrm>
              <a:off x="4696" y="1218"/>
              <a:ext cx="376" cy="309"/>
            </a:xfrm>
            <a:prstGeom prst="rect">
              <a:avLst/>
            </a:prstGeom>
            <a:noFill/>
            <a:ln w="38100">
              <a:noFill/>
            </a:ln>
          </p:spPr>
          <p:txBody>
            <a:bodyPr wrap="none" anchor="t">
              <a:spAutoFit/>
            </a:bodyPr>
            <a:lstStyle/>
            <a:p>
              <a:r>
                <a:rPr lang="en-US" altLang="zh-CN" sz="1800" b="1">
                  <a:latin typeface="Symbol" panose="05050102010706020507" pitchFamily="18" charset="2"/>
                  <a:sym typeface="Symbol" panose="05050102010706020507" pitchFamily="18" charset="2"/>
                </a:rPr>
                <a:t></a:t>
              </a:r>
              <a:r>
                <a:rPr lang="en-US" altLang="zh-CN" sz="1800" b="1" baseline="-25000">
                  <a:latin typeface="Symbol" panose="05050102010706020507" pitchFamily="18" charset="2"/>
                  <a:sym typeface="Symbol" panose="05050102010706020507" pitchFamily="18" charset="2"/>
                </a:rPr>
                <a:t>H</a:t>
              </a:r>
              <a:endParaRPr lang="en-US" altLang="zh-CN" sz="1800" b="1" baseline="-25000">
                <a:latin typeface="Symbol" panose="05050102010706020507" pitchFamily="18" charset="2"/>
                <a:sym typeface="Symbol" panose="05050102010706020507" pitchFamily="18" charset="2"/>
              </a:endParaRPr>
            </a:p>
          </p:txBody>
        </p:sp>
      </p:grpSp>
      <p:grpSp>
        <p:nvGrpSpPr>
          <p:cNvPr id="264212" name="组合 264211"/>
          <p:cNvGrpSpPr/>
          <p:nvPr/>
        </p:nvGrpSpPr>
        <p:grpSpPr>
          <a:xfrm>
            <a:off x="4641068" y="1652877"/>
            <a:ext cx="1693365" cy="1350405"/>
            <a:chOff x="3945" y="1366"/>
            <a:chExt cx="1422" cy="1134"/>
          </a:xfrm>
        </p:grpSpPr>
        <p:sp>
          <p:nvSpPr>
            <p:cNvPr id="264213" name="直接连接符 264212"/>
            <p:cNvSpPr/>
            <p:nvPr/>
          </p:nvSpPr>
          <p:spPr>
            <a:xfrm>
              <a:off x="4149" y="1442"/>
              <a:ext cx="0" cy="953"/>
            </a:xfrm>
            <a:prstGeom prst="line">
              <a:avLst/>
            </a:prstGeom>
            <a:ln w="38100" cap="flat" cmpd="sng">
              <a:solidFill>
                <a:schemeClr val="tx1"/>
              </a:solidFill>
              <a:prstDash val="solid"/>
              <a:headEnd type="stealth" w="med" len="lg"/>
              <a:tailEnd type="none" w="med" len="med"/>
            </a:ln>
          </p:spPr>
        </p:sp>
        <p:sp>
          <p:nvSpPr>
            <p:cNvPr id="264214" name="直接连接符 264213"/>
            <p:cNvSpPr/>
            <p:nvPr/>
          </p:nvSpPr>
          <p:spPr>
            <a:xfrm>
              <a:off x="3945" y="2245"/>
              <a:ext cx="1340" cy="0"/>
            </a:xfrm>
            <a:prstGeom prst="line">
              <a:avLst/>
            </a:prstGeom>
            <a:ln w="38100" cap="flat" cmpd="sng">
              <a:solidFill>
                <a:schemeClr val="tx1"/>
              </a:solidFill>
              <a:prstDash val="solid"/>
              <a:headEnd type="none" w="med" len="med"/>
              <a:tailEnd type="stealth" w="med" len="lg"/>
            </a:ln>
          </p:spPr>
        </p:sp>
        <p:graphicFrame>
          <p:nvGraphicFramePr>
            <p:cNvPr id="264215" name="对象 264214"/>
            <p:cNvGraphicFramePr/>
            <p:nvPr/>
          </p:nvGraphicFramePr>
          <p:xfrm>
            <a:off x="4222" y="1366"/>
            <a:ext cx="451" cy="241"/>
          </p:xfrm>
          <a:graphic>
            <a:graphicData uri="http://schemas.openxmlformats.org/presentationml/2006/ole">
              <mc:AlternateContent xmlns:mc="http://schemas.openxmlformats.org/markup-compatibility/2006">
                <mc:Choice xmlns:v="urn:schemas-microsoft-com:vml" Requires="v">
                  <p:oleObj spid="_x0000_s164867" name="" r:id="rId3" imgW="508000" imgH="241300" progId="Equation.3">
                    <p:embed/>
                  </p:oleObj>
                </mc:Choice>
                <mc:Fallback>
                  <p:oleObj name="" r:id="rId3" imgW="508000" imgH="241300" progId="Equation.3">
                    <p:embed/>
                    <p:pic>
                      <p:nvPicPr>
                        <p:cNvPr id="0" name="对象 264214"/>
                        <p:cNvPicPr/>
                        <p:nvPr/>
                      </p:nvPicPr>
                      <p:blipFill>
                        <a:blip r:embed="rId2"/>
                        <a:stretch>
                          <a:fillRect/>
                        </a:stretch>
                      </p:blipFill>
                      <p:spPr>
                        <a:xfrm>
                          <a:off x="4222" y="1366"/>
                          <a:ext cx="451" cy="241"/>
                        </a:xfrm>
                        <a:prstGeom prst="rect">
                          <a:avLst/>
                        </a:prstGeom>
                        <a:noFill/>
                        <a:ln w="38100">
                          <a:noFill/>
                          <a:miter/>
                        </a:ln>
                      </p:spPr>
                    </p:pic>
                  </p:oleObj>
                </mc:Fallback>
              </mc:AlternateContent>
            </a:graphicData>
          </a:graphic>
        </p:graphicFrame>
        <p:sp>
          <p:nvSpPr>
            <p:cNvPr id="264216" name="直接连接符 264215"/>
            <p:cNvSpPr/>
            <p:nvPr/>
          </p:nvSpPr>
          <p:spPr>
            <a:xfrm>
              <a:off x="4513" y="1727"/>
              <a:ext cx="501" cy="0"/>
            </a:xfrm>
            <a:prstGeom prst="line">
              <a:avLst/>
            </a:prstGeom>
            <a:ln w="38100" cap="flat" cmpd="sng">
              <a:solidFill>
                <a:srgbClr val="0000FF"/>
              </a:solidFill>
              <a:prstDash val="solid"/>
              <a:headEnd type="none" w="med" len="med"/>
              <a:tailEnd type="none" w="med" len="med"/>
            </a:ln>
          </p:spPr>
        </p:sp>
        <p:sp>
          <p:nvSpPr>
            <p:cNvPr id="264217" name="直接连接符 264216"/>
            <p:cNvSpPr/>
            <p:nvPr/>
          </p:nvSpPr>
          <p:spPr>
            <a:xfrm flipH="1">
              <a:off x="4513" y="1727"/>
              <a:ext cx="0" cy="518"/>
            </a:xfrm>
            <a:prstGeom prst="line">
              <a:avLst/>
            </a:prstGeom>
            <a:ln w="38100" cap="flat" cmpd="sng">
              <a:solidFill>
                <a:srgbClr val="0000FF"/>
              </a:solidFill>
              <a:prstDash val="solid"/>
              <a:headEnd type="none" w="med" len="med"/>
              <a:tailEnd type="none" w="med" len="med"/>
            </a:ln>
          </p:spPr>
        </p:sp>
        <p:sp>
          <p:nvSpPr>
            <p:cNvPr id="264218" name="文本框 264217"/>
            <p:cNvSpPr txBox="1"/>
            <p:nvPr/>
          </p:nvSpPr>
          <p:spPr>
            <a:xfrm>
              <a:off x="5081" y="2191"/>
              <a:ext cx="286" cy="309"/>
            </a:xfrm>
            <a:prstGeom prst="rect">
              <a:avLst/>
            </a:prstGeom>
            <a:noFill/>
            <a:ln w="38100">
              <a:noFill/>
            </a:ln>
          </p:spPr>
          <p:txBody>
            <a:bodyPr wrap="none" anchor="t">
              <a:spAutoFit/>
            </a:bodyPr>
            <a:lstStyle/>
            <a:p>
              <a:r>
                <a:rPr lang="en-US" altLang="zh-CN" sz="1800" b="1">
                  <a:latin typeface="Symbol" panose="05050102010706020507" pitchFamily="18" charset="2"/>
                  <a:sym typeface="Symbol" panose="05050102010706020507" pitchFamily="18" charset="2"/>
                </a:rPr>
                <a:t></a:t>
              </a:r>
              <a:endParaRPr lang="en-US" altLang="zh-CN" sz="1800" b="1">
                <a:latin typeface="Symbol" panose="05050102010706020507" pitchFamily="18" charset="2"/>
                <a:sym typeface="Symbol" panose="05050102010706020507" pitchFamily="18" charset="2"/>
              </a:endParaRPr>
            </a:p>
          </p:txBody>
        </p:sp>
        <p:sp>
          <p:nvSpPr>
            <p:cNvPr id="264219" name="文本框 264218"/>
            <p:cNvSpPr txBox="1"/>
            <p:nvPr/>
          </p:nvSpPr>
          <p:spPr>
            <a:xfrm>
              <a:off x="3945" y="2191"/>
              <a:ext cx="250" cy="309"/>
            </a:xfrm>
            <a:prstGeom prst="rect">
              <a:avLst/>
            </a:prstGeom>
            <a:noFill/>
            <a:ln w="38100">
              <a:noFill/>
            </a:ln>
          </p:spPr>
          <p:txBody>
            <a:bodyPr wrap="none" anchor="t">
              <a:spAutoFit/>
            </a:bodyPr>
            <a:lstStyle/>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264220" name="文本框 264219"/>
            <p:cNvSpPr txBox="1"/>
            <p:nvPr/>
          </p:nvSpPr>
          <p:spPr>
            <a:xfrm>
              <a:off x="4384" y="2183"/>
              <a:ext cx="369" cy="309"/>
            </a:xfrm>
            <a:prstGeom prst="rect">
              <a:avLst/>
            </a:prstGeom>
            <a:noFill/>
            <a:ln w="38100">
              <a:noFill/>
            </a:ln>
          </p:spPr>
          <p:txBody>
            <a:bodyPr wrap="none" anchor="t">
              <a:spAutoFit/>
            </a:bodyPr>
            <a:lstStyle/>
            <a:p>
              <a:r>
                <a:rPr lang="en-US" altLang="zh-CN" sz="1800" b="1">
                  <a:latin typeface="Symbol" panose="05050102010706020507" pitchFamily="18" charset="2"/>
                  <a:sym typeface="Symbol" panose="05050102010706020507" pitchFamily="18" charset="2"/>
                </a:rPr>
                <a:t></a:t>
              </a:r>
              <a:r>
                <a:rPr lang="en-US" altLang="zh-CN" sz="1800" b="1" baseline="-25000">
                  <a:latin typeface="Times New Roman" panose="02020603050405020304" pitchFamily="18" charset="0"/>
                  <a:sym typeface="Symbol" panose="05050102010706020507" pitchFamily="18" charset="2"/>
                </a:rPr>
                <a:t>L</a:t>
              </a:r>
              <a:endParaRPr lang="en-US" altLang="zh-CN" sz="1800" b="1" baseline="-25000">
                <a:latin typeface="Times New Roman" panose="02020603050405020304" pitchFamily="18" charset="0"/>
                <a:sym typeface="Symbol" panose="05050102010706020507" pitchFamily="18" charset="2"/>
              </a:endParaRPr>
            </a:p>
          </p:txBody>
        </p:sp>
      </p:grpSp>
      <p:grpSp>
        <p:nvGrpSpPr>
          <p:cNvPr id="264221" name="组合 264220"/>
          <p:cNvGrpSpPr/>
          <p:nvPr/>
        </p:nvGrpSpPr>
        <p:grpSpPr>
          <a:xfrm>
            <a:off x="2114120" y="3325998"/>
            <a:ext cx="1693365" cy="1350405"/>
            <a:chOff x="3923" y="2432"/>
            <a:chExt cx="1422" cy="1134"/>
          </a:xfrm>
        </p:grpSpPr>
        <p:sp>
          <p:nvSpPr>
            <p:cNvPr id="264222" name="直接连接符 264221"/>
            <p:cNvSpPr/>
            <p:nvPr/>
          </p:nvSpPr>
          <p:spPr>
            <a:xfrm>
              <a:off x="4127" y="2508"/>
              <a:ext cx="0" cy="953"/>
            </a:xfrm>
            <a:prstGeom prst="line">
              <a:avLst/>
            </a:prstGeom>
            <a:ln w="38100" cap="flat" cmpd="sng">
              <a:solidFill>
                <a:schemeClr val="tx1"/>
              </a:solidFill>
              <a:prstDash val="solid"/>
              <a:headEnd type="stealth" w="med" len="lg"/>
              <a:tailEnd type="none" w="med" len="med"/>
            </a:ln>
          </p:spPr>
        </p:sp>
        <p:sp>
          <p:nvSpPr>
            <p:cNvPr id="264223" name="直接连接符 264222"/>
            <p:cNvSpPr/>
            <p:nvPr/>
          </p:nvSpPr>
          <p:spPr>
            <a:xfrm>
              <a:off x="3923" y="3311"/>
              <a:ext cx="1340" cy="0"/>
            </a:xfrm>
            <a:prstGeom prst="line">
              <a:avLst/>
            </a:prstGeom>
            <a:ln w="38100" cap="flat" cmpd="sng">
              <a:solidFill>
                <a:schemeClr val="tx1"/>
              </a:solidFill>
              <a:prstDash val="solid"/>
              <a:headEnd type="none" w="med" len="med"/>
              <a:tailEnd type="stealth" w="med" len="lg"/>
            </a:ln>
          </p:spPr>
        </p:sp>
        <p:graphicFrame>
          <p:nvGraphicFramePr>
            <p:cNvPr id="264224" name="对象 264223"/>
            <p:cNvGraphicFramePr/>
            <p:nvPr/>
          </p:nvGraphicFramePr>
          <p:xfrm>
            <a:off x="4200" y="2432"/>
            <a:ext cx="451" cy="241"/>
          </p:xfrm>
          <a:graphic>
            <a:graphicData uri="http://schemas.openxmlformats.org/presentationml/2006/ole">
              <mc:AlternateContent xmlns:mc="http://schemas.openxmlformats.org/markup-compatibility/2006">
                <mc:Choice xmlns:v="urn:schemas-microsoft-com:vml" Requires="v">
                  <p:oleObj spid="_x0000_s164868" name="" r:id="rId4" imgW="508000" imgH="241300" progId="Equation.3">
                    <p:embed/>
                  </p:oleObj>
                </mc:Choice>
                <mc:Fallback>
                  <p:oleObj name="" r:id="rId4" imgW="508000" imgH="241300" progId="Equation.3">
                    <p:embed/>
                    <p:pic>
                      <p:nvPicPr>
                        <p:cNvPr id="0" name="对象 264223"/>
                        <p:cNvPicPr/>
                        <p:nvPr/>
                      </p:nvPicPr>
                      <p:blipFill>
                        <a:blip r:embed="rId2"/>
                        <a:stretch>
                          <a:fillRect/>
                        </a:stretch>
                      </p:blipFill>
                      <p:spPr>
                        <a:xfrm>
                          <a:off x="4200" y="2432"/>
                          <a:ext cx="451" cy="241"/>
                        </a:xfrm>
                        <a:prstGeom prst="rect">
                          <a:avLst/>
                        </a:prstGeom>
                        <a:noFill/>
                        <a:ln w="38100">
                          <a:noFill/>
                          <a:miter/>
                        </a:ln>
                      </p:spPr>
                    </p:pic>
                  </p:oleObj>
                </mc:Fallback>
              </mc:AlternateContent>
            </a:graphicData>
          </a:graphic>
        </p:graphicFrame>
        <p:sp>
          <p:nvSpPr>
            <p:cNvPr id="264225" name="直接连接符 264224"/>
            <p:cNvSpPr/>
            <p:nvPr/>
          </p:nvSpPr>
          <p:spPr>
            <a:xfrm>
              <a:off x="4377" y="2793"/>
              <a:ext cx="501" cy="0"/>
            </a:xfrm>
            <a:prstGeom prst="line">
              <a:avLst/>
            </a:prstGeom>
            <a:ln w="38100" cap="flat" cmpd="sng">
              <a:solidFill>
                <a:srgbClr val="0000FF"/>
              </a:solidFill>
              <a:prstDash val="solid"/>
              <a:headEnd type="none" w="med" len="med"/>
              <a:tailEnd type="none" w="med" len="med"/>
            </a:ln>
          </p:spPr>
        </p:sp>
        <p:sp>
          <p:nvSpPr>
            <p:cNvPr id="264226" name="直接连接符 264225"/>
            <p:cNvSpPr/>
            <p:nvPr/>
          </p:nvSpPr>
          <p:spPr>
            <a:xfrm flipH="1">
              <a:off x="4377" y="2793"/>
              <a:ext cx="0" cy="518"/>
            </a:xfrm>
            <a:prstGeom prst="line">
              <a:avLst/>
            </a:prstGeom>
            <a:ln w="38100" cap="flat" cmpd="sng">
              <a:solidFill>
                <a:srgbClr val="0000FF"/>
              </a:solidFill>
              <a:prstDash val="solid"/>
              <a:headEnd type="none" w="med" len="med"/>
              <a:tailEnd type="none" w="med" len="med"/>
            </a:ln>
          </p:spPr>
        </p:sp>
        <p:sp>
          <p:nvSpPr>
            <p:cNvPr id="264227" name="文本框 264226"/>
            <p:cNvSpPr txBox="1"/>
            <p:nvPr/>
          </p:nvSpPr>
          <p:spPr>
            <a:xfrm>
              <a:off x="5059" y="3257"/>
              <a:ext cx="286" cy="309"/>
            </a:xfrm>
            <a:prstGeom prst="rect">
              <a:avLst/>
            </a:prstGeom>
            <a:noFill/>
            <a:ln w="38100">
              <a:noFill/>
            </a:ln>
          </p:spPr>
          <p:txBody>
            <a:bodyPr wrap="none" anchor="t">
              <a:spAutoFit/>
            </a:bodyPr>
            <a:lstStyle/>
            <a:p>
              <a:r>
                <a:rPr lang="en-US" altLang="zh-CN" sz="1800" b="1">
                  <a:latin typeface="Symbol" panose="05050102010706020507" pitchFamily="18" charset="2"/>
                  <a:sym typeface="Symbol" panose="05050102010706020507" pitchFamily="18" charset="2"/>
                </a:rPr>
                <a:t></a:t>
              </a:r>
              <a:endParaRPr lang="en-US" altLang="zh-CN" sz="1800" b="1">
                <a:latin typeface="Symbol" panose="05050102010706020507" pitchFamily="18" charset="2"/>
                <a:sym typeface="Symbol" panose="05050102010706020507" pitchFamily="18" charset="2"/>
              </a:endParaRPr>
            </a:p>
          </p:txBody>
        </p:sp>
        <p:sp>
          <p:nvSpPr>
            <p:cNvPr id="264228" name="文本框 264227"/>
            <p:cNvSpPr txBox="1"/>
            <p:nvPr/>
          </p:nvSpPr>
          <p:spPr>
            <a:xfrm>
              <a:off x="3923" y="3257"/>
              <a:ext cx="250" cy="309"/>
            </a:xfrm>
            <a:prstGeom prst="rect">
              <a:avLst/>
            </a:prstGeom>
            <a:noFill/>
            <a:ln w="38100">
              <a:noFill/>
            </a:ln>
          </p:spPr>
          <p:txBody>
            <a:bodyPr wrap="none" anchor="t">
              <a:spAutoFit/>
            </a:bodyPr>
            <a:lstStyle/>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264229" name="文本框 264228"/>
            <p:cNvSpPr txBox="1"/>
            <p:nvPr/>
          </p:nvSpPr>
          <p:spPr>
            <a:xfrm>
              <a:off x="4513" y="3226"/>
              <a:ext cx="348" cy="309"/>
            </a:xfrm>
            <a:prstGeom prst="rect">
              <a:avLst/>
            </a:prstGeom>
            <a:noFill/>
            <a:ln w="38100">
              <a:noFill/>
            </a:ln>
          </p:spPr>
          <p:txBody>
            <a:bodyPr wrap="none" anchor="t">
              <a:spAutoFit/>
            </a:bodyPr>
            <a:lstStyle/>
            <a:p>
              <a:r>
                <a:rPr lang="en-US" altLang="zh-CN" sz="1800" b="1">
                  <a:solidFill>
                    <a:srgbClr val="FF0000"/>
                  </a:solidFill>
                  <a:latin typeface="Symbol" panose="05050102010706020507" pitchFamily="18" charset="2"/>
                  <a:sym typeface="Symbol" panose="05050102010706020507" pitchFamily="18" charset="2"/>
                </a:rPr>
                <a:t></a:t>
              </a:r>
              <a:r>
                <a:rPr lang="en-US" altLang="zh-CN" sz="1800" b="1" baseline="-25000">
                  <a:solidFill>
                    <a:srgbClr val="FF0000"/>
                  </a:solidFill>
                  <a:latin typeface="Times New Roman" panose="02020603050405020304" pitchFamily="18" charset="0"/>
                  <a:sym typeface="Symbol" panose="05050102010706020507" pitchFamily="18" charset="2"/>
                </a:rPr>
                <a:t>0</a:t>
              </a:r>
              <a:endParaRPr lang="en-US" altLang="zh-CN" sz="1800" b="1" baseline="-25000">
                <a:solidFill>
                  <a:srgbClr val="FF0000"/>
                </a:solidFill>
                <a:latin typeface="Times New Roman" panose="02020603050405020304" pitchFamily="18" charset="0"/>
                <a:sym typeface="Symbol" panose="05050102010706020507" pitchFamily="18" charset="2"/>
              </a:endParaRPr>
            </a:p>
          </p:txBody>
        </p:sp>
        <p:sp>
          <p:nvSpPr>
            <p:cNvPr id="264230" name="直接连接符 264229"/>
            <p:cNvSpPr/>
            <p:nvPr/>
          </p:nvSpPr>
          <p:spPr>
            <a:xfrm flipH="1">
              <a:off x="4878" y="2793"/>
              <a:ext cx="0" cy="518"/>
            </a:xfrm>
            <a:prstGeom prst="line">
              <a:avLst/>
            </a:prstGeom>
            <a:ln w="38100" cap="flat" cmpd="sng">
              <a:solidFill>
                <a:srgbClr val="0000FF"/>
              </a:solidFill>
              <a:prstDash val="solid"/>
              <a:headEnd type="none" w="med" len="med"/>
              <a:tailEnd type="none" w="med" len="med"/>
            </a:ln>
          </p:spPr>
        </p:sp>
        <p:sp>
          <p:nvSpPr>
            <p:cNvPr id="264231" name="直接连接符 264230"/>
            <p:cNvSpPr/>
            <p:nvPr/>
          </p:nvSpPr>
          <p:spPr>
            <a:xfrm>
              <a:off x="4648" y="2799"/>
              <a:ext cx="1" cy="518"/>
            </a:xfrm>
            <a:prstGeom prst="line">
              <a:avLst/>
            </a:prstGeom>
            <a:ln w="38100" cap="flat" cmpd="sng">
              <a:solidFill>
                <a:srgbClr val="FF0000"/>
              </a:solidFill>
              <a:prstDash val="sysDot"/>
              <a:headEnd type="none" w="med" len="med"/>
              <a:tailEnd type="none" w="med" len="med"/>
            </a:ln>
          </p:spPr>
        </p:sp>
      </p:grpSp>
      <p:grpSp>
        <p:nvGrpSpPr>
          <p:cNvPr id="264232" name="组合 264231"/>
          <p:cNvGrpSpPr/>
          <p:nvPr/>
        </p:nvGrpSpPr>
        <p:grpSpPr>
          <a:xfrm>
            <a:off x="4663695" y="3328379"/>
            <a:ext cx="1693365" cy="1350405"/>
            <a:chOff x="3923" y="3179"/>
            <a:chExt cx="1422" cy="1134"/>
          </a:xfrm>
        </p:grpSpPr>
        <p:sp>
          <p:nvSpPr>
            <p:cNvPr id="264233" name="直接连接符 264232"/>
            <p:cNvSpPr/>
            <p:nvPr/>
          </p:nvSpPr>
          <p:spPr>
            <a:xfrm>
              <a:off x="4127" y="3255"/>
              <a:ext cx="0" cy="953"/>
            </a:xfrm>
            <a:prstGeom prst="line">
              <a:avLst/>
            </a:prstGeom>
            <a:ln w="38100" cap="flat" cmpd="sng">
              <a:solidFill>
                <a:schemeClr val="tx1"/>
              </a:solidFill>
              <a:prstDash val="solid"/>
              <a:headEnd type="stealth" w="med" len="lg"/>
              <a:tailEnd type="none" w="med" len="med"/>
            </a:ln>
          </p:spPr>
        </p:sp>
        <p:sp>
          <p:nvSpPr>
            <p:cNvPr id="264234" name="直接连接符 264233"/>
            <p:cNvSpPr/>
            <p:nvPr/>
          </p:nvSpPr>
          <p:spPr>
            <a:xfrm>
              <a:off x="3923" y="4058"/>
              <a:ext cx="1340" cy="0"/>
            </a:xfrm>
            <a:prstGeom prst="line">
              <a:avLst/>
            </a:prstGeom>
            <a:ln w="38100" cap="flat" cmpd="sng">
              <a:solidFill>
                <a:schemeClr val="tx1"/>
              </a:solidFill>
              <a:prstDash val="solid"/>
              <a:headEnd type="none" w="med" len="med"/>
              <a:tailEnd type="stealth" w="med" len="lg"/>
            </a:ln>
          </p:spPr>
        </p:sp>
        <p:graphicFrame>
          <p:nvGraphicFramePr>
            <p:cNvPr id="264235" name="对象 264234"/>
            <p:cNvGraphicFramePr/>
            <p:nvPr/>
          </p:nvGraphicFramePr>
          <p:xfrm>
            <a:off x="4200" y="3179"/>
            <a:ext cx="451" cy="241"/>
          </p:xfrm>
          <a:graphic>
            <a:graphicData uri="http://schemas.openxmlformats.org/presentationml/2006/ole">
              <mc:AlternateContent xmlns:mc="http://schemas.openxmlformats.org/markup-compatibility/2006">
                <mc:Choice xmlns:v="urn:schemas-microsoft-com:vml" Requires="v">
                  <p:oleObj spid="_x0000_s164869" name="" r:id="rId5" imgW="508000" imgH="241300" progId="Equation.3">
                    <p:embed/>
                  </p:oleObj>
                </mc:Choice>
                <mc:Fallback>
                  <p:oleObj name="" r:id="rId5" imgW="508000" imgH="241300" progId="Equation.3">
                    <p:embed/>
                    <p:pic>
                      <p:nvPicPr>
                        <p:cNvPr id="0" name="对象 264234"/>
                        <p:cNvPicPr/>
                        <p:nvPr/>
                      </p:nvPicPr>
                      <p:blipFill>
                        <a:blip r:embed="rId2"/>
                        <a:stretch>
                          <a:fillRect/>
                        </a:stretch>
                      </p:blipFill>
                      <p:spPr>
                        <a:xfrm>
                          <a:off x="4200" y="3179"/>
                          <a:ext cx="451" cy="241"/>
                        </a:xfrm>
                        <a:prstGeom prst="rect">
                          <a:avLst/>
                        </a:prstGeom>
                        <a:noFill/>
                        <a:ln w="38100">
                          <a:noFill/>
                          <a:miter/>
                        </a:ln>
                      </p:spPr>
                    </p:pic>
                  </p:oleObj>
                </mc:Fallback>
              </mc:AlternateContent>
            </a:graphicData>
          </a:graphic>
        </p:graphicFrame>
        <p:sp>
          <p:nvSpPr>
            <p:cNvPr id="264236" name="直接连接符 264235"/>
            <p:cNvSpPr/>
            <p:nvPr/>
          </p:nvSpPr>
          <p:spPr>
            <a:xfrm>
              <a:off x="4136" y="3540"/>
              <a:ext cx="400" cy="0"/>
            </a:xfrm>
            <a:prstGeom prst="line">
              <a:avLst/>
            </a:prstGeom>
            <a:ln w="38100" cap="flat" cmpd="sng">
              <a:solidFill>
                <a:srgbClr val="0000FF"/>
              </a:solidFill>
              <a:prstDash val="solid"/>
              <a:headEnd type="none" w="med" len="med"/>
              <a:tailEnd type="none" w="med" len="med"/>
            </a:ln>
          </p:spPr>
        </p:sp>
        <p:sp>
          <p:nvSpPr>
            <p:cNvPr id="264237" name="直接连接符 264236"/>
            <p:cNvSpPr/>
            <p:nvPr/>
          </p:nvSpPr>
          <p:spPr>
            <a:xfrm flipH="1">
              <a:off x="4536" y="3540"/>
              <a:ext cx="0" cy="518"/>
            </a:xfrm>
            <a:prstGeom prst="line">
              <a:avLst/>
            </a:prstGeom>
            <a:ln w="38100" cap="flat" cmpd="sng">
              <a:solidFill>
                <a:srgbClr val="0000FF"/>
              </a:solidFill>
              <a:prstDash val="solid"/>
              <a:headEnd type="none" w="med" len="med"/>
              <a:tailEnd type="none" w="med" len="med"/>
            </a:ln>
          </p:spPr>
        </p:sp>
        <p:sp>
          <p:nvSpPr>
            <p:cNvPr id="264238" name="文本框 264237"/>
            <p:cNvSpPr txBox="1"/>
            <p:nvPr/>
          </p:nvSpPr>
          <p:spPr>
            <a:xfrm>
              <a:off x="5059" y="4004"/>
              <a:ext cx="286" cy="309"/>
            </a:xfrm>
            <a:prstGeom prst="rect">
              <a:avLst/>
            </a:prstGeom>
            <a:noFill/>
            <a:ln w="38100">
              <a:noFill/>
            </a:ln>
          </p:spPr>
          <p:txBody>
            <a:bodyPr wrap="none" anchor="t">
              <a:spAutoFit/>
            </a:bodyPr>
            <a:lstStyle/>
            <a:p>
              <a:r>
                <a:rPr lang="en-US" altLang="zh-CN" sz="1800" b="1">
                  <a:latin typeface="Symbol" panose="05050102010706020507" pitchFamily="18" charset="2"/>
                  <a:sym typeface="Symbol" panose="05050102010706020507" pitchFamily="18" charset="2"/>
                </a:rPr>
                <a:t></a:t>
              </a:r>
              <a:endParaRPr lang="en-US" altLang="zh-CN" sz="1800" b="1">
                <a:latin typeface="Symbol" panose="05050102010706020507" pitchFamily="18" charset="2"/>
                <a:sym typeface="Symbol" panose="05050102010706020507" pitchFamily="18" charset="2"/>
              </a:endParaRPr>
            </a:p>
          </p:txBody>
        </p:sp>
        <p:sp>
          <p:nvSpPr>
            <p:cNvPr id="264239" name="文本框 264238"/>
            <p:cNvSpPr txBox="1"/>
            <p:nvPr/>
          </p:nvSpPr>
          <p:spPr>
            <a:xfrm>
              <a:off x="3923" y="4004"/>
              <a:ext cx="250" cy="309"/>
            </a:xfrm>
            <a:prstGeom prst="rect">
              <a:avLst/>
            </a:prstGeom>
            <a:noFill/>
            <a:ln w="38100">
              <a:noFill/>
            </a:ln>
          </p:spPr>
          <p:txBody>
            <a:bodyPr wrap="none" anchor="t">
              <a:spAutoFit/>
            </a:bodyPr>
            <a:lstStyle/>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264240" name="文本框 264239"/>
            <p:cNvSpPr txBox="1"/>
            <p:nvPr/>
          </p:nvSpPr>
          <p:spPr>
            <a:xfrm>
              <a:off x="4513" y="3973"/>
              <a:ext cx="348" cy="309"/>
            </a:xfrm>
            <a:prstGeom prst="rect">
              <a:avLst/>
            </a:prstGeom>
            <a:noFill/>
            <a:ln w="38100">
              <a:noFill/>
            </a:ln>
          </p:spPr>
          <p:txBody>
            <a:bodyPr wrap="none" anchor="t">
              <a:spAutoFit/>
            </a:bodyPr>
            <a:lstStyle/>
            <a:p>
              <a:r>
                <a:rPr lang="en-US" altLang="zh-CN" sz="1800" b="1">
                  <a:solidFill>
                    <a:srgbClr val="FF0000"/>
                  </a:solidFill>
                  <a:latin typeface="Symbol" panose="05050102010706020507" pitchFamily="18" charset="2"/>
                  <a:sym typeface="Symbol" panose="05050102010706020507" pitchFamily="18" charset="2"/>
                </a:rPr>
                <a:t></a:t>
              </a:r>
              <a:r>
                <a:rPr lang="en-US" altLang="zh-CN" sz="1800" b="1" baseline="-25000">
                  <a:solidFill>
                    <a:srgbClr val="FF0000"/>
                  </a:solidFill>
                  <a:latin typeface="Times New Roman" panose="02020603050405020304" pitchFamily="18" charset="0"/>
                  <a:sym typeface="Symbol" panose="05050102010706020507" pitchFamily="18" charset="2"/>
                </a:rPr>
                <a:t>0</a:t>
              </a:r>
              <a:endParaRPr lang="en-US" altLang="zh-CN" sz="1800" b="1" baseline="-25000">
                <a:solidFill>
                  <a:srgbClr val="FF0000"/>
                </a:solidFill>
                <a:latin typeface="Times New Roman" panose="02020603050405020304" pitchFamily="18" charset="0"/>
                <a:sym typeface="Symbol" panose="05050102010706020507" pitchFamily="18" charset="2"/>
              </a:endParaRPr>
            </a:p>
          </p:txBody>
        </p:sp>
        <p:sp>
          <p:nvSpPr>
            <p:cNvPr id="264241" name="直接连接符 264240"/>
            <p:cNvSpPr/>
            <p:nvPr/>
          </p:nvSpPr>
          <p:spPr>
            <a:xfrm flipH="1">
              <a:off x="4785" y="3540"/>
              <a:ext cx="0" cy="518"/>
            </a:xfrm>
            <a:prstGeom prst="line">
              <a:avLst/>
            </a:prstGeom>
            <a:ln w="38100" cap="flat" cmpd="sng">
              <a:solidFill>
                <a:srgbClr val="0000FF"/>
              </a:solidFill>
              <a:prstDash val="solid"/>
              <a:headEnd type="none" w="med" len="med"/>
              <a:tailEnd type="none" w="med" len="med"/>
            </a:ln>
          </p:spPr>
        </p:sp>
        <p:sp>
          <p:nvSpPr>
            <p:cNvPr id="264242" name="直接连接符 264241"/>
            <p:cNvSpPr/>
            <p:nvPr/>
          </p:nvSpPr>
          <p:spPr>
            <a:xfrm>
              <a:off x="4649" y="3546"/>
              <a:ext cx="1" cy="518"/>
            </a:xfrm>
            <a:prstGeom prst="line">
              <a:avLst/>
            </a:prstGeom>
            <a:ln w="38100" cap="flat" cmpd="sng">
              <a:solidFill>
                <a:srgbClr val="FF0000"/>
              </a:solidFill>
              <a:prstDash val="sysDot"/>
              <a:headEnd type="none" w="med" len="med"/>
              <a:tailEnd type="none" w="med" len="med"/>
            </a:ln>
          </p:spPr>
        </p:sp>
        <p:sp>
          <p:nvSpPr>
            <p:cNvPr id="264243" name="直接连接符 264242"/>
            <p:cNvSpPr/>
            <p:nvPr/>
          </p:nvSpPr>
          <p:spPr>
            <a:xfrm>
              <a:off x="4793" y="3546"/>
              <a:ext cx="400" cy="0"/>
            </a:xfrm>
            <a:prstGeom prst="line">
              <a:avLst/>
            </a:prstGeom>
            <a:ln w="38100" cap="flat" cmpd="sng">
              <a:solidFill>
                <a:srgbClr val="0000FF"/>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8"/>
                                        </p:tgtEl>
                                        <p:attrNameLst>
                                          <p:attrName>style.visibility</p:attrName>
                                        </p:attrNameLst>
                                      </p:cBhvr>
                                      <p:to>
                                        <p:strVal val="visible"/>
                                      </p:to>
                                    </p:set>
                                    <p:animEffect transition="in" filter="wipe(left)">
                                      <p:cBhvr>
                                        <p:cTn id="7" dur="500"/>
                                        <p:tgtEl>
                                          <p:spTgt spid="2641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41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420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6420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6420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iterate type="lt">
                                    <p:tmPct val="5000"/>
                                  </p:iterate>
                                  <p:childTnLst>
                                    <p:set>
                                      <p:cBhvr>
                                        <p:cTn id="27" dur="1" fill="hold">
                                          <p:stCondLst>
                                            <p:cond delay="0"/>
                                          </p:stCondLst>
                                        </p:cTn>
                                        <p:tgtEl>
                                          <p:spTgt spid="264203"/>
                                        </p:tgtEl>
                                        <p:attrNameLst>
                                          <p:attrName>style.visibility</p:attrName>
                                        </p:attrNameLst>
                                      </p:cBhvr>
                                      <p:to>
                                        <p:strVal val="visible"/>
                                      </p:to>
                                    </p:set>
                                    <p:anim calcmode="lin" valueType="num">
                                      <p:cBhvr>
                                        <p:cTn id="28" dur="1000" fill="hold"/>
                                        <p:tgtEl>
                                          <p:spTgt spid="264203"/>
                                        </p:tgtEl>
                                        <p:attrNameLst>
                                          <p:attrName>ppt_w</p:attrName>
                                        </p:attrNameLst>
                                      </p:cBhvr>
                                      <p:tavLst>
                                        <p:tav tm="0">
                                          <p:val>
                                            <p:fltVal val="0"/>
                                          </p:val>
                                        </p:tav>
                                        <p:tav tm="100000">
                                          <p:val>
                                            <p:strVal val="#ppt_w"/>
                                          </p:val>
                                        </p:tav>
                                      </p:tavLst>
                                    </p:anim>
                                    <p:anim calcmode="lin" valueType="num">
                                      <p:cBhvr>
                                        <p:cTn id="29" dur="1000" fill="hold"/>
                                        <p:tgtEl>
                                          <p:spTgt spid="264203"/>
                                        </p:tgtEl>
                                        <p:attrNameLst>
                                          <p:attrName>ppt_h</p:attrName>
                                        </p:attrNameLst>
                                      </p:cBhvr>
                                      <p:tavLst>
                                        <p:tav tm="0">
                                          <p:val>
                                            <p:fltVal val="0"/>
                                          </p:val>
                                        </p:tav>
                                        <p:tav tm="100000">
                                          <p:val>
                                            <p:strVal val="#ppt_h"/>
                                          </p:val>
                                        </p:tav>
                                      </p:tavLst>
                                    </p:anim>
                                    <p:anim calcmode="lin" valueType="num">
                                      <p:cBhvr>
                                        <p:cTn id="30" dur="1000" fill="hold"/>
                                        <p:tgtEl>
                                          <p:spTgt spid="264203"/>
                                        </p:tgtEl>
                                        <p:attrNameLst>
                                          <p:attrName>style.rotation</p:attrName>
                                        </p:attrNameLst>
                                      </p:cBhvr>
                                      <p:tavLst>
                                        <p:tav tm="0">
                                          <p:val>
                                            <p:fltVal val="90"/>
                                          </p:val>
                                        </p:tav>
                                        <p:tav tm="100000">
                                          <p:val>
                                            <p:fltVal val="0"/>
                                          </p:val>
                                        </p:tav>
                                      </p:tavLst>
                                    </p:anim>
                                    <p:animEffect transition="in" filter="fade">
                                      <p:cBhvr>
                                        <p:cTn id="31" dur="1000"/>
                                        <p:tgtEl>
                                          <p:spTgt spid="264203"/>
                                        </p:tgtEl>
                                      </p:cBhvr>
                                    </p:animEffect>
                                  </p:childTnLst>
                                </p:cTn>
                              </p:par>
                            </p:childTnLst>
                          </p:cTn>
                        </p:par>
                        <p:par>
                          <p:cTn id="32" fill="hold">
                            <p:stCondLst>
                              <p:cond delay="1000"/>
                            </p:stCondLst>
                            <p:childTnLst>
                              <p:par>
                                <p:cTn id="33" presetID="31" presetClass="entr" presetSubtype="0" fill="hold" nodeType="afterEffect">
                                  <p:stCondLst>
                                    <p:cond delay="0"/>
                                  </p:stCondLst>
                                  <p:iterate type="lt">
                                    <p:tmPct val="5000"/>
                                  </p:iterate>
                                  <p:childTnLst>
                                    <p:set>
                                      <p:cBhvr>
                                        <p:cTn id="34" dur="1" fill="hold">
                                          <p:stCondLst>
                                            <p:cond delay="0"/>
                                          </p:stCondLst>
                                        </p:cTn>
                                        <p:tgtEl>
                                          <p:spTgt spid="264212"/>
                                        </p:tgtEl>
                                        <p:attrNameLst>
                                          <p:attrName>style.visibility</p:attrName>
                                        </p:attrNameLst>
                                      </p:cBhvr>
                                      <p:to>
                                        <p:strVal val="visible"/>
                                      </p:to>
                                    </p:set>
                                    <p:anim calcmode="lin" valueType="num">
                                      <p:cBhvr>
                                        <p:cTn id="35" dur="1000" fill="hold"/>
                                        <p:tgtEl>
                                          <p:spTgt spid="264212"/>
                                        </p:tgtEl>
                                        <p:attrNameLst>
                                          <p:attrName>ppt_w</p:attrName>
                                        </p:attrNameLst>
                                      </p:cBhvr>
                                      <p:tavLst>
                                        <p:tav tm="0">
                                          <p:val>
                                            <p:fltVal val="0"/>
                                          </p:val>
                                        </p:tav>
                                        <p:tav tm="100000">
                                          <p:val>
                                            <p:strVal val="#ppt_w"/>
                                          </p:val>
                                        </p:tav>
                                      </p:tavLst>
                                    </p:anim>
                                    <p:anim calcmode="lin" valueType="num">
                                      <p:cBhvr>
                                        <p:cTn id="36" dur="1000" fill="hold"/>
                                        <p:tgtEl>
                                          <p:spTgt spid="264212"/>
                                        </p:tgtEl>
                                        <p:attrNameLst>
                                          <p:attrName>ppt_h</p:attrName>
                                        </p:attrNameLst>
                                      </p:cBhvr>
                                      <p:tavLst>
                                        <p:tav tm="0">
                                          <p:val>
                                            <p:fltVal val="0"/>
                                          </p:val>
                                        </p:tav>
                                        <p:tav tm="100000">
                                          <p:val>
                                            <p:strVal val="#ppt_h"/>
                                          </p:val>
                                        </p:tav>
                                      </p:tavLst>
                                    </p:anim>
                                    <p:anim calcmode="lin" valueType="num">
                                      <p:cBhvr>
                                        <p:cTn id="37" dur="1000" fill="hold"/>
                                        <p:tgtEl>
                                          <p:spTgt spid="264212"/>
                                        </p:tgtEl>
                                        <p:attrNameLst>
                                          <p:attrName>style.rotation</p:attrName>
                                        </p:attrNameLst>
                                      </p:cBhvr>
                                      <p:tavLst>
                                        <p:tav tm="0">
                                          <p:val>
                                            <p:fltVal val="90"/>
                                          </p:val>
                                        </p:tav>
                                        <p:tav tm="100000">
                                          <p:val>
                                            <p:fltVal val="0"/>
                                          </p:val>
                                        </p:tav>
                                      </p:tavLst>
                                    </p:anim>
                                    <p:animEffect transition="in" filter="fade">
                                      <p:cBhvr>
                                        <p:cTn id="38" dur="1000"/>
                                        <p:tgtEl>
                                          <p:spTgt spid="264212"/>
                                        </p:tgtEl>
                                      </p:cBhvr>
                                    </p:animEffect>
                                  </p:childTnLst>
                                </p:cTn>
                              </p:par>
                            </p:childTnLst>
                          </p:cTn>
                        </p:par>
                        <p:par>
                          <p:cTn id="39" fill="hold">
                            <p:stCondLst>
                              <p:cond delay="2000"/>
                            </p:stCondLst>
                            <p:childTnLst>
                              <p:par>
                                <p:cTn id="40" presetID="31" presetClass="entr" presetSubtype="0" fill="hold" nodeType="afterEffect">
                                  <p:stCondLst>
                                    <p:cond delay="0"/>
                                  </p:stCondLst>
                                  <p:iterate type="lt">
                                    <p:tmPct val="5000"/>
                                  </p:iterate>
                                  <p:childTnLst>
                                    <p:set>
                                      <p:cBhvr>
                                        <p:cTn id="41" dur="1" fill="hold">
                                          <p:stCondLst>
                                            <p:cond delay="0"/>
                                          </p:stCondLst>
                                        </p:cTn>
                                        <p:tgtEl>
                                          <p:spTgt spid="264221"/>
                                        </p:tgtEl>
                                        <p:attrNameLst>
                                          <p:attrName>style.visibility</p:attrName>
                                        </p:attrNameLst>
                                      </p:cBhvr>
                                      <p:to>
                                        <p:strVal val="visible"/>
                                      </p:to>
                                    </p:set>
                                    <p:anim calcmode="lin" valueType="num">
                                      <p:cBhvr>
                                        <p:cTn id="42" dur="1000" fill="hold"/>
                                        <p:tgtEl>
                                          <p:spTgt spid="264221"/>
                                        </p:tgtEl>
                                        <p:attrNameLst>
                                          <p:attrName>ppt_w</p:attrName>
                                        </p:attrNameLst>
                                      </p:cBhvr>
                                      <p:tavLst>
                                        <p:tav tm="0">
                                          <p:val>
                                            <p:fltVal val="0"/>
                                          </p:val>
                                        </p:tav>
                                        <p:tav tm="100000">
                                          <p:val>
                                            <p:strVal val="#ppt_w"/>
                                          </p:val>
                                        </p:tav>
                                      </p:tavLst>
                                    </p:anim>
                                    <p:anim calcmode="lin" valueType="num">
                                      <p:cBhvr>
                                        <p:cTn id="43" dur="1000" fill="hold"/>
                                        <p:tgtEl>
                                          <p:spTgt spid="264221"/>
                                        </p:tgtEl>
                                        <p:attrNameLst>
                                          <p:attrName>ppt_h</p:attrName>
                                        </p:attrNameLst>
                                      </p:cBhvr>
                                      <p:tavLst>
                                        <p:tav tm="0">
                                          <p:val>
                                            <p:fltVal val="0"/>
                                          </p:val>
                                        </p:tav>
                                        <p:tav tm="100000">
                                          <p:val>
                                            <p:strVal val="#ppt_h"/>
                                          </p:val>
                                        </p:tav>
                                      </p:tavLst>
                                    </p:anim>
                                    <p:anim calcmode="lin" valueType="num">
                                      <p:cBhvr>
                                        <p:cTn id="44" dur="1000" fill="hold"/>
                                        <p:tgtEl>
                                          <p:spTgt spid="264221"/>
                                        </p:tgtEl>
                                        <p:attrNameLst>
                                          <p:attrName>style.rotation</p:attrName>
                                        </p:attrNameLst>
                                      </p:cBhvr>
                                      <p:tavLst>
                                        <p:tav tm="0">
                                          <p:val>
                                            <p:fltVal val="90"/>
                                          </p:val>
                                        </p:tav>
                                        <p:tav tm="100000">
                                          <p:val>
                                            <p:fltVal val="0"/>
                                          </p:val>
                                        </p:tav>
                                      </p:tavLst>
                                    </p:anim>
                                    <p:animEffect transition="in" filter="fade">
                                      <p:cBhvr>
                                        <p:cTn id="45" dur="1000"/>
                                        <p:tgtEl>
                                          <p:spTgt spid="264221"/>
                                        </p:tgtEl>
                                      </p:cBhvr>
                                    </p:animEffect>
                                  </p:childTnLst>
                                </p:cTn>
                              </p:par>
                            </p:childTnLst>
                          </p:cTn>
                        </p:par>
                        <p:par>
                          <p:cTn id="46" fill="hold">
                            <p:stCondLst>
                              <p:cond delay="3000"/>
                            </p:stCondLst>
                            <p:childTnLst>
                              <p:par>
                                <p:cTn id="47" presetID="31" presetClass="entr" presetSubtype="0" fill="hold" nodeType="afterEffect">
                                  <p:stCondLst>
                                    <p:cond delay="0"/>
                                  </p:stCondLst>
                                  <p:iterate type="lt">
                                    <p:tmPct val="5000"/>
                                  </p:iterate>
                                  <p:childTnLst>
                                    <p:set>
                                      <p:cBhvr>
                                        <p:cTn id="48" dur="1" fill="hold">
                                          <p:stCondLst>
                                            <p:cond delay="0"/>
                                          </p:stCondLst>
                                        </p:cTn>
                                        <p:tgtEl>
                                          <p:spTgt spid="264232"/>
                                        </p:tgtEl>
                                        <p:attrNameLst>
                                          <p:attrName>style.visibility</p:attrName>
                                        </p:attrNameLst>
                                      </p:cBhvr>
                                      <p:to>
                                        <p:strVal val="visible"/>
                                      </p:to>
                                    </p:set>
                                    <p:anim calcmode="lin" valueType="num">
                                      <p:cBhvr>
                                        <p:cTn id="49" dur="1000" fill="hold"/>
                                        <p:tgtEl>
                                          <p:spTgt spid="264232"/>
                                        </p:tgtEl>
                                        <p:attrNameLst>
                                          <p:attrName>ppt_w</p:attrName>
                                        </p:attrNameLst>
                                      </p:cBhvr>
                                      <p:tavLst>
                                        <p:tav tm="0">
                                          <p:val>
                                            <p:fltVal val="0"/>
                                          </p:val>
                                        </p:tav>
                                        <p:tav tm="100000">
                                          <p:val>
                                            <p:strVal val="#ppt_w"/>
                                          </p:val>
                                        </p:tav>
                                      </p:tavLst>
                                    </p:anim>
                                    <p:anim calcmode="lin" valueType="num">
                                      <p:cBhvr>
                                        <p:cTn id="50" dur="1000" fill="hold"/>
                                        <p:tgtEl>
                                          <p:spTgt spid="264232"/>
                                        </p:tgtEl>
                                        <p:attrNameLst>
                                          <p:attrName>ppt_h</p:attrName>
                                        </p:attrNameLst>
                                      </p:cBhvr>
                                      <p:tavLst>
                                        <p:tav tm="0">
                                          <p:val>
                                            <p:fltVal val="0"/>
                                          </p:val>
                                        </p:tav>
                                        <p:tav tm="100000">
                                          <p:val>
                                            <p:strVal val="#ppt_h"/>
                                          </p:val>
                                        </p:tav>
                                      </p:tavLst>
                                    </p:anim>
                                    <p:anim calcmode="lin" valueType="num">
                                      <p:cBhvr>
                                        <p:cTn id="51" dur="1000" fill="hold"/>
                                        <p:tgtEl>
                                          <p:spTgt spid="264232"/>
                                        </p:tgtEl>
                                        <p:attrNameLst>
                                          <p:attrName>style.rotation</p:attrName>
                                        </p:attrNameLst>
                                      </p:cBhvr>
                                      <p:tavLst>
                                        <p:tav tm="0">
                                          <p:val>
                                            <p:fltVal val="90"/>
                                          </p:val>
                                        </p:tav>
                                        <p:tav tm="100000">
                                          <p:val>
                                            <p:fltVal val="0"/>
                                          </p:val>
                                        </p:tav>
                                      </p:tavLst>
                                    </p:anim>
                                    <p:animEffect transition="in" filter="fade">
                                      <p:cBhvr>
                                        <p:cTn id="52" dur="1000"/>
                                        <p:tgtEl>
                                          <p:spTgt spid="264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8" grpId="0"/>
      <p:bldP spid="264199" grpId="0"/>
      <p:bldP spid="264200" grpId="0"/>
      <p:bldP spid="264201" grpId="0"/>
      <p:bldP spid="26420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文本框 249858"/>
          <p:cNvSpPr txBox="1"/>
          <p:nvPr/>
        </p:nvSpPr>
        <p:spPr>
          <a:xfrm>
            <a:off x="1510368" y="746653"/>
            <a:ext cx="3610607" cy="368300"/>
          </a:xfrm>
          <a:prstGeom prst="rect">
            <a:avLst/>
          </a:prstGeom>
          <a:noFill/>
          <a:ln w="9525">
            <a:noFill/>
          </a:ln>
        </p:spPr>
        <p:txBody>
          <a:bodyPr>
            <a:spAutoFit/>
          </a:bodyPr>
          <a:lstStyle/>
          <a:p>
            <a:pPr algn="just">
              <a:spcBef>
                <a:spcPct val="50000"/>
              </a:spcBef>
            </a:pPr>
            <a:r>
              <a:rPr lang="zh-CN" altLang="en-US" sz="1800" b="1" dirty="0">
                <a:latin typeface="Times New Roman" panose="02020603050405020304" pitchFamily="18" charset="0"/>
              </a:rPr>
              <a:t>一、一阶</a:t>
            </a:r>
            <a:r>
              <a:rPr lang="en-US" altLang="zh-CN" sz="1800" b="1" i="1">
                <a:latin typeface="Times New Roman" panose="02020603050405020304" pitchFamily="18" charset="0"/>
                <a:ea typeface="楷体_GB2312" pitchFamily="49" charset="-122"/>
              </a:rPr>
              <a:t>RC</a:t>
            </a:r>
            <a:r>
              <a:rPr lang="zh-CN" altLang="en-US" sz="1800" b="1" dirty="0">
                <a:latin typeface="Times New Roman" panose="02020603050405020304" pitchFamily="18" charset="0"/>
              </a:rPr>
              <a:t>低通滤波电路</a:t>
            </a:r>
            <a:endParaRPr lang="zh-CN" altLang="en-US" sz="1800">
              <a:latin typeface="Times New Roman" panose="02020603050405020304" pitchFamily="18" charset="0"/>
            </a:endParaRPr>
          </a:p>
        </p:txBody>
      </p:sp>
      <p:graphicFrame>
        <p:nvGraphicFramePr>
          <p:cNvPr id="249860" name="对象 249859"/>
          <p:cNvGraphicFramePr/>
          <p:nvPr/>
        </p:nvGraphicFramePr>
        <p:xfrm>
          <a:off x="1643741" y="1968448"/>
          <a:ext cx="3477233" cy="1261092"/>
        </p:xfrm>
        <a:graphic>
          <a:graphicData uri="http://schemas.openxmlformats.org/presentationml/2006/ole">
            <mc:AlternateContent xmlns:mc="http://schemas.openxmlformats.org/markup-compatibility/2006">
              <mc:Choice xmlns:v="urn:schemas-microsoft-com:vml" Requires="v">
                <p:oleObj spid="_x0000_s165890" name="" r:id="rId1" imgW="2336800" imgH="825500" progId="Equation.3">
                  <p:embed/>
                </p:oleObj>
              </mc:Choice>
              <mc:Fallback>
                <p:oleObj name="" r:id="rId1" imgW="2336800" imgH="825500" progId="Equation.3">
                  <p:embed/>
                  <p:pic>
                    <p:nvPicPr>
                      <p:cNvPr id="0" name="对象 249859"/>
                      <p:cNvPicPr/>
                      <p:nvPr/>
                    </p:nvPicPr>
                    <p:blipFill>
                      <a:blip r:embed="rId2"/>
                      <a:stretch>
                        <a:fillRect/>
                      </a:stretch>
                    </p:blipFill>
                    <p:spPr>
                      <a:xfrm>
                        <a:off x="1643741" y="1968448"/>
                        <a:ext cx="3477233" cy="1261092"/>
                      </a:xfrm>
                      <a:prstGeom prst="rect">
                        <a:avLst/>
                      </a:prstGeom>
                      <a:noFill/>
                      <a:ln w="38100">
                        <a:noFill/>
                        <a:miter/>
                      </a:ln>
                    </p:spPr>
                  </p:pic>
                </p:oleObj>
              </mc:Fallback>
            </mc:AlternateContent>
          </a:graphicData>
        </a:graphic>
      </p:graphicFrame>
      <p:graphicFrame>
        <p:nvGraphicFramePr>
          <p:cNvPr id="249862" name="对象 249861"/>
          <p:cNvGraphicFramePr/>
          <p:nvPr/>
        </p:nvGraphicFramePr>
        <p:xfrm>
          <a:off x="1898580" y="3148563"/>
          <a:ext cx="1462343" cy="665676"/>
        </p:xfrm>
        <a:graphic>
          <a:graphicData uri="http://schemas.openxmlformats.org/presentationml/2006/ole">
            <mc:AlternateContent xmlns:mc="http://schemas.openxmlformats.org/markup-compatibility/2006">
              <mc:Choice xmlns:v="urn:schemas-microsoft-com:vml" Requires="v">
                <p:oleObj spid="_x0000_s165891" name="" r:id="rId3" imgW="901065" imgH="405765" progId="Equation.3">
                  <p:embed/>
                </p:oleObj>
              </mc:Choice>
              <mc:Fallback>
                <p:oleObj name="" r:id="rId3" imgW="901065" imgH="405765" progId="Equation.3">
                  <p:embed/>
                  <p:pic>
                    <p:nvPicPr>
                      <p:cNvPr id="0" name="对象 249861"/>
                      <p:cNvPicPr/>
                      <p:nvPr/>
                    </p:nvPicPr>
                    <p:blipFill>
                      <a:blip r:embed="rId4"/>
                      <a:stretch>
                        <a:fillRect/>
                      </a:stretch>
                    </p:blipFill>
                    <p:spPr>
                      <a:xfrm>
                        <a:off x="1898580" y="3148563"/>
                        <a:ext cx="1462343" cy="665676"/>
                      </a:xfrm>
                      <a:prstGeom prst="rect">
                        <a:avLst/>
                      </a:prstGeom>
                      <a:solidFill>
                        <a:srgbClr val="CCFFFF"/>
                      </a:solidFill>
                      <a:ln w="38100">
                        <a:noFill/>
                        <a:miter/>
                      </a:ln>
                    </p:spPr>
                  </p:pic>
                </p:oleObj>
              </mc:Fallback>
            </mc:AlternateContent>
          </a:graphicData>
        </a:graphic>
      </p:graphicFrame>
      <p:sp>
        <p:nvSpPr>
          <p:cNvPr id="249866" name="矩形 249865"/>
          <p:cNvSpPr/>
          <p:nvPr/>
        </p:nvSpPr>
        <p:spPr>
          <a:xfrm>
            <a:off x="1584200" y="1184879"/>
            <a:ext cx="3772560" cy="922020"/>
          </a:xfrm>
          <a:prstGeom prst="rect">
            <a:avLst/>
          </a:prstGeom>
          <a:noFill/>
          <a:ln w="9525">
            <a:noFill/>
          </a:ln>
        </p:spPr>
        <p:txBody>
          <a:bodyPr>
            <a:spAutoFit/>
          </a:bodyPr>
          <a:lstStyle/>
          <a:p>
            <a:r>
              <a:rPr lang="en-US" altLang="zh-CN" sz="1800" b="1" dirty="0">
                <a:latin typeface="Times New Roman" panose="02020603050405020304" pitchFamily="18" charset="0"/>
                <a:ea typeface="楷体_GB2312" pitchFamily="49" charset="-122"/>
              </a:rPr>
              <a:t>        </a:t>
            </a:r>
            <a:r>
              <a:rPr lang="zh-CN" altLang="en-US" sz="1800" b="1" dirty="0">
                <a:latin typeface="宋体" panose="02010600030101010101" pitchFamily="2" charset="-122"/>
              </a:rPr>
              <a:t>如图所示</a:t>
            </a:r>
            <a:r>
              <a:rPr lang="en-US" altLang="zh-CN" sz="1800" b="1" i="1">
                <a:latin typeface="Times New Roman" panose="02020603050405020304" pitchFamily="18" charset="0"/>
              </a:rPr>
              <a:t>RC </a:t>
            </a:r>
            <a:r>
              <a:rPr lang="zh-CN" altLang="en-US" sz="1800" b="1" dirty="0">
                <a:latin typeface="宋体" panose="02010600030101010101" pitchFamily="2" charset="-122"/>
              </a:rPr>
              <a:t>串联电路，其负载端开路时电容电压对输入电压的转移电压比为 </a:t>
            </a:r>
            <a:endParaRPr lang="zh-CN" altLang="en-US" sz="1800" b="1" dirty="0">
              <a:latin typeface="宋体" panose="02010600030101010101" pitchFamily="2" charset="-122"/>
            </a:endParaRPr>
          </a:p>
        </p:txBody>
      </p:sp>
      <p:sp>
        <p:nvSpPr>
          <p:cNvPr id="249867" name="文本框 249866"/>
          <p:cNvSpPr txBox="1"/>
          <p:nvPr/>
        </p:nvSpPr>
        <p:spPr>
          <a:xfrm>
            <a:off x="2309417" y="182988"/>
            <a:ext cx="3484378" cy="414020"/>
          </a:xfrm>
          <a:prstGeom prst="rect">
            <a:avLst/>
          </a:prstGeom>
          <a:gradFill rotWithShape="0">
            <a:gsLst>
              <a:gs pos="0">
                <a:srgbClr val="CCECFF"/>
              </a:gs>
              <a:gs pos="100000">
                <a:srgbClr val="CCECFF">
                  <a:gamma/>
                  <a:shade val="46275"/>
                  <a:invGamma/>
                </a:srgbClr>
              </a:gs>
            </a:gsLst>
            <a:lin ang="5400000" scaled="1"/>
            <a:tileRect/>
          </a:gradFill>
          <a:ln w="12700">
            <a:noFill/>
          </a:ln>
          <a:effectLst>
            <a:prstShdw prst="shdw17" dist="17961" dir="2699999">
              <a:srgbClr val="CCECFF">
                <a:gamma/>
                <a:shade val="60000"/>
                <a:invGamma/>
              </a:srgbClr>
            </a:prstShdw>
          </a:effectLst>
        </p:spPr>
        <p:txBody>
          <a:bodyPr anchor="ctr">
            <a:spAutoFit/>
          </a:bodyPr>
          <a:lstStyle/>
          <a:p>
            <a:pPr algn="ctr"/>
            <a:r>
              <a:rPr lang="en-US" altLang="zh-CN" sz="2100" b="1" dirty="0">
                <a:latin typeface="Times New Roman" panose="02020603050405020304" pitchFamily="18" charset="0"/>
              </a:rPr>
              <a:t>13. 6  RC</a:t>
            </a:r>
            <a:r>
              <a:rPr lang="zh-CN" altLang="en-US" sz="2100" b="1" dirty="0">
                <a:latin typeface="Times New Roman" panose="02020603050405020304" pitchFamily="18" charset="0"/>
              </a:rPr>
              <a:t>电路的频率特性</a:t>
            </a:r>
            <a:endParaRPr lang="zh-CN" altLang="en-US" sz="2100" b="1">
              <a:latin typeface="Times New Roman" panose="02020603050405020304" pitchFamily="18" charset="0"/>
            </a:endParaRPr>
          </a:p>
        </p:txBody>
      </p:sp>
      <p:sp>
        <p:nvSpPr>
          <p:cNvPr id="249895" name="矩形 249894"/>
          <p:cNvSpPr/>
          <p:nvPr/>
        </p:nvSpPr>
        <p:spPr>
          <a:xfrm>
            <a:off x="1510368" y="3299799"/>
            <a:ext cx="479905" cy="368300"/>
          </a:xfrm>
          <a:prstGeom prst="rect">
            <a:avLst/>
          </a:prstGeom>
          <a:noFill/>
          <a:ln w="38100">
            <a:noFill/>
          </a:ln>
        </p:spPr>
        <p:txBody>
          <a:bodyPr>
            <a:spAutoFit/>
          </a:bodyPr>
          <a:lstStyle/>
          <a:p>
            <a:r>
              <a:rPr lang="zh-CN" altLang="en-US" sz="1800" b="1" dirty="0">
                <a:latin typeface="Arial" panose="020B0604020202020204" pitchFamily="34" charset="0"/>
              </a:rPr>
              <a:t>令</a:t>
            </a:r>
            <a:endParaRPr lang="zh-CN" altLang="en-US" sz="1800" b="1" dirty="0">
              <a:latin typeface="Arial" panose="020B0604020202020204" pitchFamily="34" charset="0"/>
            </a:endParaRPr>
          </a:p>
        </p:txBody>
      </p:sp>
      <p:graphicFrame>
        <p:nvGraphicFramePr>
          <p:cNvPr id="249896" name="对象 249895"/>
          <p:cNvGraphicFramePr/>
          <p:nvPr/>
        </p:nvGraphicFramePr>
        <p:xfrm>
          <a:off x="1643741" y="3923796"/>
          <a:ext cx="3306944" cy="970529"/>
        </p:xfrm>
        <a:graphic>
          <a:graphicData uri="http://schemas.openxmlformats.org/presentationml/2006/ole">
            <mc:AlternateContent xmlns:mc="http://schemas.openxmlformats.org/markup-compatibility/2006">
              <mc:Choice xmlns:v="urn:schemas-microsoft-com:vml" Requires="v">
                <p:oleObj spid="_x0000_s165892" name="" r:id="rId5" imgW="2221230" imgH="635000" progId="Equation.3">
                  <p:embed/>
                </p:oleObj>
              </mc:Choice>
              <mc:Fallback>
                <p:oleObj name="" r:id="rId5" imgW="2221230" imgH="635000" progId="Equation.3">
                  <p:embed/>
                  <p:pic>
                    <p:nvPicPr>
                      <p:cNvPr id="0" name="对象 249895"/>
                      <p:cNvPicPr/>
                      <p:nvPr/>
                    </p:nvPicPr>
                    <p:blipFill>
                      <a:blip r:embed="rId6"/>
                      <a:stretch>
                        <a:fillRect/>
                      </a:stretch>
                    </p:blipFill>
                    <p:spPr>
                      <a:xfrm>
                        <a:off x="1643741" y="3923796"/>
                        <a:ext cx="3306944" cy="970529"/>
                      </a:xfrm>
                      <a:prstGeom prst="rect">
                        <a:avLst/>
                      </a:prstGeom>
                      <a:noFill/>
                      <a:ln w="38100">
                        <a:noFill/>
                        <a:miter/>
                      </a:ln>
                    </p:spPr>
                  </p:pic>
                </p:oleObj>
              </mc:Fallback>
            </mc:AlternateContent>
          </a:graphicData>
        </a:graphic>
      </p:graphicFrame>
      <p:sp>
        <p:nvSpPr>
          <p:cNvPr id="249901" name="文本框 249900"/>
          <p:cNvSpPr txBox="1"/>
          <p:nvPr/>
        </p:nvSpPr>
        <p:spPr>
          <a:xfrm>
            <a:off x="3437136" y="3299799"/>
            <a:ext cx="1757670" cy="368300"/>
          </a:xfrm>
          <a:prstGeom prst="rect">
            <a:avLst/>
          </a:prstGeom>
          <a:noFill/>
          <a:ln w="9525">
            <a:noFill/>
          </a:ln>
        </p:spPr>
        <p:txBody>
          <a:bodyPr>
            <a:spAutoFit/>
          </a:bodyPr>
          <a:lstStyle/>
          <a:p>
            <a:pPr>
              <a:spcBef>
                <a:spcPct val="50000"/>
              </a:spcBef>
            </a:pPr>
            <a:r>
              <a:rPr lang="zh-CN" altLang="en-US" sz="1800" b="1" dirty="0">
                <a:latin typeface="宋体" panose="02010600030101010101" pitchFamily="2" charset="-122"/>
              </a:rPr>
              <a:t>将上式改写为 </a:t>
            </a:r>
            <a:endParaRPr lang="zh-CN" altLang="en-US" sz="1800" b="1">
              <a:latin typeface="宋体" panose="02010600030101010101" pitchFamily="2" charset="-122"/>
            </a:endParaRPr>
          </a:p>
        </p:txBody>
      </p:sp>
      <p:graphicFrame>
        <p:nvGraphicFramePr>
          <p:cNvPr id="249902" name="对象 249901"/>
          <p:cNvGraphicFramePr/>
          <p:nvPr/>
        </p:nvGraphicFramePr>
        <p:xfrm>
          <a:off x="5510377" y="3056869"/>
          <a:ext cx="2287591" cy="757370"/>
        </p:xfrm>
        <a:graphic>
          <a:graphicData uri="http://schemas.openxmlformats.org/presentationml/2006/ole">
            <mc:AlternateContent xmlns:mc="http://schemas.openxmlformats.org/markup-compatibility/2006">
              <mc:Choice xmlns:v="urn:schemas-microsoft-com:vml" Requires="v">
                <p:oleObj spid="_x0000_s165893" name="" r:id="rId7" imgW="1536065" imgH="495300" progId="Equation.3">
                  <p:embed/>
                </p:oleObj>
              </mc:Choice>
              <mc:Fallback>
                <p:oleObj name="" r:id="rId7" imgW="1536065" imgH="495300" progId="Equation.3">
                  <p:embed/>
                  <p:pic>
                    <p:nvPicPr>
                      <p:cNvPr id="0" name="对象 249901"/>
                      <p:cNvPicPr/>
                      <p:nvPr/>
                    </p:nvPicPr>
                    <p:blipFill>
                      <a:blip r:embed="rId8"/>
                      <a:stretch>
                        <a:fillRect/>
                      </a:stretch>
                    </p:blipFill>
                    <p:spPr>
                      <a:xfrm>
                        <a:off x="5510377" y="3056869"/>
                        <a:ext cx="2287591" cy="757370"/>
                      </a:xfrm>
                      <a:prstGeom prst="rect">
                        <a:avLst/>
                      </a:prstGeom>
                      <a:noFill/>
                      <a:ln w="38100">
                        <a:noFill/>
                        <a:miter/>
                      </a:ln>
                    </p:spPr>
                  </p:pic>
                </p:oleObj>
              </mc:Fallback>
            </mc:AlternateContent>
          </a:graphicData>
        </a:graphic>
      </p:graphicFrame>
      <p:graphicFrame>
        <p:nvGraphicFramePr>
          <p:cNvPr id="249903" name="对象 249902"/>
          <p:cNvGraphicFramePr/>
          <p:nvPr/>
        </p:nvGraphicFramePr>
        <p:xfrm>
          <a:off x="5575873" y="4105993"/>
          <a:ext cx="1870799" cy="678775"/>
        </p:xfrm>
        <a:graphic>
          <a:graphicData uri="http://schemas.openxmlformats.org/presentationml/2006/ole">
            <mc:AlternateContent xmlns:mc="http://schemas.openxmlformats.org/markup-compatibility/2006">
              <mc:Choice xmlns:v="urn:schemas-microsoft-com:vml" Requires="v">
                <p:oleObj spid="_x0000_s165894" name="" r:id="rId9" imgW="1256665" imgH="444500" progId="Equation.3">
                  <p:embed/>
                </p:oleObj>
              </mc:Choice>
              <mc:Fallback>
                <p:oleObj name="" r:id="rId9" imgW="1256665" imgH="444500" progId="Equation.3">
                  <p:embed/>
                  <p:pic>
                    <p:nvPicPr>
                      <p:cNvPr id="0" name="对象 249902"/>
                      <p:cNvPicPr/>
                      <p:nvPr/>
                    </p:nvPicPr>
                    <p:blipFill>
                      <a:blip r:embed="rId10"/>
                      <a:stretch>
                        <a:fillRect/>
                      </a:stretch>
                    </p:blipFill>
                    <p:spPr>
                      <a:xfrm>
                        <a:off x="5575873" y="4105993"/>
                        <a:ext cx="1870799" cy="678775"/>
                      </a:xfrm>
                      <a:prstGeom prst="rect">
                        <a:avLst/>
                      </a:prstGeom>
                      <a:noFill/>
                      <a:ln w="38100">
                        <a:noFill/>
                        <a:miter/>
                      </a:ln>
                    </p:spPr>
                  </p:pic>
                </p:oleObj>
              </mc:Fallback>
            </mc:AlternateContent>
          </a:graphicData>
        </a:graphic>
      </p:graphicFrame>
      <p:sp>
        <p:nvSpPr>
          <p:cNvPr id="249904" name="矩形 249903"/>
          <p:cNvSpPr/>
          <p:nvPr/>
        </p:nvSpPr>
        <p:spPr>
          <a:xfrm>
            <a:off x="5510377" y="3763033"/>
            <a:ext cx="1296818" cy="368300"/>
          </a:xfrm>
          <a:prstGeom prst="rect">
            <a:avLst/>
          </a:prstGeom>
          <a:noFill/>
          <a:ln w="38100">
            <a:noFill/>
          </a:ln>
        </p:spPr>
        <p:txBody>
          <a:bodyPr>
            <a:spAutoFit/>
          </a:bodyPr>
          <a:lstStyle/>
          <a:p>
            <a:r>
              <a:rPr lang="zh-CN" altLang="en-US" sz="1800" b="1" dirty="0">
                <a:latin typeface="Arial" panose="020B0604020202020204" pitchFamily="34" charset="0"/>
              </a:rPr>
              <a:t>幅频特性</a:t>
            </a:r>
            <a:endParaRPr lang="zh-CN" altLang="en-US" sz="1800" b="1" dirty="0">
              <a:latin typeface="Arial" panose="020B0604020202020204" pitchFamily="34" charset="0"/>
            </a:endParaRPr>
          </a:p>
        </p:txBody>
      </p:sp>
      <p:sp>
        <p:nvSpPr>
          <p:cNvPr id="249905" name="矩形 249904"/>
          <p:cNvSpPr/>
          <p:nvPr/>
        </p:nvSpPr>
        <p:spPr>
          <a:xfrm>
            <a:off x="5546102" y="4649013"/>
            <a:ext cx="1296818" cy="368300"/>
          </a:xfrm>
          <a:prstGeom prst="rect">
            <a:avLst/>
          </a:prstGeom>
          <a:noFill/>
          <a:ln w="38100">
            <a:noFill/>
          </a:ln>
        </p:spPr>
        <p:txBody>
          <a:bodyPr>
            <a:spAutoFit/>
          </a:bodyPr>
          <a:lstStyle/>
          <a:p>
            <a:r>
              <a:rPr lang="zh-CN" altLang="en-US" sz="1800" b="1" dirty="0">
                <a:latin typeface="Arial" panose="020B0604020202020204" pitchFamily="34" charset="0"/>
              </a:rPr>
              <a:t>相频特性</a:t>
            </a:r>
            <a:endParaRPr lang="zh-CN" altLang="en-US" sz="1800" b="1" dirty="0">
              <a:latin typeface="Arial" panose="020B0604020202020204" pitchFamily="34" charset="0"/>
            </a:endParaRPr>
          </a:p>
        </p:txBody>
      </p:sp>
      <p:sp>
        <p:nvSpPr>
          <p:cNvPr id="249906" name="左大括号 249905"/>
          <p:cNvSpPr/>
          <p:nvPr/>
        </p:nvSpPr>
        <p:spPr>
          <a:xfrm>
            <a:off x="5194806" y="3300990"/>
            <a:ext cx="161953" cy="1610007"/>
          </a:xfrm>
          <a:prstGeom prst="leftBrace">
            <a:avLst>
              <a:gd name="adj1" fmla="val 82843"/>
              <a:gd name="adj2" fmla="val 50000"/>
            </a:avLst>
          </a:prstGeom>
          <a:noFill/>
          <a:ln w="38100" cap="flat" cmpd="sng">
            <a:solidFill>
              <a:schemeClr val="tx1"/>
            </a:solidFill>
            <a:prstDash val="solid"/>
            <a:headEnd type="none" w="med" len="med"/>
            <a:tailEnd type="none" w="med" len="med"/>
          </a:ln>
        </p:spPr>
        <p:txBody>
          <a:bodyPr/>
          <a:lstStyle/>
          <a:p>
            <a:endParaRPr lang="zh-CN" altLang="en-US" sz="100"/>
          </a:p>
        </p:txBody>
      </p:sp>
      <p:grpSp>
        <p:nvGrpSpPr>
          <p:cNvPr id="249907" name="组合 249906"/>
          <p:cNvGrpSpPr/>
          <p:nvPr/>
        </p:nvGrpSpPr>
        <p:grpSpPr>
          <a:xfrm>
            <a:off x="6275329" y="255793"/>
            <a:ext cx="2139927" cy="1700510"/>
            <a:chOff x="612" y="346"/>
            <a:chExt cx="1797" cy="1428"/>
          </a:xfrm>
        </p:grpSpPr>
        <p:sp>
          <p:nvSpPr>
            <p:cNvPr id="249908" name="矩形 249907"/>
            <p:cNvSpPr/>
            <p:nvPr/>
          </p:nvSpPr>
          <p:spPr>
            <a:xfrm>
              <a:off x="1227" y="977"/>
              <a:ext cx="282"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C</a:t>
              </a:r>
              <a:endParaRPr lang="en-US" altLang="zh-CN" sz="1800" b="1" baseline="-25000">
                <a:latin typeface="Times New Roman" panose="02020603050405020304" pitchFamily="18" charset="0"/>
              </a:endParaRPr>
            </a:p>
          </p:txBody>
        </p:sp>
        <p:sp>
          <p:nvSpPr>
            <p:cNvPr id="249909" name="直接连接符 249908"/>
            <p:cNvSpPr/>
            <p:nvPr/>
          </p:nvSpPr>
          <p:spPr>
            <a:xfrm flipH="1">
              <a:off x="1592" y="669"/>
              <a:ext cx="5" cy="950"/>
            </a:xfrm>
            <a:prstGeom prst="line">
              <a:avLst/>
            </a:prstGeom>
            <a:ln w="38100" cap="flat" cmpd="sng">
              <a:solidFill>
                <a:schemeClr val="tx1"/>
              </a:solidFill>
              <a:prstDash val="solid"/>
              <a:headEnd type="oval" w="med" len="med"/>
              <a:tailEnd type="oval" w="med" len="med"/>
            </a:ln>
          </p:spPr>
        </p:sp>
        <p:sp>
          <p:nvSpPr>
            <p:cNvPr id="249910" name="文本框 249909"/>
            <p:cNvSpPr txBox="1"/>
            <p:nvPr/>
          </p:nvSpPr>
          <p:spPr>
            <a:xfrm>
              <a:off x="2100" y="669"/>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49911" name="文本框 249910"/>
            <p:cNvSpPr txBox="1"/>
            <p:nvPr/>
          </p:nvSpPr>
          <p:spPr>
            <a:xfrm>
              <a:off x="2086" y="1327"/>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49912" name="文本框 249911"/>
            <p:cNvSpPr txBox="1"/>
            <p:nvPr/>
          </p:nvSpPr>
          <p:spPr>
            <a:xfrm>
              <a:off x="657" y="709"/>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49913" name="文本框 249912"/>
            <p:cNvSpPr txBox="1"/>
            <p:nvPr/>
          </p:nvSpPr>
          <p:spPr>
            <a:xfrm>
              <a:off x="640" y="1330"/>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49914" name="矩形 249913"/>
            <p:cNvSpPr/>
            <p:nvPr/>
          </p:nvSpPr>
          <p:spPr>
            <a:xfrm>
              <a:off x="1111" y="703"/>
              <a:ext cx="244" cy="309"/>
            </a:xfrm>
            <a:prstGeom prst="rect">
              <a:avLst/>
            </a:prstGeom>
            <a:noFill/>
            <a:ln w="38100">
              <a:noFill/>
            </a:ln>
          </p:spPr>
          <p:txBody>
            <a:bodyPr>
              <a:spAutoFit/>
            </a:bodyPr>
            <a:lstStyle/>
            <a:p>
              <a:r>
                <a:rPr lang="en-US" altLang="zh-CN" sz="1800" b="1" i="1">
                  <a:latin typeface="Times New Roman" panose="02020603050405020304" pitchFamily="18" charset="0"/>
                </a:rPr>
                <a:t>R</a:t>
              </a:r>
              <a:endParaRPr lang="en-US" altLang="zh-CN" sz="1800" b="1" baseline="-25000">
                <a:latin typeface="Times New Roman" panose="02020603050405020304" pitchFamily="18" charset="0"/>
              </a:endParaRPr>
            </a:p>
          </p:txBody>
        </p:sp>
        <p:sp>
          <p:nvSpPr>
            <p:cNvPr id="249915" name="矩形 249914"/>
            <p:cNvSpPr/>
            <p:nvPr/>
          </p:nvSpPr>
          <p:spPr>
            <a:xfrm>
              <a:off x="612" y="991"/>
              <a:ext cx="323"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249916" name="矩形 249915"/>
            <p:cNvSpPr/>
            <p:nvPr/>
          </p:nvSpPr>
          <p:spPr>
            <a:xfrm>
              <a:off x="2086" y="996"/>
              <a:ext cx="323"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grpSp>
          <p:nvGrpSpPr>
            <p:cNvPr id="249917" name="组合 249916"/>
            <p:cNvGrpSpPr/>
            <p:nvPr/>
          </p:nvGrpSpPr>
          <p:grpSpPr>
            <a:xfrm>
              <a:off x="1480" y="1075"/>
              <a:ext cx="240" cy="97"/>
              <a:chOff x="2200" y="2892"/>
              <a:chExt cx="240" cy="97"/>
            </a:xfrm>
          </p:grpSpPr>
          <p:sp>
            <p:nvSpPr>
              <p:cNvPr id="249918" name="直接连接符 249917"/>
              <p:cNvSpPr/>
              <p:nvPr/>
            </p:nvSpPr>
            <p:spPr>
              <a:xfrm>
                <a:off x="2200" y="2892"/>
                <a:ext cx="240" cy="0"/>
              </a:xfrm>
              <a:prstGeom prst="line">
                <a:avLst/>
              </a:prstGeom>
              <a:ln w="38100" cap="flat" cmpd="sng">
                <a:solidFill>
                  <a:schemeClr val="tx1"/>
                </a:solidFill>
                <a:prstDash val="solid"/>
                <a:headEnd type="none" w="med" len="med"/>
                <a:tailEnd type="none" w="med" len="med"/>
              </a:ln>
            </p:spPr>
          </p:sp>
          <p:sp>
            <p:nvSpPr>
              <p:cNvPr id="249919" name="直接连接符 249918"/>
              <p:cNvSpPr/>
              <p:nvPr/>
            </p:nvSpPr>
            <p:spPr>
              <a:xfrm>
                <a:off x="2200" y="2989"/>
                <a:ext cx="240" cy="0"/>
              </a:xfrm>
              <a:prstGeom prst="line">
                <a:avLst/>
              </a:prstGeom>
              <a:ln w="38100" cap="flat" cmpd="sng">
                <a:solidFill>
                  <a:schemeClr val="tx1"/>
                </a:solidFill>
                <a:prstDash val="solid"/>
                <a:headEnd type="none" w="med" len="med"/>
                <a:tailEnd type="none" w="med" len="med"/>
              </a:ln>
            </p:spPr>
          </p:sp>
          <p:sp>
            <p:nvSpPr>
              <p:cNvPr id="249920" name="矩形 249919"/>
              <p:cNvSpPr/>
              <p:nvPr/>
            </p:nvSpPr>
            <p:spPr>
              <a:xfrm>
                <a:off x="2200" y="2904"/>
                <a:ext cx="240" cy="73"/>
              </a:xfrm>
              <a:prstGeom prst="rect">
                <a:avLst/>
              </a:prstGeom>
              <a:solidFill>
                <a:schemeClr val="bg1"/>
              </a:solidFill>
              <a:ln w="25400">
                <a:noFill/>
              </a:ln>
            </p:spPr>
            <p:txBody>
              <a:bodyPr/>
              <a:lstStyle/>
              <a:p>
                <a:endParaRPr lang="zh-CN" altLang="en-US" sz="100"/>
              </a:p>
            </p:txBody>
          </p:sp>
        </p:grpSp>
        <p:sp>
          <p:nvSpPr>
            <p:cNvPr id="249921" name="直接连接符 249920"/>
            <p:cNvSpPr/>
            <p:nvPr/>
          </p:nvSpPr>
          <p:spPr>
            <a:xfrm>
              <a:off x="771" y="663"/>
              <a:ext cx="1406" cy="0"/>
            </a:xfrm>
            <a:prstGeom prst="line">
              <a:avLst/>
            </a:prstGeom>
            <a:ln w="38100" cap="flat" cmpd="sng">
              <a:solidFill>
                <a:schemeClr val="tx1"/>
              </a:solidFill>
              <a:prstDash val="solid"/>
              <a:headEnd type="none" w="med" len="med"/>
              <a:tailEnd type="none" w="med" len="med"/>
            </a:ln>
          </p:spPr>
        </p:sp>
        <p:sp>
          <p:nvSpPr>
            <p:cNvPr id="249922" name="直接连接符 249921"/>
            <p:cNvSpPr/>
            <p:nvPr/>
          </p:nvSpPr>
          <p:spPr>
            <a:xfrm>
              <a:off x="793" y="1616"/>
              <a:ext cx="1384" cy="0"/>
            </a:xfrm>
            <a:prstGeom prst="line">
              <a:avLst/>
            </a:prstGeom>
            <a:ln w="38100" cap="flat" cmpd="sng">
              <a:solidFill>
                <a:schemeClr val="tx1"/>
              </a:solidFill>
              <a:prstDash val="solid"/>
              <a:headEnd type="none" w="med" len="med"/>
              <a:tailEnd type="none" w="med" len="med"/>
            </a:ln>
          </p:spPr>
        </p:sp>
        <p:sp>
          <p:nvSpPr>
            <p:cNvPr id="249923" name="矩形 249922"/>
            <p:cNvSpPr/>
            <p:nvPr/>
          </p:nvSpPr>
          <p:spPr>
            <a:xfrm rot="5400000">
              <a:off x="1173" y="533"/>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lstStyle/>
            <a:p>
              <a:endParaRPr lang="zh-CN" altLang="en-US" sz="100"/>
            </a:p>
          </p:txBody>
        </p:sp>
        <p:sp>
          <p:nvSpPr>
            <p:cNvPr id="249924" name="直接连接符 249923"/>
            <p:cNvSpPr/>
            <p:nvPr/>
          </p:nvSpPr>
          <p:spPr>
            <a:xfrm flipH="1">
              <a:off x="1973" y="663"/>
              <a:ext cx="204" cy="0"/>
            </a:xfrm>
            <a:prstGeom prst="line">
              <a:avLst/>
            </a:prstGeom>
            <a:ln w="38100" cap="flat" cmpd="sng">
              <a:solidFill>
                <a:srgbClr val="FF0000"/>
              </a:solidFill>
              <a:prstDash val="solid"/>
              <a:headEnd type="none" w="med" len="med"/>
              <a:tailEnd type="stealth" w="med" len="lg"/>
            </a:ln>
          </p:spPr>
        </p:sp>
        <p:sp>
          <p:nvSpPr>
            <p:cNvPr id="249925" name="直接连接符 249924"/>
            <p:cNvSpPr/>
            <p:nvPr/>
          </p:nvSpPr>
          <p:spPr>
            <a:xfrm>
              <a:off x="793" y="663"/>
              <a:ext cx="189" cy="0"/>
            </a:xfrm>
            <a:prstGeom prst="line">
              <a:avLst/>
            </a:prstGeom>
            <a:ln w="38100" cap="flat" cmpd="sng">
              <a:solidFill>
                <a:srgbClr val="FF0000"/>
              </a:solidFill>
              <a:prstDash val="solid"/>
              <a:headEnd type="none" w="med" len="med"/>
              <a:tailEnd type="stealth" w="med" len="lg"/>
            </a:ln>
          </p:spPr>
        </p:sp>
        <p:sp>
          <p:nvSpPr>
            <p:cNvPr id="249926" name="矩形 249925"/>
            <p:cNvSpPr/>
            <p:nvPr/>
          </p:nvSpPr>
          <p:spPr>
            <a:xfrm>
              <a:off x="725" y="346"/>
              <a:ext cx="269"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i</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249927" name="矩形 249926"/>
            <p:cNvSpPr/>
            <p:nvPr/>
          </p:nvSpPr>
          <p:spPr>
            <a:xfrm>
              <a:off x="1950" y="346"/>
              <a:ext cx="269"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i</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249928" name="矩形 249927"/>
            <p:cNvSpPr/>
            <p:nvPr/>
          </p:nvSpPr>
          <p:spPr>
            <a:xfrm>
              <a:off x="998" y="436"/>
              <a:ext cx="907" cy="1338"/>
            </a:xfrm>
            <a:prstGeom prst="rect">
              <a:avLst/>
            </a:prstGeom>
            <a:noFill/>
            <a:ln w="38100" cap="flat" cmpd="sng">
              <a:solidFill>
                <a:schemeClr val="accent2"/>
              </a:solidFill>
              <a:prstDash val="sysDot"/>
              <a:miter/>
              <a:headEnd type="none" w="med" len="med"/>
              <a:tailEnd type="none" w="med" len="med"/>
            </a:ln>
          </p:spPr>
          <p:txBody>
            <a:bodyPr wrap="none" anchor="ctr"/>
            <a:lstStyle/>
            <a:p>
              <a:pPr algn="ctr"/>
              <a:endParaRPr sz="2100" b="1" baseline="-25000" dirty="0">
                <a:latin typeface="Arial" panose="020B0604020202020204" pitchFamily="34" charset="0"/>
              </a:endParaRPr>
            </a:p>
          </p:txBody>
        </p:sp>
        <p:sp>
          <p:nvSpPr>
            <p:cNvPr id="249929" name="椭圆 249928"/>
            <p:cNvSpPr/>
            <p:nvPr/>
          </p:nvSpPr>
          <p:spPr>
            <a:xfrm>
              <a:off x="704" y="629"/>
              <a:ext cx="67" cy="68"/>
            </a:xfrm>
            <a:prstGeom prst="ellipse">
              <a:avLst/>
            </a:prstGeom>
            <a:solidFill>
              <a:schemeClr val="bg1"/>
            </a:solidFill>
            <a:ln w="38100" cap="flat" cmpd="sng">
              <a:solidFill>
                <a:schemeClr val="tx1"/>
              </a:solidFill>
              <a:prstDash val="solid"/>
              <a:headEnd type="none" w="med" len="med"/>
              <a:tailEnd type="none" w="med" len="lg"/>
            </a:ln>
          </p:spPr>
          <p:txBody>
            <a:bodyPr/>
            <a:lstStyle/>
            <a:p>
              <a:endParaRPr lang="zh-CN" altLang="en-US" sz="100"/>
            </a:p>
          </p:txBody>
        </p:sp>
        <p:sp>
          <p:nvSpPr>
            <p:cNvPr id="249930" name="椭圆 249929"/>
            <p:cNvSpPr/>
            <p:nvPr/>
          </p:nvSpPr>
          <p:spPr>
            <a:xfrm>
              <a:off x="2173" y="629"/>
              <a:ext cx="67" cy="68"/>
            </a:xfrm>
            <a:prstGeom prst="ellipse">
              <a:avLst/>
            </a:prstGeom>
            <a:solidFill>
              <a:schemeClr val="bg1"/>
            </a:solidFill>
            <a:ln w="38100" cap="flat" cmpd="sng">
              <a:solidFill>
                <a:schemeClr val="tx1"/>
              </a:solidFill>
              <a:prstDash val="solid"/>
              <a:headEnd type="none" w="med" len="med"/>
              <a:tailEnd type="none" w="med" len="lg"/>
            </a:ln>
          </p:spPr>
          <p:txBody>
            <a:bodyPr/>
            <a:lstStyle/>
            <a:p>
              <a:endParaRPr lang="zh-CN" altLang="en-US" sz="100"/>
            </a:p>
          </p:txBody>
        </p:sp>
        <p:sp>
          <p:nvSpPr>
            <p:cNvPr id="249931" name="椭圆 249930"/>
            <p:cNvSpPr/>
            <p:nvPr/>
          </p:nvSpPr>
          <p:spPr>
            <a:xfrm>
              <a:off x="725" y="1581"/>
              <a:ext cx="67" cy="68"/>
            </a:xfrm>
            <a:prstGeom prst="ellipse">
              <a:avLst/>
            </a:prstGeom>
            <a:solidFill>
              <a:schemeClr val="bg1"/>
            </a:solidFill>
            <a:ln w="38100" cap="flat" cmpd="sng">
              <a:solidFill>
                <a:schemeClr val="tx1"/>
              </a:solidFill>
              <a:prstDash val="solid"/>
              <a:headEnd type="none" w="med" len="med"/>
              <a:tailEnd type="none" w="med" len="lg"/>
            </a:ln>
          </p:spPr>
          <p:txBody>
            <a:bodyPr/>
            <a:lstStyle/>
            <a:p>
              <a:endParaRPr lang="zh-CN" altLang="en-US" sz="100"/>
            </a:p>
          </p:txBody>
        </p:sp>
        <p:sp>
          <p:nvSpPr>
            <p:cNvPr id="249932" name="椭圆 249931"/>
            <p:cNvSpPr/>
            <p:nvPr/>
          </p:nvSpPr>
          <p:spPr>
            <a:xfrm>
              <a:off x="2177" y="1581"/>
              <a:ext cx="67" cy="68"/>
            </a:xfrm>
            <a:prstGeom prst="ellipse">
              <a:avLst/>
            </a:prstGeom>
            <a:solidFill>
              <a:schemeClr val="bg1"/>
            </a:solidFill>
            <a:ln w="38100" cap="flat" cmpd="sng">
              <a:solidFill>
                <a:schemeClr val="tx1"/>
              </a:solidFill>
              <a:prstDash val="solid"/>
              <a:headEnd type="none" w="med" len="med"/>
              <a:tailEnd type="none" w="med" len="lg"/>
            </a:ln>
          </p:spPr>
          <p:txBody>
            <a:bodyPr/>
            <a:lstStyle/>
            <a:p>
              <a:endParaRPr lang="zh-CN" altLang="en-US" sz="100"/>
            </a:p>
          </p:txBody>
        </p:sp>
      </p:grpSp>
      <p:graphicFrame>
        <p:nvGraphicFramePr>
          <p:cNvPr id="2" name="对象 1"/>
          <p:cNvGraphicFramePr/>
          <p:nvPr/>
        </p:nvGraphicFramePr>
        <p:xfrm>
          <a:off x="5549612" y="1993839"/>
          <a:ext cx="3251200" cy="1164590"/>
        </p:xfrm>
        <a:graphic>
          <a:graphicData uri="http://schemas.openxmlformats.org/presentationml/2006/ole">
            <mc:AlternateContent xmlns:mc="http://schemas.openxmlformats.org/markup-compatibility/2006">
              <mc:Choice xmlns:v="urn:schemas-microsoft-com:vml" Requires="v">
                <p:oleObj spid="_x0000_s3" name="" r:id="rId11" imgW="2184400" imgH="762000" progId="Equation.3">
                  <p:embed/>
                </p:oleObj>
              </mc:Choice>
              <mc:Fallback>
                <p:oleObj name="" r:id="rId11" imgW="2184400" imgH="762000" progId="Equation.3">
                  <p:embed/>
                  <p:pic>
                    <p:nvPicPr>
                      <p:cNvPr id="0" name="对象 249859"/>
                      <p:cNvPicPr/>
                      <p:nvPr/>
                    </p:nvPicPr>
                    <p:blipFill>
                      <a:blip r:embed="rId12"/>
                      <a:stretch>
                        <a:fillRect/>
                      </a:stretch>
                    </p:blipFill>
                    <p:spPr>
                      <a:xfrm>
                        <a:off x="5549612" y="1993839"/>
                        <a:ext cx="3251200" cy="116459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249867"/>
                                        </p:tgtEl>
                                        <p:attrNameLst>
                                          <p:attrName>style.visibility</p:attrName>
                                        </p:attrNameLst>
                                      </p:cBhvr>
                                      <p:to>
                                        <p:strVal val="visible"/>
                                      </p:to>
                                    </p:set>
                                    <p:anim calcmode="lin" valueType="num">
                                      <p:cBhvr>
                                        <p:cTn id="7" dur="500" fill="hold"/>
                                        <p:tgtEl>
                                          <p:spTgt spid="249867"/>
                                        </p:tgtEl>
                                        <p:attrNameLst>
                                          <p:attrName>ppt_w</p:attrName>
                                        </p:attrNameLst>
                                      </p:cBhvr>
                                      <p:tavLst>
                                        <p:tav tm="0">
                                          <p:val>
                                            <p:fltVal val="0"/>
                                          </p:val>
                                        </p:tav>
                                        <p:tav tm="100000">
                                          <p:val>
                                            <p:strVal val="#ppt_w"/>
                                          </p:val>
                                        </p:tav>
                                      </p:tavLst>
                                    </p:anim>
                                    <p:anim calcmode="lin" valueType="num">
                                      <p:cBhvr>
                                        <p:cTn id="8" dur="500" fill="hold"/>
                                        <p:tgtEl>
                                          <p:spTgt spid="249867"/>
                                        </p:tgtEl>
                                        <p:attrNameLst>
                                          <p:attrName>ppt_h</p:attrName>
                                        </p:attrNameLst>
                                      </p:cBhvr>
                                      <p:tavLst>
                                        <p:tav tm="0">
                                          <p:val>
                                            <p:fltVal val="0"/>
                                          </p:val>
                                        </p:tav>
                                        <p:tav tm="100000">
                                          <p:val>
                                            <p:strVal val="#ppt_h"/>
                                          </p:val>
                                        </p:tav>
                                      </p:tavLst>
                                    </p:anim>
                                    <p:anim calcmode="lin" valueType="num">
                                      <p:cBhvr>
                                        <p:cTn id="9" dur="500" fill="hold"/>
                                        <p:tgtEl>
                                          <p:spTgt spid="249867"/>
                                        </p:tgtEl>
                                        <p:attrNameLst>
                                          <p:attrName>ppt_x</p:attrName>
                                        </p:attrNameLst>
                                      </p:cBhvr>
                                      <p:tavLst>
                                        <p:tav tm="0">
                                          <p:val>
                                            <p:fltVal val="0.5"/>
                                          </p:val>
                                        </p:tav>
                                        <p:tav tm="100000">
                                          <p:val>
                                            <p:strVal val="#ppt_x"/>
                                          </p:val>
                                        </p:tav>
                                      </p:tavLst>
                                    </p:anim>
                                    <p:anim calcmode="lin" valueType="num">
                                      <p:cBhvr>
                                        <p:cTn id="10" dur="500" fill="hold"/>
                                        <p:tgtEl>
                                          <p:spTgt spid="249867"/>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9859"/>
                                        </p:tgtEl>
                                        <p:attrNameLst>
                                          <p:attrName>style.visibility</p:attrName>
                                        </p:attrNameLst>
                                      </p:cBhvr>
                                      <p:to>
                                        <p:strVal val="visible"/>
                                      </p:to>
                                    </p:set>
                                    <p:animEffect transition="in" filter="blinds(horizontal)">
                                      <p:cBhvr>
                                        <p:cTn id="15" dur="500"/>
                                        <p:tgtEl>
                                          <p:spTgt spid="249859"/>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iterate type="lt">
                                    <p:tmPct val="5000"/>
                                  </p:iterate>
                                  <p:childTnLst>
                                    <p:set>
                                      <p:cBhvr>
                                        <p:cTn id="19" dur="1" fill="hold">
                                          <p:stCondLst>
                                            <p:cond delay="0"/>
                                          </p:stCondLst>
                                        </p:cTn>
                                        <p:tgtEl>
                                          <p:spTgt spid="249907"/>
                                        </p:tgtEl>
                                        <p:attrNameLst>
                                          <p:attrName>style.visibility</p:attrName>
                                        </p:attrNameLst>
                                      </p:cBhvr>
                                      <p:to>
                                        <p:strVal val="visible"/>
                                      </p:to>
                                    </p:set>
                                    <p:anim calcmode="lin" valueType="num">
                                      <p:cBhvr>
                                        <p:cTn id="20" dur="1000" fill="hold"/>
                                        <p:tgtEl>
                                          <p:spTgt spid="249907"/>
                                        </p:tgtEl>
                                        <p:attrNameLst>
                                          <p:attrName>ppt_w</p:attrName>
                                        </p:attrNameLst>
                                      </p:cBhvr>
                                      <p:tavLst>
                                        <p:tav tm="0">
                                          <p:val>
                                            <p:fltVal val="0"/>
                                          </p:val>
                                        </p:tav>
                                        <p:tav tm="100000">
                                          <p:val>
                                            <p:strVal val="#ppt_w"/>
                                          </p:val>
                                        </p:tav>
                                      </p:tavLst>
                                    </p:anim>
                                    <p:anim calcmode="lin" valueType="num">
                                      <p:cBhvr>
                                        <p:cTn id="21" dur="1000" fill="hold"/>
                                        <p:tgtEl>
                                          <p:spTgt spid="249907"/>
                                        </p:tgtEl>
                                        <p:attrNameLst>
                                          <p:attrName>ppt_h</p:attrName>
                                        </p:attrNameLst>
                                      </p:cBhvr>
                                      <p:tavLst>
                                        <p:tav tm="0">
                                          <p:val>
                                            <p:fltVal val="0"/>
                                          </p:val>
                                        </p:tav>
                                        <p:tav tm="100000">
                                          <p:val>
                                            <p:strVal val="#ppt_h"/>
                                          </p:val>
                                        </p:tav>
                                      </p:tavLst>
                                    </p:anim>
                                    <p:anim calcmode="lin" valueType="num">
                                      <p:cBhvr>
                                        <p:cTn id="22" dur="1000" fill="hold"/>
                                        <p:tgtEl>
                                          <p:spTgt spid="249907"/>
                                        </p:tgtEl>
                                        <p:attrNameLst>
                                          <p:attrName>style.rotation</p:attrName>
                                        </p:attrNameLst>
                                      </p:cBhvr>
                                      <p:tavLst>
                                        <p:tav tm="0">
                                          <p:val>
                                            <p:fltVal val="90"/>
                                          </p:val>
                                        </p:tav>
                                        <p:tav tm="100000">
                                          <p:val>
                                            <p:fltVal val="0"/>
                                          </p:val>
                                        </p:tav>
                                      </p:tavLst>
                                    </p:anim>
                                    <p:animEffect transition="in" filter="fade">
                                      <p:cBhvr>
                                        <p:cTn id="23" dur="1000"/>
                                        <p:tgtEl>
                                          <p:spTgt spid="24990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49866"/>
                                        </p:tgtEl>
                                        <p:attrNameLst>
                                          <p:attrName>style.visibility</p:attrName>
                                        </p:attrNameLst>
                                      </p:cBhvr>
                                      <p:to>
                                        <p:strVal val="visible"/>
                                      </p:to>
                                    </p:set>
                                    <p:animEffect transition="in" filter="blinds(horizontal)">
                                      <p:cBhvr>
                                        <p:cTn id="28" dur="500"/>
                                        <p:tgtEl>
                                          <p:spTgt spid="24986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49860"/>
                                        </p:tgtEl>
                                        <p:attrNameLst>
                                          <p:attrName>style.visibility</p:attrName>
                                        </p:attrNameLst>
                                      </p:cBhvr>
                                      <p:to>
                                        <p:strVal val="visible"/>
                                      </p:to>
                                    </p:set>
                                    <p:animEffect transition="in" filter="blinds(horizontal)">
                                      <p:cBhvr>
                                        <p:cTn id="33" dur="500"/>
                                        <p:tgtEl>
                                          <p:spTgt spid="24986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49895"/>
                                        </p:tgtEl>
                                        <p:attrNameLst>
                                          <p:attrName>style.visibility</p:attrName>
                                        </p:attrNameLst>
                                      </p:cBhvr>
                                      <p:to>
                                        <p:strVal val="visible"/>
                                      </p:to>
                                    </p:set>
                                    <p:animEffect transition="in" filter="wipe(down)">
                                      <p:cBhvr>
                                        <p:cTn id="43" dur="500"/>
                                        <p:tgtEl>
                                          <p:spTgt spid="249895"/>
                                        </p:tgtEl>
                                      </p:cBhvr>
                                    </p:animEffect>
                                  </p:childTnLst>
                                </p:cTn>
                              </p:par>
                            </p:childTnLst>
                          </p:cTn>
                        </p:par>
                        <p:par>
                          <p:cTn id="44" fill="hold">
                            <p:stCondLst>
                              <p:cond delay="500"/>
                            </p:stCondLst>
                            <p:childTnLst>
                              <p:par>
                                <p:cTn id="45" presetID="3" presetClass="entr" presetSubtype="10" fill="hold" nodeType="afterEffect">
                                  <p:stCondLst>
                                    <p:cond delay="0"/>
                                  </p:stCondLst>
                                  <p:childTnLst>
                                    <p:set>
                                      <p:cBhvr>
                                        <p:cTn id="46" dur="1" fill="hold">
                                          <p:stCondLst>
                                            <p:cond delay="0"/>
                                          </p:stCondLst>
                                        </p:cTn>
                                        <p:tgtEl>
                                          <p:spTgt spid="249862"/>
                                        </p:tgtEl>
                                        <p:attrNameLst>
                                          <p:attrName>style.visibility</p:attrName>
                                        </p:attrNameLst>
                                      </p:cBhvr>
                                      <p:to>
                                        <p:strVal val="visible"/>
                                      </p:to>
                                    </p:set>
                                    <p:animEffect transition="in" filter="blinds(horizontal)">
                                      <p:cBhvr>
                                        <p:cTn id="47" dur="500"/>
                                        <p:tgtEl>
                                          <p:spTgt spid="249862"/>
                                        </p:tgtEl>
                                      </p:cBhvr>
                                    </p:animEffect>
                                  </p:childTnLst>
                                </p:cTn>
                              </p:par>
                            </p:childTnLst>
                          </p:cTn>
                        </p:par>
                        <p:par>
                          <p:cTn id="48" fill="hold">
                            <p:stCondLst>
                              <p:cond delay="1000"/>
                            </p:stCondLst>
                            <p:childTnLst>
                              <p:par>
                                <p:cTn id="49" presetID="22" presetClass="entr" presetSubtype="4" fill="hold" grpId="0" nodeType="afterEffect">
                                  <p:stCondLst>
                                    <p:cond delay="0"/>
                                  </p:stCondLst>
                                  <p:childTnLst>
                                    <p:set>
                                      <p:cBhvr>
                                        <p:cTn id="50" dur="1" fill="hold">
                                          <p:stCondLst>
                                            <p:cond delay="0"/>
                                          </p:stCondLst>
                                        </p:cTn>
                                        <p:tgtEl>
                                          <p:spTgt spid="249901"/>
                                        </p:tgtEl>
                                        <p:attrNameLst>
                                          <p:attrName>style.visibility</p:attrName>
                                        </p:attrNameLst>
                                      </p:cBhvr>
                                      <p:to>
                                        <p:strVal val="visible"/>
                                      </p:to>
                                    </p:set>
                                    <p:animEffect transition="in" filter="wipe(down)">
                                      <p:cBhvr>
                                        <p:cTn id="51" dur="500"/>
                                        <p:tgtEl>
                                          <p:spTgt spid="24990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249896"/>
                                        </p:tgtEl>
                                        <p:attrNameLst>
                                          <p:attrName>style.visibility</p:attrName>
                                        </p:attrNameLst>
                                      </p:cBhvr>
                                      <p:to>
                                        <p:strVal val="visible"/>
                                      </p:to>
                                    </p:set>
                                    <p:animEffect transition="in" filter="blinds(horizontal)">
                                      <p:cBhvr>
                                        <p:cTn id="56" dur="500"/>
                                        <p:tgtEl>
                                          <p:spTgt spid="24989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49906"/>
                                        </p:tgtEl>
                                        <p:attrNameLst>
                                          <p:attrName>style.visibility</p:attrName>
                                        </p:attrNameLst>
                                      </p:cBhvr>
                                      <p:to>
                                        <p:strVal val="visible"/>
                                      </p:to>
                                    </p:set>
                                    <p:animEffect transition="in" filter="wipe(left)">
                                      <p:cBhvr>
                                        <p:cTn id="61" dur="500"/>
                                        <p:tgtEl>
                                          <p:spTgt spid="249906"/>
                                        </p:tgtEl>
                                      </p:cBhvr>
                                    </p:animEffect>
                                  </p:childTnLst>
                                </p:cTn>
                              </p:par>
                            </p:childTnLst>
                          </p:cTn>
                        </p:par>
                        <p:par>
                          <p:cTn id="62" fill="hold">
                            <p:stCondLst>
                              <p:cond delay="500"/>
                            </p:stCondLst>
                            <p:childTnLst>
                              <p:par>
                                <p:cTn id="63" presetID="3" presetClass="entr" presetSubtype="10" fill="hold" nodeType="afterEffect">
                                  <p:stCondLst>
                                    <p:cond delay="0"/>
                                  </p:stCondLst>
                                  <p:childTnLst>
                                    <p:set>
                                      <p:cBhvr>
                                        <p:cTn id="64" dur="1" fill="hold">
                                          <p:stCondLst>
                                            <p:cond delay="0"/>
                                          </p:stCondLst>
                                        </p:cTn>
                                        <p:tgtEl>
                                          <p:spTgt spid="249902"/>
                                        </p:tgtEl>
                                        <p:attrNameLst>
                                          <p:attrName>style.visibility</p:attrName>
                                        </p:attrNameLst>
                                      </p:cBhvr>
                                      <p:to>
                                        <p:strVal val="visible"/>
                                      </p:to>
                                    </p:set>
                                    <p:animEffect transition="in" filter="blinds(horizontal)">
                                      <p:cBhvr>
                                        <p:cTn id="65" dur="500"/>
                                        <p:tgtEl>
                                          <p:spTgt spid="249902"/>
                                        </p:tgtEl>
                                      </p:cBhvr>
                                    </p:animEffect>
                                  </p:childTnLst>
                                </p:cTn>
                              </p:par>
                            </p:childTnLst>
                          </p:cTn>
                        </p:par>
                        <p:par>
                          <p:cTn id="66" fill="hold">
                            <p:stCondLst>
                              <p:cond delay="1000"/>
                            </p:stCondLst>
                            <p:childTnLst>
                              <p:par>
                                <p:cTn id="67" presetID="22" presetClass="entr" presetSubtype="4" fill="hold" grpId="0" nodeType="afterEffect">
                                  <p:stCondLst>
                                    <p:cond delay="0"/>
                                  </p:stCondLst>
                                  <p:childTnLst>
                                    <p:set>
                                      <p:cBhvr>
                                        <p:cTn id="68" dur="1" fill="hold">
                                          <p:stCondLst>
                                            <p:cond delay="0"/>
                                          </p:stCondLst>
                                        </p:cTn>
                                        <p:tgtEl>
                                          <p:spTgt spid="249904"/>
                                        </p:tgtEl>
                                        <p:attrNameLst>
                                          <p:attrName>style.visibility</p:attrName>
                                        </p:attrNameLst>
                                      </p:cBhvr>
                                      <p:to>
                                        <p:strVal val="visible"/>
                                      </p:to>
                                    </p:set>
                                    <p:animEffect transition="in" filter="wipe(down)">
                                      <p:cBhvr>
                                        <p:cTn id="69" dur="500"/>
                                        <p:tgtEl>
                                          <p:spTgt spid="249904"/>
                                        </p:tgtEl>
                                      </p:cBhvr>
                                    </p:animEffect>
                                  </p:childTnLst>
                                </p:cTn>
                              </p:par>
                            </p:childTnLst>
                          </p:cTn>
                        </p:par>
                        <p:par>
                          <p:cTn id="70" fill="hold">
                            <p:stCondLst>
                              <p:cond delay="1500"/>
                            </p:stCondLst>
                            <p:childTnLst>
                              <p:par>
                                <p:cTn id="71" presetID="3" presetClass="entr" presetSubtype="10" fill="hold" nodeType="afterEffect">
                                  <p:stCondLst>
                                    <p:cond delay="0"/>
                                  </p:stCondLst>
                                  <p:childTnLst>
                                    <p:set>
                                      <p:cBhvr>
                                        <p:cTn id="72" dur="1" fill="hold">
                                          <p:stCondLst>
                                            <p:cond delay="0"/>
                                          </p:stCondLst>
                                        </p:cTn>
                                        <p:tgtEl>
                                          <p:spTgt spid="249903"/>
                                        </p:tgtEl>
                                        <p:attrNameLst>
                                          <p:attrName>style.visibility</p:attrName>
                                        </p:attrNameLst>
                                      </p:cBhvr>
                                      <p:to>
                                        <p:strVal val="visible"/>
                                      </p:to>
                                    </p:set>
                                    <p:animEffect transition="in" filter="blinds(horizontal)">
                                      <p:cBhvr>
                                        <p:cTn id="73" dur="500"/>
                                        <p:tgtEl>
                                          <p:spTgt spid="249903"/>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249905"/>
                                        </p:tgtEl>
                                        <p:attrNameLst>
                                          <p:attrName>style.visibility</p:attrName>
                                        </p:attrNameLst>
                                      </p:cBhvr>
                                      <p:to>
                                        <p:strVal val="visible"/>
                                      </p:to>
                                    </p:set>
                                    <p:animEffect transition="in" filter="wipe(down)">
                                      <p:cBhvr>
                                        <p:cTn id="77" dur="500"/>
                                        <p:tgtEl>
                                          <p:spTgt spid="249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p:bldP spid="249866" grpId="0"/>
      <p:bldP spid="249867" grpId="0" bldLvl="0" animBg="1"/>
      <p:bldP spid="249895" grpId="0"/>
      <p:bldP spid="249901" grpId="0"/>
      <p:bldP spid="249904" grpId="0"/>
      <p:bldP spid="24990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7" name="对象 250886"/>
          <p:cNvGraphicFramePr/>
          <p:nvPr/>
        </p:nvGraphicFramePr>
        <p:xfrm>
          <a:off x="2377295" y="369158"/>
          <a:ext cx="2194705" cy="726408"/>
        </p:xfrm>
        <a:graphic>
          <a:graphicData uri="http://schemas.openxmlformats.org/presentationml/2006/ole">
            <mc:AlternateContent xmlns:mc="http://schemas.openxmlformats.org/markup-compatibility/2006">
              <mc:Choice xmlns:v="urn:schemas-microsoft-com:vml" Requires="v">
                <p:oleObj spid="_x0000_s166914" name="" r:id="rId1" imgW="1536065" imgH="495300" progId="Equation.3">
                  <p:embed/>
                </p:oleObj>
              </mc:Choice>
              <mc:Fallback>
                <p:oleObj name="" r:id="rId1" imgW="1536065" imgH="495300" progId="Equation.3">
                  <p:embed/>
                  <p:pic>
                    <p:nvPicPr>
                      <p:cNvPr id="0" name="对象 250886"/>
                      <p:cNvPicPr/>
                      <p:nvPr/>
                    </p:nvPicPr>
                    <p:blipFill>
                      <a:blip r:embed="rId2"/>
                      <a:stretch>
                        <a:fillRect/>
                      </a:stretch>
                    </p:blipFill>
                    <p:spPr>
                      <a:xfrm>
                        <a:off x="2377295" y="369158"/>
                        <a:ext cx="2194705" cy="726408"/>
                      </a:xfrm>
                      <a:prstGeom prst="rect">
                        <a:avLst/>
                      </a:prstGeom>
                      <a:noFill/>
                      <a:ln w="38100">
                        <a:noFill/>
                        <a:miter/>
                      </a:ln>
                    </p:spPr>
                  </p:pic>
                </p:oleObj>
              </mc:Fallback>
            </mc:AlternateContent>
          </a:graphicData>
        </a:graphic>
      </p:graphicFrame>
      <p:graphicFrame>
        <p:nvGraphicFramePr>
          <p:cNvPr id="250888" name="对象 250887"/>
          <p:cNvGraphicFramePr/>
          <p:nvPr/>
        </p:nvGraphicFramePr>
        <p:xfrm>
          <a:off x="5755688" y="457280"/>
          <a:ext cx="1760052" cy="638287"/>
        </p:xfrm>
        <a:graphic>
          <a:graphicData uri="http://schemas.openxmlformats.org/presentationml/2006/ole">
            <mc:AlternateContent xmlns:mc="http://schemas.openxmlformats.org/markup-compatibility/2006">
              <mc:Choice xmlns:v="urn:schemas-microsoft-com:vml" Requires="v">
                <p:oleObj spid="_x0000_s166915" name="" r:id="rId3" imgW="1256665" imgH="444500" progId="Equation.3">
                  <p:embed/>
                </p:oleObj>
              </mc:Choice>
              <mc:Fallback>
                <p:oleObj name="" r:id="rId3" imgW="1256665" imgH="444500" progId="Equation.3">
                  <p:embed/>
                  <p:pic>
                    <p:nvPicPr>
                      <p:cNvPr id="0" name="对象 250887"/>
                      <p:cNvPicPr/>
                      <p:nvPr/>
                    </p:nvPicPr>
                    <p:blipFill>
                      <a:blip r:embed="rId4"/>
                      <a:stretch>
                        <a:fillRect/>
                      </a:stretch>
                    </p:blipFill>
                    <p:spPr>
                      <a:xfrm>
                        <a:off x="5755688" y="457280"/>
                        <a:ext cx="1760052" cy="638287"/>
                      </a:xfrm>
                      <a:prstGeom prst="rect">
                        <a:avLst/>
                      </a:prstGeom>
                      <a:noFill/>
                      <a:ln w="38100">
                        <a:noFill/>
                        <a:miter/>
                      </a:ln>
                    </p:spPr>
                  </p:pic>
                </p:oleObj>
              </mc:Fallback>
            </mc:AlternateContent>
          </a:graphicData>
        </a:graphic>
      </p:graphicFrame>
      <p:sp>
        <p:nvSpPr>
          <p:cNvPr id="250890" name="矩形 250889"/>
          <p:cNvSpPr/>
          <p:nvPr/>
        </p:nvSpPr>
        <p:spPr>
          <a:xfrm>
            <a:off x="1709237" y="416792"/>
            <a:ext cx="703783" cy="645160"/>
          </a:xfrm>
          <a:prstGeom prst="rect">
            <a:avLst/>
          </a:prstGeom>
          <a:noFill/>
          <a:ln w="38100">
            <a:noFill/>
          </a:ln>
        </p:spPr>
        <p:txBody>
          <a:bodyPr>
            <a:spAutoFit/>
          </a:bodyPr>
          <a:lstStyle/>
          <a:p>
            <a:r>
              <a:rPr lang="zh-CN" altLang="en-US" sz="1800" b="1" dirty="0">
                <a:latin typeface="Arial" panose="020B0604020202020204" pitchFamily="34" charset="0"/>
              </a:rPr>
              <a:t>幅频</a:t>
            </a:r>
            <a:endParaRPr lang="zh-CN" altLang="en-US" sz="1800" b="1" dirty="0">
              <a:latin typeface="Arial" panose="020B0604020202020204" pitchFamily="34" charset="0"/>
            </a:endParaRPr>
          </a:p>
          <a:p>
            <a:r>
              <a:rPr lang="zh-CN" altLang="en-US" sz="1800" b="1" dirty="0">
                <a:latin typeface="Arial" panose="020B0604020202020204" pitchFamily="34" charset="0"/>
              </a:rPr>
              <a:t>特性</a:t>
            </a:r>
            <a:endParaRPr lang="zh-CN" altLang="en-US" sz="1800" b="1" dirty="0">
              <a:latin typeface="Arial" panose="020B0604020202020204" pitchFamily="34" charset="0"/>
            </a:endParaRPr>
          </a:p>
        </p:txBody>
      </p:sp>
      <p:sp>
        <p:nvSpPr>
          <p:cNvPr id="250891" name="矩形 250890"/>
          <p:cNvSpPr/>
          <p:nvPr/>
        </p:nvSpPr>
        <p:spPr>
          <a:xfrm>
            <a:off x="5075723" y="416792"/>
            <a:ext cx="756179" cy="645160"/>
          </a:xfrm>
          <a:prstGeom prst="rect">
            <a:avLst/>
          </a:prstGeom>
          <a:noFill/>
          <a:ln w="38100">
            <a:noFill/>
          </a:ln>
        </p:spPr>
        <p:txBody>
          <a:bodyPr>
            <a:spAutoFit/>
          </a:bodyPr>
          <a:lstStyle/>
          <a:p>
            <a:r>
              <a:rPr lang="zh-CN" altLang="en-US" sz="1800" b="1" dirty="0">
                <a:latin typeface="Arial" panose="020B0604020202020204" pitchFamily="34" charset="0"/>
              </a:rPr>
              <a:t>相频</a:t>
            </a:r>
            <a:endParaRPr lang="zh-CN" altLang="en-US" sz="1800" b="1" dirty="0">
              <a:latin typeface="Arial" panose="020B0604020202020204" pitchFamily="34" charset="0"/>
            </a:endParaRPr>
          </a:p>
          <a:p>
            <a:r>
              <a:rPr lang="zh-CN" altLang="en-US" sz="1800" b="1" dirty="0">
                <a:latin typeface="Arial" panose="020B0604020202020204" pitchFamily="34" charset="0"/>
              </a:rPr>
              <a:t>特性</a:t>
            </a:r>
            <a:endParaRPr lang="zh-CN" altLang="en-US" sz="1800" b="1" dirty="0">
              <a:latin typeface="Arial" panose="020B0604020202020204" pitchFamily="34" charset="0"/>
            </a:endParaRPr>
          </a:p>
        </p:txBody>
      </p:sp>
      <p:sp>
        <p:nvSpPr>
          <p:cNvPr id="250976" name="文本框 250975"/>
          <p:cNvSpPr txBox="1"/>
          <p:nvPr/>
        </p:nvSpPr>
        <p:spPr>
          <a:xfrm>
            <a:off x="888445" y="1283718"/>
            <a:ext cx="1399229" cy="368300"/>
          </a:xfrm>
          <a:prstGeom prst="rect">
            <a:avLst/>
          </a:prstGeom>
          <a:noFill/>
          <a:ln w="38100">
            <a:noFill/>
          </a:ln>
        </p:spPr>
        <p:txBody>
          <a:bodyPr>
            <a:spAutoFit/>
          </a:bodyPr>
          <a:lstStyle/>
          <a:p>
            <a:pPr>
              <a:spcBef>
                <a:spcPct val="50000"/>
              </a:spcBef>
            </a:pPr>
            <a:r>
              <a:rPr lang="zh-CN" altLang="en-US" sz="1800" b="1">
                <a:latin typeface="宋体" panose="02010600030101010101" pitchFamily="2" charset="-122"/>
              </a:rPr>
              <a:t>当</a:t>
            </a:r>
            <a:r>
              <a:rPr lang="en-US" altLang="zh-CN" sz="1800" b="1" i="1">
                <a:latin typeface="楷体_GB2312" pitchFamily="49" charset="-122"/>
                <a:ea typeface="楷体_GB2312" pitchFamily="49" charset="-122"/>
              </a:rPr>
              <a:t>ω</a:t>
            </a:r>
            <a:r>
              <a:rPr lang="en-US" altLang="zh-CN" sz="1800" b="1">
                <a:latin typeface="Times New Roman" panose="02020603050405020304" pitchFamily="18" charset="0"/>
                <a:ea typeface="楷体_GB2312" pitchFamily="49" charset="-122"/>
              </a:rPr>
              <a:t>=0</a:t>
            </a:r>
            <a:r>
              <a:rPr lang="zh-CN" altLang="en-US" sz="1800" b="1" dirty="0">
                <a:latin typeface="楷体_GB2312" pitchFamily="49" charset="-122"/>
              </a:rPr>
              <a:t>时</a:t>
            </a:r>
            <a:r>
              <a:rPr lang="zh-CN" altLang="en-US" sz="1800" b="1" dirty="0">
                <a:latin typeface="Times New Roman" panose="02020603050405020304" pitchFamily="18" charset="0"/>
              </a:rPr>
              <a:t>，</a:t>
            </a:r>
            <a:endParaRPr lang="zh-CN" altLang="en-US" sz="1800" b="1">
              <a:latin typeface="Times New Roman" panose="02020603050405020304" pitchFamily="18" charset="0"/>
            </a:endParaRPr>
          </a:p>
        </p:txBody>
      </p:sp>
      <p:graphicFrame>
        <p:nvGraphicFramePr>
          <p:cNvPr id="250977" name="对象 250976"/>
          <p:cNvGraphicFramePr/>
          <p:nvPr/>
        </p:nvGraphicFramePr>
        <p:xfrm>
          <a:off x="2454390" y="1290863"/>
          <a:ext cx="2407865" cy="335815"/>
        </p:xfrm>
        <a:graphic>
          <a:graphicData uri="http://schemas.openxmlformats.org/presentationml/2006/ole">
            <mc:AlternateContent xmlns:mc="http://schemas.openxmlformats.org/markup-compatibility/2006">
              <mc:Choice xmlns:v="urn:schemas-microsoft-com:vml" Requires="v">
                <p:oleObj spid="_x0000_s166918" name="" r:id="rId5" imgW="1764665" imgH="241300" progId="Equation.3">
                  <p:embed/>
                </p:oleObj>
              </mc:Choice>
              <mc:Fallback>
                <p:oleObj name="" r:id="rId5" imgW="1764665" imgH="241300" progId="Equation.3">
                  <p:embed/>
                  <p:pic>
                    <p:nvPicPr>
                      <p:cNvPr id="0" name="对象 250976"/>
                      <p:cNvPicPr/>
                      <p:nvPr/>
                    </p:nvPicPr>
                    <p:blipFill>
                      <a:blip r:embed="rId6">
                        <a:clrChange>
                          <a:clrFrom>
                            <a:srgbClr val="000000"/>
                          </a:clrFrom>
                          <a:clrTo>
                            <a:srgbClr val="000000"/>
                          </a:clrTo>
                        </a:clrChange>
                      </a:blip>
                      <a:stretch>
                        <a:fillRect/>
                      </a:stretch>
                    </p:blipFill>
                    <p:spPr>
                      <a:xfrm>
                        <a:off x="2454390" y="1290863"/>
                        <a:ext cx="2407865" cy="335815"/>
                      </a:xfrm>
                      <a:prstGeom prst="rect">
                        <a:avLst/>
                      </a:prstGeom>
                      <a:noFill/>
                      <a:ln w="38100">
                        <a:noFill/>
                        <a:miter/>
                      </a:ln>
                    </p:spPr>
                  </p:pic>
                </p:oleObj>
              </mc:Fallback>
            </mc:AlternateContent>
          </a:graphicData>
        </a:graphic>
      </p:graphicFrame>
      <p:sp>
        <p:nvSpPr>
          <p:cNvPr id="250978" name="文本框 250977"/>
          <p:cNvSpPr txBox="1"/>
          <p:nvPr/>
        </p:nvSpPr>
        <p:spPr>
          <a:xfrm>
            <a:off x="888445" y="1762433"/>
            <a:ext cx="1665975" cy="368300"/>
          </a:xfrm>
          <a:prstGeom prst="rect">
            <a:avLst/>
          </a:prstGeom>
          <a:noFill/>
          <a:ln w="38100">
            <a:noFill/>
          </a:ln>
        </p:spPr>
        <p:txBody>
          <a:bodyPr>
            <a:spAutoFit/>
          </a:bodyPr>
          <a:lstStyle/>
          <a:p>
            <a:pPr>
              <a:spcBef>
                <a:spcPct val="50000"/>
              </a:spcBef>
            </a:pPr>
            <a:r>
              <a:rPr lang="zh-CN" altLang="en-US" sz="1800" b="1">
                <a:latin typeface="宋体" panose="02010600030101010101" pitchFamily="2" charset="-122"/>
              </a:rPr>
              <a:t>当</a:t>
            </a:r>
            <a:r>
              <a:rPr lang="en-US" altLang="zh-CN" sz="1800" b="1" i="1">
                <a:latin typeface="楷体_GB2312" pitchFamily="49" charset="-122"/>
                <a:ea typeface="楷体_GB2312" pitchFamily="49" charset="-122"/>
              </a:rPr>
              <a:t>ω</a:t>
            </a:r>
            <a:r>
              <a:rPr lang="en-US" altLang="zh-CN" sz="1800" b="1">
                <a:latin typeface="Times New Roman" panose="02020603050405020304" pitchFamily="18" charset="0"/>
                <a:ea typeface="楷体_GB2312" pitchFamily="49" charset="-122"/>
              </a:rPr>
              <a:t>=</a:t>
            </a:r>
            <a:r>
              <a:rPr lang="en-US" altLang="zh-CN" sz="1800" b="1" i="1">
                <a:latin typeface="Times New Roman" panose="02020603050405020304" pitchFamily="18" charset="0"/>
                <a:ea typeface="楷体_GB2312" pitchFamily="49" charset="-122"/>
              </a:rPr>
              <a:t>ω</a:t>
            </a:r>
            <a:r>
              <a:rPr lang="en-US" altLang="zh-CN" sz="1800" b="1" baseline="-25000">
                <a:latin typeface="Times New Roman" panose="02020603050405020304" pitchFamily="18" charset="0"/>
                <a:ea typeface="楷体_GB2312" pitchFamily="49" charset="-122"/>
              </a:rPr>
              <a:t>C</a:t>
            </a:r>
            <a:r>
              <a:rPr lang="en-US" altLang="zh-CN" sz="1800" b="1" baseline="-25000">
                <a:latin typeface="楷体_GB2312" pitchFamily="49" charset="-122"/>
                <a:ea typeface="楷体_GB2312" pitchFamily="49" charset="-122"/>
              </a:rPr>
              <a:t> </a:t>
            </a:r>
            <a:r>
              <a:rPr lang="zh-CN" altLang="en-US" sz="1800" b="1">
                <a:latin typeface="楷体_GB2312" pitchFamily="49" charset="-122"/>
              </a:rPr>
              <a:t>时</a:t>
            </a:r>
            <a:r>
              <a:rPr lang="zh-CN" altLang="en-US" sz="1800" b="1">
                <a:latin typeface="Times New Roman" panose="02020603050405020304" pitchFamily="18" charset="0"/>
              </a:rPr>
              <a:t>，</a:t>
            </a:r>
            <a:endParaRPr lang="zh-CN" altLang="en-US" sz="1800" b="1">
              <a:latin typeface="Times New Roman" panose="02020603050405020304" pitchFamily="18" charset="0"/>
            </a:endParaRPr>
          </a:p>
        </p:txBody>
      </p:sp>
      <p:graphicFrame>
        <p:nvGraphicFramePr>
          <p:cNvPr id="250979" name="对象 250978"/>
          <p:cNvGraphicFramePr/>
          <p:nvPr/>
        </p:nvGraphicFramePr>
        <p:xfrm>
          <a:off x="2421047" y="1693365"/>
          <a:ext cx="2650795" cy="587081"/>
        </p:xfrm>
        <a:graphic>
          <a:graphicData uri="http://schemas.openxmlformats.org/presentationml/2006/ole">
            <mc:AlternateContent xmlns:mc="http://schemas.openxmlformats.org/markup-compatibility/2006">
              <mc:Choice xmlns:v="urn:schemas-microsoft-com:vml" Requires="v">
                <p:oleObj spid="_x0000_s166919" name="" r:id="rId7" imgW="2005965" imgH="431800" progId="Equation.3">
                  <p:embed/>
                </p:oleObj>
              </mc:Choice>
              <mc:Fallback>
                <p:oleObj name="" r:id="rId7" imgW="2005965" imgH="431800" progId="Equation.3">
                  <p:embed/>
                  <p:pic>
                    <p:nvPicPr>
                      <p:cNvPr id="0" name="对象 250978"/>
                      <p:cNvPicPr/>
                      <p:nvPr/>
                    </p:nvPicPr>
                    <p:blipFill>
                      <a:blip r:embed="rId8">
                        <a:clrChange>
                          <a:clrFrom>
                            <a:srgbClr val="000000"/>
                          </a:clrFrom>
                          <a:clrTo>
                            <a:srgbClr val="000000"/>
                          </a:clrTo>
                        </a:clrChange>
                      </a:blip>
                      <a:stretch>
                        <a:fillRect/>
                      </a:stretch>
                    </p:blipFill>
                    <p:spPr>
                      <a:xfrm>
                        <a:off x="2421047" y="1693365"/>
                        <a:ext cx="2650795" cy="587081"/>
                      </a:xfrm>
                      <a:prstGeom prst="rect">
                        <a:avLst/>
                      </a:prstGeom>
                      <a:noFill/>
                      <a:ln w="38100">
                        <a:noFill/>
                        <a:miter/>
                      </a:ln>
                    </p:spPr>
                  </p:pic>
                </p:oleObj>
              </mc:Fallback>
            </mc:AlternateContent>
          </a:graphicData>
        </a:graphic>
      </p:graphicFrame>
      <p:sp>
        <p:nvSpPr>
          <p:cNvPr id="250980" name="文本框 250979"/>
          <p:cNvSpPr txBox="1"/>
          <p:nvPr/>
        </p:nvSpPr>
        <p:spPr>
          <a:xfrm>
            <a:off x="888445" y="2280446"/>
            <a:ext cx="1836265" cy="368300"/>
          </a:xfrm>
          <a:prstGeom prst="rect">
            <a:avLst/>
          </a:prstGeom>
          <a:noFill/>
          <a:ln w="38100">
            <a:noFill/>
          </a:ln>
        </p:spPr>
        <p:txBody>
          <a:bodyPr>
            <a:spAutoFit/>
          </a:bodyPr>
          <a:lstStyle/>
          <a:p>
            <a:pPr>
              <a:spcBef>
                <a:spcPct val="50000"/>
              </a:spcBef>
            </a:pPr>
            <a:r>
              <a:rPr lang="zh-CN" altLang="en-US" sz="1800" b="1">
                <a:latin typeface="宋体" panose="02010600030101010101" pitchFamily="2" charset="-122"/>
              </a:rPr>
              <a:t>当</a:t>
            </a:r>
            <a:r>
              <a:rPr lang="en-US" altLang="zh-CN" sz="1800" b="1" i="1">
                <a:latin typeface="Times New Roman" panose="02020603050405020304" pitchFamily="18" charset="0"/>
                <a:ea typeface="楷体_GB2312" pitchFamily="49" charset="-122"/>
              </a:rPr>
              <a:t>ω</a:t>
            </a:r>
            <a:r>
              <a:rPr lang="en-US" altLang="zh-CN" sz="1800" b="1">
                <a:latin typeface="Times New Roman" panose="02020603050405020304" pitchFamily="18" charset="0"/>
                <a:ea typeface="楷体_GB2312" pitchFamily="49" charset="-122"/>
                <a:sym typeface="Symbol" panose="05050102010706020507" pitchFamily="18" charset="2"/>
              </a:rPr>
              <a:t></a:t>
            </a:r>
            <a:r>
              <a:rPr lang="en-US" altLang="zh-CN" sz="1800" b="1" baseline="-25000">
                <a:latin typeface="楷体_GB2312" pitchFamily="49" charset="-122"/>
                <a:ea typeface="楷体_GB2312" pitchFamily="49" charset="-122"/>
              </a:rPr>
              <a:t> </a:t>
            </a:r>
            <a:r>
              <a:rPr lang="zh-CN" altLang="en-US" sz="1800" b="1">
                <a:latin typeface="楷体_GB2312" pitchFamily="49" charset="-122"/>
              </a:rPr>
              <a:t>时</a:t>
            </a:r>
            <a:r>
              <a:rPr lang="zh-CN" altLang="en-US" sz="1800" b="1">
                <a:latin typeface="Times New Roman" panose="02020603050405020304" pitchFamily="18" charset="0"/>
              </a:rPr>
              <a:t>，</a:t>
            </a:r>
            <a:endParaRPr lang="zh-CN" altLang="en-US" sz="1800" b="1">
              <a:latin typeface="Times New Roman" panose="02020603050405020304" pitchFamily="18" charset="0"/>
            </a:endParaRPr>
          </a:p>
        </p:txBody>
      </p:sp>
      <p:graphicFrame>
        <p:nvGraphicFramePr>
          <p:cNvPr id="250981" name="对象 250980"/>
          <p:cNvGraphicFramePr/>
          <p:nvPr/>
        </p:nvGraphicFramePr>
        <p:xfrm>
          <a:off x="2411520" y="2292354"/>
          <a:ext cx="2874672" cy="333433"/>
        </p:xfrm>
        <a:graphic>
          <a:graphicData uri="http://schemas.openxmlformats.org/presentationml/2006/ole">
            <mc:AlternateContent xmlns:mc="http://schemas.openxmlformats.org/markup-compatibility/2006">
              <mc:Choice xmlns:v="urn:schemas-microsoft-com:vml" Requires="v">
                <p:oleObj spid="_x0000_s166920" name="" r:id="rId9" imgW="2120265" imgH="241300" progId="Equation.3">
                  <p:embed/>
                </p:oleObj>
              </mc:Choice>
              <mc:Fallback>
                <p:oleObj name="" r:id="rId9" imgW="2120265" imgH="241300" progId="Equation.3">
                  <p:embed/>
                  <p:pic>
                    <p:nvPicPr>
                      <p:cNvPr id="0" name="对象 250980"/>
                      <p:cNvPicPr/>
                      <p:nvPr/>
                    </p:nvPicPr>
                    <p:blipFill>
                      <a:blip r:embed="rId10">
                        <a:clrChange>
                          <a:clrFrom>
                            <a:srgbClr val="000000"/>
                          </a:clrFrom>
                          <a:clrTo>
                            <a:srgbClr val="000000"/>
                          </a:clrTo>
                        </a:clrChange>
                      </a:blip>
                      <a:stretch>
                        <a:fillRect/>
                      </a:stretch>
                    </p:blipFill>
                    <p:spPr>
                      <a:xfrm>
                        <a:off x="2411520" y="2292354"/>
                        <a:ext cx="2874672" cy="333433"/>
                      </a:xfrm>
                      <a:prstGeom prst="rect">
                        <a:avLst/>
                      </a:prstGeom>
                      <a:noFill/>
                      <a:ln w="38100">
                        <a:noFill/>
                        <a:miter/>
                      </a:ln>
                    </p:spPr>
                  </p:pic>
                </p:oleObj>
              </mc:Fallback>
            </mc:AlternateContent>
          </a:graphicData>
        </a:graphic>
      </p:graphicFrame>
      <p:grpSp>
        <p:nvGrpSpPr>
          <p:cNvPr id="6" name="组合 5"/>
          <p:cNvGrpSpPr/>
          <p:nvPr/>
        </p:nvGrpSpPr>
        <p:grpSpPr>
          <a:xfrm>
            <a:off x="974989" y="2866574"/>
            <a:ext cx="2336891" cy="1919147"/>
            <a:chOff x="843" y="6018"/>
            <a:chExt cx="4906" cy="4029"/>
          </a:xfrm>
        </p:grpSpPr>
        <p:sp>
          <p:nvSpPr>
            <p:cNvPr id="250983" name="任意多边形 250982"/>
            <p:cNvSpPr/>
            <p:nvPr/>
          </p:nvSpPr>
          <p:spPr>
            <a:xfrm>
              <a:off x="2213" y="6928"/>
              <a:ext cx="2890" cy="2117"/>
            </a:xfrm>
            <a:custGeom>
              <a:avLst/>
              <a:gdLst/>
              <a:ahLst/>
              <a:cxnLst/>
              <a:rect l="0" t="0" r="0" b="0"/>
              <a:pathLst>
                <a:path w="1044" h="1274">
                  <a:moveTo>
                    <a:pt x="0" y="4"/>
                  </a:moveTo>
                  <a:cubicBezTo>
                    <a:pt x="176" y="2"/>
                    <a:pt x="352" y="0"/>
                    <a:pt x="454" y="72"/>
                  </a:cubicBezTo>
                  <a:cubicBezTo>
                    <a:pt x="556" y="144"/>
                    <a:pt x="560" y="261"/>
                    <a:pt x="613" y="435"/>
                  </a:cubicBezTo>
                  <a:cubicBezTo>
                    <a:pt x="666" y="609"/>
                    <a:pt x="700" y="975"/>
                    <a:pt x="772" y="1115"/>
                  </a:cubicBezTo>
                  <a:cubicBezTo>
                    <a:pt x="844" y="1255"/>
                    <a:pt x="944" y="1264"/>
                    <a:pt x="1044" y="1274"/>
                  </a:cubicBezTo>
                </a:path>
              </a:pathLst>
            </a:custGeom>
            <a:noFill/>
            <a:ln w="38100" cap="flat" cmpd="sng">
              <a:solidFill>
                <a:srgbClr val="FF0000">
                  <a:alpha val="100000"/>
                </a:srgbClr>
              </a:solidFill>
              <a:prstDash val="solid"/>
              <a:headEnd type="none" w="med" len="med"/>
              <a:tailEnd type="none" w="med" len="med"/>
            </a:ln>
          </p:spPr>
          <p:txBody>
            <a:bodyPr/>
            <a:lstStyle/>
            <a:p>
              <a:endParaRPr lang="zh-CN" altLang="en-US" sz="100"/>
            </a:p>
          </p:txBody>
        </p:sp>
        <p:sp>
          <p:nvSpPr>
            <p:cNvPr id="250984" name="直接连接符 250983"/>
            <p:cNvSpPr/>
            <p:nvPr/>
          </p:nvSpPr>
          <p:spPr>
            <a:xfrm>
              <a:off x="2213" y="6098"/>
              <a:ext cx="0" cy="3232"/>
            </a:xfrm>
            <a:prstGeom prst="line">
              <a:avLst/>
            </a:prstGeom>
            <a:ln w="38100" cap="flat" cmpd="sng">
              <a:solidFill>
                <a:schemeClr val="tx1"/>
              </a:solidFill>
              <a:prstDash val="solid"/>
              <a:headEnd type="stealth" w="med" len="lg"/>
              <a:tailEnd type="none" w="med" len="med"/>
            </a:ln>
          </p:spPr>
        </p:sp>
        <p:sp>
          <p:nvSpPr>
            <p:cNvPr id="250985" name="直接连接符 250984"/>
            <p:cNvSpPr/>
            <p:nvPr/>
          </p:nvSpPr>
          <p:spPr>
            <a:xfrm>
              <a:off x="2213" y="9330"/>
              <a:ext cx="3345" cy="55"/>
            </a:xfrm>
            <a:prstGeom prst="line">
              <a:avLst/>
            </a:prstGeom>
            <a:ln w="38100" cap="flat" cmpd="sng">
              <a:solidFill>
                <a:schemeClr val="tx1"/>
              </a:solidFill>
              <a:prstDash val="solid"/>
              <a:headEnd type="none" w="med" len="med"/>
              <a:tailEnd type="stealth" w="med" len="lg"/>
            </a:ln>
          </p:spPr>
        </p:sp>
        <p:sp>
          <p:nvSpPr>
            <p:cNvPr id="250986" name="文本框 250985"/>
            <p:cNvSpPr txBox="1"/>
            <p:nvPr/>
          </p:nvSpPr>
          <p:spPr>
            <a:xfrm>
              <a:off x="1588" y="6638"/>
              <a:ext cx="530" cy="773"/>
            </a:xfrm>
            <a:prstGeom prst="rect">
              <a:avLst/>
            </a:prstGeom>
            <a:noFill/>
            <a:ln w="38100">
              <a:noFill/>
            </a:ln>
          </p:spPr>
          <p:txBody>
            <a:bodyPr>
              <a:spAutoFit/>
            </a:bodyPr>
            <a:lstStyle/>
            <a:p>
              <a:r>
                <a:rPr lang="en-US" altLang="zh-CN" sz="1800" b="1">
                  <a:latin typeface="Times New Roman" panose="02020603050405020304" pitchFamily="18" charset="0"/>
                </a:rPr>
                <a:t>1</a:t>
              </a:r>
              <a:endParaRPr lang="en-US" altLang="zh-CN" sz="1800" b="1">
                <a:latin typeface="Times New Roman" panose="02020603050405020304" pitchFamily="18" charset="0"/>
              </a:endParaRPr>
            </a:p>
          </p:txBody>
        </p:sp>
        <p:graphicFrame>
          <p:nvGraphicFramePr>
            <p:cNvPr id="250988" name="对象 250987"/>
            <p:cNvGraphicFramePr/>
            <p:nvPr/>
          </p:nvGraphicFramePr>
          <p:xfrm>
            <a:off x="2308" y="6018"/>
            <a:ext cx="1128" cy="602"/>
          </p:xfrm>
          <a:graphic>
            <a:graphicData uri="http://schemas.openxmlformats.org/presentationml/2006/ole">
              <mc:AlternateContent xmlns:mc="http://schemas.openxmlformats.org/markup-compatibility/2006">
                <mc:Choice xmlns:v="urn:schemas-microsoft-com:vml" Requires="v">
                  <p:oleObj spid="_x0000_s166922" name="" r:id="rId11" imgW="508000" imgH="241300" progId="Equation.3">
                    <p:embed/>
                  </p:oleObj>
                </mc:Choice>
                <mc:Fallback>
                  <p:oleObj name="" r:id="rId11" imgW="508000" imgH="241300" progId="Equation.3">
                    <p:embed/>
                    <p:pic>
                      <p:nvPicPr>
                        <p:cNvPr id="0" name="对象 250987"/>
                        <p:cNvPicPr/>
                        <p:nvPr/>
                      </p:nvPicPr>
                      <p:blipFill>
                        <a:blip r:embed="rId12"/>
                        <a:stretch>
                          <a:fillRect/>
                        </a:stretch>
                      </p:blipFill>
                      <p:spPr>
                        <a:xfrm>
                          <a:off x="2308" y="6018"/>
                          <a:ext cx="1128" cy="602"/>
                        </a:xfrm>
                        <a:prstGeom prst="rect">
                          <a:avLst/>
                        </a:prstGeom>
                        <a:noFill/>
                        <a:ln w="38100">
                          <a:noFill/>
                          <a:miter/>
                        </a:ln>
                      </p:spPr>
                    </p:pic>
                  </p:oleObj>
                </mc:Fallback>
              </mc:AlternateContent>
            </a:graphicData>
          </a:graphic>
        </p:graphicFrame>
        <p:sp>
          <p:nvSpPr>
            <p:cNvPr id="250989" name="文本框 250988"/>
            <p:cNvSpPr txBox="1"/>
            <p:nvPr/>
          </p:nvSpPr>
          <p:spPr>
            <a:xfrm>
              <a:off x="843" y="7193"/>
              <a:ext cx="1464" cy="773"/>
            </a:xfrm>
            <a:prstGeom prst="rect">
              <a:avLst/>
            </a:prstGeom>
            <a:noFill/>
            <a:ln w="38100">
              <a:noFill/>
            </a:ln>
          </p:spPr>
          <p:txBody>
            <a:bodyPr wrap="none" anchor="t">
              <a:spAutoFit/>
            </a:bodyPr>
            <a:lstStyle/>
            <a:p>
              <a:r>
                <a:rPr lang="en-US" altLang="zh-CN" sz="1800" b="1">
                  <a:solidFill>
                    <a:srgbClr val="FF0000"/>
                  </a:solidFill>
                  <a:latin typeface="Times New Roman" panose="02020603050405020304" pitchFamily="18" charset="0"/>
                </a:rPr>
                <a:t>0.707</a:t>
              </a:r>
              <a:endParaRPr lang="en-US" altLang="zh-CN" sz="1800" b="1">
                <a:solidFill>
                  <a:srgbClr val="FF0000"/>
                </a:solidFill>
                <a:latin typeface="Times New Roman" panose="02020603050405020304" pitchFamily="18" charset="0"/>
              </a:endParaRPr>
            </a:p>
          </p:txBody>
        </p:sp>
        <p:sp>
          <p:nvSpPr>
            <p:cNvPr id="250990" name="直接连接符 250989"/>
            <p:cNvSpPr/>
            <p:nvPr/>
          </p:nvSpPr>
          <p:spPr>
            <a:xfrm>
              <a:off x="2213" y="7553"/>
              <a:ext cx="1588" cy="0"/>
            </a:xfrm>
            <a:prstGeom prst="line">
              <a:avLst/>
            </a:prstGeom>
            <a:ln w="38100" cap="flat" cmpd="sng">
              <a:solidFill>
                <a:srgbClr val="FF0000"/>
              </a:solidFill>
              <a:prstDash val="sysDot"/>
              <a:headEnd type="none" w="med" len="med"/>
              <a:tailEnd type="none" w="med" len="med"/>
            </a:ln>
          </p:spPr>
        </p:sp>
        <p:sp>
          <p:nvSpPr>
            <p:cNvPr id="250991" name="直接连接符 250990"/>
            <p:cNvSpPr/>
            <p:nvPr/>
          </p:nvSpPr>
          <p:spPr>
            <a:xfrm>
              <a:off x="3800" y="7553"/>
              <a:ext cx="0" cy="1777"/>
            </a:xfrm>
            <a:prstGeom prst="line">
              <a:avLst/>
            </a:prstGeom>
            <a:ln w="38100" cap="flat" cmpd="sng">
              <a:solidFill>
                <a:srgbClr val="FF0000"/>
              </a:solidFill>
              <a:prstDash val="sysDot"/>
              <a:headEnd type="none" w="med" len="med"/>
              <a:tailEnd type="none" w="med" len="med"/>
            </a:ln>
          </p:spPr>
        </p:sp>
        <p:sp>
          <p:nvSpPr>
            <p:cNvPr id="250992" name="文本框 250991"/>
            <p:cNvSpPr txBox="1"/>
            <p:nvPr/>
          </p:nvSpPr>
          <p:spPr>
            <a:xfrm>
              <a:off x="3515" y="9165"/>
              <a:ext cx="869" cy="773"/>
            </a:xfrm>
            <a:prstGeom prst="rect">
              <a:avLst/>
            </a:prstGeom>
            <a:noFill/>
            <a:ln w="38100">
              <a:noFill/>
            </a:ln>
          </p:spPr>
          <p:txBody>
            <a:bodyPr wrap="none" anchor="t">
              <a:spAutoFit/>
            </a:bodyPr>
            <a:lstStyle/>
            <a:p>
              <a:pPr algn="l"/>
              <a:r>
                <a:rPr lang="zh-CN" altLang="en-US" sz="1800">
                  <a:sym typeface="Symbol" panose="05050102010706020507" charset="0"/>
                </a:rPr>
                <a:t></a:t>
              </a:r>
              <a:r>
                <a:rPr lang="en-US" altLang="zh-CN" sz="1800" baseline="-25000">
                  <a:sym typeface="Symbol" panose="05050102010706020507" charset="0"/>
                </a:rPr>
                <a:t>c</a:t>
              </a:r>
              <a:endParaRPr lang="en-US" altLang="zh-CN" sz="1800" baseline="-25000">
                <a:sym typeface="Symbol" panose="05050102010706020507" charset="0"/>
              </a:endParaRPr>
            </a:p>
          </p:txBody>
        </p:sp>
        <p:sp>
          <p:nvSpPr>
            <p:cNvPr id="250993" name="文本框 250992"/>
            <p:cNvSpPr txBox="1"/>
            <p:nvPr/>
          </p:nvSpPr>
          <p:spPr>
            <a:xfrm>
              <a:off x="1703" y="9045"/>
              <a:ext cx="624" cy="773"/>
            </a:xfrm>
            <a:prstGeom prst="rect">
              <a:avLst/>
            </a:prstGeom>
            <a:noFill/>
            <a:ln w="38100">
              <a:noFill/>
            </a:ln>
          </p:spPr>
          <p:txBody>
            <a:bodyPr wrap="none" anchor="t">
              <a:spAutoFit/>
            </a:bodyPr>
            <a:lstStyle/>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4" name="文本框 3"/>
            <p:cNvSpPr txBox="1"/>
            <p:nvPr/>
          </p:nvSpPr>
          <p:spPr>
            <a:xfrm>
              <a:off x="5036" y="9274"/>
              <a:ext cx="713" cy="773"/>
            </a:xfrm>
            <a:prstGeom prst="rect">
              <a:avLst/>
            </a:prstGeom>
            <a:noFill/>
            <a:ln w="38100">
              <a:noFill/>
            </a:ln>
          </p:spPr>
          <p:txBody>
            <a:bodyPr wrap="none" anchor="t">
              <a:spAutoFit/>
            </a:bodyPr>
            <a:p>
              <a:pPr algn="l"/>
              <a:r>
                <a:rPr lang="zh-CN" altLang="en-US" sz="1800">
                  <a:sym typeface="Symbol" panose="05050102010706020507" charset="0"/>
                </a:rPr>
                <a:t></a:t>
              </a:r>
              <a:endParaRPr lang="en-US" altLang="zh-CN" sz="1800" b="1">
                <a:solidFill>
                  <a:srgbClr val="FF0000"/>
                </a:solidFill>
                <a:latin typeface="Times New Roman" panose="02020603050405020304" pitchFamily="18" charset="0"/>
              </a:endParaRPr>
            </a:p>
          </p:txBody>
        </p:sp>
      </p:grpSp>
      <p:grpSp>
        <p:nvGrpSpPr>
          <p:cNvPr id="7" name="组合 6"/>
          <p:cNvGrpSpPr/>
          <p:nvPr/>
        </p:nvGrpSpPr>
        <p:grpSpPr>
          <a:xfrm>
            <a:off x="3953501" y="2827038"/>
            <a:ext cx="2460738" cy="1955825"/>
            <a:chOff x="7096" y="5935"/>
            <a:chExt cx="5166" cy="4106"/>
          </a:xfrm>
        </p:grpSpPr>
        <p:sp>
          <p:nvSpPr>
            <p:cNvPr id="250959" name="矩形 250958"/>
            <p:cNvSpPr/>
            <p:nvPr/>
          </p:nvSpPr>
          <p:spPr>
            <a:xfrm>
              <a:off x="7620" y="6940"/>
              <a:ext cx="1360" cy="676"/>
            </a:xfrm>
            <a:prstGeom prst="rect">
              <a:avLst/>
            </a:prstGeom>
            <a:noFill/>
            <a:ln w="38100">
              <a:noFill/>
            </a:ln>
          </p:spPr>
          <p:txBody>
            <a:bodyPr wrap="square">
              <a:spAutoFit/>
            </a:bodyPr>
            <a:lstStyle/>
            <a:p>
              <a:r>
                <a:rPr lang="en-US" altLang="zh-CN" sz="1500" b="1">
                  <a:latin typeface="Times New Roman" panose="02020603050405020304" pitchFamily="18" charset="0"/>
                </a:rPr>
                <a:t>90°</a:t>
              </a:r>
              <a:endParaRPr lang="en-US" altLang="zh-CN" sz="1500" b="1">
                <a:latin typeface="Times New Roman" panose="02020603050405020304" pitchFamily="18" charset="0"/>
              </a:endParaRPr>
            </a:p>
          </p:txBody>
        </p:sp>
        <p:sp>
          <p:nvSpPr>
            <p:cNvPr id="250960" name="矩形 250959"/>
            <p:cNvSpPr/>
            <p:nvPr/>
          </p:nvSpPr>
          <p:spPr>
            <a:xfrm>
              <a:off x="7267" y="8535"/>
              <a:ext cx="1714" cy="676"/>
            </a:xfrm>
            <a:prstGeom prst="rect">
              <a:avLst/>
            </a:prstGeom>
            <a:noFill/>
            <a:ln w="38100">
              <a:noFill/>
            </a:ln>
          </p:spPr>
          <p:txBody>
            <a:bodyPr wrap="square">
              <a:spAutoFit/>
            </a:bodyPr>
            <a:lstStyle/>
            <a:p>
              <a:r>
                <a:rPr lang="en-US" altLang="zh-CN" sz="1500" b="1">
                  <a:latin typeface="Times New Roman" panose="02020603050405020304" pitchFamily="18" charset="0"/>
                </a:rPr>
                <a:t>-90°</a:t>
              </a:r>
              <a:endParaRPr lang="en-US" altLang="zh-CN" sz="1500" b="1">
                <a:latin typeface="Times New Roman" panose="02020603050405020304" pitchFamily="18" charset="0"/>
              </a:endParaRPr>
            </a:p>
          </p:txBody>
        </p:sp>
        <p:sp>
          <p:nvSpPr>
            <p:cNvPr id="250961" name="直接连接符 250960"/>
            <p:cNvSpPr/>
            <p:nvPr/>
          </p:nvSpPr>
          <p:spPr>
            <a:xfrm>
              <a:off x="8753" y="5990"/>
              <a:ext cx="0" cy="3858"/>
            </a:xfrm>
            <a:prstGeom prst="line">
              <a:avLst/>
            </a:prstGeom>
            <a:ln w="38100" cap="flat" cmpd="sng">
              <a:solidFill>
                <a:schemeClr val="tx1"/>
              </a:solidFill>
              <a:prstDash val="solid"/>
              <a:headEnd type="stealth" w="med" len="lg"/>
              <a:tailEnd type="none" w="med" len="med"/>
            </a:ln>
          </p:spPr>
        </p:sp>
        <p:sp>
          <p:nvSpPr>
            <p:cNvPr id="250962" name="直接连接符 250961"/>
            <p:cNvSpPr/>
            <p:nvPr/>
          </p:nvSpPr>
          <p:spPr>
            <a:xfrm>
              <a:off x="8753" y="7975"/>
              <a:ext cx="3345" cy="55"/>
            </a:xfrm>
            <a:prstGeom prst="line">
              <a:avLst/>
            </a:prstGeom>
            <a:ln w="38100" cap="flat" cmpd="sng">
              <a:solidFill>
                <a:schemeClr val="tx1"/>
              </a:solidFill>
              <a:prstDash val="solid"/>
              <a:headEnd type="none" w="med" len="med"/>
              <a:tailEnd type="stealth" w="med" len="lg"/>
            </a:ln>
          </p:spPr>
        </p:sp>
        <p:sp>
          <p:nvSpPr>
            <p:cNvPr id="250963" name="文本框 250962"/>
            <p:cNvSpPr txBox="1"/>
            <p:nvPr/>
          </p:nvSpPr>
          <p:spPr>
            <a:xfrm>
              <a:off x="8223" y="7615"/>
              <a:ext cx="624" cy="773"/>
            </a:xfrm>
            <a:prstGeom prst="rect">
              <a:avLst/>
            </a:prstGeom>
            <a:noFill/>
            <a:ln w="38100">
              <a:noFill/>
            </a:ln>
          </p:spPr>
          <p:txBody>
            <a:bodyPr wrap="none" anchor="t">
              <a:spAutoFit/>
            </a:bodyPr>
            <a:lstStyle/>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250964" name="任意多边形 250963"/>
            <p:cNvSpPr/>
            <p:nvPr/>
          </p:nvSpPr>
          <p:spPr>
            <a:xfrm>
              <a:off x="8753" y="7975"/>
              <a:ext cx="2948" cy="873"/>
            </a:xfrm>
            <a:custGeom>
              <a:avLst/>
              <a:gdLst/>
              <a:ahLst/>
              <a:cxnLst/>
              <a:rect l="0" t="0" r="0" b="0"/>
              <a:pathLst>
                <a:path w="1338" h="349">
                  <a:moveTo>
                    <a:pt x="0" y="9"/>
                  </a:moveTo>
                  <a:cubicBezTo>
                    <a:pt x="153" y="5"/>
                    <a:pt x="303" y="0"/>
                    <a:pt x="408" y="31"/>
                  </a:cubicBezTo>
                  <a:cubicBezTo>
                    <a:pt x="513" y="62"/>
                    <a:pt x="589" y="169"/>
                    <a:pt x="627" y="198"/>
                  </a:cubicBezTo>
                  <a:cubicBezTo>
                    <a:pt x="665" y="227"/>
                    <a:pt x="630" y="202"/>
                    <a:pt x="633" y="204"/>
                  </a:cubicBezTo>
                  <a:cubicBezTo>
                    <a:pt x="636" y="206"/>
                    <a:pt x="613" y="193"/>
                    <a:pt x="643" y="213"/>
                  </a:cubicBezTo>
                  <a:cubicBezTo>
                    <a:pt x="673" y="233"/>
                    <a:pt x="700" y="303"/>
                    <a:pt x="816" y="326"/>
                  </a:cubicBezTo>
                  <a:cubicBezTo>
                    <a:pt x="932" y="349"/>
                    <a:pt x="1251" y="345"/>
                    <a:pt x="1338" y="349"/>
                  </a:cubicBezTo>
                </a:path>
              </a:pathLst>
            </a:custGeom>
            <a:noFill/>
            <a:ln w="38100" cap="flat" cmpd="sng">
              <a:solidFill>
                <a:srgbClr val="0000FF">
                  <a:alpha val="100000"/>
                </a:srgbClr>
              </a:solidFill>
              <a:prstDash val="solid"/>
              <a:headEnd type="none" w="med" len="med"/>
              <a:tailEnd type="none" w="med" len="med"/>
            </a:ln>
          </p:spPr>
          <p:txBody>
            <a:bodyPr/>
            <a:lstStyle/>
            <a:p>
              <a:endParaRPr lang="zh-CN" altLang="en-US" sz="100"/>
            </a:p>
          </p:txBody>
        </p:sp>
        <p:sp>
          <p:nvSpPr>
            <p:cNvPr id="250965" name="直接连接符 250964"/>
            <p:cNvSpPr/>
            <p:nvPr/>
          </p:nvSpPr>
          <p:spPr>
            <a:xfrm>
              <a:off x="8773" y="6615"/>
              <a:ext cx="3155" cy="0"/>
            </a:xfrm>
            <a:prstGeom prst="line">
              <a:avLst/>
            </a:prstGeom>
            <a:ln w="12700" cap="flat" cmpd="sng">
              <a:solidFill>
                <a:schemeClr val="tx1"/>
              </a:solidFill>
              <a:prstDash val="dash"/>
              <a:headEnd type="none" w="med" len="med"/>
              <a:tailEnd type="none" w="med" len="med"/>
            </a:ln>
          </p:spPr>
        </p:sp>
        <p:sp>
          <p:nvSpPr>
            <p:cNvPr id="250966" name="直接连接符 250965"/>
            <p:cNvSpPr/>
            <p:nvPr/>
          </p:nvSpPr>
          <p:spPr>
            <a:xfrm>
              <a:off x="8773" y="8848"/>
              <a:ext cx="150" cy="0"/>
            </a:xfrm>
            <a:prstGeom prst="line">
              <a:avLst/>
            </a:prstGeom>
            <a:ln w="12700" cap="flat" cmpd="sng">
              <a:solidFill>
                <a:schemeClr val="tx1"/>
              </a:solidFill>
              <a:prstDash val="solid"/>
              <a:headEnd type="none" w="med" len="med"/>
              <a:tailEnd type="none" w="med" len="med"/>
            </a:ln>
          </p:spPr>
        </p:sp>
        <p:sp>
          <p:nvSpPr>
            <p:cNvPr id="250967" name="直接连接符 250966"/>
            <p:cNvSpPr/>
            <p:nvPr/>
          </p:nvSpPr>
          <p:spPr>
            <a:xfrm>
              <a:off x="8773" y="7295"/>
              <a:ext cx="150" cy="0"/>
            </a:xfrm>
            <a:prstGeom prst="line">
              <a:avLst/>
            </a:prstGeom>
            <a:ln w="12700" cap="flat" cmpd="sng">
              <a:solidFill>
                <a:schemeClr val="tx1"/>
              </a:solidFill>
              <a:prstDash val="solid"/>
              <a:headEnd type="none" w="med" len="med"/>
              <a:tailEnd type="none" w="med" len="med"/>
            </a:ln>
          </p:spPr>
        </p:sp>
        <p:sp>
          <p:nvSpPr>
            <p:cNvPr id="250968" name="直接连接符 250967"/>
            <p:cNvSpPr/>
            <p:nvPr/>
          </p:nvSpPr>
          <p:spPr>
            <a:xfrm>
              <a:off x="8753" y="9678"/>
              <a:ext cx="3155" cy="0"/>
            </a:xfrm>
            <a:prstGeom prst="line">
              <a:avLst/>
            </a:prstGeom>
            <a:ln w="12700" cap="flat" cmpd="sng">
              <a:solidFill>
                <a:schemeClr val="tx1"/>
              </a:solidFill>
              <a:prstDash val="dash"/>
              <a:headEnd type="none" w="med" len="med"/>
              <a:tailEnd type="none" w="med" len="med"/>
            </a:ln>
          </p:spPr>
        </p:sp>
        <p:sp>
          <p:nvSpPr>
            <p:cNvPr id="250969" name="矩形 250968"/>
            <p:cNvSpPr/>
            <p:nvPr/>
          </p:nvSpPr>
          <p:spPr>
            <a:xfrm>
              <a:off x="7563" y="6303"/>
              <a:ext cx="1588" cy="676"/>
            </a:xfrm>
            <a:prstGeom prst="rect">
              <a:avLst/>
            </a:prstGeom>
            <a:noFill/>
            <a:ln w="38100">
              <a:noFill/>
            </a:ln>
          </p:spPr>
          <p:txBody>
            <a:bodyPr wrap="square">
              <a:spAutoFit/>
            </a:bodyPr>
            <a:lstStyle/>
            <a:p>
              <a:r>
                <a:rPr lang="en-US" altLang="zh-CN" sz="1500" b="1">
                  <a:latin typeface="Times New Roman" panose="02020603050405020304" pitchFamily="18" charset="0"/>
                </a:rPr>
                <a:t>180°</a:t>
              </a:r>
              <a:endParaRPr lang="en-US" altLang="zh-CN" sz="1500" b="1">
                <a:latin typeface="Times New Roman" panose="02020603050405020304" pitchFamily="18" charset="0"/>
              </a:endParaRPr>
            </a:p>
          </p:txBody>
        </p:sp>
        <p:sp>
          <p:nvSpPr>
            <p:cNvPr id="250970" name="矩形 250969"/>
            <p:cNvSpPr/>
            <p:nvPr/>
          </p:nvSpPr>
          <p:spPr>
            <a:xfrm>
              <a:off x="7096" y="9365"/>
              <a:ext cx="1945" cy="676"/>
            </a:xfrm>
            <a:prstGeom prst="rect">
              <a:avLst/>
            </a:prstGeom>
            <a:noFill/>
            <a:ln w="38100">
              <a:noFill/>
            </a:ln>
          </p:spPr>
          <p:txBody>
            <a:bodyPr wrap="square">
              <a:spAutoFit/>
            </a:bodyPr>
            <a:lstStyle/>
            <a:p>
              <a:r>
                <a:rPr lang="en-US" altLang="zh-CN" sz="1500" b="1">
                  <a:latin typeface="Times New Roman" panose="02020603050405020304" pitchFamily="18" charset="0"/>
                </a:rPr>
                <a:t>-180°</a:t>
              </a:r>
              <a:endParaRPr lang="en-US" altLang="zh-CN" sz="1500" b="1">
                <a:latin typeface="Times New Roman" panose="02020603050405020304" pitchFamily="18" charset="0"/>
              </a:endParaRPr>
            </a:p>
          </p:txBody>
        </p:sp>
        <p:graphicFrame>
          <p:nvGraphicFramePr>
            <p:cNvPr id="250971" name="对象 250970"/>
            <p:cNvGraphicFramePr/>
            <p:nvPr/>
          </p:nvGraphicFramePr>
          <p:xfrm>
            <a:off x="8923" y="5935"/>
            <a:ext cx="760" cy="540"/>
          </p:xfrm>
          <a:graphic>
            <a:graphicData uri="http://schemas.openxmlformats.org/presentationml/2006/ole">
              <mc:AlternateContent xmlns:mc="http://schemas.openxmlformats.org/markup-compatibility/2006">
                <mc:Choice xmlns:v="urn:schemas-microsoft-com:vml" Requires="v">
                  <p:oleObj spid="_x0000_s166916" name="" r:id="rId13" imgW="342265" imgH="215900" progId="Equation.3">
                    <p:embed/>
                  </p:oleObj>
                </mc:Choice>
                <mc:Fallback>
                  <p:oleObj name="" r:id="rId13" imgW="342265" imgH="215900" progId="Equation.3">
                    <p:embed/>
                    <p:pic>
                      <p:nvPicPr>
                        <p:cNvPr id="0" name="对象 250970"/>
                        <p:cNvPicPr/>
                        <p:nvPr/>
                      </p:nvPicPr>
                      <p:blipFill>
                        <a:blip r:embed="rId14"/>
                        <a:stretch>
                          <a:fillRect/>
                        </a:stretch>
                      </p:blipFill>
                      <p:spPr>
                        <a:xfrm>
                          <a:off x="8923" y="5935"/>
                          <a:ext cx="760" cy="540"/>
                        </a:xfrm>
                        <a:prstGeom prst="rect">
                          <a:avLst/>
                        </a:prstGeom>
                        <a:noFill/>
                        <a:ln w="38100">
                          <a:noFill/>
                          <a:miter/>
                        </a:ln>
                      </p:spPr>
                    </p:pic>
                  </p:oleObj>
                </mc:Fallback>
              </mc:AlternateContent>
            </a:graphicData>
          </a:graphic>
        </p:graphicFrame>
        <p:sp>
          <p:nvSpPr>
            <p:cNvPr id="250973" name="直接连接符 250972"/>
            <p:cNvSpPr/>
            <p:nvPr/>
          </p:nvSpPr>
          <p:spPr>
            <a:xfrm>
              <a:off x="8773" y="8430"/>
              <a:ext cx="1340" cy="0"/>
            </a:xfrm>
            <a:prstGeom prst="line">
              <a:avLst/>
            </a:prstGeom>
            <a:ln w="38100" cap="flat" cmpd="sng">
              <a:solidFill>
                <a:srgbClr val="FF0000"/>
              </a:solidFill>
              <a:prstDash val="sysDot"/>
              <a:headEnd type="none" w="med" len="med"/>
              <a:tailEnd type="none" w="med" len="med"/>
            </a:ln>
          </p:spPr>
        </p:sp>
        <p:sp>
          <p:nvSpPr>
            <p:cNvPr id="250974" name="直接连接符 250973"/>
            <p:cNvSpPr/>
            <p:nvPr/>
          </p:nvSpPr>
          <p:spPr>
            <a:xfrm>
              <a:off x="10113" y="7975"/>
              <a:ext cx="0" cy="455"/>
            </a:xfrm>
            <a:prstGeom prst="line">
              <a:avLst/>
            </a:prstGeom>
            <a:ln w="38100" cap="flat" cmpd="sng">
              <a:solidFill>
                <a:srgbClr val="FF0000"/>
              </a:solidFill>
              <a:prstDash val="sysDot"/>
              <a:headEnd type="none" w="med" len="med"/>
              <a:tailEnd type="none" w="med" len="med"/>
            </a:ln>
          </p:spPr>
        </p:sp>
        <p:sp>
          <p:nvSpPr>
            <p:cNvPr id="250975" name="文本框 250974"/>
            <p:cNvSpPr txBox="1"/>
            <p:nvPr/>
          </p:nvSpPr>
          <p:spPr>
            <a:xfrm>
              <a:off x="9848" y="7145"/>
              <a:ext cx="869" cy="1354"/>
            </a:xfrm>
            <a:prstGeom prst="rect">
              <a:avLst/>
            </a:prstGeom>
            <a:noFill/>
            <a:ln w="38100">
              <a:noFill/>
            </a:ln>
          </p:spPr>
          <p:txBody>
            <a:bodyPr wrap="none" anchor="t">
              <a:spAutoFit/>
            </a:bodyPr>
            <a:lstStyle/>
            <a:p>
              <a:pPr algn="l"/>
              <a:r>
                <a:rPr lang="zh-CN" altLang="en-US" sz="1800">
                  <a:sym typeface="Symbol" panose="05050102010706020507" charset="0"/>
                </a:rPr>
                <a:t></a:t>
              </a:r>
              <a:r>
                <a:rPr lang="en-US" altLang="zh-CN" sz="1800" baseline="-25000">
                  <a:sym typeface="Symbol" panose="05050102010706020507" charset="0"/>
                </a:rPr>
                <a:t>c</a:t>
              </a:r>
              <a:endParaRPr lang="en-US" altLang="zh-CN" sz="1800" baseline="-25000">
                <a:sym typeface="Symbol" panose="05050102010706020507" charset="0"/>
              </a:endParaRPr>
            </a:p>
            <a:p>
              <a:endParaRPr lang="en-US" altLang="zh-CN" sz="1800" b="1">
                <a:solidFill>
                  <a:srgbClr val="FF0000"/>
                </a:solidFill>
                <a:latin typeface="Times New Roman" panose="02020603050405020304" pitchFamily="18" charset="0"/>
              </a:endParaRPr>
            </a:p>
          </p:txBody>
        </p:sp>
        <p:sp>
          <p:nvSpPr>
            <p:cNvPr id="5" name="文本框 4"/>
            <p:cNvSpPr txBox="1"/>
            <p:nvPr/>
          </p:nvSpPr>
          <p:spPr>
            <a:xfrm>
              <a:off x="11549" y="7145"/>
              <a:ext cx="713" cy="773"/>
            </a:xfrm>
            <a:prstGeom prst="rect">
              <a:avLst/>
            </a:prstGeom>
            <a:noFill/>
            <a:ln w="38100">
              <a:noFill/>
            </a:ln>
          </p:spPr>
          <p:txBody>
            <a:bodyPr wrap="none" anchor="t">
              <a:spAutoFit/>
            </a:bodyPr>
            <a:p>
              <a:pPr algn="l"/>
              <a:r>
                <a:rPr lang="zh-CN" altLang="en-US" sz="1800">
                  <a:sym typeface="Symbol" panose="05050102010706020507" charset="0"/>
                </a:rPr>
                <a:t></a:t>
              </a:r>
              <a:endParaRPr lang="en-US" altLang="zh-CN" sz="1800" baseline="-25000">
                <a:sym typeface="Symbol" panose="05050102010706020507" charset="0"/>
              </a:endParaRPr>
            </a:p>
          </p:txBody>
        </p:sp>
      </p:grpSp>
      <p:graphicFrame>
        <p:nvGraphicFramePr>
          <p:cNvPr id="2" name="对象 1"/>
          <p:cNvGraphicFramePr/>
          <p:nvPr/>
        </p:nvGraphicFramePr>
        <p:xfrm>
          <a:off x="5648888" y="1166702"/>
          <a:ext cx="2504440" cy="726440"/>
        </p:xfrm>
        <a:graphic>
          <a:graphicData uri="http://schemas.openxmlformats.org/presentationml/2006/ole">
            <mc:AlternateContent xmlns:mc="http://schemas.openxmlformats.org/markup-compatibility/2006">
              <mc:Choice xmlns:v="urn:schemas-microsoft-com:vml" Requires="v">
                <p:oleObj spid="_x0000_s3" name="" r:id="rId15" imgW="1752600" imgH="495300" progId="Equation.3">
                  <p:embed/>
                </p:oleObj>
              </mc:Choice>
              <mc:Fallback>
                <p:oleObj name="" r:id="rId15" imgW="1752600" imgH="495300" progId="Equation.3">
                  <p:embed/>
                  <p:pic>
                    <p:nvPicPr>
                      <p:cNvPr id="0" name="对象 250886"/>
                      <p:cNvPicPr/>
                      <p:nvPr/>
                    </p:nvPicPr>
                    <p:blipFill>
                      <a:blip r:embed="rId16"/>
                      <a:stretch>
                        <a:fillRect/>
                      </a:stretch>
                    </p:blipFill>
                    <p:spPr>
                      <a:xfrm>
                        <a:off x="5648888" y="1166702"/>
                        <a:ext cx="2504440" cy="726440"/>
                      </a:xfrm>
                      <a:prstGeom prst="rect">
                        <a:avLst/>
                      </a:prstGeom>
                      <a:noFill/>
                      <a:ln w="38100">
                        <a:noFill/>
                        <a:miter/>
                      </a:ln>
                    </p:spPr>
                  </p:pic>
                </p:oleObj>
              </mc:Fallback>
            </mc:AlternateContent>
          </a:graphicData>
        </a:graphic>
      </p:graphicFrame>
      <p:graphicFrame>
        <p:nvGraphicFramePr>
          <p:cNvPr id="8" name="对象 7"/>
          <p:cNvGraphicFramePr/>
          <p:nvPr/>
        </p:nvGraphicFramePr>
        <p:xfrm>
          <a:off x="5605073" y="2029032"/>
          <a:ext cx="3430270" cy="726440"/>
        </p:xfrm>
        <a:graphic>
          <a:graphicData uri="http://schemas.openxmlformats.org/presentationml/2006/ole">
            <mc:AlternateContent xmlns:mc="http://schemas.openxmlformats.org/markup-compatibility/2006">
              <mc:Choice xmlns:v="urn:schemas-microsoft-com:vml" Requires="v">
                <p:oleObj spid="_x0000_s9" name="" r:id="rId17" imgW="2400300" imgH="495300" progId="Equation.3">
                  <p:embed/>
                </p:oleObj>
              </mc:Choice>
              <mc:Fallback>
                <p:oleObj name="" r:id="rId17" imgW="2400300" imgH="495300" progId="Equation.3">
                  <p:embed/>
                  <p:pic>
                    <p:nvPicPr>
                      <p:cNvPr id="0" name="对象 250886"/>
                      <p:cNvPicPr/>
                      <p:nvPr/>
                    </p:nvPicPr>
                    <p:blipFill>
                      <a:blip r:embed="rId18"/>
                      <a:stretch>
                        <a:fillRect/>
                      </a:stretch>
                    </p:blipFill>
                    <p:spPr>
                      <a:xfrm>
                        <a:off x="5605073" y="2029032"/>
                        <a:ext cx="3430270" cy="72644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50890"/>
                                        </p:tgtEl>
                                        <p:attrNameLst>
                                          <p:attrName>style.visibility</p:attrName>
                                        </p:attrNameLst>
                                      </p:cBhvr>
                                      <p:to>
                                        <p:strVal val="visible"/>
                                      </p:to>
                                    </p:set>
                                    <p:animEffect transition="in" filter="wipe(up)">
                                      <p:cBhvr>
                                        <p:cTn id="7" dur="500"/>
                                        <p:tgtEl>
                                          <p:spTgt spid="25089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50887"/>
                                        </p:tgtEl>
                                        <p:attrNameLst>
                                          <p:attrName>style.visibility</p:attrName>
                                        </p:attrNameLst>
                                      </p:cBhvr>
                                      <p:to>
                                        <p:strVal val="visible"/>
                                      </p:to>
                                    </p:set>
                                    <p:animEffect transition="in" filter="blinds(horizontal)">
                                      <p:cBhvr>
                                        <p:cTn id="11" dur="500"/>
                                        <p:tgtEl>
                                          <p:spTgt spid="2508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0891"/>
                                        </p:tgtEl>
                                        <p:attrNameLst>
                                          <p:attrName>style.visibility</p:attrName>
                                        </p:attrNameLst>
                                      </p:cBhvr>
                                      <p:to>
                                        <p:strVal val="visible"/>
                                      </p:to>
                                    </p:set>
                                    <p:animEffect transition="in" filter="wipe(up)">
                                      <p:cBhvr>
                                        <p:cTn id="15" dur="500"/>
                                        <p:tgtEl>
                                          <p:spTgt spid="250891"/>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250888"/>
                                        </p:tgtEl>
                                        <p:attrNameLst>
                                          <p:attrName>style.visibility</p:attrName>
                                        </p:attrNameLst>
                                      </p:cBhvr>
                                      <p:to>
                                        <p:strVal val="visible"/>
                                      </p:to>
                                    </p:set>
                                    <p:animEffect transition="in" filter="blinds(horizontal)">
                                      <p:cBhvr>
                                        <p:cTn id="19" dur="500"/>
                                        <p:tgtEl>
                                          <p:spTgt spid="25088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50976"/>
                                        </p:tgtEl>
                                        <p:attrNameLst>
                                          <p:attrName>style.visibility</p:attrName>
                                        </p:attrNameLst>
                                      </p:cBhvr>
                                      <p:to>
                                        <p:strVal val="visible"/>
                                      </p:to>
                                    </p:set>
                                    <p:anim calcmode="lin" valueType="num">
                                      <p:cBhvr additive="base">
                                        <p:cTn id="24" dur="500" fill="hold"/>
                                        <p:tgtEl>
                                          <p:spTgt spid="250976"/>
                                        </p:tgtEl>
                                        <p:attrNameLst>
                                          <p:attrName>ppt_x</p:attrName>
                                        </p:attrNameLst>
                                      </p:cBhvr>
                                      <p:tavLst>
                                        <p:tav tm="0">
                                          <p:val>
                                            <p:strVal val="0-#ppt_w/2"/>
                                          </p:val>
                                        </p:tav>
                                        <p:tav tm="100000">
                                          <p:val>
                                            <p:strVal val="#ppt_x"/>
                                          </p:val>
                                        </p:tav>
                                      </p:tavLst>
                                    </p:anim>
                                    <p:anim calcmode="lin" valueType="num">
                                      <p:cBhvr additive="base">
                                        <p:cTn id="25" dur="500" fill="hold"/>
                                        <p:tgtEl>
                                          <p:spTgt spid="25097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250977"/>
                                        </p:tgtEl>
                                        <p:attrNameLst>
                                          <p:attrName>style.visibility</p:attrName>
                                        </p:attrNameLst>
                                      </p:cBhvr>
                                      <p:to>
                                        <p:strVal val="visible"/>
                                      </p:to>
                                    </p:set>
                                    <p:anim calcmode="lin" valueType="num">
                                      <p:cBhvr additive="base">
                                        <p:cTn id="29" dur="500" fill="hold"/>
                                        <p:tgtEl>
                                          <p:spTgt spid="250977"/>
                                        </p:tgtEl>
                                        <p:attrNameLst>
                                          <p:attrName>ppt_x</p:attrName>
                                        </p:attrNameLst>
                                      </p:cBhvr>
                                      <p:tavLst>
                                        <p:tav tm="0">
                                          <p:val>
                                            <p:strVal val="1+#ppt_w/2"/>
                                          </p:val>
                                        </p:tav>
                                        <p:tav tm="100000">
                                          <p:val>
                                            <p:strVal val="#ppt_x"/>
                                          </p:val>
                                        </p:tav>
                                      </p:tavLst>
                                    </p:anim>
                                    <p:anim calcmode="lin" valueType="num">
                                      <p:cBhvr additive="base">
                                        <p:cTn id="30" dur="500" fill="hold"/>
                                        <p:tgtEl>
                                          <p:spTgt spid="25097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50978"/>
                                        </p:tgtEl>
                                        <p:attrNameLst>
                                          <p:attrName>style.visibility</p:attrName>
                                        </p:attrNameLst>
                                      </p:cBhvr>
                                      <p:to>
                                        <p:strVal val="visible"/>
                                      </p:to>
                                    </p:set>
                                    <p:anim calcmode="lin" valueType="num">
                                      <p:cBhvr additive="base">
                                        <p:cTn id="35" dur="500" fill="hold"/>
                                        <p:tgtEl>
                                          <p:spTgt spid="250978"/>
                                        </p:tgtEl>
                                        <p:attrNameLst>
                                          <p:attrName>ppt_x</p:attrName>
                                        </p:attrNameLst>
                                      </p:cBhvr>
                                      <p:tavLst>
                                        <p:tav tm="0">
                                          <p:val>
                                            <p:strVal val="0-#ppt_w/2"/>
                                          </p:val>
                                        </p:tav>
                                        <p:tav tm="100000">
                                          <p:val>
                                            <p:strVal val="#ppt_x"/>
                                          </p:val>
                                        </p:tav>
                                      </p:tavLst>
                                    </p:anim>
                                    <p:anim calcmode="lin" valueType="num">
                                      <p:cBhvr additive="base">
                                        <p:cTn id="36" dur="500" fill="hold"/>
                                        <p:tgtEl>
                                          <p:spTgt spid="250978"/>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2" fill="hold" nodeType="afterEffect">
                                  <p:stCondLst>
                                    <p:cond delay="0"/>
                                  </p:stCondLst>
                                  <p:childTnLst>
                                    <p:set>
                                      <p:cBhvr>
                                        <p:cTn id="39" dur="1" fill="hold">
                                          <p:stCondLst>
                                            <p:cond delay="0"/>
                                          </p:stCondLst>
                                        </p:cTn>
                                        <p:tgtEl>
                                          <p:spTgt spid="250979"/>
                                        </p:tgtEl>
                                        <p:attrNameLst>
                                          <p:attrName>style.visibility</p:attrName>
                                        </p:attrNameLst>
                                      </p:cBhvr>
                                      <p:to>
                                        <p:strVal val="visible"/>
                                      </p:to>
                                    </p:set>
                                    <p:anim calcmode="lin" valueType="num">
                                      <p:cBhvr additive="base">
                                        <p:cTn id="40" dur="500" fill="hold"/>
                                        <p:tgtEl>
                                          <p:spTgt spid="250979"/>
                                        </p:tgtEl>
                                        <p:attrNameLst>
                                          <p:attrName>ppt_x</p:attrName>
                                        </p:attrNameLst>
                                      </p:cBhvr>
                                      <p:tavLst>
                                        <p:tav tm="0">
                                          <p:val>
                                            <p:strVal val="1+#ppt_w/2"/>
                                          </p:val>
                                        </p:tav>
                                        <p:tav tm="100000">
                                          <p:val>
                                            <p:strVal val="#ppt_x"/>
                                          </p:val>
                                        </p:tav>
                                      </p:tavLst>
                                    </p:anim>
                                    <p:anim calcmode="lin" valueType="num">
                                      <p:cBhvr additive="base">
                                        <p:cTn id="41" dur="500" fill="hold"/>
                                        <p:tgtEl>
                                          <p:spTgt spid="250979"/>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50980"/>
                                        </p:tgtEl>
                                        <p:attrNameLst>
                                          <p:attrName>style.visibility</p:attrName>
                                        </p:attrNameLst>
                                      </p:cBhvr>
                                      <p:to>
                                        <p:strVal val="visible"/>
                                      </p:to>
                                    </p:set>
                                    <p:anim calcmode="lin" valueType="num">
                                      <p:cBhvr additive="base">
                                        <p:cTn id="46" dur="500" fill="hold"/>
                                        <p:tgtEl>
                                          <p:spTgt spid="250980"/>
                                        </p:tgtEl>
                                        <p:attrNameLst>
                                          <p:attrName>ppt_x</p:attrName>
                                        </p:attrNameLst>
                                      </p:cBhvr>
                                      <p:tavLst>
                                        <p:tav tm="0">
                                          <p:val>
                                            <p:strVal val="0-#ppt_w/2"/>
                                          </p:val>
                                        </p:tav>
                                        <p:tav tm="100000">
                                          <p:val>
                                            <p:strVal val="#ppt_x"/>
                                          </p:val>
                                        </p:tav>
                                      </p:tavLst>
                                    </p:anim>
                                    <p:anim calcmode="lin" valueType="num">
                                      <p:cBhvr additive="base">
                                        <p:cTn id="47" dur="500" fill="hold"/>
                                        <p:tgtEl>
                                          <p:spTgt spid="250980"/>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2" presetClass="entr" presetSubtype="2" fill="hold" nodeType="afterEffect">
                                  <p:stCondLst>
                                    <p:cond delay="0"/>
                                  </p:stCondLst>
                                  <p:childTnLst>
                                    <p:set>
                                      <p:cBhvr>
                                        <p:cTn id="50" dur="1" fill="hold">
                                          <p:stCondLst>
                                            <p:cond delay="0"/>
                                          </p:stCondLst>
                                        </p:cTn>
                                        <p:tgtEl>
                                          <p:spTgt spid="250981"/>
                                        </p:tgtEl>
                                        <p:attrNameLst>
                                          <p:attrName>style.visibility</p:attrName>
                                        </p:attrNameLst>
                                      </p:cBhvr>
                                      <p:to>
                                        <p:strVal val="visible"/>
                                      </p:to>
                                    </p:set>
                                    <p:anim calcmode="lin" valueType="num">
                                      <p:cBhvr additive="base">
                                        <p:cTn id="51" dur="500" fill="hold"/>
                                        <p:tgtEl>
                                          <p:spTgt spid="250981"/>
                                        </p:tgtEl>
                                        <p:attrNameLst>
                                          <p:attrName>ppt_x</p:attrName>
                                        </p:attrNameLst>
                                      </p:cBhvr>
                                      <p:tavLst>
                                        <p:tav tm="0">
                                          <p:val>
                                            <p:strVal val="1+#ppt_w/2"/>
                                          </p:val>
                                        </p:tav>
                                        <p:tav tm="100000">
                                          <p:val>
                                            <p:strVal val="#ppt_x"/>
                                          </p:val>
                                        </p:tav>
                                      </p:tavLst>
                                    </p:anim>
                                    <p:anim calcmode="lin" valueType="num">
                                      <p:cBhvr additive="base">
                                        <p:cTn id="52" dur="500" fill="hold"/>
                                        <p:tgtEl>
                                          <p:spTgt spid="25098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par>
                          <p:cTn id="61" fill="hold">
                            <p:stCondLst>
                              <p:cond delay="0"/>
                            </p:stCondLst>
                            <p:childTnLst>
                              <p:par>
                                <p:cTn id="62" presetID="3" presetClass="entr" presetSubtype="10" fill="hold"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linds(horizontal)">
                                      <p:cBhvr>
                                        <p:cTn id="64" dur="500"/>
                                        <p:tgtEl>
                                          <p:spTgt spid="2"/>
                                        </p:tgtEl>
                                      </p:cBhvr>
                                    </p:animEffect>
                                  </p:childTnLst>
                                </p:cTn>
                              </p:par>
                            </p:childTnLst>
                          </p:cTn>
                        </p:par>
                        <p:par>
                          <p:cTn id="65" fill="hold">
                            <p:stCondLst>
                              <p:cond delay="500"/>
                            </p:stCondLst>
                            <p:childTnLst>
                              <p:par>
                                <p:cTn id="66" presetID="3" presetClass="entr" presetSubtype="10"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blinds(horizontal)">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90" grpId="0"/>
      <p:bldP spid="250891" grpId="0"/>
      <p:bldP spid="250976" grpId="0"/>
      <p:bldP spid="250978" grpId="0"/>
      <p:bldP spid="25098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58" name="Text Box 14"/>
          <p:cNvSpPr txBox="1"/>
          <p:nvPr/>
        </p:nvSpPr>
        <p:spPr>
          <a:xfrm>
            <a:off x="1979556" y="3193815"/>
            <a:ext cx="4997927" cy="645160"/>
          </a:xfrm>
          <a:prstGeom prst="rect">
            <a:avLst/>
          </a:prstGeom>
          <a:noFill/>
          <a:ln w="38100">
            <a:noFill/>
          </a:ln>
        </p:spPr>
        <p:txBody>
          <a:bodyPr>
            <a:spAutoFit/>
          </a:bodyPr>
          <a:lstStyle/>
          <a:p>
            <a:r>
              <a:rPr lang="zh-CN" altLang="en-US" sz="1800" b="1" dirty="0">
                <a:latin typeface="宋体" panose="02010600030101010101" pitchFamily="2" charset="-122"/>
              </a:rPr>
              <a:t>当</a:t>
            </a:r>
            <a:r>
              <a:rPr lang="en-US" altLang="zh-CN" sz="1800" b="1" i="1" dirty="0">
                <a:latin typeface="宋体" panose="02010600030101010101" pitchFamily="2" charset="-122"/>
                <a:sym typeface="Symbol" panose="05050102010706020507" pitchFamily="18" charset="2"/>
              </a:rPr>
              <a:t> </a:t>
            </a:r>
            <a:r>
              <a:rPr lang="en-US" altLang="zh-CN" sz="1800" b="1">
                <a:latin typeface="Times New Roman" panose="02020603050405020304" pitchFamily="18" charset="0"/>
                <a:sym typeface="Symbol" panose="05050102010706020507" pitchFamily="18" charset="2"/>
              </a:rPr>
              <a:t>&lt;</a:t>
            </a:r>
            <a:r>
              <a:rPr lang="en-US" altLang="zh-CN" sz="1800" b="1" i="1">
                <a:latin typeface="宋体" panose="02010600030101010101" pitchFamily="2" charset="-122"/>
                <a:sym typeface="Symbol" panose="05050102010706020507" pitchFamily="18" charset="2"/>
              </a:rPr>
              <a:t></a:t>
            </a:r>
            <a:r>
              <a:rPr lang="en-US" altLang="zh-CN" sz="1800" b="1" baseline="-25000">
                <a:latin typeface="Times New Roman" panose="02020603050405020304" pitchFamily="18" charset="0"/>
                <a:sym typeface="Symbol" panose="05050102010706020507" pitchFamily="18" charset="2"/>
              </a:rPr>
              <a:t>C</a:t>
            </a:r>
            <a:r>
              <a:rPr lang="en-US" altLang="zh-CN" sz="1800" b="1" baseline="-25000">
                <a:latin typeface="宋体" panose="02010600030101010101" pitchFamily="2" charset="-122"/>
                <a:sym typeface="Symbol" panose="05050102010706020507" pitchFamily="18" charset="2"/>
              </a:rPr>
              <a:t> </a:t>
            </a:r>
            <a:r>
              <a:rPr lang="zh-CN" altLang="en-US" sz="1800" b="1" dirty="0">
                <a:latin typeface="宋体" panose="02010600030101010101" pitchFamily="2" charset="-122"/>
              </a:rPr>
              <a:t>时</a:t>
            </a:r>
            <a:r>
              <a:rPr lang="en-US" altLang="zh-CN" sz="1800" b="1">
                <a:latin typeface="宋体" panose="02010600030101010101" pitchFamily="2" charset="-122"/>
              </a:rPr>
              <a:t>, </a:t>
            </a:r>
            <a:r>
              <a:rPr lang="en-US" altLang="zh-CN" sz="1800" b="1" err="1">
                <a:latin typeface="Times New Roman" panose="02020603050405020304" pitchFamily="18" charset="0"/>
              </a:rPr>
              <a:t>|H(j</a:t>
            </a:r>
            <a:r>
              <a:rPr lang="en-US" altLang="zh-CN" sz="1800" b="1" i="1">
                <a:latin typeface="Times New Roman" panose="02020603050405020304" pitchFamily="18" charset="0"/>
                <a:sym typeface="Symbol" panose="05050102010706020507" pitchFamily="18" charset="2"/>
              </a:rPr>
              <a:t> </a:t>
            </a:r>
            <a:r>
              <a:rPr lang="en-US" altLang="zh-CN" sz="1800" b="1">
                <a:latin typeface="Times New Roman" panose="02020603050405020304" pitchFamily="18" charset="0"/>
              </a:rPr>
              <a:t>)|</a:t>
            </a:r>
            <a:r>
              <a:rPr lang="en-US" altLang="zh-CN" sz="1800" b="1" dirty="0">
                <a:latin typeface="宋体" panose="02010600030101010101" pitchFamily="2" charset="-122"/>
              </a:rPr>
              <a:t> </a:t>
            </a:r>
            <a:r>
              <a:rPr lang="zh-CN" altLang="en-US" sz="1800" b="1" dirty="0">
                <a:latin typeface="宋体" panose="02010600030101010101" pitchFamily="2" charset="-122"/>
              </a:rPr>
              <a:t>变化不大接近等于</a:t>
            </a:r>
            <a:r>
              <a:rPr lang="en-US" altLang="zh-CN" sz="1800" b="1">
                <a:latin typeface="Times New Roman" panose="02020603050405020304" pitchFamily="18" charset="0"/>
              </a:rPr>
              <a:t>1</a:t>
            </a:r>
            <a:r>
              <a:rPr lang="zh-CN" altLang="en-US" sz="1800" b="1" dirty="0">
                <a:latin typeface="宋体" panose="02010600030101010101" pitchFamily="2" charset="-122"/>
              </a:rPr>
              <a:t>；</a:t>
            </a:r>
            <a:endParaRPr lang="zh-CN" altLang="en-US" sz="1800" b="1" dirty="0">
              <a:latin typeface="宋体" panose="02010600030101010101" pitchFamily="2" charset="-122"/>
            </a:endParaRPr>
          </a:p>
          <a:p>
            <a:r>
              <a:rPr lang="zh-CN" altLang="en-US" sz="1800" b="1" dirty="0">
                <a:latin typeface="宋体" panose="02010600030101010101" pitchFamily="2" charset="-122"/>
              </a:rPr>
              <a:t>当</a:t>
            </a:r>
            <a:r>
              <a:rPr lang="en-US" altLang="zh-CN" sz="1800" b="1" i="1" dirty="0">
                <a:latin typeface="宋体" panose="02010600030101010101" pitchFamily="2" charset="-122"/>
                <a:sym typeface="Symbol" panose="05050102010706020507" pitchFamily="18" charset="2"/>
              </a:rPr>
              <a:t> </a:t>
            </a:r>
            <a:r>
              <a:rPr lang="en-US" altLang="zh-CN" sz="1800" b="1">
                <a:latin typeface="Times New Roman" panose="02020603050405020304" pitchFamily="18" charset="0"/>
                <a:sym typeface="Symbol" panose="05050102010706020507" pitchFamily="18" charset="2"/>
              </a:rPr>
              <a:t>&gt;</a:t>
            </a:r>
            <a:r>
              <a:rPr lang="en-US" altLang="zh-CN" sz="1800" b="1" i="1">
                <a:latin typeface="宋体" panose="02010600030101010101" pitchFamily="2" charset="-122"/>
                <a:sym typeface="Symbol" panose="05050102010706020507" pitchFamily="18" charset="2"/>
              </a:rPr>
              <a:t></a:t>
            </a:r>
            <a:r>
              <a:rPr lang="en-US" altLang="zh-CN" sz="1800" b="1" baseline="-25000">
                <a:latin typeface="Times New Roman" panose="02020603050405020304" pitchFamily="18" charset="0"/>
                <a:sym typeface="Symbol" panose="05050102010706020507" pitchFamily="18" charset="2"/>
              </a:rPr>
              <a:t>C</a:t>
            </a:r>
            <a:r>
              <a:rPr lang="en-US" altLang="zh-CN" sz="1800" b="1" baseline="-25000">
                <a:latin typeface="宋体" panose="02010600030101010101" pitchFamily="2" charset="-122"/>
                <a:sym typeface="Symbol" panose="05050102010706020507" pitchFamily="18" charset="2"/>
              </a:rPr>
              <a:t> </a:t>
            </a:r>
            <a:r>
              <a:rPr lang="zh-CN" altLang="en-US" sz="1800" b="1" dirty="0">
                <a:latin typeface="宋体" panose="02010600030101010101" pitchFamily="2" charset="-122"/>
              </a:rPr>
              <a:t>时</a:t>
            </a:r>
            <a:r>
              <a:rPr lang="en-US" altLang="zh-CN" sz="1800" b="1">
                <a:latin typeface="宋体" panose="02010600030101010101" pitchFamily="2" charset="-122"/>
              </a:rPr>
              <a:t>, </a:t>
            </a:r>
            <a:r>
              <a:rPr lang="en-US" altLang="zh-CN" sz="1800" b="1" err="1">
                <a:latin typeface="Times New Roman" panose="02020603050405020304" pitchFamily="18" charset="0"/>
              </a:rPr>
              <a:t>|H(j</a:t>
            </a:r>
            <a:r>
              <a:rPr lang="en-US" altLang="zh-CN" sz="1800" b="1" i="1">
                <a:latin typeface="Times New Roman" panose="02020603050405020304" pitchFamily="18" charset="0"/>
                <a:sym typeface="Symbol" panose="05050102010706020507" pitchFamily="18" charset="2"/>
              </a:rPr>
              <a:t> </a:t>
            </a:r>
            <a:r>
              <a:rPr lang="en-US" altLang="zh-CN" sz="1800" b="1">
                <a:latin typeface="Times New Roman" panose="02020603050405020304" pitchFamily="18" charset="0"/>
              </a:rPr>
              <a:t>)|  </a:t>
            </a:r>
            <a:r>
              <a:rPr lang="zh-CN" altLang="en-US" sz="1800" b="1" dirty="0">
                <a:latin typeface="宋体" panose="02010600030101010101" pitchFamily="2" charset="-122"/>
              </a:rPr>
              <a:t>明显下降</a:t>
            </a:r>
            <a:r>
              <a:rPr lang="en-US" altLang="zh-CN" sz="1800" b="1" dirty="0">
                <a:latin typeface="宋体" panose="02010600030101010101" pitchFamily="2" charset="-122"/>
              </a:rPr>
              <a:t>,</a:t>
            </a:r>
            <a:r>
              <a:rPr lang="zh-CN" altLang="en-US" sz="1800" b="1" dirty="0">
                <a:latin typeface="宋体" panose="02010600030101010101" pitchFamily="2" charset="-122"/>
              </a:rPr>
              <a:t>信号衰减较大。</a:t>
            </a:r>
            <a:endParaRPr lang="zh-CN" altLang="en-US" sz="1800" b="1" dirty="0">
              <a:latin typeface="宋体" panose="02010600030101010101" pitchFamily="2" charset="-122"/>
            </a:endParaRPr>
          </a:p>
        </p:txBody>
      </p:sp>
      <p:sp>
        <p:nvSpPr>
          <p:cNvPr id="277542" name="矩形 277541"/>
          <p:cNvSpPr/>
          <p:nvPr/>
        </p:nvSpPr>
        <p:spPr>
          <a:xfrm>
            <a:off x="1911678" y="4246511"/>
            <a:ext cx="5163453" cy="645160"/>
          </a:xfrm>
          <a:prstGeom prst="rect">
            <a:avLst/>
          </a:prstGeom>
          <a:noFill/>
          <a:ln w="38100">
            <a:noFill/>
          </a:ln>
        </p:spPr>
        <p:txBody>
          <a:bodyPr>
            <a:spAutoFit/>
          </a:bodyPr>
          <a:lstStyle/>
          <a:p>
            <a:r>
              <a:rPr lang="zh-CN" altLang="en-US" sz="1800" b="1" dirty="0">
                <a:latin typeface="Times New Roman" panose="02020603050405020304" pitchFamily="18" charset="0"/>
              </a:rPr>
              <a:t>输出信号的相位滞后于输入信号的相位，相移范围为</a:t>
            </a:r>
            <a:r>
              <a:rPr lang="en-US" altLang="zh-CN" sz="1800" b="1">
                <a:latin typeface="Times New Roman" panose="02020603050405020304" pitchFamily="18" charset="0"/>
                <a:ea typeface="楷体_GB2312" pitchFamily="49" charset="-122"/>
              </a:rPr>
              <a:t>0°</a:t>
            </a:r>
            <a:r>
              <a:rPr lang="zh-CN" altLang="en-US" sz="1800" b="1" dirty="0">
                <a:latin typeface="Times New Roman" panose="02020603050405020304" pitchFamily="18" charset="0"/>
              </a:rPr>
              <a:t>到</a:t>
            </a:r>
            <a:r>
              <a:rPr lang="zh-CN" altLang="en-US" sz="1800" b="1" dirty="0">
                <a:latin typeface="Times New Roman" panose="02020603050405020304" pitchFamily="18" charset="0"/>
                <a:ea typeface="楷体_GB2312" pitchFamily="49" charset="-122"/>
              </a:rPr>
              <a:t> </a:t>
            </a:r>
            <a:r>
              <a:rPr lang="en-US" altLang="zh-CN" sz="1800" b="1" dirty="0">
                <a:latin typeface="Times New Roman" panose="02020603050405020304" pitchFamily="18" charset="0"/>
                <a:ea typeface="楷体_GB2312" pitchFamily="49" charset="-122"/>
              </a:rPr>
              <a:t>-90°</a:t>
            </a:r>
            <a:r>
              <a:rPr lang="zh-CN" altLang="en-US" sz="1800" b="1" dirty="0">
                <a:latin typeface="Times New Roman" panose="02020603050405020304" pitchFamily="18" charset="0"/>
                <a:ea typeface="楷体_GB2312" pitchFamily="49" charset="-122"/>
              </a:rPr>
              <a:t>。</a:t>
            </a:r>
            <a:endParaRPr lang="zh-CN" altLang="en-US" sz="1800" b="1" dirty="0">
              <a:latin typeface="Times New Roman" panose="02020603050405020304" pitchFamily="18" charset="0"/>
              <a:ea typeface="楷体_GB2312" pitchFamily="49" charset="-122"/>
            </a:endParaRPr>
          </a:p>
        </p:txBody>
      </p:sp>
      <p:sp>
        <p:nvSpPr>
          <p:cNvPr id="277543" name="矩形 277542"/>
          <p:cNvSpPr/>
          <p:nvPr/>
        </p:nvSpPr>
        <p:spPr>
          <a:xfrm>
            <a:off x="1790213" y="2374522"/>
            <a:ext cx="2916351" cy="368300"/>
          </a:xfrm>
          <a:prstGeom prst="rect">
            <a:avLst/>
          </a:prstGeom>
          <a:noFill/>
          <a:ln w="38100">
            <a:noFill/>
          </a:ln>
        </p:spPr>
        <p:txBody>
          <a:bodyPr>
            <a:spAutoFit/>
          </a:bodyPr>
          <a:lstStyle/>
          <a:p>
            <a:r>
              <a:rPr lang="zh-CN" altLang="en-US" sz="1800" b="1" dirty="0">
                <a:latin typeface="Times New Roman" panose="02020603050405020304" pitchFamily="18" charset="0"/>
              </a:rPr>
              <a:t>曲线表明该电路具有：</a:t>
            </a:r>
            <a:endParaRPr lang="zh-CN" altLang="en-US" sz="1800" b="1" dirty="0">
              <a:latin typeface="Times New Roman" panose="02020603050405020304" pitchFamily="18" charset="0"/>
              <a:ea typeface="楷体_GB2312" pitchFamily="49" charset="-122"/>
            </a:endParaRPr>
          </a:p>
        </p:txBody>
      </p:sp>
      <p:sp>
        <p:nvSpPr>
          <p:cNvPr id="277545" name="矩形 277544"/>
          <p:cNvSpPr/>
          <p:nvPr/>
        </p:nvSpPr>
        <p:spPr>
          <a:xfrm>
            <a:off x="1790213" y="2787741"/>
            <a:ext cx="2506704" cy="368300"/>
          </a:xfrm>
          <a:prstGeom prst="rect">
            <a:avLst/>
          </a:prstGeom>
          <a:noFill/>
          <a:ln w="38100">
            <a:noFill/>
          </a:ln>
        </p:spPr>
        <p:txBody>
          <a:bodyPr>
            <a:spAutoFit/>
          </a:bodyPr>
          <a:lstStyle/>
          <a:p>
            <a:r>
              <a:rPr lang="zh-CN" altLang="en-US" sz="1800" b="1" dirty="0">
                <a:solidFill>
                  <a:schemeClr val="accent2"/>
                </a:solidFill>
                <a:latin typeface="Times New Roman" panose="02020603050405020304" pitchFamily="18" charset="0"/>
              </a:rPr>
              <a:t>（</a:t>
            </a:r>
            <a:r>
              <a:rPr lang="en-US" altLang="zh-CN" sz="1800" b="1" dirty="0">
                <a:solidFill>
                  <a:schemeClr val="accent2"/>
                </a:solidFill>
                <a:latin typeface="Times New Roman" panose="02020603050405020304" pitchFamily="18" charset="0"/>
              </a:rPr>
              <a:t>1</a:t>
            </a:r>
            <a:r>
              <a:rPr lang="zh-CN" altLang="en-US" sz="1800" b="1" dirty="0">
                <a:solidFill>
                  <a:schemeClr val="accent2"/>
                </a:solidFill>
                <a:latin typeface="Times New Roman" panose="02020603050405020304" pitchFamily="18" charset="0"/>
              </a:rPr>
              <a:t>）</a:t>
            </a:r>
            <a:r>
              <a:rPr lang="zh-CN" altLang="en-US" sz="1800" b="1" dirty="0">
                <a:solidFill>
                  <a:srgbClr val="FF0000"/>
                </a:solidFill>
                <a:latin typeface="Times New Roman" panose="02020603050405020304" pitchFamily="18" charset="0"/>
              </a:rPr>
              <a:t>低通滤波</a:t>
            </a:r>
            <a:r>
              <a:rPr lang="zh-CN" altLang="en-US" sz="1800" b="1" dirty="0">
                <a:latin typeface="Times New Roman" panose="02020603050405020304" pitchFamily="18" charset="0"/>
              </a:rPr>
              <a:t>特性</a:t>
            </a:r>
            <a:endParaRPr lang="zh-CN" altLang="en-US" sz="1800" b="1" dirty="0">
              <a:latin typeface="Times New Roman" panose="02020603050405020304" pitchFamily="18" charset="0"/>
            </a:endParaRPr>
          </a:p>
        </p:txBody>
      </p:sp>
      <p:sp>
        <p:nvSpPr>
          <p:cNvPr id="277547" name="矩形 277546"/>
          <p:cNvSpPr/>
          <p:nvPr/>
        </p:nvSpPr>
        <p:spPr>
          <a:xfrm>
            <a:off x="1765206" y="3876163"/>
            <a:ext cx="1950585" cy="368300"/>
          </a:xfrm>
          <a:prstGeom prst="rect">
            <a:avLst/>
          </a:prstGeom>
          <a:noFill/>
          <a:ln w="38100">
            <a:noFill/>
          </a:ln>
        </p:spPr>
        <p:txBody>
          <a:bodyPr>
            <a:spAutoFit/>
          </a:bodyPr>
          <a:lstStyle/>
          <a:p>
            <a:r>
              <a:rPr lang="zh-CN" altLang="en-US" sz="1800" b="1" dirty="0">
                <a:solidFill>
                  <a:schemeClr val="accent2"/>
                </a:solidFill>
                <a:latin typeface="Times New Roman" panose="02020603050405020304" pitchFamily="18" charset="0"/>
              </a:rPr>
              <a:t>（</a:t>
            </a:r>
            <a:r>
              <a:rPr lang="en-US" altLang="zh-CN" sz="1800" b="1" dirty="0">
                <a:solidFill>
                  <a:schemeClr val="accent2"/>
                </a:solidFill>
                <a:latin typeface="Times New Roman" panose="02020603050405020304" pitchFamily="18" charset="0"/>
              </a:rPr>
              <a:t>2</a:t>
            </a:r>
            <a:r>
              <a:rPr lang="zh-CN" altLang="en-US" sz="1800" b="1" dirty="0">
                <a:solidFill>
                  <a:schemeClr val="accent2"/>
                </a:solidFill>
                <a:latin typeface="Times New Roman" panose="02020603050405020304" pitchFamily="18" charset="0"/>
              </a:rPr>
              <a:t>）</a:t>
            </a:r>
            <a:r>
              <a:rPr lang="zh-CN" altLang="en-US" sz="1800" b="1" dirty="0">
                <a:solidFill>
                  <a:srgbClr val="FF0000"/>
                </a:solidFill>
                <a:latin typeface="Times New Roman" panose="02020603050405020304" pitchFamily="18" charset="0"/>
              </a:rPr>
              <a:t>移相</a:t>
            </a:r>
            <a:r>
              <a:rPr lang="zh-CN" altLang="en-US" sz="1800" b="1" dirty="0">
                <a:latin typeface="Times New Roman" panose="02020603050405020304" pitchFamily="18" charset="0"/>
              </a:rPr>
              <a:t>特性</a:t>
            </a:r>
            <a:endParaRPr lang="zh-CN" altLang="en-US" sz="1800" b="1" dirty="0">
              <a:latin typeface="Times New Roman" panose="02020603050405020304" pitchFamily="18" charset="0"/>
            </a:endParaRPr>
          </a:p>
        </p:txBody>
      </p:sp>
      <p:pic>
        <p:nvPicPr>
          <p:cNvPr id="277574" name="图片 277573" descr="图片1"/>
          <p:cNvPicPr>
            <a:picLocks noChangeAspect="1"/>
          </p:cNvPicPr>
          <p:nvPr/>
        </p:nvPicPr>
        <p:blipFill>
          <a:blip r:embed="rId1"/>
          <a:stretch>
            <a:fillRect/>
          </a:stretch>
        </p:blipFill>
        <p:spPr>
          <a:xfrm>
            <a:off x="6134373" y="1896998"/>
            <a:ext cx="1685029" cy="1245612"/>
          </a:xfrm>
          <a:prstGeom prst="rect">
            <a:avLst/>
          </a:prstGeom>
          <a:noFill/>
          <a:ln w="9525">
            <a:noFill/>
          </a:ln>
        </p:spPr>
      </p:pic>
      <p:grpSp>
        <p:nvGrpSpPr>
          <p:cNvPr id="6" name="组合 5"/>
          <p:cNvGrpSpPr/>
          <p:nvPr/>
        </p:nvGrpSpPr>
        <p:grpSpPr>
          <a:xfrm>
            <a:off x="1505842" y="111462"/>
            <a:ext cx="2336891" cy="1919147"/>
            <a:chOff x="843" y="6018"/>
            <a:chExt cx="4906" cy="4029"/>
          </a:xfrm>
        </p:grpSpPr>
        <p:sp>
          <p:nvSpPr>
            <p:cNvPr id="250983" name="任意多边形 250982"/>
            <p:cNvSpPr/>
            <p:nvPr/>
          </p:nvSpPr>
          <p:spPr>
            <a:xfrm>
              <a:off x="2213" y="6928"/>
              <a:ext cx="2890" cy="2117"/>
            </a:xfrm>
            <a:custGeom>
              <a:avLst/>
              <a:gdLst/>
              <a:ahLst/>
              <a:cxnLst/>
              <a:rect l="0" t="0" r="0" b="0"/>
              <a:pathLst>
                <a:path w="1044" h="1274">
                  <a:moveTo>
                    <a:pt x="0" y="4"/>
                  </a:moveTo>
                  <a:cubicBezTo>
                    <a:pt x="176" y="2"/>
                    <a:pt x="352" y="0"/>
                    <a:pt x="454" y="72"/>
                  </a:cubicBezTo>
                  <a:cubicBezTo>
                    <a:pt x="556" y="144"/>
                    <a:pt x="560" y="261"/>
                    <a:pt x="613" y="435"/>
                  </a:cubicBezTo>
                  <a:cubicBezTo>
                    <a:pt x="666" y="609"/>
                    <a:pt x="700" y="975"/>
                    <a:pt x="772" y="1115"/>
                  </a:cubicBezTo>
                  <a:cubicBezTo>
                    <a:pt x="844" y="1255"/>
                    <a:pt x="944" y="1264"/>
                    <a:pt x="1044" y="1274"/>
                  </a:cubicBezTo>
                </a:path>
              </a:pathLst>
            </a:custGeom>
            <a:noFill/>
            <a:ln w="38100" cap="flat" cmpd="sng">
              <a:solidFill>
                <a:srgbClr val="FF0000">
                  <a:alpha val="100000"/>
                </a:srgbClr>
              </a:solidFill>
              <a:prstDash val="solid"/>
              <a:headEnd type="none" w="med" len="med"/>
              <a:tailEnd type="none" w="med" len="med"/>
            </a:ln>
          </p:spPr>
          <p:txBody>
            <a:bodyPr/>
            <a:p>
              <a:endParaRPr lang="zh-CN" altLang="en-US" sz="100"/>
            </a:p>
          </p:txBody>
        </p:sp>
        <p:sp>
          <p:nvSpPr>
            <p:cNvPr id="250984" name="直接连接符 250983"/>
            <p:cNvSpPr/>
            <p:nvPr/>
          </p:nvSpPr>
          <p:spPr>
            <a:xfrm>
              <a:off x="2213" y="6098"/>
              <a:ext cx="0" cy="3232"/>
            </a:xfrm>
            <a:prstGeom prst="line">
              <a:avLst/>
            </a:prstGeom>
            <a:ln w="38100" cap="flat" cmpd="sng">
              <a:solidFill>
                <a:schemeClr val="tx1"/>
              </a:solidFill>
              <a:prstDash val="solid"/>
              <a:headEnd type="stealth" w="med" len="lg"/>
              <a:tailEnd type="none" w="med" len="med"/>
            </a:ln>
          </p:spPr>
        </p:sp>
        <p:sp>
          <p:nvSpPr>
            <p:cNvPr id="250985" name="直接连接符 250984"/>
            <p:cNvSpPr/>
            <p:nvPr/>
          </p:nvSpPr>
          <p:spPr>
            <a:xfrm>
              <a:off x="2213" y="9330"/>
              <a:ext cx="3345" cy="55"/>
            </a:xfrm>
            <a:prstGeom prst="line">
              <a:avLst/>
            </a:prstGeom>
            <a:ln w="38100" cap="flat" cmpd="sng">
              <a:solidFill>
                <a:schemeClr val="tx1"/>
              </a:solidFill>
              <a:prstDash val="solid"/>
              <a:headEnd type="none" w="med" len="med"/>
              <a:tailEnd type="stealth" w="med" len="lg"/>
            </a:ln>
          </p:spPr>
        </p:sp>
        <p:sp>
          <p:nvSpPr>
            <p:cNvPr id="250986" name="文本框 250985"/>
            <p:cNvSpPr txBox="1"/>
            <p:nvPr/>
          </p:nvSpPr>
          <p:spPr>
            <a:xfrm>
              <a:off x="1588" y="6638"/>
              <a:ext cx="530" cy="773"/>
            </a:xfrm>
            <a:prstGeom prst="rect">
              <a:avLst/>
            </a:prstGeom>
            <a:noFill/>
            <a:ln w="38100">
              <a:noFill/>
            </a:ln>
          </p:spPr>
          <p:txBody>
            <a:bodyPr>
              <a:spAutoFit/>
            </a:bodyPr>
            <a:p>
              <a:r>
                <a:rPr lang="en-US" altLang="zh-CN" sz="1800" b="1">
                  <a:latin typeface="Times New Roman" panose="02020603050405020304" pitchFamily="18" charset="0"/>
                </a:rPr>
                <a:t>1</a:t>
              </a:r>
              <a:endParaRPr lang="en-US" altLang="zh-CN" sz="1800" b="1">
                <a:latin typeface="Times New Roman" panose="02020603050405020304" pitchFamily="18" charset="0"/>
              </a:endParaRPr>
            </a:p>
          </p:txBody>
        </p:sp>
        <p:graphicFrame>
          <p:nvGraphicFramePr>
            <p:cNvPr id="250988" name="对象 250987"/>
            <p:cNvGraphicFramePr/>
            <p:nvPr/>
          </p:nvGraphicFramePr>
          <p:xfrm>
            <a:off x="2308" y="6018"/>
            <a:ext cx="1128" cy="602"/>
          </p:xfrm>
          <a:graphic>
            <a:graphicData uri="http://schemas.openxmlformats.org/presentationml/2006/ole">
              <mc:AlternateContent xmlns:mc="http://schemas.openxmlformats.org/markup-compatibility/2006">
                <mc:Choice xmlns:v="urn:schemas-microsoft-com:vml" Requires="v">
                  <p:oleObj spid="_x0000_s166922" name="" r:id="rId2" imgW="508000" imgH="241300" progId="Equation.3">
                    <p:embed/>
                  </p:oleObj>
                </mc:Choice>
                <mc:Fallback>
                  <p:oleObj name="" r:id="rId2" imgW="508000" imgH="241300" progId="Equation.3">
                    <p:embed/>
                    <p:pic>
                      <p:nvPicPr>
                        <p:cNvPr id="0" name="对象 250987"/>
                        <p:cNvPicPr/>
                        <p:nvPr/>
                      </p:nvPicPr>
                      <p:blipFill>
                        <a:blip r:embed="rId3"/>
                        <a:stretch>
                          <a:fillRect/>
                        </a:stretch>
                      </p:blipFill>
                      <p:spPr>
                        <a:xfrm>
                          <a:off x="2308" y="6018"/>
                          <a:ext cx="1128" cy="602"/>
                        </a:xfrm>
                        <a:prstGeom prst="rect">
                          <a:avLst/>
                        </a:prstGeom>
                        <a:noFill/>
                        <a:ln w="38100">
                          <a:noFill/>
                          <a:miter/>
                        </a:ln>
                      </p:spPr>
                    </p:pic>
                  </p:oleObj>
                </mc:Fallback>
              </mc:AlternateContent>
            </a:graphicData>
          </a:graphic>
        </p:graphicFrame>
        <p:sp>
          <p:nvSpPr>
            <p:cNvPr id="250989" name="文本框 250988"/>
            <p:cNvSpPr txBox="1"/>
            <p:nvPr/>
          </p:nvSpPr>
          <p:spPr>
            <a:xfrm>
              <a:off x="843" y="7193"/>
              <a:ext cx="1464" cy="773"/>
            </a:xfrm>
            <a:prstGeom prst="rect">
              <a:avLst/>
            </a:prstGeom>
            <a:noFill/>
            <a:ln w="38100">
              <a:noFill/>
            </a:ln>
          </p:spPr>
          <p:txBody>
            <a:bodyPr wrap="none" anchor="t">
              <a:spAutoFit/>
            </a:bodyPr>
            <a:p>
              <a:r>
                <a:rPr lang="en-US" altLang="zh-CN" sz="1800" b="1">
                  <a:solidFill>
                    <a:srgbClr val="FF0000"/>
                  </a:solidFill>
                  <a:latin typeface="Times New Roman" panose="02020603050405020304" pitchFamily="18" charset="0"/>
                </a:rPr>
                <a:t>0.707</a:t>
              </a:r>
              <a:endParaRPr lang="en-US" altLang="zh-CN" sz="1800" b="1">
                <a:solidFill>
                  <a:srgbClr val="FF0000"/>
                </a:solidFill>
                <a:latin typeface="Times New Roman" panose="02020603050405020304" pitchFamily="18" charset="0"/>
              </a:endParaRPr>
            </a:p>
          </p:txBody>
        </p:sp>
        <p:sp>
          <p:nvSpPr>
            <p:cNvPr id="250990" name="直接连接符 250989"/>
            <p:cNvSpPr/>
            <p:nvPr/>
          </p:nvSpPr>
          <p:spPr>
            <a:xfrm>
              <a:off x="2213" y="7553"/>
              <a:ext cx="1588" cy="0"/>
            </a:xfrm>
            <a:prstGeom prst="line">
              <a:avLst/>
            </a:prstGeom>
            <a:ln w="38100" cap="flat" cmpd="sng">
              <a:solidFill>
                <a:srgbClr val="FF0000"/>
              </a:solidFill>
              <a:prstDash val="sysDot"/>
              <a:headEnd type="none" w="med" len="med"/>
              <a:tailEnd type="none" w="med" len="med"/>
            </a:ln>
          </p:spPr>
        </p:sp>
        <p:sp>
          <p:nvSpPr>
            <p:cNvPr id="250991" name="直接连接符 250990"/>
            <p:cNvSpPr/>
            <p:nvPr/>
          </p:nvSpPr>
          <p:spPr>
            <a:xfrm>
              <a:off x="3800" y="7553"/>
              <a:ext cx="0" cy="1777"/>
            </a:xfrm>
            <a:prstGeom prst="line">
              <a:avLst/>
            </a:prstGeom>
            <a:ln w="38100" cap="flat" cmpd="sng">
              <a:solidFill>
                <a:srgbClr val="FF0000"/>
              </a:solidFill>
              <a:prstDash val="sysDot"/>
              <a:headEnd type="none" w="med" len="med"/>
              <a:tailEnd type="none" w="med" len="med"/>
            </a:ln>
          </p:spPr>
        </p:sp>
        <p:sp>
          <p:nvSpPr>
            <p:cNvPr id="250992" name="文本框 250991"/>
            <p:cNvSpPr txBox="1"/>
            <p:nvPr/>
          </p:nvSpPr>
          <p:spPr>
            <a:xfrm>
              <a:off x="3515" y="9165"/>
              <a:ext cx="869" cy="773"/>
            </a:xfrm>
            <a:prstGeom prst="rect">
              <a:avLst/>
            </a:prstGeom>
            <a:noFill/>
            <a:ln w="38100">
              <a:noFill/>
            </a:ln>
          </p:spPr>
          <p:txBody>
            <a:bodyPr wrap="none" anchor="t">
              <a:spAutoFit/>
            </a:bodyPr>
            <a:p>
              <a:pPr algn="l"/>
              <a:r>
                <a:rPr lang="zh-CN" altLang="en-US" sz="1800">
                  <a:sym typeface="Symbol" panose="05050102010706020507" charset="0"/>
                </a:rPr>
                <a:t></a:t>
              </a:r>
              <a:r>
                <a:rPr lang="en-US" altLang="zh-CN" sz="1800" baseline="-25000">
                  <a:sym typeface="Symbol" panose="05050102010706020507" charset="0"/>
                </a:rPr>
                <a:t>c</a:t>
              </a:r>
              <a:endParaRPr lang="en-US" altLang="zh-CN" sz="1800" baseline="-25000">
                <a:sym typeface="Symbol" panose="05050102010706020507" charset="0"/>
              </a:endParaRPr>
            </a:p>
          </p:txBody>
        </p:sp>
        <p:sp>
          <p:nvSpPr>
            <p:cNvPr id="250993" name="文本框 250992"/>
            <p:cNvSpPr txBox="1"/>
            <p:nvPr/>
          </p:nvSpPr>
          <p:spPr>
            <a:xfrm>
              <a:off x="1703" y="9045"/>
              <a:ext cx="624" cy="773"/>
            </a:xfrm>
            <a:prstGeom prst="rect">
              <a:avLst/>
            </a:prstGeom>
            <a:noFill/>
            <a:ln w="38100">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4" name="文本框 3"/>
            <p:cNvSpPr txBox="1"/>
            <p:nvPr/>
          </p:nvSpPr>
          <p:spPr>
            <a:xfrm>
              <a:off x="5036" y="9274"/>
              <a:ext cx="713" cy="773"/>
            </a:xfrm>
            <a:prstGeom prst="rect">
              <a:avLst/>
            </a:prstGeom>
            <a:noFill/>
            <a:ln w="38100">
              <a:noFill/>
            </a:ln>
          </p:spPr>
          <p:txBody>
            <a:bodyPr wrap="none" anchor="t">
              <a:spAutoFit/>
            </a:bodyPr>
            <a:p>
              <a:pPr algn="l"/>
              <a:r>
                <a:rPr lang="zh-CN" altLang="en-US" sz="1800">
                  <a:sym typeface="Symbol" panose="05050102010706020507" charset="0"/>
                </a:rPr>
                <a:t></a:t>
              </a:r>
              <a:endParaRPr lang="en-US" altLang="zh-CN" sz="1800" b="1">
                <a:solidFill>
                  <a:srgbClr val="FF0000"/>
                </a:solidFill>
                <a:latin typeface="Times New Roman" panose="02020603050405020304" pitchFamily="18" charset="0"/>
              </a:endParaRPr>
            </a:p>
          </p:txBody>
        </p:sp>
      </p:grpSp>
      <p:grpSp>
        <p:nvGrpSpPr>
          <p:cNvPr id="7" name="组合 6"/>
          <p:cNvGrpSpPr/>
          <p:nvPr/>
        </p:nvGrpSpPr>
        <p:grpSpPr>
          <a:xfrm>
            <a:off x="4565808" y="71926"/>
            <a:ext cx="2379285" cy="1955825"/>
            <a:chOff x="7267" y="5935"/>
            <a:chExt cx="4995" cy="4106"/>
          </a:xfrm>
        </p:grpSpPr>
        <p:sp>
          <p:nvSpPr>
            <p:cNvPr id="250959" name="矩形 250958"/>
            <p:cNvSpPr/>
            <p:nvPr/>
          </p:nvSpPr>
          <p:spPr>
            <a:xfrm>
              <a:off x="7845" y="6940"/>
              <a:ext cx="1135" cy="1161"/>
            </a:xfrm>
            <a:prstGeom prst="rect">
              <a:avLst/>
            </a:prstGeom>
            <a:noFill/>
            <a:ln w="38100">
              <a:noFill/>
            </a:ln>
          </p:spPr>
          <p:txBody>
            <a:bodyPr>
              <a:spAutoFit/>
            </a:bodyPr>
            <a:p>
              <a:r>
                <a:rPr lang="en-US" altLang="zh-CN" sz="1500" b="1">
                  <a:latin typeface="Times New Roman" panose="02020603050405020304" pitchFamily="18" charset="0"/>
                </a:rPr>
                <a:t>90°</a:t>
              </a:r>
              <a:endParaRPr lang="en-US" altLang="zh-CN" sz="1500" b="1">
                <a:latin typeface="Times New Roman" panose="02020603050405020304" pitchFamily="18" charset="0"/>
              </a:endParaRPr>
            </a:p>
          </p:txBody>
        </p:sp>
        <p:sp>
          <p:nvSpPr>
            <p:cNvPr id="250960" name="矩形 250959"/>
            <p:cNvSpPr/>
            <p:nvPr/>
          </p:nvSpPr>
          <p:spPr>
            <a:xfrm>
              <a:off x="7563" y="8535"/>
              <a:ext cx="1418" cy="676"/>
            </a:xfrm>
            <a:prstGeom prst="rect">
              <a:avLst/>
            </a:prstGeom>
            <a:noFill/>
            <a:ln w="38100">
              <a:noFill/>
            </a:ln>
          </p:spPr>
          <p:txBody>
            <a:bodyPr wrap="square">
              <a:spAutoFit/>
            </a:bodyPr>
            <a:p>
              <a:r>
                <a:rPr lang="en-US" altLang="zh-CN" sz="1500" b="1">
                  <a:latin typeface="Times New Roman" panose="02020603050405020304" pitchFamily="18" charset="0"/>
                </a:rPr>
                <a:t>-90°</a:t>
              </a:r>
              <a:endParaRPr lang="en-US" altLang="zh-CN" sz="1500" b="1">
                <a:latin typeface="Times New Roman" panose="02020603050405020304" pitchFamily="18" charset="0"/>
              </a:endParaRPr>
            </a:p>
          </p:txBody>
        </p:sp>
        <p:sp>
          <p:nvSpPr>
            <p:cNvPr id="250961" name="直接连接符 250960"/>
            <p:cNvSpPr/>
            <p:nvPr/>
          </p:nvSpPr>
          <p:spPr>
            <a:xfrm>
              <a:off x="8753" y="5990"/>
              <a:ext cx="0" cy="3858"/>
            </a:xfrm>
            <a:prstGeom prst="line">
              <a:avLst/>
            </a:prstGeom>
            <a:ln w="38100" cap="flat" cmpd="sng">
              <a:solidFill>
                <a:schemeClr val="tx1"/>
              </a:solidFill>
              <a:prstDash val="solid"/>
              <a:headEnd type="stealth" w="med" len="lg"/>
              <a:tailEnd type="none" w="med" len="med"/>
            </a:ln>
          </p:spPr>
        </p:sp>
        <p:sp>
          <p:nvSpPr>
            <p:cNvPr id="250962" name="直接连接符 250961"/>
            <p:cNvSpPr/>
            <p:nvPr/>
          </p:nvSpPr>
          <p:spPr>
            <a:xfrm>
              <a:off x="8753" y="7975"/>
              <a:ext cx="3345" cy="55"/>
            </a:xfrm>
            <a:prstGeom prst="line">
              <a:avLst/>
            </a:prstGeom>
            <a:ln w="38100" cap="flat" cmpd="sng">
              <a:solidFill>
                <a:schemeClr val="tx1"/>
              </a:solidFill>
              <a:prstDash val="solid"/>
              <a:headEnd type="none" w="med" len="med"/>
              <a:tailEnd type="stealth" w="med" len="lg"/>
            </a:ln>
          </p:spPr>
        </p:sp>
        <p:sp>
          <p:nvSpPr>
            <p:cNvPr id="250963" name="文本框 250962"/>
            <p:cNvSpPr txBox="1"/>
            <p:nvPr/>
          </p:nvSpPr>
          <p:spPr>
            <a:xfrm>
              <a:off x="8223" y="7615"/>
              <a:ext cx="624" cy="773"/>
            </a:xfrm>
            <a:prstGeom prst="rect">
              <a:avLst/>
            </a:prstGeom>
            <a:noFill/>
            <a:ln w="38100">
              <a:noFill/>
            </a:ln>
          </p:spPr>
          <p:txBody>
            <a:bodyPr wrap="none" anchor="t">
              <a:spAutoFit/>
            </a:bodyPr>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250964" name="任意多边形 250963"/>
            <p:cNvSpPr/>
            <p:nvPr/>
          </p:nvSpPr>
          <p:spPr>
            <a:xfrm>
              <a:off x="8753" y="7975"/>
              <a:ext cx="2948" cy="873"/>
            </a:xfrm>
            <a:custGeom>
              <a:avLst/>
              <a:gdLst/>
              <a:ahLst/>
              <a:cxnLst/>
              <a:rect l="0" t="0" r="0" b="0"/>
              <a:pathLst>
                <a:path w="1338" h="349">
                  <a:moveTo>
                    <a:pt x="0" y="9"/>
                  </a:moveTo>
                  <a:cubicBezTo>
                    <a:pt x="153" y="5"/>
                    <a:pt x="303" y="0"/>
                    <a:pt x="408" y="31"/>
                  </a:cubicBezTo>
                  <a:cubicBezTo>
                    <a:pt x="513" y="62"/>
                    <a:pt x="589" y="169"/>
                    <a:pt x="627" y="198"/>
                  </a:cubicBezTo>
                  <a:cubicBezTo>
                    <a:pt x="665" y="227"/>
                    <a:pt x="630" y="202"/>
                    <a:pt x="633" y="204"/>
                  </a:cubicBezTo>
                  <a:cubicBezTo>
                    <a:pt x="636" y="206"/>
                    <a:pt x="613" y="193"/>
                    <a:pt x="643" y="213"/>
                  </a:cubicBezTo>
                  <a:cubicBezTo>
                    <a:pt x="673" y="233"/>
                    <a:pt x="700" y="303"/>
                    <a:pt x="816" y="326"/>
                  </a:cubicBezTo>
                  <a:cubicBezTo>
                    <a:pt x="932" y="349"/>
                    <a:pt x="1251" y="345"/>
                    <a:pt x="1338" y="349"/>
                  </a:cubicBezTo>
                </a:path>
              </a:pathLst>
            </a:custGeom>
            <a:noFill/>
            <a:ln w="38100" cap="flat" cmpd="sng">
              <a:solidFill>
                <a:srgbClr val="0000FF">
                  <a:alpha val="100000"/>
                </a:srgbClr>
              </a:solidFill>
              <a:prstDash val="solid"/>
              <a:headEnd type="none" w="med" len="med"/>
              <a:tailEnd type="none" w="med" len="med"/>
            </a:ln>
          </p:spPr>
          <p:txBody>
            <a:bodyPr/>
            <a:p>
              <a:endParaRPr lang="zh-CN" altLang="en-US" sz="100"/>
            </a:p>
          </p:txBody>
        </p:sp>
        <p:sp>
          <p:nvSpPr>
            <p:cNvPr id="250965" name="直接连接符 250964"/>
            <p:cNvSpPr/>
            <p:nvPr/>
          </p:nvSpPr>
          <p:spPr>
            <a:xfrm>
              <a:off x="8773" y="6615"/>
              <a:ext cx="3155" cy="0"/>
            </a:xfrm>
            <a:prstGeom prst="line">
              <a:avLst/>
            </a:prstGeom>
            <a:ln w="12700" cap="flat" cmpd="sng">
              <a:solidFill>
                <a:schemeClr val="tx1"/>
              </a:solidFill>
              <a:prstDash val="dash"/>
              <a:headEnd type="none" w="med" len="med"/>
              <a:tailEnd type="none" w="med" len="med"/>
            </a:ln>
          </p:spPr>
        </p:sp>
        <p:sp>
          <p:nvSpPr>
            <p:cNvPr id="250966" name="直接连接符 250965"/>
            <p:cNvSpPr/>
            <p:nvPr/>
          </p:nvSpPr>
          <p:spPr>
            <a:xfrm>
              <a:off x="8773" y="8848"/>
              <a:ext cx="150" cy="0"/>
            </a:xfrm>
            <a:prstGeom prst="line">
              <a:avLst/>
            </a:prstGeom>
            <a:ln w="12700" cap="flat" cmpd="sng">
              <a:solidFill>
                <a:schemeClr val="tx1"/>
              </a:solidFill>
              <a:prstDash val="solid"/>
              <a:headEnd type="none" w="med" len="med"/>
              <a:tailEnd type="none" w="med" len="med"/>
            </a:ln>
          </p:spPr>
        </p:sp>
        <p:sp>
          <p:nvSpPr>
            <p:cNvPr id="250967" name="直接连接符 250966"/>
            <p:cNvSpPr/>
            <p:nvPr/>
          </p:nvSpPr>
          <p:spPr>
            <a:xfrm>
              <a:off x="8773" y="7295"/>
              <a:ext cx="150" cy="0"/>
            </a:xfrm>
            <a:prstGeom prst="line">
              <a:avLst/>
            </a:prstGeom>
            <a:ln w="12700" cap="flat" cmpd="sng">
              <a:solidFill>
                <a:schemeClr val="tx1"/>
              </a:solidFill>
              <a:prstDash val="solid"/>
              <a:headEnd type="none" w="med" len="med"/>
              <a:tailEnd type="none" w="med" len="med"/>
            </a:ln>
          </p:spPr>
        </p:sp>
        <p:sp>
          <p:nvSpPr>
            <p:cNvPr id="250968" name="直接连接符 250967"/>
            <p:cNvSpPr/>
            <p:nvPr/>
          </p:nvSpPr>
          <p:spPr>
            <a:xfrm>
              <a:off x="8753" y="9678"/>
              <a:ext cx="3155" cy="0"/>
            </a:xfrm>
            <a:prstGeom prst="line">
              <a:avLst/>
            </a:prstGeom>
            <a:ln w="12700" cap="flat" cmpd="sng">
              <a:solidFill>
                <a:schemeClr val="tx1"/>
              </a:solidFill>
              <a:prstDash val="dash"/>
              <a:headEnd type="none" w="med" len="med"/>
              <a:tailEnd type="none" w="med" len="med"/>
            </a:ln>
          </p:spPr>
        </p:sp>
        <p:sp>
          <p:nvSpPr>
            <p:cNvPr id="250969" name="矩形 250968"/>
            <p:cNvSpPr/>
            <p:nvPr/>
          </p:nvSpPr>
          <p:spPr>
            <a:xfrm>
              <a:off x="7618" y="6303"/>
              <a:ext cx="1533" cy="676"/>
            </a:xfrm>
            <a:prstGeom prst="rect">
              <a:avLst/>
            </a:prstGeom>
            <a:noFill/>
            <a:ln w="38100">
              <a:noFill/>
            </a:ln>
          </p:spPr>
          <p:txBody>
            <a:bodyPr>
              <a:spAutoFit/>
            </a:bodyPr>
            <a:p>
              <a:r>
                <a:rPr lang="en-US" altLang="zh-CN" sz="1500" b="1">
                  <a:latin typeface="Times New Roman" panose="02020603050405020304" pitchFamily="18" charset="0"/>
                </a:rPr>
                <a:t>180°</a:t>
              </a:r>
              <a:endParaRPr lang="en-US" altLang="zh-CN" sz="1500" b="1">
                <a:latin typeface="Times New Roman" panose="02020603050405020304" pitchFamily="18" charset="0"/>
              </a:endParaRPr>
            </a:p>
          </p:txBody>
        </p:sp>
        <p:sp>
          <p:nvSpPr>
            <p:cNvPr id="250970" name="矩形 250969"/>
            <p:cNvSpPr/>
            <p:nvPr/>
          </p:nvSpPr>
          <p:spPr>
            <a:xfrm>
              <a:off x="7267" y="9365"/>
              <a:ext cx="1774" cy="676"/>
            </a:xfrm>
            <a:prstGeom prst="rect">
              <a:avLst/>
            </a:prstGeom>
            <a:noFill/>
            <a:ln w="38100">
              <a:noFill/>
            </a:ln>
          </p:spPr>
          <p:txBody>
            <a:bodyPr wrap="square">
              <a:spAutoFit/>
            </a:bodyPr>
            <a:p>
              <a:r>
                <a:rPr lang="en-US" altLang="zh-CN" sz="1500" b="1">
                  <a:latin typeface="Times New Roman" panose="02020603050405020304" pitchFamily="18" charset="0"/>
                </a:rPr>
                <a:t>-180°</a:t>
              </a:r>
              <a:endParaRPr lang="en-US" altLang="zh-CN" sz="1500" b="1">
                <a:latin typeface="Times New Roman" panose="02020603050405020304" pitchFamily="18" charset="0"/>
              </a:endParaRPr>
            </a:p>
          </p:txBody>
        </p:sp>
        <p:graphicFrame>
          <p:nvGraphicFramePr>
            <p:cNvPr id="250971" name="对象 250970"/>
            <p:cNvGraphicFramePr/>
            <p:nvPr/>
          </p:nvGraphicFramePr>
          <p:xfrm>
            <a:off x="8923" y="5935"/>
            <a:ext cx="760" cy="540"/>
          </p:xfrm>
          <a:graphic>
            <a:graphicData uri="http://schemas.openxmlformats.org/presentationml/2006/ole">
              <mc:AlternateContent xmlns:mc="http://schemas.openxmlformats.org/markup-compatibility/2006">
                <mc:Choice xmlns:v="urn:schemas-microsoft-com:vml" Requires="v">
                  <p:oleObj spid="_x0000_s166916" name="" r:id="rId4" imgW="342265" imgH="215900" progId="Equation.3">
                    <p:embed/>
                  </p:oleObj>
                </mc:Choice>
                <mc:Fallback>
                  <p:oleObj name="" r:id="rId4" imgW="342265" imgH="215900" progId="Equation.3">
                    <p:embed/>
                    <p:pic>
                      <p:nvPicPr>
                        <p:cNvPr id="0" name="对象 250970"/>
                        <p:cNvPicPr/>
                        <p:nvPr/>
                      </p:nvPicPr>
                      <p:blipFill>
                        <a:blip r:embed="rId5"/>
                        <a:stretch>
                          <a:fillRect/>
                        </a:stretch>
                      </p:blipFill>
                      <p:spPr>
                        <a:xfrm>
                          <a:off x="8923" y="5935"/>
                          <a:ext cx="760" cy="540"/>
                        </a:xfrm>
                        <a:prstGeom prst="rect">
                          <a:avLst/>
                        </a:prstGeom>
                        <a:noFill/>
                        <a:ln w="38100">
                          <a:noFill/>
                          <a:miter/>
                        </a:ln>
                      </p:spPr>
                    </p:pic>
                  </p:oleObj>
                </mc:Fallback>
              </mc:AlternateContent>
            </a:graphicData>
          </a:graphic>
        </p:graphicFrame>
        <p:sp>
          <p:nvSpPr>
            <p:cNvPr id="250973" name="直接连接符 250972"/>
            <p:cNvSpPr/>
            <p:nvPr/>
          </p:nvSpPr>
          <p:spPr>
            <a:xfrm>
              <a:off x="8773" y="8430"/>
              <a:ext cx="1340" cy="0"/>
            </a:xfrm>
            <a:prstGeom prst="line">
              <a:avLst/>
            </a:prstGeom>
            <a:ln w="38100" cap="flat" cmpd="sng">
              <a:solidFill>
                <a:srgbClr val="FF0000"/>
              </a:solidFill>
              <a:prstDash val="sysDot"/>
              <a:headEnd type="none" w="med" len="med"/>
              <a:tailEnd type="none" w="med" len="med"/>
            </a:ln>
          </p:spPr>
        </p:sp>
        <p:sp>
          <p:nvSpPr>
            <p:cNvPr id="250974" name="直接连接符 250973"/>
            <p:cNvSpPr/>
            <p:nvPr/>
          </p:nvSpPr>
          <p:spPr>
            <a:xfrm>
              <a:off x="10113" y="7975"/>
              <a:ext cx="0" cy="455"/>
            </a:xfrm>
            <a:prstGeom prst="line">
              <a:avLst/>
            </a:prstGeom>
            <a:ln w="38100" cap="flat" cmpd="sng">
              <a:solidFill>
                <a:srgbClr val="FF0000"/>
              </a:solidFill>
              <a:prstDash val="sysDot"/>
              <a:headEnd type="none" w="med" len="med"/>
              <a:tailEnd type="none" w="med" len="med"/>
            </a:ln>
          </p:spPr>
        </p:sp>
        <p:sp>
          <p:nvSpPr>
            <p:cNvPr id="250975" name="文本框 250974"/>
            <p:cNvSpPr txBox="1"/>
            <p:nvPr/>
          </p:nvSpPr>
          <p:spPr>
            <a:xfrm>
              <a:off x="9848" y="7145"/>
              <a:ext cx="869" cy="1354"/>
            </a:xfrm>
            <a:prstGeom prst="rect">
              <a:avLst/>
            </a:prstGeom>
            <a:noFill/>
            <a:ln w="38100">
              <a:noFill/>
            </a:ln>
          </p:spPr>
          <p:txBody>
            <a:bodyPr wrap="none" anchor="t">
              <a:spAutoFit/>
            </a:bodyPr>
            <a:p>
              <a:pPr algn="l"/>
              <a:r>
                <a:rPr lang="zh-CN" altLang="en-US" sz="1800">
                  <a:sym typeface="Symbol" panose="05050102010706020507" charset="0"/>
                </a:rPr>
                <a:t></a:t>
              </a:r>
              <a:r>
                <a:rPr lang="en-US" altLang="zh-CN" sz="1800" baseline="-25000">
                  <a:sym typeface="Symbol" panose="05050102010706020507" charset="0"/>
                </a:rPr>
                <a:t>c</a:t>
              </a:r>
              <a:endParaRPr lang="en-US" altLang="zh-CN" sz="1800" baseline="-25000">
                <a:sym typeface="Symbol" panose="05050102010706020507" charset="0"/>
              </a:endParaRPr>
            </a:p>
            <a:p>
              <a:endParaRPr lang="en-US" altLang="zh-CN" sz="1800" b="1">
                <a:solidFill>
                  <a:srgbClr val="FF0000"/>
                </a:solidFill>
                <a:latin typeface="Times New Roman" panose="02020603050405020304" pitchFamily="18" charset="0"/>
              </a:endParaRPr>
            </a:p>
          </p:txBody>
        </p:sp>
        <p:sp>
          <p:nvSpPr>
            <p:cNvPr id="5" name="文本框 4"/>
            <p:cNvSpPr txBox="1"/>
            <p:nvPr/>
          </p:nvSpPr>
          <p:spPr>
            <a:xfrm>
              <a:off x="11549" y="7145"/>
              <a:ext cx="713" cy="773"/>
            </a:xfrm>
            <a:prstGeom prst="rect">
              <a:avLst/>
            </a:prstGeom>
            <a:noFill/>
            <a:ln w="38100">
              <a:noFill/>
            </a:ln>
          </p:spPr>
          <p:txBody>
            <a:bodyPr wrap="none" anchor="t">
              <a:spAutoFit/>
            </a:bodyPr>
            <a:p>
              <a:pPr algn="l"/>
              <a:r>
                <a:rPr lang="zh-CN" altLang="en-US" sz="1800">
                  <a:sym typeface="Symbol" panose="05050102010706020507" charset="0"/>
                </a:rPr>
                <a:t></a:t>
              </a:r>
              <a:endParaRPr lang="en-US" altLang="zh-CN" sz="1800" baseline="-25000">
                <a:sym typeface="Symbol" panose="05050102010706020507"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43"/>
                                        </p:tgtEl>
                                        <p:attrNameLst>
                                          <p:attrName>style.visibility</p:attrName>
                                        </p:attrNameLst>
                                      </p:cBhvr>
                                      <p:to>
                                        <p:strVal val="visible"/>
                                      </p:to>
                                    </p:set>
                                    <p:animEffect transition="in" filter="wipe(left)">
                                      <p:cBhvr>
                                        <p:cTn id="7" dur="500"/>
                                        <p:tgtEl>
                                          <p:spTgt spid="2775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45"/>
                                        </p:tgtEl>
                                        <p:attrNameLst>
                                          <p:attrName>style.visibility</p:attrName>
                                        </p:attrNameLst>
                                      </p:cBhvr>
                                      <p:to>
                                        <p:strVal val="visible"/>
                                      </p:to>
                                    </p:set>
                                    <p:animEffect transition="in" filter="wipe(left)">
                                      <p:cBhvr>
                                        <p:cTn id="12" dur="500"/>
                                        <p:tgtEl>
                                          <p:spTgt spid="277545"/>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953358">
                                            <p:txEl>
                                              <p:pRg st="0" end="0"/>
                                            </p:txEl>
                                          </p:spTgt>
                                        </p:tgtEl>
                                        <p:attrNameLst>
                                          <p:attrName>style.visibility</p:attrName>
                                        </p:attrNameLst>
                                      </p:cBhvr>
                                      <p:to>
                                        <p:strVal val="visible"/>
                                      </p:to>
                                    </p:set>
                                    <p:animEffect transition="in" filter="box(out)">
                                      <p:cBhvr>
                                        <p:cTn id="16" dur="500"/>
                                        <p:tgtEl>
                                          <p:spTgt spid="953358">
                                            <p:txEl>
                                              <p:pRg st="0" end="0"/>
                                            </p:txEl>
                                          </p:spTgt>
                                        </p:tgtEl>
                                      </p:cBhvr>
                                    </p:animEffect>
                                  </p:childTnLst>
                                </p:cTn>
                              </p:par>
                            </p:childTnLst>
                          </p:cTn>
                        </p:par>
                        <p:par>
                          <p:cTn id="17" fill="hold">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953358">
                                            <p:txEl>
                                              <p:pRg st="1" end="1"/>
                                            </p:txEl>
                                          </p:spTgt>
                                        </p:tgtEl>
                                        <p:attrNameLst>
                                          <p:attrName>style.visibility</p:attrName>
                                        </p:attrNameLst>
                                      </p:cBhvr>
                                      <p:to>
                                        <p:strVal val="visible"/>
                                      </p:to>
                                    </p:set>
                                    <p:animEffect transition="in" filter="box(out)">
                                      <p:cBhvr>
                                        <p:cTn id="20" dur="500"/>
                                        <p:tgtEl>
                                          <p:spTgt spid="95335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7547"/>
                                        </p:tgtEl>
                                        <p:attrNameLst>
                                          <p:attrName>style.visibility</p:attrName>
                                        </p:attrNameLst>
                                      </p:cBhvr>
                                      <p:to>
                                        <p:strVal val="visible"/>
                                      </p:to>
                                    </p:set>
                                    <p:animEffect transition="in" filter="wipe(left)">
                                      <p:cBhvr>
                                        <p:cTn id="25" dur="500"/>
                                        <p:tgtEl>
                                          <p:spTgt spid="27754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7542"/>
                                        </p:tgtEl>
                                        <p:attrNameLst>
                                          <p:attrName>style.visibility</p:attrName>
                                        </p:attrNameLst>
                                      </p:cBhvr>
                                      <p:to>
                                        <p:strVal val="visible"/>
                                      </p:to>
                                    </p:set>
                                    <p:animEffect transition="in" filter="wipe(left)">
                                      <p:cBhvr>
                                        <p:cTn id="30" dur="500"/>
                                        <p:tgtEl>
                                          <p:spTgt spid="277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58" grpId="0" build="p"/>
      <p:bldP spid="277542" grpId="0"/>
      <p:bldP spid="277543" grpId="0"/>
      <p:bldP spid="277545" grpId="0"/>
      <p:bldP spid="27754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1942" name="组合 251941"/>
          <p:cNvGrpSpPr/>
          <p:nvPr/>
        </p:nvGrpSpPr>
        <p:grpSpPr>
          <a:xfrm>
            <a:off x="4879235" y="167908"/>
            <a:ext cx="2160172" cy="2186370"/>
            <a:chOff x="3402" y="2251"/>
            <a:chExt cx="1814" cy="1836"/>
          </a:xfrm>
        </p:grpSpPr>
        <p:sp>
          <p:nvSpPr>
            <p:cNvPr id="251943" name="矩形 251942"/>
            <p:cNvSpPr/>
            <p:nvPr/>
          </p:nvSpPr>
          <p:spPr>
            <a:xfrm>
              <a:off x="3515" y="2653"/>
              <a:ext cx="454" cy="464"/>
            </a:xfrm>
            <a:prstGeom prst="rect">
              <a:avLst/>
            </a:prstGeom>
            <a:noFill/>
            <a:ln w="38100">
              <a:noFill/>
            </a:ln>
          </p:spPr>
          <p:txBody>
            <a:bodyPr>
              <a:spAutoFit/>
            </a:bodyPr>
            <a:lstStyle/>
            <a:p>
              <a:r>
                <a:rPr lang="en-US" altLang="zh-CN" sz="1500" b="1">
                  <a:latin typeface="Times New Roman" panose="02020603050405020304" pitchFamily="18" charset="0"/>
                </a:rPr>
                <a:t>90°</a:t>
              </a:r>
              <a:endParaRPr lang="en-US" altLang="zh-CN" sz="1500" b="1">
                <a:latin typeface="Times New Roman" panose="02020603050405020304" pitchFamily="18" charset="0"/>
              </a:endParaRPr>
            </a:p>
          </p:txBody>
        </p:sp>
        <p:sp>
          <p:nvSpPr>
            <p:cNvPr id="251944" name="矩形 251943"/>
            <p:cNvSpPr/>
            <p:nvPr/>
          </p:nvSpPr>
          <p:spPr>
            <a:xfrm>
              <a:off x="3478" y="3291"/>
              <a:ext cx="491" cy="464"/>
            </a:xfrm>
            <a:prstGeom prst="rect">
              <a:avLst/>
            </a:prstGeom>
            <a:noFill/>
            <a:ln w="38100">
              <a:noFill/>
            </a:ln>
          </p:spPr>
          <p:txBody>
            <a:bodyPr>
              <a:spAutoFit/>
            </a:bodyPr>
            <a:lstStyle/>
            <a:p>
              <a:r>
                <a:rPr lang="en-US" altLang="zh-CN" sz="1500" b="1">
                  <a:latin typeface="Times New Roman" panose="02020603050405020304" pitchFamily="18" charset="0"/>
                </a:rPr>
                <a:t>-90°</a:t>
              </a:r>
              <a:endParaRPr lang="en-US" altLang="zh-CN" sz="1500" b="1">
                <a:latin typeface="Times New Roman" panose="02020603050405020304" pitchFamily="18" charset="0"/>
              </a:endParaRPr>
            </a:p>
          </p:txBody>
        </p:sp>
        <p:sp>
          <p:nvSpPr>
            <p:cNvPr id="251945" name="直接连接符 251944"/>
            <p:cNvSpPr/>
            <p:nvPr/>
          </p:nvSpPr>
          <p:spPr>
            <a:xfrm>
              <a:off x="3878" y="2273"/>
              <a:ext cx="0" cy="1543"/>
            </a:xfrm>
            <a:prstGeom prst="line">
              <a:avLst/>
            </a:prstGeom>
            <a:ln w="38100" cap="flat" cmpd="sng">
              <a:solidFill>
                <a:schemeClr val="tx1"/>
              </a:solidFill>
              <a:prstDash val="solid"/>
              <a:headEnd type="stealth" w="med" len="lg"/>
              <a:tailEnd type="none" w="med" len="med"/>
            </a:ln>
          </p:spPr>
        </p:sp>
        <p:sp>
          <p:nvSpPr>
            <p:cNvPr id="251946" name="直接连接符 251945"/>
            <p:cNvSpPr/>
            <p:nvPr/>
          </p:nvSpPr>
          <p:spPr>
            <a:xfrm>
              <a:off x="3878" y="3067"/>
              <a:ext cx="1338" cy="22"/>
            </a:xfrm>
            <a:prstGeom prst="line">
              <a:avLst/>
            </a:prstGeom>
            <a:ln w="38100" cap="flat" cmpd="sng">
              <a:solidFill>
                <a:schemeClr val="tx1"/>
              </a:solidFill>
              <a:prstDash val="solid"/>
              <a:headEnd type="none" w="med" len="med"/>
              <a:tailEnd type="stealth" w="med" len="lg"/>
            </a:ln>
          </p:spPr>
        </p:sp>
        <p:sp>
          <p:nvSpPr>
            <p:cNvPr id="251947" name="文本框 251946"/>
            <p:cNvSpPr txBox="1"/>
            <p:nvPr/>
          </p:nvSpPr>
          <p:spPr>
            <a:xfrm>
              <a:off x="3666" y="2923"/>
              <a:ext cx="250" cy="309"/>
            </a:xfrm>
            <a:prstGeom prst="rect">
              <a:avLst/>
            </a:prstGeom>
            <a:noFill/>
            <a:ln w="38100">
              <a:noFill/>
            </a:ln>
          </p:spPr>
          <p:txBody>
            <a:bodyPr wrap="none" anchor="t">
              <a:spAutoFit/>
            </a:bodyPr>
            <a:lstStyle/>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251948" name="任意多边形 251947"/>
            <p:cNvSpPr/>
            <p:nvPr/>
          </p:nvSpPr>
          <p:spPr>
            <a:xfrm>
              <a:off x="3878" y="3067"/>
              <a:ext cx="1179" cy="349"/>
            </a:xfrm>
            <a:custGeom>
              <a:avLst/>
              <a:gdLst/>
              <a:ahLst/>
              <a:cxnLst/>
              <a:rect l="0" t="0" r="0" b="0"/>
              <a:pathLst>
                <a:path w="1338" h="349">
                  <a:moveTo>
                    <a:pt x="0" y="9"/>
                  </a:moveTo>
                  <a:cubicBezTo>
                    <a:pt x="153" y="5"/>
                    <a:pt x="303" y="0"/>
                    <a:pt x="408" y="31"/>
                  </a:cubicBezTo>
                  <a:cubicBezTo>
                    <a:pt x="513" y="62"/>
                    <a:pt x="589" y="169"/>
                    <a:pt x="627" y="198"/>
                  </a:cubicBezTo>
                  <a:cubicBezTo>
                    <a:pt x="665" y="227"/>
                    <a:pt x="630" y="202"/>
                    <a:pt x="633" y="204"/>
                  </a:cubicBezTo>
                  <a:cubicBezTo>
                    <a:pt x="636" y="206"/>
                    <a:pt x="613" y="193"/>
                    <a:pt x="643" y="213"/>
                  </a:cubicBezTo>
                  <a:cubicBezTo>
                    <a:pt x="673" y="233"/>
                    <a:pt x="700" y="303"/>
                    <a:pt x="816" y="326"/>
                  </a:cubicBezTo>
                  <a:cubicBezTo>
                    <a:pt x="932" y="349"/>
                    <a:pt x="1251" y="345"/>
                    <a:pt x="1338" y="349"/>
                  </a:cubicBezTo>
                </a:path>
              </a:pathLst>
            </a:custGeom>
            <a:noFill/>
            <a:ln w="38100" cap="flat" cmpd="sng">
              <a:solidFill>
                <a:srgbClr val="0000FF">
                  <a:alpha val="100000"/>
                </a:srgbClr>
              </a:solidFill>
              <a:prstDash val="solid"/>
              <a:headEnd type="none" w="med" len="med"/>
              <a:tailEnd type="none" w="med" len="med"/>
            </a:ln>
          </p:spPr>
          <p:txBody>
            <a:bodyPr/>
            <a:lstStyle/>
            <a:p>
              <a:endParaRPr lang="zh-CN" altLang="en-US" sz="100"/>
            </a:p>
          </p:txBody>
        </p:sp>
        <p:sp>
          <p:nvSpPr>
            <p:cNvPr id="251949" name="直接连接符 251948"/>
            <p:cNvSpPr/>
            <p:nvPr/>
          </p:nvSpPr>
          <p:spPr>
            <a:xfrm>
              <a:off x="3886" y="2523"/>
              <a:ext cx="1262" cy="0"/>
            </a:xfrm>
            <a:prstGeom prst="line">
              <a:avLst/>
            </a:prstGeom>
            <a:ln w="12700" cap="flat" cmpd="sng">
              <a:solidFill>
                <a:schemeClr val="tx1"/>
              </a:solidFill>
              <a:prstDash val="dash"/>
              <a:headEnd type="none" w="med" len="med"/>
              <a:tailEnd type="none" w="med" len="med"/>
            </a:ln>
          </p:spPr>
        </p:sp>
        <p:sp>
          <p:nvSpPr>
            <p:cNvPr id="251950" name="直接连接符 251949"/>
            <p:cNvSpPr/>
            <p:nvPr/>
          </p:nvSpPr>
          <p:spPr>
            <a:xfrm>
              <a:off x="3886" y="3416"/>
              <a:ext cx="60" cy="0"/>
            </a:xfrm>
            <a:prstGeom prst="line">
              <a:avLst/>
            </a:prstGeom>
            <a:ln w="12700" cap="flat" cmpd="sng">
              <a:solidFill>
                <a:schemeClr val="tx1"/>
              </a:solidFill>
              <a:prstDash val="solid"/>
              <a:headEnd type="none" w="med" len="med"/>
              <a:tailEnd type="none" w="med" len="med"/>
            </a:ln>
          </p:spPr>
        </p:sp>
        <p:sp>
          <p:nvSpPr>
            <p:cNvPr id="251951" name="直接连接符 251950"/>
            <p:cNvSpPr/>
            <p:nvPr/>
          </p:nvSpPr>
          <p:spPr>
            <a:xfrm>
              <a:off x="3886" y="2795"/>
              <a:ext cx="60" cy="0"/>
            </a:xfrm>
            <a:prstGeom prst="line">
              <a:avLst/>
            </a:prstGeom>
            <a:ln w="12700" cap="flat" cmpd="sng">
              <a:solidFill>
                <a:schemeClr val="tx1"/>
              </a:solidFill>
              <a:prstDash val="solid"/>
              <a:headEnd type="none" w="med" len="med"/>
              <a:tailEnd type="none" w="med" len="med"/>
            </a:ln>
          </p:spPr>
        </p:sp>
        <p:sp>
          <p:nvSpPr>
            <p:cNvPr id="251952" name="直接连接符 251951"/>
            <p:cNvSpPr/>
            <p:nvPr/>
          </p:nvSpPr>
          <p:spPr>
            <a:xfrm>
              <a:off x="3878" y="3748"/>
              <a:ext cx="1262" cy="0"/>
            </a:xfrm>
            <a:prstGeom prst="line">
              <a:avLst/>
            </a:prstGeom>
            <a:ln w="12700" cap="flat" cmpd="sng">
              <a:solidFill>
                <a:schemeClr val="tx1"/>
              </a:solidFill>
              <a:prstDash val="dash"/>
              <a:headEnd type="none" w="med" len="med"/>
              <a:tailEnd type="none" w="med" len="med"/>
            </a:ln>
          </p:spPr>
        </p:sp>
        <p:sp>
          <p:nvSpPr>
            <p:cNvPr id="251953" name="矩形 251952"/>
            <p:cNvSpPr/>
            <p:nvPr/>
          </p:nvSpPr>
          <p:spPr>
            <a:xfrm>
              <a:off x="3424" y="2398"/>
              <a:ext cx="613" cy="270"/>
            </a:xfrm>
            <a:prstGeom prst="rect">
              <a:avLst/>
            </a:prstGeom>
            <a:noFill/>
            <a:ln w="38100">
              <a:noFill/>
            </a:ln>
          </p:spPr>
          <p:txBody>
            <a:bodyPr>
              <a:spAutoFit/>
            </a:bodyPr>
            <a:lstStyle/>
            <a:p>
              <a:r>
                <a:rPr lang="en-US" altLang="zh-CN" sz="1500" b="1">
                  <a:latin typeface="Times New Roman" panose="02020603050405020304" pitchFamily="18" charset="0"/>
                </a:rPr>
                <a:t>180°</a:t>
              </a:r>
              <a:endParaRPr lang="en-US" altLang="zh-CN" sz="1500" b="1">
                <a:latin typeface="Times New Roman" panose="02020603050405020304" pitchFamily="18" charset="0"/>
              </a:endParaRPr>
            </a:p>
          </p:txBody>
        </p:sp>
        <p:sp>
          <p:nvSpPr>
            <p:cNvPr id="251954" name="矩形 251953"/>
            <p:cNvSpPr/>
            <p:nvPr/>
          </p:nvSpPr>
          <p:spPr>
            <a:xfrm>
              <a:off x="3402" y="3623"/>
              <a:ext cx="591" cy="464"/>
            </a:xfrm>
            <a:prstGeom prst="rect">
              <a:avLst/>
            </a:prstGeom>
            <a:noFill/>
            <a:ln w="38100">
              <a:noFill/>
            </a:ln>
          </p:spPr>
          <p:txBody>
            <a:bodyPr>
              <a:spAutoFit/>
            </a:bodyPr>
            <a:lstStyle/>
            <a:p>
              <a:r>
                <a:rPr lang="en-US" altLang="zh-CN" sz="1500" b="1">
                  <a:latin typeface="Times New Roman" panose="02020603050405020304" pitchFamily="18" charset="0"/>
                </a:rPr>
                <a:t>-180°</a:t>
              </a:r>
              <a:endParaRPr lang="en-US" altLang="zh-CN" sz="1500" b="1">
                <a:latin typeface="Times New Roman" panose="02020603050405020304" pitchFamily="18" charset="0"/>
              </a:endParaRPr>
            </a:p>
          </p:txBody>
        </p:sp>
        <p:graphicFrame>
          <p:nvGraphicFramePr>
            <p:cNvPr id="251955" name="对象 251954"/>
            <p:cNvGraphicFramePr/>
            <p:nvPr/>
          </p:nvGraphicFramePr>
          <p:xfrm>
            <a:off x="3946" y="2251"/>
            <a:ext cx="304" cy="216"/>
          </p:xfrm>
          <a:graphic>
            <a:graphicData uri="http://schemas.openxmlformats.org/presentationml/2006/ole">
              <mc:AlternateContent xmlns:mc="http://schemas.openxmlformats.org/markup-compatibility/2006">
                <mc:Choice xmlns:v="urn:schemas-microsoft-com:vml" Requires="v">
                  <p:oleObj spid="_x0000_s168962" name="" r:id="rId1" imgW="342265" imgH="215900" progId="Equation.3">
                    <p:embed/>
                  </p:oleObj>
                </mc:Choice>
                <mc:Fallback>
                  <p:oleObj name="" r:id="rId1" imgW="342265" imgH="215900" progId="Equation.3">
                    <p:embed/>
                    <p:pic>
                      <p:nvPicPr>
                        <p:cNvPr id="0" name="对象 251954"/>
                        <p:cNvPicPr/>
                        <p:nvPr/>
                      </p:nvPicPr>
                      <p:blipFill>
                        <a:blip r:embed="rId2"/>
                        <a:stretch>
                          <a:fillRect/>
                        </a:stretch>
                      </p:blipFill>
                      <p:spPr>
                        <a:xfrm>
                          <a:off x="3946" y="2251"/>
                          <a:ext cx="304" cy="216"/>
                        </a:xfrm>
                        <a:prstGeom prst="rect">
                          <a:avLst/>
                        </a:prstGeom>
                        <a:noFill/>
                        <a:ln w="38100">
                          <a:noFill/>
                          <a:miter/>
                        </a:ln>
                      </p:spPr>
                    </p:pic>
                  </p:oleObj>
                </mc:Fallback>
              </mc:AlternateContent>
            </a:graphicData>
          </a:graphic>
        </p:graphicFrame>
        <p:graphicFrame>
          <p:nvGraphicFramePr>
            <p:cNvPr id="251956" name="对象 251955"/>
            <p:cNvGraphicFramePr/>
            <p:nvPr/>
          </p:nvGraphicFramePr>
          <p:xfrm>
            <a:off x="4986" y="2829"/>
            <a:ext cx="142" cy="148"/>
          </p:xfrm>
          <a:graphic>
            <a:graphicData uri="http://schemas.openxmlformats.org/presentationml/2006/ole">
              <mc:AlternateContent xmlns:mc="http://schemas.openxmlformats.org/markup-compatibility/2006">
                <mc:Choice xmlns:v="urn:schemas-microsoft-com:vml" Requires="v">
                  <p:oleObj spid="_x0000_s168963" name="" r:id="rId3" imgW="152400" imgH="139700" progId="Equation.3">
                    <p:embed/>
                  </p:oleObj>
                </mc:Choice>
                <mc:Fallback>
                  <p:oleObj name="" r:id="rId3" imgW="152400" imgH="139700" progId="Equation.3">
                    <p:embed/>
                    <p:pic>
                      <p:nvPicPr>
                        <p:cNvPr id="0" name="对象 251955"/>
                        <p:cNvPicPr/>
                        <p:nvPr/>
                      </p:nvPicPr>
                      <p:blipFill>
                        <a:blip r:embed="rId4"/>
                        <a:stretch>
                          <a:fillRect/>
                        </a:stretch>
                      </p:blipFill>
                      <p:spPr>
                        <a:xfrm>
                          <a:off x="4986" y="2829"/>
                          <a:ext cx="142" cy="148"/>
                        </a:xfrm>
                        <a:prstGeom prst="rect">
                          <a:avLst/>
                        </a:prstGeom>
                        <a:noFill/>
                        <a:ln w="38100">
                          <a:noFill/>
                          <a:miter/>
                        </a:ln>
                      </p:spPr>
                    </p:pic>
                  </p:oleObj>
                </mc:Fallback>
              </mc:AlternateContent>
            </a:graphicData>
          </a:graphic>
        </p:graphicFrame>
        <p:sp>
          <p:nvSpPr>
            <p:cNvPr id="251957" name="直接连接符 251956"/>
            <p:cNvSpPr/>
            <p:nvPr/>
          </p:nvSpPr>
          <p:spPr>
            <a:xfrm>
              <a:off x="3886" y="3249"/>
              <a:ext cx="536" cy="0"/>
            </a:xfrm>
            <a:prstGeom prst="line">
              <a:avLst/>
            </a:prstGeom>
            <a:ln w="38100" cap="flat" cmpd="sng">
              <a:solidFill>
                <a:srgbClr val="FF0000"/>
              </a:solidFill>
              <a:prstDash val="sysDot"/>
              <a:headEnd type="none" w="med" len="med"/>
              <a:tailEnd type="none" w="med" len="med"/>
            </a:ln>
          </p:spPr>
        </p:sp>
        <p:sp>
          <p:nvSpPr>
            <p:cNvPr id="251958" name="直接连接符 251957"/>
            <p:cNvSpPr/>
            <p:nvPr/>
          </p:nvSpPr>
          <p:spPr>
            <a:xfrm>
              <a:off x="4422" y="3067"/>
              <a:ext cx="0" cy="182"/>
            </a:xfrm>
            <a:prstGeom prst="line">
              <a:avLst/>
            </a:prstGeom>
            <a:ln w="38100" cap="flat" cmpd="sng">
              <a:solidFill>
                <a:srgbClr val="FF0000"/>
              </a:solidFill>
              <a:prstDash val="sysDot"/>
              <a:headEnd type="none" w="med" len="med"/>
              <a:tailEnd type="none" w="med" len="med"/>
            </a:ln>
          </p:spPr>
        </p:sp>
      </p:grpSp>
      <p:sp>
        <p:nvSpPr>
          <p:cNvPr id="251961" name="矩形 251960"/>
          <p:cNvSpPr/>
          <p:nvPr/>
        </p:nvSpPr>
        <p:spPr>
          <a:xfrm>
            <a:off x="1574038" y="2354119"/>
            <a:ext cx="5887480" cy="368300"/>
          </a:xfrm>
          <a:prstGeom prst="rect">
            <a:avLst/>
          </a:prstGeom>
          <a:noFill/>
          <a:ln w="38100">
            <a:noFill/>
          </a:ln>
        </p:spPr>
        <p:txBody>
          <a:bodyPr>
            <a:spAutoFit/>
          </a:bodyPr>
          <a:lstStyle/>
          <a:p>
            <a:r>
              <a:rPr lang="zh-CN" altLang="en-US" sz="1800" b="1" dirty="0">
                <a:solidFill>
                  <a:srgbClr val="FF0000"/>
                </a:solidFill>
                <a:latin typeface="Arial" panose="020B0604020202020204" pitchFamily="34" charset="0"/>
              </a:rPr>
              <a:t>截止频率（转折频率）</a:t>
            </a:r>
            <a:r>
              <a:rPr lang="zh-CN" altLang="en-US" sz="1800" b="1" dirty="0">
                <a:latin typeface="Arial" panose="020B0604020202020204" pitchFamily="34" charset="0"/>
              </a:rPr>
              <a:t>：</a:t>
            </a:r>
            <a:endParaRPr lang="zh-CN" altLang="en-US" sz="1800" b="1">
              <a:latin typeface="宋体" panose="02010600030101010101" pitchFamily="2" charset="-122"/>
            </a:endParaRPr>
          </a:p>
        </p:txBody>
      </p:sp>
      <p:sp>
        <p:nvSpPr>
          <p:cNvPr id="251962" name="矩形 251961"/>
          <p:cNvSpPr/>
          <p:nvPr/>
        </p:nvSpPr>
        <p:spPr>
          <a:xfrm>
            <a:off x="1519895" y="3822575"/>
            <a:ext cx="2412628" cy="368300"/>
          </a:xfrm>
          <a:prstGeom prst="rect">
            <a:avLst/>
          </a:prstGeom>
          <a:noFill/>
          <a:ln w="38100">
            <a:noFill/>
          </a:ln>
        </p:spPr>
        <p:txBody>
          <a:bodyPr>
            <a:spAutoFit/>
          </a:bodyPr>
          <a:lstStyle/>
          <a:p>
            <a:r>
              <a:rPr lang="zh-CN" altLang="en-US" sz="1800" b="1" dirty="0">
                <a:solidFill>
                  <a:srgbClr val="FF0000"/>
                </a:solidFill>
                <a:latin typeface="宋体" panose="02010600030101010101" pitchFamily="2" charset="-122"/>
              </a:rPr>
              <a:t>通频带</a:t>
            </a:r>
            <a:r>
              <a:rPr lang="en-US" altLang="zh-CN" sz="1800" b="1" dirty="0">
                <a:solidFill>
                  <a:srgbClr val="FF0000"/>
                </a:solidFill>
                <a:latin typeface="宋体" panose="02010600030101010101" pitchFamily="2" charset="-122"/>
              </a:rPr>
              <a:t>(</a:t>
            </a:r>
            <a:r>
              <a:rPr lang="zh-CN" altLang="en-US" sz="1800" b="1" dirty="0">
                <a:solidFill>
                  <a:srgbClr val="FF0000"/>
                </a:solidFill>
                <a:latin typeface="宋体" panose="02010600030101010101" pitchFamily="2" charset="-122"/>
              </a:rPr>
              <a:t>通带</a:t>
            </a:r>
            <a:r>
              <a:rPr lang="en-US" altLang="zh-CN" sz="1800" b="1" dirty="0">
                <a:solidFill>
                  <a:srgbClr val="FF0000"/>
                </a:solidFill>
                <a:latin typeface="宋体" panose="02010600030101010101" pitchFamily="2" charset="-122"/>
              </a:rPr>
              <a:t>)</a:t>
            </a:r>
            <a:r>
              <a:rPr lang="zh-CN" altLang="en-US" sz="1800" b="1" dirty="0">
                <a:solidFill>
                  <a:srgbClr val="FF0000"/>
                </a:solidFill>
                <a:latin typeface="宋体" panose="02010600030101010101" pitchFamily="2" charset="-122"/>
              </a:rPr>
              <a:t>：</a:t>
            </a:r>
            <a:endParaRPr lang="zh-CN" altLang="en-US" sz="1800" b="1" dirty="0">
              <a:latin typeface="宋体" panose="02010600030101010101" pitchFamily="2" charset="-122"/>
            </a:endParaRPr>
          </a:p>
        </p:txBody>
      </p:sp>
      <p:grpSp>
        <p:nvGrpSpPr>
          <p:cNvPr id="251989" name="组合 251988"/>
          <p:cNvGrpSpPr/>
          <p:nvPr/>
        </p:nvGrpSpPr>
        <p:grpSpPr>
          <a:xfrm>
            <a:off x="1686611" y="276273"/>
            <a:ext cx="2245912" cy="1836265"/>
            <a:chOff x="888" y="1533"/>
            <a:chExt cx="1886" cy="1542"/>
          </a:xfrm>
        </p:grpSpPr>
        <p:sp>
          <p:nvSpPr>
            <p:cNvPr id="251990" name="任意多边形 251989"/>
            <p:cNvSpPr/>
            <p:nvPr/>
          </p:nvSpPr>
          <p:spPr>
            <a:xfrm>
              <a:off x="1436" y="1897"/>
              <a:ext cx="1156" cy="847"/>
            </a:xfrm>
            <a:custGeom>
              <a:avLst/>
              <a:gdLst/>
              <a:ahLst/>
              <a:cxnLst/>
              <a:rect l="0" t="0" r="0" b="0"/>
              <a:pathLst>
                <a:path w="1044" h="1274">
                  <a:moveTo>
                    <a:pt x="0" y="4"/>
                  </a:moveTo>
                  <a:cubicBezTo>
                    <a:pt x="176" y="2"/>
                    <a:pt x="352" y="0"/>
                    <a:pt x="454" y="72"/>
                  </a:cubicBezTo>
                  <a:cubicBezTo>
                    <a:pt x="556" y="144"/>
                    <a:pt x="560" y="261"/>
                    <a:pt x="613" y="435"/>
                  </a:cubicBezTo>
                  <a:cubicBezTo>
                    <a:pt x="666" y="609"/>
                    <a:pt x="700" y="975"/>
                    <a:pt x="772" y="1115"/>
                  </a:cubicBezTo>
                  <a:cubicBezTo>
                    <a:pt x="844" y="1255"/>
                    <a:pt x="944" y="1264"/>
                    <a:pt x="1044" y="1274"/>
                  </a:cubicBezTo>
                </a:path>
              </a:pathLst>
            </a:custGeom>
            <a:noFill/>
            <a:ln w="38100" cap="flat" cmpd="sng">
              <a:solidFill>
                <a:srgbClr val="FF0000">
                  <a:alpha val="100000"/>
                </a:srgbClr>
              </a:solidFill>
              <a:prstDash val="solid"/>
              <a:headEnd type="none" w="med" len="med"/>
              <a:tailEnd type="none" w="med" len="med"/>
            </a:ln>
          </p:spPr>
          <p:txBody>
            <a:bodyPr/>
            <a:lstStyle/>
            <a:p>
              <a:endParaRPr lang="zh-CN" altLang="en-US" sz="100"/>
            </a:p>
          </p:txBody>
        </p:sp>
        <p:sp>
          <p:nvSpPr>
            <p:cNvPr id="251991" name="直接连接符 251990"/>
            <p:cNvSpPr/>
            <p:nvPr/>
          </p:nvSpPr>
          <p:spPr>
            <a:xfrm>
              <a:off x="1436" y="1565"/>
              <a:ext cx="0" cy="1293"/>
            </a:xfrm>
            <a:prstGeom prst="line">
              <a:avLst/>
            </a:prstGeom>
            <a:ln w="38100" cap="flat" cmpd="sng">
              <a:solidFill>
                <a:schemeClr val="tx1"/>
              </a:solidFill>
              <a:prstDash val="solid"/>
              <a:headEnd type="stealth" w="med" len="lg"/>
              <a:tailEnd type="none" w="med" len="med"/>
            </a:ln>
          </p:spPr>
        </p:sp>
        <p:sp>
          <p:nvSpPr>
            <p:cNvPr id="251992" name="直接连接符 251991"/>
            <p:cNvSpPr/>
            <p:nvPr/>
          </p:nvSpPr>
          <p:spPr>
            <a:xfrm>
              <a:off x="1436" y="2858"/>
              <a:ext cx="1338" cy="22"/>
            </a:xfrm>
            <a:prstGeom prst="line">
              <a:avLst/>
            </a:prstGeom>
            <a:ln w="38100" cap="flat" cmpd="sng">
              <a:solidFill>
                <a:schemeClr val="tx1"/>
              </a:solidFill>
              <a:prstDash val="solid"/>
              <a:headEnd type="none" w="med" len="med"/>
              <a:tailEnd type="stealth" w="med" len="lg"/>
            </a:ln>
          </p:spPr>
        </p:sp>
        <p:sp>
          <p:nvSpPr>
            <p:cNvPr id="251993" name="文本框 251992"/>
            <p:cNvSpPr txBox="1"/>
            <p:nvPr/>
          </p:nvSpPr>
          <p:spPr>
            <a:xfrm>
              <a:off x="1186" y="1781"/>
              <a:ext cx="212" cy="309"/>
            </a:xfrm>
            <a:prstGeom prst="rect">
              <a:avLst/>
            </a:prstGeom>
            <a:noFill/>
            <a:ln w="38100">
              <a:noFill/>
            </a:ln>
          </p:spPr>
          <p:txBody>
            <a:bodyPr>
              <a:spAutoFit/>
            </a:bodyPr>
            <a:lstStyle/>
            <a:p>
              <a:r>
                <a:rPr lang="en-US" altLang="zh-CN" sz="1800" b="1">
                  <a:latin typeface="Times New Roman" panose="02020603050405020304" pitchFamily="18" charset="0"/>
                </a:rPr>
                <a:t>1</a:t>
              </a:r>
              <a:endParaRPr lang="en-US" altLang="zh-CN" sz="1800" b="1">
                <a:latin typeface="Times New Roman" panose="02020603050405020304" pitchFamily="18" charset="0"/>
              </a:endParaRPr>
            </a:p>
          </p:txBody>
        </p:sp>
        <p:graphicFrame>
          <p:nvGraphicFramePr>
            <p:cNvPr id="251994" name="对象 251993"/>
            <p:cNvGraphicFramePr/>
            <p:nvPr/>
          </p:nvGraphicFramePr>
          <p:xfrm>
            <a:off x="2620" y="2927"/>
            <a:ext cx="142" cy="148"/>
          </p:xfrm>
          <a:graphic>
            <a:graphicData uri="http://schemas.openxmlformats.org/presentationml/2006/ole">
              <mc:AlternateContent xmlns:mc="http://schemas.openxmlformats.org/markup-compatibility/2006">
                <mc:Choice xmlns:v="urn:schemas-microsoft-com:vml" Requires="v">
                  <p:oleObj spid="_x0000_s168964" name="" r:id="rId5" imgW="152400" imgH="139700" progId="Equation.3">
                    <p:embed/>
                  </p:oleObj>
                </mc:Choice>
                <mc:Fallback>
                  <p:oleObj name="" r:id="rId5" imgW="152400" imgH="139700" progId="Equation.3">
                    <p:embed/>
                    <p:pic>
                      <p:nvPicPr>
                        <p:cNvPr id="0" name="对象 251993"/>
                        <p:cNvPicPr/>
                        <p:nvPr/>
                      </p:nvPicPr>
                      <p:blipFill>
                        <a:blip r:embed="rId6"/>
                        <a:stretch>
                          <a:fillRect/>
                        </a:stretch>
                      </p:blipFill>
                      <p:spPr>
                        <a:xfrm>
                          <a:off x="2620" y="2927"/>
                          <a:ext cx="142" cy="148"/>
                        </a:xfrm>
                        <a:prstGeom prst="rect">
                          <a:avLst/>
                        </a:prstGeom>
                        <a:noFill/>
                        <a:ln w="38100">
                          <a:noFill/>
                          <a:miter/>
                        </a:ln>
                      </p:spPr>
                    </p:pic>
                  </p:oleObj>
                </mc:Fallback>
              </mc:AlternateContent>
            </a:graphicData>
          </a:graphic>
        </p:graphicFrame>
        <p:graphicFrame>
          <p:nvGraphicFramePr>
            <p:cNvPr id="251995" name="对象 251994"/>
            <p:cNvGraphicFramePr/>
            <p:nvPr/>
          </p:nvGraphicFramePr>
          <p:xfrm>
            <a:off x="1474" y="1533"/>
            <a:ext cx="451" cy="241"/>
          </p:xfrm>
          <a:graphic>
            <a:graphicData uri="http://schemas.openxmlformats.org/presentationml/2006/ole">
              <mc:AlternateContent xmlns:mc="http://schemas.openxmlformats.org/markup-compatibility/2006">
                <mc:Choice xmlns:v="urn:schemas-microsoft-com:vml" Requires="v">
                  <p:oleObj spid="_x0000_s168965" name="" r:id="rId7" imgW="508000" imgH="241300" progId="Equation.3">
                    <p:embed/>
                  </p:oleObj>
                </mc:Choice>
                <mc:Fallback>
                  <p:oleObj name="" r:id="rId7" imgW="508000" imgH="241300" progId="Equation.3">
                    <p:embed/>
                    <p:pic>
                      <p:nvPicPr>
                        <p:cNvPr id="0" name="对象 251994"/>
                        <p:cNvPicPr/>
                        <p:nvPr/>
                      </p:nvPicPr>
                      <p:blipFill>
                        <a:blip r:embed="rId8"/>
                        <a:stretch>
                          <a:fillRect/>
                        </a:stretch>
                      </p:blipFill>
                      <p:spPr>
                        <a:xfrm>
                          <a:off x="1474" y="1533"/>
                          <a:ext cx="451" cy="241"/>
                        </a:xfrm>
                        <a:prstGeom prst="rect">
                          <a:avLst/>
                        </a:prstGeom>
                        <a:noFill/>
                        <a:ln w="38100">
                          <a:noFill/>
                          <a:miter/>
                        </a:ln>
                      </p:spPr>
                    </p:pic>
                  </p:oleObj>
                </mc:Fallback>
              </mc:AlternateContent>
            </a:graphicData>
          </a:graphic>
        </p:graphicFrame>
        <p:sp>
          <p:nvSpPr>
            <p:cNvPr id="251996" name="文本框 251995"/>
            <p:cNvSpPr txBox="1"/>
            <p:nvPr/>
          </p:nvSpPr>
          <p:spPr>
            <a:xfrm>
              <a:off x="888" y="2003"/>
              <a:ext cx="585" cy="309"/>
            </a:xfrm>
            <a:prstGeom prst="rect">
              <a:avLst/>
            </a:prstGeom>
            <a:noFill/>
            <a:ln w="38100">
              <a:noFill/>
            </a:ln>
          </p:spPr>
          <p:txBody>
            <a:bodyPr wrap="none" anchor="t">
              <a:spAutoFit/>
            </a:bodyPr>
            <a:lstStyle/>
            <a:p>
              <a:r>
                <a:rPr lang="en-US" altLang="zh-CN" sz="1800" b="1">
                  <a:solidFill>
                    <a:srgbClr val="FF0000"/>
                  </a:solidFill>
                  <a:latin typeface="Times New Roman" panose="02020603050405020304" pitchFamily="18" charset="0"/>
                </a:rPr>
                <a:t>0.707</a:t>
              </a:r>
              <a:endParaRPr lang="en-US" altLang="zh-CN" sz="1800" b="1">
                <a:solidFill>
                  <a:srgbClr val="FF0000"/>
                </a:solidFill>
                <a:latin typeface="Times New Roman" panose="02020603050405020304" pitchFamily="18" charset="0"/>
              </a:endParaRPr>
            </a:p>
          </p:txBody>
        </p:sp>
        <p:sp>
          <p:nvSpPr>
            <p:cNvPr id="251997" name="直接连接符 251996"/>
            <p:cNvSpPr/>
            <p:nvPr/>
          </p:nvSpPr>
          <p:spPr>
            <a:xfrm>
              <a:off x="1436" y="2147"/>
              <a:ext cx="635" cy="0"/>
            </a:xfrm>
            <a:prstGeom prst="line">
              <a:avLst/>
            </a:prstGeom>
            <a:ln w="38100" cap="flat" cmpd="sng">
              <a:solidFill>
                <a:srgbClr val="FF0000"/>
              </a:solidFill>
              <a:prstDash val="sysDot"/>
              <a:headEnd type="none" w="med" len="med"/>
              <a:tailEnd type="none" w="med" len="med"/>
            </a:ln>
          </p:spPr>
        </p:sp>
        <p:sp>
          <p:nvSpPr>
            <p:cNvPr id="251998" name="直接连接符 251997"/>
            <p:cNvSpPr/>
            <p:nvPr/>
          </p:nvSpPr>
          <p:spPr>
            <a:xfrm>
              <a:off x="2071" y="2147"/>
              <a:ext cx="0" cy="711"/>
            </a:xfrm>
            <a:prstGeom prst="line">
              <a:avLst/>
            </a:prstGeom>
            <a:ln w="38100" cap="flat" cmpd="sng">
              <a:solidFill>
                <a:srgbClr val="FF0000"/>
              </a:solidFill>
              <a:prstDash val="sysDot"/>
              <a:headEnd type="none" w="med" len="med"/>
              <a:tailEnd type="none" w="med" len="med"/>
            </a:ln>
          </p:spPr>
        </p:sp>
        <p:sp>
          <p:nvSpPr>
            <p:cNvPr id="252000" name="文本框 251999"/>
            <p:cNvSpPr txBox="1"/>
            <p:nvPr/>
          </p:nvSpPr>
          <p:spPr>
            <a:xfrm>
              <a:off x="1232" y="2744"/>
              <a:ext cx="250" cy="309"/>
            </a:xfrm>
            <a:prstGeom prst="rect">
              <a:avLst/>
            </a:prstGeom>
            <a:noFill/>
            <a:ln w="38100">
              <a:noFill/>
            </a:ln>
          </p:spPr>
          <p:txBody>
            <a:bodyPr wrap="none" anchor="t">
              <a:spAutoFit/>
            </a:bodyPr>
            <a:lstStyle/>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grpSp>
      <p:sp>
        <p:nvSpPr>
          <p:cNvPr id="252002" name="矩形 252001"/>
          <p:cNvSpPr/>
          <p:nvPr/>
        </p:nvSpPr>
        <p:spPr>
          <a:xfrm>
            <a:off x="1600871" y="2815130"/>
            <a:ext cx="6076822" cy="922020"/>
          </a:xfrm>
          <a:prstGeom prst="rect">
            <a:avLst/>
          </a:prstGeom>
          <a:noFill/>
          <a:ln w="38100">
            <a:noFill/>
          </a:ln>
        </p:spPr>
        <p:txBody>
          <a:bodyPr>
            <a:spAutoFit/>
          </a:bodyPr>
          <a:lstStyle/>
          <a:p>
            <a:r>
              <a:rPr lang="en-US" altLang="zh-CN" sz="1800" b="1" dirty="0">
                <a:latin typeface="宋体" panose="02010600030101010101" pitchFamily="2" charset="-122"/>
              </a:rPr>
              <a:t>    </a:t>
            </a:r>
            <a:r>
              <a:rPr lang="zh-CN" altLang="en-US" sz="1800" b="1" dirty="0">
                <a:latin typeface="宋体" panose="02010600030101010101" pitchFamily="2" charset="-122"/>
              </a:rPr>
              <a:t>网络函数</a:t>
            </a:r>
            <a:r>
              <a:rPr lang="en-US" altLang="zh-CN" sz="1800" b="1" i="1">
                <a:latin typeface="Times New Roman" panose="02020603050405020304" pitchFamily="18" charset="0"/>
              </a:rPr>
              <a:t>H</a:t>
            </a:r>
            <a:r>
              <a:rPr lang="zh-CN" altLang="en-US" sz="1800" b="1" dirty="0">
                <a:latin typeface="宋体" panose="02010600030101010101" pitchFamily="2" charset="-122"/>
              </a:rPr>
              <a:t>的模降至最大值的</a:t>
            </a:r>
            <a:r>
              <a:rPr lang="en-US" altLang="zh-CN" sz="1800" b="1">
                <a:latin typeface="Times New Roman" panose="02020603050405020304" pitchFamily="18" charset="0"/>
              </a:rPr>
              <a:t>0.707</a:t>
            </a:r>
            <a:r>
              <a:rPr lang="en-US" altLang="zh-CN" sz="1800" b="1" dirty="0">
                <a:latin typeface="宋体" panose="02010600030101010101" pitchFamily="2" charset="-122"/>
              </a:rPr>
              <a:t>(</a:t>
            </a:r>
            <a:r>
              <a:rPr lang="zh-CN" altLang="en-US" sz="1800" b="1" dirty="0">
                <a:latin typeface="宋体" panose="02010600030101010101" pitchFamily="2" charset="-122"/>
              </a:rPr>
              <a:t>或</a:t>
            </a:r>
            <a:r>
              <a:rPr lang="en-US" altLang="zh-CN" sz="1800" b="1">
                <a:latin typeface="Times New Roman" panose="02020603050405020304" pitchFamily="18" charset="0"/>
              </a:rPr>
              <a:t>3dB</a:t>
            </a:r>
            <a:r>
              <a:rPr lang="en-US" altLang="zh-CN" sz="1800" b="1" dirty="0">
                <a:latin typeface="宋体" panose="02010600030101010101" pitchFamily="2" charset="-122"/>
              </a:rPr>
              <a:t>)</a:t>
            </a:r>
            <a:r>
              <a:rPr lang="zh-CN" altLang="en-US" sz="1800" b="1" dirty="0">
                <a:latin typeface="宋体" panose="02010600030101010101" pitchFamily="2" charset="-122"/>
              </a:rPr>
              <a:t>倍时所对应的频率，</a:t>
            </a:r>
            <a:r>
              <a:rPr lang="zh-CN" altLang="en-US" sz="1800" b="1" dirty="0">
                <a:latin typeface="Times New Roman" panose="02020603050405020304" pitchFamily="18" charset="0"/>
                <a:sym typeface="Symbol" panose="05050102010706020507" pitchFamily="18" charset="2"/>
              </a:rPr>
              <a:t>即</a:t>
            </a:r>
            <a:r>
              <a:rPr lang="zh-CN" altLang="en-US" sz="1800" b="1" dirty="0">
                <a:latin typeface="Arial" panose="020B0604020202020204" pitchFamily="34" charset="0"/>
              </a:rPr>
              <a:t>当</a:t>
            </a:r>
            <a:r>
              <a:rPr lang="en-US" altLang="zh-CN" sz="1800" b="1" i="1" dirty="0">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rPr>
              <a:t>=</a:t>
            </a:r>
            <a:r>
              <a:rPr lang="en-US" altLang="zh-CN" sz="1800" b="1" i="1">
                <a:latin typeface="Times New Roman" panose="02020603050405020304" pitchFamily="18" charset="0"/>
                <a:sym typeface="Symbol" panose="05050102010706020507" pitchFamily="18" charset="2"/>
              </a:rPr>
              <a:t></a:t>
            </a:r>
            <a:r>
              <a:rPr lang="en-US" altLang="zh-CN" sz="1800" b="1" baseline="-25000">
                <a:latin typeface="Times New Roman" panose="02020603050405020304" pitchFamily="18" charset="0"/>
              </a:rPr>
              <a:t>C</a:t>
            </a:r>
            <a:r>
              <a:rPr lang="zh-CN" altLang="en-US" sz="1800" b="1" dirty="0">
                <a:latin typeface="Arial" panose="020B0604020202020204" pitchFamily="34" charset="0"/>
              </a:rPr>
              <a:t>时，</a:t>
            </a:r>
            <a:r>
              <a:rPr lang="en-US" altLang="zh-CN" sz="1800" b="1">
                <a:latin typeface="Times New Roman" panose="02020603050405020304" pitchFamily="18" charset="0"/>
              </a:rPr>
              <a:t>|</a:t>
            </a:r>
            <a:r>
              <a:rPr lang="en-US" altLang="zh-CN" sz="1800" b="1" i="1" err="1">
                <a:latin typeface="Times New Roman" panose="02020603050405020304" pitchFamily="18" charset="0"/>
              </a:rPr>
              <a:t>H</a:t>
            </a:r>
            <a:r>
              <a:rPr lang="en-US" altLang="zh-CN" sz="1800" b="1" err="1">
                <a:latin typeface="Times New Roman" panose="02020603050405020304" pitchFamily="18" charset="0"/>
              </a:rPr>
              <a:t>(j</a:t>
            </a:r>
            <a:r>
              <a:rPr lang="en-US" altLang="zh-CN" sz="1800" b="1" i="1" err="1">
                <a:latin typeface="Times New Roman" panose="02020603050405020304" pitchFamily="18" charset="0"/>
                <a:sym typeface="Symbol" panose="05050102010706020507" pitchFamily="18" charset="2"/>
              </a:rPr>
              <a:t></a:t>
            </a:r>
            <a:r>
              <a:rPr lang="en-US" altLang="zh-CN" sz="1800" b="1" baseline="-25000" err="1">
                <a:latin typeface="Times New Roman" panose="02020603050405020304" pitchFamily="18" charset="0"/>
              </a:rPr>
              <a:t>C</a:t>
            </a:r>
            <a:r>
              <a:rPr lang="en-US" altLang="zh-CN" sz="1800" b="1">
                <a:latin typeface="Times New Roman" panose="02020603050405020304" pitchFamily="18" charset="0"/>
              </a:rPr>
              <a:t>)|=0.707|H(j</a:t>
            </a:r>
            <a:r>
              <a:rPr lang="en-US" altLang="zh-CN" sz="1800" b="1">
                <a:latin typeface="Times New Roman" panose="02020603050405020304" pitchFamily="18" charset="0"/>
                <a:sym typeface="Symbol" panose="05050102010706020507" pitchFamily="18" charset="2"/>
              </a:rPr>
              <a:t>0</a:t>
            </a:r>
            <a:r>
              <a:rPr lang="en-US" altLang="zh-CN" sz="1800" b="1">
                <a:latin typeface="Times New Roman" panose="02020603050405020304" pitchFamily="18" charset="0"/>
              </a:rPr>
              <a:t>)|</a:t>
            </a:r>
            <a:r>
              <a:rPr lang="zh-CN" altLang="en-US" sz="1800" b="1" dirty="0">
                <a:latin typeface="Arial" panose="020B0604020202020204" pitchFamily="34" charset="0"/>
              </a:rPr>
              <a:t>。截止频率又称</a:t>
            </a:r>
            <a:r>
              <a:rPr lang="zh-CN" altLang="en-US" sz="1800" b="1" dirty="0">
                <a:solidFill>
                  <a:schemeClr val="accent2"/>
                </a:solidFill>
                <a:latin typeface="Arial" panose="020B0604020202020204" pitchFamily="34" charset="0"/>
              </a:rPr>
              <a:t>半功率点</a:t>
            </a:r>
            <a:r>
              <a:rPr lang="zh-CN" altLang="en-US" sz="1800" b="1" dirty="0">
                <a:latin typeface="Arial" panose="020B0604020202020204" pitchFamily="34" charset="0"/>
              </a:rPr>
              <a:t>频率或</a:t>
            </a:r>
            <a:r>
              <a:rPr lang="en-US" altLang="zh-CN" sz="1800" b="1">
                <a:solidFill>
                  <a:schemeClr val="accent2"/>
                </a:solidFill>
                <a:latin typeface="Times New Roman" panose="02020603050405020304" pitchFamily="18" charset="0"/>
              </a:rPr>
              <a:t>3dB</a:t>
            </a:r>
            <a:r>
              <a:rPr lang="zh-CN" altLang="en-US" sz="1800" b="1" dirty="0">
                <a:latin typeface="宋体" panose="02010600030101010101" pitchFamily="2" charset="-122"/>
              </a:rPr>
              <a:t>频率</a:t>
            </a:r>
            <a:r>
              <a:rPr lang="en-US" altLang="zh-CN" sz="1800" b="1">
                <a:latin typeface="宋体" panose="02010600030101010101" pitchFamily="2" charset="-122"/>
              </a:rPr>
              <a:t>)</a:t>
            </a:r>
            <a:endParaRPr lang="en-US" altLang="zh-CN" sz="1800" b="1">
              <a:latin typeface="宋体" panose="02010600030101010101" pitchFamily="2" charset="-122"/>
            </a:endParaRPr>
          </a:p>
        </p:txBody>
      </p:sp>
      <p:sp>
        <p:nvSpPr>
          <p:cNvPr id="252004" name="矩形 252003"/>
          <p:cNvSpPr/>
          <p:nvPr/>
        </p:nvSpPr>
        <p:spPr>
          <a:xfrm>
            <a:off x="2096258" y="4219123"/>
            <a:ext cx="5365895" cy="645160"/>
          </a:xfrm>
          <a:prstGeom prst="rect">
            <a:avLst/>
          </a:prstGeom>
          <a:noFill/>
          <a:ln w="38100">
            <a:noFill/>
          </a:ln>
        </p:spPr>
        <p:txBody>
          <a:bodyPr>
            <a:spAutoFit/>
          </a:bodyPr>
          <a:lstStyle/>
          <a:p>
            <a:r>
              <a:rPr lang="zh-CN" altLang="en-US" sz="1800" b="1" dirty="0">
                <a:latin typeface="宋体" panose="02010600030101010101" pitchFamily="2" charset="-122"/>
              </a:rPr>
              <a:t>在通频带内，信号能顺利通过。低通：</a:t>
            </a:r>
            <a:r>
              <a:rPr lang="en-US" altLang="zh-CN" sz="1800" b="1">
                <a:latin typeface="Times New Roman" panose="02020603050405020304" pitchFamily="18" charset="0"/>
              </a:rPr>
              <a:t>0 </a:t>
            </a:r>
            <a:r>
              <a:rPr lang="zh-CN" altLang="en-US" sz="1800" b="1" dirty="0">
                <a:latin typeface="Times New Roman" panose="02020603050405020304" pitchFamily="18" charset="0"/>
              </a:rPr>
              <a:t>～</a:t>
            </a:r>
            <a:r>
              <a:rPr lang="en-US" altLang="zh-CN" sz="1800" b="1" i="1" dirty="0">
                <a:latin typeface="Times New Roman" panose="02020603050405020304" pitchFamily="18" charset="0"/>
                <a:sym typeface="Symbol" panose="05050102010706020507" pitchFamily="18" charset="2"/>
              </a:rPr>
              <a:t></a:t>
            </a:r>
            <a:r>
              <a:rPr lang="en-US" altLang="zh-CN" sz="1800" b="1" baseline="-25000">
                <a:latin typeface="Times New Roman" panose="02020603050405020304" pitchFamily="18" charset="0"/>
              </a:rPr>
              <a:t>C</a:t>
            </a:r>
            <a:r>
              <a:rPr lang="en-US" altLang="zh-CN" sz="1800" b="1">
                <a:latin typeface="宋体" panose="02010600030101010101" pitchFamily="2" charset="-122"/>
              </a:rPr>
              <a:t> </a:t>
            </a:r>
            <a:endParaRPr lang="en-US" altLang="zh-CN" sz="1800" b="1">
              <a:latin typeface="宋体" panose="02010600030101010101" pitchFamily="2" charset="-122"/>
            </a:endParaRPr>
          </a:p>
          <a:p>
            <a:r>
              <a:rPr lang="zh-CN" altLang="en-US" sz="1800" b="1" dirty="0">
                <a:latin typeface="宋体" panose="02010600030101010101" pitchFamily="2" charset="-122"/>
              </a:rPr>
              <a:t>带宽：通频带宽度。 </a:t>
            </a:r>
            <a:endParaRPr lang="zh-CN" altLang="en-US" sz="1800" b="1" dirty="0">
              <a:latin typeface="宋体" panose="02010600030101010101" pitchFamily="2" charset="-122"/>
            </a:endParaRPr>
          </a:p>
        </p:txBody>
      </p:sp>
      <p:grpSp>
        <p:nvGrpSpPr>
          <p:cNvPr id="252005" name="组合 252004"/>
          <p:cNvGrpSpPr/>
          <p:nvPr/>
        </p:nvGrpSpPr>
        <p:grpSpPr>
          <a:xfrm>
            <a:off x="2339188" y="725218"/>
            <a:ext cx="756179" cy="1144390"/>
            <a:chOff x="843" y="2771"/>
            <a:chExt cx="635" cy="961"/>
          </a:xfrm>
        </p:grpSpPr>
        <p:sp>
          <p:nvSpPr>
            <p:cNvPr id="252006" name="直接连接符 252005"/>
            <p:cNvSpPr/>
            <p:nvPr/>
          </p:nvSpPr>
          <p:spPr>
            <a:xfrm>
              <a:off x="843" y="2771"/>
              <a:ext cx="635" cy="0"/>
            </a:xfrm>
            <a:prstGeom prst="line">
              <a:avLst/>
            </a:prstGeom>
            <a:ln w="38100" cap="flat" cmpd="sng">
              <a:solidFill>
                <a:srgbClr val="0000FF"/>
              </a:solidFill>
              <a:prstDash val="solid"/>
              <a:headEnd type="none" w="med" len="med"/>
              <a:tailEnd type="none" w="med" len="med"/>
            </a:ln>
          </p:spPr>
        </p:sp>
        <p:sp>
          <p:nvSpPr>
            <p:cNvPr id="252007" name="直接连接符 252006"/>
            <p:cNvSpPr/>
            <p:nvPr/>
          </p:nvSpPr>
          <p:spPr>
            <a:xfrm>
              <a:off x="1478" y="2776"/>
              <a:ext cx="0" cy="956"/>
            </a:xfrm>
            <a:prstGeom prst="line">
              <a:avLst/>
            </a:prstGeom>
            <a:ln w="38100" cap="flat" cmpd="sng">
              <a:solidFill>
                <a:srgbClr val="0000FF"/>
              </a:solidFill>
              <a:prstDash val="solid"/>
              <a:headEnd type="none" w="med" len="med"/>
              <a:tailEnd type="none" w="med" len="med"/>
            </a:ln>
          </p:spPr>
        </p:sp>
      </p:grpSp>
      <p:sp>
        <p:nvSpPr>
          <p:cNvPr id="250992" name="文本框 250991"/>
          <p:cNvSpPr txBox="1"/>
          <p:nvPr/>
        </p:nvSpPr>
        <p:spPr>
          <a:xfrm>
            <a:off x="2959580" y="1801618"/>
            <a:ext cx="413934" cy="368206"/>
          </a:xfrm>
          <a:prstGeom prst="rect">
            <a:avLst/>
          </a:prstGeom>
          <a:noFill/>
          <a:ln w="38100">
            <a:noFill/>
          </a:ln>
        </p:spPr>
        <p:txBody>
          <a:bodyPr wrap="none" anchor="t">
            <a:spAutoFit/>
          </a:bodyPr>
          <a:p>
            <a:pPr algn="l"/>
            <a:r>
              <a:rPr lang="zh-CN" altLang="en-US" sz="1800">
                <a:sym typeface="Symbol" panose="05050102010706020507" charset="0"/>
              </a:rPr>
              <a:t></a:t>
            </a:r>
            <a:r>
              <a:rPr lang="en-US" altLang="zh-CN" sz="1800" baseline="-25000">
                <a:sym typeface="Symbol" panose="05050102010706020507" charset="0"/>
              </a:rPr>
              <a:t>c</a:t>
            </a:r>
            <a:endParaRPr lang="en-US" altLang="zh-CN" sz="1800" baseline="-25000">
              <a:sym typeface="Symbol" panose="05050102010706020507" charset="0"/>
            </a:endParaRPr>
          </a:p>
        </p:txBody>
      </p:sp>
      <p:sp>
        <p:nvSpPr>
          <p:cNvPr id="2" name="文本框 1"/>
          <p:cNvSpPr txBox="1"/>
          <p:nvPr/>
        </p:nvSpPr>
        <p:spPr>
          <a:xfrm>
            <a:off x="5888835" y="710053"/>
            <a:ext cx="413934" cy="368206"/>
          </a:xfrm>
          <a:prstGeom prst="rect">
            <a:avLst/>
          </a:prstGeom>
          <a:noFill/>
          <a:ln w="38100">
            <a:noFill/>
          </a:ln>
        </p:spPr>
        <p:txBody>
          <a:bodyPr wrap="none" anchor="t">
            <a:spAutoFit/>
          </a:bodyPr>
          <a:p>
            <a:pPr algn="l"/>
            <a:r>
              <a:rPr lang="zh-CN" altLang="en-US" sz="1800">
                <a:sym typeface="Symbol" panose="05050102010706020507" charset="0"/>
              </a:rPr>
              <a:t></a:t>
            </a:r>
            <a:r>
              <a:rPr lang="en-US" altLang="zh-CN" sz="1800" baseline="-25000">
                <a:sym typeface="Symbol" panose="05050102010706020507" charset="0"/>
              </a:rPr>
              <a:t>c</a:t>
            </a:r>
            <a:endParaRPr lang="en-US" altLang="zh-CN" sz="1800" baseline="-25000">
              <a:sym typeface="Symbol" panose="05050102010706020507"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61"/>
                                        </p:tgtEl>
                                        <p:attrNameLst>
                                          <p:attrName>style.visibility</p:attrName>
                                        </p:attrNameLst>
                                      </p:cBhvr>
                                      <p:to>
                                        <p:strVal val="visible"/>
                                      </p:to>
                                    </p:set>
                                    <p:animEffect transition="in" filter="wipe(left)">
                                      <p:cBhvr>
                                        <p:cTn id="7" dur="500"/>
                                        <p:tgtEl>
                                          <p:spTgt spid="251961"/>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52002"/>
                                        </p:tgtEl>
                                        <p:attrNameLst>
                                          <p:attrName>style.visibility</p:attrName>
                                        </p:attrNameLst>
                                      </p:cBhvr>
                                      <p:to>
                                        <p:strVal val="visible"/>
                                      </p:to>
                                    </p:set>
                                    <p:anim calcmode="discrete" valueType="clr">
                                      <p:cBhvr override="childStyle">
                                        <p:cTn id="12" dur="80"/>
                                        <p:tgtEl>
                                          <p:spTgt spid="252002"/>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52002"/>
                                        </p:tgtEl>
                                        <p:attrNameLst>
                                          <p:attrName>fillcolor</p:attrName>
                                        </p:attrNameLst>
                                      </p:cBhvr>
                                      <p:tavLst>
                                        <p:tav tm="0">
                                          <p:val>
                                            <p:clrVal>
                                              <a:schemeClr val="accent2"/>
                                            </p:clrVal>
                                          </p:val>
                                        </p:tav>
                                        <p:tav tm="50000">
                                          <p:val>
                                            <p:clrVal>
                                              <a:schemeClr val="hlink"/>
                                            </p:clrVal>
                                          </p:val>
                                        </p:tav>
                                      </p:tavLst>
                                    </p:anim>
                                    <p:set>
                                      <p:cBhvr>
                                        <p:cTn id="14" dur="80"/>
                                        <p:tgtEl>
                                          <p:spTgt spid="252002"/>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51962"/>
                                        </p:tgtEl>
                                        <p:attrNameLst>
                                          <p:attrName>style.visibility</p:attrName>
                                        </p:attrNameLst>
                                      </p:cBhvr>
                                      <p:to>
                                        <p:strVal val="visible"/>
                                      </p:to>
                                    </p:set>
                                    <p:animEffect transition="in" filter="wipe(left)">
                                      <p:cBhvr>
                                        <p:cTn id="19" dur="500"/>
                                        <p:tgtEl>
                                          <p:spTgt spid="251962"/>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252004"/>
                                        </p:tgtEl>
                                        <p:attrNameLst>
                                          <p:attrName>style.visibility</p:attrName>
                                        </p:attrNameLst>
                                      </p:cBhvr>
                                      <p:to>
                                        <p:strVal val="visible"/>
                                      </p:to>
                                    </p:set>
                                    <p:anim calcmode="discrete" valueType="clr">
                                      <p:cBhvr override="childStyle">
                                        <p:cTn id="24" dur="80"/>
                                        <p:tgtEl>
                                          <p:spTgt spid="252004"/>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252004"/>
                                        </p:tgtEl>
                                        <p:attrNameLst>
                                          <p:attrName>fillcolor</p:attrName>
                                        </p:attrNameLst>
                                      </p:cBhvr>
                                      <p:tavLst>
                                        <p:tav tm="0">
                                          <p:val>
                                            <p:clrVal>
                                              <a:schemeClr val="accent2"/>
                                            </p:clrVal>
                                          </p:val>
                                        </p:tav>
                                        <p:tav tm="50000">
                                          <p:val>
                                            <p:clrVal>
                                              <a:schemeClr val="hlink"/>
                                            </p:clrVal>
                                          </p:val>
                                        </p:tav>
                                      </p:tavLst>
                                    </p:anim>
                                    <p:set>
                                      <p:cBhvr>
                                        <p:cTn id="26" dur="80"/>
                                        <p:tgtEl>
                                          <p:spTgt spid="252004"/>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2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61" grpId="0"/>
      <p:bldP spid="251962" grpId="0"/>
      <p:bldP spid="252002" grpId="0"/>
      <p:bldP spid="2520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文本框 212993"/>
          <p:cNvSpPr txBox="1"/>
          <p:nvPr/>
        </p:nvSpPr>
        <p:spPr>
          <a:xfrm>
            <a:off x="1694709" y="2968748"/>
            <a:ext cx="1620724" cy="368300"/>
          </a:xfrm>
          <a:prstGeom prst="rect">
            <a:avLst/>
          </a:prstGeom>
          <a:noFill/>
          <a:ln w="9525">
            <a:noFill/>
          </a:ln>
        </p:spPr>
        <p:txBody>
          <a:bodyPr>
            <a:spAutoFit/>
          </a:bodyPr>
          <a:lstStyle/>
          <a:p>
            <a:pPr>
              <a:spcBef>
                <a:spcPct val="50000"/>
              </a:spcBef>
            </a:pPr>
            <a:r>
              <a:rPr lang="zh-CN" altLang="en-US" sz="1800" b="1" dirty="0">
                <a:solidFill>
                  <a:srgbClr val="0000FF"/>
                </a:solidFill>
                <a:latin typeface="Times New Roman" panose="02020603050405020304" pitchFamily="18" charset="0"/>
              </a:rPr>
              <a:t>瞬时功率：</a:t>
            </a:r>
            <a:endParaRPr lang="zh-CN" altLang="en-US" sz="1800" b="1">
              <a:solidFill>
                <a:srgbClr val="0000FF"/>
              </a:solidFill>
              <a:latin typeface="Times New Roman" panose="02020603050405020304" pitchFamily="18" charset="0"/>
            </a:endParaRPr>
          </a:p>
        </p:txBody>
      </p:sp>
      <p:sp>
        <p:nvSpPr>
          <p:cNvPr id="212995" name="文本框 212994"/>
          <p:cNvSpPr txBox="1"/>
          <p:nvPr/>
        </p:nvSpPr>
        <p:spPr>
          <a:xfrm>
            <a:off x="1578245" y="608516"/>
            <a:ext cx="4147673" cy="368300"/>
          </a:xfrm>
          <a:prstGeom prst="rect">
            <a:avLst/>
          </a:prstGeom>
          <a:noFill/>
          <a:ln w="9525">
            <a:noFill/>
          </a:ln>
        </p:spPr>
        <p:txBody>
          <a:bodyPr>
            <a:spAutoFit/>
          </a:bodyPr>
          <a:lstStyle/>
          <a:p>
            <a:pPr>
              <a:spcBef>
                <a:spcPct val="50000"/>
              </a:spcBef>
            </a:pPr>
            <a:r>
              <a:rPr lang="zh-CN" altLang="en-US" sz="1800" b="1" dirty="0">
                <a:solidFill>
                  <a:srgbClr val="0000FF"/>
                </a:solidFill>
                <a:latin typeface="Times New Roman" panose="02020603050405020304" pitchFamily="18" charset="0"/>
                <a:ea typeface="楷体_GB2312" pitchFamily="49" charset="-122"/>
              </a:rPr>
              <a:t>（</a:t>
            </a:r>
            <a:r>
              <a:rPr lang="en-US" altLang="zh-CN" sz="1800" b="1" dirty="0">
                <a:solidFill>
                  <a:srgbClr val="0000FF"/>
                </a:solidFill>
                <a:latin typeface="Times New Roman" panose="02020603050405020304" pitchFamily="18" charset="0"/>
                <a:ea typeface="楷体_GB2312" pitchFamily="49" charset="-122"/>
              </a:rPr>
              <a:t>1</a:t>
            </a:r>
            <a:r>
              <a:rPr lang="zh-CN" altLang="en-US" sz="1800" b="1" dirty="0">
                <a:solidFill>
                  <a:srgbClr val="0000FF"/>
                </a:solidFill>
                <a:latin typeface="Times New Roman" panose="02020603050405020304" pitchFamily="18" charset="0"/>
                <a:ea typeface="楷体_GB2312" pitchFamily="49" charset="-122"/>
              </a:rPr>
              <a:t>） </a:t>
            </a:r>
            <a:r>
              <a:rPr lang="zh-CN" altLang="en-US" sz="1800" b="1" dirty="0">
                <a:solidFill>
                  <a:srgbClr val="0000FF"/>
                </a:solidFill>
                <a:latin typeface="Times New Roman" panose="02020603050405020304" pitchFamily="18" charset="0"/>
              </a:rPr>
              <a:t>电阻的瞬时功率与平均功率</a:t>
            </a:r>
            <a:endParaRPr lang="zh-CN" altLang="en-US" sz="1800" b="1">
              <a:solidFill>
                <a:srgbClr val="0000FF"/>
              </a:solidFill>
              <a:latin typeface="Times New Roman" panose="02020603050405020304" pitchFamily="18" charset="0"/>
            </a:endParaRPr>
          </a:p>
        </p:txBody>
      </p:sp>
      <p:grpSp>
        <p:nvGrpSpPr>
          <p:cNvPr id="212996" name="组合 212995"/>
          <p:cNvGrpSpPr/>
          <p:nvPr/>
        </p:nvGrpSpPr>
        <p:grpSpPr>
          <a:xfrm>
            <a:off x="2358241" y="1783868"/>
            <a:ext cx="2567437" cy="620425"/>
            <a:chOff x="1585" y="1056"/>
            <a:chExt cx="2156" cy="521"/>
          </a:xfrm>
        </p:grpSpPr>
        <p:sp>
          <p:nvSpPr>
            <p:cNvPr id="212997" name="任意多边形 212996"/>
            <p:cNvSpPr/>
            <p:nvPr/>
          </p:nvSpPr>
          <p:spPr>
            <a:xfrm>
              <a:off x="1585" y="1145"/>
              <a:ext cx="1977" cy="432"/>
            </a:xfrm>
            <a:custGeom>
              <a:avLst/>
              <a:gdLst/>
              <a:ahLst/>
              <a:cxnLst/>
              <a:rect l="0" t="0" r="0" b="0"/>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28575" cap="flat" cmpd="sng">
              <a:solidFill>
                <a:schemeClr val="accent2">
                  <a:alpha val="100000"/>
                </a:schemeClr>
              </a:solidFill>
              <a:prstDash val="solid"/>
              <a:headEnd type="none" w="med" len="med"/>
              <a:tailEnd type="none" w="med" len="med"/>
            </a:ln>
          </p:spPr>
          <p:txBody>
            <a:bodyPr/>
            <a:lstStyle/>
            <a:p>
              <a:endParaRPr lang="zh-CN" altLang="en-US" sz="100"/>
            </a:p>
          </p:txBody>
        </p:sp>
        <p:sp>
          <p:nvSpPr>
            <p:cNvPr id="212998" name="文本框 212997"/>
            <p:cNvSpPr txBox="1"/>
            <p:nvPr/>
          </p:nvSpPr>
          <p:spPr>
            <a:xfrm>
              <a:off x="3486" y="1056"/>
              <a:ext cx="255" cy="309"/>
            </a:xfrm>
            <a:prstGeom prst="rect">
              <a:avLst/>
            </a:prstGeom>
            <a:noFill/>
            <a:ln w="9525">
              <a:noFill/>
            </a:ln>
          </p:spPr>
          <p:txBody>
            <a:bodyPr wrap="none" anchor="t">
              <a:spAutoFit/>
            </a:bodyPr>
            <a:lstStyle/>
            <a:p>
              <a:pPr>
                <a:spcBef>
                  <a:spcPct val="50000"/>
                </a:spcBef>
              </a:pPr>
              <a:r>
                <a:rPr lang="en-US" altLang="zh-CN" sz="1800" b="1">
                  <a:solidFill>
                    <a:srgbClr val="FFFF00"/>
                  </a:solidFill>
                  <a:latin typeface="Times New Roman" panose="02020603050405020304" pitchFamily="18" charset="0"/>
                  <a:ea typeface="楷体_GB2312" pitchFamily="49" charset="-122"/>
                </a:rPr>
                <a:t> </a:t>
              </a:r>
              <a:r>
                <a:rPr lang="en-US" altLang="zh-CN" sz="1800" b="1" i="1">
                  <a:solidFill>
                    <a:srgbClr val="0000FF"/>
                  </a:solidFill>
                  <a:latin typeface="Times New Roman" panose="02020603050405020304" pitchFamily="18" charset="0"/>
                  <a:ea typeface="楷体_GB2312" pitchFamily="49" charset="-122"/>
                </a:rPr>
                <a:t>i</a:t>
              </a:r>
              <a:endParaRPr lang="en-US" altLang="zh-CN" sz="1800" b="1">
                <a:solidFill>
                  <a:srgbClr val="0000FF"/>
                </a:solidFill>
                <a:latin typeface="Times New Roman" panose="02020603050405020304" pitchFamily="18" charset="0"/>
                <a:ea typeface="楷体_GB2312" pitchFamily="49" charset="-122"/>
              </a:endParaRPr>
            </a:p>
          </p:txBody>
        </p:sp>
      </p:grpSp>
      <p:grpSp>
        <p:nvGrpSpPr>
          <p:cNvPr id="212999" name="组合 212998"/>
          <p:cNvGrpSpPr/>
          <p:nvPr/>
        </p:nvGrpSpPr>
        <p:grpSpPr>
          <a:xfrm>
            <a:off x="2185570" y="812148"/>
            <a:ext cx="3046152" cy="2000600"/>
            <a:chOff x="1440" y="240"/>
            <a:chExt cx="2558" cy="1680"/>
          </a:xfrm>
        </p:grpSpPr>
        <p:sp>
          <p:nvSpPr>
            <p:cNvPr id="213000" name="直接连接符 212999"/>
            <p:cNvSpPr/>
            <p:nvPr/>
          </p:nvSpPr>
          <p:spPr>
            <a:xfrm flipV="1">
              <a:off x="1879" y="240"/>
              <a:ext cx="0" cy="1680"/>
            </a:xfrm>
            <a:prstGeom prst="line">
              <a:avLst/>
            </a:prstGeom>
            <a:ln w="19050" cap="flat" cmpd="sng">
              <a:solidFill>
                <a:schemeClr val="tx1"/>
              </a:solidFill>
              <a:prstDash val="solid"/>
              <a:headEnd type="none" w="med" len="med"/>
              <a:tailEnd type="stealth" w="sm" len="med"/>
            </a:ln>
          </p:spPr>
        </p:sp>
        <p:sp>
          <p:nvSpPr>
            <p:cNvPr id="213001" name="直接连接符 213000"/>
            <p:cNvSpPr/>
            <p:nvPr/>
          </p:nvSpPr>
          <p:spPr>
            <a:xfrm flipV="1">
              <a:off x="1440" y="1358"/>
              <a:ext cx="2429" cy="7"/>
            </a:xfrm>
            <a:prstGeom prst="line">
              <a:avLst/>
            </a:prstGeom>
            <a:ln w="19050" cap="flat" cmpd="sng">
              <a:solidFill>
                <a:schemeClr val="tx1"/>
              </a:solidFill>
              <a:prstDash val="solid"/>
              <a:headEnd type="none" w="med" len="med"/>
              <a:tailEnd type="stealth" w="sm" len="med"/>
            </a:ln>
          </p:spPr>
        </p:sp>
        <p:sp>
          <p:nvSpPr>
            <p:cNvPr id="213002" name="文本框 213001"/>
            <p:cNvSpPr txBox="1"/>
            <p:nvPr/>
          </p:nvSpPr>
          <p:spPr>
            <a:xfrm>
              <a:off x="3611" y="1355"/>
              <a:ext cx="387" cy="309"/>
            </a:xfrm>
            <a:prstGeom prst="rect">
              <a:avLst/>
            </a:prstGeom>
            <a:noFill/>
            <a:ln w="19050">
              <a:noFill/>
            </a:ln>
          </p:spPr>
          <p:txBody>
            <a:bodyPr wrap="none" anchor="t">
              <a:spAutoFit/>
            </a:bodyPr>
            <a:lstStyle/>
            <a:p>
              <a:pPr eaLnBrk="0" hangingPunct="0"/>
              <a:r>
                <a:rPr lang="en-US" altLang="zh-CN" sz="1800" b="1" i="1">
                  <a:latin typeface="Times New Roman" panose="02020603050405020304" pitchFamily="18" charset="0"/>
                  <a:ea typeface="楷体_GB2312" pitchFamily="49" charset="-122"/>
                  <a:sym typeface="Symbol" panose="05050102010706020507" pitchFamily="18" charset="2"/>
                </a:rPr>
                <a:t> </a:t>
              </a:r>
              <a:r>
                <a:rPr lang="en-US" altLang="zh-CN" sz="1800" b="1" i="1">
                  <a:latin typeface="Times New Roman" panose="02020603050405020304" pitchFamily="18" charset="0"/>
                  <a:ea typeface="楷体_GB2312" pitchFamily="49" charset="-122"/>
                </a:rPr>
                <a:t>t</a:t>
              </a:r>
              <a:endParaRPr lang="en-US" altLang="zh-CN" sz="1800" b="1" i="1">
                <a:latin typeface="Times New Roman" panose="02020603050405020304" pitchFamily="18" charset="0"/>
                <a:ea typeface="楷体_GB2312" pitchFamily="49" charset="-122"/>
              </a:endParaRPr>
            </a:p>
          </p:txBody>
        </p:sp>
        <p:sp>
          <p:nvSpPr>
            <p:cNvPr id="213003" name="文本框 213002"/>
            <p:cNvSpPr txBox="1"/>
            <p:nvPr/>
          </p:nvSpPr>
          <p:spPr>
            <a:xfrm>
              <a:off x="1591" y="1344"/>
              <a:ext cx="292" cy="309"/>
            </a:xfrm>
            <a:prstGeom prst="rect">
              <a:avLst/>
            </a:prstGeom>
            <a:noFill/>
            <a:ln w="9525">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O</a:t>
              </a:r>
              <a:endParaRPr lang="en-US" altLang="zh-CN" sz="1800" b="1">
                <a:latin typeface="Times New Roman" panose="02020603050405020304" pitchFamily="18" charset="0"/>
                <a:ea typeface="楷体_GB2312" pitchFamily="49" charset="-122"/>
              </a:endParaRPr>
            </a:p>
          </p:txBody>
        </p:sp>
      </p:grpSp>
      <p:grpSp>
        <p:nvGrpSpPr>
          <p:cNvPr id="213004" name="组合 213003"/>
          <p:cNvGrpSpPr/>
          <p:nvPr/>
        </p:nvGrpSpPr>
        <p:grpSpPr>
          <a:xfrm>
            <a:off x="2365386" y="1040788"/>
            <a:ext cx="2735344" cy="1097948"/>
            <a:chOff x="1591" y="432"/>
            <a:chExt cx="2297" cy="922"/>
          </a:xfrm>
        </p:grpSpPr>
        <p:sp>
          <p:nvSpPr>
            <p:cNvPr id="213005" name="任意多边形 213004"/>
            <p:cNvSpPr/>
            <p:nvPr/>
          </p:nvSpPr>
          <p:spPr>
            <a:xfrm flipH="1" flipV="1">
              <a:off x="1591" y="480"/>
              <a:ext cx="912" cy="874"/>
            </a:xfrm>
            <a:custGeom>
              <a:avLst/>
              <a:gdLst/>
              <a:ahLst/>
              <a:cxnLst/>
              <a:rect l="0" t="0" r="0" b="0"/>
              <a:pathLst>
                <a:path w="1852" h="874">
                  <a:moveTo>
                    <a:pt x="0" y="446"/>
                  </a:moveTo>
                  <a:cubicBezTo>
                    <a:pt x="14" y="419"/>
                    <a:pt x="59" y="338"/>
                    <a:pt x="86" y="292"/>
                  </a:cubicBezTo>
                  <a:cubicBezTo>
                    <a:pt x="113" y="246"/>
                    <a:pt x="133" y="207"/>
                    <a:pt x="161" y="168"/>
                  </a:cubicBezTo>
                  <a:cubicBezTo>
                    <a:pt x="189" y="129"/>
                    <a:pt x="223" y="85"/>
                    <a:pt x="256" y="59"/>
                  </a:cubicBezTo>
                  <a:cubicBezTo>
                    <a:pt x="290" y="32"/>
                    <a:pt x="324" y="6"/>
                    <a:pt x="364" y="8"/>
                  </a:cubicBezTo>
                  <a:cubicBezTo>
                    <a:pt x="405" y="11"/>
                    <a:pt x="453" y="30"/>
                    <a:pt x="498" y="70"/>
                  </a:cubicBezTo>
                  <a:cubicBezTo>
                    <a:pt x="543" y="111"/>
                    <a:pt x="593" y="191"/>
                    <a:pt x="632" y="252"/>
                  </a:cubicBezTo>
                  <a:cubicBezTo>
                    <a:pt x="670" y="312"/>
                    <a:pt x="696" y="372"/>
                    <a:pt x="732" y="436"/>
                  </a:cubicBezTo>
                  <a:cubicBezTo>
                    <a:pt x="768" y="499"/>
                    <a:pt x="808" y="574"/>
                    <a:pt x="845" y="634"/>
                  </a:cubicBezTo>
                  <a:cubicBezTo>
                    <a:pt x="883" y="693"/>
                    <a:pt x="912" y="755"/>
                    <a:pt x="956" y="794"/>
                  </a:cubicBezTo>
                  <a:cubicBezTo>
                    <a:pt x="1000" y="833"/>
                    <a:pt x="1057" y="874"/>
                    <a:pt x="1110" y="868"/>
                  </a:cubicBezTo>
                  <a:cubicBezTo>
                    <a:pt x="1164" y="861"/>
                    <a:pt x="1216" y="823"/>
                    <a:pt x="1275" y="753"/>
                  </a:cubicBezTo>
                  <a:cubicBezTo>
                    <a:pt x="1334" y="683"/>
                    <a:pt x="1417" y="526"/>
                    <a:pt x="1463" y="448"/>
                  </a:cubicBezTo>
                  <a:cubicBezTo>
                    <a:pt x="1508" y="370"/>
                    <a:pt x="1511" y="345"/>
                    <a:pt x="1550" y="283"/>
                  </a:cubicBezTo>
                  <a:cubicBezTo>
                    <a:pt x="1590" y="221"/>
                    <a:pt x="1656" y="118"/>
                    <a:pt x="1702" y="73"/>
                  </a:cubicBezTo>
                  <a:cubicBezTo>
                    <a:pt x="1748" y="27"/>
                    <a:pt x="1804" y="22"/>
                    <a:pt x="1828" y="11"/>
                  </a:cubicBezTo>
                  <a:cubicBezTo>
                    <a:pt x="1852" y="0"/>
                    <a:pt x="1844" y="7"/>
                    <a:pt x="1848" y="6"/>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213006" name="任意多边形 213005"/>
            <p:cNvSpPr/>
            <p:nvPr/>
          </p:nvSpPr>
          <p:spPr>
            <a:xfrm>
              <a:off x="2497" y="528"/>
              <a:ext cx="1014" cy="820"/>
            </a:xfrm>
            <a:custGeom>
              <a:avLst/>
              <a:gdLst/>
              <a:ahLst/>
              <a:cxnLst/>
              <a:rect l="0" t="0" r="0" b="0"/>
              <a:pathLst>
                <a:path w="1944" h="868">
                  <a:moveTo>
                    <a:pt x="0" y="440"/>
                  </a:moveTo>
                  <a:cubicBezTo>
                    <a:pt x="14" y="413"/>
                    <a:pt x="59" y="332"/>
                    <a:pt x="86" y="286"/>
                  </a:cubicBezTo>
                  <a:cubicBezTo>
                    <a:pt x="113" y="240"/>
                    <a:pt x="133" y="201"/>
                    <a:pt x="161" y="162"/>
                  </a:cubicBezTo>
                  <a:cubicBezTo>
                    <a:pt x="189" y="123"/>
                    <a:pt x="223" y="79"/>
                    <a:pt x="256" y="53"/>
                  </a:cubicBezTo>
                  <a:cubicBezTo>
                    <a:pt x="290" y="26"/>
                    <a:pt x="324" y="0"/>
                    <a:pt x="364" y="2"/>
                  </a:cubicBezTo>
                  <a:cubicBezTo>
                    <a:pt x="405" y="5"/>
                    <a:pt x="453" y="24"/>
                    <a:pt x="498" y="64"/>
                  </a:cubicBezTo>
                  <a:cubicBezTo>
                    <a:pt x="543" y="105"/>
                    <a:pt x="593" y="185"/>
                    <a:pt x="632" y="246"/>
                  </a:cubicBezTo>
                  <a:cubicBezTo>
                    <a:pt x="670" y="306"/>
                    <a:pt x="696" y="366"/>
                    <a:pt x="732" y="430"/>
                  </a:cubicBezTo>
                  <a:cubicBezTo>
                    <a:pt x="768" y="493"/>
                    <a:pt x="808" y="568"/>
                    <a:pt x="845" y="628"/>
                  </a:cubicBezTo>
                  <a:cubicBezTo>
                    <a:pt x="883" y="687"/>
                    <a:pt x="912" y="749"/>
                    <a:pt x="956" y="788"/>
                  </a:cubicBezTo>
                  <a:cubicBezTo>
                    <a:pt x="1000" y="827"/>
                    <a:pt x="1057" y="868"/>
                    <a:pt x="1110" y="862"/>
                  </a:cubicBezTo>
                  <a:cubicBezTo>
                    <a:pt x="1164" y="855"/>
                    <a:pt x="1216" y="817"/>
                    <a:pt x="1275" y="747"/>
                  </a:cubicBezTo>
                  <a:cubicBezTo>
                    <a:pt x="1334" y="677"/>
                    <a:pt x="1417" y="520"/>
                    <a:pt x="1463" y="442"/>
                  </a:cubicBezTo>
                  <a:cubicBezTo>
                    <a:pt x="1508" y="364"/>
                    <a:pt x="1511" y="339"/>
                    <a:pt x="1550" y="277"/>
                  </a:cubicBezTo>
                  <a:cubicBezTo>
                    <a:pt x="1590" y="215"/>
                    <a:pt x="1656" y="112"/>
                    <a:pt x="1702" y="67"/>
                  </a:cubicBezTo>
                  <a:cubicBezTo>
                    <a:pt x="1748" y="21"/>
                    <a:pt x="1788" y="7"/>
                    <a:pt x="1828" y="5"/>
                  </a:cubicBezTo>
                  <a:cubicBezTo>
                    <a:pt x="1869" y="2"/>
                    <a:pt x="1920" y="43"/>
                    <a:pt x="1944" y="53"/>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213007" name="文本框 213006"/>
            <p:cNvSpPr txBox="1"/>
            <p:nvPr/>
          </p:nvSpPr>
          <p:spPr>
            <a:xfrm>
              <a:off x="3509" y="432"/>
              <a:ext cx="379" cy="309"/>
            </a:xfrm>
            <a:prstGeom prst="rect">
              <a:avLst/>
            </a:prstGeom>
            <a:noFill/>
            <a:ln w="9525">
              <a:noFill/>
            </a:ln>
          </p:spPr>
          <p:txBody>
            <a:bodyPr>
              <a:spAutoFit/>
            </a:bodyPr>
            <a:lstStyle/>
            <a:p>
              <a:pPr>
                <a:spcBef>
                  <a:spcPct val="50000"/>
                </a:spcBef>
              </a:pPr>
              <a:r>
                <a:rPr lang="en-US" altLang="zh-CN" sz="1800" b="1" i="1" err="1">
                  <a:solidFill>
                    <a:srgbClr val="FF0000"/>
                  </a:solidFill>
                  <a:latin typeface="Times New Roman" panose="02020603050405020304" pitchFamily="18" charset="0"/>
                  <a:ea typeface="楷体_GB2312" pitchFamily="49" charset="-122"/>
                </a:rPr>
                <a:t>p</a:t>
              </a:r>
              <a:r>
                <a:rPr lang="en-US" altLang="zh-CN" sz="1800" b="1" i="1" baseline="-25000" err="1">
                  <a:solidFill>
                    <a:srgbClr val="FF0000"/>
                  </a:solidFill>
                  <a:latin typeface="Times New Roman" panose="02020603050405020304" pitchFamily="18" charset="0"/>
                  <a:ea typeface="楷体_GB2312" pitchFamily="49" charset="-122"/>
                </a:rPr>
                <a:t>R</a:t>
              </a:r>
              <a:endParaRPr lang="en-US" altLang="zh-CN" sz="1800" b="1">
                <a:solidFill>
                  <a:srgbClr val="FF0000"/>
                </a:solidFill>
                <a:latin typeface="Times New Roman" panose="02020603050405020304" pitchFamily="18" charset="0"/>
                <a:ea typeface="楷体_GB2312" pitchFamily="49" charset="-122"/>
              </a:endParaRPr>
            </a:p>
          </p:txBody>
        </p:sp>
      </p:grpSp>
      <p:grpSp>
        <p:nvGrpSpPr>
          <p:cNvPr id="213008" name="组合 213007"/>
          <p:cNvGrpSpPr/>
          <p:nvPr/>
        </p:nvGrpSpPr>
        <p:grpSpPr>
          <a:xfrm>
            <a:off x="2136746" y="1283718"/>
            <a:ext cx="3135464" cy="367967"/>
            <a:chOff x="703" y="2292"/>
            <a:chExt cx="2633" cy="309"/>
          </a:xfrm>
        </p:grpSpPr>
        <p:sp>
          <p:nvSpPr>
            <p:cNvPr id="213009" name="直接连接符 213008"/>
            <p:cNvSpPr/>
            <p:nvPr/>
          </p:nvSpPr>
          <p:spPr>
            <a:xfrm>
              <a:off x="816" y="2580"/>
              <a:ext cx="2520" cy="0"/>
            </a:xfrm>
            <a:prstGeom prst="line">
              <a:avLst/>
            </a:prstGeom>
            <a:ln w="19050" cap="flat" cmpd="sng">
              <a:solidFill>
                <a:schemeClr val="tx1"/>
              </a:solidFill>
              <a:prstDash val="dash"/>
              <a:headEnd type="none" w="med" len="med"/>
              <a:tailEnd type="none" w="med" len="med"/>
            </a:ln>
          </p:spPr>
        </p:sp>
        <p:sp>
          <p:nvSpPr>
            <p:cNvPr id="213010" name="文本框 213009"/>
            <p:cNvSpPr txBox="1"/>
            <p:nvPr/>
          </p:nvSpPr>
          <p:spPr>
            <a:xfrm>
              <a:off x="703" y="2292"/>
              <a:ext cx="519" cy="309"/>
            </a:xfrm>
            <a:prstGeom prst="rect">
              <a:avLst/>
            </a:prstGeom>
            <a:noFill/>
            <a:ln w="19050">
              <a:noFill/>
            </a:ln>
          </p:spPr>
          <p:txBody>
            <a:bodyPr>
              <a:spAutoFit/>
            </a:bodyPr>
            <a:lstStyle/>
            <a:p>
              <a:pPr>
                <a:spcBef>
                  <a:spcPct val="50000"/>
                </a:spcBef>
              </a:pPr>
              <a:r>
                <a:rPr lang="en-US" altLang="zh-CN" sz="1800" b="1" i="1">
                  <a:latin typeface="Times New Roman" panose="02020603050405020304" pitchFamily="18" charset="0"/>
                  <a:ea typeface="楷体_GB2312" pitchFamily="49" charset="-122"/>
                </a:rPr>
                <a:t>UI</a:t>
              </a:r>
              <a:endParaRPr lang="en-US" altLang="zh-CN" sz="1800" b="1" i="1" baseline="-25000">
                <a:latin typeface="Times New Roman" panose="02020603050405020304" pitchFamily="18" charset="0"/>
                <a:ea typeface="楷体_GB2312" pitchFamily="49" charset="-122"/>
              </a:endParaRPr>
            </a:p>
          </p:txBody>
        </p:sp>
      </p:grpSp>
      <p:sp>
        <p:nvSpPr>
          <p:cNvPr id="213011" name="文本框 213010"/>
          <p:cNvSpPr txBox="1"/>
          <p:nvPr/>
        </p:nvSpPr>
        <p:spPr>
          <a:xfrm>
            <a:off x="1630642" y="4300813"/>
            <a:ext cx="5982746" cy="783590"/>
          </a:xfrm>
          <a:prstGeom prst="rect">
            <a:avLst/>
          </a:prstGeom>
          <a:noFill/>
          <a:ln w="19050">
            <a:noFill/>
          </a:ln>
        </p:spPr>
        <p:txBody>
          <a:bodyPr>
            <a:spAutoFit/>
          </a:bodyPr>
          <a:lstStyle/>
          <a:p>
            <a:pPr>
              <a:lnSpc>
                <a:spcPct val="125000"/>
              </a:lnSpc>
            </a:pPr>
            <a:r>
              <a:rPr lang="en-US" altLang="zh-CN" sz="1800" b="1" dirty="0">
                <a:solidFill>
                  <a:srgbClr val="FFFF00"/>
                </a:solidFill>
                <a:latin typeface="Times New Roman" panose="02020603050405020304" pitchFamily="18" charset="0"/>
                <a:ea typeface="楷体_GB2312" pitchFamily="49" charset="-122"/>
              </a:rPr>
              <a:t>     </a:t>
            </a:r>
            <a:r>
              <a:rPr lang="zh-CN" altLang="en-US" sz="1800" b="1" dirty="0">
                <a:latin typeface="Times New Roman" panose="02020603050405020304" pitchFamily="18" charset="0"/>
              </a:rPr>
              <a:t>瞬时功率以</a:t>
            </a:r>
            <a:r>
              <a:rPr lang="en-US" altLang="zh-CN" sz="1800" b="1">
                <a:latin typeface="Times New Roman" panose="02020603050405020304" pitchFamily="18" charset="0"/>
                <a:ea typeface="楷体_GB2312" pitchFamily="49" charset="-122"/>
              </a:rPr>
              <a:t>2</a:t>
            </a:r>
            <a:r>
              <a:rPr lang="en-US" altLang="zh-CN" sz="1800" b="1" i="1">
                <a:latin typeface="Times New Roman" panose="02020603050405020304" pitchFamily="18" charset="0"/>
                <a:ea typeface="楷体_GB2312" pitchFamily="49" charset="-122"/>
                <a:sym typeface="Symbol" panose="05050102010706020507" pitchFamily="18" charset="2"/>
              </a:rPr>
              <a:t> </a:t>
            </a:r>
            <a:r>
              <a:rPr lang="zh-CN" altLang="en-US" sz="1800" b="1" dirty="0">
                <a:latin typeface="宋体" panose="02010600030101010101" pitchFamily="2" charset="-122"/>
                <a:sym typeface="Symbol" panose="05050102010706020507" pitchFamily="18" charset="2"/>
              </a:rPr>
              <a:t>交变。但始终大于零</a:t>
            </a:r>
            <a:r>
              <a:rPr lang="en-US" altLang="zh-CN" sz="1800" b="1" dirty="0">
                <a:latin typeface="宋体" panose="02010600030101010101" pitchFamily="2" charset="-122"/>
                <a:sym typeface="Symbol" panose="05050102010706020507" pitchFamily="18" charset="2"/>
              </a:rPr>
              <a:t>, </a:t>
            </a:r>
            <a:r>
              <a:rPr lang="zh-CN" altLang="en-US" sz="1800" b="1" dirty="0">
                <a:latin typeface="宋体" panose="02010600030101010101" pitchFamily="2" charset="-122"/>
                <a:sym typeface="Symbol" panose="05050102010706020507" pitchFamily="18" charset="2"/>
              </a:rPr>
              <a:t>表明电阻始终是吸收 </a:t>
            </a:r>
            <a:r>
              <a:rPr lang="en-US" altLang="zh-CN" sz="1800" b="1" dirty="0">
                <a:latin typeface="宋体" panose="02010600030101010101" pitchFamily="2" charset="-122"/>
                <a:sym typeface="Symbol" panose="05050102010706020507" pitchFamily="18" charset="2"/>
              </a:rPr>
              <a:t>(</a:t>
            </a:r>
            <a:r>
              <a:rPr lang="zh-CN" altLang="en-US" sz="1800" b="1" dirty="0">
                <a:latin typeface="宋体" panose="02010600030101010101" pitchFamily="2" charset="-122"/>
                <a:sym typeface="Symbol" panose="05050102010706020507" pitchFamily="18" charset="2"/>
              </a:rPr>
              <a:t>消耗</a:t>
            </a:r>
            <a:r>
              <a:rPr lang="en-US" altLang="zh-CN" sz="1800" b="1" dirty="0">
                <a:latin typeface="宋体" panose="02010600030101010101" pitchFamily="2" charset="-122"/>
                <a:sym typeface="Symbol" panose="05050102010706020507" pitchFamily="18" charset="2"/>
              </a:rPr>
              <a:t>) </a:t>
            </a:r>
            <a:r>
              <a:rPr lang="zh-CN" altLang="en-US" sz="1800" b="1" dirty="0">
                <a:latin typeface="宋体" panose="02010600030101010101" pitchFamily="2" charset="-122"/>
                <a:sym typeface="Symbol" panose="05050102010706020507" pitchFamily="18" charset="2"/>
              </a:rPr>
              <a:t>功率。</a:t>
            </a:r>
            <a:endParaRPr lang="zh-CN" altLang="en-US" sz="1800" b="1">
              <a:latin typeface="宋体" panose="02010600030101010101" pitchFamily="2" charset="-122"/>
            </a:endParaRPr>
          </a:p>
        </p:txBody>
      </p:sp>
      <p:graphicFrame>
        <p:nvGraphicFramePr>
          <p:cNvPr id="213012" name="对象 213011"/>
          <p:cNvGraphicFramePr/>
          <p:nvPr/>
        </p:nvGraphicFramePr>
        <p:xfrm>
          <a:off x="3309241" y="3238233"/>
          <a:ext cx="3226206" cy="607325"/>
        </p:xfrm>
        <a:graphic>
          <a:graphicData uri="http://schemas.openxmlformats.org/presentationml/2006/ole">
            <mc:AlternateContent xmlns:mc="http://schemas.openxmlformats.org/markup-compatibility/2006">
              <mc:Choice xmlns:v="urn:schemas-microsoft-com:vml" Requires="v">
                <p:oleObj spid="_x0000_s6155" name="" r:id="rId1" imgW="2145665" imgH="405765" progId="Equation.3">
                  <p:embed/>
                </p:oleObj>
              </mc:Choice>
              <mc:Fallback>
                <p:oleObj name="" r:id="rId1" imgW="2145665" imgH="405765" progId="Equation.3">
                  <p:embed/>
                  <p:pic>
                    <p:nvPicPr>
                      <p:cNvPr id="0" name="图片 3083"/>
                      <p:cNvPicPr/>
                      <p:nvPr/>
                    </p:nvPicPr>
                    <p:blipFill>
                      <a:blip r:embed="rId2"/>
                      <a:stretch>
                        <a:fillRect/>
                      </a:stretch>
                    </p:blipFill>
                    <p:spPr>
                      <a:xfrm>
                        <a:off x="3309241" y="3238233"/>
                        <a:ext cx="3226206" cy="607325"/>
                      </a:xfrm>
                      <a:prstGeom prst="rect">
                        <a:avLst/>
                      </a:prstGeom>
                      <a:noFill/>
                      <a:ln w="38100">
                        <a:noFill/>
                        <a:miter/>
                      </a:ln>
                    </p:spPr>
                  </p:pic>
                </p:oleObj>
              </mc:Fallback>
            </mc:AlternateContent>
          </a:graphicData>
        </a:graphic>
      </p:graphicFrame>
      <p:grpSp>
        <p:nvGrpSpPr>
          <p:cNvPr id="213013" name="组合 213012"/>
          <p:cNvGrpSpPr/>
          <p:nvPr/>
        </p:nvGrpSpPr>
        <p:grpSpPr>
          <a:xfrm>
            <a:off x="2379676" y="1440908"/>
            <a:ext cx="2737726" cy="1224177"/>
            <a:chOff x="1603" y="768"/>
            <a:chExt cx="2299" cy="1028"/>
          </a:xfrm>
        </p:grpSpPr>
        <p:sp>
          <p:nvSpPr>
            <p:cNvPr id="213014" name="任意多边形 213013"/>
            <p:cNvSpPr/>
            <p:nvPr/>
          </p:nvSpPr>
          <p:spPr>
            <a:xfrm>
              <a:off x="1603" y="928"/>
              <a:ext cx="1944" cy="868"/>
            </a:xfrm>
            <a:custGeom>
              <a:avLst/>
              <a:gdLst/>
              <a:ahLst/>
              <a:cxnLst/>
              <a:rect l="0" t="0" r="0" b="0"/>
              <a:pathLst>
                <a:path w="1944" h="868">
                  <a:moveTo>
                    <a:pt x="0" y="440"/>
                  </a:moveTo>
                  <a:cubicBezTo>
                    <a:pt x="14" y="413"/>
                    <a:pt x="59" y="332"/>
                    <a:pt x="86" y="286"/>
                  </a:cubicBezTo>
                  <a:cubicBezTo>
                    <a:pt x="113" y="240"/>
                    <a:pt x="133" y="201"/>
                    <a:pt x="161" y="162"/>
                  </a:cubicBezTo>
                  <a:cubicBezTo>
                    <a:pt x="189" y="123"/>
                    <a:pt x="223" y="79"/>
                    <a:pt x="256" y="53"/>
                  </a:cubicBezTo>
                  <a:cubicBezTo>
                    <a:pt x="290" y="26"/>
                    <a:pt x="324" y="0"/>
                    <a:pt x="364" y="2"/>
                  </a:cubicBezTo>
                  <a:cubicBezTo>
                    <a:pt x="405" y="5"/>
                    <a:pt x="453" y="24"/>
                    <a:pt x="498" y="64"/>
                  </a:cubicBezTo>
                  <a:cubicBezTo>
                    <a:pt x="543" y="105"/>
                    <a:pt x="593" y="185"/>
                    <a:pt x="632" y="246"/>
                  </a:cubicBezTo>
                  <a:cubicBezTo>
                    <a:pt x="670" y="306"/>
                    <a:pt x="696" y="366"/>
                    <a:pt x="732" y="430"/>
                  </a:cubicBezTo>
                  <a:cubicBezTo>
                    <a:pt x="768" y="493"/>
                    <a:pt x="808" y="568"/>
                    <a:pt x="845" y="628"/>
                  </a:cubicBezTo>
                  <a:cubicBezTo>
                    <a:pt x="883" y="687"/>
                    <a:pt x="912" y="749"/>
                    <a:pt x="956" y="788"/>
                  </a:cubicBezTo>
                  <a:cubicBezTo>
                    <a:pt x="1000" y="827"/>
                    <a:pt x="1057" y="868"/>
                    <a:pt x="1110" y="862"/>
                  </a:cubicBezTo>
                  <a:cubicBezTo>
                    <a:pt x="1164" y="855"/>
                    <a:pt x="1216" y="817"/>
                    <a:pt x="1275" y="747"/>
                  </a:cubicBezTo>
                  <a:cubicBezTo>
                    <a:pt x="1334" y="677"/>
                    <a:pt x="1417" y="520"/>
                    <a:pt x="1463" y="442"/>
                  </a:cubicBezTo>
                  <a:cubicBezTo>
                    <a:pt x="1508" y="364"/>
                    <a:pt x="1511" y="339"/>
                    <a:pt x="1550" y="277"/>
                  </a:cubicBezTo>
                  <a:cubicBezTo>
                    <a:pt x="1590" y="215"/>
                    <a:pt x="1656" y="112"/>
                    <a:pt x="1702" y="67"/>
                  </a:cubicBezTo>
                  <a:cubicBezTo>
                    <a:pt x="1748" y="21"/>
                    <a:pt x="1788" y="7"/>
                    <a:pt x="1828" y="5"/>
                  </a:cubicBezTo>
                  <a:cubicBezTo>
                    <a:pt x="1869" y="2"/>
                    <a:pt x="1920" y="43"/>
                    <a:pt x="1944" y="53"/>
                  </a:cubicBezTo>
                </a:path>
              </a:pathLst>
            </a:custGeom>
            <a:noFill/>
            <a:ln w="28575" cap="flat" cmpd="sng">
              <a:solidFill>
                <a:srgbClr val="FF00FF">
                  <a:alpha val="100000"/>
                </a:srgbClr>
              </a:solidFill>
              <a:prstDash val="solid"/>
              <a:headEnd type="none" w="med" len="med"/>
              <a:tailEnd type="none" w="med" len="med"/>
            </a:ln>
          </p:spPr>
          <p:txBody>
            <a:bodyPr/>
            <a:lstStyle/>
            <a:p>
              <a:endParaRPr lang="zh-CN" altLang="en-US" sz="100"/>
            </a:p>
          </p:txBody>
        </p:sp>
        <p:sp>
          <p:nvSpPr>
            <p:cNvPr id="213015" name="文本框 213014"/>
            <p:cNvSpPr txBox="1"/>
            <p:nvPr/>
          </p:nvSpPr>
          <p:spPr>
            <a:xfrm>
              <a:off x="3559" y="768"/>
              <a:ext cx="343" cy="309"/>
            </a:xfrm>
            <a:prstGeom prst="rect">
              <a:avLst/>
            </a:prstGeom>
            <a:noFill/>
            <a:ln w="9525">
              <a:noFill/>
            </a:ln>
          </p:spPr>
          <p:txBody>
            <a:bodyPr wrap="none" anchor="t">
              <a:spAutoFit/>
            </a:bodyPr>
            <a:lstStyle/>
            <a:p>
              <a:pPr>
                <a:spcBef>
                  <a:spcPct val="50000"/>
                </a:spcBef>
              </a:pPr>
              <a:r>
                <a:rPr lang="en-US" altLang="zh-CN" sz="1800" b="1" i="1" err="1">
                  <a:solidFill>
                    <a:srgbClr val="FF00FF"/>
                  </a:solidFill>
                  <a:latin typeface="Times New Roman" panose="02020603050405020304" pitchFamily="18" charset="0"/>
                  <a:ea typeface="楷体_GB2312" pitchFamily="49" charset="-122"/>
                </a:rPr>
                <a:t>u</a:t>
              </a:r>
              <a:r>
                <a:rPr lang="en-US" altLang="zh-CN" sz="1800" b="1" i="1" baseline="-25000" err="1">
                  <a:solidFill>
                    <a:srgbClr val="FF00FF"/>
                  </a:solidFill>
                  <a:latin typeface="Times New Roman" panose="02020603050405020304" pitchFamily="18" charset="0"/>
                  <a:ea typeface="楷体_GB2312" pitchFamily="49" charset="-122"/>
                </a:rPr>
                <a:t>R</a:t>
              </a:r>
              <a:endParaRPr lang="en-US" altLang="zh-CN" sz="1800" b="1">
                <a:solidFill>
                  <a:srgbClr val="FF00FF"/>
                </a:solidFill>
                <a:latin typeface="Times New Roman" panose="02020603050405020304" pitchFamily="18" charset="0"/>
                <a:ea typeface="楷体_GB2312" pitchFamily="49" charset="-122"/>
              </a:endParaRPr>
            </a:p>
          </p:txBody>
        </p:sp>
      </p:grpSp>
      <p:sp>
        <p:nvSpPr>
          <p:cNvPr id="213016" name="文本框 213015"/>
          <p:cNvSpPr txBox="1"/>
          <p:nvPr/>
        </p:nvSpPr>
        <p:spPr>
          <a:xfrm>
            <a:off x="1680180" y="3868065"/>
            <a:ext cx="1637396" cy="368300"/>
          </a:xfrm>
          <a:prstGeom prst="rect">
            <a:avLst/>
          </a:prstGeom>
          <a:noFill/>
          <a:ln w="9525">
            <a:noFill/>
          </a:ln>
        </p:spPr>
        <p:txBody>
          <a:bodyPr>
            <a:spAutoFit/>
          </a:bodyPr>
          <a:lstStyle/>
          <a:p>
            <a:pPr>
              <a:spcBef>
                <a:spcPct val="50000"/>
              </a:spcBef>
            </a:pPr>
            <a:r>
              <a:rPr lang="zh-CN" altLang="en-US" sz="1800" b="1" dirty="0">
                <a:solidFill>
                  <a:srgbClr val="0000FF"/>
                </a:solidFill>
                <a:latin typeface="Times New Roman" panose="02020603050405020304" pitchFamily="18" charset="0"/>
              </a:rPr>
              <a:t>平均功率：</a:t>
            </a:r>
            <a:endParaRPr lang="zh-CN" altLang="en-US" sz="1800" b="1">
              <a:solidFill>
                <a:srgbClr val="0000FF"/>
              </a:solidFill>
              <a:latin typeface="Times New Roman" panose="02020603050405020304" pitchFamily="18" charset="0"/>
            </a:endParaRPr>
          </a:p>
        </p:txBody>
      </p:sp>
      <p:graphicFrame>
        <p:nvGraphicFramePr>
          <p:cNvPr id="213017" name="对象 213016"/>
          <p:cNvGraphicFramePr/>
          <p:nvPr/>
        </p:nvGraphicFramePr>
        <p:xfrm>
          <a:off x="2895188" y="3751840"/>
          <a:ext cx="4274615" cy="628760"/>
        </p:xfrm>
        <a:graphic>
          <a:graphicData uri="http://schemas.openxmlformats.org/presentationml/2006/ole">
            <mc:AlternateContent xmlns:mc="http://schemas.openxmlformats.org/markup-compatibility/2006">
              <mc:Choice xmlns:v="urn:schemas-microsoft-com:vml" Requires="v">
                <p:oleObj spid="_x0000_s6156" name="" r:id="rId3" imgW="2831465" imgH="419100" progId="Equation.3">
                  <p:embed/>
                </p:oleObj>
              </mc:Choice>
              <mc:Fallback>
                <p:oleObj name="" r:id="rId3" imgW="2831465" imgH="419100" progId="Equation.3">
                  <p:embed/>
                  <p:pic>
                    <p:nvPicPr>
                      <p:cNvPr id="0" name="图片 3081"/>
                      <p:cNvPicPr/>
                      <p:nvPr/>
                    </p:nvPicPr>
                    <p:blipFill>
                      <a:blip r:embed="rId4"/>
                      <a:stretch>
                        <a:fillRect/>
                      </a:stretch>
                    </p:blipFill>
                    <p:spPr>
                      <a:xfrm>
                        <a:off x="2895188" y="3751840"/>
                        <a:ext cx="4274615" cy="628760"/>
                      </a:xfrm>
                      <a:prstGeom prst="rect">
                        <a:avLst/>
                      </a:prstGeom>
                      <a:noFill/>
                      <a:ln w="38100">
                        <a:noFill/>
                        <a:miter/>
                      </a:ln>
                    </p:spPr>
                  </p:pic>
                </p:oleObj>
              </mc:Fallback>
            </mc:AlternateContent>
          </a:graphicData>
        </a:graphic>
      </p:graphicFrame>
      <p:graphicFrame>
        <p:nvGraphicFramePr>
          <p:cNvPr id="213018" name="对象 213017"/>
          <p:cNvGraphicFramePr/>
          <p:nvPr/>
        </p:nvGraphicFramePr>
        <p:xfrm>
          <a:off x="2800040" y="2481697"/>
          <a:ext cx="933613" cy="334625"/>
        </p:xfrm>
        <a:graphic>
          <a:graphicData uri="http://schemas.openxmlformats.org/presentationml/2006/ole">
            <mc:AlternateContent xmlns:mc="http://schemas.openxmlformats.org/markup-compatibility/2006">
              <mc:Choice xmlns:v="urn:schemas-microsoft-com:vml" Requires="v">
                <p:oleObj spid="_x0000_s6157" name="" r:id="rId5" imgW="596265" imgH="215900" progId="Equation.3">
                  <p:embed/>
                </p:oleObj>
              </mc:Choice>
              <mc:Fallback>
                <p:oleObj name="" r:id="rId5" imgW="596265" imgH="215900" progId="Equation.3">
                  <p:embed/>
                  <p:pic>
                    <p:nvPicPr>
                      <p:cNvPr id="0" name="图片 3084"/>
                      <p:cNvPicPr/>
                      <p:nvPr/>
                    </p:nvPicPr>
                    <p:blipFill>
                      <a:blip r:embed="rId6">
                        <a:clrChange>
                          <a:clrFrom>
                            <a:srgbClr val="000000"/>
                          </a:clrFrom>
                          <a:clrTo>
                            <a:srgbClr val="000000"/>
                          </a:clrTo>
                        </a:clrChange>
                      </a:blip>
                      <a:stretch>
                        <a:fillRect/>
                      </a:stretch>
                    </p:blipFill>
                    <p:spPr>
                      <a:xfrm>
                        <a:off x="2800040" y="2481697"/>
                        <a:ext cx="933613" cy="334625"/>
                      </a:xfrm>
                      <a:prstGeom prst="rect">
                        <a:avLst/>
                      </a:prstGeom>
                      <a:noFill/>
                      <a:ln w="38100">
                        <a:noFill/>
                        <a:miter/>
                      </a:ln>
                    </p:spPr>
                  </p:pic>
                </p:oleObj>
              </mc:Fallback>
            </mc:AlternateContent>
          </a:graphicData>
        </a:graphic>
      </p:graphicFrame>
      <p:grpSp>
        <p:nvGrpSpPr>
          <p:cNvPr id="213019" name="组合 213018"/>
          <p:cNvGrpSpPr/>
          <p:nvPr/>
        </p:nvGrpSpPr>
        <p:grpSpPr>
          <a:xfrm>
            <a:off x="5865245" y="1082468"/>
            <a:ext cx="1258711" cy="1120574"/>
            <a:chOff x="4003" y="1013"/>
            <a:chExt cx="1057" cy="941"/>
          </a:xfrm>
        </p:grpSpPr>
        <p:sp>
          <p:nvSpPr>
            <p:cNvPr id="213020" name="任意多边形 213019"/>
            <p:cNvSpPr/>
            <p:nvPr/>
          </p:nvSpPr>
          <p:spPr>
            <a:xfrm>
              <a:off x="4051" y="1330"/>
              <a:ext cx="624" cy="624"/>
            </a:xfrm>
            <a:custGeom>
              <a:avLst/>
              <a:gdLst/>
              <a:ahLst/>
              <a:cxnLst/>
              <a:rect l="0" t="0" r="0" b="0"/>
              <a:pathLst>
                <a:path w="624" h="624">
                  <a:moveTo>
                    <a:pt x="0" y="624"/>
                  </a:moveTo>
                  <a:lnTo>
                    <a:pt x="624" y="0"/>
                  </a:lnTo>
                </a:path>
              </a:pathLst>
            </a:custGeom>
            <a:noFill/>
            <a:ln w="28575" cap="flat" cmpd="sng">
              <a:solidFill>
                <a:schemeClr val="accent2"/>
              </a:solidFill>
              <a:prstDash val="solid"/>
              <a:headEnd type="none" w="med" len="med"/>
              <a:tailEnd type="stealth" w="sm" len="med"/>
            </a:ln>
          </p:spPr>
          <p:txBody>
            <a:bodyPr/>
            <a:lstStyle/>
            <a:p>
              <a:endParaRPr lang="zh-CN" altLang="en-US" sz="100"/>
            </a:p>
          </p:txBody>
        </p:sp>
        <p:sp>
          <p:nvSpPr>
            <p:cNvPr id="213021" name="直接连接符 213020"/>
            <p:cNvSpPr/>
            <p:nvPr/>
          </p:nvSpPr>
          <p:spPr>
            <a:xfrm flipV="1">
              <a:off x="4003" y="1138"/>
              <a:ext cx="816" cy="816"/>
            </a:xfrm>
            <a:prstGeom prst="line">
              <a:avLst/>
            </a:prstGeom>
            <a:ln w="28575" cap="flat" cmpd="sng">
              <a:solidFill>
                <a:srgbClr val="FF00FF"/>
              </a:solidFill>
              <a:prstDash val="solid"/>
              <a:headEnd type="none" w="med" len="med"/>
              <a:tailEnd type="stealth" w="med" len="med"/>
            </a:ln>
          </p:spPr>
        </p:sp>
        <p:graphicFrame>
          <p:nvGraphicFramePr>
            <p:cNvPr id="213022" name="对象 213021"/>
            <p:cNvGraphicFramePr/>
            <p:nvPr/>
          </p:nvGraphicFramePr>
          <p:xfrm>
            <a:off x="4675" y="1282"/>
            <a:ext cx="164" cy="249"/>
          </p:xfrm>
          <a:graphic>
            <a:graphicData uri="http://schemas.openxmlformats.org/presentationml/2006/ole">
              <mc:AlternateContent xmlns:mc="http://schemas.openxmlformats.org/markup-compatibility/2006">
                <mc:Choice xmlns:v="urn:schemas-microsoft-com:vml" Requires="v">
                  <p:oleObj spid="_x0000_s6158" name="" r:id="rId7" imgW="127000" imgH="189865" progId="Equation.3">
                    <p:embed/>
                  </p:oleObj>
                </mc:Choice>
                <mc:Fallback>
                  <p:oleObj name="" r:id="rId7" imgW="127000" imgH="189865" progId="Equation.3">
                    <p:embed/>
                    <p:pic>
                      <p:nvPicPr>
                        <p:cNvPr id="0" name="图片 3082"/>
                        <p:cNvPicPr/>
                        <p:nvPr/>
                      </p:nvPicPr>
                      <p:blipFill>
                        <a:blip r:embed="rId8">
                          <a:clrChange>
                            <a:clrFrom>
                              <a:srgbClr val="000000"/>
                            </a:clrFrom>
                            <a:clrTo>
                              <a:srgbClr val="3333CC"/>
                            </a:clrTo>
                          </a:clrChange>
                        </a:blip>
                        <a:stretch>
                          <a:fillRect/>
                        </a:stretch>
                      </p:blipFill>
                      <p:spPr>
                        <a:xfrm>
                          <a:off x="4675" y="1282"/>
                          <a:ext cx="164" cy="249"/>
                        </a:xfrm>
                        <a:prstGeom prst="rect">
                          <a:avLst/>
                        </a:prstGeom>
                        <a:noFill/>
                        <a:ln w="38100">
                          <a:noFill/>
                          <a:miter/>
                        </a:ln>
                      </p:spPr>
                    </p:pic>
                  </p:oleObj>
                </mc:Fallback>
              </mc:AlternateContent>
            </a:graphicData>
          </a:graphic>
        </p:graphicFrame>
        <p:sp>
          <p:nvSpPr>
            <p:cNvPr id="213023" name="直接连接符 213022"/>
            <p:cNvSpPr/>
            <p:nvPr/>
          </p:nvSpPr>
          <p:spPr>
            <a:xfrm>
              <a:off x="4003" y="1954"/>
              <a:ext cx="912" cy="0"/>
            </a:xfrm>
            <a:prstGeom prst="line">
              <a:avLst/>
            </a:prstGeom>
            <a:ln w="9525" cap="flat" cmpd="sng">
              <a:solidFill>
                <a:schemeClr val="tx1"/>
              </a:solidFill>
              <a:prstDash val="solid"/>
              <a:headEnd type="none" w="med" len="med"/>
              <a:tailEnd type="none" w="med" len="med"/>
            </a:ln>
          </p:spPr>
        </p:sp>
        <p:sp>
          <p:nvSpPr>
            <p:cNvPr id="213024" name="任意多边形 213023"/>
            <p:cNvSpPr/>
            <p:nvPr/>
          </p:nvSpPr>
          <p:spPr>
            <a:xfrm>
              <a:off x="4180" y="1825"/>
              <a:ext cx="82" cy="129"/>
            </a:xfrm>
            <a:custGeom>
              <a:avLst/>
              <a:gdLst/>
              <a:ahLst/>
              <a:cxnLst/>
              <a:rect l="0" t="0" r="0" b="0"/>
              <a:pathLst>
                <a:path w="82" h="129">
                  <a:moveTo>
                    <a:pt x="0" y="0"/>
                  </a:moveTo>
                  <a:cubicBezTo>
                    <a:pt x="6" y="4"/>
                    <a:pt x="26" y="12"/>
                    <a:pt x="39" y="24"/>
                  </a:cubicBezTo>
                  <a:cubicBezTo>
                    <a:pt x="52" y="36"/>
                    <a:pt x="68" y="54"/>
                    <a:pt x="75" y="72"/>
                  </a:cubicBezTo>
                  <a:cubicBezTo>
                    <a:pt x="82" y="90"/>
                    <a:pt x="80" y="117"/>
                    <a:pt x="81" y="129"/>
                  </a:cubicBezTo>
                </a:path>
              </a:pathLst>
            </a:custGeom>
            <a:noFill/>
            <a:ln w="9525" cap="flat" cmpd="sng">
              <a:solidFill>
                <a:schemeClr val="tx1">
                  <a:alpha val="100000"/>
                </a:schemeClr>
              </a:solidFill>
              <a:prstDash val="solid"/>
              <a:headEnd type="stealth" w="sm" len="med"/>
              <a:tailEnd type="none" w="med" len="med"/>
            </a:ln>
          </p:spPr>
          <p:txBody>
            <a:bodyPr/>
            <a:lstStyle/>
            <a:p>
              <a:endParaRPr lang="zh-CN" altLang="en-US" sz="100"/>
            </a:p>
          </p:txBody>
        </p:sp>
        <p:sp>
          <p:nvSpPr>
            <p:cNvPr id="213025" name="文本框 213024"/>
            <p:cNvSpPr txBox="1"/>
            <p:nvPr/>
          </p:nvSpPr>
          <p:spPr>
            <a:xfrm>
              <a:off x="4243" y="1618"/>
              <a:ext cx="817" cy="309"/>
            </a:xfrm>
            <a:prstGeom prst="rect">
              <a:avLst/>
            </a:prstGeom>
            <a:noFill/>
            <a:ln w="9525">
              <a:noFill/>
            </a:ln>
          </p:spPr>
          <p:txBody>
            <a:bodyPr>
              <a:spAutoFit/>
            </a:bodyPr>
            <a:lstStyle/>
            <a:p>
              <a:pPr>
                <a:spcBef>
                  <a:spcPct val="50000"/>
                </a:spcBef>
              </a:pPr>
              <a:r>
                <a:rPr lang="en-US" altLang="zh-CN" sz="1800" b="1" i="1" dirty="0">
                  <a:latin typeface="Times New Roman" panose="02020603050405020304" pitchFamily="18" charset="0"/>
                  <a:ea typeface="楷体_GB2312" pitchFamily="49" charset="-122"/>
                  <a:sym typeface="Symbol" panose="05050102010706020507" pitchFamily="18" charset="2"/>
                </a:rPr>
                <a:t></a:t>
              </a:r>
              <a:r>
                <a:rPr lang="en-US" altLang="zh-CN" sz="1800" b="1" i="1" baseline="-25000">
                  <a:latin typeface="Times New Roman" panose="02020603050405020304" pitchFamily="18" charset="0"/>
                  <a:ea typeface="楷体_GB2312" pitchFamily="49" charset="-122"/>
                  <a:sym typeface="Symbol" panose="05050102010706020507" pitchFamily="18" charset="2"/>
                </a:rPr>
                <a:t>u</a:t>
              </a:r>
              <a:r>
                <a:rPr lang="en-US" altLang="zh-CN" sz="1800" b="1">
                  <a:latin typeface="Times New Roman" panose="02020603050405020304" pitchFamily="18" charset="0"/>
                  <a:ea typeface="楷体_GB2312" pitchFamily="49" charset="-122"/>
                  <a:sym typeface="Symbol" panose="05050102010706020507" pitchFamily="18" charset="2"/>
                </a:rPr>
                <a:t>=</a:t>
              </a:r>
              <a:r>
                <a:rPr lang="en-US" altLang="zh-CN" sz="1800" b="1" i="1">
                  <a:latin typeface="Times New Roman" panose="02020603050405020304" pitchFamily="18" charset="0"/>
                  <a:ea typeface="楷体_GB2312" pitchFamily="49" charset="-122"/>
                  <a:sym typeface="Symbol" panose="05050102010706020507" pitchFamily="18" charset="2"/>
                </a:rPr>
                <a:t></a:t>
              </a:r>
              <a:r>
                <a:rPr lang="en-US" altLang="zh-CN" sz="1800" b="1" i="1" baseline="-25000">
                  <a:latin typeface="Times New Roman" panose="02020603050405020304" pitchFamily="18" charset="0"/>
                  <a:ea typeface="楷体_GB2312" pitchFamily="49" charset="-122"/>
                  <a:sym typeface="Symbol" panose="05050102010706020507" pitchFamily="18" charset="2"/>
                </a:rPr>
                <a:t>i</a:t>
              </a:r>
              <a:endParaRPr lang="en-US" altLang="zh-CN" sz="1800" b="1" i="1" baseline="-25000">
                <a:latin typeface="Times New Roman" panose="02020603050405020304" pitchFamily="18" charset="0"/>
                <a:ea typeface="楷体_GB2312" pitchFamily="49" charset="-122"/>
                <a:sym typeface="Symbol" panose="05050102010706020507" pitchFamily="18" charset="2"/>
              </a:endParaRPr>
            </a:p>
          </p:txBody>
        </p:sp>
        <p:graphicFrame>
          <p:nvGraphicFramePr>
            <p:cNvPr id="213026" name="对象 213025"/>
            <p:cNvGraphicFramePr/>
            <p:nvPr/>
          </p:nvGraphicFramePr>
          <p:xfrm>
            <a:off x="4828" y="1013"/>
            <a:ext cx="202" cy="250"/>
          </p:xfrm>
          <a:graphic>
            <a:graphicData uri="http://schemas.openxmlformats.org/presentationml/2006/ole">
              <mc:AlternateContent xmlns:mc="http://schemas.openxmlformats.org/markup-compatibility/2006">
                <mc:Choice xmlns:v="urn:schemas-microsoft-com:vml" Requires="v">
                  <p:oleObj spid="_x0000_s6159" name="" r:id="rId9" imgW="165100" imgH="203200" progId="Equation.3">
                    <p:embed/>
                  </p:oleObj>
                </mc:Choice>
                <mc:Fallback>
                  <p:oleObj name="" r:id="rId9" imgW="165100" imgH="203200" progId="Equation.3">
                    <p:embed/>
                    <p:pic>
                      <p:nvPicPr>
                        <p:cNvPr id="0" name="图片 3085"/>
                        <p:cNvPicPr/>
                        <p:nvPr/>
                      </p:nvPicPr>
                      <p:blipFill>
                        <a:blip r:embed="rId10">
                          <a:clrChange>
                            <a:clrFrom>
                              <a:srgbClr val="000000"/>
                            </a:clrFrom>
                            <a:clrTo>
                              <a:srgbClr val="FF00FF"/>
                            </a:clrTo>
                          </a:clrChange>
                        </a:blip>
                        <a:stretch>
                          <a:fillRect/>
                        </a:stretch>
                      </p:blipFill>
                      <p:spPr>
                        <a:xfrm>
                          <a:off x="4828" y="1013"/>
                          <a:ext cx="202" cy="250"/>
                        </a:xfrm>
                        <a:prstGeom prst="rect">
                          <a:avLst/>
                        </a:prstGeom>
                        <a:noFill/>
                        <a:ln w="38100">
                          <a:noFill/>
                          <a:miter/>
                        </a:ln>
                      </p:spPr>
                    </p:pic>
                  </p:oleObj>
                </mc:Fallback>
              </mc:AlternateContent>
            </a:graphicData>
          </a:graphic>
        </p:graphicFrame>
      </p:grpSp>
      <p:sp>
        <p:nvSpPr>
          <p:cNvPr id="213027" name="文本框 213026"/>
          <p:cNvSpPr txBox="1"/>
          <p:nvPr/>
        </p:nvSpPr>
        <p:spPr>
          <a:xfrm>
            <a:off x="2899117" y="2924210"/>
            <a:ext cx="4814301" cy="368300"/>
          </a:xfrm>
          <a:prstGeom prst="rect">
            <a:avLst/>
          </a:prstGeom>
          <a:noFill/>
          <a:ln w="9525">
            <a:noFill/>
          </a:ln>
        </p:spPr>
        <p:txBody>
          <a:bodyPr wrap="square">
            <a:spAutoFit/>
          </a:bodyPr>
          <a:lstStyle/>
          <a:p>
            <a:pPr>
              <a:spcBef>
                <a:spcPct val="50000"/>
              </a:spcBef>
            </a:pPr>
            <a:r>
              <a:rPr lang="en-US" altLang="zh-CN" sz="1800" b="1" i="1" err="1">
                <a:latin typeface="Times New Roman" panose="02020603050405020304" pitchFamily="18" charset="0"/>
                <a:ea typeface="楷体_GB2312" pitchFamily="49" charset="-122"/>
              </a:rPr>
              <a:t>p</a:t>
            </a:r>
            <a:r>
              <a:rPr lang="en-US" altLang="zh-CN" sz="1800" b="1" err="1">
                <a:latin typeface="Times New Roman" panose="02020603050405020304" pitchFamily="18" charset="0"/>
                <a:ea typeface="楷体_GB2312" pitchFamily="49" charset="-122"/>
              </a:rPr>
              <a:t>(t</a:t>
            </a:r>
            <a:r>
              <a:rPr lang="en-US" altLang="zh-CN" sz="1800" b="1">
                <a:latin typeface="Times New Roman" panose="02020603050405020304" pitchFamily="18" charset="0"/>
                <a:ea typeface="楷体_GB2312" pitchFamily="49" charset="-122"/>
              </a:rPr>
              <a:t>) </a:t>
            </a:r>
            <a:r>
              <a:rPr lang="en-US" altLang="zh-CN" sz="1800" b="1">
                <a:latin typeface="Times New Roman" panose="02020603050405020304" pitchFamily="18" charset="0"/>
              </a:rPr>
              <a:t>=</a:t>
            </a:r>
            <a:r>
              <a:rPr lang="en-US" altLang="zh-CN" sz="1800" b="1">
                <a:latin typeface="Times New Roman" panose="02020603050405020304" pitchFamily="18" charset="0"/>
                <a:ea typeface="楷体_GB2312" pitchFamily="49" charset="-122"/>
              </a:rPr>
              <a:t> 1/2</a:t>
            </a:r>
            <a:r>
              <a:rPr lang="en-US" altLang="zh-CN" sz="1800" b="1" i="1" err="1">
                <a:latin typeface="Times New Roman" panose="02020603050405020304" pitchFamily="18" charset="0"/>
                <a:ea typeface="楷体_GB2312" pitchFamily="49" charset="-122"/>
              </a:rPr>
              <a:t>U</a:t>
            </a:r>
            <a:r>
              <a:rPr lang="en-US" altLang="zh-CN" sz="1800" b="1" i="1" baseline="-25000" err="1">
                <a:latin typeface="Times New Roman" panose="02020603050405020304" pitchFamily="18" charset="0"/>
                <a:ea typeface="楷体_GB2312" pitchFamily="49" charset="-122"/>
              </a:rPr>
              <a:t>m</a:t>
            </a:r>
            <a:r>
              <a:rPr lang="en-US" altLang="zh-CN" sz="1800" b="1" i="1" err="1">
                <a:latin typeface="Times New Roman" panose="02020603050405020304" pitchFamily="18" charset="0"/>
                <a:ea typeface="楷体_GB2312" pitchFamily="49" charset="-122"/>
              </a:rPr>
              <a:t>I</a:t>
            </a:r>
            <a:r>
              <a:rPr lang="en-US" altLang="zh-CN" sz="1800" b="1" i="1" baseline="-25000" err="1">
                <a:latin typeface="Times New Roman" panose="02020603050405020304" pitchFamily="18" charset="0"/>
                <a:ea typeface="楷体_GB2312" pitchFamily="49" charset="-122"/>
              </a:rPr>
              <a:t>m</a:t>
            </a:r>
            <a:r>
              <a:rPr lang="en-US" altLang="zh-CN" sz="1800" b="1" err="1">
                <a:latin typeface="Times New Roman" panose="02020603050405020304" pitchFamily="18" charset="0"/>
                <a:ea typeface="楷体_GB2312" pitchFamily="49" charset="-122"/>
              </a:rPr>
              <a:t>cos</a:t>
            </a:r>
            <a:r>
              <a:rPr lang="en-US" altLang="zh-CN" sz="1800" b="1" i="1">
                <a:latin typeface="Garamond" panose="02020404030301010803" pitchFamily="18" charset="0"/>
                <a:ea typeface="楷体_GB2312" pitchFamily="49" charset="-122"/>
                <a:sym typeface="Symbol" panose="05050102010706020507" pitchFamily="18" charset="2"/>
              </a:rPr>
              <a:t> </a:t>
            </a:r>
            <a:r>
              <a:rPr lang="en-US" altLang="zh-CN" sz="1800" b="1">
                <a:latin typeface="Garamond" panose="02020404030301010803" pitchFamily="18" charset="0"/>
                <a:ea typeface="楷体_GB2312" pitchFamily="49" charset="-122"/>
                <a:sym typeface="Symbol" panose="05050102010706020507" pitchFamily="18" charset="2"/>
              </a:rPr>
              <a:t>+</a:t>
            </a:r>
            <a:r>
              <a:rPr lang="en-US" altLang="zh-CN" sz="1800" b="1">
                <a:latin typeface="Times New Roman" panose="02020603050405020304" pitchFamily="18" charset="0"/>
                <a:ea typeface="楷体_GB2312" pitchFamily="49" charset="-122"/>
                <a:sym typeface="+mn-ea"/>
              </a:rPr>
              <a:t>1/2</a:t>
            </a:r>
            <a:r>
              <a:rPr lang="en-US" altLang="zh-CN" sz="1800" b="1" i="1" err="1">
                <a:latin typeface="Times New Roman" panose="02020603050405020304" pitchFamily="18" charset="0"/>
                <a:ea typeface="楷体_GB2312" pitchFamily="49" charset="-122"/>
              </a:rPr>
              <a:t>U</a:t>
            </a:r>
            <a:r>
              <a:rPr lang="en-US" altLang="zh-CN" sz="1800" b="1" i="1" baseline="-25000" err="1">
                <a:latin typeface="Times New Roman" panose="02020603050405020304" pitchFamily="18" charset="0"/>
                <a:ea typeface="楷体_GB2312" pitchFamily="49" charset="-122"/>
              </a:rPr>
              <a:t>m</a:t>
            </a:r>
            <a:r>
              <a:rPr lang="en-US" altLang="zh-CN" sz="1800" b="1" i="1" err="1">
                <a:latin typeface="Times New Roman" panose="02020603050405020304" pitchFamily="18" charset="0"/>
                <a:ea typeface="楷体_GB2312" pitchFamily="49" charset="-122"/>
              </a:rPr>
              <a:t>I</a:t>
            </a:r>
            <a:r>
              <a:rPr lang="en-US" altLang="zh-CN" sz="1800" b="1" i="1" baseline="-25000" err="1">
                <a:latin typeface="Times New Roman" panose="02020603050405020304" pitchFamily="18" charset="0"/>
                <a:ea typeface="楷体_GB2312" pitchFamily="49" charset="-122"/>
              </a:rPr>
              <a:t>m</a:t>
            </a:r>
            <a:r>
              <a:rPr lang="en-US" altLang="zh-CN" sz="1800" b="1" err="1">
                <a:latin typeface="Times New Roman" panose="02020603050405020304" pitchFamily="18" charset="0"/>
                <a:ea typeface="楷体_GB2312" pitchFamily="49" charset="-122"/>
              </a:rPr>
              <a:t>cos</a:t>
            </a:r>
            <a:r>
              <a:rPr lang="en-US" altLang="zh-CN" sz="1800" b="1">
                <a:latin typeface="Times New Roman" panose="02020603050405020304" pitchFamily="18" charset="0"/>
                <a:ea typeface="楷体_GB2312" pitchFamily="49" charset="-122"/>
              </a:rPr>
              <a:t>( </a:t>
            </a:r>
            <a:r>
              <a:rPr lang="en-US" altLang="zh-CN" sz="1800" b="1">
                <a:latin typeface="Times New Roman" panose="02020603050405020304" pitchFamily="18" charset="0"/>
                <a:ea typeface="楷体_GB2312" pitchFamily="49" charset="-122"/>
                <a:sym typeface="Symbol" panose="05050102010706020507" pitchFamily="18" charset="2"/>
              </a:rPr>
              <a:t>2</a:t>
            </a:r>
            <a:r>
              <a:rPr lang="en-US" altLang="zh-CN" sz="1800" b="1" i="1">
                <a:latin typeface="Times New Roman" panose="02020603050405020304" pitchFamily="18" charset="0"/>
                <a:ea typeface="楷体_GB2312" pitchFamily="49" charset="-122"/>
                <a:sym typeface="Symbol" panose="05050102010706020507" pitchFamily="18" charset="2"/>
              </a:rPr>
              <a:t> t </a:t>
            </a:r>
            <a:r>
              <a:rPr lang="en-US" altLang="zh-CN" sz="1800" b="1">
                <a:latin typeface="Times New Roman" panose="02020603050405020304" pitchFamily="18" charset="0"/>
                <a:ea typeface="楷体_GB2312" pitchFamily="49" charset="-122"/>
                <a:sym typeface="Symbol" panose="05050102010706020507" pitchFamily="18" charset="2"/>
              </a:rPr>
              <a:t>+2</a:t>
            </a:r>
            <a:r>
              <a:rPr lang="en-US" altLang="zh-CN" sz="1800" b="1" i="1">
                <a:latin typeface="Symbol" panose="05050102010706020507" pitchFamily="18" charset="2"/>
                <a:ea typeface="楷体_GB2312" pitchFamily="49" charset="-122"/>
                <a:sym typeface="Symbol" panose="05050102010706020507" pitchFamily="18" charset="2"/>
              </a:rPr>
              <a:t>y</a:t>
            </a:r>
            <a:r>
              <a:rPr lang="en-US" altLang="zh-CN" sz="1800" b="1" i="1" baseline="-25000">
                <a:latin typeface="Times New Roman" panose="02020603050405020304" pitchFamily="18" charset="0"/>
                <a:ea typeface="楷体_GB2312" pitchFamily="49" charset="-122"/>
                <a:sym typeface="Symbol" panose="05050102010706020507" pitchFamily="18" charset="2"/>
              </a:rPr>
              <a:t>u</a:t>
            </a:r>
            <a:r>
              <a:rPr lang="en-US" altLang="zh-CN" sz="1800">
                <a:latin typeface="Times New Roman" panose="02020603050405020304" pitchFamily="18" charset="0"/>
                <a:ea typeface="楷体_GB2312" pitchFamily="49" charset="-122"/>
                <a:sym typeface="Symbol" panose="05050102010706020507" pitchFamily="18" charset="2"/>
              </a:rPr>
              <a:t></a:t>
            </a:r>
            <a:r>
              <a:rPr lang="en-US" altLang="zh-CN" sz="1800" b="1" i="1">
                <a:latin typeface="Times New Roman" panose="02020603050405020304" pitchFamily="18" charset="0"/>
                <a:ea typeface="楷体_GB2312" pitchFamily="49" charset="-122"/>
                <a:sym typeface="Symbol" panose="05050102010706020507" pitchFamily="18" charset="2"/>
              </a:rPr>
              <a:t>  </a:t>
            </a:r>
            <a:r>
              <a:rPr lang="en-US" altLang="zh-CN" sz="1800" b="1">
                <a:latin typeface="Times New Roman" panose="02020603050405020304" pitchFamily="18" charset="0"/>
                <a:ea typeface="楷体_GB2312" pitchFamily="49" charset="-122"/>
                <a:sym typeface="Symbol" panose="05050102010706020507" pitchFamily="18" charset="2"/>
              </a:rPr>
              <a:t>)</a:t>
            </a:r>
            <a:endParaRPr lang="en-US" altLang="zh-CN" sz="1800" b="1">
              <a:latin typeface="Times New Roman" panose="02020603050405020304" pitchFamily="18" charset="0"/>
              <a:ea typeface="楷体_GB2312" pitchFamily="49" charset="-122"/>
              <a:sym typeface="Symbol" panose="05050102010706020507" pitchFamily="18" charset="2"/>
            </a:endParaRPr>
          </a:p>
        </p:txBody>
      </p:sp>
      <p:sp>
        <p:nvSpPr>
          <p:cNvPr id="213028" name="矩形 213027"/>
          <p:cNvSpPr/>
          <p:nvPr/>
        </p:nvSpPr>
        <p:spPr>
          <a:xfrm>
            <a:off x="5725918" y="2417392"/>
            <a:ext cx="1515110" cy="368300"/>
          </a:xfrm>
          <a:prstGeom prst="rect">
            <a:avLst/>
          </a:prstGeom>
          <a:noFill/>
          <a:ln w="9525">
            <a:noFill/>
          </a:ln>
        </p:spPr>
        <p:txBody>
          <a:bodyPr wrap="none" anchor="t">
            <a:spAutoFit/>
          </a:bodyPr>
          <a:lstStyle/>
          <a:p>
            <a:r>
              <a:rPr lang="en-US" altLang="zh-CN" sz="1800" b="1" i="1" dirty="0">
                <a:latin typeface="Times New Roman" panose="02020603050405020304" pitchFamily="18" charset="0"/>
                <a:ea typeface="楷体_GB2312" pitchFamily="49" charset="-122"/>
                <a:sym typeface="Symbol" panose="05050102010706020507" pitchFamily="18" charset="2"/>
              </a:rPr>
              <a:t>  </a:t>
            </a:r>
            <a:r>
              <a:rPr lang="en-US" altLang="zh-CN" sz="1800" b="1">
                <a:latin typeface="Times New Roman" panose="02020603050405020304" pitchFamily="18" charset="0"/>
                <a:ea typeface="楷体_GB2312" pitchFamily="49" charset="-122"/>
                <a:sym typeface="Symbol" panose="05050102010706020507" pitchFamily="18" charset="2"/>
              </a:rPr>
              <a:t>= </a:t>
            </a:r>
            <a:r>
              <a:rPr lang="en-US" altLang="zh-CN" sz="1800" b="1" i="1">
                <a:latin typeface="Times New Roman" panose="02020603050405020304" pitchFamily="18" charset="0"/>
                <a:sym typeface="Symbol" panose="05050102010706020507" pitchFamily="18" charset="2"/>
              </a:rPr>
              <a:t></a:t>
            </a:r>
            <a:r>
              <a:rPr lang="en-US" altLang="zh-CN" sz="1800" b="1" i="1" baseline="-25000" err="1">
                <a:latin typeface="Times New Roman" panose="02020603050405020304" pitchFamily="18" charset="0"/>
                <a:ea typeface="楷体_GB2312" pitchFamily="49" charset="-122"/>
                <a:sym typeface="Symbol" panose="05050102010706020507" pitchFamily="18" charset="2"/>
              </a:rPr>
              <a:t>u</a:t>
            </a:r>
            <a:r>
              <a:rPr lang="en-US" altLang="zh-CN" sz="1800" err="1">
                <a:latin typeface="楷体_GB2312" pitchFamily="49" charset="-122"/>
                <a:ea typeface="楷体_GB2312" pitchFamily="49" charset="-122"/>
                <a:sym typeface="Symbol" panose="05050102010706020507" pitchFamily="18" charset="2"/>
              </a:rPr>
              <a:t>-</a:t>
            </a:r>
            <a:r>
              <a:rPr lang="en-US" altLang="zh-CN" sz="1800" b="1" i="1" err="1">
                <a:latin typeface="Times New Roman" panose="02020603050405020304" pitchFamily="18" charset="0"/>
                <a:sym typeface="Symbol" panose="05050102010706020507" pitchFamily="18" charset="2"/>
              </a:rPr>
              <a:t></a:t>
            </a:r>
            <a:r>
              <a:rPr lang="en-US" altLang="zh-CN" sz="1800" b="1" i="1" baseline="-25000" err="1">
                <a:latin typeface="Times New Roman" panose="02020603050405020304" pitchFamily="18" charset="0"/>
                <a:ea typeface="楷体_GB2312" pitchFamily="49" charset="-122"/>
                <a:sym typeface="Symbol" panose="05050102010706020507" pitchFamily="18" charset="2"/>
              </a:rPr>
              <a:t>i</a:t>
            </a:r>
            <a:r>
              <a:rPr lang="en-US" altLang="zh-CN" sz="1800" b="1" i="1" baseline="-25000">
                <a:latin typeface="Times New Roman" panose="02020603050405020304" pitchFamily="18" charset="0"/>
                <a:ea typeface="楷体_GB2312" pitchFamily="49" charset="-122"/>
                <a:sym typeface="Symbol" panose="05050102010706020507" pitchFamily="18" charset="2"/>
              </a:rPr>
              <a:t> </a:t>
            </a:r>
            <a:r>
              <a:rPr lang="en-US" altLang="zh-CN" sz="1800" b="1">
                <a:latin typeface="Times New Roman" panose="02020603050405020304" pitchFamily="18" charset="0"/>
                <a:ea typeface="楷体_GB2312" pitchFamily="49" charset="-122"/>
                <a:sym typeface="Symbol" panose="05050102010706020507" pitchFamily="18" charset="2"/>
              </a:rPr>
              <a:t>= 0</a:t>
            </a:r>
            <a:endParaRPr lang="el-GR" altLang="en-US" sz="1800" b="1" dirty="0">
              <a:latin typeface="Times New Roman" panose="02020603050405020304" pitchFamily="18" charset="0"/>
              <a:ea typeface="楷体_GB2312" pitchFamily="49" charset="-122"/>
              <a:sym typeface="Symbol" panose="05050102010706020507" pitchFamily="18" charset="2"/>
            </a:endParaRPr>
          </a:p>
        </p:txBody>
      </p:sp>
      <p:sp>
        <p:nvSpPr>
          <p:cNvPr id="213029" name="文本框 213028"/>
          <p:cNvSpPr txBox="1"/>
          <p:nvPr/>
        </p:nvSpPr>
        <p:spPr>
          <a:xfrm>
            <a:off x="1515131" y="237405"/>
            <a:ext cx="4055978" cy="368300"/>
          </a:xfrm>
          <a:prstGeom prst="rect">
            <a:avLst/>
          </a:prstGeom>
          <a:noFill/>
          <a:ln w="12700">
            <a:noFill/>
          </a:ln>
        </p:spPr>
        <p:txBody>
          <a:bodyPr anchor="ctr">
            <a:spAutoFit/>
          </a:bodyPr>
          <a:lstStyle/>
          <a:p>
            <a:r>
              <a:rPr lang="en-US" altLang="zh-CN" sz="1800" b="1" dirty="0">
                <a:latin typeface="Times New Roman" panose="02020603050405020304" pitchFamily="18" charset="0"/>
              </a:rPr>
              <a:t>3. </a:t>
            </a:r>
            <a:r>
              <a:rPr lang="zh-CN" altLang="en-US" sz="1800" b="1" dirty="0">
                <a:latin typeface="Times New Roman" panose="02020603050405020304" pitchFamily="18" charset="0"/>
              </a:rPr>
              <a:t>单口网络的几种特殊情况</a:t>
            </a:r>
            <a:endParaRPr lang="zh-CN" altLang="en-US" sz="18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3029"/>
                                        </p:tgtEl>
                                        <p:attrNameLst>
                                          <p:attrName>style.visibility</p:attrName>
                                        </p:attrNameLst>
                                      </p:cBhvr>
                                      <p:to>
                                        <p:strVal val="visible"/>
                                      </p:to>
                                    </p:set>
                                    <p:anim calcmode="lin" valueType="num">
                                      <p:cBhvr additive="base">
                                        <p:cTn id="7" dur="500" fill="hold"/>
                                        <p:tgtEl>
                                          <p:spTgt spid="213029"/>
                                        </p:tgtEl>
                                        <p:attrNameLst>
                                          <p:attrName>ppt_x</p:attrName>
                                        </p:attrNameLst>
                                      </p:cBhvr>
                                      <p:tavLst>
                                        <p:tav tm="0">
                                          <p:val>
                                            <p:strVal val="0-#ppt_w/2"/>
                                          </p:val>
                                        </p:tav>
                                        <p:tav tm="100000">
                                          <p:val>
                                            <p:strVal val="#ppt_x"/>
                                          </p:val>
                                        </p:tav>
                                      </p:tavLst>
                                    </p:anim>
                                    <p:anim calcmode="lin" valueType="num">
                                      <p:cBhvr additive="base">
                                        <p:cTn id="8" dur="500" fill="hold"/>
                                        <p:tgtEl>
                                          <p:spTgt spid="2130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iterate type="lt">
                                    <p:tmPct val="5000"/>
                                  </p:iterate>
                                  <p:childTnLst>
                                    <p:set>
                                      <p:cBhvr>
                                        <p:cTn id="12" dur="1" fill="hold">
                                          <p:stCondLst>
                                            <p:cond delay="0"/>
                                          </p:stCondLst>
                                        </p:cTn>
                                        <p:tgtEl>
                                          <p:spTgt spid="212995">
                                            <p:txEl>
                                              <p:pRg st="0" end="0"/>
                                            </p:txEl>
                                          </p:spTgt>
                                        </p:tgtEl>
                                        <p:attrNameLst>
                                          <p:attrName>style.visibility</p:attrName>
                                        </p:attrNameLst>
                                      </p:cBhvr>
                                      <p:to>
                                        <p:strVal val="visible"/>
                                      </p:to>
                                    </p:set>
                                    <p:anim calcmode="lin" valueType="num">
                                      <p:cBhvr>
                                        <p:cTn id="13" dur="1000" fill="hold"/>
                                        <p:tgtEl>
                                          <p:spTgt spid="212995">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212995">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212995">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21299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213019"/>
                                        </p:tgtEl>
                                        <p:attrNameLst>
                                          <p:attrName>style.visibility</p:attrName>
                                        </p:attrNameLst>
                                      </p:cBhvr>
                                      <p:to>
                                        <p:strVal val="visible"/>
                                      </p:to>
                                    </p:set>
                                    <p:animEffect transition="in" filter="diamond(in)">
                                      <p:cBhvr>
                                        <p:cTn id="21" dur="500"/>
                                        <p:tgtEl>
                                          <p:spTgt spid="213019"/>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iterate type="lt">
                                    <p:tmPct val="5000"/>
                                  </p:iterate>
                                  <p:childTnLst>
                                    <p:set>
                                      <p:cBhvr>
                                        <p:cTn id="25" dur="1" fill="hold">
                                          <p:stCondLst>
                                            <p:cond delay="0"/>
                                          </p:stCondLst>
                                        </p:cTn>
                                        <p:tgtEl>
                                          <p:spTgt spid="213028"/>
                                        </p:tgtEl>
                                        <p:attrNameLst>
                                          <p:attrName>style.visibility</p:attrName>
                                        </p:attrNameLst>
                                      </p:cBhvr>
                                      <p:to>
                                        <p:strVal val="visible"/>
                                      </p:to>
                                    </p:set>
                                    <p:anim calcmode="lin" valueType="num">
                                      <p:cBhvr>
                                        <p:cTn id="26" dur="1000" fill="hold"/>
                                        <p:tgtEl>
                                          <p:spTgt spid="213028"/>
                                        </p:tgtEl>
                                        <p:attrNameLst>
                                          <p:attrName>ppt_w</p:attrName>
                                        </p:attrNameLst>
                                      </p:cBhvr>
                                      <p:tavLst>
                                        <p:tav tm="0">
                                          <p:val>
                                            <p:fltVal val="0"/>
                                          </p:val>
                                        </p:tav>
                                        <p:tav tm="100000">
                                          <p:val>
                                            <p:strVal val="#ppt_w"/>
                                          </p:val>
                                        </p:tav>
                                      </p:tavLst>
                                    </p:anim>
                                    <p:anim calcmode="lin" valueType="num">
                                      <p:cBhvr>
                                        <p:cTn id="27" dur="1000" fill="hold"/>
                                        <p:tgtEl>
                                          <p:spTgt spid="213028"/>
                                        </p:tgtEl>
                                        <p:attrNameLst>
                                          <p:attrName>ppt_h</p:attrName>
                                        </p:attrNameLst>
                                      </p:cBhvr>
                                      <p:tavLst>
                                        <p:tav tm="0">
                                          <p:val>
                                            <p:fltVal val="0"/>
                                          </p:val>
                                        </p:tav>
                                        <p:tav tm="100000">
                                          <p:val>
                                            <p:strVal val="#ppt_h"/>
                                          </p:val>
                                        </p:tav>
                                      </p:tavLst>
                                    </p:anim>
                                    <p:anim calcmode="lin" valueType="num">
                                      <p:cBhvr>
                                        <p:cTn id="28" dur="1000" fill="hold"/>
                                        <p:tgtEl>
                                          <p:spTgt spid="213028"/>
                                        </p:tgtEl>
                                        <p:attrNameLst>
                                          <p:attrName>style.rotation</p:attrName>
                                        </p:attrNameLst>
                                      </p:cBhvr>
                                      <p:tavLst>
                                        <p:tav tm="0">
                                          <p:val>
                                            <p:fltVal val="90"/>
                                          </p:val>
                                        </p:tav>
                                        <p:tav tm="100000">
                                          <p:val>
                                            <p:fltVal val="0"/>
                                          </p:val>
                                        </p:tav>
                                      </p:tavLst>
                                    </p:anim>
                                    <p:animEffect transition="in" filter="fade">
                                      <p:cBhvr>
                                        <p:cTn id="29" dur="1000"/>
                                        <p:tgtEl>
                                          <p:spTgt spid="2130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12999"/>
                                        </p:tgtEl>
                                        <p:attrNameLst>
                                          <p:attrName>style.visibility</p:attrName>
                                        </p:attrNameLst>
                                      </p:cBhvr>
                                      <p:to>
                                        <p:strVal val="visible"/>
                                      </p:to>
                                    </p:set>
                                    <p:animEffect transition="in" filter="dissolve">
                                      <p:cBhvr>
                                        <p:cTn id="34" dur="500"/>
                                        <p:tgtEl>
                                          <p:spTgt spid="21299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12996"/>
                                        </p:tgtEl>
                                        <p:attrNameLst>
                                          <p:attrName>style.visibility</p:attrName>
                                        </p:attrNameLst>
                                      </p:cBhvr>
                                      <p:to>
                                        <p:strVal val="visible"/>
                                      </p:to>
                                    </p:set>
                                    <p:animEffect transition="in" filter="dissolve">
                                      <p:cBhvr>
                                        <p:cTn id="39" dur="500"/>
                                        <p:tgtEl>
                                          <p:spTgt spid="21299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13013"/>
                                        </p:tgtEl>
                                        <p:attrNameLst>
                                          <p:attrName>style.visibility</p:attrName>
                                        </p:attrNameLst>
                                      </p:cBhvr>
                                      <p:to>
                                        <p:strVal val="visible"/>
                                      </p:to>
                                    </p:set>
                                    <p:animEffect transition="in" filter="dissolve">
                                      <p:cBhvr>
                                        <p:cTn id="44" dur="500"/>
                                        <p:tgtEl>
                                          <p:spTgt spid="213013"/>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iterate type="lt">
                                    <p:tmPct val="5000"/>
                                  </p:iterate>
                                  <p:childTnLst>
                                    <p:set>
                                      <p:cBhvr>
                                        <p:cTn id="48" dur="1" fill="hold">
                                          <p:stCondLst>
                                            <p:cond delay="0"/>
                                          </p:stCondLst>
                                        </p:cTn>
                                        <p:tgtEl>
                                          <p:spTgt spid="212994"/>
                                        </p:tgtEl>
                                        <p:attrNameLst>
                                          <p:attrName>style.visibility</p:attrName>
                                        </p:attrNameLst>
                                      </p:cBhvr>
                                      <p:to>
                                        <p:strVal val="visible"/>
                                      </p:to>
                                    </p:set>
                                    <p:anim calcmode="lin" valueType="num">
                                      <p:cBhvr>
                                        <p:cTn id="49" dur="1000" fill="hold"/>
                                        <p:tgtEl>
                                          <p:spTgt spid="212994"/>
                                        </p:tgtEl>
                                        <p:attrNameLst>
                                          <p:attrName>ppt_w</p:attrName>
                                        </p:attrNameLst>
                                      </p:cBhvr>
                                      <p:tavLst>
                                        <p:tav tm="0">
                                          <p:val>
                                            <p:fltVal val="0"/>
                                          </p:val>
                                        </p:tav>
                                        <p:tav tm="100000">
                                          <p:val>
                                            <p:strVal val="#ppt_w"/>
                                          </p:val>
                                        </p:tav>
                                      </p:tavLst>
                                    </p:anim>
                                    <p:anim calcmode="lin" valueType="num">
                                      <p:cBhvr>
                                        <p:cTn id="50" dur="1000" fill="hold"/>
                                        <p:tgtEl>
                                          <p:spTgt spid="212994"/>
                                        </p:tgtEl>
                                        <p:attrNameLst>
                                          <p:attrName>ppt_h</p:attrName>
                                        </p:attrNameLst>
                                      </p:cBhvr>
                                      <p:tavLst>
                                        <p:tav tm="0">
                                          <p:val>
                                            <p:fltVal val="0"/>
                                          </p:val>
                                        </p:tav>
                                        <p:tav tm="100000">
                                          <p:val>
                                            <p:strVal val="#ppt_h"/>
                                          </p:val>
                                        </p:tav>
                                      </p:tavLst>
                                    </p:anim>
                                    <p:anim calcmode="lin" valueType="num">
                                      <p:cBhvr>
                                        <p:cTn id="51" dur="1000" fill="hold"/>
                                        <p:tgtEl>
                                          <p:spTgt spid="212994"/>
                                        </p:tgtEl>
                                        <p:attrNameLst>
                                          <p:attrName>style.rotation</p:attrName>
                                        </p:attrNameLst>
                                      </p:cBhvr>
                                      <p:tavLst>
                                        <p:tav tm="0">
                                          <p:val>
                                            <p:fltVal val="90"/>
                                          </p:val>
                                        </p:tav>
                                        <p:tav tm="100000">
                                          <p:val>
                                            <p:fltVal val="0"/>
                                          </p:val>
                                        </p:tav>
                                      </p:tavLst>
                                    </p:anim>
                                    <p:animEffect transition="in" filter="fade">
                                      <p:cBhvr>
                                        <p:cTn id="52" dur="1000"/>
                                        <p:tgtEl>
                                          <p:spTgt spid="21299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iterate type="wd">
                                    <p:tmPct val="100000"/>
                                  </p:iterate>
                                  <p:childTnLst>
                                    <p:set>
                                      <p:cBhvr>
                                        <p:cTn id="56" dur="1" fill="hold">
                                          <p:stCondLst>
                                            <p:cond delay="0"/>
                                          </p:stCondLst>
                                        </p:cTn>
                                        <p:tgtEl>
                                          <p:spTgt spid="213027">
                                            <p:txEl>
                                              <p:pRg st="0" end="0"/>
                                            </p:txEl>
                                          </p:spTgt>
                                        </p:tgtEl>
                                        <p:attrNameLst>
                                          <p:attrName>style.visibility</p:attrName>
                                        </p:attrNameLst>
                                      </p:cBhvr>
                                      <p:to>
                                        <p:strVal val="visible"/>
                                      </p:to>
                                    </p:set>
                                    <p:animEffect transition="in" filter="wipe(left)">
                                      <p:cBhvr>
                                        <p:cTn id="57" dur="300"/>
                                        <p:tgtEl>
                                          <p:spTgt spid="21302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13018"/>
                                        </p:tgtEl>
                                        <p:attrNameLst>
                                          <p:attrName>style.visibility</p:attrName>
                                        </p:attrNameLst>
                                      </p:cBhvr>
                                      <p:to>
                                        <p:strVal val="visible"/>
                                      </p:to>
                                    </p:set>
                                    <p:animEffect transition="in" filter="blinds(horizontal)">
                                      <p:cBhvr>
                                        <p:cTn id="62" dur="500"/>
                                        <p:tgtEl>
                                          <p:spTgt spid="2130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3012"/>
                                        </p:tgtEl>
                                        <p:attrNameLst>
                                          <p:attrName>style.visibility</p:attrName>
                                        </p:attrNameLst>
                                      </p:cBhvr>
                                      <p:to>
                                        <p:strVal val="visible"/>
                                      </p:to>
                                    </p:set>
                                    <p:animEffect transition="in" filter="wipe(left)">
                                      <p:cBhvr>
                                        <p:cTn id="67" dur="500"/>
                                        <p:tgtEl>
                                          <p:spTgt spid="21301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13004"/>
                                        </p:tgtEl>
                                        <p:attrNameLst>
                                          <p:attrName>style.visibility</p:attrName>
                                        </p:attrNameLst>
                                      </p:cBhvr>
                                      <p:to>
                                        <p:strVal val="visible"/>
                                      </p:to>
                                    </p:set>
                                    <p:animEffect transition="in" filter="dissolve">
                                      <p:cBhvr>
                                        <p:cTn id="72" dur="500"/>
                                        <p:tgtEl>
                                          <p:spTgt spid="213004"/>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iterate type="lt">
                                    <p:tmPct val="5000"/>
                                  </p:iterate>
                                  <p:childTnLst>
                                    <p:set>
                                      <p:cBhvr>
                                        <p:cTn id="76" dur="1" fill="hold">
                                          <p:stCondLst>
                                            <p:cond delay="0"/>
                                          </p:stCondLst>
                                        </p:cTn>
                                        <p:tgtEl>
                                          <p:spTgt spid="213016">
                                            <p:txEl>
                                              <p:pRg st="0" end="0"/>
                                            </p:txEl>
                                          </p:spTgt>
                                        </p:tgtEl>
                                        <p:attrNameLst>
                                          <p:attrName>style.visibility</p:attrName>
                                        </p:attrNameLst>
                                      </p:cBhvr>
                                      <p:to>
                                        <p:strVal val="visible"/>
                                      </p:to>
                                    </p:set>
                                    <p:anim calcmode="lin" valueType="num">
                                      <p:cBhvr>
                                        <p:cTn id="77" dur="1000" fill="hold"/>
                                        <p:tgtEl>
                                          <p:spTgt spid="213016">
                                            <p:txEl>
                                              <p:pRg st="0" end="0"/>
                                            </p:txEl>
                                          </p:spTgt>
                                        </p:tgtEl>
                                        <p:attrNameLst>
                                          <p:attrName>ppt_w</p:attrName>
                                        </p:attrNameLst>
                                      </p:cBhvr>
                                      <p:tavLst>
                                        <p:tav tm="0">
                                          <p:val>
                                            <p:fltVal val="0"/>
                                          </p:val>
                                        </p:tav>
                                        <p:tav tm="100000">
                                          <p:val>
                                            <p:strVal val="#ppt_w"/>
                                          </p:val>
                                        </p:tav>
                                      </p:tavLst>
                                    </p:anim>
                                    <p:anim calcmode="lin" valueType="num">
                                      <p:cBhvr>
                                        <p:cTn id="78" dur="1000" fill="hold"/>
                                        <p:tgtEl>
                                          <p:spTgt spid="213016">
                                            <p:txEl>
                                              <p:pRg st="0" end="0"/>
                                            </p:txEl>
                                          </p:spTgt>
                                        </p:tgtEl>
                                        <p:attrNameLst>
                                          <p:attrName>ppt_h</p:attrName>
                                        </p:attrNameLst>
                                      </p:cBhvr>
                                      <p:tavLst>
                                        <p:tav tm="0">
                                          <p:val>
                                            <p:fltVal val="0"/>
                                          </p:val>
                                        </p:tav>
                                        <p:tav tm="100000">
                                          <p:val>
                                            <p:strVal val="#ppt_h"/>
                                          </p:val>
                                        </p:tav>
                                      </p:tavLst>
                                    </p:anim>
                                    <p:anim calcmode="lin" valueType="num">
                                      <p:cBhvr>
                                        <p:cTn id="79" dur="1000" fill="hold"/>
                                        <p:tgtEl>
                                          <p:spTgt spid="213016">
                                            <p:txEl>
                                              <p:pRg st="0" end="0"/>
                                            </p:txEl>
                                          </p:spTgt>
                                        </p:tgtEl>
                                        <p:attrNameLst>
                                          <p:attrName>style.rotation</p:attrName>
                                        </p:attrNameLst>
                                      </p:cBhvr>
                                      <p:tavLst>
                                        <p:tav tm="0">
                                          <p:val>
                                            <p:fltVal val="90"/>
                                          </p:val>
                                        </p:tav>
                                        <p:tav tm="100000">
                                          <p:val>
                                            <p:fltVal val="0"/>
                                          </p:val>
                                        </p:tav>
                                      </p:tavLst>
                                    </p:anim>
                                    <p:animEffect transition="in" filter="fade">
                                      <p:cBhvr>
                                        <p:cTn id="80" dur="1000"/>
                                        <p:tgtEl>
                                          <p:spTgt spid="213016">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13017"/>
                                        </p:tgtEl>
                                        <p:attrNameLst>
                                          <p:attrName>style.visibility</p:attrName>
                                        </p:attrNameLst>
                                      </p:cBhvr>
                                      <p:to>
                                        <p:strVal val="visible"/>
                                      </p:to>
                                    </p:set>
                                    <p:animEffect transition="in" filter="wipe(left)">
                                      <p:cBhvr>
                                        <p:cTn id="85" dur="500"/>
                                        <p:tgtEl>
                                          <p:spTgt spid="213017"/>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37" fill="hold" nodeType="clickEffect">
                                  <p:stCondLst>
                                    <p:cond delay="0"/>
                                  </p:stCondLst>
                                  <p:childTnLst>
                                    <p:set>
                                      <p:cBhvr>
                                        <p:cTn id="89" dur="1" fill="hold">
                                          <p:stCondLst>
                                            <p:cond delay="0"/>
                                          </p:stCondLst>
                                        </p:cTn>
                                        <p:tgtEl>
                                          <p:spTgt spid="213008"/>
                                        </p:tgtEl>
                                        <p:attrNameLst>
                                          <p:attrName>style.visibility</p:attrName>
                                        </p:attrNameLst>
                                      </p:cBhvr>
                                      <p:to>
                                        <p:strVal val="visible"/>
                                      </p:to>
                                    </p:set>
                                    <p:animEffect transition="in" filter="barn(outVertical)">
                                      <p:cBhvr>
                                        <p:cTn id="90" dur="500"/>
                                        <p:tgtEl>
                                          <p:spTgt spid="213008"/>
                                        </p:tgtEl>
                                      </p:cBhvr>
                                    </p:animEffect>
                                  </p:childTnLst>
                                </p:cTn>
                              </p:par>
                            </p:childTnLst>
                          </p:cTn>
                        </p:par>
                      </p:childTnLst>
                    </p:cTn>
                  </p:par>
                  <p:par>
                    <p:cTn id="91" fill="hold">
                      <p:stCondLst>
                        <p:cond delay="indefinite"/>
                      </p:stCondLst>
                      <p:childTnLst>
                        <p:par>
                          <p:cTn id="92" fill="hold">
                            <p:stCondLst>
                              <p:cond delay="0"/>
                            </p:stCondLst>
                            <p:childTnLst>
                              <p:par>
                                <p:cTn id="93" presetID="52" presetClass="entr" presetSubtype="0" fill="hold" grpId="0" nodeType="clickEffect">
                                  <p:stCondLst>
                                    <p:cond delay="0"/>
                                  </p:stCondLst>
                                  <p:iterate type="lt">
                                    <p:tmPct val="10000"/>
                                  </p:iterate>
                                  <p:childTnLst>
                                    <p:set>
                                      <p:cBhvr>
                                        <p:cTn id="94" dur="1" fill="hold">
                                          <p:stCondLst>
                                            <p:cond delay="0"/>
                                          </p:stCondLst>
                                        </p:cTn>
                                        <p:tgtEl>
                                          <p:spTgt spid="213011">
                                            <p:txEl>
                                              <p:pRg st="0" end="0"/>
                                            </p:txEl>
                                          </p:spTgt>
                                        </p:tgtEl>
                                        <p:attrNameLst>
                                          <p:attrName>style.visibility</p:attrName>
                                        </p:attrNameLst>
                                      </p:cBhvr>
                                      <p:to>
                                        <p:strVal val="visible"/>
                                      </p:to>
                                    </p:set>
                                    <p:animScale>
                                      <p:cBhvr>
                                        <p:cTn id="95" dur="1000" decel="50000" fill="hold">
                                          <p:stCondLst>
                                            <p:cond delay="0"/>
                                          </p:stCondLst>
                                        </p:cTn>
                                        <p:tgtEl>
                                          <p:spTgt spid="21301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96" dur="1000" decel="50000" fill="hold">
                                          <p:stCondLst>
                                            <p:cond delay="0"/>
                                          </p:stCondLst>
                                        </p:cTn>
                                        <p:tgtEl>
                                          <p:spTgt spid="213011">
                                            <p:txEl>
                                              <p:pRg st="0" end="0"/>
                                            </p:txEl>
                                          </p:spTgt>
                                        </p:tgtEl>
                                        <p:attrNameLst>
                                          <p:attrName>ppt_x</p:attrName>
                                          <p:attrName>ppt_y</p:attrName>
                                        </p:attrNameLst>
                                      </p:cBhvr>
                                    </p:animMotion>
                                    <p:animEffect transition="in" filter="fade">
                                      <p:cBhvr>
                                        <p:cTn id="97" dur="1000"/>
                                        <p:tgtEl>
                                          <p:spTgt spid="2130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P spid="212995" grpId="0" build="p"/>
      <p:bldP spid="213011" grpId="0" build="p"/>
      <p:bldP spid="213016" grpId="0" build="p"/>
      <p:bldP spid="213027" grpId="0" build="p"/>
      <p:bldP spid="213028" grpId="0"/>
      <p:bldP spid="2130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文本框 208897"/>
          <p:cNvSpPr txBox="1"/>
          <p:nvPr/>
        </p:nvSpPr>
        <p:spPr>
          <a:xfrm>
            <a:off x="1599680" y="514440"/>
            <a:ext cx="3620133" cy="368300"/>
          </a:xfrm>
          <a:prstGeom prst="rect">
            <a:avLst/>
          </a:prstGeom>
          <a:noFill/>
          <a:ln w="9525">
            <a:noFill/>
          </a:ln>
        </p:spPr>
        <p:txBody>
          <a:bodyPr>
            <a:spAutoFit/>
          </a:bodyPr>
          <a:lstStyle/>
          <a:p>
            <a:pPr algn="just">
              <a:spcBef>
                <a:spcPct val="20000"/>
              </a:spcBef>
            </a:pPr>
            <a:r>
              <a:rPr lang="zh-CN" altLang="en-US" sz="1800" b="1" dirty="0">
                <a:latin typeface="宋体" panose="02010600030101010101" pitchFamily="2" charset="-122"/>
              </a:rPr>
              <a:t>二、一阶</a:t>
            </a:r>
            <a:r>
              <a:rPr lang="en-US" altLang="zh-CN" sz="1800" b="1" i="1">
                <a:latin typeface="Times New Roman" panose="02020603050405020304" pitchFamily="18" charset="0"/>
              </a:rPr>
              <a:t>RC </a:t>
            </a:r>
            <a:r>
              <a:rPr lang="zh-CN" altLang="en-US" sz="1800" b="1" dirty="0">
                <a:latin typeface="宋体" panose="02010600030101010101" pitchFamily="2" charset="-122"/>
              </a:rPr>
              <a:t>高通滤波电路</a:t>
            </a:r>
            <a:endParaRPr lang="zh-CN" altLang="en-US" sz="1800">
              <a:latin typeface="宋体" panose="02010600030101010101" pitchFamily="2" charset="-122"/>
            </a:endParaRPr>
          </a:p>
        </p:txBody>
      </p:sp>
      <p:graphicFrame>
        <p:nvGraphicFramePr>
          <p:cNvPr id="208899" name="对象 208898"/>
          <p:cNvGraphicFramePr/>
          <p:nvPr/>
        </p:nvGraphicFramePr>
        <p:xfrm>
          <a:off x="1599680" y="1924387"/>
          <a:ext cx="3434363" cy="983628"/>
        </p:xfrm>
        <a:graphic>
          <a:graphicData uri="http://schemas.openxmlformats.org/presentationml/2006/ole">
            <mc:AlternateContent xmlns:mc="http://schemas.openxmlformats.org/markup-compatibility/2006">
              <mc:Choice xmlns:v="urn:schemas-microsoft-com:vml" Requires="v">
                <p:oleObj spid="_x0000_s169986" name="" r:id="rId1" imgW="2335530" imgH="635000" progId="Equation.3">
                  <p:embed/>
                </p:oleObj>
              </mc:Choice>
              <mc:Fallback>
                <p:oleObj name="" r:id="rId1" imgW="2335530" imgH="635000" progId="Equation.3">
                  <p:embed/>
                  <p:pic>
                    <p:nvPicPr>
                      <p:cNvPr id="0" name="对象 208898"/>
                      <p:cNvPicPr/>
                      <p:nvPr/>
                    </p:nvPicPr>
                    <p:blipFill>
                      <a:blip r:embed="rId2"/>
                      <a:stretch>
                        <a:fillRect/>
                      </a:stretch>
                    </p:blipFill>
                    <p:spPr>
                      <a:xfrm>
                        <a:off x="1599680" y="1924387"/>
                        <a:ext cx="3434363" cy="983628"/>
                      </a:xfrm>
                      <a:prstGeom prst="rect">
                        <a:avLst/>
                      </a:prstGeom>
                      <a:noFill/>
                      <a:ln w="38100">
                        <a:noFill/>
                        <a:miter/>
                      </a:ln>
                    </p:spPr>
                  </p:pic>
                </p:oleObj>
              </mc:Fallback>
            </mc:AlternateContent>
          </a:graphicData>
        </a:graphic>
      </p:graphicFrame>
      <p:sp>
        <p:nvSpPr>
          <p:cNvPr id="208900" name="文本框 208899"/>
          <p:cNvSpPr txBox="1"/>
          <p:nvPr/>
        </p:nvSpPr>
        <p:spPr>
          <a:xfrm>
            <a:off x="1488933" y="3128319"/>
            <a:ext cx="433463" cy="414020"/>
          </a:xfrm>
          <a:prstGeom prst="rect">
            <a:avLst/>
          </a:prstGeom>
          <a:noFill/>
          <a:ln w="9525">
            <a:noFill/>
          </a:ln>
        </p:spPr>
        <p:txBody>
          <a:bodyPr>
            <a:spAutoFit/>
          </a:bodyPr>
          <a:lstStyle/>
          <a:p>
            <a:pPr>
              <a:spcBef>
                <a:spcPct val="50000"/>
              </a:spcBef>
            </a:pPr>
            <a:r>
              <a:rPr lang="zh-CN" altLang="en-US" sz="2100" b="1" dirty="0">
                <a:latin typeface="宋体" panose="02010600030101010101" pitchFamily="2" charset="-122"/>
              </a:rPr>
              <a:t>令</a:t>
            </a:r>
            <a:endParaRPr lang="zh-CN" altLang="en-US" sz="2100" b="1">
              <a:latin typeface="宋体" panose="02010600030101010101" pitchFamily="2" charset="-122"/>
            </a:endParaRPr>
          </a:p>
        </p:txBody>
      </p:sp>
      <p:graphicFrame>
        <p:nvGraphicFramePr>
          <p:cNvPr id="208901" name="对象 208900"/>
          <p:cNvGraphicFramePr/>
          <p:nvPr/>
        </p:nvGraphicFramePr>
        <p:xfrm>
          <a:off x="2033143" y="3021144"/>
          <a:ext cx="1326588" cy="604943"/>
        </p:xfrm>
        <a:graphic>
          <a:graphicData uri="http://schemas.openxmlformats.org/presentationml/2006/ole">
            <mc:AlternateContent xmlns:mc="http://schemas.openxmlformats.org/markup-compatibility/2006">
              <mc:Choice xmlns:v="urn:schemas-microsoft-com:vml" Requires="v">
                <p:oleObj spid="_x0000_s169987" name="" r:id="rId3" imgW="901065" imgH="405765" progId="Equation.3">
                  <p:embed/>
                </p:oleObj>
              </mc:Choice>
              <mc:Fallback>
                <p:oleObj name="" r:id="rId3" imgW="901065" imgH="405765" progId="Equation.3">
                  <p:embed/>
                  <p:pic>
                    <p:nvPicPr>
                      <p:cNvPr id="0" name="对象 208900"/>
                      <p:cNvPicPr/>
                      <p:nvPr/>
                    </p:nvPicPr>
                    <p:blipFill>
                      <a:blip r:embed="rId4"/>
                      <a:stretch>
                        <a:fillRect/>
                      </a:stretch>
                    </p:blipFill>
                    <p:spPr>
                      <a:xfrm>
                        <a:off x="2033143" y="3021144"/>
                        <a:ext cx="1326588" cy="604943"/>
                      </a:xfrm>
                      <a:prstGeom prst="rect">
                        <a:avLst/>
                      </a:prstGeom>
                      <a:solidFill>
                        <a:srgbClr val="CCFFFF"/>
                      </a:solidFill>
                      <a:ln w="38100">
                        <a:noFill/>
                        <a:miter/>
                      </a:ln>
                    </p:spPr>
                  </p:pic>
                </p:oleObj>
              </mc:Fallback>
            </mc:AlternateContent>
          </a:graphicData>
        </a:graphic>
      </p:graphicFrame>
      <p:sp>
        <p:nvSpPr>
          <p:cNvPr id="208903" name="矩形 208902"/>
          <p:cNvSpPr/>
          <p:nvPr/>
        </p:nvSpPr>
        <p:spPr>
          <a:xfrm>
            <a:off x="1599680" y="884790"/>
            <a:ext cx="3377203" cy="922020"/>
          </a:xfrm>
          <a:prstGeom prst="rect">
            <a:avLst/>
          </a:prstGeom>
          <a:noFill/>
          <a:ln w="9525">
            <a:noFill/>
          </a:ln>
        </p:spPr>
        <p:txBody>
          <a:bodyPr>
            <a:spAutoFit/>
          </a:bodyPr>
          <a:lstStyle/>
          <a:p>
            <a:pPr>
              <a:lnSpc>
                <a:spcPct val="150000"/>
              </a:lnSpc>
            </a:pPr>
            <a:r>
              <a:rPr lang="zh-CN" altLang="en-US" sz="1800" b="1" dirty="0">
                <a:latin typeface="宋体" panose="02010600030101010101" pitchFamily="2" charset="-122"/>
              </a:rPr>
              <a:t>如图所示</a:t>
            </a:r>
            <a:r>
              <a:rPr lang="en-US" altLang="zh-CN" sz="1800" b="1" i="1">
                <a:latin typeface="Times New Roman" panose="02020603050405020304" pitchFamily="18" charset="0"/>
              </a:rPr>
              <a:t>RC </a:t>
            </a:r>
            <a:r>
              <a:rPr lang="zh-CN" altLang="en-US" sz="1800" b="1" dirty="0">
                <a:latin typeface="宋体" panose="02010600030101010101" pitchFamily="2" charset="-122"/>
              </a:rPr>
              <a:t>串联电路，电阻电压对输入电压的转移电压比为</a:t>
            </a:r>
            <a:endParaRPr lang="zh-CN" altLang="en-US" sz="1800" b="1" dirty="0">
              <a:latin typeface="宋体" panose="02010600030101010101" pitchFamily="2" charset="-122"/>
            </a:endParaRPr>
          </a:p>
        </p:txBody>
      </p:sp>
      <p:grpSp>
        <p:nvGrpSpPr>
          <p:cNvPr id="208904" name="组合 208903"/>
          <p:cNvGrpSpPr/>
          <p:nvPr/>
        </p:nvGrpSpPr>
        <p:grpSpPr>
          <a:xfrm>
            <a:off x="5191233" y="514440"/>
            <a:ext cx="2457880" cy="1767197"/>
            <a:chOff x="3084" y="2409"/>
            <a:chExt cx="2064" cy="1484"/>
          </a:xfrm>
        </p:grpSpPr>
        <p:sp>
          <p:nvSpPr>
            <p:cNvPr id="208905" name="直接连接符 208904"/>
            <p:cNvSpPr/>
            <p:nvPr/>
          </p:nvSpPr>
          <p:spPr>
            <a:xfrm flipV="1">
              <a:off x="3974" y="2752"/>
              <a:ext cx="940" cy="4"/>
            </a:xfrm>
            <a:prstGeom prst="line">
              <a:avLst/>
            </a:prstGeom>
            <a:ln w="38100" cap="flat" cmpd="sng">
              <a:solidFill>
                <a:schemeClr val="tx1"/>
              </a:solidFill>
              <a:prstDash val="solid"/>
              <a:headEnd type="none" w="med" len="med"/>
              <a:tailEnd type="none" w="med" len="med"/>
            </a:ln>
          </p:spPr>
        </p:sp>
        <p:sp>
          <p:nvSpPr>
            <p:cNvPr id="208906" name="直接连接符 208905"/>
            <p:cNvSpPr/>
            <p:nvPr/>
          </p:nvSpPr>
          <p:spPr>
            <a:xfrm flipV="1">
              <a:off x="3284" y="2752"/>
              <a:ext cx="594" cy="2"/>
            </a:xfrm>
            <a:prstGeom prst="line">
              <a:avLst/>
            </a:prstGeom>
            <a:ln w="38100" cap="flat" cmpd="sng">
              <a:solidFill>
                <a:schemeClr val="tx1"/>
              </a:solidFill>
              <a:prstDash val="solid"/>
              <a:headEnd type="none" w="med" len="med"/>
              <a:tailEnd type="none" w="med" len="med"/>
            </a:ln>
          </p:spPr>
        </p:sp>
        <p:grpSp>
          <p:nvGrpSpPr>
            <p:cNvPr id="208907" name="组合 208906"/>
            <p:cNvGrpSpPr/>
            <p:nvPr/>
          </p:nvGrpSpPr>
          <p:grpSpPr>
            <a:xfrm rot="5400000">
              <a:off x="3806" y="2704"/>
              <a:ext cx="240" cy="96"/>
              <a:chOff x="1148" y="1106"/>
              <a:chExt cx="240" cy="96"/>
            </a:xfrm>
          </p:grpSpPr>
          <p:sp>
            <p:nvSpPr>
              <p:cNvPr id="208908" name="直接连接符 208907"/>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208909" name="直接连接符 208908"/>
              <p:cNvSpPr/>
              <p:nvPr/>
            </p:nvSpPr>
            <p:spPr>
              <a:xfrm>
                <a:off x="1148" y="1202"/>
                <a:ext cx="240" cy="0"/>
              </a:xfrm>
              <a:prstGeom prst="line">
                <a:avLst/>
              </a:prstGeom>
              <a:ln w="38100" cap="flat" cmpd="sng">
                <a:solidFill>
                  <a:schemeClr val="tx1"/>
                </a:solidFill>
                <a:prstDash val="solid"/>
                <a:headEnd type="none" w="med" len="med"/>
                <a:tailEnd type="none" w="med" len="med"/>
              </a:ln>
            </p:spPr>
          </p:sp>
        </p:grpSp>
        <p:sp>
          <p:nvSpPr>
            <p:cNvPr id="208910" name="矩形 208909"/>
            <p:cNvSpPr/>
            <p:nvPr/>
          </p:nvSpPr>
          <p:spPr>
            <a:xfrm>
              <a:off x="3756" y="2862"/>
              <a:ext cx="282"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C</a:t>
              </a:r>
              <a:endParaRPr lang="en-US" altLang="zh-CN" sz="1800" b="1" baseline="-25000">
                <a:latin typeface="Times New Roman" panose="02020603050405020304" pitchFamily="18" charset="0"/>
              </a:endParaRPr>
            </a:p>
          </p:txBody>
        </p:sp>
        <p:sp>
          <p:nvSpPr>
            <p:cNvPr id="208911" name="直接连接符 208910"/>
            <p:cNvSpPr/>
            <p:nvPr/>
          </p:nvSpPr>
          <p:spPr>
            <a:xfrm flipH="1">
              <a:off x="4377" y="2752"/>
              <a:ext cx="0" cy="951"/>
            </a:xfrm>
            <a:prstGeom prst="line">
              <a:avLst/>
            </a:prstGeom>
            <a:ln w="38100" cap="flat" cmpd="sng">
              <a:solidFill>
                <a:schemeClr val="tx1"/>
              </a:solidFill>
              <a:prstDash val="solid"/>
              <a:headEnd type="oval" w="med" len="med"/>
              <a:tailEnd type="oval" w="med" len="med"/>
            </a:ln>
          </p:spPr>
        </p:sp>
        <p:sp>
          <p:nvSpPr>
            <p:cNvPr id="208912" name="矩形 208911"/>
            <p:cNvSpPr/>
            <p:nvPr/>
          </p:nvSpPr>
          <p:spPr>
            <a:xfrm>
              <a:off x="3565" y="2440"/>
              <a:ext cx="1066" cy="1453"/>
            </a:xfrm>
            <a:prstGeom prst="rect">
              <a:avLst/>
            </a:prstGeom>
            <a:noFill/>
            <a:ln w="38100" cap="flat" cmpd="sng">
              <a:solidFill>
                <a:schemeClr val="accent2"/>
              </a:solidFill>
              <a:prstDash val="sysDot"/>
              <a:miter/>
              <a:headEnd type="none" w="med" len="med"/>
              <a:tailEnd type="none" w="med" len="med"/>
            </a:ln>
          </p:spPr>
          <p:txBody>
            <a:bodyPr wrap="none" anchor="ctr"/>
            <a:lstStyle/>
            <a:p>
              <a:pPr algn="ctr"/>
              <a:endParaRPr sz="2100" b="1" baseline="-25000" dirty="0">
                <a:latin typeface="Arial" panose="020B0604020202020204" pitchFamily="34" charset="0"/>
              </a:endParaRPr>
            </a:p>
          </p:txBody>
        </p:sp>
        <p:sp>
          <p:nvSpPr>
            <p:cNvPr id="208913" name="椭圆 208912"/>
            <p:cNvSpPr/>
            <p:nvPr/>
          </p:nvSpPr>
          <p:spPr>
            <a:xfrm>
              <a:off x="4914" y="2720"/>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08914" name="椭圆 208913"/>
            <p:cNvSpPr/>
            <p:nvPr/>
          </p:nvSpPr>
          <p:spPr>
            <a:xfrm>
              <a:off x="4911" y="3669"/>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08915" name="直接连接符 208914"/>
            <p:cNvSpPr/>
            <p:nvPr/>
          </p:nvSpPr>
          <p:spPr>
            <a:xfrm flipH="1">
              <a:off x="4679" y="2754"/>
              <a:ext cx="227" cy="0"/>
            </a:xfrm>
            <a:prstGeom prst="line">
              <a:avLst/>
            </a:prstGeom>
            <a:ln w="38100" cap="flat" cmpd="sng">
              <a:solidFill>
                <a:srgbClr val="FF0000"/>
              </a:solidFill>
              <a:prstDash val="solid"/>
              <a:headEnd type="none" w="med" len="med"/>
              <a:tailEnd type="stealth" w="med" len="lg"/>
            </a:ln>
          </p:spPr>
        </p:sp>
        <p:sp>
          <p:nvSpPr>
            <p:cNvPr id="208916" name="文本框 208915"/>
            <p:cNvSpPr txBox="1"/>
            <p:nvPr/>
          </p:nvSpPr>
          <p:spPr>
            <a:xfrm>
              <a:off x="4839" y="2754"/>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08917" name="文本框 208916"/>
            <p:cNvSpPr txBox="1"/>
            <p:nvPr/>
          </p:nvSpPr>
          <p:spPr>
            <a:xfrm>
              <a:off x="4825" y="3412"/>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08918" name="直接连接符 208917"/>
            <p:cNvSpPr/>
            <p:nvPr/>
          </p:nvSpPr>
          <p:spPr>
            <a:xfrm flipV="1">
              <a:off x="3284" y="3700"/>
              <a:ext cx="1622" cy="3"/>
            </a:xfrm>
            <a:prstGeom prst="line">
              <a:avLst/>
            </a:prstGeom>
            <a:ln w="38100" cap="flat" cmpd="sng">
              <a:solidFill>
                <a:schemeClr val="tx1"/>
              </a:solidFill>
              <a:prstDash val="solid"/>
              <a:headEnd type="none" w="med" len="med"/>
              <a:tailEnd type="none" w="med" len="med"/>
            </a:ln>
          </p:spPr>
        </p:sp>
        <p:sp>
          <p:nvSpPr>
            <p:cNvPr id="208919" name="椭圆 208918"/>
            <p:cNvSpPr/>
            <p:nvPr/>
          </p:nvSpPr>
          <p:spPr>
            <a:xfrm>
              <a:off x="3216" y="2720"/>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08920" name="椭圆 208919"/>
            <p:cNvSpPr/>
            <p:nvPr/>
          </p:nvSpPr>
          <p:spPr>
            <a:xfrm>
              <a:off x="3216" y="3669"/>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208921" name="直接连接符 208920"/>
            <p:cNvSpPr/>
            <p:nvPr/>
          </p:nvSpPr>
          <p:spPr>
            <a:xfrm>
              <a:off x="3284" y="2754"/>
              <a:ext cx="234" cy="0"/>
            </a:xfrm>
            <a:prstGeom prst="line">
              <a:avLst/>
            </a:prstGeom>
            <a:ln w="38100" cap="flat" cmpd="sng">
              <a:solidFill>
                <a:srgbClr val="FF0000"/>
              </a:solidFill>
              <a:prstDash val="solid"/>
              <a:headEnd type="none" w="med" len="med"/>
              <a:tailEnd type="stealth" w="med" len="lg"/>
            </a:ln>
          </p:spPr>
        </p:sp>
        <p:sp>
          <p:nvSpPr>
            <p:cNvPr id="208922" name="文本框 208921"/>
            <p:cNvSpPr txBox="1"/>
            <p:nvPr/>
          </p:nvSpPr>
          <p:spPr>
            <a:xfrm>
              <a:off x="3146" y="2754"/>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208923" name="文本框 208922"/>
            <p:cNvSpPr txBox="1"/>
            <p:nvPr/>
          </p:nvSpPr>
          <p:spPr>
            <a:xfrm>
              <a:off x="3146" y="3415"/>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208924" name="矩形 208923"/>
            <p:cNvSpPr/>
            <p:nvPr/>
          </p:nvSpPr>
          <p:spPr>
            <a:xfrm>
              <a:off x="4050" y="3081"/>
              <a:ext cx="244" cy="309"/>
            </a:xfrm>
            <a:prstGeom prst="rect">
              <a:avLst/>
            </a:prstGeom>
            <a:noFill/>
            <a:ln w="38100">
              <a:noFill/>
            </a:ln>
          </p:spPr>
          <p:txBody>
            <a:bodyPr>
              <a:spAutoFit/>
            </a:bodyPr>
            <a:lstStyle/>
            <a:p>
              <a:r>
                <a:rPr lang="en-US" altLang="zh-CN" sz="1800" b="1" i="1">
                  <a:latin typeface="Times New Roman" panose="02020603050405020304" pitchFamily="18" charset="0"/>
                </a:rPr>
                <a:t>R</a:t>
              </a:r>
              <a:endParaRPr lang="en-US" altLang="zh-CN" sz="1800" b="1" baseline="-25000">
                <a:latin typeface="Times New Roman" panose="02020603050405020304" pitchFamily="18" charset="0"/>
              </a:endParaRPr>
            </a:p>
          </p:txBody>
        </p:sp>
        <p:sp>
          <p:nvSpPr>
            <p:cNvPr id="208925" name="矩形 208924"/>
            <p:cNvSpPr/>
            <p:nvPr/>
          </p:nvSpPr>
          <p:spPr>
            <a:xfrm>
              <a:off x="3084" y="3076"/>
              <a:ext cx="323"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208926" name="矩形 208925"/>
            <p:cNvSpPr/>
            <p:nvPr/>
          </p:nvSpPr>
          <p:spPr>
            <a:xfrm>
              <a:off x="4825" y="3081"/>
              <a:ext cx="323"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208927" name="矩形 208926"/>
            <p:cNvSpPr/>
            <p:nvPr/>
          </p:nvSpPr>
          <p:spPr>
            <a:xfrm>
              <a:off x="3254" y="2409"/>
              <a:ext cx="269"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i</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208928" name="矩形 208927"/>
            <p:cNvSpPr/>
            <p:nvPr/>
          </p:nvSpPr>
          <p:spPr>
            <a:xfrm>
              <a:off x="4708" y="2432"/>
              <a:ext cx="269" cy="309"/>
            </a:xfrm>
            <a:prstGeom prst="rect">
              <a:avLst/>
            </a:prstGeom>
            <a:noFill/>
            <a:ln w="38100">
              <a:noFill/>
            </a:ln>
          </p:spPr>
          <p:txBody>
            <a:bodyPr wrap="none" anchor="t">
              <a:spAutoFit/>
            </a:bodyPr>
            <a:lstStyle/>
            <a:p>
              <a:r>
                <a:rPr lang="en-US" altLang="zh-CN" sz="1800" b="1" i="1">
                  <a:latin typeface="Times New Roman" panose="02020603050405020304" pitchFamily="18" charset="0"/>
                </a:rPr>
                <a:t>i</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208929" name="矩形 208928"/>
            <p:cNvSpPr/>
            <p:nvPr/>
          </p:nvSpPr>
          <p:spPr>
            <a:xfrm rot="5400000">
              <a:off x="4207" y="3188"/>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grpSp>
      <p:graphicFrame>
        <p:nvGraphicFramePr>
          <p:cNvPr id="208930" name="对象 208929"/>
          <p:cNvGraphicFramePr/>
          <p:nvPr/>
        </p:nvGraphicFramePr>
        <p:xfrm>
          <a:off x="1705597" y="3659385"/>
          <a:ext cx="3307080" cy="1281430"/>
        </p:xfrm>
        <a:graphic>
          <a:graphicData uri="http://schemas.openxmlformats.org/presentationml/2006/ole">
            <mc:AlternateContent xmlns:mc="http://schemas.openxmlformats.org/markup-compatibility/2006">
              <mc:Choice xmlns:v="urn:schemas-microsoft-com:vml" Requires="v">
                <p:oleObj spid="_x0000_s169988" name="" r:id="rId5" imgW="2222500" imgH="838200" progId="Equation.3">
                  <p:embed/>
                </p:oleObj>
              </mc:Choice>
              <mc:Fallback>
                <p:oleObj name="" r:id="rId5" imgW="2222500" imgH="838200" progId="Equation.3">
                  <p:embed/>
                  <p:pic>
                    <p:nvPicPr>
                      <p:cNvPr id="0" name="对象 208929"/>
                      <p:cNvPicPr/>
                      <p:nvPr/>
                    </p:nvPicPr>
                    <p:blipFill>
                      <a:blip r:embed="rId6"/>
                      <a:stretch>
                        <a:fillRect/>
                      </a:stretch>
                    </p:blipFill>
                    <p:spPr>
                      <a:xfrm>
                        <a:off x="1705597" y="3659385"/>
                        <a:ext cx="3307080" cy="1281430"/>
                      </a:xfrm>
                      <a:prstGeom prst="rect">
                        <a:avLst/>
                      </a:prstGeom>
                      <a:noFill/>
                      <a:ln w="38100">
                        <a:noFill/>
                        <a:miter/>
                      </a:ln>
                    </p:spPr>
                  </p:pic>
                </p:oleObj>
              </mc:Fallback>
            </mc:AlternateContent>
          </a:graphicData>
        </a:graphic>
      </p:graphicFrame>
      <p:sp>
        <p:nvSpPr>
          <p:cNvPr id="208931" name="文本框 208930"/>
          <p:cNvSpPr txBox="1"/>
          <p:nvPr/>
        </p:nvSpPr>
        <p:spPr>
          <a:xfrm>
            <a:off x="3550265" y="3174762"/>
            <a:ext cx="1757670" cy="368300"/>
          </a:xfrm>
          <a:prstGeom prst="rect">
            <a:avLst/>
          </a:prstGeom>
          <a:noFill/>
          <a:ln w="9525">
            <a:noFill/>
          </a:ln>
        </p:spPr>
        <p:txBody>
          <a:bodyPr>
            <a:spAutoFit/>
          </a:bodyPr>
          <a:lstStyle/>
          <a:p>
            <a:pPr>
              <a:spcBef>
                <a:spcPct val="50000"/>
              </a:spcBef>
            </a:pPr>
            <a:r>
              <a:rPr lang="zh-CN" altLang="en-US" sz="1800" b="1" dirty="0">
                <a:latin typeface="宋体" panose="02010600030101010101" pitchFamily="2" charset="-122"/>
              </a:rPr>
              <a:t>将上式改写为 </a:t>
            </a:r>
            <a:endParaRPr lang="zh-CN" altLang="en-US" sz="1800" b="1">
              <a:latin typeface="宋体" panose="02010600030101010101" pitchFamily="2" charset="-122"/>
            </a:endParaRPr>
          </a:p>
        </p:txBody>
      </p:sp>
      <p:graphicFrame>
        <p:nvGraphicFramePr>
          <p:cNvPr id="208932" name="对象 208931"/>
          <p:cNvGraphicFramePr/>
          <p:nvPr/>
        </p:nvGraphicFramePr>
        <p:xfrm>
          <a:off x="5510377" y="3056869"/>
          <a:ext cx="2287591" cy="757370"/>
        </p:xfrm>
        <a:graphic>
          <a:graphicData uri="http://schemas.openxmlformats.org/presentationml/2006/ole">
            <mc:AlternateContent xmlns:mc="http://schemas.openxmlformats.org/markup-compatibility/2006">
              <mc:Choice xmlns:v="urn:schemas-microsoft-com:vml" Requires="v">
                <p:oleObj spid="_x0000_s169989" name="" r:id="rId7" imgW="1536065" imgH="495300" progId="Equation.3">
                  <p:embed/>
                </p:oleObj>
              </mc:Choice>
              <mc:Fallback>
                <p:oleObj name="" r:id="rId7" imgW="1536065" imgH="495300" progId="Equation.3">
                  <p:embed/>
                  <p:pic>
                    <p:nvPicPr>
                      <p:cNvPr id="0" name="对象 208931"/>
                      <p:cNvPicPr/>
                      <p:nvPr/>
                    </p:nvPicPr>
                    <p:blipFill>
                      <a:blip r:embed="rId8"/>
                      <a:stretch>
                        <a:fillRect/>
                      </a:stretch>
                    </p:blipFill>
                    <p:spPr>
                      <a:xfrm>
                        <a:off x="5510377" y="3056869"/>
                        <a:ext cx="2287591" cy="757370"/>
                      </a:xfrm>
                      <a:prstGeom prst="rect">
                        <a:avLst/>
                      </a:prstGeom>
                      <a:noFill/>
                      <a:ln w="38100">
                        <a:noFill/>
                        <a:miter/>
                      </a:ln>
                    </p:spPr>
                  </p:pic>
                </p:oleObj>
              </mc:Fallback>
            </mc:AlternateContent>
          </a:graphicData>
        </a:graphic>
      </p:graphicFrame>
      <p:graphicFrame>
        <p:nvGraphicFramePr>
          <p:cNvPr id="208933" name="对象 208932"/>
          <p:cNvGraphicFramePr/>
          <p:nvPr/>
        </p:nvGraphicFramePr>
        <p:xfrm>
          <a:off x="5567537" y="4105993"/>
          <a:ext cx="2230431" cy="678775"/>
        </p:xfrm>
        <a:graphic>
          <a:graphicData uri="http://schemas.openxmlformats.org/presentationml/2006/ole">
            <mc:AlternateContent xmlns:mc="http://schemas.openxmlformats.org/markup-compatibility/2006">
              <mc:Choice xmlns:v="urn:schemas-microsoft-com:vml" Requires="v">
                <p:oleObj spid="_x0000_s169990" name="" r:id="rId9" imgW="1497965" imgH="444500" progId="Equation.3">
                  <p:embed/>
                </p:oleObj>
              </mc:Choice>
              <mc:Fallback>
                <p:oleObj name="" r:id="rId9" imgW="1497965" imgH="444500" progId="Equation.3">
                  <p:embed/>
                  <p:pic>
                    <p:nvPicPr>
                      <p:cNvPr id="0" name="对象 208932"/>
                      <p:cNvPicPr/>
                      <p:nvPr/>
                    </p:nvPicPr>
                    <p:blipFill>
                      <a:blip r:embed="rId10"/>
                      <a:stretch>
                        <a:fillRect/>
                      </a:stretch>
                    </p:blipFill>
                    <p:spPr>
                      <a:xfrm>
                        <a:off x="5567537" y="4105993"/>
                        <a:ext cx="2230431" cy="678775"/>
                      </a:xfrm>
                      <a:prstGeom prst="rect">
                        <a:avLst/>
                      </a:prstGeom>
                      <a:noFill/>
                      <a:ln w="38100">
                        <a:noFill/>
                        <a:miter/>
                      </a:ln>
                    </p:spPr>
                  </p:pic>
                </p:oleObj>
              </mc:Fallback>
            </mc:AlternateContent>
          </a:graphicData>
        </a:graphic>
      </p:graphicFrame>
      <p:sp>
        <p:nvSpPr>
          <p:cNvPr id="208934" name="矩形 208933"/>
          <p:cNvSpPr/>
          <p:nvPr/>
        </p:nvSpPr>
        <p:spPr>
          <a:xfrm>
            <a:off x="5510377" y="3763033"/>
            <a:ext cx="1296818" cy="368300"/>
          </a:xfrm>
          <a:prstGeom prst="rect">
            <a:avLst/>
          </a:prstGeom>
          <a:noFill/>
          <a:ln w="38100">
            <a:noFill/>
          </a:ln>
        </p:spPr>
        <p:txBody>
          <a:bodyPr>
            <a:spAutoFit/>
          </a:bodyPr>
          <a:lstStyle/>
          <a:p>
            <a:r>
              <a:rPr lang="zh-CN" altLang="en-US" sz="1800" b="1" dirty="0">
                <a:latin typeface="Arial" panose="020B0604020202020204" pitchFamily="34" charset="0"/>
              </a:rPr>
              <a:t>幅频特性</a:t>
            </a:r>
            <a:endParaRPr lang="zh-CN" altLang="en-US" sz="1800" b="1" dirty="0">
              <a:latin typeface="Arial" panose="020B0604020202020204" pitchFamily="34" charset="0"/>
            </a:endParaRPr>
          </a:p>
        </p:txBody>
      </p:sp>
      <p:sp>
        <p:nvSpPr>
          <p:cNvPr id="208935" name="矩形 208934"/>
          <p:cNvSpPr/>
          <p:nvPr/>
        </p:nvSpPr>
        <p:spPr>
          <a:xfrm>
            <a:off x="5546102" y="4613288"/>
            <a:ext cx="1296818" cy="368300"/>
          </a:xfrm>
          <a:prstGeom prst="rect">
            <a:avLst/>
          </a:prstGeom>
          <a:noFill/>
          <a:ln w="38100">
            <a:noFill/>
          </a:ln>
        </p:spPr>
        <p:txBody>
          <a:bodyPr>
            <a:spAutoFit/>
          </a:bodyPr>
          <a:lstStyle/>
          <a:p>
            <a:r>
              <a:rPr lang="zh-CN" altLang="en-US" sz="1800" b="1" dirty="0">
                <a:latin typeface="Arial" panose="020B0604020202020204" pitchFamily="34" charset="0"/>
              </a:rPr>
              <a:t>相频特性</a:t>
            </a:r>
            <a:endParaRPr lang="zh-CN" altLang="en-US" sz="1800" b="1" dirty="0">
              <a:latin typeface="Arial" panose="020B0604020202020204" pitchFamily="34" charset="0"/>
            </a:endParaRPr>
          </a:p>
        </p:txBody>
      </p:sp>
      <p:sp>
        <p:nvSpPr>
          <p:cNvPr id="208936" name="左大括号 208935"/>
          <p:cNvSpPr/>
          <p:nvPr/>
        </p:nvSpPr>
        <p:spPr>
          <a:xfrm>
            <a:off x="5219813" y="3174762"/>
            <a:ext cx="161953" cy="1610007"/>
          </a:xfrm>
          <a:prstGeom prst="leftBrace">
            <a:avLst>
              <a:gd name="adj1" fmla="val 82843"/>
              <a:gd name="adj2" fmla="val 50000"/>
            </a:avLst>
          </a:prstGeom>
          <a:noFill/>
          <a:ln w="38100" cap="flat" cmpd="sng">
            <a:solidFill>
              <a:schemeClr val="tx1"/>
            </a:solidFill>
            <a:prstDash val="solid"/>
            <a:headEnd type="none" w="med" len="med"/>
            <a:tailEnd type="none" w="med" len="med"/>
          </a:ln>
        </p:spPr>
        <p:txBody>
          <a:bodyPr/>
          <a:lstStyle/>
          <a:p>
            <a:endParaRPr lang="zh-CN" altLang="en-US" sz="1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blinds(horizontal)">
                                      <p:cBhvr>
                                        <p:cTn id="7" dur="500"/>
                                        <p:tgtEl>
                                          <p:spTgt spid="2088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8903"/>
                                        </p:tgtEl>
                                        <p:attrNameLst>
                                          <p:attrName>style.visibility</p:attrName>
                                        </p:attrNameLst>
                                      </p:cBhvr>
                                      <p:to>
                                        <p:strVal val="visible"/>
                                      </p:to>
                                    </p:set>
                                    <p:animEffect transition="in" filter="blinds(horizontal)">
                                      <p:cBhvr>
                                        <p:cTn id="12" dur="500"/>
                                        <p:tgtEl>
                                          <p:spTgt spid="208903"/>
                                        </p:tgtEl>
                                      </p:cBhvr>
                                    </p:animEffec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208904"/>
                                        </p:tgtEl>
                                        <p:attrNameLst>
                                          <p:attrName>style.visibility</p:attrName>
                                        </p:attrNameLst>
                                      </p:cBhvr>
                                      <p:to>
                                        <p:strVal val="visible"/>
                                      </p:to>
                                    </p:set>
                                    <p:animEffect transition="in" filter="box(in)">
                                      <p:cBhvr>
                                        <p:cTn id="16" dur="500"/>
                                        <p:tgtEl>
                                          <p:spTgt spid="20890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08899"/>
                                        </p:tgtEl>
                                        <p:attrNameLst>
                                          <p:attrName>style.visibility</p:attrName>
                                        </p:attrNameLst>
                                      </p:cBhvr>
                                      <p:to>
                                        <p:strVal val="visible"/>
                                      </p:to>
                                    </p:set>
                                    <p:animEffect transition="in" filter="blinds(horizontal)">
                                      <p:cBhvr>
                                        <p:cTn id="21" dur="500"/>
                                        <p:tgtEl>
                                          <p:spTgt spid="20889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8900"/>
                                        </p:tgtEl>
                                        <p:attrNameLst>
                                          <p:attrName>style.visibility</p:attrName>
                                        </p:attrNameLst>
                                      </p:cBhvr>
                                      <p:to>
                                        <p:strVal val="visible"/>
                                      </p:to>
                                    </p:set>
                                    <p:animEffect transition="in" filter="blinds(horizontal)">
                                      <p:cBhvr>
                                        <p:cTn id="26" dur="500"/>
                                        <p:tgtEl>
                                          <p:spTgt spid="208900"/>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208901"/>
                                        </p:tgtEl>
                                        <p:attrNameLst>
                                          <p:attrName>style.visibility</p:attrName>
                                        </p:attrNameLst>
                                      </p:cBhvr>
                                      <p:to>
                                        <p:strVal val="visible"/>
                                      </p:to>
                                    </p:set>
                                    <p:animEffect transition="in" filter="blinds(horizontal)">
                                      <p:cBhvr>
                                        <p:cTn id="30" dur="500"/>
                                        <p:tgtEl>
                                          <p:spTgt spid="208901"/>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08931"/>
                                        </p:tgtEl>
                                        <p:attrNameLst>
                                          <p:attrName>style.visibility</p:attrName>
                                        </p:attrNameLst>
                                      </p:cBhvr>
                                      <p:to>
                                        <p:strVal val="visible"/>
                                      </p:to>
                                    </p:set>
                                    <p:animEffect transition="in" filter="wipe(down)">
                                      <p:cBhvr>
                                        <p:cTn id="34" dur="500"/>
                                        <p:tgtEl>
                                          <p:spTgt spid="20893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08930"/>
                                        </p:tgtEl>
                                        <p:attrNameLst>
                                          <p:attrName>style.visibility</p:attrName>
                                        </p:attrNameLst>
                                      </p:cBhvr>
                                      <p:to>
                                        <p:strVal val="visible"/>
                                      </p:to>
                                    </p:set>
                                    <p:animEffect transition="in" filter="blinds(horizontal)">
                                      <p:cBhvr>
                                        <p:cTn id="39" dur="500"/>
                                        <p:tgtEl>
                                          <p:spTgt spid="20893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08936"/>
                                        </p:tgtEl>
                                        <p:attrNameLst>
                                          <p:attrName>style.visibility</p:attrName>
                                        </p:attrNameLst>
                                      </p:cBhvr>
                                      <p:to>
                                        <p:strVal val="visible"/>
                                      </p:to>
                                    </p:set>
                                    <p:animEffect transition="in" filter="wipe(down)">
                                      <p:cBhvr>
                                        <p:cTn id="44" dur="500"/>
                                        <p:tgtEl>
                                          <p:spTgt spid="208936"/>
                                        </p:tgtEl>
                                      </p:cBhvr>
                                    </p:animEffect>
                                  </p:childTnLst>
                                </p:cTn>
                              </p:par>
                            </p:childTnLst>
                          </p:cTn>
                        </p:par>
                        <p:par>
                          <p:cTn id="45" fill="hold">
                            <p:stCondLst>
                              <p:cond delay="500"/>
                            </p:stCondLst>
                            <p:childTnLst>
                              <p:par>
                                <p:cTn id="46" presetID="3" presetClass="entr" presetSubtype="10" fill="hold" nodeType="afterEffect">
                                  <p:stCondLst>
                                    <p:cond delay="0"/>
                                  </p:stCondLst>
                                  <p:childTnLst>
                                    <p:set>
                                      <p:cBhvr>
                                        <p:cTn id="47" dur="1" fill="hold">
                                          <p:stCondLst>
                                            <p:cond delay="0"/>
                                          </p:stCondLst>
                                        </p:cTn>
                                        <p:tgtEl>
                                          <p:spTgt spid="208932"/>
                                        </p:tgtEl>
                                        <p:attrNameLst>
                                          <p:attrName>style.visibility</p:attrName>
                                        </p:attrNameLst>
                                      </p:cBhvr>
                                      <p:to>
                                        <p:strVal val="visible"/>
                                      </p:to>
                                    </p:set>
                                    <p:animEffect transition="in" filter="blinds(horizontal)">
                                      <p:cBhvr>
                                        <p:cTn id="48" dur="500"/>
                                        <p:tgtEl>
                                          <p:spTgt spid="208932"/>
                                        </p:tgtEl>
                                      </p:cBhvr>
                                    </p:animEffec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208934"/>
                                        </p:tgtEl>
                                        <p:attrNameLst>
                                          <p:attrName>style.visibility</p:attrName>
                                        </p:attrNameLst>
                                      </p:cBhvr>
                                      <p:to>
                                        <p:strVal val="visible"/>
                                      </p:to>
                                    </p:set>
                                    <p:animEffect transition="in" filter="wipe(down)">
                                      <p:cBhvr>
                                        <p:cTn id="52" dur="500"/>
                                        <p:tgtEl>
                                          <p:spTgt spid="208934"/>
                                        </p:tgtEl>
                                      </p:cBhvr>
                                    </p:animEffect>
                                  </p:childTnLst>
                                </p:cTn>
                              </p:par>
                            </p:childTnLst>
                          </p:cTn>
                        </p:par>
                        <p:par>
                          <p:cTn id="53" fill="hold">
                            <p:stCondLst>
                              <p:cond delay="1500"/>
                            </p:stCondLst>
                            <p:childTnLst>
                              <p:par>
                                <p:cTn id="54" presetID="3" presetClass="entr" presetSubtype="10" fill="hold" nodeType="afterEffect">
                                  <p:stCondLst>
                                    <p:cond delay="0"/>
                                  </p:stCondLst>
                                  <p:childTnLst>
                                    <p:set>
                                      <p:cBhvr>
                                        <p:cTn id="55" dur="1" fill="hold">
                                          <p:stCondLst>
                                            <p:cond delay="0"/>
                                          </p:stCondLst>
                                        </p:cTn>
                                        <p:tgtEl>
                                          <p:spTgt spid="208933"/>
                                        </p:tgtEl>
                                        <p:attrNameLst>
                                          <p:attrName>style.visibility</p:attrName>
                                        </p:attrNameLst>
                                      </p:cBhvr>
                                      <p:to>
                                        <p:strVal val="visible"/>
                                      </p:to>
                                    </p:set>
                                    <p:animEffect transition="in" filter="blinds(horizontal)">
                                      <p:cBhvr>
                                        <p:cTn id="56" dur="500"/>
                                        <p:tgtEl>
                                          <p:spTgt spid="208933"/>
                                        </p:tgtEl>
                                      </p:cBhvr>
                                    </p:animEffect>
                                  </p:childTnLst>
                                </p:cTn>
                              </p:par>
                            </p:childTnLst>
                          </p:cTn>
                        </p:par>
                        <p:par>
                          <p:cTn id="57" fill="hold">
                            <p:stCondLst>
                              <p:cond delay="2000"/>
                            </p:stCondLst>
                            <p:childTnLst>
                              <p:par>
                                <p:cTn id="58" presetID="22" presetClass="entr" presetSubtype="4" fill="hold" grpId="0" nodeType="afterEffect">
                                  <p:stCondLst>
                                    <p:cond delay="0"/>
                                  </p:stCondLst>
                                  <p:childTnLst>
                                    <p:set>
                                      <p:cBhvr>
                                        <p:cTn id="59" dur="1" fill="hold">
                                          <p:stCondLst>
                                            <p:cond delay="0"/>
                                          </p:stCondLst>
                                        </p:cTn>
                                        <p:tgtEl>
                                          <p:spTgt spid="208935"/>
                                        </p:tgtEl>
                                        <p:attrNameLst>
                                          <p:attrName>style.visibility</p:attrName>
                                        </p:attrNameLst>
                                      </p:cBhvr>
                                      <p:to>
                                        <p:strVal val="visible"/>
                                      </p:to>
                                    </p:set>
                                    <p:animEffect transition="in" filter="wipe(down)">
                                      <p:cBhvr>
                                        <p:cTn id="60" dur="500"/>
                                        <p:tgtEl>
                                          <p:spTgt spid="208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p:bldP spid="208900" grpId="0"/>
      <p:bldP spid="208903" grpId="0"/>
      <p:bldP spid="208931" grpId="0"/>
      <p:bldP spid="208934" grpId="0"/>
      <p:bldP spid="20893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58" name="Text Box 14"/>
          <p:cNvSpPr txBox="1"/>
          <p:nvPr/>
        </p:nvSpPr>
        <p:spPr>
          <a:xfrm>
            <a:off x="1924778" y="3112838"/>
            <a:ext cx="5509985" cy="645160"/>
          </a:xfrm>
          <a:prstGeom prst="rect">
            <a:avLst/>
          </a:prstGeom>
          <a:noFill/>
          <a:ln w="38100">
            <a:noFill/>
          </a:ln>
        </p:spPr>
        <p:txBody>
          <a:bodyPr>
            <a:spAutoFit/>
          </a:bodyPr>
          <a:lstStyle/>
          <a:p>
            <a:r>
              <a:rPr lang="zh-CN" altLang="en-US" sz="1800" b="1" dirty="0">
                <a:latin typeface="宋体" panose="02010600030101010101" pitchFamily="2" charset="-122"/>
              </a:rPr>
              <a:t>当</a:t>
            </a:r>
            <a:r>
              <a:rPr lang="en-US" altLang="zh-CN" sz="1800" b="1" i="1" dirty="0">
                <a:latin typeface="宋体" panose="02010600030101010101" pitchFamily="2" charset="-122"/>
                <a:sym typeface="Symbol" panose="05050102010706020507" pitchFamily="18" charset="2"/>
              </a:rPr>
              <a:t> </a:t>
            </a:r>
            <a:r>
              <a:rPr lang="en-US" altLang="zh-CN" sz="1800" b="1">
                <a:latin typeface="Times New Roman" panose="02020603050405020304" pitchFamily="18" charset="0"/>
                <a:sym typeface="Symbol" panose="05050102010706020507" pitchFamily="18" charset="2"/>
              </a:rPr>
              <a:t>&lt;</a:t>
            </a:r>
            <a:r>
              <a:rPr lang="en-US" altLang="zh-CN" sz="1800" b="1" i="1">
                <a:latin typeface="宋体" panose="02010600030101010101" pitchFamily="2" charset="-122"/>
                <a:sym typeface="Symbol" panose="05050102010706020507" pitchFamily="18" charset="2"/>
              </a:rPr>
              <a:t></a:t>
            </a:r>
            <a:r>
              <a:rPr lang="en-US" altLang="zh-CN" sz="1800" b="1" baseline="-25000">
                <a:latin typeface="宋体" panose="02010600030101010101" pitchFamily="2" charset="-122"/>
                <a:sym typeface="Symbol" panose="05050102010706020507" pitchFamily="18" charset="2"/>
              </a:rPr>
              <a:t>C</a:t>
            </a:r>
            <a:r>
              <a:rPr lang="zh-CN" altLang="en-US" sz="1800" b="1" dirty="0">
                <a:latin typeface="宋体" panose="02010600030101010101" pitchFamily="2" charset="-122"/>
              </a:rPr>
              <a:t>时</a:t>
            </a:r>
            <a:r>
              <a:rPr lang="en-US" altLang="zh-CN" sz="1800" b="1">
                <a:latin typeface="宋体" panose="02010600030101010101" pitchFamily="2" charset="-122"/>
              </a:rPr>
              <a:t>, </a:t>
            </a:r>
            <a:r>
              <a:rPr lang="en-US" altLang="zh-CN" sz="1800" b="1" err="1">
                <a:latin typeface="Times New Roman" panose="02020603050405020304" pitchFamily="18" charset="0"/>
              </a:rPr>
              <a:t>|H(j</a:t>
            </a:r>
            <a:r>
              <a:rPr lang="en-US" altLang="zh-CN" sz="1800" b="1" i="1">
                <a:latin typeface="Times New Roman" panose="02020603050405020304" pitchFamily="18" charset="0"/>
                <a:sym typeface="Symbol" panose="05050102010706020507" pitchFamily="18" charset="2"/>
              </a:rPr>
              <a:t> </a:t>
            </a:r>
            <a:r>
              <a:rPr lang="en-US" altLang="zh-CN" sz="1800" b="1">
                <a:latin typeface="Times New Roman" panose="02020603050405020304" pitchFamily="18" charset="0"/>
              </a:rPr>
              <a:t>)|  </a:t>
            </a:r>
            <a:r>
              <a:rPr lang="zh-CN" altLang="en-US" sz="1800" b="1" dirty="0">
                <a:latin typeface="宋体" panose="02010600030101010101" pitchFamily="2" charset="-122"/>
              </a:rPr>
              <a:t>较小，信号衰减较大；</a:t>
            </a:r>
            <a:endParaRPr lang="zh-CN" altLang="en-US" sz="1800" b="1" dirty="0">
              <a:latin typeface="宋体" panose="02010600030101010101" pitchFamily="2" charset="-122"/>
            </a:endParaRPr>
          </a:p>
          <a:p>
            <a:r>
              <a:rPr lang="zh-CN" altLang="en-US" sz="1800" b="1" dirty="0">
                <a:latin typeface="宋体" panose="02010600030101010101" pitchFamily="2" charset="-122"/>
              </a:rPr>
              <a:t>当</a:t>
            </a:r>
            <a:r>
              <a:rPr lang="en-US" altLang="zh-CN" sz="1800" b="1" i="1" dirty="0">
                <a:latin typeface="宋体" panose="02010600030101010101" pitchFamily="2" charset="-122"/>
                <a:sym typeface="Symbol" panose="05050102010706020507" pitchFamily="18" charset="2"/>
              </a:rPr>
              <a:t> </a:t>
            </a:r>
            <a:r>
              <a:rPr lang="en-US" altLang="zh-CN" sz="1800" b="1">
                <a:latin typeface="Times New Roman" panose="02020603050405020304" pitchFamily="18" charset="0"/>
                <a:sym typeface="Symbol" panose="05050102010706020507" pitchFamily="18" charset="2"/>
              </a:rPr>
              <a:t>&gt;</a:t>
            </a:r>
            <a:r>
              <a:rPr lang="en-US" altLang="zh-CN" sz="1800" b="1" i="1">
                <a:latin typeface="宋体" panose="02010600030101010101" pitchFamily="2" charset="-122"/>
                <a:sym typeface="Symbol" panose="05050102010706020507" pitchFamily="18" charset="2"/>
              </a:rPr>
              <a:t></a:t>
            </a:r>
            <a:r>
              <a:rPr lang="en-US" altLang="zh-CN" sz="1800" b="1" baseline="-25000">
                <a:latin typeface="宋体" panose="02010600030101010101" pitchFamily="2" charset="-122"/>
                <a:sym typeface="Symbol" panose="05050102010706020507" pitchFamily="18" charset="2"/>
              </a:rPr>
              <a:t>C</a:t>
            </a:r>
            <a:r>
              <a:rPr lang="zh-CN" altLang="en-US" sz="1800" b="1" dirty="0">
                <a:latin typeface="宋体" panose="02010600030101010101" pitchFamily="2" charset="-122"/>
              </a:rPr>
              <a:t>时</a:t>
            </a:r>
            <a:r>
              <a:rPr lang="en-US" altLang="zh-CN" sz="1800" b="1">
                <a:latin typeface="宋体" panose="02010600030101010101" pitchFamily="2" charset="-122"/>
              </a:rPr>
              <a:t>, </a:t>
            </a:r>
            <a:r>
              <a:rPr lang="en-US" altLang="zh-CN" sz="1800" b="1" err="1">
                <a:latin typeface="Times New Roman" panose="02020603050405020304" pitchFamily="18" charset="0"/>
              </a:rPr>
              <a:t>|H(j</a:t>
            </a:r>
            <a:r>
              <a:rPr lang="en-US" altLang="zh-CN" sz="1800" b="1" i="1">
                <a:latin typeface="Times New Roman" panose="02020603050405020304" pitchFamily="18" charset="0"/>
                <a:sym typeface="Symbol" panose="05050102010706020507" pitchFamily="18" charset="2"/>
              </a:rPr>
              <a:t> </a:t>
            </a:r>
            <a:r>
              <a:rPr lang="en-US" altLang="zh-CN" sz="1800" b="1">
                <a:latin typeface="Times New Roman" panose="02020603050405020304" pitchFamily="18" charset="0"/>
              </a:rPr>
              <a:t>)|  </a:t>
            </a:r>
            <a:r>
              <a:rPr lang="zh-CN" altLang="en-US" sz="1800" b="1" dirty="0">
                <a:latin typeface="宋体" panose="02010600030101010101" pitchFamily="2" charset="-122"/>
              </a:rPr>
              <a:t>接近等于</a:t>
            </a:r>
            <a:r>
              <a:rPr lang="en-US" altLang="zh-CN" sz="1800" b="1" dirty="0">
                <a:latin typeface="宋体" panose="02010600030101010101" pitchFamily="2" charset="-122"/>
              </a:rPr>
              <a:t>1</a:t>
            </a:r>
            <a:r>
              <a:rPr lang="zh-CN" altLang="en-US" sz="1800" b="1" dirty="0">
                <a:latin typeface="宋体" panose="02010600030101010101" pitchFamily="2" charset="-122"/>
              </a:rPr>
              <a:t>，信号可以通过 </a:t>
            </a:r>
            <a:endParaRPr lang="zh-CN" altLang="en-US" sz="1800" b="1" dirty="0">
              <a:latin typeface="宋体" panose="02010600030101010101" pitchFamily="2" charset="-122"/>
            </a:endParaRPr>
          </a:p>
        </p:txBody>
      </p:sp>
      <p:sp>
        <p:nvSpPr>
          <p:cNvPr id="278533" name="矩形 278532"/>
          <p:cNvSpPr/>
          <p:nvPr/>
        </p:nvSpPr>
        <p:spPr>
          <a:xfrm>
            <a:off x="1924778" y="4219123"/>
            <a:ext cx="5414719" cy="645160"/>
          </a:xfrm>
          <a:prstGeom prst="rect">
            <a:avLst/>
          </a:prstGeom>
          <a:noFill/>
          <a:ln w="38100">
            <a:noFill/>
          </a:ln>
        </p:spPr>
        <p:txBody>
          <a:bodyPr>
            <a:spAutoFit/>
          </a:bodyPr>
          <a:lstStyle/>
          <a:p>
            <a:r>
              <a:rPr lang="zh-CN" altLang="en-US" sz="1800" b="1" dirty="0">
                <a:latin typeface="Times New Roman" panose="02020603050405020304" pitchFamily="18" charset="0"/>
              </a:rPr>
              <a:t>输出信号的相位超前于输入信号的相位</a:t>
            </a:r>
            <a:r>
              <a:rPr lang="en-US" altLang="zh-CN" sz="1800" b="1">
                <a:latin typeface="宋体" panose="02010600030101010101" pitchFamily="2" charset="-122"/>
              </a:rPr>
              <a:t>—</a:t>
            </a:r>
            <a:r>
              <a:rPr lang="zh-CN" altLang="en-US" sz="1800" b="1" dirty="0">
                <a:latin typeface="Times New Roman" panose="02020603050405020304" pitchFamily="18" charset="0"/>
              </a:rPr>
              <a:t>相频特性具有超前移相作用，可作为超前移相器。</a:t>
            </a:r>
            <a:endParaRPr lang="zh-CN" altLang="en-US" sz="1800" b="1" dirty="0">
              <a:latin typeface="Times New Roman" panose="02020603050405020304" pitchFamily="18" charset="0"/>
            </a:endParaRPr>
          </a:p>
        </p:txBody>
      </p:sp>
      <p:sp>
        <p:nvSpPr>
          <p:cNvPr id="278535" name="矩形 278534"/>
          <p:cNvSpPr/>
          <p:nvPr/>
        </p:nvSpPr>
        <p:spPr>
          <a:xfrm>
            <a:off x="1736626" y="2734153"/>
            <a:ext cx="2506704" cy="368300"/>
          </a:xfrm>
          <a:prstGeom prst="rect">
            <a:avLst/>
          </a:prstGeom>
          <a:noFill/>
          <a:ln w="38100">
            <a:noFill/>
          </a:ln>
        </p:spPr>
        <p:txBody>
          <a:bodyPr>
            <a:spAutoFit/>
          </a:bodyPr>
          <a:lstStyle/>
          <a:p>
            <a:r>
              <a:rPr lang="zh-CN" altLang="en-US" sz="1800" b="1" dirty="0">
                <a:solidFill>
                  <a:schemeClr val="accent2"/>
                </a:solidFill>
                <a:latin typeface="Times New Roman" panose="02020603050405020304" pitchFamily="18" charset="0"/>
              </a:rPr>
              <a:t>（</a:t>
            </a:r>
            <a:r>
              <a:rPr lang="en-US" altLang="zh-CN" sz="1800" b="1" dirty="0">
                <a:solidFill>
                  <a:schemeClr val="accent2"/>
                </a:solidFill>
                <a:latin typeface="Times New Roman" panose="02020603050405020304" pitchFamily="18" charset="0"/>
              </a:rPr>
              <a:t>1</a:t>
            </a:r>
            <a:r>
              <a:rPr lang="zh-CN" altLang="en-US" sz="1800" b="1" dirty="0">
                <a:solidFill>
                  <a:schemeClr val="accent2"/>
                </a:solidFill>
                <a:latin typeface="Times New Roman" panose="02020603050405020304" pitchFamily="18" charset="0"/>
              </a:rPr>
              <a:t>）</a:t>
            </a:r>
            <a:r>
              <a:rPr lang="zh-CN" altLang="en-US" sz="1800" b="1" dirty="0">
                <a:solidFill>
                  <a:srgbClr val="FF0000"/>
                </a:solidFill>
                <a:latin typeface="Times New Roman" panose="02020603050405020304" pitchFamily="18" charset="0"/>
              </a:rPr>
              <a:t>高通滤波</a:t>
            </a:r>
            <a:r>
              <a:rPr lang="zh-CN" altLang="en-US" sz="1800" b="1" dirty="0">
                <a:latin typeface="Times New Roman" panose="02020603050405020304" pitchFamily="18" charset="0"/>
              </a:rPr>
              <a:t>特性</a:t>
            </a:r>
            <a:endParaRPr lang="zh-CN" altLang="en-US" sz="1800" b="1" dirty="0">
              <a:latin typeface="Times New Roman" panose="02020603050405020304" pitchFamily="18" charset="0"/>
            </a:endParaRPr>
          </a:p>
        </p:txBody>
      </p:sp>
      <p:sp>
        <p:nvSpPr>
          <p:cNvPr id="278536" name="矩形 278535"/>
          <p:cNvSpPr/>
          <p:nvPr/>
        </p:nvSpPr>
        <p:spPr>
          <a:xfrm>
            <a:off x="1709237" y="3814239"/>
            <a:ext cx="1950585" cy="368300"/>
          </a:xfrm>
          <a:prstGeom prst="rect">
            <a:avLst/>
          </a:prstGeom>
          <a:noFill/>
          <a:ln w="38100">
            <a:noFill/>
          </a:ln>
        </p:spPr>
        <p:txBody>
          <a:bodyPr>
            <a:spAutoFit/>
          </a:bodyPr>
          <a:lstStyle/>
          <a:p>
            <a:r>
              <a:rPr lang="zh-CN" altLang="en-US" sz="1800" b="1" dirty="0">
                <a:solidFill>
                  <a:schemeClr val="accent2"/>
                </a:solidFill>
                <a:latin typeface="Times New Roman" panose="02020603050405020304" pitchFamily="18" charset="0"/>
              </a:rPr>
              <a:t>（</a:t>
            </a:r>
            <a:r>
              <a:rPr lang="en-US" altLang="zh-CN" sz="1800" b="1" dirty="0">
                <a:solidFill>
                  <a:schemeClr val="accent2"/>
                </a:solidFill>
                <a:latin typeface="Times New Roman" panose="02020603050405020304" pitchFamily="18" charset="0"/>
              </a:rPr>
              <a:t>2</a:t>
            </a:r>
            <a:r>
              <a:rPr lang="zh-CN" altLang="en-US" sz="1800" b="1" dirty="0">
                <a:solidFill>
                  <a:schemeClr val="accent2"/>
                </a:solidFill>
                <a:latin typeface="Times New Roman" panose="02020603050405020304" pitchFamily="18" charset="0"/>
              </a:rPr>
              <a:t>）</a:t>
            </a:r>
            <a:r>
              <a:rPr lang="zh-CN" altLang="en-US" sz="1800" b="1" dirty="0">
                <a:solidFill>
                  <a:srgbClr val="FF0000"/>
                </a:solidFill>
                <a:latin typeface="Times New Roman" panose="02020603050405020304" pitchFamily="18" charset="0"/>
              </a:rPr>
              <a:t>移相</a:t>
            </a:r>
            <a:r>
              <a:rPr lang="zh-CN" altLang="en-US" sz="1800" b="1" dirty="0">
                <a:latin typeface="Times New Roman" panose="02020603050405020304" pitchFamily="18" charset="0"/>
              </a:rPr>
              <a:t>特性</a:t>
            </a:r>
            <a:endParaRPr lang="zh-CN" altLang="en-US" sz="1800" b="1" dirty="0">
              <a:latin typeface="Times New Roman" panose="02020603050405020304" pitchFamily="18" charset="0"/>
            </a:endParaRPr>
          </a:p>
        </p:txBody>
      </p:sp>
      <p:grpSp>
        <p:nvGrpSpPr>
          <p:cNvPr id="278537" name="组合 278536"/>
          <p:cNvGrpSpPr/>
          <p:nvPr/>
        </p:nvGrpSpPr>
        <p:grpSpPr>
          <a:xfrm>
            <a:off x="4895907" y="281037"/>
            <a:ext cx="2195897" cy="2164935"/>
            <a:chOff x="3002" y="1412"/>
            <a:chExt cx="1844" cy="1818"/>
          </a:xfrm>
        </p:grpSpPr>
        <p:sp>
          <p:nvSpPr>
            <p:cNvPr id="278538" name="矩形 278537"/>
            <p:cNvSpPr/>
            <p:nvPr/>
          </p:nvSpPr>
          <p:spPr>
            <a:xfrm>
              <a:off x="3139" y="1858"/>
              <a:ext cx="454" cy="464"/>
            </a:xfrm>
            <a:prstGeom prst="rect">
              <a:avLst/>
            </a:prstGeom>
            <a:noFill/>
            <a:ln w="38100">
              <a:noFill/>
            </a:ln>
          </p:spPr>
          <p:txBody>
            <a:bodyPr>
              <a:spAutoFit/>
            </a:bodyPr>
            <a:lstStyle/>
            <a:p>
              <a:r>
                <a:rPr lang="en-US" altLang="zh-CN" sz="1500" b="1">
                  <a:latin typeface="Times New Roman" panose="02020603050405020304" pitchFamily="18" charset="0"/>
                </a:rPr>
                <a:t>90°</a:t>
              </a:r>
              <a:endParaRPr lang="en-US" altLang="zh-CN" sz="1500" b="1">
                <a:latin typeface="Times New Roman" panose="02020603050405020304" pitchFamily="18" charset="0"/>
              </a:endParaRPr>
            </a:p>
          </p:txBody>
        </p:sp>
        <p:sp>
          <p:nvSpPr>
            <p:cNvPr id="278539" name="矩形 278538"/>
            <p:cNvSpPr/>
            <p:nvPr/>
          </p:nvSpPr>
          <p:spPr>
            <a:xfrm>
              <a:off x="3102" y="2476"/>
              <a:ext cx="491" cy="464"/>
            </a:xfrm>
            <a:prstGeom prst="rect">
              <a:avLst/>
            </a:prstGeom>
            <a:noFill/>
            <a:ln w="38100">
              <a:noFill/>
            </a:ln>
          </p:spPr>
          <p:txBody>
            <a:bodyPr>
              <a:spAutoFit/>
            </a:bodyPr>
            <a:lstStyle/>
            <a:p>
              <a:r>
                <a:rPr lang="en-US" altLang="zh-CN" sz="1500" b="1">
                  <a:latin typeface="Times New Roman" panose="02020603050405020304" pitchFamily="18" charset="0"/>
                </a:rPr>
                <a:t>-90°</a:t>
              </a:r>
              <a:endParaRPr lang="en-US" altLang="zh-CN" sz="1500" b="1">
                <a:latin typeface="Times New Roman" panose="02020603050405020304" pitchFamily="18" charset="0"/>
              </a:endParaRPr>
            </a:p>
          </p:txBody>
        </p:sp>
        <p:sp>
          <p:nvSpPr>
            <p:cNvPr id="278540" name="直接连接符 278539"/>
            <p:cNvSpPr/>
            <p:nvPr/>
          </p:nvSpPr>
          <p:spPr>
            <a:xfrm>
              <a:off x="3486" y="1444"/>
              <a:ext cx="0" cy="1543"/>
            </a:xfrm>
            <a:prstGeom prst="line">
              <a:avLst/>
            </a:prstGeom>
            <a:ln w="38100" cap="flat" cmpd="sng">
              <a:solidFill>
                <a:schemeClr val="tx1"/>
              </a:solidFill>
              <a:prstDash val="solid"/>
              <a:headEnd type="stealth" w="med" len="lg"/>
              <a:tailEnd type="none" w="med" len="med"/>
            </a:ln>
          </p:spPr>
        </p:sp>
        <p:sp>
          <p:nvSpPr>
            <p:cNvPr id="278541" name="直接连接符 278540"/>
            <p:cNvSpPr/>
            <p:nvPr/>
          </p:nvSpPr>
          <p:spPr>
            <a:xfrm>
              <a:off x="3478" y="2332"/>
              <a:ext cx="1338" cy="0"/>
            </a:xfrm>
            <a:prstGeom prst="line">
              <a:avLst/>
            </a:prstGeom>
            <a:ln w="38100" cap="flat" cmpd="sng">
              <a:solidFill>
                <a:schemeClr val="tx1"/>
              </a:solidFill>
              <a:prstDash val="solid"/>
              <a:headEnd type="none" w="med" len="med"/>
              <a:tailEnd type="stealth" w="med" len="lg"/>
            </a:ln>
          </p:spPr>
        </p:sp>
        <p:sp>
          <p:nvSpPr>
            <p:cNvPr id="278542" name="文本框 278541"/>
            <p:cNvSpPr txBox="1"/>
            <p:nvPr/>
          </p:nvSpPr>
          <p:spPr>
            <a:xfrm>
              <a:off x="3266" y="2188"/>
              <a:ext cx="250" cy="309"/>
            </a:xfrm>
            <a:prstGeom prst="rect">
              <a:avLst/>
            </a:prstGeom>
            <a:noFill/>
            <a:ln w="38100">
              <a:noFill/>
            </a:ln>
          </p:spPr>
          <p:txBody>
            <a:bodyPr wrap="none" anchor="t">
              <a:spAutoFit/>
            </a:bodyPr>
            <a:lstStyle/>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278543" name="任意多边形 278542"/>
            <p:cNvSpPr/>
            <p:nvPr/>
          </p:nvSpPr>
          <p:spPr>
            <a:xfrm>
              <a:off x="3478" y="1983"/>
              <a:ext cx="1179" cy="349"/>
            </a:xfrm>
            <a:custGeom>
              <a:avLst/>
              <a:gdLst/>
              <a:ahLst/>
              <a:cxnLst/>
              <a:rect l="0" t="0" r="0" b="0"/>
              <a:pathLst>
                <a:path w="1338" h="349">
                  <a:moveTo>
                    <a:pt x="0" y="9"/>
                  </a:moveTo>
                  <a:cubicBezTo>
                    <a:pt x="153" y="5"/>
                    <a:pt x="303" y="0"/>
                    <a:pt x="408" y="31"/>
                  </a:cubicBezTo>
                  <a:cubicBezTo>
                    <a:pt x="513" y="62"/>
                    <a:pt x="589" y="169"/>
                    <a:pt x="627" y="198"/>
                  </a:cubicBezTo>
                  <a:cubicBezTo>
                    <a:pt x="665" y="227"/>
                    <a:pt x="630" y="202"/>
                    <a:pt x="633" y="204"/>
                  </a:cubicBezTo>
                  <a:cubicBezTo>
                    <a:pt x="636" y="206"/>
                    <a:pt x="613" y="193"/>
                    <a:pt x="643" y="213"/>
                  </a:cubicBezTo>
                  <a:cubicBezTo>
                    <a:pt x="673" y="233"/>
                    <a:pt x="700" y="303"/>
                    <a:pt x="816" y="326"/>
                  </a:cubicBezTo>
                  <a:cubicBezTo>
                    <a:pt x="932" y="349"/>
                    <a:pt x="1251" y="345"/>
                    <a:pt x="1338" y="349"/>
                  </a:cubicBezTo>
                </a:path>
              </a:pathLst>
            </a:custGeom>
            <a:noFill/>
            <a:ln w="38100" cap="flat" cmpd="sng">
              <a:solidFill>
                <a:srgbClr val="0000FF">
                  <a:alpha val="100000"/>
                </a:srgbClr>
              </a:solidFill>
              <a:prstDash val="solid"/>
              <a:headEnd type="none" w="med" len="med"/>
              <a:tailEnd type="none" w="med" len="med"/>
            </a:ln>
          </p:spPr>
          <p:txBody>
            <a:bodyPr/>
            <a:lstStyle/>
            <a:p>
              <a:endParaRPr lang="zh-CN" altLang="en-US" sz="100"/>
            </a:p>
          </p:txBody>
        </p:sp>
        <p:sp>
          <p:nvSpPr>
            <p:cNvPr id="278544" name="直接连接符 278543"/>
            <p:cNvSpPr/>
            <p:nvPr/>
          </p:nvSpPr>
          <p:spPr>
            <a:xfrm>
              <a:off x="3486" y="1687"/>
              <a:ext cx="1262" cy="0"/>
            </a:xfrm>
            <a:prstGeom prst="line">
              <a:avLst/>
            </a:prstGeom>
            <a:ln w="12700" cap="flat" cmpd="sng">
              <a:solidFill>
                <a:schemeClr val="tx1"/>
              </a:solidFill>
              <a:prstDash val="dash"/>
              <a:headEnd type="none" w="med" len="med"/>
              <a:tailEnd type="none" w="med" len="med"/>
            </a:ln>
          </p:spPr>
        </p:sp>
        <p:sp>
          <p:nvSpPr>
            <p:cNvPr id="278545" name="直接连接符 278544"/>
            <p:cNvSpPr/>
            <p:nvPr/>
          </p:nvSpPr>
          <p:spPr>
            <a:xfrm>
              <a:off x="3486" y="2647"/>
              <a:ext cx="60" cy="0"/>
            </a:xfrm>
            <a:prstGeom prst="line">
              <a:avLst/>
            </a:prstGeom>
            <a:ln w="12700" cap="flat" cmpd="sng">
              <a:solidFill>
                <a:schemeClr val="tx1"/>
              </a:solidFill>
              <a:prstDash val="solid"/>
              <a:headEnd type="none" w="med" len="med"/>
              <a:tailEnd type="none" w="med" len="med"/>
            </a:ln>
          </p:spPr>
        </p:sp>
        <p:sp>
          <p:nvSpPr>
            <p:cNvPr id="278546" name="直接连接符 278545"/>
            <p:cNvSpPr/>
            <p:nvPr/>
          </p:nvSpPr>
          <p:spPr>
            <a:xfrm>
              <a:off x="3500" y="2931"/>
              <a:ext cx="1262" cy="0"/>
            </a:xfrm>
            <a:prstGeom prst="line">
              <a:avLst/>
            </a:prstGeom>
            <a:ln w="12700" cap="flat" cmpd="sng">
              <a:solidFill>
                <a:schemeClr val="tx1"/>
              </a:solidFill>
              <a:prstDash val="dash"/>
              <a:headEnd type="none" w="med" len="med"/>
              <a:tailEnd type="none" w="med" len="med"/>
            </a:ln>
          </p:spPr>
        </p:sp>
        <p:sp>
          <p:nvSpPr>
            <p:cNvPr id="278547" name="矩形 278546"/>
            <p:cNvSpPr/>
            <p:nvPr/>
          </p:nvSpPr>
          <p:spPr>
            <a:xfrm>
              <a:off x="3078" y="1562"/>
              <a:ext cx="613" cy="270"/>
            </a:xfrm>
            <a:prstGeom prst="rect">
              <a:avLst/>
            </a:prstGeom>
            <a:noFill/>
            <a:ln w="38100">
              <a:noFill/>
            </a:ln>
          </p:spPr>
          <p:txBody>
            <a:bodyPr>
              <a:spAutoFit/>
            </a:bodyPr>
            <a:lstStyle/>
            <a:p>
              <a:r>
                <a:rPr lang="en-US" altLang="zh-CN" sz="1500" b="1">
                  <a:latin typeface="Times New Roman" panose="02020603050405020304" pitchFamily="18" charset="0"/>
                </a:rPr>
                <a:t>180°</a:t>
              </a:r>
              <a:endParaRPr lang="en-US" altLang="zh-CN" sz="1500" b="1">
                <a:latin typeface="Times New Roman" panose="02020603050405020304" pitchFamily="18" charset="0"/>
              </a:endParaRPr>
            </a:p>
          </p:txBody>
        </p:sp>
        <p:sp>
          <p:nvSpPr>
            <p:cNvPr id="278548" name="矩形 278547"/>
            <p:cNvSpPr/>
            <p:nvPr/>
          </p:nvSpPr>
          <p:spPr>
            <a:xfrm>
              <a:off x="3002" y="2766"/>
              <a:ext cx="591" cy="464"/>
            </a:xfrm>
            <a:prstGeom prst="rect">
              <a:avLst/>
            </a:prstGeom>
            <a:noFill/>
            <a:ln w="38100">
              <a:noFill/>
            </a:ln>
          </p:spPr>
          <p:txBody>
            <a:bodyPr>
              <a:spAutoFit/>
            </a:bodyPr>
            <a:lstStyle/>
            <a:p>
              <a:r>
                <a:rPr lang="en-US" altLang="zh-CN" sz="1500" b="1">
                  <a:latin typeface="Times New Roman" panose="02020603050405020304" pitchFamily="18" charset="0"/>
                </a:rPr>
                <a:t>-180°</a:t>
              </a:r>
              <a:endParaRPr lang="en-US" altLang="zh-CN" sz="1500" b="1">
                <a:latin typeface="Times New Roman" panose="02020603050405020304" pitchFamily="18" charset="0"/>
              </a:endParaRPr>
            </a:p>
          </p:txBody>
        </p:sp>
        <p:graphicFrame>
          <p:nvGraphicFramePr>
            <p:cNvPr id="278549" name="对象 278548"/>
            <p:cNvGraphicFramePr/>
            <p:nvPr/>
          </p:nvGraphicFramePr>
          <p:xfrm>
            <a:off x="3546" y="1412"/>
            <a:ext cx="304" cy="216"/>
          </p:xfrm>
          <a:graphic>
            <a:graphicData uri="http://schemas.openxmlformats.org/presentationml/2006/ole">
              <mc:AlternateContent xmlns:mc="http://schemas.openxmlformats.org/markup-compatibility/2006">
                <mc:Choice xmlns:v="urn:schemas-microsoft-com:vml" Requires="v">
                  <p:oleObj spid="_x0000_s171010" name="" r:id="rId1" imgW="342265" imgH="215900" progId="Equation.3">
                    <p:embed/>
                  </p:oleObj>
                </mc:Choice>
                <mc:Fallback>
                  <p:oleObj name="" r:id="rId1" imgW="342265" imgH="215900" progId="Equation.3">
                    <p:embed/>
                    <p:pic>
                      <p:nvPicPr>
                        <p:cNvPr id="0" name="对象 278548"/>
                        <p:cNvPicPr/>
                        <p:nvPr/>
                      </p:nvPicPr>
                      <p:blipFill>
                        <a:blip r:embed="rId2"/>
                        <a:stretch>
                          <a:fillRect/>
                        </a:stretch>
                      </p:blipFill>
                      <p:spPr>
                        <a:xfrm>
                          <a:off x="3546" y="1412"/>
                          <a:ext cx="304" cy="216"/>
                        </a:xfrm>
                        <a:prstGeom prst="rect">
                          <a:avLst/>
                        </a:prstGeom>
                        <a:noFill/>
                        <a:ln w="38100">
                          <a:noFill/>
                          <a:miter/>
                        </a:ln>
                      </p:spPr>
                    </p:pic>
                  </p:oleObj>
                </mc:Fallback>
              </mc:AlternateContent>
            </a:graphicData>
          </a:graphic>
        </p:graphicFrame>
        <p:graphicFrame>
          <p:nvGraphicFramePr>
            <p:cNvPr id="278550" name="对象 278549"/>
            <p:cNvGraphicFramePr/>
            <p:nvPr/>
          </p:nvGraphicFramePr>
          <p:xfrm>
            <a:off x="4468" y="2047"/>
            <a:ext cx="378" cy="242"/>
          </p:xfrm>
          <a:graphic>
            <a:graphicData uri="http://schemas.openxmlformats.org/presentationml/2006/ole">
              <mc:AlternateContent xmlns:mc="http://schemas.openxmlformats.org/markup-compatibility/2006">
                <mc:Choice xmlns:v="urn:schemas-microsoft-com:vml" Requires="v">
                  <p:oleObj spid="_x0000_s171011" name="" r:id="rId3" imgW="405765" imgH="228600" progId="Equation.3">
                    <p:embed/>
                  </p:oleObj>
                </mc:Choice>
                <mc:Fallback>
                  <p:oleObj name="" r:id="rId3" imgW="405765" imgH="228600" progId="Equation.3">
                    <p:embed/>
                    <p:pic>
                      <p:nvPicPr>
                        <p:cNvPr id="0" name="对象 278549"/>
                        <p:cNvPicPr/>
                        <p:nvPr/>
                      </p:nvPicPr>
                      <p:blipFill>
                        <a:blip r:embed="rId4"/>
                        <a:stretch>
                          <a:fillRect/>
                        </a:stretch>
                      </p:blipFill>
                      <p:spPr>
                        <a:xfrm>
                          <a:off x="4468" y="2047"/>
                          <a:ext cx="378" cy="242"/>
                        </a:xfrm>
                        <a:prstGeom prst="rect">
                          <a:avLst/>
                        </a:prstGeom>
                        <a:noFill/>
                        <a:ln w="38100">
                          <a:noFill/>
                          <a:miter/>
                        </a:ln>
                      </p:spPr>
                    </p:pic>
                  </p:oleObj>
                </mc:Fallback>
              </mc:AlternateContent>
            </a:graphicData>
          </a:graphic>
        </p:graphicFrame>
        <p:sp>
          <p:nvSpPr>
            <p:cNvPr id="278551" name="直接连接符 278550"/>
            <p:cNvSpPr/>
            <p:nvPr/>
          </p:nvSpPr>
          <p:spPr>
            <a:xfrm>
              <a:off x="3500" y="2160"/>
              <a:ext cx="491" cy="0"/>
            </a:xfrm>
            <a:prstGeom prst="line">
              <a:avLst/>
            </a:prstGeom>
            <a:ln w="38100" cap="flat" cmpd="sng">
              <a:solidFill>
                <a:srgbClr val="FF0000"/>
              </a:solidFill>
              <a:prstDash val="sysDot"/>
              <a:headEnd type="none" w="med" len="med"/>
              <a:tailEnd type="none" w="med" len="med"/>
            </a:ln>
          </p:spPr>
        </p:sp>
        <p:sp>
          <p:nvSpPr>
            <p:cNvPr id="278552" name="直接连接符 278551"/>
            <p:cNvSpPr/>
            <p:nvPr/>
          </p:nvSpPr>
          <p:spPr>
            <a:xfrm>
              <a:off x="3991" y="2150"/>
              <a:ext cx="0" cy="182"/>
            </a:xfrm>
            <a:prstGeom prst="line">
              <a:avLst/>
            </a:prstGeom>
            <a:ln w="38100" cap="flat" cmpd="sng">
              <a:solidFill>
                <a:srgbClr val="FF0000"/>
              </a:solidFill>
              <a:prstDash val="sysDot"/>
              <a:headEnd type="none" w="med" len="med"/>
              <a:tailEnd type="none" w="med" len="med"/>
            </a:ln>
          </p:spPr>
        </p:sp>
        <p:sp>
          <p:nvSpPr>
            <p:cNvPr id="278553" name="文本框 278552"/>
            <p:cNvSpPr txBox="1"/>
            <p:nvPr/>
          </p:nvSpPr>
          <p:spPr>
            <a:xfrm>
              <a:off x="3885" y="2274"/>
              <a:ext cx="250" cy="309"/>
            </a:xfrm>
            <a:prstGeom prst="rect">
              <a:avLst/>
            </a:prstGeom>
            <a:noFill/>
            <a:ln w="38100">
              <a:noFill/>
            </a:ln>
          </p:spPr>
          <p:txBody>
            <a:bodyPr wrap="none" anchor="t">
              <a:spAutoFit/>
            </a:bodyPr>
            <a:lstStyle/>
            <a:p>
              <a:r>
                <a:rPr lang="en-US" altLang="zh-CN" sz="1800" b="1">
                  <a:solidFill>
                    <a:srgbClr val="FF0000"/>
                  </a:solidFill>
                  <a:latin typeface="Times New Roman" panose="02020603050405020304" pitchFamily="18" charset="0"/>
                </a:rPr>
                <a:t>1</a:t>
              </a:r>
              <a:endParaRPr lang="en-US" altLang="zh-CN" sz="1800" b="1">
                <a:solidFill>
                  <a:srgbClr val="FF0000"/>
                </a:solidFill>
                <a:latin typeface="Times New Roman" panose="02020603050405020304" pitchFamily="18" charset="0"/>
              </a:endParaRPr>
            </a:p>
          </p:txBody>
        </p:sp>
      </p:grpSp>
      <p:sp>
        <p:nvSpPr>
          <p:cNvPr id="278554" name="矩形 278553"/>
          <p:cNvSpPr/>
          <p:nvPr/>
        </p:nvSpPr>
        <p:spPr>
          <a:xfrm>
            <a:off x="1762825" y="2329270"/>
            <a:ext cx="5514749" cy="368300"/>
          </a:xfrm>
          <a:prstGeom prst="rect">
            <a:avLst/>
          </a:prstGeom>
          <a:noFill/>
          <a:ln w="38100">
            <a:noFill/>
          </a:ln>
        </p:spPr>
        <p:txBody>
          <a:bodyPr>
            <a:spAutoFit/>
          </a:bodyPr>
          <a:lstStyle/>
          <a:p>
            <a:r>
              <a:rPr lang="zh-CN" altLang="en-US" sz="1800" b="1" dirty="0">
                <a:latin typeface="Times New Roman" panose="02020603050405020304" pitchFamily="18" charset="0"/>
              </a:rPr>
              <a:t>两条曲线表明电路具有</a:t>
            </a:r>
            <a:r>
              <a:rPr lang="zh-CN" altLang="en-US" sz="1800" b="1" dirty="0">
                <a:solidFill>
                  <a:srgbClr val="FF0000"/>
                </a:solidFill>
                <a:latin typeface="Times New Roman" panose="02020603050405020304" pitchFamily="18" charset="0"/>
              </a:rPr>
              <a:t>高通滤波</a:t>
            </a:r>
            <a:r>
              <a:rPr lang="zh-CN" altLang="en-US" sz="1800" b="1" dirty="0">
                <a:latin typeface="Times New Roman" panose="02020603050405020304" pitchFamily="18" charset="0"/>
              </a:rPr>
              <a:t>特性和</a:t>
            </a:r>
            <a:r>
              <a:rPr lang="zh-CN" altLang="en-US" sz="1800" b="1" dirty="0">
                <a:solidFill>
                  <a:srgbClr val="FF0000"/>
                </a:solidFill>
                <a:latin typeface="Times New Roman" panose="02020603050405020304" pitchFamily="18" charset="0"/>
              </a:rPr>
              <a:t>移相特性</a:t>
            </a:r>
            <a:r>
              <a:rPr lang="zh-CN" altLang="en-US" sz="1800" b="1" dirty="0">
                <a:latin typeface="Times New Roman" panose="02020603050405020304" pitchFamily="18" charset="0"/>
              </a:rPr>
              <a:t>。</a:t>
            </a:r>
            <a:endParaRPr lang="zh-CN" altLang="en-US" sz="1800" b="1" dirty="0">
              <a:latin typeface="Times New Roman" panose="02020603050405020304" pitchFamily="18" charset="0"/>
            </a:endParaRPr>
          </a:p>
        </p:txBody>
      </p:sp>
      <p:grpSp>
        <p:nvGrpSpPr>
          <p:cNvPr id="278555" name="组合 278554"/>
          <p:cNvGrpSpPr/>
          <p:nvPr/>
        </p:nvGrpSpPr>
        <p:grpSpPr>
          <a:xfrm>
            <a:off x="2060533" y="276273"/>
            <a:ext cx="2313789" cy="2050615"/>
            <a:chOff x="1156" y="2296"/>
            <a:chExt cx="1943" cy="1722"/>
          </a:xfrm>
        </p:grpSpPr>
        <p:sp>
          <p:nvSpPr>
            <p:cNvPr id="278556" name="文本框 278555"/>
            <p:cNvSpPr txBox="1"/>
            <p:nvPr/>
          </p:nvSpPr>
          <p:spPr>
            <a:xfrm>
              <a:off x="1156" y="2727"/>
              <a:ext cx="585" cy="309"/>
            </a:xfrm>
            <a:prstGeom prst="rect">
              <a:avLst/>
            </a:prstGeom>
            <a:noFill/>
            <a:ln w="38100">
              <a:noFill/>
            </a:ln>
          </p:spPr>
          <p:txBody>
            <a:bodyPr wrap="none" anchor="t">
              <a:spAutoFit/>
            </a:bodyPr>
            <a:lstStyle/>
            <a:p>
              <a:r>
                <a:rPr lang="en-US" altLang="zh-CN" sz="1800" b="1">
                  <a:solidFill>
                    <a:srgbClr val="FF0000"/>
                  </a:solidFill>
                  <a:latin typeface="Times New Roman" panose="02020603050405020304" pitchFamily="18" charset="0"/>
                </a:rPr>
                <a:t>0.707</a:t>
              </a:r>
              <a:endParaRPr lang="en-US" altLang="zh-CN" sz="1800" b="1">
                <a:solidFill>
                  <a:srgbClr val="FF0000"/>
                </a:solidFill>
                <a:latin typeface="Times New Roman" panose="02020603050405020304" pitchFamily="18" charset="0"/>
              </a:endParaRPr>
            </a:p>
          </p:txBody>
        </p:sp>
        <p:sp>
          <p:nvSpPr>
            <p:cNvPr id="278557" name="直接连接符 278556"/>
            <p:cNvSpPr/>
            <p:nvPr/>
          </p:nvSpPr>
          <p:spPr>
            <a:xfrm>
              <a:off x="1723" y="2886"/>
              <a:ext cx="522" cy="0"/>
            </a:xfrm>
            <a:prstGeom prst="line">
              <a:avLst/>
            </a:prstGeom>
            <a:ln w="38100" cap="flat" cmpd="sng">
              <a:solidFill>
                <a:srgbClr val="FF0000"/>
              </a:solidFill>
              <a:prstDash val="sysDot"/>
              <a:headEnd type="none" w="med" len="med"/>
              <a:tailEnd type="none" w="med" len="med"/>
            </a:ln>
          </p:spPr>
        </p:sp>
        <p:sp>
          <p:nvSpPr>
            <p:cNvPr id="278558" name="直接连接符 278557"/>
            <p:cNvSpPr/>
            <p:nvPr/>
          </p:nvSpPr>
          <p:spPr>
            <a:xfrm flipH="1">
              <a:off x="1720" y="2409"/>
              <a:ext cx="3" cy="1339"/>
            </a:xfrm>
            <a:prstGeom prst="line">
              <a:avLst/>
            </a:prstGeom>
            <a:ln w="38100" cap="flat" cmpd="sng">
              <a:solidFill>
                <a:schemeClr val="tx1"/>
              </a:solidFill>
              <a:prstDash val="solid"/>
              <a:headEnd type="stealth" w="med" len="lg"/>
              <a:tailEnd type="none" w="med" len="med"/>
            </a:ln>
          </p:spPr>
        </p:sp>
        <p:sp>
          <p:nvSpPr>
            <p:cNvPr id="278559" name="直接连接符 278558"/>
            <p:cNvSpPr/>
            <p:nvPr/>
          </p:nvSpPr>
          <p:spPr>
            <a:xfrm>
              <a:off x="1720" y="3748"/>
              <a:ext cx="1338" cy="22"/>
            </a:xfrm>
            <a:prstGeom prst="line">
              <a:avLst/>
            </a:prstGeom>
            <a:ln w="38100" cap="flat" cmpd="sng">
              <a:solidFill>
                <a:schemeClr val="tx1"/>
              </a:solidFill>
              <a:prstDash val="solid"/>
              <a:headEnd type="none" w="med" len="med"/>
              <a:tailEnd type="stealth" w="med" len="lg"/>
            </a:ln>
          </p:spPr>
        </p:sp>
        <p:graphicFrame>
          <p:nvGraphicFramePr>
            <p:cNvPr id="278560" name="对象 278559"/>
            <p:cNvGraphicFramePr/>
            <p:nvPr/>
          </p:nvGraphicFramePr>
          <p:xfrm>
            <a:off x="2721" y="3748"/>
            <a:ext cx="378" cy="242"/>
          </p:xfrm>
          <a:graphic>
            <a:graphicData uri="http://schemas.openxmlformats.org/presentationml/2006/ole">
              <mc:AlternateContent xmlns:mc="http://schemas.openxmlformats.org/markup-compatibility/2006">
                <mc:Choice xmlns:v="urn:schemas-microsoft-com:vml" Requires="v">
                  <p:oleObj spid="_x0000_s171012" name="" r:id="rId5" imgW="405765" imgH="228600" progId="Equation.3">
                    <p:embed/>
                  </p:oleObj>
                </mc:Choice>
                <mc:Fallback>
                  <p:oleObj name="" r:id="rId5" imgW="405765" imgH="228600" progId="Equation.3">
                    <p:embed/>
                    <p:pic>
                      <p:nvPicPr>
                        <p:cNvPr id="0" name="对象 278559"/>
                        <p:cNvPicPr/>
                        <p:nvPr/>
                      </p:nvPicPr>
                      <p:blipFill>
                        <a:blip r:embed="rId6"/>
                        <a:stretch>
                          <a:fillRect/>
                        </a:stretch>
                      </p:blipFill>
                      <p:spPr>
                        <a:xfrm>
                          <a:off x="2721" y="3748"/>
                          <a:ext cx="378" cy="242"/>
                        </a:xfrm>
                        <a:prstGeom prst="rect">
                          <a:avLst/>
                        </a:prstGeom>
                        <a:noFill/>
                        <a:ln w="38100">
                          <a:noFill/>
                          <a:miter/>
                        </a:ln>
                      </p:spPr>
                    </p:pic>
                  </p:oleObj>
                </mc:Fallback>
              </mc:AlternateContent>
            </a:graphicData>
          </a:graphic>
        </p:graphicFrame>
        <p:graphicFrame>
          <p:nvGraphicFramePr>
            <p:cNvPr id="278561" name="对象 278560"/>
            <p:cNvGraphicFramePr/>
            <p:nvPr/>
          </p:nvGraphicFramePr>
          <p:xfrm>
            <a:off x="1837" y="2296"/>
            <a:ext cx="451" cy="241"/>
          </p:xfrm>
          <a:graphic>
            <a:graphicData uri="http://schemas.openxmlformats.org/presentationml/2006/ole">
              <mc:AlternateContent xmlns:mc="http://schemas.openxmlformats.org/markup-compatibility/2006">
                <mc:Choice xmlns:v="urn:schemas-microsoft-com:vml" Requires="v">
                  <p:oleObj spid="_x0000_s171013" name="" r:id="rId7" imgW="508000" imgH="241300" progId="Equation.3">
                    <p:embed/>
                  </p:oleObj>
                </mc:Choice>
                <mc:Fallback>
                  <p:oleObj name="" r:id="rId7" imgW="508000" imgH="241300" progId="Equation.3">
                    <p:embed/>
                    <p:pic>
                      <p:nvPicPr>
                        <p:cNvPr id="0" name="对象 278560"/>
                        <p:cNvPicPr/>
                        <p:nvPr/>
                      </p:nvPicPr>
                      <p:blipFill>
                        <a:blip r:embed="rId8"/>
                        <a:stretch>
                          <a:fillRect/>
                        </a:stretch>
                      </p:blipFill>
                      <p:spPr>
                        <a:xfrm>
                          <a:off x="1837" y="2296"/>
                          <a:ext cx="451" cy="241"/>
                        </a:xfrm>
                        <a:prstGeom prst="rect">
                          <a:avLst/>
                        </a:prstGeom>
                        <a:noFill/>
                        <a:ln w="38100">
                          <a:noFill/>
                          <a:miter/>
                        </a:ln>
                      </p:spPr>
                    </p:pic>
                  </p:oleObj>
                </mc:Fallback>
              </mc:AlternateContent>
            </a:graphicData>
          </a:graphic>
        </p:graphicFrame>
        <p:sp>
          <p:nvSpPr>
            <p:cNvPr id="278562" name="直接连接符 278561"/>
            <p:cNvSpPr/>
            <p:nvPr/>
          </p:nvSpPr>
          <p:spPr>
            <a:xfrm>
              <a:off x="2245" y="2886"/>
              <a:ext cx="0" cy="908"/>
            </a:xfrm>
            <a:prstGeom prst="line">
              <a:avLst/>
            </a:prstGeom>
            <a:ln w="38100" cap="flat" cmpd="sng">
              <a:solidFill>
                <a:srgbClr val="FF0000"/>
              </a:solidFill>
              <a:prstDash val="sysDot"/>
              <a:headEnd type="none" w="med" len="med"/>
              <a:tailEnd type="none" w="med" len="med"/>
            </a:ln>
          </p:spPr>
        </p:sp>
        <p:sp>
          <p:nvSpPr>
            <p:cNvPr id="278563" name="文本框 278562"/>
            <p:cNvSpPr txBox="1"/>
            <p:nvPr/>
          </p:nvSpPr>
          <p:spPr>
            <a:xfrm>
              <a:off x="2132" y="3709"/>
              <a:ext cx="250" cy="309"/>
            </a:xfrm>
            <a:prstGeom prst="rect">
              <a:avLst/>
            </a:prstGeom>
            <a:noFill/>
            <a:ln w="38100">
              <a:noFill/>
            </a:ln>
          </p:spPr>
          <p:txBody>
            <a:bodyPr wrap="none" anchor="t">
              <a:spAutoFit/>
            </a:bodyPr>
            <a:lstStyle/>
            <a:p>
              <a:r>
                <a:rPr lang="en-US" altLang="zh-CN" sz="1800" b="1">
                  <a:solidFill>
                    <a:srgbClr val="FF0000"/>
                  </a:solidFill>
                  <a:latin typeface="Times New Roman" panose="02020603050405020304" pitchFamily="18" charset="0"/>
                </a:rPr>
                <a:t>1</a:t>
              </a:r>
              <a:endParaRPr lang="en-US" altLang="zh-CN" sz="1800" b="1">
                <a:solidFill>
                  <a:srgbClr val="FF0000"/>
                </a:solidFill>
                <a:latin typeface="Times New Roman" panose="02020603050405020304" pitchFamily="18" charset="0"/>
              </a:endParaRPr>
            </a:p>
          </p:txBody>
        </p:sp>
        <p:sp>
          <p:nvSpPr>
            <p:cNvPr id="278564" name="文本框 278563"/>
            <p:cNvSpPr txBox="1"/>
            <p:nvPr/>
          </p:nvSpPr>
          <p:spPr>
            <a:xfrm>
              <a:off x="1516" y="3634"/>
              <a:ext cx="250" cy="309"/>
            </a:xfrm>
            <a:prstGeom prst="rect">
              <a:avLst/>
            </a:prstGeom>
            <a:noFill/>
            <a:ln w="38100">
              <a:noFill/>
            </a:ln>
          </p:spPr>
          <p:txBody>
            <a:bodyPr wrap="none" anchor="t">
              <a:spAutoFit/>
            </a:bodyPr>
            <a:lstStyle/>
            <a:p>
              <a:r>
                <a:rPr lang="en-US" altLang="zh-CN" sz="1800" b="1">
                  <a:latin typeface="Times New Roman" panose="02020603050405020304" pitchFamily="18" charset="0"/>
                </a:rPr>
                <a:t>0</a:t>
              </a:r>
              <a:endParaRPr lang="en-US" altLang="zh-CN" sz="1800" b="1">
                <a:latin typeface="Times New Roman" panose="02020603050405020304" pitchFamily="18" charset="0"/>
              </a:endParaRPr>
            </a:p>
          </p:txBody>
        </p:sp>
        <p:sp>
          <p:nvSpPr>
            <p:cNvPr id="278565" name="直接连接符 278564"/>
            <p:cNvSpPr/>
            <p:nvPr/>
          </p:nvSpPr>
          <p:spPr>
            <a:xfrm>
              <a:off x="1720" y="2694"/>
              <a:ext cx="1160" cy="0"/>
            </a:xfrm>
            <a:prstGeom prst="line">
              <a:avLst/>
            </a:prstGeom>
            <a:ln w="12700" cap="flat" cmpd="sng">
              <a:solidFill>
                <a:schemeClr val="tx1"/>
              </a:solidFill>
              <a:prstDash val="dash"/>
              <a:headEnd type="none" w="med" len="med"/>
              <a:tailEnd type="none" w="med" len="med"/>
            </a:ln>
          </p:spPr>
        </p:sp>
        <p:sp>
          <p:nvSpPr>
            <p:cNvPr id="278566" name="任意多边形 278565"/>
            <p:cNvSpPr/>
            <p:nvPr/>
          </p:nvSpPr>
          <p:spPr>
            <a:xfrm>
              <a:off x="1723" y="2727"/>
              <a:ext cx="1134" cy="1000"/>
            </a:xfrm>
            <a:custGeom>
              <a:avLst/>
              <a:gdLst/>
              <a:ahLst/>
              <a:cxnLst/>
              <a:rect l="0" t="0" r="0" b="0"/>
              <a:pathLst>
                <a:path w="1704" h="1091">
                  <a:moveTo>
                    <a:pt x="0" y="1091"/>
                  </a:moveTo>
                  <a:cubicBezTo>
                    <a:pt x="32" y="1087"/>
                    <a:pt x="69" y="1086"/>
                    <a:pt x="113" y="1068"/>
                  </a:cubicBezTo>
                  <a:cubicBezTo>
                    <a:pt x="157" y="1050"/>
                    <a:pt x="222" y="1015"/>
                    <a:pt x="264" y="981"/>
                  </a:cubicBezTo>
                  <a:cubicBezTo>
                    <a:pt x="306" y="947"/>
                    <a:pt x="341" y="898"/>
                    <a:pt x="366" y="867"/>
                  </a:cubicBezTo>
                  <a:cubicBezTo>
                    <a:pt x="391" y="836"/>
                    <a:pt x="393" y="834"/>
                    <a:pt x="414" y="792"/>
                  </a:cubicBezTo>
                  <a:cubicBezTo>
                    <a:pt x="435" y="750"/>
                    <a:pt x="467" y="668"/>
                    <a:pt x="492" y="612"/>
                  </a:cubicBezTo>
                  <a:cubicBezTo>
                    <a:pt x="517" y="556"/>
                    <a:pt x="540" y="501"/>
                    <a:pt x="564" y="453"/>
                  </a:cubicBezTo>
                  <a:cubicBezTo>
                    <a:pt x="588" y="405"/>
                    <a:pt x="608" y="365"/>
                    <a:pt x="639" y="324"/>
                  </a:cubicBezTo>
                  <a:cubicBezTo>
                    <a:pt x="670" y="283"/>
                    <a:pt x="713" y="236"/>
                    <a:pt x="747" y="207"/>
                  </a:cubicBezTo>
                  <a:cubicBezTo>
                    <a:pt x="781" y="178"/>
                    <a:pt x="799" y="169"/>
                    <a:pt x="843" y="150"/>
                  </a:cubicBezTo>
                  <a:cubicBezTo>
                    <a:pt x="887" y="131"/>
                    <a:pt x="938" y="108"/>
                    <a:pt x="1014" y="90"/>
                  </a:cubicBezTo>
                  <a:cubicBezTo>
                    <a:pt x="1090" y="72"/>
                    <a:pt x="1220" y="54"/>
                    <a:pt x="1302" y="42"/>
                  </a:cubicBezTo>
                  <a:cubicBezTo>
                    <a:pt x="1384" y="30"/>
                    <a:pt x="1439" y="25"/>
                    <a:pt x="1506" y="18"/>
                  </a:cubicBezTo>
                  <a:cubicBezTo>
                    <a:pt x="1573" y="11"/>
                    <a:pt x="1663" y="4"/>
                    <a:pt x="1704" y="0"/>
                  </a:cubicBezTo>
                </a:path>
              </a:pathLst>
            </a:custGeom>
            <a:noFill/>
            <a:ln w="38100" cap="flat" cmpd="sng">
              <a:solidFill>
                <a:srgbClr val="FF0000">
                  <a:alpha val="100000"/>
                </a:srgbClr>
              </a:solidFill>
              <a:prstDash val="solid"/>
              <a:headEnd type="none" w="med" len="med"/>
              <a:tailEnd type="none" w="med" len="lg"/>
            </a:ln>
          </p:spPr>
          <p:txBody>
            <a:bodyPr/>
            <a:lstStyle/>
            <a:p>
              <a:endParaRPr lang="zh-CN" altLang="en-US" sz="100"/>
            </a:p>
          </p:txBody>
        </p:sp>
        <p:sp>
          <p:nvSpPr>
            <p:cNvPr id="278567" name="文本框 278566"/>
            <p:cNvSpPr txBox="1"/>
            <p:nvPr/>
          </p:nvSpPr>
          <p:spPr>
            <a:xfrm>
              <a:off x="1451" y="2500"/>
              <a:ext cx="250" cy="309"/>
            </a:xfrm>
            <a:prstGeom prst="rect">
              <a:avLst/>
            </a:prstGeom>
            <a:noFill/>
            <a:ln w="38100">
              <a:noFill/>
            </a:ln>
          </p:spPr>
          <p:txBody>
            <a:bodyPr wrap="none" anchor="t">
              <a:spAutoFit/>
            </a:bodyPr>
            <a:lstStyle/>
            <a:p>
              <a:r>
                <a:rPr lang="en-US" altLang="zh-CN" sz="1800" b="1">
                  <a:latin typeface="Times New Roman" panose="02020603050405020304" pitchFamily="18" charset="0"/>
                </a:rPr>
                <a:t>1</a:t>
              </a:r>
              <a:endParaRPr lang="en-US" altLang="zh-CN" sz="1800" b="1">
                <a:latin typeface="Times New Roman" panose="02020603050405020304" pitchFamily="18" charset="0"/>
              </a:endParaRPr>
            </a:p>
          </p:txBody>
        </p:sp>
      </p:grpSp>
      <p:grpSp>
        <p:nvGrpSpPr>
          <p:cNvPr id="278570" name="组合 278569"/>
          <p:cNvGrpSpPr/>
          <p:nvPr/>
        </p:nvGrpSpPr>
        <p:grpSpPr>
          <a:xfrm>
            <a:off x="3357350" y="757370"/>
            <a:ext cx="756180" cy="1247993"/>
            <a:chOff x="1860" y="636"/>
            <a:chExt cx="635" cy="1048"/>
          </a:xfrm>
        </p:grpSpPr>
        <p:sp>
          <p:nvSpPr>
            <p:cNvPr id="278568" name="直接连接符 278567"/>
            <p:cNvSpPr/>
            <p:nvPr/>
          </p:nvSpPr>
          <p:spPr>
            <a:xfrm>
              <a:off x="1860" y="636"/>
              <a:ext cx="0" cy="1048"/>
            </a:xfrm>
            <a:prstGeom prst="line">
              <a:avLst/>
            </a:prstGeom>
            <a:ln w="38100" cap="flat" cmpd="sng">
              <a:solidFill>
                <a:srgbClr val="0000FF"/>
              </a:solidFill>
              <a:prstDash val="solid"/>
              <a:headEnd type="none" w="med" len="med"/>
              <a:tailEnd type="none" w="med" len="med"/>
            </a:ln>
          </p:spPr>
        </p:sp>
        <p:sp>
          <p:nvSpPr>
            <p:cNvPr id="278569" name="直接连接符 278568"/>
            <p:cNvSpPr/>
            <p:nvPr/>
          </p:nvSpPr>
          <p:spPr>
            <a:xfrm flipV="1">
              <a:off x="1860" y="636"/>
              <a:ext cx="635" cy="0"/>
            </a:xfrm>
            <a:prstGeom prst="line">
              <a:avLst/>
            </a:prstGeom>
            <a:ln w="38100" cap="flat" cmpd="sng">
              <a:solidFill>
                <a:srgbClr val="0000FF"/>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54"/>
                                        </p:tgtEl>
                                        <p:attrNameLst>
                                          <p:attrName>style.visibility</p:attrName>
                                        </p:attrNameLst>
                                      </p:cBhvr>
                                      <p:to>
                                        <p:strVal val="visible"/>
                                      </p:to>
                                    </p:set>
                                    <p:animEffect transition="in" filter="wipe(left)">
                                      <p:cBhvr>
                                        <p:cTn id="7" dur="500"/>
                                        <p:tgtEl>
                                          <p:spTgt spid="278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5"/>
                                        </p:tgtEl>
                                        <p:attrNameLst>
                                          <p:attrName>style.visibility</p:attrName>
                                        </p:attrNameLst>
                                      </p:cBhvr>
                                      <p:to>
                                        <p:strVal val="visible"/>
                                      </p:to>
                                    </p:set>
                                    <p:animEffect transition="in" filter="wipe(left)">
                                      <p:cBhvr>
                                        <p:cTn id="12" dur="500"/>
                                        <p:tgtEl>
                                          <p:spTgt spid="278535"/>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953358">
                                            <p:txEl>
                                              <p:pRg st="0" end="0"/>
                                            </p:txEl>
                                          </p:spTgt>
                                        </p:tgtEl>
                                        <p:attrNameLst>
                                          <p:attrName>style.visibility</p:attrName>
                                        </p:attrNameLst>
                                      </p:cBhvr>
                                      <p:to>
                                        <p:strVal val="visible"/>
                                      </p:to>
                                    </p:set>
                                    <p:animEffect transition="in" filter="box(out)">
                                      <p:cBhvr>
                                        <p:cTn id="16" dur="500"/>
                                        <p:tgtEl>
                                          <p:spTgt spid="953358">
                                            <p:txEl>
                                              <p:pRg st="0" end="0"/>
                                            </p:txEl>
                                          </p:spTgt>
                                        </p:tgtEl>
                                      </p:cBhvr>
                                    </p:animEffect>
                                  </p:childTnLst>
                                </p:cTn>
                              </p:par>
                            </p:childTnLst>
                          </p:cTn>
                        </p:par>
                        <p:par>
                          <p:cTn id="17" fill="hold">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953358">
                                            <p:txEl>
                                              <p:pRg st="1" end="1"/>
                                            </p:txEl>
                                          </p:spTgt>
                                        </p:tgtEl>
                                        <p:attrNameLst>
                                          <p:attrName>style.visibility</p:attrName>
                                        </p:attrNameLst>
                                      </p:cBhvr>
                                      <p:to>
                                        <p:strVal val="visible"/>
                                      </p:to>
                                    </p:set>
                                    <p:animEffect transition="in" filter="box(out)">
                                      <p:cBhvr>
                                        <p:cTn id="20" dur="500"/>
                                        <p:tgtEl>
                                          <p:spTgt spid="95335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85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8536"/>
                                        </p:tgtEl>
                                        <p:attrNameLst>
                                          <p:attrName>style.visibility</p:attrName>
                                        </p:attrNameLst>
                                      </p:cBhvr>
                                      <p:to>
                                        <p:strVal val="visible"/>
                                      </p:to>
                                    </p:set>
                                    <p:animEffect transition="in" filter="wipe(left)">
                                      <p:cBhvr>
                                        <p:cTn id="29" dur="500"/>
                                        <p:tgtEl>
                                          <p:spTgt spid="27853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8533"/>
                                        </p:tgtEl>
                                        <p:attrNameLst>
                                          <p:attrName>style.visibility</p:attrName>
                                        </p:attrNameLst>
                                      </p:cBhvr>
                                      <p:to>
                                        <p:strVal val="visible"/>
                                      </p:to>
                                    </p:set>
                                    <p:animEffect transition="in" filter="wipe(left)">
                                      <p:cBhvr>
                                        <p:cTn id="34" dur="500"/>
                                        <p:tgtEl>
                                          <p:spTgt spid="278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58" grpId="0" build="p"/>
      <p:bldP spid="278533" grpId="0"/>
      <p:bldP spid="278535" grpId="0"/>
      <p:bldP spid="278536" grpId="0"/>
      <p:bldP spid="27855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矩形 323585"/>
          <p:cNvSpPr/>
          <p:nvPr/>
        </p:nvSpPr>
        <p:spPr>
          <a:xfrm>
            <a:off x="1721145" y="472761"/>
            <a:ext cx="2822275" cy="368300"/>
          </a:xfrm>
          <a:prstGeom prst="rect">
            <a:avLst/>
          </a:prstGeom>
          <a:noFill/>
          <a:ln w="9525">
            <a:noFill/>
          </a:ln>
        </p:spPr>
        <p:txBody>
          <a:bodyPr>
            <a:spAutoFit/>
          </a:bodyPr>
          <a:lstStyle/>
          <a:p>
            <a:r>
              <a:rPr lang="zh-CN" altLang="en-US" sz="1800" b="1" dirty="0">
                <a:solidFill>
                  <a:schemeClr val="accent2"/>
                </a:solidFill>
                <a:latin typeface="宋体" panose="02010600030101010101" pitchFamily="2" charset="-122"/>
              </a:rPr>
              <a:t>三</a:t>
            </a:r>
            <a:r>
              <a:rPr lang="en-US" altLang="zh-CN" sz="1800" b="1" dirty="0">
                <a:solidFill>
                  <a:schemeClr val="accent2"/>
                </a:solidFill>
                <a:latin typeface="宋体" panose="02010600030101010101" pitchFamily="2" charset="-122"/>
              </a:rPr>
              <a:t>. </a:t>
            </a:r>
            <a:r>
              <a:rPr lang="zh-CN" altLang="en-US" sz="1800" b="1" dirty="0">
                <a:solidFill>
                  <a:schemeClr val="accent2"/>
                </a:solidFill>
                <a:latin typeface="宋体" panose="02010600030101010101" pitchFamily="2" charset="-122"/>
              </a:rPr>
              <a:t>常见一阶滤波电路</a:t>
            </a:r>
            <a:endParaRPr lang="zh-CN" altLang="en-US" sz="1800" b="1" dirty="0">
              <a:solidFill>
                <a:schemeClr val="accent2"/>
              </a:solidFill>
              <a:latin typeface="宋体" panose="02010600030101010101" pitchFamily="2" charset="-122"/>
            </a:endParaRPr>
          </a:p>
        </p:txBody>
      </p:sp>
      <p:sp>
        <p:nvSpPr>
          <p:cNvPr id="323587" name="矩形 323586"/>
          <p:cNvSpPr/>
          <p:nvPr/>
        </p:nvSpPr>
        <p:spPr>
          <a:xfrm>
            <a:off x="1850946" y="843110"/>
            <a:ext cx="2361422" cy="368300"/>
          </a:xfrm>
          <a:prstGeom prst="rect">
            <a:avLst/>
          </a:prstGeom>
          <a:noFill/>
          <a:ln w="9525">
            <a:noFill/>
          </a:ln>
        </p:spPr>
        <p:txBody>
          <a:bodyPr>
            <a:spAutoFit/>
          </a:bodyPr>
          <a:lstStyle/>
          <a:p>
            <a:r>
              <a:rPr lang="zh-CN" altLang="en-US" sz="1800" b="1" dirty="0">
                <a:latin typeface="Times New Roman" panose="02020603050405020304" pitchFamily="18" charset="0"/>
              </a:rPr>
              <a:t>一阶低通滤波电路</a:t>
            </a:r>
            <a:endParaRPr lang="zh-CN" altLang="en-US" sz="1800" b="1" dirty="0">
              <a:latin typeface="Times New Roman" panose="02020603050405020304" pitchFamily="18" charset="0"/>
            </a:endParaRPr>
          </a:p>
        </p:txBody>
      </p:sp>
      <p:sp>
        <p:nvSpPr>
          <p:cNvPr id="323588" name="矩形 323587"/>
          <p:cNvSpPr/>
          <p:nvPr/>
        </p:nvSpPr>
        <p:spPr>
          <a:xfrm>
            <a:off x="1880717" y="2908015"/>
            <a:ext cx="2571009" cy="368300"/>
          </a:xfrm>
          <a:prstGeom prst="rect">
            <a:avLst/>
          </a:prstGeom>
          <a:noFill/>
          <a:ln w="9525">
            <a:noFill/>
          </a:ln>
        </p:spPr>
        <p:txBody>
          <a:bodyPr>
            <a:spAutoFit/>
          </a:bodyPr>
          <a:lstStyle/>
          <a:p>
            <a:r>
              <a:rPr lang="zh-CN" altLang="en-US" sz="1800" b="1" dirty="0">
                <a:latin typeface="Times New Roman" panose="02020603050405020304" pitchFamily="18" charset="0"/>
              </a:rPr>
              <a:t>一阶高通滤波电路</a:t>
            </a:r>
            <a:endParaRPr lang="zh-CN" altLang="en-US" sz="1800" b="1" dirty="0">
              <a:latin typeface="Times New Roman" panose="02020603050405020304" pitchFamily="18" charset="0"/>
            </a:endParaRPr>
          </a:p>
        </p:txBody>
      </p:sp>
      <p:grpSp>
        <p:nvGrpSpPr>
          <p:cNvPr id="323615" name="组合 323614"/>
          <p:cNvGrpSpPr/>
          <p:nvPr/>
        </p:nvGrpSpPr>
        <p:grpSpPr>
          <a:xfrm>
            <a:off x="2249875" y="1275383"/>
            <a:ext cx="1673121" cy="1324206"/>
            <a:chOff x="930" y="1071"/>
            <a:chExt cx="1405" cy="1112"/>
          </a:xfrm>
        </p:grpSpPr>
        <p:graphicFrame>
          <p:nvGraphicFramePr>
            <p:cNvPr id="323616" name="对象 323615"/>
            <p:cNvGraphicFramePr/>
            <p:nvPr/>
          </p:nvGraphicFramePr>
          <p:xfrm>
            <a:off x="951" y="1599"/>
            <a:ext cx="224" cy="307"/>
          </p:xfrm>
          <a:graphic>
            <a:graphicData uri="http://schemas.openxmlformats.org/presentationml/2006/ole">
              <mc:AlternateContent xmlns:mc="http://schemas.openxmlformats.org/markup-compatibility/2006">
                <mc:Choice xmlns:v="urn:schemas-microsoft-com:vml" Requires="v">
                  <p:oleObj spid="_x0000_s172034" name="" r:id="rId1" imgW="190500" imgH="241300" progId="Equation.3">
                    <p:embed/>
                  </p:oleObj>
                </mc:Choice>
                <mc:Fallback>
                  <p:oleObj name="" r:id="rId1" imgW="190500" imgH="241300" progId="Equation.3">
                    <p:embed/>
                    <p:pic>
                      <p:nvPicPr>
                        <p:cNvPr id="0" name="对象 323615"/>
                        <p:cNvPicPr/>
                        <p:nvPr/>
                      </p:nvPicPr>
                      <p:blipFill>
                        <a:blip r:embed="rId2">
                          <a:clrChange>
                            <a:clrFrom>
                              <a:srgbClr val="000000"/>
                            </a:clrFrom>
                            <a:clrTo>
                              <a:srgbClr val="000000"/>
                            </a:clrTo>
                          </a:clrChange>
                        </a:blip>
                        <a:stretch>
                          <a:fillRect/>
                        </a:stretch>
                      </p:blipFill>
                      <p:spPr>
                        <a:xfrm>
                          <a:off x="951" y="1599"/>
                          <a:ext cx="224" cy="307"/>
                        </a:xfrm>
                        <a:prstGeom prst="rect">
                          <a:avLst/>
                        </a:prstGeom>
                        <a:noFill/>
                        <a:ln w="38100">
                          <a:noFill/>
                          <a:miter/>
                        </a:ln>
                      </p:spPr>
                    </p:pic>
                  </p:oleObj>
                </mc:Fallback>
              </mc:AlternateContent>
            </a:graphicData>
          </a:graphic>
        </p:graphicFrame>
        <p:sp>
          <p:nvSpPr>
            <p:cNvPr id="323617" name="直接连接符 323616"/>
            <p:cNvSpPr/>
            <p:nvPr/>
          </p:nvSpPr>
          <p:spPr>
            <a:xfrm>
              <a:off x="1067" y="1380"/>
              <a:ext cx="132" cy="0"/>
            </a:xfrm>
            <a:prstGeom prst="line">
              <a:avLst/>
            </a:prstGeom>
            <a:ln w="25400" cap="sq" cmpd="sng">
              <a:solidFill>
                <a:schemeClr val="tx1"/>
              </a:solidFill>
              <a:prstDash val="solid"/>
              <a:headEnd type="none" w="sm" len="sm"/>
              <a:tailEnd type="stealth" w="lg" len="lg"/>
            </a:ln>
          </p:spPr>
        </p:sp>
        <p:graphicFrame>
          <p:nvGraphicFramePr>
            <p:cNvPr id="323618" name="对象 323617"/>
            <p:cNvGraphicFramePr/>
            <p:nvPr/>
          </p:nvGraphicFramePr>
          <p:xfrm>
            <a:off x="1111" y="1090"/>
            <a:ext cx="146" cy="242"/>
          </p:xfrm>
          <a:graphic>
            <a:graphicData uri="http://schemas.openxmlformats.org/presentationml/2006/ole">
              <mc:AlternateContent xmlns:mc="http://schemas.openxmlformats.org/markup-compatibility/2006">
                <mc:Choice xmlns:v="urn:schemas-microsoft-com:vml" Requires="v">
                  <p:oleObj spid="_x0000_s172035" name="" r:id="rId3" imgW="127000" imgH="189865" progId="Equation.3">
                    <p:embed/>
                  </p:oleObj>
                </mc:Choice>
                <mc:Fallback>
                  <p:oleObj name="" r:id="rId3" imgW="127000" imgH="189865" progId="Equation.3">
                    <p:embed/>
                    <p:pic>
                      <p:nvPicPr>
                        <p:cNvPr id="0" name="对象 323617"/>
                        <p:cNvPicPr/>
                        <p:nvPr/>
                      </p:nvPicPr>
                      <p:blipFill>
                        <a:blip r:embed="rId4">
                          <a:clrChange>
                            <a:clrFrom>
                              <a:srgbClr val="000000"/>
                            </a:clrFrom>
                            <a:clrTo>
                              <a:srgbClr val="000000"/>
                            </a:clrTo>
                          </a:clrChange>
                        </a:blip>
                        <a:stretch>
                          <a:fillRect/>
                        </a:stretch>
                      </p:blipFill>
                      <p:spPr>
                        <a:xfrm>
                          <a:off x="1111" y="1090"/>
                          <a:ext cx="146" cy="242"/>
                        </a:xfrm>
                        <a:prstGeom prst="rect">
                          <a:avLst/>
                        </a:prstGeom>
                        <a:noFill/>
                        <a:ln w="38100">
                          <a:noFill/>
                          <a:miter/>
                        </a:ln>
                      </p:spPr>
                    </p:pic>
                  </p:oleObj>
                </mc:Fallback>
              </mc:AlternateContent>
            </a:graphicData>
          </a:graphic>
        </p:graphicFrame>
        <p:graphicFrame>
          <p:nvGraphicFramePr>
            <p:cNvPr id="323619" name="对象 323618"/>
            <p:cNvGraphicFramePr/>
            <p:nvPr/>
          </p:nvGraphicFramePr>
          <p:xfrm>
            <a:off x="2095" y="1619"/>
            <a:ext cx="240" cy="273"/>
          </p:xfrm>
          <a:graphic>
            <a:graphicData uri="http://schemas.openxmlformats.org/presentationml/2006/ole">
              <mc:AlternateContent xmlns:mc="http://schemas.openxmlformats.org/markup-compatibility/2006">
                <mc:Choice xmlns:v="urn:schemas-microsoft-com:vml" Requires="v">
                  <p:oleObj spid="_x0000_s172036" name="" r:id="rId5" imgW="228600" imgH="241300" progId="Equation.3">
                    <p:embed/>
                  </p:oleObj>
                </mc:Choice>
                <mc:Fallback>
                  <p:oleObj name="" r:id="rId5" imgW="228600" imgH="241300" progId="Equation.3">
                    <p:embed/>
                    <p:pic>
                      <p:nvPicPr>
                        <p:cNvPr id="0" name="对象 323618"/>
                        <p:cNvPicPr/>
                        <p:nvPr/>
                      </p:nvPicPr>
                      <p:blipFill>
                        <a:blip r:embed="rId6">
                          <a:clrChange>
                            <a:clrFrom>
                              <a:srgbClr val="000000"/>
                            </a:clrFrom>
                            <a:clrTo>
                              <a:srgbClr val="000000"/>
                            </a:clrTo>
                          </a:clrChange>
                        </a:blip>
                        <a:stretch>
                          <a:fillRect/>
                        </a:stretch>
                      </p:blipFill>
                      <p:spPr>
                        <a:xfrm>
                          <a:off x="2095" y="1619"/>
                          <a:ext cx="240" cy="273"/>
                        </a:xfrm>
                        <a:prstGeom prst="rect">
                          <a:avLst/>
                        </a:prstGeom>
                        <a:noFill/>
                        <a:ln w="38100">
                          <a:noFill/>
                          <a:miter/>
                        </a:ln>
                      </p:spPr>
                    </p:pic>
                  </p:oleObj>
                </mc:Fallback>
              </mc:AlternateContent>
            </a:graphicData>
          </a:graphic>
        </p:graphicFrame>
        <p:sp>
          <p:nvSpPr>
            <p:cNvPr id="323620" name="文本框 323619"/>
            <p:cNvSpPr txBox="1"/>
            <p:nvPr/>
          </p:nvSpPr>
          <p:spPr>
            <a:xfrm>
              <a:off x="1351" y="1071"/>
              <a:ext cx="282" cy="309"/>
            </a:xfrm>
            <a:prstGeom prst="rect">
              <a:avLst/>
            </a:prstGeom>
            <a:noFill/>
            <a:ln w="25400">
              <a:noFill/>
            </a:ln>
          </p:spPr>
          <p:txBody>
            <a:bodyPr wrap="none" anchor="t">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R</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21" name="直接连接符 323620"/>
            <p:cNvSpPr/>
            <p:nvPr/>
          </p:nvSpPr>
          <p:spPr>
            <a:xfrm>
              <a:off x="930" y="1380"/>
              <a:ext cx="1346" cy="0"/>
            </a:xfrm>
            <a:prstGeom prst="line">
              <a:avLst/>
            </a:prstGeom>
            <a:ln w="25400" cap="flat" cmpd="sng">
              <a:solidFill>
                <a:schemeClr val="tx1"/>
              </a:solidFill>
              <a:prstDash val="solid"/>
              <a:headEnd type="oval" w="med" len="med"/>
              <a:tailEnd type="oval" w="med" len="med"/>
            </a:ln>
          </p:spPr>
        </p:sp>
        <p:sp>
          <p:nvSpPr>
            <p:cNvPr id="323622" name="直接连接符 323621"/>
            <p:cNvSpPr/>
            <p:nvPr/>
          </p:nvSpPr>
          <p:spPr>
            <a:xfrm>
              <a:off x="930" y="2108"/>
              <a:ext cx="1346" cy="0"/>
            </a:xfrm>
            <a:prstGeom prst="line">
              <a:avLst/>
            </a:prstGeom>
            <a:ln w="25400" cap="flat" cmpd="sng">
              <a:solidFill>
                <a:schemeClr val="tx1"/>
              </a:solidFill>
              <a:prstDash val="solid"/>
              <a:headEnd type="oval" w="med" len="med"/>
              <a:tailEnd type="oval" w="med" len="med"/>
            </a:ln>
          </p:spPr>
        </p:sp>
        <p:sp>
          <p:nvSpPr>
            <p:cNvPr id="323623" name="直接连接符 323622"/>
            <p:cNvSpPr/>
            <p:nvPr/>
          </p:nvSpPr>
          <p:spPr>
            <a:xfrm>
              <a:off x="1881" y="1380"/>
              <a:ext cx="0" cy="728"/>
            </a:xfrm>
            <a:prstGeom prst="line">
              <a:avLst/>
            </a:prstGeom>
            <a:ln w="25400" cap="flat" cmpd="sng">
              <a:solidFill>
                <a:schemeClr val="tx1"/>
              </a:solidFill>
              <a:prstDash val="solid"/>
              <a:headEnd type="oval" w="med" len="med"/>
              <a:tailEnd type="oval" w="med" len="med"/>
            </a:ln>
          </p:spPr>
        </p:sp>
        <p:sp>
          <p:nvSpPr>
            <p:cNvPr id="323624" name="矩形 323623"/>
            <p:cNvSpPr/>
            <p:nvPr/>
          </p:nvSpPr>
          <p:spPr>
            <a:xfrm>
              <a:off x="950" y="1360"/>
              <a:ext cx="225" cy="309"/>
            </a:xfrm>
            <a:prstGeom prst="rect">
              <a:avLst/>
            </a:prstGeom>
            <a:noFill/>
            <a:ln w="25400">
              <a:noFill/>
            </a:ln>
          </p:spPr>
          <p:txBody>
            <a:bodyPr>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25" name="矩形 323624"/>
            <p:cNvSpPr/>
            <p:nvPr/>
          </p:nvSpPr>
          <p:spPr>
            <a:xfrm>
              <a:off x="972" y="1874"/>
              <a:ext cx="250" cy="309"/>
            </a:xfrm>
            <a:prstGeom prst="rect">
              <a:avLst/>
            </a:prstGeom>
            <a:noFill/>
            <a:ln w="25400">
              <a:noFill/>
            </a:ln>
          </p:spPr>
          <p:txBody>
            <a:bodyPr wrap="none" anchor="t">
              <a:spAutoFit/>
            </a:bodyPr>
            <a:lstStyle/>
            <a:p>
              <a:pPr>
                <a:spcBef>
                  <a:spcPct val="50000"/>
                </a:spcBef>
              </a:pPr>
              <a:r>
                <a:rPr lang="en-US" altLang="zh-CN" sz="1800" b="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26" name="矩形 323625"/>
            <p:cNvSpPr/>
            <p:nvPr/>
          </p:nvSpPr>
          <p:spPr>
            <a:xfrm>
              <a:off x="2070" y="1340"/>
              <a:ext cx="225" cy="309"/>
            </a:xfrm>
            <a:prstGeom prst="rect">
              <a:avLst/>
            </a:prstGeom>
            <a:noFill/>
            <a:ln w="25400">
              <a:noFill/>
            </a:ln>
          </p:spPr>
          <p:txBody>
            <a:bodyPr>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27" name="矩形 323626"/>
            <p:cNvSpPr/>
            <p:nvPr/>
          </p:nvSpPr>
          <p:spPr>
            <a:xfrm>
              <a:off x="2072" y="1874"/>
              <a:ext cx="250" cy="309"/>
            </a:xfrm>
            <a:prstGeom prst="rect">
              <a:avLst/>
            </a:prstGeom>
            <a:noFill/>
            <a:ln w="25400">
              <a:noFill/>
            </a:ln>
          </p:spPr>
          <p:txBody>
            <a:bodyPr wrap="none" anchor="t">
              <a:spAutoFit/>
            </a:bodyPr>
            <a:lstStyle/>
            <a:p>
              <a:pPr>
                <a:spcBef>
                  <a:spcPct val="50000"/>
                </a:spcBef>
              </a:pPr>
              <a:r>
                <a:rPr lang="en-US" altLang="zh-CN" sz="1800" b="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28" name="文本框 323627"/>
            <p:cNvSpPr txBox="1"/>
            <p:nvPr/>
          </p:nvSpPr>
          <p:spPr>
            <a:xfrm>
              <a:off x="1565" y="1683"/>
              <a:ext cx="224" cy="309"/>
            </a:xfrm>
            <a:prstGeom prst="rect">
              <a:avLst/>
            </a:prstGeom>
            <a:noFill/>
            <a:ln w="25400">
              <a:noFill/>
            </a:ln>
          </p:spPr>
          <p:txBody>
            <a:bodyPr>
              <a:spAutoFit/>
            </a:bodyPr>
            <a:lstStyle/>
            <a:p>
              <a:pPr>
                <a:spcBef>
                  <a:spcPct val="50000"/>
                </a:spcBef>
              </a:pPr>
              <a:r>
                <a:rPr lang="en-US" altLang="zh-CN" sz="1800" b="1" i="1">
                  <a:effectLst>
                    <a:outerShdw blurRad="38100" dist="38100" dir="2700000">
                      <a:srgbClr val="FFFFFF"/>
                    </a:outerShdw>
                  </a:effectLst>
                  <a:latin typeface="Times New Roman" panose="02020603050405020304" pitchFamily="18" charset="0"/>
                  <a:ea typeface="楷体_GB2312" pitchFamily="49" charset="-122"/>
                </a:rPr>
                <a:t>C</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29" name="矩形 323628"/>
            <p:cNvSpPr/>
            <p:nvPr/>
          </p:nvSpPr>
          <p:spPr>
            <a:xfrm rot="5400000">
              <a:off x="1400" y="1247"/>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lstStyle/>
            <a:p>
              <a:endParaRPr lang="zh-CN" altLang="en-US" sz="100"/>
            </a:p>
          </p:txBody>
        </p:sp>
        <p:grpSp>
          <p:nvGrpSpPr>
            <p:cNvPr id="323630" name="组合 323629"/>
            <p:cNvGrpSpPr/>
            <p:nvPr/>
          </p:nvGrpSpPr>
          <p:grpSpPr>
            <a:xfrm>
              <a:off x="1769" y="1684"/>
              <a:ext cx="240" cy="97"/>
              <a:chOff x="2200" y="2892"/>
              <a:chExt cx="240" cy="97"/>
            </a:xfrm>
          </p:grpSpPr>
          <p:sp>
            <p:nvSpPr>
              <p:cNvPr id="323631" name="直接连接符 323630"/>
              <p:cNvSpPr/>
              <p:nvPr/>
            </p:nvSpPr>
            <p:spPr>
              <a:xfrm>
                <a:off x="2200" y="2892"/>
                <a:ext cx="240" cy="0"/>
              </a:xfrm>
              <a:prstGeom prst="line">
                <a:avLst/>
              </a:prstGeom>
              <a:ln w="38100" cap="flat" cmpd="sng">
                <a:solidFill>
                  <a:schemeClr val="tx1"/>
                </a:solidFill>
                <a:prstDash val="solid"/>
                <a:headEnd type="none" w="med" len="med"/>
                <a:tailEnd type="none" w="med" len="med"/>
              </a:ln>
            </p:spPr>
          </p:sp>
          <p:sp>
            <p:nvSpPr>
              <p:cNvPr id="323632" name="直接连接符 323631"/>
              <p:cNvSpPr/>
              <p:nvPr/>
            </p:nvSpPr>
            <p:spPr>
              <a:xfrm>
                <a:off x="2200" y="2989"/>
                <a:ext cx="240" cy="0"/>
              </a:xfrm>
              <a:prstGeom prst="line">
                <a:avLst/>
              </a:prstGeom>
              <a:ln w="38100" cap="flat" cmpd="sng">
                <a:solidFill>
                  <a:schemeClr val="tx1"/>
                </a:solidFill>
                <a:prstDash val="solid"/>
                <a:headEnd type="none" w="med" len="med"/>
                <a:tailEnd type="none" w="med" len="med"/>
              </a:ln>
            </p:spPr>
          </p:sp>
          <p:sp>
            <p:nvSpPr>
              <p:cNvPr id="323633" name="矩形 323632"/>
              <p:cNvSpPr/>
              <p:nvPr/>
            </p:nvSpPr>
            <p:spPr>
              <a:xfrm>
                <a:off x="2200" y="2904"/>
                <a:ext cx="240" cy="73"/>
              </a:xfrm>
              <a:prstGeom prst="rect">
                <a:avLst/>
              </a:prstGeom>
              <a:solidFill>
                <a:schemeClr val="bg1"/>
              </a:solidFill>
              <a:ln w="25400">
                <a:noFill/>
              </a:ln>
            </p:spPr>
            <p:txBody>
              <a:bodyPr/>
              <a:lstStyle/>
              <a:p>
                <a:endParaRPr lang="zh-CN" altLang="en-US" sz="100"/>
              </a:p>
            </p:txBody>
          </p:sp>
        </p:grpSp>
      </p:grpSp>
      <p:grpSp>
        <p:nvGrpSpPr>
          <p:cNvPr id="323634" name="组合 323633"/>
          <p:cNvGrpSpPr/>
          <p:nvPr/>
        </p:nvGrpSpPr>
        <p:grpSpPr>
          <a:xfrm>
            <a:off x="2195097" y="3300990"/>
            <a:ext cx="1673121" cy="1301581"/>
            <a:chOff x="884" y="2772"/>
            <a:chExt cx="1405" cy="1093"/>
          </a:xfrm>
        </p:grpSpPr>
        <p:graphicFrame>
          <p:nvGraphicFramePr>
            <p:cNvPr id="323635" name="对象 323634"/>
            <p:cNvGraphicFramePr/>
            <p:nvPr/>
          </p:nvGraphicFramePr>
          <p:xfrm>
            <a:off x="905" y="3281"/>
            <a:ext cx="224" cy="308"/>
          </p:xfrm>
          <a:graphic>
            <a:graphicData uri="http://schemas.openxmlformats.org/presentationml/2006/ole">
              <mc:AlternateContent xmlns:mc="http://schemas.openxmlformats.org/markup-compatibility/2006">
                <mc:Choice xmlns:v="urn:schemas-microsoft-com:vml" Requires="v">
                  <p:oleObj spid="_x0000_s172037" name="" r:id="rId7" imgW="190500" imgH="241300" progId="Equation.3">
                    <p:embed/>
                  </p:oleObj>
                </mc:Choice>
                <mc:Fallback>
                  <p:oleObj name="" r:id="rId7" imgW="190500" imgH="241300" progId="Equation.3">
                    <p:embed/>
                    <p:pic>
                      <p:nvPicPr>
                        <p:cNvPr id="0" name="对象 323634"/>
                        <p:cNvPicPr/>
                        <p:nvPr/>
                      </p:nvPicPr>
                      <p:blipFill>
                        <a:blip r:embed="rId2">
                          <a:clrChange>
                            <a:clrFrom>
                              <a:srgbClr val="000000"/>
                            </a:clrFrom>
                            <a:clrTo>
                              <a:srgbClr val="000000"/>
                            </a:clrTo>
                          </a:clrChange>
                        </a:blip>
                        <a:stretch>
                          <a:fillRect/>
                        </a:stretch>
                      </p:blipFill>
                      <p:spPr>
                        <a:xfrm>
                          <a:off x="905" y="3281"/>
                          <a:ext cx="224" cy="308"/>
                        </a:xfrm>
                        <a:prstGeom prst="rect">
                          <a:avLst/>
                        </a:prstGeom>
                        <a:noFill/>
                        <a:ln w="38100">
                          <a:noFill/>
                          <a:miter/>
                        </a:ln>
                      </p:spPr>
                    </p:pic>
                  </p:oleObj>
                </mc:Fallback>
              </mc:AlternateContent>
            </a:graphicData>
          </a:graphic>
        </p:graphicFrame>
        <p:sp>
          <p:nvSpPr>
            <p:cNvPr id="323636" name="直接连接符 323635"/>
            <p:cNvSpPr/>
            <p:nvPr/>
          </p:nvSpPr>
          <p:spPr>
            <a:xfrm>
              <a:off x="1021" y="3062"/>
              <a:ext cx="132" cy="0"/>
            </a:xfrm>
            <a:prstGeom prst="line">
              <a:avLst/>
            </a:prstGeom>
            <a:ln w="25400" cap="sq" cmpd="sng">
              <a:solidFill>
                <a:schemeClr val="tx1"/>
              </a:solidFill>
              <a:prstDash val="solid"/>
              <a:headEnd type="none" w="sm" len="sm"/>
              <a:tailEnd type="stealth" w="lg" len="lg"/>
            </a:ln>
          </p:spPr>
        </p:sp>
        <p:graphicFrame>
          <p:nvGraphicFramePr>
            <p:cNvPr id="323637" name="对象 323636"/>
            <p:cNvGraphicFramePr/>
            <p:nvPr/>
          </p:nvGraphicFramePr>
          <p:xfrm>
            <a:off x="1065" y="2772"/>
            <a:ext cx="146" cy="242"/>
          </p:xfrm>
          <a:graphic>
            <a:graphicData uri="http://schemas.openxmlformats.org/presentationml/2006/ole">
              <mc:AlternateContent xmlns:mc="http://schemas.openxmlformats.org/markup-compatibility/2006">
                <mc:Choice xmlns:v="urn:schemas-microsoft-com:vml" Requires="v">
                  <p:oleObj spid="_x0000_s172038" name="" r:id="rId8" imgW="127000" imgH="189865" progId="Equation.3">
                    <p:embed/>
                  </p:oleObj>
                </mc:Choice>
                <mc:Fallback>
                  <p:oleObj name="" r:id="rId8" imgW="127000" imgH="189865" progId="Equation.3">
                    <p:embed/>
                    <p:pic>
                      <p:nvPicPr>
                        <p:cNvPr id="0" name="对象 323636"/>
                        <p:cNvPicPr/>
                        <p:nvPr/>
                      </p:nvPicPr>
                      <p:blipFill>
                        <a:blip r:embed="rId4">
                          <a:clrChange>
                            <a:clrFrom>
                              <a:srgbClr val="000000"/>
                            </a:clrFrom>
                            <a:clrTo>
                              <a:srgbClr val="000000"/>
                            </a:clrTo>
                          </a:clrChange>
                        </a:blip>
                        <a:stretch>
                          <a:fillRect/>
                        </a:stretch>
                      </p:blipFill>
                      <p:spPr>
                        <a:xfrm>
                          <a:off x="1065" y="2772"/>
                          <a:ext cx="146" cy="242"/>
                        </a:xfrm>
                        <a:prstGeom prst="rect">
                          <a:avLst/>
                        </a:prstGeom>
                        <a:noFill/>
                        <a:ln w="38100">
                          <a:noFill/>
                          <a:miter/>
                        </a:ln>
                      </p:spPr>
                    </p:pic>
                  </p:oleObj>
                </mc:Fallback>
              </mc:AlternateContent>
            </a:graphicData>
          </a:graphic>
        </p:graphicFrame>
        <p:graphicFrame>
          <p:nvGraphicFramePr>
            <p:cNvPr id="323638" name="对象 323637"/>
            <p:cNvGraphicFramePr/>
            <p:nvPr/>
          </p:nvGraphicFramePr>
          <p:xfrm>
            <a:off x="2049" y="3301"/>
            <a:ext cx="240" cy="273"/>
          </p:xfrm>
          <a:graphic>
            <a:graphicData uri="http://schemas.openxmlformats.org/presentationml/2006/ole">
              <mc:AlternateContent xmlns:mc="http://schemas.openxmlformats.org/markup-compatibility/2006">
                <mc:Choice xmlns:v="urn:schemas-microsoft-com:vml" Requires="v">
                  <p:oleObj spid="_x0000_s172039" name="" r:id="rId9" imgW="228600" imgH="241300" progId="Equation.3">
                    <p:embed/>
                  </p:oleObj>
                </mc:Choice>
                <mc:Fallback>
                  <p:oleObj name="" r:id="rId9" imgW="228600" imgH="241300" progId="Equation.3">
                    <p:embed/>
                    <p:pic>
                      <p:nvPicPr>
                        <p:cNvPr id="0" name="对象 323637"/>
                        <p:cNvPicPr/>
                        <p:nvPr/>
                      </p:nvPicPr>
                      <p:blipFill>
                        <a:blip r:embed="rId6">
                          <a:clrChange>
                            <a:clrFrom>
                              <a:srgbClr val="000000"/>
                            </a:clrFrom>
                            <a:clrTo>
                              <a:srgbClr val="000000"/>
                            </a:clrTo>
                          </a:clrChange>
                        </a:blip>
                        <a:stretch>
                          <a:fillRect/>
                        </a:stretch>
                      </p:blipFill>
                      <p:spPr>
                        <a:xfrm>
                          <a:off x="2049" y="3301"/>
                          <a:ext cx="240" cy="273"/>
                        </a:xfrm>
                        <a:prstGeom prst="rect">
                          <a:avLst/>
                        </a:prstGeom>
                        <a:noFill/>
                        <a:ln w="38100">
                          <a:noFill/>
                          <a:miter/>
                        </a:ln>
                      </p:spPr>
                    </p:pic>
                  </p:oleObj>
                </mc:Fallback>
              </mc:AlternateContent>
            </a:graphicData>
          </a:graphic>
        </p:graphicFrame>
        <p:sp>
          <p:nvSpPr>
            <p:cNvPr id="323639" name="文本框 323638"/>
            <p:cNvSpPr txBox="1"/>
            <p:nvPr/>
          </p:nvSpPr>
          <p:spPr>
            <a:xfrm>
              <a:off x="1543" y="3406"/>
              <a:ext cx="282" cy="309"/>
            </a:xfrm>
            <a:prstGeom prst="rect">
              <a:avLst/>
            </a:prstGeom>
            <a:noFill/>
            <a:ln w="25400">
              <a:noFill/>
            </a:ln>
          </p:spPr>
          <p:txBody>
            <a:bodyPr wrap="none" anchor="t">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R</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40" name="直接连接符 323639"/>
            <p:cNvSpPr/>
            <p:nvPr/>
          </p:nvSpPr>
          <p:spPr>
            <a:xfrm>
              <a:off x="884" y="3062"/>
              <a:ext cx="1346" cy="0"/>
            </a:xfrm>
            <a:prstGeom prst="line">
              <a:avLst/>
            </a:prstGeom>
            <a:ln w="25400" cap="flat" cmpd="sng">
              <a:solidFill>
                <a:schemeClr val="tx1"/>
              </a:solidFill>
              <a:prstDash val="solid"/>
              <a:headEnd type="oval" w="med" len="med"/>
              <a:tailEnd type="oval" w="med" len="med"/>
            </a:ln>
          </p:spPr>
        </p:sp>
        <p:sp>
          <p:nvSpPr>
            <p:cNvPr id="323641" name="直接连接符 323640"/>
            <p:cNvSpPr/>
            <p:nvPr/>
          </p:nvSpPr>
          <p:spPr>
            <a:xfrm>
              <a:off x="884" y="3790"/>
              <a:ext cx="1346" cy="0"/>
            </a:xfrm>
            <a:prstGeom prst="line">
              <a:avLst/>
            </a:prstGeom>
            <a:ln w="25400" cap="flat" cmpd="sng">
              <a:solidFill>
                <a:schemeClr val="tx1"/>
              </a:solidFill>
              <a:prstDash val="solid"/>
              <a:headEnd type="oval" w="med" len="med"/>
              <a:tailEnd type="oval" w="med" len="med"/>
            </a:ln>
          </p:spPr>
        </p:sp>
        <p:sp>
          <p:nvSpPr>
            <p:cNvPr id="323642" name="直接连接符 323641"/>
            <p:cNvSpPr/>
            <p:nvPr/>
          </p:nvSpPr>
          <p:spPr>
            <a:xfrm>
              <a:off x="1835" y="3062"/>
              <a:ext cx="0" cy="728"/>
            </a:xfrm>
            <a:prstGeom prst="line">
              <a:avLst/>
            </a:prstGeom>
            <a:ln w="25400" cap="flat" cmpd="sng">
              <a:solidFill>
                <a:schemeClr val="tx1"/>
              </a:solidFill>
              <a:prstDash val="solid"/>
              <a:headEnd type="oval" w="med" len="med"/>
              <a:tailEnd type="oval" w="med" len="med"/>
            </a:ln>
          </p:spPr>
        </p:sp>
        <p:sp>
          <p:nvSpPr>
            <p:cNvPr id="323643" name="矩形 323642"/>
            <p:cNvSpPr/>
            <p:nvPr/>
          </p:nvSpPr>
          <p:spPr>
            <a:xfrm>
              <a:off x="904" y="3042"/>
              <a:ext cx="225" cy="309"/>
            </a:xfrm>
            <a:prstGeom prst="rect">
              <a:avLst/>
            </a:prstGeom>
            <a:noFill/>
            <a:ln w="25400">
              <a:noFill/>
            </a:ln>
          </p:spPr>
          <p:txBody>
            <a:bodyPr>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44" name="矩形 323643"/>
            <p:cNvSpPr/>
            <p:nvPr/>
          </p:nvSpPr>
          <p:spPr>
            <a:xfrm>
              <a:off x="926" y="3556"/>
              <a:ext cx="250" cy="309"/>
            </a:xfrm>
            <a:prstGeom prst="rect">
              <a:avLst/>
            </a:prstGeom>
            <a:noFill/>
            <a:ln w="25400">
              <a:noFill/>
            </a:ln>
          </p:spPr>
          <p:txBody>
            <a:bodyPr wrap="none" anchor="t">
              <a:spAutoFit/>
            </a:bodyPr>
            <a:lstStyle/>
            <a:p>
              <a:pPr>
                <a:spcBef>
                  <a:spcPct val="50000"/>
                </a:spcBef>
              </a:pPr>
              <a:r>
                <a:rPr lang="en-US" altLang="zh-CN" sz="1800" b="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45" name="矩形 323644"/>
            <p:cNvSpPr/>
            <p:nvPr/>
          </p:nvSpPr>
          <p:spPr>
            <a:xfrm>
              <a:off x="2024" y="3022"/>
              <a:ext cx="225" cy="309"/>
            </a:xfrm>
            <a:prstGeom prst="rect">
              <a:avLst/>
            </a:prstGeom>
            <a:noFill/>
            <a:ln w="25400">
              <a:noFill/>
            </a:ln>
          </p:spPr>
          <p:txBody>
            <a:bodyPr>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46" name="矩形 323645"/>
            <p:cNvSpPr/>
            <p:nvPr/>
          </p:nvSpPr>
          <p:spPr>
            <a:xfrm>
              <a:off x="2026" y="3556"/>
              <a:ext cx="250" cy="309"/>
            </a:xfrm>
            <a:prstGeom prst="rect">
              <a:avLst/>
            </a:prstGeom>
            <a:noFill/>
            <a:ln w="25400">
              <a:noFill/>
            </a:ln>
          </p:spPr>
          <p:txBody>
            <a:bodyPr wrap="none" anchor="t">
              <a:spAutoFit/>
            </a:bodyPr>
            <a:lstStyle/>
            <a:p>
              <a:pPr>
                <a:spcBef>
                  <a:spcPct val="50000"/>
                </a:spcBef>
              </a:pPr>
              <a:r>
                <a:rPr lang="en-US" altLang="zh-CN" sz="1800" b="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47" name="文本框 323646"/>
            <p:cNvSpPr txBox="1"/>
            <p:nvPr/>
          </p:nvSpPr>
          <p:spPr>
            <a:xfrm>
              <a:off x="1280" y="3166"/>
              <a:ext cx="224" cy="309"/>
            </a:xfrm>
            <a:prstGeom prst="rect">
              <a:avLst/>
            </a:prstGeom>
            <a:noFill/>
            <a:ln w="25400">
              <a:noFill/>
            </a:ln>
          </p:spPr>
          <p:txBody>
            <a:bodyPr>
              <a:spAutoFit/>
            </a:bodyPr>
            <a:lstStyle/>
            <a:p>
              <a:pPr>
                <a:spcBef>
                  <a:spcPct val="50000"/>
                </a:spcBef>
              </a:pPr>
              <a:r>
                <a:rPr lang="en-US" altLang="zh-CN" sz="1800" b="1" i="1">
                  <a:effectLst>
                    <a:outerShdw blurRad="38100" dist="38100" dir="2700000">
                      <a:srgbClr val="FFFFFF"/>
                    </a:outerShdw>
                  </a:effectLst>
                  <a:latin typeface="Times New Roman" panose="02020603050405020304" pitchFamily="18" charset="0"/>
                  <a:ea typeface="楷体_GB2312" pitchFamily="49" charset="-122"/>
                </a:rPr>
                <a:t>C</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48" name="矩形 323647"/>
            <p:cNvSpPr/>
            <p:nvPr/>
          </p:nvSpPr>
          <p:spPr>
            <a:xfrm rot="10800000">
              <a:off x="1780" y="3294"/>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lstStyle/>
            <a:p>
              <a:endParaRPr lang="zh-CN" altLang="en-US" sz="100"/>
            </a:p>
          </p:txBody>
        </p:sp>
        <p:grpSp>
          <p:nvGrpSpPr>
            <p:cNvPr id="323649" name="组合 323648"/>
            <p:cNvGrpSpPr/>
            <p:nvPr/>
          </p:nvGrpSpPr>
          <p:grpSpPr>
            <a:xfrm rot="5400000">
              <a:off x="1288" y="3002"/>
              <a:ext cx="240" cy="97"/>
              <a:chOff x="2200" y="2892"/>
              <a:chExt cx="240" cy="97"/>
            </a:xfrm>
          </p:grpSpPr>
          <p:sp>
            <p:nvSpPr>
              <p:cNvPr id="323650" name="直接连接符 323649"/>
              <p:cNvSpPr/>
              <p:nvPr/>
            </p:nvSpPr>
            <p:spPr>
              <a:xfrm>
                <a:off x="2200" y="2892"/>
                <a:ext cx="240" cy="0"/>
              </a:xfrm>
              <a:prstGeom prst="line">
                <a:avLst/>
              </a:prstGeom>
              <a:ln w="38100" cap="flat" cmpd="sng">
                <a:solidFill>
                  <a:schemeClr val="tx1"/>
                </a:solidFill>
                <a:prstDash val="solid"/>
                <a:headEnd type="none" w="med" len="med"/>
                <a:tailEnd type="none" w="med" len="med"/>
              </a:ln>
            </p:spPr>
          </p:sp>
          <p:sp>
            <p:nvSpPr>
              <p:cNvPr id="323651" name="直接连接符 323650"/>
              <p:cNvSpPr/>
              <p:nvPr/>
            </p:nvSpPr>
            <p:spPr>
              <a:xfrm>
                <a:off x="2200" y="2989"/>
                <a:ext cx="240" cy="0"/>
              </a:xfrm>
              <a:prstGeom prst="line">
                <a:avLst/>
              </a:prstGeom>
              <a:ln w="38100" cap="flat" cmpd="sng">
                <a:solidFill>
                  <a:schemeClr val="tx1"/>
                </a:solidFill>
                <a:prstDash val="solid"/>
                <a:headEnd type="none" w="med" len="med"/>
                <a:tailEnd type="none" w="med" len="med"/>
              </a:ln>
            </p:spPr>
          </p:sp>
          <p:sp>
            <p:nvSpPr>
              <p:cNvPr id="323652" name="矩形 323651"/>
              <p:cNvSpPr/>
              <p:nvPr/>
            </p:nvSpPr>
            <p:spPr>
              <a:xfrm>
                <a:off x="2200" y="2904"/>
                <a:ext cx="240" cy="73"/>
              </a:xfrm>
              <a:prstGeom prst="rect">
                <a:avLst/>
              </a:prstGeom>
              <a:solidFill>
                <a:schemeClr val="bg1"/>
              </a:solidFill>
              <a:ln w="25400">
                <a:noFill/>
              </a:ln>
            </p:spPr>
            <p:txBody>
              <a:bodyPr/>
              <a:lstStyle/>
              <a:p>
                <a:endParaRPr lang="zh-CN" altLang="en-US" sz="100"/>
              </a:p>
            </p:txBody>
          </p:sp>
        </p:grpSp>
      </p:grpSp>
      <p:grpSp>
        <p:nvGrpSpPr>
          <p:cNvPr id="323653" name="组合 323652"/>
          <p:cNvGrpSpPr/>
          <p:nvPr/>
        </p:nvGrpSpPr>
        <p:grpSpPr>
          <a:xfrm>
            <a:off x="5112638" y="3300990"/>
            <a:ext cx="1673121" cy="1301581"/>
            <a:chOff x="3334" y="2772"/>
            <a:chExt cx="1405" cy="1093"/>
          </a:xfrm>
        </p:grpSpPr>
        <p:graphicFrame>
          <p:nvGraphicFramePr>
            <p:cNvPr id="323654" name="对象 323653"/>
            <p:cNvGraphicFramePr/>
            <p:nvPr/>
          </p:nvGraphicFramePr>
          <p:xfrm>
            <a:off x="3355" y="3281"/>
            <a:ext cx="224" cy="307"/>
          </p:xfrm>
          <a:graphic>
            <a:graphicData uri="http://schemas.openxmlformats.org/presentationml/2006/ole">
              <mc:AlternateContent xmlns:mc="http://schemas.openxmlformats.org/markup-compatibility/2006">
                <mc:Choice xmlns:v="urn:schemas-microsoft-com:vml" Requires="v">
                  <p:oleObj spid="_x0000_s172040" name="" r:id="rId10" imgW="190500" imgH="241300" progId="Equation.3">
                    <p:embed/>
                  </p:oleObj>
                </mc:Choice>
                <mc:Fallback>
                  <p:oleObj name="" r:id="rId10" imgW="190500" imgH="241300" progId="Equation.3">
                    <p:embed/>
                    <p:pic>
                      <p:nvPicPr>
                        <p:cNvPr id="0" name="对象 323653"/>
                        <p:cNvPicPr/>
                        <p:nvPr/>
                      </p:nvPicPr>
                      <p:blipFill>
                        <a:blip r:embed="rId11">
                          <a:clrChange>
                            <a:clrFrom>
                              <a:srgbClr val="000000"/>
                            </a:clrFrom>
                            <a:clrTo>
                              <a:srgbClr val="000000"/>
                            </a:clrTo>
                          </a:clrChange>
                        </a:blip>
                        <a:stretch>
                          <a:fillRect/>
                        </a:stretch>
                      </p:blipFill>
                      <p:spPr>
                        <a:xfrm>
                          <a:off x="3355" y="3281"/>
                          <a:ext cx="224" cy="307"/>
                        </a:xfrm>
                        <a:prstGeom prst="rect">
                          <a:avLst/>
                        </a:prstGeom>
                        <a:noFill/>
                        <a:ln w="38100">
                          <a:noFill/>
                          <a:miter/>
                        </a:ln>
                      </p:spPr>
                    </p:pic>
                  </p:oleObj>
                </mc:Fallback>
              </mc:AlternateContent>
            </a:graphicData>
          </a:graphic>
        </p:graphicFrame>
        <p:sp>
          <p:nvSpPr>
            <p:cNvPr id="323655" name="直接连接符 323654"/>
            <p:cNvSpPr/>
            <p:nvPr/>
          </p:nvSpPr>
          <p:spPr>
            <a:xfrm>
              <a:off x="3471" y="3062"/>
              <a:ext cx="132" cy="0"/>
            </a:xfrm>
            <a:prstGeom prst="line">
              <a:avLst/>
            </a:prstGeom>
            <a:ln w="25400" cap="sq" cmpd="sng">
              <a:solidFill>
                <a:schemeClr val="tx1"/>
              </a:solidFill>
              <a:prstDash val="solid"/>
              <a:headEnd type="none" w="sm" len="sm"/>
              <a:tailEnd type="stealth" w="lg" len="lg"/>
            </a:ln>
          </p:spPr>
        </p:sp>
        <p:graphicFrame>
          <p:nvGraphicFramePr>
            <p:cNvPr id="323656" name="对象 323655"/>
            <p:cNvGraphicFramePr/>
            <p:nvPr/>
          </p:nvGraphicFramePr>
          <p:xfrm>
            <a:off x="3515" y="2772"/>
            <a:ext cx="146" cy="242"/>
          </p:xfrm>
          <a:graphic>
            <a:graphicData uri="http://schemas.openxmlformats.org/presentationml/2006/ole">
              <mc:AlternateContent xmlns:mc="http://schemas.openxmlformats.org/markup-compatibility/2006">
                <mc:Choice xmlns:v="urn:schemas-microsoft-com:vml" Requires="v">
                  <p:oleObj spid="_x0000_s172041" name="" r:id="rId12" imgW="127000" imgH="189865" progId="Equation.3">
                    <p:embed/>
                  </p:oleObj>
                </mc:Choice>
                <mc:Fallback>
                  <p:oleObj name="" r:id="rId12" imgW="127000" imgH="189865" progId="Equation.3">
                    <p:embed/>
                    <p:pic>
                      <p:nvPicPr>
                        <p:cNvPr id="0" name="对象 323655"/>
                        <p:cNvPicPr/>
                        <p:nvPr/>
                      </p:nvPicPr>
                      <p:blipFill>
                        <a:blip r:embed="rId4">
                          <a:clrChange>
                            <a:clrFrom>
                              <a:srgbClr val="000000"/>
                            </a:clrFrom>
                            <a:clrTo>
                              <a:srgbClr val="000000"/>
                            </a:clrTo>
                          </a:clrChange>
                        </a:blip>
                        <a:stretch>
                          <a:fillRect/>
                        </a:stretch>
                      </p:blipFill>
                      <p:spPr>
                        <a:xfrm>
                          <a:off x="3515" y="2772"/>
                          <a:ext cx="146" cy="242"/>
                        </a:xfrm>
                        <a:prstGeom prst="rect">
                          <a:avLst/>
                        </a:prstGeom>
                        <a:noFill/>
                        <a:ln w="38100">
                          <a:noFill/>
                          <a:miter/>
                        </a:ln>
                      </p:spPr>
                    </p:pic>
                  </p:oleObj>
                </mc:Fallback>
              </mc:AlternateContent>
            </a:graphicData>
          </a:graphic>
        </p:graphicFrame>
        <p:graphicFrame>
          <p:nvGraphicFramePr>
            <p:cNvPr id="323657" name="对象 323656"/>
            <p:cNvGraphicFramePr/>
            <p:nvPr/>
          </p:nvGraphicFramePr>
          <p:xfrm>
            <a:off x="4499" y="3301"/>
            <a:ext cx="240" cy="273"/>
          </p:xfrm>
          <a:graphic>
            <a:graphicData uri="http://schemas.openxmlformats.org/presentationml/2006/ole">
              <mc:AlternateContent xmlns:mc="http://schemas.openxmlformats.org/markup-compatibility/2006">
                <mc:Choice xmlns:v="urn:schemas-microsoft-com:vml" Requires="v">
                  <p:oleObj spid="_x0000_s172042" name="" r:id="rId13" imgW="228600" imgH="241300" progId="Equation.3">
                    <p:embed/>
                  </p:oleObj>
                </mc:Choice>
                <mc:Fallback>
                  <p:oleObj name="" r:id="rId13" imgW="228600" imgH="241300" progId="Equation.3">
                    <p:embed/>
                    <p:pic>
                      <p:nvPicPr>
                        <p:cNvPr id="0" name="对象 323656"/>
                        <p:cNvPicPr/>
                        <p:nvPr/>
                      </p:nvPicPr>
                      <p:blipFill>
                        <a:blip r:embed="rId14">
                          <a:clrChange>
                            <a:clrFrom>
                              <a:srgbClr val="000000"/>
                            </a:clrFrom>
                            <a:clrTo>
                              <a:srgbClr val="000000"/>
                            </a:clrTo>
                          </a:clrChange>
                        </a:blip>
                        <a:stretch>
                          <a:fillRect/>
                        </a:stretch>
                      </p:blipFill>
                      <p:spPr>
                        <a:xfrm>
                          <a:off x="4499" y="3301"/>
                          <a:ext cx="240" cy="273"/>
                        </a:xfrm>
                        <a:prstGeom prst="rect">
                          <a:avLst/>
                        </a:prstGeom>
                        <a:noFill/>
                        <a:ln w="38100">
                          <a:noFill/>
                          <a:miter/>
                        </a:ln>
                      </p:spPr>
                    </p:pic>
                  </p:oleObj>
                </mc:Fallback>
              </mc:AlternateContent>
            </a:graphicData>
          </a:graphic>
        </p:graphicFrame>
        <p:sp>
          <p:nvSpPr>
            <p:cNvPr id="323658" name="文本框 323657"/>
            <p:cNvSpPr txBox="1"/>
            <p:nvPr/>
          </p:nvSpPr>
          <p:spPr>
            <a:xfrm>
              <a:off x="3776" y="3064"/>
              <a:ext cx="282" cy="309"/>
            </a:xfrm>
            <a:prstGeom prst="rect">
              <a:avLst/>
            </a:prstGeom>
            <a:noFill/>
            <a:ln w="25400">
              <a:noFill/>
            </a:ln>
          </p:spPr>
          <p:txBody>
            <a:bodyPr wrap="none" anchor="t">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R</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59" name="直接连接符 323658"/>
            <p:cNvSpPr/>
            <p:nvPr/>
          </p:nvSpPr>
          <p:spPr>
            <a:xfrm>
              <a:off x="3334" y="3062"/>
              <a:ext cx="1346" cy="0"/>
            </a:xfrm>
            <a:prstGeom prst="line">
              <a:avLst/>
            </a:prstGeom>
            <a:ln w="25400" cap="flat" cmpd="sng">
              <a:solidFill>
                <a:schemeClr val="tx1"/>
              </a:solidFill>
              <a:prstDash val="solid"/>
              <a:headEnd type="oval" w="med" len="med"/>
              <a:tailEnd type="oval" w="med" len="med"/>
            </a:ln>
          </p:spPr>
        </p:sp>
        <p:sp>
          <p:nvSpPr>
            <p:cNvPr id="323660" name="直接连接符 323659"/>
            <p:cNvSpPr/>
            <p:nvPr/>
          </p:nvSpPr>
          <p:spPr>
            <a:xfrm>
              <a:off x="3334" y="3790"/>
              <a:ext cx="1346" cy="0"/>
            </a:xfrm>
            <a:prstGeom prst="line">
              <a:avLst/>
            </a:prstGeom>
            <a:ln w="25400" cap="flat" cmpd="sng">
              <a:solidFill>
                <a:schemeClr val="tx1"/>
              </a:solidFill>
              <a:prstDash val="solid"/>
              <a:headEnd type="oval" w="med" len="med"/>
              <a:tailEnd type="oval" w="med" len="med"/>
            </a:ln>
          </p:spPr>
        </p:sp>
        <p:sp>
          <p:nvSpPr>
            <p:cNvPr id="323661" name="直接连接符 323660"/>
            <p:cNvSpPr/>
            <p:nvPr/>
          </p:nvSpPr>
          <p:spPr>
            <a:xfrm>
              <a:off x="4285" y="3062"/>
              <a:ext cx="0" cy="728"/>
            </a:xfrm>
            <a:prstGeom prst="line">
              <a:avLst/>
            </a:prstGeom>
            <a:ln w="25400" cap="flat" cmpd="sng">
              <a:solidFill>
                <a:schemeClr val="tx1"/>
              </a:solidFill>
              <a:prstDash val="solid"/>
              <a:headEnd type="oval" w="med" len="med"/>
              <a:tailEnd type="oval" w="med" len="med"/>
            </a:ln>
          </p:spPr>
        </p:sp>
        <p:sp>
          <p:nvSpPr>
            <p:cNvPr id="323662" name="矩形 323661"/>
            <p:cNvSpPr/>
            <p:nvPr/>
          </p:nvSpPr>
          <p:spPr>
            <a:xfrm>
              <a:off x="3354" y="3042"/>
              <a:ext cx="225" cy="309"/>
            </a:xfrm>
            <a:prstGeom prst="rect">
              <a:avLst/>
            </a:prstGeom>
            <a:noFill/>
            <a:ln w="25400">
              <a:noFill/>
            </a:ln>
          </p:spPr>
          <p:txBody>
            <a:bodyPr>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63" name="矩形 323662"/>
            <p:cNvSpPr/>
            <p:nvPr/>
          </p:nvSpPr>
          <p:spPr>
            <a:xfrm>
              <a:off x="3376" y="3556"/>
              <a:ext cx="250" cy="309"/>
            </a:xfrm>
            <a:prstGeom prst="rect">
              <a:avLst/>
            </a:prstGeom>
            <a:noFill/>
            <a:ln w="25400">
              <a:noFill/>
            </a:ln>
          </p:spPr>
          <p:txBody>
            <a:bodyPr wrap="none" anchor="t">
              <a:spAutoFit/>
            </a:bodyPr>
            <a:lstStyle/>
            <a:p>
              <a:pPr>
                <a:spcBef>
                  <a:spcPct val="50000"/>
                </a:spcBef>
              </a:pPr>
              <a:r>
                <a:rPr lang="en-US" altLang="zh-CN" sz="1800" b="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64" name="矩形 323663"/>
            <p:cNvSpPr/>
            <p:nvPr/>
          </p:nvSpPr>
          <p:spPr>
            <a:xfrm>
              <a:off x="4474" y="3022"/>
              <a:ext cx="225" cy="309"/>
            </a:xfrm>
            <a:prstGeom prst="rect">
              <a:avLst/>
            </a:prstGeom>
            <a:noFill/>
            <a:ln w="25400">
              <a:noFill/>
            </a:ln>
          </p:spPr>
          <p:txBody>
            <a:bodyPr>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65" name="矩形 323664"/>
            <p:cNvSpPr/>
            <p:nvPr/>
          </p:nvSpPr>
          <p:spPr>
            <a:xfrm>
              <a:off x="4476" y="3556"/>
              <a:ext cx="250" cy="309"/>
            </a:xfrm>
            <a:prstGeom prst="rect">
              <a:avLst/>
            </a:prstGeom>
            <a:noFill/>
            <a:ln w="25400">
              <a:noFill/>
            </a:ln>
          </p:spPr>
          <p:txBody>
            <a:bodyPr wrap="none" anchor="t">
              <a:spAutoFit/>
            </a:bodyPr>
            <a:lstStyle/>
            <a:p>
              <a:pPr>
                <a:spcBef>
                  <a:spcPct val="50000"/>
                </a:spcBef>
              </a:pPr>
              <a:r>
                <a:rPr lang="en-US" altLang="zh-CN" sz="1800" b="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66" name="文本框 323665"/>
            <p:cNvSpPr txBox="1"/>
            <p:nvPr/>
          </p:nvSpPr>
          <p:spPr>
            <a:xfrm>
              <a:off x="4058" y="3308"/>
              <a:ext cx="215" cy="309"/>
            </a:xfrm>
            <a:prstGeom prst="rect">
              <a:avLst/>
            </a:prstGeom>
            <a:noFill/>
            <a:ln w="25400">
              <a:noFill/>
            </a:ln>
          </p:spPr>
          <p:txBody>
            <a:bodyPr>
              <a:spAutoFit/>
            </a:bodyPr>
            <a:lstStyle/>
            <a:p>
              <a:pPr>
                <a:spcBef>
                  <a:spcPct val="50000"/>
                </a:spcBef>
              </a:pPr>
              <a:r>
                <a:rPr lang="en-US" altLang="zh-CN" sz="1800" b="1" i="1">
                  <a:effectLst>
                    <a:outerShdw blurRad="38100" dist="38100" dir="2700000">
                      <a:srgbClr val="FFFFFF"/>
                    </a:outerShdw>
                  </a:effectLst>
                  <a:latin typeface="Times New Roman" panose="02020603050405020304" pitchFamily="18" charset="0"/>
                  <a:ea typeface="楷体_GB2312" pitchFamily="49" charset="-122"/>
                </a:rPr>
                <a:t>L</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323667" name="组合 323666"/>
            <p:cNvGrpSpPr/>
            <p:nvPr/>
          </p:nvGrpSpPr>
          <p:grpSpPr>
            <a:xfrm>
              <a:off x="4263" y="3249"/>
              <a:ext cx="82" cy="386"/>
              <a:chOff x="1474" y="2999"/>
              <a:chExt cx="82" cy="386"/>
            </a:xfrm>
          </p:grpSpPr>
          <p:sp>
            <p:nvSpPr>
              <p:cNvPr id="323668" name="矩形 323667"/>
              <p:cNvSpPr/>
              <p:nvPr/>
            </p:nvSpPr>
            <p:spPr>
              <a:xfrm>
                <a:off x="1474" y="2999"/>
                <a:ext cx="45" cy="386"/>
              </a:xfrm>
              <a:prstGeom prst="rect">
                <a:avLst/>
              </a:prstGeom>
              <a:solidFill>
                <a:schemeClr val="bg1"/>
              </a:solidFill>
              <a:ln w="38100">
                <a:noFill/>
              </a:ln>
            </p:spPr>
            <p:txBody>
              <a:bodyPr/>
              <a:lstStyle/>
              <a:p>
                <a:endParaRPr lang="zh-CN" altLang="en-US" sz="100"/>
              </a:p>
            </p:txBody>
          </p:sp>
          <p:sp>
            <p:nvSpPr>
              <p:cNvPr id="323669" name="任意多边形 323668"/>
              <p:cNvSpPr/>
              <p:nvPr/>
            </p:nvSpPr>
            <p:spPr>
              <a:xfrm rot="5400000">
                <a:off x="1496" y="2999"/>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3670" name="任意多边形 323669"/>
              <p:cNvSpPr/>
              <p:nvPr/>
            </p:nvSpPr>
            <p:spPr>
              <a:xfrm rot="5400000">
                <a:off x="1496" y="3052"/>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3671" name="任意多边形 323670"/>
              <p:cNvSpPr/>
              <p:nvPr/>
            </p:nvSpPr>
            <p:spPr>
              <a:xfrm rot="5400000">
                <a:off x="1496" y="3257"/>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3672" name="任意多边形 323671"/>
              <p:cNvSpPr/>
              <p:nvPr/>
            </p:nvSpPr>
            <p:spPr>
              <a:xfrm rot="5400000">
                <a:off x="1496" y="3181"/>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3673" name="任意多边形 323672"/>
              <p:cNvSpPr/>
              <p:nvPr/>
            </p:nvSpPr>
            <p:spPr>
              <a:xfrm rot="5400000">
                <a:off x="1496" y="3121"/>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3674" name="任意多边形 323673"/>
              <p:cNvSpPr/>
              <p:nvPr/>
            </p:nvSpPr>
            <p:spPr>
              <a:xfrm rot="5400000">
                <a:off x="1496" y="3317"/>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grpSp>
        <p:sp>
          <p:nvSpPr>
            <p:cNvPr id="323675" name="矩形 323674"/>
            <p:cNvSpPr/>
            <p:nvPr/>
          </p:nvSpPr>
          <p:spPr>
            <a:xfrm rot="5400000">
              <a:off x="3804" y="2926"/>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lstStyle/>
            <a:p>
              <a:endParaRPr lang="zh-CN" altLang="en-US" sz="100"/>
            </a:p>
          </p:txBody>
        </p:sp>
      </p:grpSp>
      <p:grpSp>
        <p:nvGrpSpPr>
          <p:cNvPr id="323676" name="组合 323675"/>
          <p:cNvGrpSpPr/>
          <p:nvPr/>
        </p:nvGrpSpPr>
        <p:grpSpPr>
          <a:xfrm>
            <a:off x="5085250" y="1302772"/>
            <a:ext cx="1673120" cy="1301581"/>
            <a:chOff x="3311" y="1094"/>
            <a:chExt cx="1405" cy="1093"/>
          </a:xfrm>
        </p:grpSpPr>
        <p:graphicFrame>
          <p:nvGraphicFramePr>
            <p:cNvPr id="323677" name="对象 323676"/>
            <p:cNvGraphicFramePr/>
            <p:nvPr/>
          </p:nvGraphicFramePr>
          <p:xfrm>
            <a:off x="3332" y="1603"/>
            <a:ext cx="224" cy="307"/>
          </p:xfrm>
          <a:graphic>
            <a:graphicData uri="http://schemas.openxmlformats.org/presentationml/2006/ole">
              <mc:AlternateContent xmlns:mc="http://schemas.openxmlformats.org/markup-compatibility/2006">
                <mc:Choice xmlns:v="urn:schemas-microsoft-com:vml" Requires="v">
                  <p:oleObj spid="_x0000_s172043" name="" r:id="rId15" imgW="190500" imgH="241300" progId="Equation.3">
                    <p:embed/>
                  </p:oleObj>
                </mc:Choice>
                <mc:Fallback>
                  <p:oleObj name="" r:id="rId15" imgW="190500" imgH="241300" progId="Equation.3">
                    <p:embed/>
                    <p:pic>
                      <p:nvPicPr>
                        <p:cNvPr id="0" name="对象 323676"/>
                        <p:cNvPicPr/>
                        <p:nvPr/>
                      </p:nvPicPr>
                      <p:blipFill>
                        <a:blip r:embed="rId2">
                          <a:clrChange>
                            <a:clrFrom>
                              <a:srgbClr val="000000"/>
                            </a:clrFrom>
                            <a:clrTo>
                              <a:srgbClr val="000000"/>
                            </a:clrTo>
                          </a:clrChange>
                        </a:blip>
                        <a:stretch>
                          <a:fillRect/>
                        </a:stretch>
                      </p:blipFill>
                      <p:spPr>
                        <a:xfrm>
                          <a:off x="3332" y="1603"/>
                          <a:ext cx="224" cy="307"/>
                        </a:xfrm>
                        <a:prstGeom prst="rect">
                          <a:avLst/>
                        </a:prstGeom>
                        <a:noFill/>
                        <a:ln w="38100">
                          <a:noFill/>
                          <a:miter/>
                        </a:ln>
                      </p:spPr>
                    </p:pic>
                  </p:oleObj>
                </mc:Fallback>
              </mc:AlternateContent>
            </a:graphicData>
          </a:graphic>
        </p:graphicFrame>
        <p:sp>
          <p:nvSpPr>
            <p:cNvPr id="323678" name="直接连接符 323677"/>
            <p:cNvSpPr/>
            <p:nvPr/>
          </p:nvSpPr>
          <p:spPr>
            <a:xfrm>
              <a:off x="3448" y="1384"/>
              <a:ext cx="132" cy="0"/>
            </a:xfrm>
            <a:prstGeom prst="line">
              <a:avLst/>
            </a:prstGeom>
            <a:ln w="25400" cap="sq" cmpd="sng">
              <a:solidFill>
                <a:schemeClr val="tx1"/>
              </a:solidFill>
              <a:prstDash val="solid"/>
              <a:headEnd type="none" w="sm" len="sm"/>
              <a:tailEnd type="stealth" w="lg" len="lg"/>
            </a:ln>
          </p:spPr>
        </p:sp>
        <p:graphicFrame>
          <p:nvGraphicFramePr>
            <p:cNvPr id="323679" name="对象 323678"/>
            <p:cNvGraphicFramePr/>
            <p:nvPr/>
          </p:nvGraphicFramePr>
          <p:xfrm>
            <a:off x="3492" y="1094"/>
            <a:ext cx="146" cy="242"/>
          </p:xfrm>
          <a:graphic>
            <a:graphicData uri="http://schemas.openxmlformats.org/presentationml/2006/ole">
              <mc:AlternateContent xmlns:mc="http://schemas.openxmlformats.org/markup-compatibility/2006">
                <mc:Choice xmlns:v="urn:schemas-microsoft-com:vml" Requires="v">
                  <p:oleObj spid="_x0000_s172044" name="" r:id="rId16" imgW="127000" imgH="189865" progId="Equation.3">
                    <p:embed/>
                  </p:oleObj>
                </mc:Choice>
                <mc:Fallback>
                  <p:oleObj name="" r:id="rId16" imgW="127000" imgH="189865" progId="Equation.3">
                    <p:embed/>
                    <p:pic>
                      <p:nvPicPr>
                        <p:cNvPr id="0" name="对象 323678"/>
                        <p:cNvPicPr/>
                        <p:nvPr/>
                      </p:nvPicPr>
                      <p:blipFill>
                        <a:blip r:embed="rId4">
                          <a:clrChange>
                            <a:clrFrom>
                              <a:srgbClr val="000000"/>
                            </a:clrFrom>
                            <a:clrTo>
                              <a:srgbClr val="000000"/>
                            </a:clrTo>
                          </a:clrChange>
                        </a:blip>
                        <a:stretch>
                          <a:fillRect/>
                        </a:stretch>
                      </p:blipFill>
                      <p:spPr>
                        <a:xfrm>
                          <a:off x="3492" y="1094"/>
                          <a:ext cx="146" cy="242"/>
                        </a:xfrm>
                        <a:prstGeom prst="rect">
                          <a:avLst/>
                        </a:prstGeom>
                        <a:noFill/>
                        <a:ln w="38100">
                          <a:noFill/>
                          <a:miter/>
                        </a:ln>
                      </p:spPr>
                    </p:pic>
                  </p:oleObj>
                </mc:Fallback>
              </mc:AlternateContent>
            </a:graphicData>
          </a:graphic>
        </p:graphicFrame>
        <p:graphicFrame>
          <p:nvGraphicFramePr>
            <p:cNvPr id="323680" name="对象 323679"/>
            <p:cNvGraphicFramePr/>
            <p:nvPr/>
          </p:nvGraphicFramePr>
          <p:xfrm>
            <a:off x="4476" y="1623"/>
            <a:ext cx="240" cy="272"/>
          </p:xfrm>
          <a:graphic>
            <a:graphicData uri="http://schemas.openxmlformats.org/presentationml/2006/ole">
              <mc:AlternateContent xmlns:mc="http://schemas.openxmlformats.org/markup-compatibility/2006">
                <mc:Choice xmlns:v="urn:schemas-microsoft-com:vml" Requires="v">
                  <p:oleObj spid="_x0000_s172045" name="" r:id="rId17" imgW="228600" imgH="241300" progId="Equation.3">
                    <p:embed/>
                  </p:oleObj>
                </mc:Choice>
                <mc:Fallback>
                  <p:oleObj name="" r:id="rId17" imgW="228600" imgH="241300" progId="Equation.3">
                    <p:embed/>
                    <p:pic>
                      <p:nvPicPr>
                        <p:cNvPr id="0" name="对象 323679"/>
                        <p:cNvPicPr/>
                        <p:nvPr/>
                      </p:nvPicPr>
                      <p:blipFill>
                        <a:blip r:embed="rId6">
                          <a:clrChange>
                            <a:clrFrom>
                              <a:srgbClr val="000000"/>
                            </a:clrFrom>
                            <a:clrTo>
                              <a:srgbClr val="000000"/>
                            </a:clrTo>
                          </a:clrChange>
                        </a:blip>
                        <a:stretch>
                          <a:fillRect/>
                        </a:stretch>
                      </p:blipFill>
                      <p:spPr>
                        <a:xfrm>
                          <a:off x="4476" y="1623"/>
                          <a:ext cx="240" cy="272"/>
                        </a:xfrm>
                        <a:prstGeom prst="rect">
                          <a:avLst/>
                        </a:prstGeom>
                        <a:noFill/>
                        <a:ln w="38100">
                          <a:noFill/>
                          <a:miter/>
                        </a:ln>
                      </p:spPr>
                    </p:pic>
                  </p:oleObj>
                </mc:Fallback>
              </mc:AlternateContent>
            </a:graphicData>
          </a:graphic>
        </p:graphicFrame>
        <p:sp>
          <p:nvSpPr>
            <p:cNvPr id="323681" name="文本框 323680"/>
            <p:cNvSpPr txBox="1"/>
            <p:nvPr/>
          </p:nvSpPr>
          <p:spPr>
            <a:xfrm>
              <a:off x="3967" y="1612"/>
              <a:ext cx="282" cy="309"/>
            </a:xfrm>
            <a:prstGeom prst="rect">
              <a:avLst/>
            </a:prstGeom>
            <a:noFill/>
            <a:ln w="25400">
              <a:noFill/>
            </a:ln>
          </p:spPr>
          <p:txBody>
            <a:bodyPr wrap="none" anchor="t">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R</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82" name="直接连接符 323681"/>
            <p:cNvSpPr/>
            <p:nvPr/>
          </p:nvSpPr>
          <p:spPr>
            <a:xfrm>
              <a:off x="3311" y="1384"/>
              <a:ext cx="1346" cy="0"/>
            </a:xfrm>
            <a:prstGeom prst="line">
              <a:avLst/>
            </a:prstGeom>
            <a:ln w="25400" cap="flat" cmpd="sng">
              <a:solidFill>
                <a:schemeClr val="tx1"/>
              </a:solidFill>
              <a:prstDash val="solid"/>
              <a:headEnd type="oval" w="med" len="med"/>
              <a:tailEnd type="oval" w="med" len="med"/>
            </a:ln>
          </p:spPr>
        </p:sp>
        <p:sp>
          <p:nvSpPr>
            <p:cNvPr id="323683" name="直接连接符 323682"/>
            <p:cNvSpPr/>
            <p:nvPr/>
          </p:nvSpPr>
          <p:spPr>
            <a:xfrm>
              <a:off x="3311" y="2112"/>
              <a:ext cx="1346" cy="0"/>
            </a:xfrm>
            <a:prstGeom prst="line">
              <a:avLst/>
            </a:prstGeom>
            <a:ln w="25400" cap="flat" cmpd="sng">
              <a:solidFill>
                <a:schemeClr val="tx1"/>
              </a:solidFill>
              <a:prstDash val="solid"/>
              <a:headEnd type="oval" w="med" len="med"/>
              <a:tailEnd type="oval" w="med" len="med"/>
            </a:ln>
          </p:spPr>
        </p:sp>
        <p:sp>
          <p:nvSpPr>
            <p:cNvPr id="323684" name="直接连接符 323683"/>
            <p:cNvSpPr/>
            <p:nvPr/>
          </p:nvSpPr>
          <p:spPr>
            <a:xfrm>
              <a:off x="4262" y="1384"/>
              <a:ext cx="0" cy="728"/>
            </a:xfrm>
            <a:prstGeom prst="line">
              <a:avLst/>
            </a:prstGeom>
            <a:ln w="25400" cap="flat" cmpd="sng">
              <a:solidFill>
                <a:schemeClr val="tx1"/>
              </a:solidFill>
              <a:prstDash val="solid"/>
              <a:headEnd type="oval" w="med" len="med"/>
              <a:tailEnd type="oval" w="med" len="med"/>
            </a:ln>
          </p:spPr>
        </p:sp>
        <p:sp>
          <p:nvSpPr>
            <p:cNvPr id="323685" name="矩形 323684"/>
            <p:cNvSpPr/>
            <p:nvPr/>
          </p:nvSpPr>
          <p:spPr>
            <a:xfrm>
              <a:off x="3331" y="1364"/>
              <a:ext cx="225" cy="309"/>
            </a:xfrm>
            <a:prstGeom prst="rect">
              <a:avLst/>
            </a:prstGeom>
            <a:noFill/>
            <a:ln w="25400">
              <a:noFill/>
            </a:ln>
          </p:spPr>
          <p:txBody>
            <a:bodyPr>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86" name="矩形 323685"/>
            <p:cNvSpPr/>
            <p:nvPr/>
          </p:nvSpPr>
          <p:spPr>
            <a:xfrm>
              <a:off x="3353" y="1878"/>
              <a:ext cx="250" cy="309"/>
            </a:xfrm>
            <a:prstGeom prst="rect">
              <a:avLst/>
            </a:prstGeom>
            <a:noFill/>
            <a:ln w="25400">
              <a:noFill/>
            </a:ln>
          </p:spPr>
          <p:txBody>
            <a:bodyPr wrap="none" anchor="t">
              <a:spAutoFit/>
            </a:bodyPr>
            <a:lstStyle/>
            <a:p>
              <a:pPr>
                <a:spcBef>
                  <a:spcPct val="50000"/>
                </a:spcBef>
              </a:pPr>
              <a:r>
                <a:rPr lang="en-US" altLang="zh-CN" sz="1800" b="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87" name="矩形 323686"/>
            <p:cNvSpPr/>
            <p:nvPr/>
          </p:nvSpPr>
          <p:spPr>
            <a:xfrm>
              <a:off x="4451" y="1344"/>
              <a:ext cx="225" cy="309"/>
            </a:xfrm>
            <a:prstGeom prst="rect">
              <a:avLst/>
            </a:prstGeom>
            <a:noFill/>
            <a:ln w="25400">
              <a:noFill/>
            </a:ln>
          </p:spPr>
          <p:txBody>
            <a:bodyPr>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88" name="矩形 323687"/>
            <p:cNvSpPr/>
            <p:nvPr/>
          </p:nvSpPr>
          <p:spPr>
            <a:xfrm>
              <a:off x="4453" y="1878"/>
              <a:ext cx="250" cy="309"/>
            </a:xfrm>
            <a:prstGeom prst="rect">
              <a:avLst/>
            </a:prstGeom>
            <a:noFill/>
            <a:ln w="25400">
              <a:noFill/>
            </a:ln>
          </p:spPr>
          <p:txBody>
            <a:bodyPr wrap="none" anchor="t">
              <a:spAutoFit/>
            </a:bodyPr>
            <a:lstStyle/>
            <a:p>
              <a:pPr>
                <a:spcBef>
                  <a:spcPct val="50000"/>
                </a:spcBef>
              </a:pPr>
              <a:r>
                <a:rPr lang="en-US" altLang="zh-CN" sz="1800" b="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3689" name="矩形 323688"/>
            <p:cNvSpPr/>
            <p:nvPr/>
          </p:nvSpPr>
          <p:spPr>
            <a:xfrm>
              <a:off x="3719" y="1434"/>
              <a:ext cx="271" cy="309"/>
            </a:xfrm>
            <a:prstGeom prst="rect">
              <a:avLst/>
            </a:prstGeom>
            <a:noFill/>
            <a:ln w="25400">
              <a:noFill/>
            </a:ln>
          </p:spPr>
          <p:txBody>
            <a:bodyPr wrap="none" anchor="t">
              <a:spAutoFit/>
            </a:bodyPr>
            <a:lstStyle/>
            <a:p>
              <a:pPr>
                <a:spcBef>
                  <a:spcPct val="50000"/>
                </a:spcBef>
              </a:pPr>
              <a:r>
                <a:rPr lang="en-US" altLang="zh-CN" sz="1800" b="1" i="1">
                  <a:effectLst>
                    <a:outerShdw blurRad="38100" dist="38100" dir="2700000">
                      <a:srgbClr val="FFFFFF"/>
                    </a:outerShdw>
                  </a:effectLst>
                  <a:latin typeface="Times New Roman" panose="02020603050405020304" pitchFamily="18" charset="0"/>
                  <a:ea typeface="楷体_GB2312" pitchFamily="49" charset="-122"/>
                </a:rPr>
                <a:t>L</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323690" name="组合 323689"/>
            <p:cNvGrpSpPr/>
            <p:nvPr/>
          </p:nvGrpSpPr>
          <p:grpSpPr>
            <a:xfrm rot="16200000">
              <a:off x="3803" y="1178"/>
              <a:ext cx="82" cy="386"/>
              <a:chOff x="1474" y="2999"/>
              <a:chExt cx="82" cy="386"/>
            </a:xfrm>
          </p:grpSpPr>
          <p:sp>
            <p:nvSpPr>
              <p:cNvPr id="323691" name="矩形 323690"/>
              <p:cNvSpPr/>
              <p:nvPr/>
            </p:nvSpPr>
            <p:spPr>
              <a:xfrm>
                <a:off x="1474" y="2999"/>
                <a:ext cx="45" cy="386"/>
              </a:xfrm>
              <a:prstGeom prst="rect">
                <a:avLst/>
              </a:prstGeom>
              <a:solidFill>
                <a:schemeClr val="bg1"/>
              </a:solidFill>
              <a:ln w="38100">
                <a:noFill/>
              </a:ln>
            </p:spPr>
            <p:txBody>
              <a:bodyPr/>
              <a:lstStyle/>
              <a:p>
                <a:endParaRPr lang="zh-CN" altLang="en-US" sz="100"/>
              </a:p>
            </p:txBody>
          </p:sp>
          <p:sp>
            <p:nvSpPr>
              <p:cNvPr id="323692" name="任意多边形 323691"/>
              <p:cNvSpPr/>
              <p:nvPr/>
            </p:nvSpPr>
            <p:spPr>
              <a:xfrm rot="5400000">
                <a:off x="1496" y="2999"/>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3693" name="任意多边形 323692"/>
              <p:cNvSpPr/>
              <p:nvPr/>
            </p:nvSpPr>
            <p:spPr>
              <a:xfrm rot="5400000">
                <a:off x="1496" y="3052"/>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3694" name="任意多边形 323693"/>
              <p:cNvSpPr/>
              <p:nvPr/>
            </p:nvSpPr>
            <p:spPr>
              <a:xfrm rot="5400000">
                <a:off x="1496" y="3257"/>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3695" name="任意多边形 323694"/>
              <p:cNvSpPr/>
              <p:nvPr/>
            </p:nvSpPr>
            <p:spPr>
              <a:xfrm rot="5400000">
                <a:off x="1496" y="3181"/>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3696" name="任意多边形 323695"/>
              <p:cNvSpPr/>
              <p:nvPr/>
            </p:nvSpPr>
            <p:spPr>
              <a:xfrm rot="5400000">
                <a:off x="1496" y="3121"/>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3697" name="任意多边形 323696"/>
              <p:cNvSpPr/>
              <p:nvPr/>
            </p:nvSpPr>
            <p:spPr>
              <a:xfrm rot="5400000">
                <a:off x="1496" y="3317"/>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grpSp>
        <p:sp>
          <p:nvSpPr>
            <p:cNvPr id="323698" name="矩形 323697"/>
            <p:cNvSpPr/>
            <p:nvPr/>
          </p:nvSpPr>
          <p:spPr>
            <a:xfrm rot="10800000">
              <a:off x="4218" y="1616"/>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lstStyle/>
            <a:p>
              <a:endParaRPr lang="zh-CN" altLang="en-US" sz="1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iterate type="wd">
                                    <p:tmPct val="100000"/>
                                  </p:iterate>
                                  <p:childTnLst>
                                    <p:set>
                                      <p:cBhvr>
                                        <p:cTn id="6" dur="1" fill="hold">
                                          <p:stCondLst>
                                            <p:cond delay="0"/>
                                          </p:stCondLst>
                                        </p:cTn>
                                        <p:tgtEl>
                                          <p:spTgt spid="323586">
                                            <p:txEl>
                                              <p:pRg st="0" end="0"/>
                                            </p:txEl>
                                          </p:spTgt>
                                        </p:tgtEl>
                                        <p:attrNameLst>
                                          <p:attrName>style.visibility</p:attrName>
                                        </p:attrNameLst>
                                      </p:cBhvr>
                                      <p:to>
                                        <p:strVal val="visible"/>
                                      </p:to>
                                    </p:set>
                                    <p:anim calcmode="lin" valueType="num">
                                      <p:cBhvr>
                                        <p:cTn id="7" dur="300" fill="hold"/>
                                        <p:tgtEl>
                                          <p:spTgt spid="323586">
                                            <p:txEl>
                                              <p:pRg st="0" end="0"/>
                                            </p:txEl>
                                          </p:spTgt>
                                        </p:tgtEl>
                                        <p:attrNameLst>
                                          <p:attrName>ppt_w</p:attrName>
                                        </p:attrNameLst>
                                      </p:cBhvr>
                                      <p:tavLst>
                                        <p:tav tm="0">
                                          <p:val>
                                            <p:fltVal val="0"/>
                                          </p:val>
                                        </p:tav>
                                        <p:tav tm="100000">
                                          <p:val>
                                            <p:strVal val="#ppt_w"/>
                                          </p:val>
                                        </p:tav>
                                      </p:tavLst>
                                    </p:anim>
                                    <p:anim calcmode="lin" valueType="num">
                                      <p:cBhvr>
                                        <p:cTn id="8" dur="300" fill="hold"/>
                                        <p:tgtEl>
                                          <p:spTgt spid="323586">
                                            <p:txEl>
                                              <p:pRg st="0" end="0"/>
                                            </p:txEl>
                                          </p:spTgt>
                                        </p:tgtEl>
                                        <p:attrNameLst>
                                          <p:attrName>ppt_h</p:attrName>
                                        </p:attrNameLst>
                                      </p:cBhvr>
                                      <p:tavLst>
                                        <p:tav tm="0">
                                          <p:val>
                                            <p:fltVal val="0"/>
                                          </p:val>
                                        </p:tav>
                                        <p:tav tm="100000">
                                          <p:val>
                                            <p:strVal val="#ppt_h"/>
                                          </p:val>
                                        </p:tav>
                                      </p:tavLst>
                                    </p:anim>
                                    <p:anim calcmode="lin" valueType="num">
                                      <p:cBhvr>
                                        <p:cTn id="9" dur="300" fill="hold"/>
                                        <p:tgtEl>
                                          <p:spTgt spid="323586">
                                            <p:txEl>
                                              <p:pRg st="0" end="0"/>
                                            </p:txEl>
                                          </p:spTgt>
                                        </p:tgtEl>
                                        <p:attrNameLst>
                                          <p:attrName>ppt_x</p:attrName>
                                        </p:attrNameLst>
                                      </p:cBhvr>
                                      <p:tavLst>
                                        <p:tav tm="0">
                                          <p:val>
                                            <p:fltVal val="0.5"/>
                                          </p:val>
                                        </p:tav>
                                        <p:tav tm="100000">
                                          <p:val>
                                            <p:strVal val="#ppt_x"/>
                                          </p:val>
                                        </p:tav>
                                      </p:tavLst>
                                    </p:anim>
                                    <p:anim calcmode="lin" valueType="num">
                                      <p:cBhvr>
                                        <p:cTn id="10" dur="300" fill="hold"/>
                                        <p:tgtEl>
                                          <p:spTgt spid="323586">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iterate type="wd">
                                    <p:tmPct val="100000"/>
                                  </p:iterate>
                                  <p:childTnLst>
                                    <p:set>
                                      <p:cBhvr>
                                        <p:cTn id="14" dur="1" fill="hold">
                                          <p:stCondLst>
                                            <p:cond delay="0"/>
                                          </p:stCondLst>
                                        </p:cTn>
                                        <p:tgtEl>
                                          <p:spTgt spid="323587">
                                            <p:txEl>
                                              <p:pRg st="0" end="0"/>
                                            </p:txEl>
                                          </p:spTgt>
                                        </p:tgtEl>
                                        <p:attrNameLst>
                                          <p:attrName>style.visibility</p:attrName>
                                        </p:attrNameLst>
                                      </p:cBhvr>
                                      <p:to>
                                        <p:strVal val="visible"/>
                                      </p:to>
                                    </p:set>
                                    <p:anim calcmode="lin" valueType="num">
                                      <p:cBhvr additive="base">
                                        <p:cTn id="15" dur="300" fill="hold"/>
                                        <p:tgtEl>
                                          <p:spTgt spid="323587">
                                            <p:txEl>
                                              <p:pRg st="0" end="0"/>
                                            </p:txEl>
                                          </p:spTgt>
                                        </p:tgtEl>
                                        <p:attrNameLst>
                                          <p:attrName>ppt_x</p:attrName>
                                        </p:attrNameLst>
                                      </p:cBhvr>
                                      <p:tavLst>
                                        <p:tav tm="0">
                                          <p:val>
                                            <p:strVal val="#ppt_x"/>
                                          </p:val>
                                        </p:tav>
                                        <p:tav tm="100000">
                                          <p:val>
                                            <p:strVal val="#ppt_x"/>
                                          </p:val>
                                        </p:tav>
                                      </p:tavLst>
                                    </p:anim>
                                    <p:anim calcmode="lin" valueType="num">
                                      <p:cBhvr additive="base">
                                        <p:cTn id="16" dur="300" fill="hold"/>
                                        <p:tgtEl>
                                          <p:spTgt spid="3235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iterate type="wd">
                                    <p:tmPct val="100000"/>
                                  </p:iterate>
                                  <p:childTnLst>
                                    <p:set>
                                      <p:cBhvr>
                                        <p:cTn id="20" dur="1" fill="hold">
                                          <p:stCondLst>
                                            <p:cond delay="0"/>
                                          </p:stCondLst>
                                        </p:cTn>
                                        <p:tgtEl>
                                          <p:spTgt spid="323588">
                                            <p:txEl>
                                              <p:pRg st="0" end="0"/>
                                            </p:txEl>
                                          </p:spTgt>
                                        </p:tgtEl>
                                        <p:attrNameLst>
                                          <p:attrName>style.visibility</p:attrName>
                                        </p:attrNameLst>
                                      </p:cBhvr>
                                      <p:to>
                                        <p:strVal val="visible"/>
                                      </p:to>
                                    </p:set>
                                    <p:anim calcmode="lin" valueType="num">
                                      <p:cBhvr additive="base">
                                        <p:cTn id="21" dur="300" fill="hold"/>
                                        <p:tgtEl>
                                          <p:spTgt spid="323588">
                                            <p:txEl>
                                              <p:pRg st="0" end="0"/>
                                            </p:txEl>
                                          </p:spTgt>
                                        </p:tgtEl>
                                        <p:attrNameLst>
                                          <p:attrName>ppt_x</p:attrName>
                                        </p:attrNameLst>
                                      </p:cBhvr>
                                      <p:tavLst>
                                        <p:tav tm="0">
                                          <p:val>
                                            <p:strVal val="#ppt_x"/>
                                          </p:val>
                                        </p:tav>
                                        <p:tav tm="100000">
                                          <p:val>
                                            <p:strVal val="#ppt_x"/>
                                          </p:val>
                                        </p:tav>
                                      </p:tavLst>
                                    </p:anim>
                                    <p:anim calcmode="lin" valueType="num">
                                      <p:cBhvr additive="base">
                                        <p:cTn id="22" dur="300" fill="hold"/>
                                        <p:tgtEl>
                                          <p:spTgt spid="32358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6" grpId="0" build="p"/>
      <p:bldP spid="323587" grpId="0" build="p"/>
      <p:bldP spid="32358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矩形 324609"/>
          <p:cNvSpPr/>
          <p:nvPr/>
        </p:nvSpPr>
        <p:spPr>
          <a:xfrm>
            <a:off x="1730672" y="1081277"/>
            <a:ext cx="5932170" cy="783590"/>
          </a:xfrm>
          <a:prstGeom prst="rect">
            <a:avLst/>
          </a:prstGeom>
          <a:noFill/>
          <a:ln w="9525">
            <a:noFill/>
          </a:ln>
        </p:spPr>
        <p:txBody>
          <a:bodyPr wrap="none" anchor="t">
            <a:spAutoFit/>
          </a:bodyPr>
          <a:lstStyle/>
          <a:p>
            <a:pPr>
              <a:spcBef>
                <a:spcPct val="50000"/>
              </a:spcBef>
            </a:pPr>
            <a:r>
              <a:rPr lang="en-US" altLang="zh-CN" sz="1800" b="1" dirty="0">
                <a:latin typeface="宋体" panose="02010600030101010101" pitchFamily="2" charset="-122"/>
              </a:rPr>
              <a:t>    </a:t>
            </a:r>
            <a:r>
              <a:rPr lang="zh-CN" altLang="en-US" sz="1800" b="1" dirty="0">
                <a:latin typeface="宋体" panose="02010600030101010101" pitchFamily="2" charset="-122"/>
              </a:rPr>
              <a:t>一阶滤波电路可组合为高阶滤波电路，二阶滤波电路</a:t>
            </a:r>
            <a:endParaRPr lang="zh-CN" altLang="en-US" sz="1800" b="1" dirty="0">
              <a:latin typeface="宋体" panose="02010600030101010101" pitchFamily="2" charset="-122"/>
            </a:endParaRPr>
          </a:p>
          <a:p>
            <a:pPr>
              <a:spcBef>
                <a:spcPct val="50000"/>
              </a:spcBef>
            </a:pPr>
            <a:r>
              <a:rPr lang="zh-CN" altLang="en-US" sz="1800" b="1" dirty="0">
                <a:latin typeface="宋体" panose="02010600030101010101" pitchFamily="2" charset="-122"/>
              </a:rPr>
              <a:t>由两个一阶滤波电路组合而成。</a:t>
            </a:r>
            <a:endParaRPr lang="zh-CN" altLang="en-US" sz="1800" b="1" dirty="0">
              <a:latin typeface="宋体" panose="02010600030101010101" pitchFamily="2" charset="-122"/>
            </a:endParaRPr>
          </a:p>
        </p:txBody>
      </p:sp>
      <p:sp>
        <p:nvSpPr>
          <p:cNvPr id="324611" name="矩形 324610"/>
          <p:cNvSpPr/>
          <p:nvPr/>
        </p:nvSpPr>
        <p:spPr>
          <a:xfrm>
            <a:off x="1736626" y="626378"/>
            <a:ext cx="2384048" cy="368300"/>
          </a:xfrm>
          <a:prstGeom prst="rect">
            <a:avLst/>
          </a:prstGeom>
          <a:noFill/>
          <a:ln w="9525">
            <a:noFill/>
          </a:ln>
        </p:spPr>
        <p:txBody>
          <a:bodyPr>
            <a:spAutoFit/>
          </a:bodyPr>
          <a:lstStyle/>
          <a:p>
            <a:pPr>
              <a:spcBef>
                <a:spcPct val="50000"/>
              </a:spcBef>
            </a:pPr>
            <a:r>
              <a:rPr lang="zh-CN" altLang="en-US" sz="1800" b="1" dirty="0">
                <a:solidFill>
                  <a:schemeClr val="accent2"/>
                </a:solidFill>
                <a:latin typeface="宋体" panose="02010600030101010101" pitchFamily="2" charset="-122"/>
              </a:rPr>
              <a:t>四</a:t>
            </a:r>
            <a:r>
              <a:rPr lang="en-US" altLang="zh-CN" sz="1800" b="1" dirty="0">
                <a:solidFill>
                  <a:schemeClr val="accent2"/>
                </a:solidFill>
                <a:latin typeface="宋体" panose="02010600030101010101" pitchFamily="2" charset="-122"/>
              </a:rPr>
              <a:t>. </a:t>
            </a:r>
            <a:r>
              <a:rPr lang="zh-CN" altLang="en-US" sz="1800" b="1" dirty="0">
                <a:solidFill>
                  <a:schemeClr val="accent2"/>
                </a:solidFill>
                <a:latin typeface="宋体" panose="02010600030101010101" pitchFamily="2" charset="-122"/>
              </a:rPr>
              <a:t>二阶滤波电路</a:t>
            </a:r>
            <a:endParaRPr lang="zh-CN" altLang="en-US" sz="1800" b="1" dirty="0">
              <a:solidFill>
                <a:schemeClr val="accent2"/>
              </a:solidFill>
              <a:latin typeface="宋体" panose="02010600030101010101" pitchFamily="2" charset="-122"/>
            </a:endParaRPr>
          </a:p>
        </p:txBody>
      </p:sp>
      <p:sp>
        <p:nvSpPr>
          <p:cNvPr id="324612" name="矩形 324611"/>
          <p:cNvSpPr/>
          <p:nvPr/>
        </p:nvSpPr>
        <p:spPr>
          <a:xfrm>
            <a:off x="1736626" y="1974402"/>
            <a:ext cx="3845200" cy="368300"/>
          </a:xfrm>
          <a:prstGeom prst="rect">
            <a:avLst/>
          </a:prstGeom>
          <a:noFill/>
          <a:ln w="9525">
            <a:noFill/>
          </a:ln>
        </p:spPr>
        <p:txBody>
          <a:bodyPr>
            <a:spAutoFit/>
          </a:bodyPr>
          <a:lstStyle/>
          <a:p>
            <a:pPr>
              <a:spcBef>
                <a:spcPct val="50000"/>
              </a:spcBef>
            </a:pPr>
            <a:r>
              <a:rPr lang="zh-CN" altLang="en-US" sz="1800" b="1" dirty="0">
                <a:effectLst>
                  <a:outerShdw blurRad="38100" dist="38100" dir="2700000">
                    <a:srgbClr val="FFFFFF"/>
                  </a:outerShdw>
                </a:effectLst>
                <a:latin typeface="Times New Roman" panose="02020603050405020304" pitchFamily="18" charset="0"/>
              </a:rPr>
              <a:t>常见组合为</a:t>
            </a:r>
            <a:r>
              <a:rPr lang="zh-CN" altLang="en-US" sz="1800" b="1" dirty="0">
                <a:latin typeface="Times New Roman" panose="02020603050405020304" pitchFamily="18" charset="0"/>
              </a:rPr>
              <a:t>串联或者并联方式</a:t>
            </a:r>
            <a:endParaRPr lang="zh-CN" altLang="en-US" sz="1800" b="1" dirty="0">
              <a:latin typeface="Times New Roman" panose="02020603050405020304" pitchFamily="18" charset="0"/>
            </a:endParaRPr>
          </a:p>
        </p:txBody>
      </p:sp>
      <p:sp>
        <p:nvSpPr>
          <p:cNvPr id="324613" name="文本框 324612"/>
          <p:cNvSpPr txBox="1"/>
          <p:nvPr/>
        </p:nvSpPr>
        <p:spPr>
          <a:xfrm>
            <a:off x="1714000" y="2623406"/>
            <a:ext cx="1577854" cy="368300"/>
          </a:xfrm>
          <a:prstGeom prst="rect">
            <a:avLst/>
          </a:prstGeom>
          <a:noFill/>
          <a:ln w="9525">
            <a:noFill/>
          </a:ln>
        </p:spPr>
        <p:txBody>
          <a:bodyPr>
            <a:spAutoFit/>
          </a:bodyPr>
          <a:lstStyle/>
          <a:p>
            <a:pPr>
              <a:spcBef>
                <a:spcPct val="50000"/>
              </a:spcBef>
            </a:pPr>
            <a:r>
              <a:rPr lang="en-US" altLang="zh-CN" sz="1800" b="1">
                <a:latin typeface="Times New Roman" panose="02020603050405020304" pitchFamily="18" charset="0"/>
                <a:ea typeface="楷体_GB2312" pitchFamily="49" charset="-122"/>
              </a:rPr>
              <a:t>1</a:t>
            </a:r>
            <a:r>
              <a:rPr lang="en-US" altLang="zh-CN" sz="1800" b="1" dirty="0">
                <a:latin typeface="宋体" panose="02010600030101010101" pitchFamily="2" charset="-122"/>
              </a:rPr>
              <a:t>)</a:t>
            </a:r>
            <a:r>
              <a:rPr lang="zh-CN" altLang="en-US" sz="1800" b="1" dirty="0">
                <a:latin typeface="宋体" panose="02010600030101010101" pitchFamily="2" charset="-122"/>
              </a:rPr>
              <a:t>串联方式：</a:t>
            </a:r>
            <a:endParaRPr lang="zh-CN" altLang="en-US" sz="1800" b="1" dirty="0">
              <a:latin typeface="宋体" panose="02010600030101010101" pitchFamily="2" charset="-122"/>
            </a:endParaRPr>
          </a:p>
        </p:txBody>
      </p:sp>
      <p:grpSp>
        <p:nvGrpSpPr>
          <p:cNvPr id="324614" name="组合 324613"/>
          <p:cNvGrpSpPr/>
          <p:nvPr/>
        </p:nvGrpSpPr>
        <p:grpSpPr>
          <a:xfrm>
            <a:off x="1618733" y="3253357"/>
            <a:ext cx="3229540" cy="685920"/>
            <a:chOff x="467" y="1539"/>
            <a:chExt cx="2712" cy="576"/>
          </a:xfrm>
        </p:grpSpPr>
        <p:sp>
          <p:nvSpPr>
            <p:cNvPr id="324615" name="矩形 324614"/>
            <p:cNvSpPr/>
            <p:nvPr/>
          </p:nvSpPr>
          <p:spPr>
            <a:xfrm>
              <a:off x="2076" y="1539"/>
              <a:ext cx="576" cy="576"/>
            </a:xfrm>
            <a:prstGeom prst="rect">
              <a:avLst/>
            </a:prstGeom>
            <a:noFill/>
            <a:ln w="25400" cap="flat" cmpd="sng">
              <a:solidFill>
                <a:schemeClr val="tx1"/>
              </a:solidFill>
              <a:prstDash val="solid"/>
              <a:miter/>
              <a:headEnd type="none" w="med" len="med"/>
              <a:tailEnd type="none" w="med" len="med"/>
            </a:ln>
          </p:spPr>
          <p:txBody>
            <a:bodyPr/>
            <a:lstStyle/>
            <a:p>
              <a:endParaRPr lang="zh-CN" altLang="en-US" sz="100"/>
            </a:p>
          </p:txBody>
        </p:sp>
        <p:sp>
          <p:nvSpPr>
            <p:cNvPr id="324616" name="直接连接符 324615"/>
            <p:cNvSpPr/>
            <p:nvPr/>
          </p:nvSpPr>
          <p:spPr>
            <a:xfrm>
              <a:off x="1608" y="1629"/>
              <a:ext cx="468" cy="0"/>
            </a:xfrm>
            <a:prstGeom prst="line">
              <a:avLst/>
            </a:prstGeom>
            <a:ln w="25400" cap="flat" cmpd="sng">
              <a:solidFill>
                <a:schemeClr val="tx1"/>
              </a:solidFill>
              <a:prstDash val="solid"/>
              <a:headEnd type="none" w="med" len="med"/>
              <a:tailEnd type="none" w="med" len="med"/>
            </a:ln>
          </p:spPr>
        </p:sp>
        <p:sp>
          <p:nvSpPr>
            <p:cNvPr id="324617" name="直接连接符 324616"/>
            <p:cNvSpPr/>
            <p:nvPr/>
          </p:nvSpPr>
          <p:spPr>
            <a:xfrm>
              <a:off x="1608" y="2012"/>
              <a:ext cx="468" cy="0"/>
            </a:xfrm>
            <a:prstGeom prst="line">
              <a:avLst/>
            </a:prstGeom>
            <a:ln w="25400" cap="flat" cmpd="sng">
              <a:solidFill>
                <a:schemeClr val="tx1"/>
              </a:solidFill>
              <a:prstDash val="solid"/>
              <a:headEnd type="none" w="med" len="med"/>
              <a:tailEnd type="none" w="med" len="med"/>
            </a:ln>
          </p:spPr>
        </p:sp>
        <p:sp>
          <p:nvSpPr>
            <p:cNvPr id="324618" name="直接连接符 324617"/>
            <p:cNvSpPr/>
            <p:nvPr/>
          </p:nvSpPr>
          <p:spPr>
            <a:xfrm>
              <a:off x="621" y="1629"/>
              <a:ext cx="411" cy="0"/>
            </a:xfrm>
            <a:prstGeom prst="line">
              <a:avLst/>
            </a:prstGeom>
            <a:ln w="25400" cap="flat" cmpd="sng">
              <a:solidFill>
                <a:schemeClr val="tx1"/>
              </a:solidFill>
              <a:prstDash val="solid"/>
              <a:headEnd type="oval" w="med" len="med"/>
              <a:tailEnd type="none" w="med" len="med"/>
            </a:ln>
          </p:spPr>
        </p:sp>
        <p:sp>
          <p:nvSpPr>
            <p:cNvPr id="324619" name="直接连接符 324618"/>
            <p:cNvSpPr/>
            <p:nvPr/>
          </p:nvSpPr>
          <p:spPr>
            <a:xfrm>
              <a:off x="621" y="2012"/>
              <a:ext cx="411" cy="0"/>
            </a:xfrm>
            <a:prstGeom prst="line">
              <a:avLst/>
            </a:prstGeom>
            <a:ln w="25400" cap="flat" cmpd="sng">
              <a:solidFill>
                <a:schemeClr val="tx1"/>
              </a:solidFill>
              <a:prstDash val="solid"/>
              <a:headEnd type="oval" w="med" len="med"/>
              <a:tailEnd type="none" w="med" len="med"/>
            </a:ln>
          </p:spPr>
        </p:sp>
        <p:sp>
          <p:nvSpPr>
            <p:cNvPr id="324620" name="直接连接符 324619"/>
            <p:cNvSpPr/>
            <p:nvPr/>
          </p:nvSpPr>
          <p:spPr>
            <a:xfrm>
              <a:off x="2652" y="2012"/>
              <a:ext cx="411" cy="0"/>
            </a:xfrm>
            <a:prstGeom prst="line">
              <a:avLst/>
            </a:prstGeom>
            <a:ln w="25400" cap="flat" cmpd="sng">
              <a:solidFill>
                <a:schemeClr val="tx1"/>
              </a:solidFill>
              <a:prstDash val="solid"/>
              <a:headEnd type="none" w="med" len="med"/>
              <a:tailEnd type="oval" w="med" len="med"/>
            </a:ln>
          </p:spPr>
        </p:sp>
        <p:sp>
          <p:nvSpPr>
            <p:cNvPr id="324621" name="直接连接符 324620"/>
            <p:cNvSpPr/>
            <p:nvPr/>
          </p:nvSpPr>
          <p:spPr>
            <a:xfrm>
              <a:off x="2652" y="1629"/>
              <a:ext cx="411" cy="0"/>
            </a:xfrm>
            <a:prstGeom prst="line">
              <a:avLst/>
            </a:prstGeom>
            <a:ln w="25400" cap="flat" cmpd="sng">
              <a:solidFill>
                <a:schemeClr val="tx1"/>
              </a:solidFill>
              <a:prstDash val="solid"/>
              <a:headEnd type="none" w="med" len="med"/>
              <a:tailEnd type="oval" w="med" len="med"/>
            </a:ln>
          </p:spPr>
        </p:sp>
        <p:sp>
          <p:nvSpPr>
            <p:cNvPr id="324622" name="文本框 324621"/>
            <p:cNvSpPr txBox="1"/>
            <p:nvPr/>
          </p:nvSpPr>
          <p:spPr>
            <a:xfrm>
              <a:off x="467" y="1644"/>
              <a:ext cx="307" cy="460"/>
            </a:xfrm>
            <a:prstGeom prst="rect">
              <a:avLst/>
            </a:prstGeom>
            <a:noFill/>
            <a:ln w="25400">
              <a:noFill/>
            </a:ln>
          </p:spPr>
          <p:txBody>
            <a:bodyPr>
              <a:spAutoFit/>
            </a:bodyPr>
            <a:lstStyle/>
            <a:p>
              <a:pPr>
                <a:spcBef>
                  <a:spcPct val="50000"/>
                </a:spcBef>
              </a:pPr>
              <a:r>
                <a:rPr lang="en-US" altLang="zh-CN" sz="1800" b="1" i="1">
                  <a:latin typeface="Times New Roman" panose="02020603050405020304" pitchFamily="18" charset="0"/>
                  <a:ea typeface="楷体_GB2312" pitchFamily="49" charset="-122"/>
                </a:rPr>
                <a:t>u</a:t>
              </a:r>
              <a:r>
                <a:rPr lang="en-US" altLang="zh-CN" sz="1800" b="1" baseline="-25000">
                  <a:latin typeface="Times New Roman" panose="02020603050405020304" pitchFamily="18" charset="0"/>
                  <a:ea typeface="楷体_GB2312" pitchFamily="49" charset="-122"/>
                </a:rPr>
                <a:t>1</a:t>
              </a:r>
              <a:endParaRPr lang="en-US" altLang="zh-CN" sz="1800" b="1" baseline="-25000">
                <a:latin typeface="Times New Roman" panose="02020603050405020304" pitchFamily="18" charset="0"/>
                <a:ea typeface="楷体_GB2312" pitchFamily="49" charset="-122"/>
              </a:endParaRPr>
            </a:p>
          </p:txBody>
        </p:sp>
        <p:sp>
          <p:nvSpPr>
            <p:cNvPr id="324623" name="矩形 324622"/>
            <p:cNvSpPr/>
            <p:nvPr/>
          </p:nvSpPr>
          <p:spPr>
            <a:xfrm>
              <a:off x="1695" y="1653"/>
              <a:ext cx="323" cy="309"/>
            </a:xfrm>
            <a:prstGeom prst="rect">
              <a:avLst/>
            </a:prstGeom>
            <a:noFill/>
            <a:ln w="25400">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u</a:t>
              </a:r>
              <a:r>
                <a:rPr lang="en-US" altLang="zh-CN" sz="1800" b="1" baseline="-25000">
                  <a:latin typeface="Times New Roman" panose="02020603050405020304" pitchFamily="18" charset="0"/>
                  <a:ea typeface="楷体_GB2312" pitchFamily="49" charset="-122"/>
                </a:rPr>
                <a:t>2</a:t>
              </a:r>
              <a:endParaRPr lang="en-US" altLang="zh-CN" sz="1800" b="1" baseline="-25000">
                <a:latin typeface="Times New Roman" panose="02020603050405020304" pitchFamily="18" charset="0"/>
                <a:ea typeface="楷体_GB2312" pitchFamily="49" charset="-122"/>
              </a:endParaRPr>
            </a:p>
          </p:txBody>
        </p:sp>
        <p:sp>
          <p:nvSpPr>
            <p:cNvPr id="324624" name="矩形 324623"/>
            <p:cNvSpPr/>
            <p:nvPr/>
          </p:nvSpPr>
          <p:spPr>
            <a:xfrm>
              <a:off x="2856" y="1644"/>
              <a:ext cx="323" cy="309"/>
            </a:xfrm>
            <a:prstGeom prst="rect">
              <a:avLst/>
            </a:prstGeom>
            <a:noFill/>
            <a:ln w="25400">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u</a:t>
              </a:r>
              <a:r>
                <a:rPr lang="en-US" altLang="zh-CN" sz="1800" b="1" baseline="-25000">
                  <a:latin typeface="Times New Roman" panose="02020603050405020304" pitchFamily="18" charset="0"/>
                  <a:ea typeface="楷体_GB2312" pitchFamily="49" charset="-122"/>
                </a:rPr>
                <a:t>3</a:t>
              </a:r>
              <a:endParaRPr lang="en-US" altLang="zh-CN" sz="1800" b="1" baseline="-25000">
                <a:latin typeface="Times New Roman" panose="02020603050405020304" pitchFamily="18" charset="0"/>
                <a:ea typeface="楷体_GB2312" pitchFamily="49" charset="-122"/>
              </a:endParaRPr>
            </a:p>
          </p:txBody>
        </p:sp>
        <p:sp>
          <p:nvSpPr>
            <p:cNvPr id="324625" name="矩形 324624"/>
            <p:cNvSpPr/>
            <p:nvPr/>
          </p:nvSpPr>
          <p:spPr>
            <a:xfrm>
              <a:off x="1159" y="1653"/>
              <a:ext cx="365" cy="309"/>
            </a:xfrm>
            <a:prstGeom prst="rect">
              <a:avLst/>
            </a:prstGeom>
            <a:noFill/>
            <a:ln w="25400">
              <a:noFill/>
            </a:ln>
          </p:spPr>
          <p:txBody>
            <a:bodyPr wrap="none" anchor="t">
              <a:spAutoFit/>
            </a:bodyPr>
            <a:lstStyle/>
            <a:p>
              <a:pPr>
                <a:spcBef>
                  <a:spcPct val="50000"/>
                </a:spcBef>
              </a:pPr>
              <a:r>
                <a:rPr lang="en-US" altLang="zh-CN" sz="1800" b="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1</a:t>
              </a:r>
              <a:endParaRPr lang="en-US" altLang="zh-CN" sz="1800" b="1" baseline="-25000">
                <a:latin typeface="Times New Roman" panose="02020603050405020304" pitchFamily="18" charset="0"/>
                <a:ea typeface="楷体_GB2312" pitchFamily="49" charset="-122"/>
              </a:endParaRPr>
            </a:p>
          </p:txBody>
        </p:sp>
        <p:sp>
          <p:nvSpPr>
            <p:cNvPr id="324626" name="矩形 324625"/>
            <p:cNvSpPr/>
            <p:nvPr/>
          </p:nvSpPr>
          <p:spPr>
            <a:xfrm>
              <a:off x="2218" y="1664"/>
              <a:ext cx="365" cy="309"/>
            </a:xfrm>
            <a:prstGeom prst="rect">
              <a:avLst/>
            </a:prstGeom>
            <a:noFill/>
            <a:ln w="25400">
              <a:noFill/>
            </a:ln>
          </p:spPr>
          <p:txBody>
            <a:bodyPr wrap="none" anchor="t">
              <a:spAutoFit/>
            </a:bodyPr>
            <a:lstStyle/>
            <a:p>
              <a:pPr>
                <a:spcBef>
                  <a:spcPct val="50000"/>
                </a:spcBef>
              </a:pPr>
              <a:r>
                <a:rPr lang="en-US" altLang="zh-CN" sz="1800" b="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2</a:t>
              </a:r>
              <a:endParaRPr lang="en-US" altLang="zh-CN" sz="1800" b="1" baseline="-25000">
                <a:latin typeface="Times New Roman" panose="02020603050405020304" pitchFamily="18" charset="0"/>
                <a:ea typeface="楷体_GB2312" pitchFamily="49" charset="-122"/>
              </a:endParaRPr>
            </a:p>
          </p:txBody>
        </p:sp>
        <p:sp>
          <p:nvSpPr>
            <p:cNvPr id="324627" name="矩形 324626"/>
            <p:cNvSpPr/>
            <p:nvPr/>
          </p:nvSpPr>
          <p:spPr>
            <a:xfrm>
              <a:off x="1032" y="1539"/>
              <a:ext cx="576" cy="576"/>
            </a:xfrm>
            <a:prstGeom prst="rect">
              <a:avLst/>
            </a:prstGeom>
            <a:noFill/>
            <a:ln w="25400" cap="flat" cmpd="sng">
              <a:solidFill>
                <a:schemeClr val="tx1"/>
              </a:solidFill>
              <a:prstDash val="solid"/>
              <a:miter/>
              <a:headEnd type="none" w="med" len="med"/>
              <a:tailEnd type="none" w="med" len="med"/>
            </a:ln>
          </p:spPr>
          <p:txBody>
            <a:bodyPr/>
            <a:lstStyle/>
            <a:p>
              <a:endParaRPr lang="zh-CN" altLang="en-US" sz="100"/>
            </a:p>
          </p:txBody>
        </p:sp>
      </p:grpSp>
      <p:grpSp>
        <p:nvGrpSpPr>
          <p:cNvPr id="324628" name="组合 324627"/>
          <p:cNvGrpSpPr/>
          <p:nvPr/>
        </p:nvGrpSpPr>
        <p:grpSpPr>
          <a:xfrm>
            <a:off x="5744971" y="3256929"/>
            <a:ext cx="1918432" cy="685920"/>
            <a:chOff x="3945" y="1549"/>
            <a:chExt cx="1611" cy="576"/>
          </a:xfrm>
        </p:grpSpPr>
        <p:sp>
          <p:nvSpPr>
            <p:cNvPr id="324629" name="矩形 324628"/>
            <p:cNvSpPr/>
            <p:nvPr/>
          </p:nvSpPr>
          <p:spPr>
            <a:xfrm>
              <a:off x="4453" y="1549"/>
              <a:ext cx="576" cy="576"/>
            </a:xfrm>
            <a:prstGeom prst="rect">
              <a:avLst/>
            </a:prstGeom>
            <a:noFill/>
            <a:ln w="25400" cap="flat" cmpd="sng">
              <a:solidFill>
                <a:schemeClr val="tx1"/>
              </a:solidFill>
              <a:prstDash val="solid"/>
              <a:miter/>
              <a:headEnd type="none" w="med" len="med"/>
              <a:tailEnd type="none" w="med" len="med"/>
            </a:ln>
          </p:spPr>
          <p:txBody>
            <a:bodyPr/>
            <a:lstStyle/>
            <a:p>
              <a:endParaRPr lang="zh-CN" altLang="en-US" sz="100"/>
            </a:p>
          </p:txBody>
        </p:sp>
        <p:sp>
          <p:nvSpPr>
            <p:cNvPr id="324630" name="直接连接符 324629"/>
            <p:cNvSpPr/>
            <p:nvPr/>
          </p:nvSpPr>
          <p:spPr>
            <a:xfrm>
              <a:off x="3985" y="1639"/>
              <a:ext cx="468" cy="0"/>
            </a:xfrm>
            <a:prstGeom prst="line">
              <a:avLst/>
            </a:prstGeom>
            <a:ln w="25400" cap="flat" cmpd="sng">
              <a:solidFill>
                <a:schemeClr val="tx1"/>
              </a:solidFill>
              <a:prstDash val="solid"/>
              <a:headEnd type="oval" w="med" len="med"/>
              <a:tailEnd type="none" w="med" len="med"/>
            </a:ln>
          </p:spPr>
        </p:sp>
        <p:sp>
          <p:nvSpPr>
            <p:cNvPr id="324631" name="直接连接符 324630"/>
            <p:cNvSpPr/>
            <p:nvPr/>
          </p:nvSpPr>
          <p:spPr>
            <a:xfrm>
              <a:off x="3985" y="2022"/>
              <a:ext cx="468" cy="0"/>
            </a:xfrm>
            <a:prstGeom prst="line">
              <a:avLst/>
            </a:prstGeom>
            <a:ln w="25400" cap="flat" cmpd="sng">
              <a:solidFill>
                <a:schemeClr val="tx1"/>
              </a:solidFill>
              <a:prstDash val="solid"/>
              <a:headEnd type="oval" w="med" len="med"/>
              <a:tailEnd type="none" w="med" len="med"/>
            </a:ln>
          </p:spPr>
        </p:sp>
        <p:sp>
          <p:nvSpPr>
            <p:cNvPr id="324632" name="直接连接符 324631"/>
            <p:cNvSpPr/>
            <p:nvPr/>
          </p:nvSpPr>
          <p:spPr>
            <a:xfrm>
              <a:off x="5029" y="2022"/>
              <a:ext cx="411" cy="0"/>
            </a:xfrm>
            <a:prstGeom prst="line">
              <a:avLst/>
            </a:prstGeom>
            <a:ln w="25400" cap="flat" cmpd="sng">
              <a:solidFill>
                <a:schemeClr val="tx1"/>
              </a:solidFill>
              <a:prstDash val="solid"/>
              <a:headEnd type="none" w="med" len="med"/>
              <a:tailEnd type="oval" w="med" len="med"/>
            </a:ln>
          </p:spPr>
        </p:sp>
        <p:sp>
          <p:nvSpPr>
            <p:cNvPr id="324633" name="直接连接符 324632"/>
            <p:cNvSpPr/>
            <p:nvPr/>
          </p:nvSpPr>
          <p:spPr>
            <a:xfrm>
              <a:off x="5029" y="1639"/>
              <a:ext cx="411" cy="0"/>
            </a:xfrm>
            <a:prstGeom prst="line">
              <a:avLst/>
            </a:prstGeom>
            <a:ln w="25400" cap="flat" cmpd="sng">
              <a:solidFill>
                <a:schemeClr val="tx1"/>
              </a:solidFill>
              <a:prstDash val="solid"/>
              <a:headEnd type="none" w="med" len="med"/>
              <a:tailEnd type="oval" w="med" len="med"/>
            </a:ln>
          </p:spPr>
        </p:sp>
        <p:sp>
          <p:nvSpPr>
            <p:cNvPr id="324634" name="矩形 324633"/>
            <p:cNvSpPr/>
            <p:nvPr/>
          </p:nvSpPr>
          <p:spPr>
            <a:xfrm>
              <a:off x="3945" y="1653"/>
              <a:ext cx="323" cy="309"/>
            </a:xfrm>
            <a:prstGeom prst="rect">
              <a:avLst/>
            </a:prstGeom>
            <a:noFill/>
            <a:ln w="25400">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u</a:t>
              </a:r>
              <a:r>
                <a:rPr lang="en-US" altLang="zh-CN" sz="1800" b="1" baseline="-25000">
                  <a:latin typeface="Times New Roman" panose="02020603050405020304" pitchFamily="18" charset="0"/>
                  <a:ea typeface="楷体_GB2312" pitchFamily="49" charset="-122"/>
                </a:rPr>
                <a:t>1</a:t>
              </a:r>
              <a:endParaRPr lang="en-US" altLang="zh-CN" sz="1800" b="1" baseline="-25000">
                <a:latin typeface="Times New Roman" panose="02020603050405020304" pitchFamily="18" charset="0"/>
                <a:ea typeface="楷体_GB2312" pitchFamily="49" charset="-122"/>
              </a:endParaRPr>
            </a:p>
          </p:txBody>
        </p:sp>
        <p:sp>
          <p:nvSpPr>
            <p:cNvPr id="324635" name="矩形 324634"/>
            <p:cNvSpPr/>
            <p:nvPr/>
          </p:nvSpPr>
          <p:spPr>
            <a:xfrm>
              <a:off x="5233" y="1654"/>
              <a:ext cx="323" cy="309"/>
            </a:xfrm>
            <a:prstGeom prst="rect">
              <a:avLst/>
            </a:prstGeom>
            <a:noFill/>
            <a:ln w="25400">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u</a:t>
              </a:r>
              <a:r>
                <a:rPr lang="en-US" altLang="zh-CN" sz="1800" b="1" baseline="-25000">
                  <a:latin typeface="Times New Roman" panose="02020603050405020304" pitchFamily="18" charset="0"/>
                  <a:ea typeface="楷体_GB2312" pitchFamily="49" charset="-122"/>
                </a:rPr>
                <a:t>3</a:t>
              </a:r>
              <a:endParaRPr lang="en-US" altLang="zh-CN" sz="1800" b="1" baseline="-25000">
                <a:latin typeface="Times New Roman" panose="02020603050405020304" pitchFamily="18" charset="0"/>
                <a:ea typeface="楷体_GB2312" pitchFamily="49" charset="-122"/>
              </a:endParaRPr>
            </a:p>
          </p:txBody>
        </p:sp>
        <p:sp>
          <p:nvSpPr>
            <p:cNvPr id="324636" name="矩形 324635"/>
            <p:cNvSpPr/>
            <p:nvPr/>
          </p:nvSpPr>
          <p:spPr>
            <a:xfrm>
              <a:off x="4595" y="1684"/>
              <a:ext cx="303" cy="309"/>
            </a:xfrm>
            <a:prstGeom prst="rect">
              <a:avLst/>
            </a:prstGeom>
            <a:noFill/>
            <a:ln w="25400">
              <a:noFill/>
            </a:ln>
          </p:spPr>
          <p:txBody>
            <a:bodyPr wrap="none" anchor="t">
              <a:spAutoFit/>
            </a:bodyPr>
            <a:lstStyle/>
            <a:p>
              <a:pPr>
                <a:spcBef>
                  <a:spcPct val="50000"/>
                </a:spcBef>
              </a:pPr>
              <a:r>
                <a:rPr lang="en-US" altLang="zh-CN" sz="1800" b="1">
                  <a:latin typeface="Times New Roman" panose="02020603050405020304" pitchFamily="18" charset="0"/>
                  <a:ea typeface="楷体_GB2312" pitchFamily="49" charset="-122"/>
                </a:rPr>
                <a:t>H</a:t>
              </a:r>
              <a:endParaRPr lang="en-US" altLang="zh-CN" sz="1800" b="1" baseline="-25000">
                <a:latin typeface="Times New Roman" panose="02020603050405020304" pitchFamily="18" charset="0"/>
                <a:ea typeface="楷体_GB2312" pitchFamily="49" charset="-122"/>
              </a:endParaRPr>
            </a:p>
          </p:txBody>
        </p:sp>
      </p:grpSp>
      <p:sp>
        <p:nvSpPr>
          <p:cNvPr id="324637" name="燕尾形箭头 324636"/>
          <p:cNvSpPr/>
          <p:nvPr/>
        </p:nvSpPr>
        <p:spPr>
          <a:xfrm>
            <a:off x="5036425" y="3477233"/>
            <a:ext cx="465616" cy="163145"/>
          </a:xfrm>
          <a:prstGeom prst="notchedRightArrow">
            <a:avLst>
              <a:gd name="adj1" fmla="val 50000"/>
              <a:gd name="adj2" fmla="val 71350"/>
            </a:avLst>
          </a:prstGeom>
          <a:gradFill rotWithShape="1">
            <a:gsLst>
              <a:gs pos="0">
                <a:srgbClr val="FFFF00"/>
              </a:gs>
              <a:gs pos="100000">
                <a:srgbClr val="FF3300"/>
              </a:gs>
            </a:gsLst>
            <a:lin ang="2700000" scaled="1"/>
            <a:tileRect/>
          </a:gradFill>
          <a:ln w="9525" cap="flat" cmpd="sng">
            <a:solidFill>
              <a:schemeClr val="tx1"/>
            </a:solidFill>
            <a:prstDash val="solid"/>
            <a:miter/>
            <a:headEnd type="none" w="med" len="med"/>
            <a:tailEnd type="none" w="med" len="med"/>
          </a:ln>
        </p:spPr>
        <p:txBody>
          <a:bodyPr/>
          <a:lstStyle/>
          <a:p>
            <a:endParaRPr lang="zh-CN" altLang="en-US" sz="100"/>
          </a:p>
        </p:txBody>
      </p:sp>
      <p:graphicFrame>
        <p:nvGraphicFramePr>
          <p:cNvPr id="324638" name="对象 324637"/>
          <p:cNvGraphicFramePr/>
          <p:nvPr/>
        </p:nvGraphicFramePr>
        <p:xfrm>
          <a:off x="3229931" y="2499559"/>
          <a:ext cx="2307835" cy="633523"/>
        </p:xfrm>
        <a:graphic>
          <a:graphicData uri="http://schemas.openxmlformats.org/presentationml/2006/ole">
            <mc:AlternateContent xmlns:mc="http://schemas.openxmlformats.org/markup-compatibility/2006">
              <mc:Choice xmlns:v="urn:schemas-microsoft-com:vml" Requires="v">
                <p:oleObj spid="_x0000_s173058" name="" r:id="rId1" imgW="1803400" imgH="457200" progId="Equation.3">
                  <p:embed/>
                </p:oleObj>
              </mc:Choice>
              <mc:Fallback>
                <p:oleObj name="" r:id="rId1" imgW="1803400" imgH="457200" progId="Equation.3">
                  <p:embed/>
                  <p:pic>
                    <p:nvPicPr>
                      <p:cNvPr id="0" name="对象 324637"/>
                      <p:cNvPicPr/>
                      <p:nvPr/>
                    </p:nvPicPr>
                    <p:blipFill>
                      <a:blip r:embed="rId2">
                        <a:clrChange>
                          <a:clrFrom>
                            <a:srgbClr val="000000"/>
                          </a:clrFrom>
                          <a:clrTo>
                            <a:srgbClr val="000000"/>
                          </a:clrTo>
                        </a:clrChange>
                      </a:blip>
                      <a:stretch>
                        <a:fillRect/>
                      </a:stretch>
                    </p:blipFill>
                    <p:spPr>
                      <a:xfrm>
                        <a:off x="3229931" y="2499559"/>
                        <a:ext cx="2307835" cy="633523"/>
                      </a:xfrm>
                      <a:prstGeom prst="rect">
                        <a:avLst/>
                      </a:prstGeom>
                      <a:noFill/>
                      <a:ln w="38100">
                        <a:noFill/>
                        <a:miter/>
                      </a:ln>
                    </p:spPr>
                  </p:pic>
                </p:oleObj>
              </mc:Fallback>
            </mc:AlternateContent>
          </a:graphicData>
        </a:graphic>
      </p:graphicFrame>
      <p:sp>
        <p:nvSpPr>
          <p:cNvPr id="324639" name="矩形 324638"/>
          <p:cNvSpPr/>
          <p:nvPr/>
        </p:nvSpPr>
        <p:spPr>
          <a:xfrm>
            <a:off x="1714000" y="4103611"/>
            <a:ext cx="5694565" cy="368300"/>
          </a:xfrm>
          <a:prstGeom prst="rect">
            <a:avLst/>
          </a:prstGeom>
          <a:noFill/>
          <a:ln w="9525">
            <a:noFill/>
          </a:ln>
        </p:spPr>
        <p:txBody>
          <a:bodyPr>
            <a:spAutoFit/>
          </a:bodyPr>
          <a:lstStyle/>
          <a:p>
            <a:pPr>
              <a:spcBef>
                <a:spcPct val="50000"/>
              </a:spcBef>
            </a:pPr>
            <a:r>
              <a:rPr lang="en-US" altLang="zh-CN" sz="1800" b="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1</a:t>
            </a:r>
            <a:r>
              <a:rPr lang="zh-CN" altLang="en-US" sz="1800" b="1" dirty="0">
                <a:latin typeface="Times New Roman" panose="02020603050405020304" pitchFamily="18" charset="0"/>
                <a:ea typeface="楷体_GB2312" pitchFamily="49" charset="-122"/>
              </a:rPr>
              <a:t>、</a:t>
            </a:r>
            <a:r>
              <a:rPr lang="en-US" altLang="zh-CN" sz="1800" b="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2</a:t>
            </a:r>
            <a:r>
              <a:rPr lang="en-US" altLang="zh-CN" sz="1800" b="1">
                <a:latin typeface="Times New Roman" panose="02020603050405020304" pitchFamily="18" charset="0"/>
                <a:ea typeface="楷体_GB2312" pitchFamily="49" charset="-122"/>
              </a:rPr>
              <a:t> </a:t>
            </a:r>
            <a:r>
              <a:rPr lang="zh-CN" altLang="en-US" sz="1800" b="1" dirty="0">
                <a:latin typeface="宋体" panose="02010600030101010101" pitchFamily="2" charset="-122"/>
              </a:rPr>
              <a:t>的滤波特性与</a:t>
            </a:r>
            <a:r>
              <a:rPr lang="en-US" altLang="zh-CN" sz="1800" b="1">
                <a:latin typeface="Times New Roman" panose="02020603050405020304" pitchFamily="18" charset="0"/>
              </a:rPr>
              <a:t>H</a:t>
            </a:r>
            <a:r>
              <a:rPr lang="zh-CN" altLang="en-US" sz="1800" b="1" dirty="0">
                <a:latin typeface="宋体" panose="02010600030101010101" pitchFamily="2" charset="-122"/>
              </a:rPr>
              <a:t>的滤波特性为“</a:t>
            </a:r>
            <a:r>
              <a:rPr lang="zh-CN" altLang="en-US" sz="1800" b="1" dirty="0">
                <a:solidFill>
                  <a:schemeClr val="accent2"/>
                </a:solidFill>
                <a:latin typeface="宋体" panose="02010600030101010101" pitchFamily="2" charset="-122"/>
              </a:rPr>
              <a:t>与</a:t>
            </a:r>
            <a:r>
              <a:rPr lang="zh-CN" altLang="en-US" sz="1800" b="1" dirty="0">
                <a:latin typeface="宋体" panose="02010600030101010101" pitchFamily="2" charset="-122"/>
              </a:rPr>
              <a:t>”逻辑关系</a:t>
            </a:r>
            <a:endParaRPr lang="zh-CN" altLang="en-US" sz="1800" b="1"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324611"/>
                                        </p:tgtEl>
                                        <p:attrNameLst>
                                          <p:attrName>style.visibility</p:attrName>
                                        </p:attrNameLst>
                                      </p:cBhvr>
                                      <p:to>
                                        <p:strVal val="visible"/>
                                      </p:to>
                                    </p:set>
                                    <p:anim calcmode="lin" valueType="num">
                                      <p:cBhvr>
                                        <p:cTn id="7" dur="1000" fill="hold"/>
                                        <p:tgtEl>
                                          <p:spTgt spid="324611"/>
                                        </p:tgtEl>
                                        <p:attrNameLst>
                                          <p:attrName>ppt_w</p:attrName>
                                        </p:attrNameLst>
                                      </p:cBhvr>
                                      <p:tavLst>
                                        <p:tav tm="0">
                                          <p:val>
                                            <p:fltVal val="0"/>
                                          </p:val>
                                        </p:tav>
                                        <p:tav tm="100000">
                                          <p:val>
                                            <p:strVal val="#ppt_w"/>
                                          </p:val>
                                        </p:tav>
                                      </p:tavLst>
                                    </p:anim>
                                    <p:anim calcmode="lin" valueType="num">
                                      <p:cBhvr>
                                        <p:cTn id="8" dur="1000" fill="hold"/>
                                        <p:tgtEl>
                                          <p:spTgt spid="324611"/>
                                        </p:tgtEl>
                                        <p:attrNameLst>
                                          <p:attrName>ppt_h</p:attrName>
                                        </p:attrNameLst>
                                      </p:cBhvr>
                                      <p:tavLst>
                                        <p:tav tm="0">
                                          <p:val>
                                            <p:fltVal val="0"/>
                                          </p:val>
                                        </p:tav>
                                        <p:tav tm="100000">
                                          <p:val>
                                            <p:strVal val="#ppt_h"/>
                                          </p:val>
                                        </p:tav>
                                      </p:tavLst>
                                    </p:anim>
                                    <p:anim calcmode="lin" valueType="num">
                                      <p:cBhvr>
                                        <p:cTn id="9" dur="1000" fill="hold"/>
                                        <p:tgtEl>
                                          <p:spTgt spid="324611"/>
                                        </p:tgtEl>
                                        <p:attrNameLst>
                                          <p:attrName>style.rotation</p:attrName>
                                        </p:attrNameLst>
                                      </p:cBhvr>
                                      <p:tavLst>
                                        <p:tav tm="0">
                                          <p:val>
                                            <p:fltVal val="90"/>
                                          </p:val>
                                        </p:tav>
                                        <p:tav tm="100000">
                                          <p:val>
                                            <p:fltVal val="0"/>
                                          </p:val>
                                        </p:tav>
                                      </p:tavLst>
                                    </p:anim>
                                    <p:animEffect transition="in" filter="fade">
                                      <p:cBhvr>
                                        <p:cTn id="10" dur="1000"/>
                                        <p:tgtEl>
                                          <p:spTgt spid="324611"/>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iterate type="lt">
                                    <p:tmPct val="10000"/>
                                  </p:iterate>
                                  <p:childTnLst>
                                    <p:set>
                                      <p:cBhvr>
                                        <p:cTn id="14" dur="1" fill="hold">
                                          <p:stCondLst>
                                            <p:cond delay="0"/>
                                          </p:stCondLst>
                                        </p:cTn>
                                        <p:tgtEl>
                                          <p:spTgt spid="324610"/>
                                        </p:tgtEl>
                                        <p:attrNameLst>
                                          <p:attrName>style.visibility</p:attrName>
                                        </p:attrNameLst>
                                      </p:cBhvr>
                                      <p:to>
                                        <p:strVal val="visible"/>
                                      </p:to>
                                    </p:set>
                                    <p:anim calcmode="lin" valueType="num">
                                      <p:cBhvr>
                                        <p:cTn id="15" dur="1000" fill="hold"/>
                                        <p:tgtEl>
                                          <p:spTgt spid="324610"/>
                                        </p:tgtEl>
                                        <p:attrNameLst>
                                          <p:attrName>ppt_w</p:attrName>
                                        </p:attrNameLst>
                                      </p:cBhvr>
                                      <p:tavLst>
                                        <p:tav tm="0">
                                          <p:val>
                                            <p:fltVal val="0"/>
                                          </p:val>
                                        </p:tav>
                                        <p:tav tm="100000">
                                          <p:val>
                                            <p:strVal val="#ppt_w"/>
                                          </p:val>
                                        </p:tav>
                                      </p:tavLst>
                                    </p:anim>
                                    <p:anim calcmode="lin" valueType="num">
                                      <p:cBhvr>
                                        <p:cTn id="16" dur="1000" fill="hold"/>
                                        <p:tgtEl>
                                          <p:spTgt spid="324610"/>
                                        </p:tgtEl>
                                        <p:attrNameLst>
                                          <p:attrName>ppt_h</p:attrName>
                                        </p:attrNameLst>
                                      </p:cBhvr>
                                      <p:tavLst>
                                        <p:tav tm="0">
                                          <p:val>
                                            <p:fltVal val="0"/>
                                          </p:val>
                                        </p:tav>
                                        <p:tav tm="100000">
                                          <p:val>
                                            <p:strVal val="#ppt_h"/>
                                          </p:val>
                                        </p:tav>
                                      </p:tavLst>
                                    </p:anim>
                                    <p:anim calcmode="lin" valueType="num">
                                      <p:cBhvr>
                                        <p:cTn id="17" dur="1000" fill="hold"/>
                                        <p:tgtEl>
                                          <p:spTgt spid="324610"/>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246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324612"/>
                                        </p:tgtEl>
                                        <p:attrNameLst>
                                          <p:attrName>style.visibility</p:attrName>
                                        </p:attrNameLst>
                                      </p:cBhvr>
                                      <p:to>
                                        <p:strVal val="visible"/>
                                      </p:to>
                                    </p:set>
                                    <p:anim calcmode="lin" valueType="num">
                                      <p:cBhvr>
                                        <p:cTn id="23" dur="1000" fill="hold"/>
                                        <p:tgtEl>
                                          <p:spTgt spid="324612"/>
                                        </p:tgtEl>
                                        <p:attrNameLst>
                                          <p:attrName>ppt_w</p:attrName>
                                        </p:attrNameLst>
                                      </p:cBhvr>
                                      <p:tavLst>
                                        <p:tav tm="0">
                                          <p:val>
                                            <p:fltVal val="0"/>
                                          </p:val>
                                        </p:tav>
                                        <p:tav tm="100000">
                                          <p:val>
                                            <p:strVal val="#ppt_w"/>
                                          </p:val>
                                        </p:tav>
                                      </p:tavLst>
                                    </p:anim>
                                    <p:anim calcmode="lin" valueType="num">
                                      <p:cBhvr>
                                        <p:cTn id="24" dur="1000" fill="hold"/>
                                        <p:tgtEl>
                                          <p:spTgt spid="324612"/>
                                        </p:tgtEl>
                                        <p:attrNameLst>
                                          <p:attrName>ppt_h</p:attrName>
                                        </p:attrNameLst>
                                      </p:cBhvr>
                                      <p:tavLst>
                                        <p:tav tm="0">
                                          <p:val>
                                            <p:fltVal val="0"/>
                                          </p:val>
                                        </p:tav>
                                        <p:tav tm="100000">
                                          <p:val>
                                            <p:strVal val="#ppt_h"/>
                                          </p:val>
                                        </p:tav>
                                      </p:tavLst>
                                    </p:anim>
                                    <p:anim calcmode="lin" valueType="num">
                                      <p:cBhvr>
                                        <p:cTn id="25" dur="1000" fill="hold"/>
                                        <p:tgtEl>
                                          <p:spTgt spid="324612"/>
                                        </p:tgtEl>
                                        <p:attrNameLst>
                                          <p:attrName>style.rotation</p:attrName>
                                        </p:attrNameLst>
                                      </p:cBhvr>
                                      <p:tavLst>
                                        <p:tav tm="0">
                                          <p:val>
                                            <p:fltVal val="90"/>
                                          </p:val>
                                        </p:tav>
                                        <p:tav tm="100000">
                                          <p:val>
                                            <p:fltVal val="0"/>
                                          </p:val>
                                        </p:tav>
                                      </p:tavLst>
                                    </p:anim>
                                    <p:animEffect transition="in" filter="fade">
                                      <p:cBhvr>
                                        <p:cTn id="26" dur="1000"/>
                                        <p:tgtEl>
                                          <p:spTgt spid="3246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iterate type="wd">
                                    <p:tmPct val="100000"/>
                                  </p:iterate>
                                  <p:childTnLst>
                                    <p:set>
                                      <p:cBhvr>
                                        <p:cTn id="30" dur="1" fill="hold">
                                          <p:stCondLst>
                                            <p:cond delay="0"/>
                                          </p:stCondLst>
                                        </p:cTn>
                                        <p:tgtEl>
                                          <p:spTgt spid="324613">
                                            <p:txEl>
                                              <p:pRg st="0" end="0"/>
                                            </p:txEl>
                                          </p:spTgt>
                                        </p:tgtEl>
                                        <p:attrNameLst>
                                          <p:attrName>style.visibility</p:attrName>
                                        </p:attrNameLst>
                                      </p:cBhvr>
                                      <p:to>
                                        <p:strVal val="visible"/>
                                      </p:to>
                                    </p:set>
                                    <p:anim calcmode="lin" valueType="num">
                                      <p:cBhvr additive="base">
                                        <p:cTn id="31" dur="300" fill="hold"/>
                                        <p:tgtEl>
                                          <p:spTgt spid="324613">
                                            <p:txEl>
                                              <p:pRg st="0" end="0"/>
                                            </p:txEl>
                                          </p:spTgt>
                                        </p:tgtEl>
                                        <p:attrNameLst>
                                          <p:attrName>ppt_x</p:attrName>
                                        </p:attrNameLst>
                                      </p:cBhvr>
                                      <p:tavLst>
                                        <p:tav tm="0">
                                          <p:val>
                                            <p:strVal val="0-#ppt_w/2"/>
                                          </p:val>
                                        </p:tav>
                                        <p:tav tm="100000">
                                          <p:val>
                                            <p:strVal val="#ppt_x"/>
                                          </p:val>
                                        </p:tav>
                                      </p:tavLst>
                                    </p:anim>
                                    <p:anim calcmode="lin" valueType="num">
                                      <p:cBhvr additive="base">
                                        <p:cTn id="32" dur="300" fill="hold"/>
                                        <p:tgtEl>
                                          <p:spTgt spid="324613">
                                            <p:txEl>
                                              <p:pRg st="0" end="0"/>
                                            </p:txEl>
                                          </p:spTgt>
                                        </p:tgtEl>
                                        <p:attrNameLst>
                                          <p:attrName>ppt_y</p:attrName>
                                        </p:attrNameLst>
                                      </p:cBhvr>
                                      <p:tavLst>
                                        <p:tav tm="0">
                                          <p:val>
                                            <p:strVal val="0-#ppt_h/2"/>
                                          </p:val>
                                        </p:tav>
                                        <p:tav tm="100000">
                                          <p:val>
                                            <p:strVal val="#ppt_y"/>
                                          </p:val>
                                        </p:tav>
                                      </p:tavLst>
                                    </p:anim>
                                  </p:childTnLst>
                                </p:cTn>
                              </p:par>
                            </p:childTnLst>
                          </p:cTn>
                        </p:par>
                        <p:par>
                          <p:cTn id="33" fill="hold">
                            <p:stCondLst>
                              <p:cond delay="2100"/>
                            </p:stCondLst>
                            <p:childTnLst>
                              <p:par>
                                <p:cTn id="34" presetID="22" presetClass="entr" presetSubtype="8" fill="hold" nodeType="afterEffect">
                                  <p:stCondLst>
                                    <p:cond delay="0"/>
                                  </p:stCondLst>
                                  <p:childTnLst>
                                    <p:set>
                                      <p:cBhvr>
                                        <p:cTn id="35" dur="1" fill="hold">
                                          <p:stCondLst>
                                            <p:cond delay="0"/>
                                          </p:stCondLst>
                                        </p:cTn>
                                        <p:tgtEl>
                                          <p:spTgt spid="324638"/>
                                        </p:tgtEl>
                                        <p:attrNameLst>
                                          <p:attrName>style.visibility</p:attrName>
                                        </p:attrNameLst>
                                      </p:cBhvr>
                                      <p:to>
                                        <p:strVal val="visible"/>
                                      </p:to>
                                    </p:set>
                                    <p:animEffect transition="in" filter="wipe(left)">
                                      <p:cBhvr>
                                        <p:cTn id="36" dur="500"/>
                                        <p:tgtEl>
                                          <p:spTgt spid="32463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24614"/>
                                        </p:tgtEl>
                                        <p:attrNameLst>
                                          <p:attrName>style.visibility</p:attrName>
                                        </p:attrNameLst>
                                      </p:cBhvr>
                                      <p:to>
                                        <p:strVal val="visible"/>
                                      </p:to>
                                    </p:set>
                                    <p:animEffect transition="in" filter="wipe(left)">
                                      <p:cBhvr>
                                        <p:cTn id="41" dur="500"/>
                                        <p:tgtEl>
                                          <p:spTgt spid="3246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24637"/>
                                        </p:tgtEl>
                                        <p:attrNameLst>
                                          <p:attrName>style.visibility</p:attrName>
                                        </p:attrNameLst>
                                      </p:cBhvr>
                                      <p:to>
                                        <p:strVal val="visible"/>
                                      </p:to>
                                    </p:set>
                                    <p:animEffect transition="in" filter="wipe(left)">
                                      <p:cBhvr>
                                        <p:cTn id="46" dur="500"/>
                                        <p:tgtEl>
                                          <p:spTgt spid="324637"/>
                                        </p:tgtEl>
                                      </p:cBhvr>
                                    </p:animEffect>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nodeType="clickEffect">
                                  <p:stCondLst>
                                    <p:cond delay="0"/>
                                  </p:stCondLst>
                                  <p:childTnLst>
                                    <p:set>
                                      <p:cBhvr>
                                        <p:cTn id="50" dur="1" fill="hold">
                                          <p:stCondLst>
                                            <p:cond delay="0"/>
                                          </p:stCondLst>
                                        </p:cTn>
                                        <p:tgtEl>
                                          <p:spTgt spid="324628"/>
                                        </p:tgtEl>
                                        <p:attrNameLst>
                                          <p:attrName>style.visibility</p:attrName>
                                        </p:attrNameLst>
                                      </p:cBhvr>
                                      <p:to>
                                        <p:strVal val="visible"/>
                                      </p:to>
                                    </p:set>
                                    <p:anim calcmode="lin" valueType="num">
                                      <p:cBhvr>
                                        <p:cTn id="51" dur="1000" fill="hold"/>
                                        <p:tgtEl>
                                          <p:spTgt spid="324628"/>
                                        </p:tgtEl>
                                        <p:attrNameLst>
                                          <p:attrName>ppt_w</p:attrName>
                                        </p:attrNameLst>
                                      </p:cBhvr>
                                      <p:tavLst>
                                        <p:tav tm="0">
                                          <p:val>
                                            <p:fltVal val="0"/>
                                          </p:val>
                                        </p:tav>
                                        <p:tav tm="100000">
                                          <p:val>
                                            <p:strVal val="#ppt_w"/>
                                          </p:val>
                                        </p:tav>
                                      </p:tavLst>
                                    </p:anim>
                                    <p:anim calcmode="lin" valueType="num">
                                      <p:cBhvr>
                                        <p:cTn id="52" dur="1000" fill="hold"/>
                                        <p:tgtEl>
                                          <p:spTgt spid="324628"/>
                                        </p:tgtEl>
                                        <p:attrNameLst>
                                          <p:attrName>ppt_h</p:attrName>
                                        </p:attrNameLst>
                                      </p:cBhvr>
                                      <p:tavLst>
                                        <p:tav tm="0">
                                          <p:val>
                                            <p:fltVal val="0"/>
                                          </p:val>
                                        </p:tav>
                                        <p:tav tm="100000">
                                          <p:val>
                                            <p:strVal val="#ppt_h"/>
                                          </p:val>
                                        </p:tav>
                                      </p:tavLst>
                                    </p:anim>
                                    <p:anim calcmode="lin" valueType="num">
                                      <p:cBhvr>
                                        <p:cTn id="53" dur="1000" fill="hold"/>
                                        <p:tgtEl>
                                          <p:spTgt spid="324628"/>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3246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p:stCondLst>
                        <p:cond delay="indefinite"/>
                      </p:stCondLst>
                      <p:childTnLst>
                        <p:par>
                          <p:cTn id="56" fill="hold">
                            <p:stCondLst>
                              <p:cond delay="0"/>
                            </p:stCondLst>
                            <p:childTnLst>
                              <p:par>
                                <p:cTn id="57" presetID="52" presetClass="entr" presetSubtype="0" fill="hold" grpId="0" nodeType="clickEffect">
                                  <p:stCondLst>
                                    <p:cond delay="0"/>
                                  </p:stCondLst>
                                  <p:iterate type="lt">
                                    <p:tmPct val="10000"/>
                                  </p:iterate>
                                  <p:childTnLst>
                                    <p:set>
                                      <p:cBhvr>
                                        <p:cTn id="58" dur="1" fill="hold">
                                          <p:stCondLst>
                                            <p:cond delay="0"/>
                                          </p:stCondLst>
                                        </p:cTn>
                                        <p:tgtEl>
                                          <p:spTgt spid="324639"/>
                                        </p:tgtEl>
                                        <p:attrNameLst>
                                          <p:attrName>style.visibility</p:attrName>
                                        </p:attrNameLst>
                                      </p:cBhvr>
                                      <p:to>
                                        <p:strVal val="visible"/>
                                      </p:to>
                                    </p:set>
                                    <p:animScale>
                                      <p:cBhvr>
                                        <p:cTn id="59" dur="1000" decel="50000" fill="hold">
                                          <p:stCondLst>
                                            <p:cond delay="0"/>
                                          </p:stCondLst>
                                        </p:cTn>
                                        <p:tgtEl>
                                          <p:spTgt spid="3246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60" dur="1000" decel="50000" fill="hold">
                                          <p:stCondLst>
                                            <p:cond delay="0"/>
                                          </p:stCondLst>
                                        </p:cTn>
                                        <p:tgtEl>
                                          <p:spTgt spid="324639"/>
                                        </p:tgtEl>
                                        <p:attrNameLst>
                                          <p:attrName>ppt_x</p:attrName>
                                          <p:attrName>ppt_y</p:attrName>
                                        </p:attrNameLst>
                                      </p:cBhvr>
                                    </p:animMotion>
                                    <p:animEffect transition="in" filter="fade">
                                      <p:cBhvr>
                                        <p:cTn id="61" dur="1000"/>
                                        <p:tgtEl>
                                          <p:spTgt spid="324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0" grpId="0"/>
      <p:bldP spid="324611" grpId="0"/>
      <p:bldP spid="324612" grpId="0"/>
      <p:bldP spid="324613" grpId="0" build="p"/>
      <p:bldP spid="32463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文本框 325633"/>
          <p:cNvSpPr txBox="1"/>
          <p:nvPr/>
        </p:nvSpPr>
        <p:spPr>
          <a:xfrm>
            <a:off x="1724718" y="479906"/>
            <a:ext cx="1732662" cy="368300"/>
          </a:xfrm>
          <a:prstGeom prst="rect">
            <a:avLst/>
          </a:prstGeom>
          <a:noFill/>
          <a:ln w="9525">
            <a:noFill/>
          </a:ln>
        </p:spPr>
        <p:txBody>
          <a:bodyPr>
            <a:spAutoFit/>
          </a:bodyPr>
          <a:lstStyle/>
          <a:p>
            <a:pPr>
              <a:spcBef>
                <a:spcPct val="50000"/>
              </a:spcBef>
            </a:pPr>
            <a:r>
              <a:rPr lang="en-US" altLang="zh-CN" sz="1800" b="1">
                <a:latin typeface="Times New Roman" panose="02020603050405020304" pitchFamily="18" charset="0"/>
                <a:ea typeface="楷体_GB2312" pitchFamily="49" charset="-122"/>
              </a:rPr>
              <a:t>2</a:t>
            </a:r>
            <a:r>
              <a:rPr lang="en-US" altLang="zh-CN" sz="1800" b="1" dirty="0">
                <a:latin typeface="宋体" panose="02010600030101010101" pitchFamily="2" charset="-122"/>
              </a:rPr>
              <a:t>)</a:t>
            </a:r>
            <a:r>
              <a:rPr lang="zh-CN" altLang="en-US" sz="1800" b="1" dirty="0">
                <a:latin typeface="宋体" panose="02010600030101010101" pitchFamily="2" charset="-122"/>
              </a:rPr>
              <a:t>并联方式：</a:t>
            </a:r>
            <a:endParaRPr lang="zh-CN" altLang="en-US" sz="1800" b="1" baseline="-25000" dirty="0">
              <a:latin typeface="宋体" panose="02010600030101010101" pitchFamily="2" charset="-122"/>
            </a:endParaRPr>
          </a:p>
        </p:txBody>
      </p:sp>
      <p:grpSp>
        <p:nvGrpSpPr>
          <p:cNvPr id="325635" name="组合 325634"/>
          <p:cNvGrpSpPr/>
          <p:nvPr/>
        </p:nvGrpSpPr>
        <p:grpSpPr>
          <a:xfrm>
            <a:off x="1808076" y="1032453"/>
            <a:ext cx="2704382" cy="1463534"/>
            <a:chOff x="554" y="2793"/>
            <a:chExt cx="2271" cy="1229"/>
          </a:xfrm>
        </p:grpSpPr>
        <p:sp>
          <p:nvSpPr>
            <p:cNvPr id="325636" name="矩形 325635"/>
            <p:cNvSpPr/>
            <p:nvPr/>
          </p:nvSpPr>
          <p:spPr>
            <a:xfrm>
              <a:off x="1413" y="3446"/>
              <a:ext cx="576" cy="576"/>
            </a:xfrm>
            <a:prstGeom prst="rect">
              <a:avLst/>
            </a:prstGeom>
            <a:noFill/>
            <a:ln w="25400" cap="flat" cmpd="sng">
              <a:solidFill>
                <a:schemeClr val="tx1"/>
              </a:solidFill>
              <a:prstDash val="solid"/>
              <a:miter/>
              <a:headEnd type="none" w="med" len="med"/>
              <a:tailEnd type="none" w="med" len="med"/>
            </a:ln>
          </p:spPr>
          <p:txBody>
            <a:bodyPr/>
            <a:lstStyle/>
            <a:p>
              <a:endParaRPr lang="zh-CN" altLang="en-US" sz="100"/>
            </a:p>
          </p:txBody>
        </p:sp>
        <p:sp>
          <p:nvSpPr>
            <p:cNvPr id="325637" name="矩形 325636"/>
            <p:cNvSpPr/>
            <p:nvPr/>
          </p:nvSpPr>
          <p:spPr>
            <a:xfrm>
              <a:off x="1555" y="3581"/>
              <a:ext cx="365" cy="309"/>
            </a:xfrm>
            <a:prstGeom prst="rect">
              <a:avLst/>
            </a:prstGeom>
            <a:noFill/>
            <a:ln w="25400">
              <a:noFill/>
            </a:ln>
          </p:spPr>
          <p:txBody>
            <a:bodyPr wrap="none" anchor="t">
              <a:spAutoFit/>
            </a:bodyPr>
            <a:lstStyle/>
            <a:p>
              <a:pPr>
                <a:spcBef>
                  <a:spcPct val="50000"/>
                </a:spcBef>
              </a:pPr>
              <a:r>
                <a:rPr lang="en-US" altLang="zh-CN" sz="1800" b="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2</a:t>
              </a:r>
              <a:endParaRPr lang="en-US" altLang="zh-CN" sz="1800" b="1" baseline="-25000">
                <a:latin typeface="Times New Roman" panose="02020603050405020304" pitchFamily="18" charset="0"/>
                <a:ea typeface="楷体_GB2312" pitchFamily="49" charset="-122"/>
              </a:endParaRPr>
            </a:p>
          </p:txBody>
        </p:sp>
        <p:sp>
          <p:nvSpPr>
            <p:cNvPr id="325638" name="矩形 325637"/>
            <p:cNvSpPr/>
            <p:nvPr/>
          </p:nvSpPr>
          <p:spPr>
            <a:xfrm>
              <a:off x="1413" y="2793"/>
              <a:ext cx="576" cy="576"/>
            </a:xfrm>
            <a:prstGeom prst="rect">
              <a:avLst/>
            </a:prstGeom>
            <a:noFill/>
            <a:ln w="25400" cap="flat" cmpd="sng">
              <a:solidFill>
                <a:schemeClr val="tx1"/>
              </a:solidFill>
              <a:prstDash val="solid"/>
              <a:miter/>
              <a:headEnd type="none" w="med" len="med"/>
              <a:tailEnd type="none" w="med" len="med"/>
            </a:ln>
          </p:spPr>
          <p:txBody>
            <a:bodyPr/>
            <a:lstStyle/>
            <a:p>
              <a:endParaRPr lang="zh-CN" altLang="en-US" sz="100"/>
            </a:p>
          </p:txBody>
        </p:sp>
        <p:sp>
          <p:nvSpPr>
            <p:cNvPr id="325639" name="直接连接符 325638"/>
            <p:cNvSpPr/>
            <p:nvPr/>
          </p:nvSpPr>
          <p:spPr>
            <a:xfrm>
              <a:off x="594" y="3216"/>
              <a:ext cx="468" cy="0"/>
            </a:xfrm>
            <a:prstGeom prst="line">
              <a:avLst/>
            </a:prstGeom>
            <a:ln w="25400" cap="flat" cmpd="sng">
              <a:solidFill>
                <a:schemeClr val="tx1"/>
              </a:solidFill>
              <a:prstDash val="solid"/>
              <a:headEnd type="oval" w="med" len="med"/>
              <a:tailEnd type="oval" w="med" len="med"/>
            </a:ln>
          </p:spPr>
        </p:sp>
        <p:sp>
          <p:nvSpPr>
            <p:cNvPr id="325640" name="直接连接符 325639"/>
            <p:cNvSpPr/>
            <p:nvPr/>
          </p:nvSpPr>
          <p:spPr>
            <a:xfrm>
              <a:off x="594" y="3599"/>
              <a:ext cx="468" cy="0"/>
            </a:xfrm>
            <a:prstGeom prst="line">
              <a:avLst/>
            </a:prstGeom>
            <a:ln w="25400" cap="flat" cmpd="sng">
              <a:solidFill>
                <a:schemeClr val="tx1"/>
              </a:solidFill>
              <a:prstDash val="solid"/>
              <a:headEnd type="oval" w="med" len="med"/>
              <a:tailEnd type="oval" w="med" len="med"/>
            </a:ln>
          </p:spPr>
        </p:sp>
        <p:sp>
          <p:nvSpPr>
            <p:cNvPr id="325641" name="直接连接符 325640"/>
            <p:cNvSpPr/>
            <p:nvPr/>
          </p:nvSpPr>
          <p:spPr>
            <a:xfrm>
              <a:off x="2366" y="3578"/>
              <a:ext cx="411" cy="0"/>
            </a:xfrm>
            <a:prstGeom prst="line">
              <a:avLst/>
            </a:prstGeom>
            <a:ln w="25400" cap="flat" cmpd="sng">
              <a:solidFill>
                <a:schemeClr val="tx1"/>
              </a:solidFill>
              <a:prstDash val="solid"/>
              <a:headEnd type="oval" w="med" len="med"/>
              <a:tailEnd type="oval" w="med" len="med"/>
            </a:ln>
          </p:spPr>
        </p:sp>
        <p:sp>
          <p:nvSpPr>
            <p:cNvPr id="325642" name="直接连接符 325641"/>
            <p:cNvSpPr/>
            <p:nvPr/>
          </p:nvSpPr>
          <p:spPr>
            <a:xfrm>
              <a:off x="2366" y="3195"/>
              <a:ext cx="411" cy="0"/>
            </a:xfrm>
            <a:prstGeom prst="line">
              <a:avLst/>
            </a:prstGeom>
            <a:ln w="25400" cap="flat" cmpd="sng">
              <a:solidFill>
                <a:schemeClr val="tx1"/>
              </a:solidFill>
              <a:prstDash val="solid"/>
              <a:headEnd type="oval" w="med" len="med"/>
              <a:tailEnd type="oval" w="med" len="med"/>
            </a:ln>
          </p:spPr>
        </p:sp>
        <p:sp>
          <p:nvSpPr>
            <p:cNvPr id="325643" name="矩形 325642"/>
            <p:cNvSpPr/>
            <p:nvPr/>
          </p:nvSpPr>
          <p:spPr>
            <a:xfrm>
              <a:off x="554" y="3230"/>
              <a:ext cx="323" cy="309"/>
            </a:xfrm>
            <a:prstGeom prst="rect">
              <a:avLst/>
            </a:prstGeom>
            <a:noFill/>
            <a:ln w="25400">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u</a:t>
              </a:r>
              <a:r>
                <a:rPr lang="en-US" altLang="zh-CN" sz="1800" b="1" baseline="-25000">
                  <a:latin typeface="Times New Roman" panose="02020603050405020304" pitchFamily="18" charset="0"/>
                  <a:ea typeface="楷体_GB2312" pitchFamily="49" charset="-122"/>
                </a:rPr>
                <a:t>1</a:t>
              </a:r>
              <a:endParaRPr lang="en-US" altLang="zh-CN" sz="1800" b="1" baseline="-25000">
                <a:latin typeface="Times New Roman" panose="02020603050405020304" pitchFamily="18" charset="0"/>
                <a:ea typeface="楷体_GB2312" pitchFamily="49" charset="-122"/>
              </a:endParaRPr>
            </a:p>
          </p:txBody>
        </p:sp>
        <p:sp>
          <p:nvSpPr>
            <p:cNvPr id="325644" name="矩形 325643"/>
            <p:cNvSpPr/>
            <p:nvPr/>
          </p:nvSpPr>
          <p:spPr>
            <a:xfrm>
              <a:off x="2502" y="3210"/>
              <a:ext cx="323" cy="309"/>
            </a:xfrm>
            <a:prstGeom prst="rect">
              <a:avLst/>
            </a:prstGeom>
            <a:noFill/>
            <a:ln w="25400">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u</a:t>
              </a:r>
              <a:r>
                <a:rPr lang="en-US" altLang="zh-CN" sz="1800" b="1" baseline="-25000">
                  <a:latin typeface="Times New Roman" panose="02020603050405020304" pitchFamily="18" charset="0"/>
                  <a:ea typeface="楷体_GB2312" pitchFamily="49" charset="-122"/>
                </a:rPr>
                <a:t>2</a:t>
              </a:r>
              <a:endParaRPr lang="en-US" altLang="zh-CN" sz="1800" b="1" baseline="-25000">
                <a:latin typeface="Times New Roman" panose="02020603050405020304" pitchFamily="18" charset="0"/>
                <a:ea typeface="楷体_GB2312" pitchFamily="49" charset="-122"/>
              </a:endParaRPr>
            </a:p>
          </p:txBody>
        </p:sp>
        <p:sp>
          <p:nvSpPr>
            <p:cNvPr id="325645" name="矩形 325644"/>
            <p:cNvSpPr/>
            <p:nvPr/>
          </p:nvSpPr>
          <p:spPr>
            <a:xfrm>
              <a:off x="1555" y="2928"/>
              <a:ext cx="365" cy="309"/>
            </a:xfrm>
            <a:prstGeom prst="rect">
              <a:avLst/>
            </a:prstGeom>
            <a:noFill/>
            <a:ln w="25400">
              <a:noFill/>
            </a:ln>
          </p:spPr>
          <p:txBody>
            <a:bodyPr wrap="none" anchor="t">
              <a:spAutoFit/>
            </a:bodyPr>
            <a:lstStyle/>
            <a:p>
              <a:pPr>
                <a:spcBef>
                  <a:spcPct val="50000"/>
                </a:spcBef>
              </a:pPr>
              <a:r>
                <a:rPr lang="en-US" altLang="zh-CN" sz="1800" b="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1</a:t>
              </a:r>
              <a:endParaRPr lang="en-US" altLang="zh-CN" sz="1800" b="1" baseline="-25000">
                <a:latin typeface="Times New Roman" panose="02020603050405020304" pitchFamily="18" charset="0"/>
                <a:ea typeface="楷体_GB2312" pitchFamily="49" charset="-122"/>
              </a:endParaRPr>
            </a:p>
          </p:txBody>
        </p:sp>
        <p:sp>
          <p:nvSpPr>
            <p:cNvPr id="325646" name="直接连接符 325645"/>
            <p:cNvSpPr/>
            <p:nvPr/>
          </p:nvSpPr>
          <p:spPr>
            <a:xfrm>
              <a:off x="1062" y="3216"/>
              <a:ext cx="351" cy="302"/>
            </a:xfrm>
            <a:prstGeom prst="line">
              <a:avLst/>
            </a:prstGeom>
            <a:ln w="25400" cap="flat" cmpd="sng">
              <a:solidFill>
                <a:schemeClr val="tx1"/>
              </a:solidFill>
              <a:prstDash val="solid"/>
              <a:headEnd type="none" w="med" len="med"/>
              <a:tailEnd type="none" w="med" len="med"/>
            </a:ln>
          </p:spPr>
        </p:sp>
        <p:sp>
          <p:nvSpPr>
            <p:cNvPr id="325647" name="直接连接符 325646"/>
            <p:cNvSpPr/>
            <p:nvPr/>
          </p:nvSpPr>
          <p:spPr>
            <a:xfrm flipV="1">
              <a:off x="1062" y="2878"/>
              <a:ext cx="351" cy="352"/>
            </a:xfrm>
            <a:prstGeom prst="line">
              <a:avLst/>
            </a:prstGeom>
            <a:ln w="25400" cap="flat" cmpd="sng">
              <a:solidFill>
                <a:schemeClr val="tx1"/>
              </a:solidFill>
              <a:prstDash val="solid"/>
              <a:headEnd type="none" w="med" len="med"/>
              <a:tailEnd type="none" w="med" len="med"/>
            </a:ln>
          </p:spPr>
        </p:sp>
        <p:sp>
          <p:nvSpPr>
            <p:cNvPr id="325648" name="直接连接符 325647"/>
            <p:cNvSpPr/>
            <p:nvPr/>
          </p:nvSpPr>
          <p:spPr>
            <a:xfrm flipV="1">
              <a:off x="1062" y="3247"/>
              <a:ext cx="351" cy="352"/>
            </a:xfrm>
            <a:prstGeom prst="line">
              <a:avLst/>
            </a:prstGeom>
            <a:ln w="25400" cap="flat" cmpd="sng">
              <a:solidFill>
                <a:schemeClr val="tx1"/>
              </a:solidFill>
              <a:prstDash val="solid"/>
              <a:headEnd type="none" w="med" len="med"/>
              <a:tailEnd type="none" w="med" len="med"/>
            </a:ln>
          </p:spPr>
        </p:sp>
        <p:sp>
          <p:nvSpPr>
            <p:cNvPr id="325649" name="直接连接符 325648"/>
            <p:cNvSpPr/>
            <p:nvPr/>
          </p:nvSpPr>
          <p:spPr>
            <a:xfrm>
              <a:off x="1062" y="3599"/>
              <a:ext cx="351" cy="302"/>
            </a:xfrm>
            <a:prstGeom prst="line">
              <a:avLst/>
            </a:prstGeom>
            <a:ln w="25400" cap="flat" cmpd="sng">
              <a:solidFill>
                <a:schemeClr val="tx1"/>
              </a:solidFill>
              <a:prstDash val="solid"/>
              <a:headEnd type="none" w="med" len="med"/>
              <a:tailEnd type="none" w="med" len="med"/>
            </a:ln>
          </p:spPr>
        </p:sp>
        <p:sp>
          <p:nvSpPr>
            <p:cNvPr id="325650" name="直接连接符 325649"/>
            <p:cNvSpPr/>
            <p:nvPr/>
          </p:nvSpPr>
          <p:spPr>
            <a:xfrm>
              <a:off x="1989" y="2878"/>
              <a:ext cx="377" cy="317"/>
            </a:xfrm>
            <a:prstGeom prst="line">
              <a:avLst/>
            </a:prstGeom>
            <a:ln w="25400" cap="flat" cmpd="sng">
              <a:solidFill>
                <a:schemeClr val="tx1"/>
              </a:solidFill>
              <a:prstDash val="solid"/>
              <a:headEnd type="none" w="med" len="med"/>
              <a:tailEnd type="none" w="med" len="med"/>
            </a:ln>
          </p:spPr>
        </p:sp>
        <p:sp>
          <p:nvSpPr>
            <p:cNvPr id="325651" name="直接连接符 325650"/>
            <p:cNvSpPr/>
            <p:nvPr/>
          </p:nvSpPr>
          <p:spPr>
            <a:xfrm>
              <a:off x="1999" y="3267"/>
              <a:ext cx="377" cy="317"/>
            </a:xfrm>
            <a:prstGeom prst="line">
              <a:avLst/>
            </a:prstGeom>
            <a:ln w="25400" cap="flat" cmpd="sng">
              <a:solidFill>
                <a:schemeClr val="tx1"/>
              </a:solidFill>
              <a:prstDash val="solid"/>
              <a:headEnd type="none" w="med" len="med"/>
              <a:tailEnd type="none" w="med" len="med"/>
            </a:ln>
          </p:spPr>
        </p:sp>
        <p:sp>
          <p:nvSpPr>
            <p:cNvPr id="325652" name="直接连接符 325651"/>
            <p:cNvSpPr/>
            <p:nvPr/>
          </p:nvSpPr>
          <p:spPr>
            <a:xfrm flipH="1">
              <a:off x="1989" y="3195"/>
              <a:ext cx="387" cy="323"/>
            </a:xfrm>
            <a:prstGeom prst="line">
              <a:avLst/>
            </a:prstGeom>
            <a:ln w="25400" cap="flat" cmpd="sng">
              <a:solidFill>
                <a:schemeClr val="tx1"/>
              </a:solidFill>
              <a:prstDash val="solid"/>
              <a:headEnd type="none" w="med" len="med"/>
              <a:tailEnd type="none" w="med" len="med"/>
            </a:ln>
          </p:spPr>
        </p:sp>
        <p:sp>
          <p:nvSpPr>
            <p:cNvPr id="325653" name="直接连接符 325652"/>
            <p:cNvSpPr/>
            <p:nvPr/>
          </p:nvSpPr>
          <p:spPr>
            <a:xfrm flipH="1">
              <a:off x="1989" y="3599"/>
              <a:ext cx="377" cy="323"/>
            </a:xfrm>
            <a:prstGeom prst="line">
              <a:avLst/>
            </a:prstGeom>
            <a:ln w="25400" cap="flat" cmpd="sng">
              <a:solidFill>
                <a:schemeClr val="tx1"/>
              </a:solidFill>
              <a:prstDash val="solid"/>
              <a:headEnd type="none" w="med" len="med"/>
              <a:tailEnd type="none" w="med" len="med"/>
            </a:ln>
          </p:spPr>
        </p:sp>
      </p:grpSp>
      <p:grpSp>
        <p:nvGrpSpPr>
          <p:cNvPr id="325654" name="组合 325653"/>
          <p:cNvGrpSpPr/>
          <p:nvPr/>
        </p:nvGrpSpPr>
        <p:grpSpPr>
          <a:xfrm>
            <a:off x="5673521" y="1375413"/>
            <a:ext cx="1918432" cy="685920"/>
            <a:chOff x="3945" y="1549"/>
            <a:chExt cx="1611" cy="576"/>
          </a:xfrm>
        </p:grpSpPr>
        <p:sp>
          <p:nvSpPr>
            <p:cNvPr id="325655" name="矩形 325654"/>
            <p:cNvSpPr/>
            <p:nvPr/>
          </p:nvSpPr>
          <p:spPr>
            <a:xfrm>
              <a:off x="4453" y="1549"/>
              <a:ext cx="576" cy="576"/>
            </a:xfrm>
            <a:prstGeom prst="rect">
              <a:avLst/>
            </a:prstGeom>
            <a:noFill/>
            <a:ln w="25400" cap="flat" cmpd="sng">
              <a:solidFill>
                <a:schemeClr val="tx1"/>
              </a:solidFill>
              <a:prstDash val="solid"/>
              <a:miter/>
              <a:headEnd type="none" w="med" len="med"/>
              <a:tailEnd type="none" w="med" len="med"/>
            </a:ln>
          </p:spPr>
          <p:txBody>
            <a:bodyPr/>
            <a:lstStyle/>
            <a:p>
              <a:endParaRPr lang="zh-CN" altLang="en-US" sz="100"/>
            </a:p>
          </p:txBody>
        </p:sp>
        <p:sp>
          <p:nvSpPr>
            <p:cNvPr id="325656" name="直接连接符 325655"/>
            <p:cNvSpPr/>
            <p:nvPr/>
          </p:nvSpPr>
          <p:spPr>
            <a:xfrm>
              <a:off x="3985" y="1639"/>
              <a:ext cx="468" cy="0"/>
            </a:xfrm>
            <a:prstGeom prst="line">
              <a:avLst/>
            </a:prstGeom>
            <a:ln w="25400" cap="flat" cmpd="sng">
              <a:solidFill>
                <a:schemeClr val="tx1"/>
              </a:solidFill>
              <a:prstDash val="solid"/>
              <a:headEnd type="oval" w="med" len="med"/>
              <a:tailEnd type="none" w="med" len="med"/>
            </a:ln>
          </p:spPr>
        </p:sp>
        <p:sp>
          <p:nvSpPr>
            <p:cNvPr id="325657" name="直接连接符 325656"/>
            <p:cNvSpPr/>
            <p:nvPr/>
          </p:nvSpPr>
          <p:spPr>
            <a:xfrm>
              <a:off x="3985" y="2022"/>
              <a:ext cx="468" cy="0"/>
            </a:xfrm>
            <a:prstGeom prst="line">
              <a:avLst/>
            </a:prstGeom>
            <a:ln w="25400" cap="flat" cmpd="sng">
              <a:solidFill>
                <a:schemeClr val="tx1"/>
              </a:solidFill>
              <a:prstDash val="solid"/>
              <a:headEnd type="oval" w="med" len="med"/>
              <a:tailEnd type="none" w="med" len="med"/>
            </a:ln>
          </p:spPr>
        </p:sp>
        <p:sp>
          <p:nvSpPr>
            <p:cNvPr id="325658" name="直接连接符 325657"/>
            <p:cNvSpPr/>
            <p:nvPr/>
          </p:nvSpPr>
          <p:spPr>
            <a:xfrm>
              <a:off x="5029" y="2022"/>
              <a:ext cx="411" cy="0"/>
            </a:xfrm>
            <a:prstGeom prst="line">
              <a:avLst/>
            </a:prstGeom>
            <a:ln w="25400" cap="flat" cmpd="sng">
              <a:solidFill>
                <a:schemeClr val="tx1"/>
              </a:solidFill>
              <a:prstDash val="solid"/>
              <a:headEnd type="none" w="med" len="med"/>
              <a:tailEnd type="oval" w="med" len="med"/>
            </a:ln>
          </p:spPr>
        </p:sp>
        <p:sp>
          <p:nvSpPr>
            <p:cNvPr id="325659" name="直接连接符 325658"/>
            <p:cNvSpPr/>
            <p:nvPr/>
          </p:nvSpPr>
          <p:spPr>
            <a:xfrm>
              <a:off x="5029" y="1639"/>
              <a:ext cx="411" cy="0"/>
            </a:xfrm>
            <a:prstGeom prst="line">
              <a:avLst/>
            </a:prstGeom>
            <a:ln w="25400" cap="flat" cmpd="sng">
              <a:solidFill>
                <a:schemeClr val="tx1"/>
              </a:solidFill>
              <a:prstDash val="solid"/>
              <a:headEnd type="none" w="med" len="med"/>
              <a:tailEnd type="oval" w="med" len="med"/>
            </a:ln>
          </p:spPr>
        </p:sp>
        <p:sp>
          <p:nvSpPr>
            <p:cNvPr id="325660" name="矩形 325659"/>
            <p:cNvSpPr/>
            <p:nvPr/>
          </p:nvSpPr>
          <p:spPr>
            <a:xfrm>
              <a:off x="3945" y="1653"/>
              <a:ext cx="323" cy="309"/>
            </a:xfrm>
            <a:prstGeom prst="rect">
              <a:avLst/>
            </a:prstGeom>
            <a:noFill/>
            <a:ln w="25400">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u</a:t>
              </a:r>
              <a:r>
                <a:rPr lang="en-US" altLang="zh-CN" sz="1800" b="1" baseline="-25000">
                  <a:latin typeface="Times New Roman" panose="02020603050405020304" pitchFamily="18" charset="0"/>
                  <a:ea typeface="楷体_GB2312" pitchFamily="49" charset="-122"/>
                </a:rPr>
                <a:t>1</a:t>
              </a:r>
              <a:endParaRPr lang="en-US" altLang="zh-CN" sz="1800" b="1" baseline="-25000">
                <a:latin typeface="Times New Roman" panose="02020603050405020304" pitchFamily="18" charset="0"/>
                <a:ea typeface="楷体_GB2312" pitchFamily="49" charset="-122"/>
              </a:endParaRPr>
            </a:p>
          </p:txBody>
        </p:sp>
        <p:sp>
          <p:nvSpPr>
            <p:cNvPr id="325661" name="矩形 325660"/>
            <p:cNvSpPr/>
            <p:nvPr/>
          </p:nvSpPr>
          <p:spPr>
            <a:xfrm>
              <a:off x="5233" y="1654"/>
              <a:ext cx="323" cy="309"/>
            </a:xfrm>
            <a:prstGeom prst="rect">
              <a:avLst/>
            </a:prstGeom>
            <a:noFill/>
            <a:ln w="25400">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u</a:t>
              </a:r>
              <a:r>
                <a:rPr lang="en-US" altLang="zh-CN" sz="1800" b="1" baseline="-25000">
                  <a:latin typeface="Times New Roman" panose="02020603050405020304" pitchFamily="18" charset="0"/>
                  <a:ea typeface="楷体_GB2312" pitchFamily="49" charset="-122"/>
                </a:rPr>
                <a:t>2</a:t>
              </a:r>
              <a:endParaRPr lang="en-US" altLang="zh-CN" sz="1800" b="1" baseline="-25000">
                <a:latin typeface="Times New Roman" panose="02020603050405020304" pitchFamily="18" charset="0"/>
                <a:ea typeface="楷体_GB2312" pitchFamily="49" charset="-122"/>
              </a:endParaRPr>
            </a:p>
          </p:txBody>
        </p:sp>
        <p:sp>
          <p:nvSpPr>
            <p:cNvPr id="325662" name="矩形 325661"/>
            <p:cNvSpPr/>
            <p:nvPr/>
          </p:nvSpPr>
          <p:spPr>
            <a:xfrm>
              <a:off x="4595" y="1684"/>
              <a:ext cx="303" cy="309"/>
            </a:xfrm>
            <a:prstGeom prst="rect">
              <a:avLst/>
            </a:prstGeom>
            <a:noFill/>
            <a:ln w="25400">
              <a:noFill/>
            </a:ln>
          </p:spPr>
          <p:txBody>
            <a:bodyPr wrap="none" anchor="t">
              <a:spAutoFit/>
            </a:bodyPr>
            <a:lstStyle/>
            <a:p>
              <a:pPr>
                <a:spcBef>
                  <a:spcPct val="50000"/>
                </a:spcBef>
              </a:pPr>
              <a:r>
                <a:rPr lang="en-US" altLang="zh-CN" sz="1800" b="1">
                  <a:latin typeface="Times New Roman" panose="02020603050405020304" pitchFamily="18" charset="0"/>
                  <a:ea typeface="楷体_GB2312" pitchFamily="49" charset="-122"/>
                </a:rPr>
                <a:t>H</a:t>
              </a:r>
              <a:endParaRPr lang="en-US" altLang="zh-CN" sz="1800" b="1" baseline="-25000">
                <a:latin typeface="Times New Roman" panose="02020603050405020304" pitchFamily="18" charset="0"/>
                <a:ea typeface="楷体_GB2312" pitchFamily="49" charset="-122"/>
              </a:endParaRPr>
            </a:p>
          </p:txBody>
        </p:sp>
      </p:grpSp>
      <p:sp>
        <p:nvSpPr>
          <p:cNvPr id="325663" name="燕尾形箭头 325662"/>
          <p:cNvSpPr/>
          <p:nvPr/>
        </p:nvSpPr>
        <p:spPr>
          <a:xfrm>
            <a:off x="4964975" y="1595717"/>
            <a:ext cx="465616" cy="163145"/>
          </a:xfrm>
          <a:prstGeom prst="notchedRightArrow">
            <a:avLst>
              <a:gd name="adj1" fmla="val 50000"/>
              <a:gd name="adj2" fmla="val 71350"/>
            </a:avLst>
          </a:prstGeom>
          <a:gradFill rotWithShape="1">
            <a:gsLst>
              <a:gs pos="0">
                <a:srgbClr val="FFFF00"/>
              </a:gs>
              <a:gs pos="100000">
                <a:srgbClr val="FF3300"/>
              </a:gs>
            </a:gsLst>
            <a:lin ang="2700000" scaled="1"/>
            <a:tileRect/>
          </a:gradFill>
          <a:ln w="9525" cap="flat" cmpd="sng">
            <a:solidFill>
              <a:schemeClr val="tx1"/>
            </a:solidFill>
            <a:prstDash val="solid"/>
            <a:miter/>
            <a:headEnd type="none" w="med" len="med"/>
            <a:tailEnd type="none" w="med" len="med"/>
          </a:ln>
        </p:spPr>
        <p:txBody>
          <a:bodyPr/>
          <a:lstStyle/>
          <a:p>
            <a:endParaRPr lang="zh-CN" altLang="en-US" sz="100"/>
          </a:p>
        </p:txBody>
      </p:sp>
      <p:sp>
        <p:nvSpPr>
          <p:cNvPr id="325664" name="矩形 325663"/>
          <p:cNvSpPr/>
          <p:nvPr/>
        </p:nvSpPr>
        <p:spPr>
          <a:xfrm>
            <a:off x="3454998" y="479906"/>
            <a:ext cx="1239520" cy="368300"/>
          </a:xfrm>
          <a:prstGeom prst="rect">
            <a:avLst/>
          </a:prstGeom>
          <a:noFill/>
          <a:ln w="9525">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H </a:t>
            </a:r>
            <a:r>
              <a:rPr lang="en-US" altLang="zh-CN" sz="1800" b="1">
                <a:latin typeface="Times New Roman" panose="02020603050405020304" pitchFamily="18" charset="0"/>
                <a:ea typeface="楷体_GB2312" pitchFamily="49" charset="-122"/>
              </a:rPr>
              <a:t>= </a:t>
            </a:r>
            <a:r>
              <a:rPr lang="en-US" altLang="zh-CN" sz="1800" b="1" i="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1</a:t>
            </a:r>
            <a:r>
              <a:rPr lang="en-US" altLang="zh-CN" sz="1800" b="1">
                <a:latin typeface="Times New Roman" panose="02020603050405020304" pitchFamily="18" charset="0"/>
                <a:ea typeface="楷体_GB2312" pitchFamily="49" charset="-122"/>
              </a:rPr>
              <a:t>+</a:t>
            </a:r>
            <a:r>
              <a:rPr lang="en-US" altLang="zh-CN" sz="1800" b="1" i="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2</a:t>
            </a:r>
            <a:endParaRPr lang="en-US" altLang="zh-CN" sz="1800" b="1" baseline="-25000">
              <a:latin typeface="Times New Roman" panose="02020603050405020304" pitchFamily="18" charset="0"/>
              <a:ea typeface="楷体_GB2312" pitchFamily="49" charset="-122"/>
            </a:endParaRPr>
          </a:p>
        </p:txBody>
      </p:sp>
      <p:sp>
        <p:nvSpPr>
          <p:cNvPr id="325665" name="矩形 325664"/>
          <p:cNvSpPr/>
          <p:nvPr/>
        </p:nvSpPr>
        <p:spPr>
          <a:xfrm>
            <a:off x="1743771" y="2644841"/>
            <a:ext cx="5652885" cy="368300"/>
          </a:xfrm>
          <a:prstGeom prst="rect">
            <a:avLst/>
          </a:prstGeom>
          <a:noFill/>
          <a:ln w="9525">
            <a:noFill/>
          </a:ln>
        </p:spPr>
        <p:txBody>
          <a:bodyPr>
            <a:spAutoFit/>
          </a:bodyPr>
          <a:lstStyle/>
          <a:p>
            <a:pPr>
              <a:spcBef>
                <a:spcPct val="50000"/>
              </a:spcBef>
            </a:pPr>
            <a:r>
              <a:rPr lang="en-US" altLang="zh-CN" sz="1800" b="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1</a:t>
            </a:r>
            <a:r>
              <a:rPr lang="zh-CN" altLang="en-US" sz="1800" b="1" dirty="0">
                <a:latin typeface="Times New Roman" panose="02020603050405020304" pitchFamily="18" charset="0"/>
                <a:ea typeface="楷体_GB2312" pitchFamily="49" charset="-122"/>
              </a:rPr>
              <a:t>、</a:t>
            </a:r>
            <a:r>
              <a:rPr lang="en-US" altLang="zh-CN" sz="1800" b="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2</a:t>
            </a:r>
            <a:r>
              <a:rPr lang="en-US" altLang="zh-CN" sz="1800" b="1">
                <a:latin typeface="Times New Roman" panose="02020603050405020304" pitchFamily="18" charset="0"/>
                <a:ea typeface="楷体_GB2312" pitchFamily="49" charset="-122"/>
              </a:rPr>
              <a:t> </a:t>
            </a:r>
            <a:r>
              <a:rPr lang="zh-CN" altLang="en-US" sz="1800" b="1" dirty="0">
                <a:latin typeface="Times New Roman" panose="02020603050405020304" pitchFamily="18" charset="0"/>
              </a:rPr>
              <a:t>的滤波特性与</a:t>
            </a:r>
            <a:r>
              <a:rPr lang="en-US" altLang="zh-CN" sz="1800" b="1">
                <a:effectLst>
                  <a:outerShdw blurRad="38100" dist="38100" dir="2700000">
                    <a:srgbClr val="FFFFFF"/>
                  </a:outerShdw>
                </a:effectLst>
                <a:latin typeface="Times New Roman" panose="02020603050405020304" pitchFamily="18" charset="0"/>
                <a:ea typeface="楷体_GB2312" pitchFamily="49" charset="-122"/>
              </a:rPr>
              <a:t>H</a:t>
            </a:r>
            <a:r>
              <a:rPr lang="zh-CN" altLang="en-US" sz="1800" b="1" dirty="0">
                <a:latin typeface="Times New Roman" panose="02020603050405020304" pitchFamily="18" charset="0"/>
              </a:rPr>
              <a:t>的滤波特性为“</a:t>
            </a:r>
            <a:r>
              <a:rPr lang="zh-CN" altLang="en-US" sz="1800" b="1" dirty="0">
                <a:solidFill>
                  <a:schemeClr val="accent2"/>
                </a:solidFill>
                <a:latin typeface="Times New Roman" panose="02020603050405020304" pitchFamily="18" charset="0"/>
              </a:rPr>
              <a:t>或</a:t>
            </a:r>
            <a:r>
              <a:rPr lang="zh-CN" altLang="en-US" sz="1800" b="1" dirty="0">
                <a:latin typeface="Times New Roman" panose="02020603050405020304" pitchFamily="18" charset="0"/>
              </a:rPr>
              <a:t>”逻辑关系</a:t>
            </a:r>
            <a:endParaRPr lang="zh-CN" altLang="en-US" sz="1800" b="1" dirty="0">
              <a:latin typeface="Times New Roman" panose="02020603050405020304" pitchFamily="18" charset="0"/>
            </a:endParaRPr>
          </a:p>
        </p:txBody>
      </p:sp>
      <p:sp>
        <p:nvSpPr>
          <p:cNvPr id="325666" name="矩形 325665"/>
          <p:cNvSpPr/>
          <p:nvPr/>
        </p:nvSpPr>
        <p:spPr>
          <a:xfrm>
            <a:off x="1736626" y="3067587"/>
            <a:ext cx="4278664" cy="368300"/>
          </a:xfrm>
          <a:prstGeom prst="rect">
            <a:avLst/>
          </a:prstGeom>
          <a:noFill/>
          <a:ln w="9525">
            <a:noFill/>
          </a:ln>
        </p:spPr>
        <p:txBody>
          <a:bodyPr>
            <a:spAutoFit/>
          </a:bodyPr>
          <a:lstStyle/>
          <a:p>
            <a:pPr>
              <a:spcBef>
                <a:spcPct val="50000"/>
              </a:spcBef>
            </a:pPr>
            <a:r>
              <a:rPr lang="en-US" altLang="zh-CN" sz="1800" b="1">
                <a:solidFill>
                  <a:schemeClr val="accent2"/>
                </a:solidFill>
                <a:latin typeface="Times New Roman" panose="02020603050405020304" pitchFamily="18" charset="0"/>
                <a:ea typeface="楷体_GB2312" pitchFamily="49" charset="-122"/>
              </a:rPr>
              <a:t>3</a:t>
            </a:r>
            <a:r>
              <a:rPr lang="en-US" altLang="zh-CN" sz="1800" b="1" dirty="0">
                <a:solidFill>
                  <a:schemeClr val="accent2"/>
                </a:solidFill>
                <a:latin typeface="宋体" panose="02010600030101010101" pitchFamily="2" charset="-122"/>
              </a:rPr>
              <a:t>)</a:t>
            </a:r>
            <a:r>
              <a:rPr lang="zh-CN" altLang="en-US" sz="1800" b="1" dirty="0">
                <a:solidFill>
                  <a:schemeClr val="accent2"/>
                </a:solidFill>
                <a:latin typeface="宋体" panose="02010600030101010101" pitchFamily="2" charset="-122"/>
              </a:rPr>
              <a:t>滤波电路的滤波特性判别：</a:t>
            </a:r>
            <a:endParaRPr lang="zh-CN" altLang="en-US" sz="1800" b="1" dirty="0">
              <a:solidFill>
                <a:schemeClr val="accent2"/>
              </a:solidFill>
              <a:latin typeface="宋体" panose="02010600030101010101" pitchFamily="2" charset="-122"/>
            </a:endParaRPr>
          </a:p>
        </p:txBody>
      </p:sp>
      <p:sp>
        <p:nvSpPr>
          <p:cNvPr id="325667" name="矩形 325666"/>
          <p:cNvSpPr/>
          <p:nvPr/>
        </p:nvSpPr>
        <p:spPr>
          <a:xfrm>
            <a:off x="1727100" y="3498668"/>
            <a:ext cx="3849964" cy="368300"/>
          </a:xfrm>
          <a:prstGeom prst="rect">
            <a:avLst/>
          </a:prstGeom>
          <a:noFill/>
          <a:ln w="9525">
            <a:noFill/>
          </a:ln>
        </p:spPr>
        <p:txBody>
          <a:bodyPr>
            <a:spAutoFit/>
          </a:bodyPr>
          <a:lstStyle/>
          <a:p>
            <a:pPr>
              <a:spcBef>
                <a:spcPct val="50000"/>
              </a:spcBef>
            </a:pPr>
            <a:r>
              <a:rPr lang="zh-CN" altLang="en-US" sz="1800" b="1" dirty="0">
                <a:latin typeface="宋体" panose="02010600030101010101" pitchFamily="2" charset="-122"/>
              </a:rPr>
              <a:t>低通滤波 </a:t>
            </a:r>
            <a:r>
              <a:rPr lang="en-US" altLang="zh-CN" sz="1800" b="1" dirty="0">
                <a:latin typeface="宋体" panose="02010600030101010101" pitchFamily="2" charset="-122"/>
              </a:rPr>
              <a:t>+ </a:t>
            </a:r>
            <a:r>
              <a:rPr lang="zh-CN" altLang="en-US" sz="1800" b="1" dirty="0">
                <a:latin typeface="宋体" panose="02010600030101010101" pitchFamily="2" charset="-122"/>
              </a:rPr>
              <a:t>低通滤波 </a:t>
            </a:r>
            <a:r>
              <a:rPr lang="en-US" altLang="zh-CN" sz="1800" b="1" dirty="0">
                <a:latin typeface="宋体" panose="02010600030101010101" pitchFamily="2" charset="-122"/>
              </a:rPr>
              <a:t>= </a:t>
            </a:r>
            <a:r>
              <a:rPr lang="zh-CN" altLang="en-US" sz="1800" b="1" dirty="0">
                <a:latin typeface="宋体" panose="02010600030101010101" pitchFamily="2" charset="-122"/>
              </a:rPr>
              <a:t>低通滤波</a:t>
            </a:r>
            <a:endParaRPr lang="zh-CN" altLang="en-US" sz="1800" b="1" dirty="0">
              <a:latin typeface="宋体" panose="02010600030101010101" pitchFamily="2" charset="-122"/>
            </a:endParaRPr>
          </a:p>
        </p:txBody>
      </p:sp>
      <p:sp>
        <p:nvSpPr>
          <p:cNvPr id="325668" name="矩形 325667"/>
          <p:cNvSpPr/>
          <p:nvPr/>
        </p:nvSpPr>
        <p:spPr>
          <a:xfrm>
            <a:off x="1727100" y="3944040"/>
            <a:ext cx="4258420" cy="368300"/>
          </a:xfrm>
          <a:prstGeom prst="rect">
            <a:avLst/>
          </a:prstGeom>
          <a:noFill/>
          <a:ln w="9525">
            <a:noFill/>
          </a:ln>
        </p:spPr>
        <p:txBody>
          <a:bodyPr>
            <a:spAutoFit/>
          </a:bodyPr>
          <a:lstStyle/>
          <a:p>
            <a:pPr>
              <a:spcBef>
                <a:spcPct val="50000"/>
              </a:spcBef>
            </a:pPr>
            <a:r>
              <a:rPr lang="zh-CN" altLang="en-US" sz="1800" b="1" dirty="0">
                <a:latin typeface="宋体" panose="02010600030101010101" pitchFamily="2" charset="-122"/>
              </a:rPr>
              <a:t>高通滤波 </a:t>
            </a:r>
            <a:r>
              <a:rPr lang="en-US" altLang="zh-CN" sz="1800" b="1" dirty="0">
                <a:latin typeface="宋体" panose="02010600030101010101" pitchFamily="2" charset="-122"/>
              </a:rPr>
              <a:t>+ </a:t>
            </a:r>
            <a:r>
              <a:rPr lang="zh-CN" altLang="en-US" sz="1800" b="1" dirty="0">
                <a:latin typeface="宋体" panose="02010600030101010101" pitchFamily="2" charset="-122"/>
              </a:rPr>
              <a:t>高通滤波 </a:t>
            </a:r>
            <a:r>
              <a:rPr lang="en-US" altLang="zh-CN" sz="1800" b="1" dirty="0">
                <a:latin typeface="宋体" panose="02010600030101010101" pitchFamily="2" charset="-122"/>
              </a:rPr>
              <a:t>= </a:t>
            </a:r>
            <a:r>
              <a:rPr lang="zh-CN" altLang="en-US" sz="1800" b="1" dirty="0">
                <a:latin typeface="宋体" panose="02010600030101010101" pitchFamily="2" charset="-122"/>
              </a:rPr>
              <a:t>高通滤波</a:t>
            </a:r>
            <a:endParaRPr lang="zh-CN" altLang="en-US" sz="1800" b="1" dirty="0">
              <a:latin typeface="宋体" panose="02010600030101010101" pitchFamily="2" charset="-122"/>
            </a:endParaRPr>
          </a:p>
        </p:txBody>
      </p:sp>
      <p:sp>
        <p:nvSpPr>
          <p:cNvPr id="325669" name="矩形 325668"/>
          <p:cNvSpPr/>
          <p:nvPr/>
        </p:nvSpPr>
        <p:spPr>
          <a:xfrm>
            <a:off x="1727100" y="4390603"/>
            <a:ext cx="5367085" cy="368300"/>
          </a:xfrm>
          <a:prstGeom prst="rect">
            <a:avLst/>
          </a:prstGeom>
          <a:noFill/>
          <a:ln w="9525">
            <a:noFill/>
          </a:ln>
        </p:spPr>
        <p:txBody>
          <a:bodyPr>
            <a:spAutoFit/>
          </a:bodyPr>
          <a:lstStyle/>
          <a:p>
            <a:pPr>
              <a:spcBef>
                <a:spcPct val="50000"/>
              </a:spcBef>
            </a:pPr>
            <a:r>
              <a:rPr lang="zh-CN" altLang="en-US" sz="1800" b="1" dirty="0">
                <a:latin typeface="宋体" panose="02010600030101010101" pitchFamily="2" charset="-122"/>
              </a:rPr>
              <a:t>低通滤波 </a:t>
            </a:r>
            <a:r>
              <a:rPr lang="en-US" altLang="zh-CN" sz="1800" b="1" dirty="0">
                <a:latin typeface="宋体" panose="02010600030101010101" pitchFamily="2" charset="-122"/>
              </a:rPr>
              <a:t>+ </a:t>
            </a:r>
            <a:r>
              <a:rPr lang="zh-CN" altLang="en-US" sz="1800" b="1" dirty="0">
                <a:latin typeface="宋体" panose="02010600030101010101" pitchFamily="2" charset="-122"/>
              </a:rPr>
              <a:t>高通滤波 </a:t>
            </a:r>
            <a:r>
              <a:rPr lang="en-US" altLang="zh-CN" sz="1800" b="1" dirty="0">
                <a:latin typeface="宋体" panose="02010600030101010101" pitchFamily="2" charset="-122"/>
              </a:rPr>
              <a:t>= </a:t>
            </a:r>
            <a:r>
              <a:rPr lang="zh-CN" altLang="en-US" sz="1800" b="1" dirty="0">
                <a:latin typeface="宋体" panose="02010600030101010101" pitchFamily="2" charset="-122"/>
              </a:rPr>
              <a:t>带通滤波或者带阻滤波</a:t>
            </a:r>
            <a:endParaRPr lang="zh-CN" altLang="en-US" sz="1800" b="1"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iterate type="wd">
                                    <p:tmPct val="100000"/>
                                  </p:iterate>
                                  <p:childTnLst>
                                    <p:set>
                                      <p:cBhvr>
                                        <p:cTn id="6" dur="1" fill="hold">
                                          <p:stCondLst>
                                            <p:cond delay="0"/>
                                          </p:stCondLst>
                                        </p:cTn>
                                        <p:tgtEl>
                                          <p:spTgt spid="325634">
                                            <p:txEl>
                                              <p:pRg st="0" end="0"/>
                                            </p:txEl>
                                          </p:spTgt>
                                        </p:tgtEl>
                                        <p:attrNameLst>
                                          <p:attrName>style.visibility</p:attrName>
                                        </p:attrNameLst>
                                      </p:cBhvr>
                                      <p:to>
                                        <p:strVal val="visible"/>
                                      </p:to>
                                    </p:set>
                                    <p:animEffect transition="in" filter="slide(fromBottom)">
                                      <p:cBhvr>
                                        <p:cTn id="7" dur="300"/>
                                        <p:tgtEl>
                                          <p:spTgt spid="3256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25635"/>
                                        </p:tgtEl>
                                        <p:attrNameLst>
                                          <p:attrName>style.visibility</p:attrName>
                                        </p:attrNameLst>
                                      </p:cBhvr>
                                      <p:to>
                                        <p:strVal val="visible"/>
                                      </p:to>
                                    </p:set>
                                    <p:anim calcmode="lin" valueType="num">
                                      <p:cBhvr>
                                        <p:cTn id="12" dur="500" fill="hold"/>
                                        <p:tgtEl>
                                          <p:spTgt spid="325635"/>
                                        </p:tgtEl>
                                        <p:attrNameLst>
                                          <p:attrName>ppt_w</p:attrName>
                                        </p:attrNameLst>
                                      </p:cBhvr>
                                      <p:tavLst>
                                        <p:tav tm="0">
                                          <p:val>
                                            <p:fltVal val="0"/>
                                          </p:val>
                                        </p:tav>
                                        <p:tav tm="100000">
                                          <p:val>
                                            <p:strVal val="#ppt_w"/>
                                          </p:val>
                                        </p:tav>
                                      </p:tavLst>
                                    </p:anim>
                                    <p:anim calcmode="lin" valueType="num">
                                      <p:cBhvr>
                                        <p:cTn id="13" dur="500" fill="hold"/>
                                        <p:tgtEl>
                                          <p:spTgt spid="32563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25663"/>
                                        </p:tgtEl>
                                        <p:attrNameLst>
                                          <p:attrName>style.visibility</p:attrName>
                                        </p:attrNameLst>
                                      </p:cBhvr>
                                      <p:to>
                                        <p:strVal val="visible"/>
                                      </p:to>
                                    </p:set>
                                    <p:animEffect transition="in" filter="wipe(left)">
                                      <p:cBhvr>
                                        <p:cTn id="18" dur="500"/>
                                        <p:tgtEl>
                                          <p:spTgt spid="325663"/>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325654"/>
                                        </p:tgtEl>
                                        <p:attrNameLst>
                                          <p:attrName>style.visibility</p:attrName>
                                        </p:attrNameLst>
                                      </p:cBhvr>
                                      <p:to>
                                        <p:strVal val="visible"/>
                                      </p:to>
                                    </p:set>
                                    <p:animEffect transition="in" filter="strips(downRight)">
                                      <p:cBhvr>
                                        <p:cTn id="23" dur="500"/>
                                        <p:tgtEl>
                                          <p:spTgt spid="325654"/>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iterate type="lt">
                                    <p:tmPct val="5000"/>
                                  </p:iterate>
                                  <p:childTnLst>
                                    <p:set>
                                      <p:cBhvr>
                                        <p:cTn id="27" dur="1" fill="hold">
                                          <p:stCondLst>
                                            <p:cond delay="0"/>
                                          </p:stCondLst>
                                        </p:cTn>
                                        <p:tgtEl>
                                          <p:spTgt spid="325665"/>
                                        </p:tgtEl>
                                        <p:attrNameLst>
                                          <p:attrName>style.visibility</p:attrName>
                                        </p:attrNameLst>
                                      </p:cBhvr>
                                      <p:to>
                                        <p:strVal val="visible"/>
                                      </p:to>
                                    </p:set>
                                    <p:anim calcmode="lin" valueType="num">
                                      <p:cBhvr>
                                        <p:cTn id="28" dur="1000" fill="hold"/>
                                        <p:tgtEl>
                                          <p:spTgt spid="325665"/>
                                        </p:tgtEl>
                                        <p:attrNameLst>
                                          <p:attrName>ppt_w</p:attrName>
                                        </p:attrNameLst>
                                      </p:cBhvr>
                                      <p:tavLst>
                                        <p:tav tm="0">
                                          <p:val>
                                            <p:fltVal val="0"/>
                                          </p:val>
                                        </p:tav>
                                        <p:tav tm="100000">
                                          <p:val>
                                            <p:strVal val="#ppt_w"/>
                                          </p:val>
                                        </p:tav>
                                      </p:tavLst>
                                    </p:anim>
                                    <p:anim calcmode="lin" valueType="num">
                                      <p:cBhvr>
                                        <p:cTn id="29" dur="1000" fill="hold"/>
                                        <p:tgtEl>
                                          <p:spTgt spid="325665"/>
                                        </p:tgtEl>
                                        <p:attrNameLst>
                                          <p:attrName>ppt_h</p:attrName>
                                        </p:attrNameLst>
                                      </p:cBhvr>
                                      <p:tavLst>
                                        <p:tav tm="0">
                                          <p:val>
                                            <p:fltVal val="0"/>
                                          </p:val>
                                        </p:tav>
                                        <p:tav tm="100000">
                                          <p:val>
                                            <p:strVal val="#ppt_h"/>
                                          </p:val>
                                        </p:tav>
                                      </p:tavLst>
                                    </p:anim>
                                    <p:anim calcmode="lin" valueType="num">
                                      <p:cBhvr>
                                        <p:cTn id="30" dur="1000" fill="hold"/>
                                        <p:tgtEl>
                                          <p:spTgt spid="325665"/>
                                        </p:tgtEl>
                                        <p:attrNameLst>
                                          <p:attrName>style.rotation</p:attrName>
                                        </p:attrNameLst>
                                      </p:cBhvr>
                                      <p:tavLst>
                                        <p:tav tm="0">
                                          <p:val>
                                            <p:fltVal val="90"/>
                                          </p:val>
                                        </p:tav>
                                        <p:tav tm="100000">
                                          <p:val>
                                            <p:fltVal val="0"/>
                                          </p:val>
                                        </p:tav>
                                      </p:tavLst>
                                    </p:anim>
                                    <p:animEffect transition="in" filter="fade">
                                      <p:cBhvr>
                                        <p:cTn id="31" dur="1000"/>
                                        <p:tgtEl>
                                          <p:spTgt spid="32566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iterate type="wd">
                                    <p:tmPct val="100000"/>
                                  </p:iterate>
                                  <p:childTnLst>
                                    <p:set>
                                      <p:cBhvr>
                                        <p:cTn id="35" dur="1" fill="hold">
                                          <p:stCondLst>
                                            <p:cond delay="0"/>
                                          </p:stCondLst>
                                        </p:cTn>
                                        <p:tgtEl>
                                          <p:spTgt spid="325664">
                                            <p:txEl>
                                              <p:pRg st="0" end="0"/>
                                            </p:txEl>
                                          </p:spTgt>
                                        </p:tgtEl>
                                        <p:attrNameLst>
                                          <p:attrName>style.visibility</p:attrName>
                                        </p:attrNameLst>
                                      </p:cBhvr>
                                      <p:to>
                                        <p:strVal val="visible"/>
                                      </p:to>
                                    </p:set>
                                    <p:animEffect transition="in" filter="wipe(left)">
                                      <p:cBhvr>
                                        <p:cTn id="36" dur="300"/>
                                        <p:tgtEl>
                                          <p:spTgt spid="32566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iterate type="lt">
                                    <p:tmPct val="5000"/>
                                  </p:iterate>
                                  <p:childTnLst>
                                    <p:set>
                                      <p:cBhvr>
                                        <p:cTn id="40" dur="1" fill="hold">
                                          <p:stCondLst>
                                            <p:cond delay="0"/>
                                          </p:stCondLst>
                                        </p:cTn>
                                        <p:tgtEl>
                                          <p:spTgt spid="325666"/>
                                        </p:tgtEl>
                                        <p:attrNameLst>
                                          <p:attrName>style.visibility</p:attrName>
                                        </p:attrNameLst>
                                      </p:cBhvr>
                                      <p:to>
                                        <p:strVal val="visible"/>
                                      </p:to>
                                    </p:set>
                                    <p:anim calcmode="lin" valueType="num">
                                      <p:cBhvr>
                                        <p:cTn id="41" dur="1000" fill="hold"/>
                                        <p:tgtEl>
                                          <p:spTgt spid="325666"/>
                                        </p:tgtEl>
                                        <p:attrNameLst>
                                          <p:attrName>ppt_w</p:attrName>
                                        </p:attrNameLst>
                                      </p:cBhvr>
                                      <p:tavLst>
                                        <p:tav tm="0">
                                          <p:val>
                                            <p:fltVal val="0"/>
                                          </p:val>
                                        </p:tav>
                                        <p:tav tm="100000">
                                          <p:val>
                                            <p:strVal val="#ppt_w"/>
                                          </p:val>
                                        </p:tav>
                                      </p:tavLst>
                                    </p:anim>
                                    <p:anim calcmode="lin" valueType="num">
                                      <p:cBhvr>
                                        <p:cTn id="42" dur="1000" fill="hold"/>
                                        <p:tgtEl>
                                          <p:spTgt spid="325666"/>
                                        </p:tgtEl>
                                        <p:attrNameLst>
                                          <p:attrName>ppt_h</p:attrName>
                                        </p:attrNameLst>
                                      </p:cBhvr>
                                      <p:tavLst>
                                        <p:tav tm="0">
                                          <p:val>
                                            <p:fltVal val="0"/>
                                          </p:val>
                                        </p:tav>
                                        <p:tav tm="100000">
                                          <p:val>
                                            <p:strVal val="#ppt_h"/>
                                          </p:val>
                                        </p:tav>
                                      </p:tavLst>
                                    </p:anim>
                                    <p:anim calcmode="lin" valueType="num">
                                      <p:cBhvr>
                                        <p:cTn id="43" dur="1000" fill="hold"/>
                                        <p:tgtEl>
                                          <p:spTgt spid="325666"/>
                                        </p:tgtEl>
                                        <p:attrNameLst>
                                          <p:attrName>style.rotation</p:attrName>
                                        </p:attrNameLst>
                                      </p:cBhvr>
                                      <p:tavLst>
                                        <p:tav tm="0">
                                          <p:val>
                                            <p:fltVal val="90"/>
                                          </p:val>
                                        </p:tav>
                                        <p:tav tm="100000">
                                          <p:val>
                                            <p:fltVal val="0"/>
                                          </p:val>
                                        </p:tav>
                                      </p:tavLst>
                                    </p:anim>
                                    <p:animEffect transition="in" filter="fade">
                                      <p:cBhvr>
                                        <p:cTn id="44" dur="1000"/>
                                        <p:tgtEl>
                                          <p:spTgt spid="325666"/>
                                        </p:tgtEl>
                                      </p:cBhvr>
                                    </p:animEffect>
                                  </p:childTnLst>
                                </p:cTn>
                              </p:par>
                            </p:childTnLst>
                          </p:cTn>
                        </p:par>
                      </p:childTnLst>
                    </p:cTn>
                  </p:par>
                  <p:par>
                    <p:cTn id="45" fill="hold">
                      <p:stCondLst>
                        <p:cond delay="indefinite"/>
                      </p:stCondLst>
                      <p:childTnLst>
                        <p:par>
                          <p:cTn id="46" fill="hold">
                            <p:stCondLst>
                              <p:cond delay="0"/>
                            </p:stCondLst>
                            <p:childTnLst>
                              <p:par>
                                <p:cTn id="47" presetID="52" presetClass="entr" presetSubtype="0" fill="hold" grpId="0" nodeType="clickEffect">
                                  <p:stCondLst>
                                    <p:cond delay="0"/>
                                  </p:stCondLst>
                                  <p:iterate type="lt">
                                    <p:tmPct val="10000"/>
                                  </p:iterate>
                                  <p:childTnLst>
                                    <p:set>
                                      <p:cBhvr>
                                        <p:cTn id="48" dur="1" fill="hold">
                                          <p:stCondLst>
                                            <p:cond delay="0"/>
                                          </p:stCondLst>
                                        </p:cTn>
                                        <p:tgtEl>
                                          <p:spTgt spid="325667"/>
                                        </p:tgtEl>
                                        <p:attrNameLst>
                                          <p:attrName>style.visibility</p:attrName>
                                        </p:attrNameLst>
                                      </p:cBhvr>
                                      <p:to>
                                        <p:strVal val="visible"/>
                                      </p:to>
                                    </p:set>
                                    <p:animScale>
                                      <p:cBhvr>
                                        <p:cTn id="49" dur="1000" decel="50000" fill="hold">
                                          <p:stCondLst>
                                            <p:cond delay="0"/>
                                          </p:stCondLst>
                                        </p:cTn>
                                        <p:tgtEl>
                                          <p:spTgt spid="3256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50" dur="1000" decel="50000" fill="hold">
                                          <p:stCondLst>
                                            <p:cond delay="0"/>
                                          </p:stCondLst>
                                        </p:cTn>
                                        <p:tgtEl>
                                          <p:spTgt spid="325667"/>
                                        </p:tgtEl>
                                        <p:attrNameLst>
                                          <p:attrName>ppt_x</p:attrName>
                                          <p:attrName>ppt_y</p:attrName>
                                        </p:attrNameLst>
                                      </p:cBhvr>
                                    </p:animMotion>
                                    <p:animEffect transition="in" filter="fade">
                                      <p:cBhvr>
                                        <p:cTn id="51" dur="1000"/>
                                        <p:tgtEl>
                                          <p:spTgt spid="325667"/>
                                        </p:tgtEl>
                                      </p:cBhvr>
                                    </p:animEffect>
                                  </p:childTnLst>
                                </p:cTn>
                              </p:par>
                            </p:childTnLst>
                          </p:cTn>
                        </p:par>
                      </p:childTnLst>
                    </p:cTn>
                  </p:par>
                  <p:par>
                    <p:cTn id="52" fill="hold">
                      <p:stCondLst>
                        <p:cond delay="indefinite"/>
                      </p:stCondLst>
                      <p:childTnLst>
                        <p:par>
                          <p:cTn id="53" fill="hold">
                            <p:stCondLst>
                              <p:cond delay="0"/>
                            </p:stCondLst>
                            <p:childTnLst>
                              <p:par>
                                <p:cTn id="54" presetID="52" presetClass="entr" presetSubtype="0" fill="hold" grpId="0" nodeType="clickEffect">
                                  <p:stCondLst>
                                    <p:cond delay="0"/>
                                  </p:stCondLst>
                                  <p:iterate type="lt">
                                    <p:tmPct val="10000"/>
                                  </p:iterate>
                                  <p:childTnLst>
                                    <p:set>
                                      <p:cBhvr>
                                        <p:cTn id="55" dur="1" fill="hold">
                                          <p:stCondLst>
                                            <p:cond delay="0"/>
                                          </p:stCondLst>
                                        </p:cTn>
                                        <p:tgtEl>
                                          <p:spTgt spid="325668"/>
                                        </p:tgtEl>
                                        <p:attrNameLst>
                                          <p:attrName>style.visibility</p:attrName>
                                        </p:attrNameLst>
                                      </p:cBhvr>
                                      <p:to>
                                        <p:strVal val="visible"/>
                                      </p:to>
                                    </p:set>
                                    <p:animScale>
                                      <p:cBhvr>
                                        <p:cTn id="56" dur="1000" decel="50000" fill="hold">
                                          <p:stCondLst>
                                            <p:cond delay="0"/>
                                          </p:stCondLst>
                                        </p:cTn>
                                        <p:tgtEl>
                                          <p:spTgt spid="32566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57" dur="1000" decel="50000" fill="hold">
                                          <p:stCondLst>
                                            <p:cond delay="0"/>
                                          </p:stCondLst>
                                        </p:cTn>
                                        <p:tgtEl>
                                          <p:spTgt spid="325668"/>
                                        </p:tgtEl>
                                        <p:attrNameLst>
                                          <p:attrName>ppt_x</p:attrName>
                                          <p:attrName>ppt_y</p:attrName>
                                        </p:attrNameLst>
                                      </p:cBhvr>
                                    </p:animMotion>
                                    <p:animEffect transition="in" filter="fade">
                                      <p:cBhvr>
                                        <p:cTn id="58" dur="1000"/>
                                        <p:tgtEl>
                                          <p:spTgt spid="325668"/>
                                        </p:tgtEl>
                                      </p:cBhvr>
                                    </p:animEffect>
                                  </p:childTnLst>
                                </p:cTn>
                              </p:par>
                            </p:childTnLst>
                          </p:cTn>
                        </p:par>
                      </p:childTnLst>
                    </p:cTn>
                  </p:par>
                  <p:par>
                    <p:cTn id="59" fill="hold">
                      <p:stCondLst>
                        <p:cond delay="indefinite"/>
                      </p:stCondLst>
                      <p:childTnLst>
                        <p:par>
                          <p:cTn id="60" fill="hold">
                            <p:stCondLst>
                              <p:cond delay="0"/>
                            </p:stCondLst>
                            <p:childTnLst>
                              <p:par>
                                <p:cTn id="61" presetID="52" presetClass="entr" presetSubtype="0" fill="hold" grpId="0" nodeType="clickEffect">
                                  <p:stCondLst>
                                    <p:cond delay="0"/>
                                  </p:stCondLst>
                                  <p:iterate type="lt">
                                    <p:tmPct val="10000"/>
                                  </p:iterate>
                                  <p:childTnLst>
                                    <p:set>
                                      <p:cBhvr>
                                        <p:cTn id="62" dur="1" fill="hold">
                                          <p:stCondLst>
                                            <p:cond delay="0"/>
                                          </p:stCondLst>
                                        </p:cTn>
                                        <p:tgtEl>
                                          <p:spTgt spid="325669"/>
                                        </p:tgtEl>
                                        <p:attrNameLst>
                                          <p:attrName>style.visibility</p:attrName>
                                        </p:attrNameLst>
                                      </p:cBhvr>
                                      <p:to>
                                        <p:strVal val="visible"/>
                                      </p:to>
                                    </p:set>
                                    <p:animScale>
                                      <p:cBhvr>
                                        <p:cTn id="63" dur="1000" decel="50000" fill="hold">
                                          <p:stCondLst>
                                            <p:cond delay="0"/>
                                          </p:stCondLst>
                                        </p:cTn>
                                        <p:tgtEl>
                                          <p:spTgt spid="3256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64" dur="1000" decel="50000" fill="hold">
                                          <p:stCondLst>
                                            <p:cond delay="0"/>
                                          </p:stCondLst>
                                        </p:cTn>
                                        <p:tgtEl>
                                          <p:spTgt spid="325669"/>
                                        </p:tgtEl>
                                        <p:attrNameLst>
                                          <p:attrName>ppt_x</p:attrName>
                                          <p:attrName>ppt_y</p:attrName>
                                        </p:attrNameLst>
                                      </p:cBhvr>
                                    </p:animMotion>
                                    <p:animEffect transition="in" filter="fade">
                                      <p:cBhvr>
                                        <p:cTn id="65" dur="1000"/>
                                        <p:tgtEl>
                                          <p:spTgt spid="325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4" grpId="0" build="p"/>
      <p:bldP spid="325664" grpId="0" build="p"/>
      <p:bldP spid="325665" grpId="0"/>
      <p:bldP spid="325666" grpId="0"/>
      <p:bldP spid="325667" grpId="0"/>
      <p:bldP spid="325668" grpId="0"/>
      <p:bldP spid="32566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矩形 326657"/>
          <p:cNvSpPr/>
          <p:nvPr/>
        </p:nvSpPr>
        <p:spPr>
          <a:xfrm>
            <a:off x="1934305" y="731172"/>
            <a:ext cx="4699028" cy="368300"/>
          </a:xfrm>
          <a:prstGeom prst="rect">
            <a:avLst/>
          </a:prstGeom>
          <a:noFill/>
          <a:ln w="9525">
            <a:noFill/>
          </a:ln>
        </p:spPr>
        <p:txBody>
          <a:bodyPr>
            <a:spAutoFit/>
          </a:bodyPr>
          <a:lstStyle/>
          <a:p>
            <a:r>
              <a:rPr lang="zh-CN" altLang="en-US" sz="1800" b="1" dirty="0">
                <a:latin typeface="宋体" panose="02010600030101010101" pitchFamily="2" charset="-122"/>
              </a:rPr>
              <a:t>二阶低通滤波电路</a:t>
            </a:r>
            <a:r>
              <a:rPr lang="en-US" altLang="zh-CN" sz="1800" b="1" dirty="0">
                <a:latin typeface="宋体" panose="02010600030101010101" pitchFamily="2" charset="-122"/>
              </a:rPr>
              <a:t>( </a:t>
            </a:r>
            <a:r>
              <a:rPr lang="zh-CN" altLang="en-US" sz="1800" b="1" dirty="0">
                <a:latin typeface="宋体" panose="02010600030101010101" pitchFamily="2" charset="-122"/>
              </a:rPr>
              <a:t>串联</a:t>
            </a:r>
            <a:r>
              <a:rPr lang="en-US" altLang="zh-CN" sz="1800" b="1">
                <a:latin typeface="Times New Roman" panose="02020603050405020304" pitchFamily="18" charset="0"/>
                <a:ea typeface="楷体_GB2312" pitchFamily="49" charset="-122"/>
              </a:rPr>
              <a:t>H=H</a:t>
            </a:r>
            <a:r>
              <a:rPr lang="en-US" altLang="zh-CN" sz="1800" b="1" baseline="-25000">
                <a:latin typeface="Times New Roman" panose="02020603050405020304" pitchFamily="18" charset="0"/>
                <a:ea typeface="楷体_GB2312" pitchFamily="49" charset="-122"/>
              </a:rPr>
              <a:t>1</a:t>
            </a:r>
            <a:r>
              <a:rPr lang="en-US" altLang="zh-CN" sz="1800" b="1">
                <a:latin typeface="Times New Roman" panose="02020603050405020304" pitchFamily="18" charset="0"/>
                <a:ea typeface="楷体_GB2312" pitchFamily="49" charset="-122"/>
              </a:rPr>
              <a:t>• H</a:t>
            </a:r>
            <a:r>
              <a:rPr lang="en-US" altLang="zh-CN" sz="1800" b="1" baseline="-25000">
                <a:latin typeface="Times New Roman" panose="02020603050405020304" pitchFamily="18" charset="0"/>
                <a:ea typeface="楷体_GB2312" pitchFamily="49" charset="-122"/>
              </a:rPr>
              <a:t>2 </a:t>
            </a:r>
            <a:r>
              <a:rPr lang="en-US" altLang="zh-CN" sz="1800" b="1">
                <a:latin typeface="宋体" panose="02010600030101010101" pitchFamily="2" charset="-122"/>
              </a:rPr>
              <a:t>)</a:t>
            </a:r>
            <a:endParaRPr lang="en-US" altLang="zh-CN" sz="1800" b="1">
              <a:latin typeface="宋体" panose="02010600030101010101" pitchFamily="2" charset="-122"/>
            </a:endParaRPr>
          </a:p>
        </p:txBody>
      </p:sp>
      <p:sp>
        <p:nvSpPr>
          <p:cNvPr id="326659" name="矩形 326658"/>
          <p:cNvSpPr/>
          <p:nvPr/>
        </p:nvSpPr>
        <p:spPr>
          <a:xfrm>
            <a:off x="1949785" y="2668658"/>
            <a:ext cx="2531712" cy="368300"/>
          </a:xfrm>
          <a:prstGeom prst="rect">
            <a:avLst/>
          </a:prstGeom>
          <a:noFill/>
          <a:ln w="9525">
            <a:noFill/>
          </a:ln>
        </p:spPr>
        <p:txBody>
          <a:bodyPr>
            <a:spAutoFit/>
          </a:bodyPr>
          <a:lstStyle/>
          <a:p>
            <a:r>
              <a:rPr lang="zh-CN" altLang="en-US" sz="1800" b="1" dirty="0">
                <a:latin typeface="Times New Roman" panose="02020603050405020304" pitchFamily="18" charset="0"/>
              </a:rPr>
              <a:t>二阶带通滤波电路</a:t>
            </a:r>
            <a:endParaRPr lang="zh-CN" altLang="en-US" sz="1800" b="1" dirty="0">
              <a:latin typeface="Times New Roman" panose="02020603050405020304" pitchFamily="18" charset="0"/>
            </a:endParaRPr>
          </a:p>
        </p:txBody>
      </p:sp>
      <p:sp>
        <p:nvSpPr>
          <p:cNvPr id="326660" name="直接连接符 326659"/>
          <p:cNvSpPr/>
          <p:nvPr/>
        </p:nvSpPr>
        <p:spPr>
          <a:xfrm>
            <a:off x="5660422" y="1791013"/>
            <a:ext cx="1162253" cy="0"/>
          </a:xfrm>
          <a:prstGeom prst="line">
            <a:avLst/>
          </a:prstGeom>
          <a:ln w="12700" cap="flat" cmpd="sng">
            <a:solidFill>
              <a:schemeClr val="tx1"/>
            </a:solidFill>
            <a:prstDash val="dash"/>
            <a:headEnd type="none" w="sm" len="sm"/>
            <a:tailEnd type="none" w="sm" len="sm"/>
          </a:ln>
        </p:spPr>
      </p:sp>
      <p:sp>
        <p:nvSpPr>
          <p:cNvPr id="326661" name="直接连接符 326660"/>
          <p:cNvSpPr/>
          <p:nvPr/>
        </p:nvSpPr>
        <p:spPr>
          <a:xfrm>
            <a:off x="6796477" y="1791013"/>
            <a:ext cx="0" cy="650195"/>
          </a:xfrm>
          <a:prstGeom prst="line">
            <a:avLst/>
          </a:prstGeom>
          <a:ln w="12700" cap="flat" cmpd="sng">
            <a:solidFill>
              <a:schemeClr val="tx1"/>
            </a:solidFill>
            <a:prstDash val="dash"/>
            <a:headEnd type="none" w="sm" len="sm"/>
            <a:tailEnd type="none" w="sm" len="sm"/>
          </a:ln>
        </p:spPr>
      </p:sp>
      <p:sp>
        <p:nvSpPr>
          <p:cNvPr id="326662" name="文本框 326661"/>
          <p:cNvSpPr txBox="1"/>
          <p:nvPr/>
        </p:nvSpPr>
        <p:spPr>
          <a:xfrm>
            <a:off x="6679565" y="2414905"/>
            <a:ext cx="511175" cy="321945"/>
          </a:xfrm>
          <a:prstGeom prst="rect">
            <a:avLst/>
          </a:prstGeom>
          <a:noFill/>
          <a:ln w="12700">
            <a:noFill/>
          </a:ln>
        </p:spPr>
        <p:txBody>
          <a:bodyPr wrap="square">
            <a:spAutoFit/>
          </a:bodyPr>
          <a:lstStyle/>
          <a:p>
            <a:r>
              <a:rPr lang="en-US" altLang="zh-CN" sz="1500" b="1" i="1" err="1">
                <a:effectLst>
                  <a:outerShdw blurRad="38100" dist="38100" dir="2700000">
                    <a:srgbClr val="FFFFFF"/>
                  </a:outerShdw>
                </a:effectLst>
                <a:latin typeface="Times New Roman" panose="02020603050405020304" pitchFamily="18" charset="0"/>
                <a:ea typeface="楷体_GB2312" pitchFamily="49" charset="-122"/>
              </a:rPr>
              <a:t>f</a:t>
            </a:r>
            <a:r>
              <a:rPr lang="en-US" altLang="zh-CN" sz="1500" b="1" baseline="-25000" err="1">
                <a:effectLst>
                  <a:outerShdw blurRad="38100" dist="38100" dir="2700000">
                    <a:srgbClr val="FFFFFF"/>
                  </a:outerShdw>
                </a:effectLst>
                <a:latin typeface="Times New Roman" panose="02020603050405020304" pitchFamily="18" charset="0"/>
                <a:ea typeface="楷体_GB2312" pitchFamily="49" charset="-122"/>
              </a:rPr>
              <a:t>H</a:t>
            </a:r>
            <a:endParaRPr lang="en-US" altLang="zh-CN" sz="1500" b="1" i="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326663" name="组合 326662"/>
          <p:cNvGrpSpPr/>
          <p:nvPr/>
        </p:nvGrpSpPr>
        <p:grpSpPr>
          <a:xfrm>
            <a:off x="5479415" y="1075323"/>
            <a:ext cx="2361423" cy="1583808"/>
            <a:chOff x="3542" y="1637"/>
            <a:chExt cx="1983" cy="1330"/>
          </a:xfrm>
        </p:grpSpPr>
        <p:grpSp>
          <p:nvGrpSpPr>
            <p:cNvPr id="326664" name="组合 326663"/>
            <p:cNvGrpSpPr/>
            <p:nvPr/>
          </p:nvGrpSpPr>
          <p:grpSpPr>
            <a:xfrm>
              <a:off x="3542" y="1728"/>
              <a:ext cx="1983" cy="1239"/>
              <a:chOff x="3542" y="1728"/>
              <a:chExt cx="1983" cy="1239"/>
            </a:xfrm>
          </p:grpSpPr>
          <p:sp>
            <p:nvSpPr>
              <p:cNvPr id="326665" name="直接连接符 326664"/>
              <p:cNvSpPr/>
              <p:nvPr/>
            </p:nvSpPr>
            <p:spPr>
              <a:xfrm>
                <a:off x="3696" y="2784"/>
                <a:ext cx="1824" cy="0"/>
              </a:xfrm>
              <a:prstGeom prst="line">
                <a:avLst/>
              </a:prstGeom>
              <a:ln w="12700" cap="sq" cmpd="sng">
                <a:solidFill>
                  <a:schemeClr val="tx1"/>
                </a:solidFill>
                <a:prstDash val="solid"/>
                <a:headEnd type="none" w="sm" len="sm"/>
                <a:tailEnd type="arrow" w="med" len="med"/>
              </a:ln>
            </p:spPr>
          </p:sp>
          <p:sp>
            <p:nvSpPr>
              <p:cNvPr id="326666" name="文本框 326665"/>
              <p:cNvSpPr txBox="1"/>
              <p:nvPr/>
            </p:nvSpPr>
            <p:spPr>
              <a:xfrm>
                <a:off x="5409" y="2426"/>
                <a:ext cx="116" cy="270"/>
              </a:xfrm>
              <a:prstGeom prst="rect">
                <a:avLst/>
              </a:prstGeom>
              <a:noFill/>
              <a:ln w="12700">
                <a:noFill/>
              </a:ln>
            </p:spPr>
            <p:txBody>
              <a:bodyPr>
                <a:spAutoFit/>
              </a:bodyPr>
              <a:lstStyle/>
              <a:p>
                <a:r>
                  <a:rPr lang="en-US" altLang="en-US" sz="1500" b="1" i="1">
                    <a:effectLst>
                      <a:outerShdw blurRad="38100" dist="38100" dir="2700000">
                        <a:srgbClr val="FFFFFF"/>
                      </a:outerShdw>
                    </a:effectLst>
                    <a:latin typeface="Times New Roman" panose="02020603050405020304" pitchFamily="18" charset="0"/>
                    <a:ea typeface="楷体_GB2312" pitchFamily="49" charset="-122"/>
                  </a:rPr>
                  <a:t>f</a:t>
                </a:r>
                <a:endParaRPr lang="en-US" altLang="zh-CN" sz="15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6667" name="直接连接符 326666"/>
              <p:cNvSpPr/>
              <p:nvPr/>
            </p:nvSpPr>
            <p:spPr>
              <a:xfrm flipV="1">
                <a:off x="3696" y="1728"/>
                <a:ext cx="0" cy="1056"/>
              </a:xfrm>
              <a:prstGeom prst="line">
                <a:avLst/>
              </a:prstGeom>
              <a:ln w="12700" cap="sq" cmpd="sng">
                <a:solidFill>
                  <a:schemeClr val="tx1"/>
                </a:solidFill>
                <a:prstDash val="solid"/>
                <a:headEnd type="none" w="sm" len="sm"/>
                <a:tailEnd type="arrow" w="med" len="med"/>
              </a:ln>
            </p:spPr>
          </p:sp>
          <p:sp>
            <p:nvSpPr>
              <p:cNvPr id="326668" name="文本框 326667"/>
              <p:cNvSpPr txBox="1"/>
              <p:nvPr/>
            </p:nvSpPr>
            <p:spPr>
              <a:xfrm>
                <a:off x="3542" y="2697"/>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326669" name="文本框 326668"/>
            <p:cNvSpPr txBox="1"/>
            <p:nvPr/>
          </p:nvSpPr>
          <p:spPr>
            <a:xfrm>
              <a:off x="3734" y="1637"/>
              <a:ext cx="495" cy="270"/>
            </a:xfrm>
            <a:prstGeom prst="rect">
              <a:avLst/>
            </a:prstGeom>
            <a:noFill/>
            <a:ln w="12700">
              <a:noFill/>
            </a:ln>
          </p:spPr>
          <p:txBody>
            <a:bodyPr wrap="none" anchor="t">
              <a:spAutoFit/>
            </a:bodyPr>
            <a:lstStyle/>
            <a:p>
              <a:r>
                <a:rPr lang="en-US" altLang="zh-CN" sz="1500" b="1" i="1">
                  <a:effectLst>
                    <a:outerShdw blurRad="38100" dist="38100" dir="2700000">
                      <a:srgbClr val="FFFFFF"/>
                    </a:outerShdw>
                  </a:effectLst>
                  <a:latin typeface="Times New Roman" panose="02020603050405020304" pitchFamily="18" charset="0"/>
                  <a:ea typeface="楷体_GB2312" pitchFamily="49" charset="-122"/>
                </a:rPr>
                <a:t>H</a:t>
              </a:r>
              <a:r>
                <a:rPr lang="en-US" altLang="en-US" sz="1500" b="1">
                  <a:effectLst>
                    <a:outerShdw blurRad="38100" dist="38100" dir="2700000">
                      <a:srgbClr val="FFFFFF"/>
                    </a:outerShdw>
                  </a:effectLst>
                  <a:latin typeface="Times New Roman" panose="02020603050405020304" pitchFamily="18" charset="0"/>
                  <a:ea typeface="楷体_GB2312" pitchFamily="49" charset="-122"/>
                </a:rPr>
                <a:t>(</a:t>
              </a:r>
              <a:r>
                <a:rPr lang="en-US" altLang="en-US" sz="1500" b="1" i="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r>
                <a:rPr lang="en-US" altLang="en-US" sz="1500" b="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326670" name="任意多边形 326669"/>
          <p:cNvSpPr/>
          <p:nvPr/>
        </p:nvSpPr>
        <p:spPr>
          <a:xfrm>
            <a:off x="5662803" y="1573091"/>
            <a:ext cx="1886280" cy="822865"/>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FF0000"/>
            </a:solidFill>
            <a:prstDash val="solid"/>
            <a:headEnd type="none" w="med" len="med"/>
            <a:tailEnd type="none" w="med" len="med"/>
          </a:ln>
        </p:spPr>
        <p:txBody>
          <a:bodyPr/>
          <a:lstStyle/>
          <a:p>
            <a:endParaRPr lang="zh-CN" altLang="en-US" sz="100"/>
          </a:p>
        </p:txBody>
      </p:sp>
      <p:grpSp>
        <p:nvGrpSpPr>
          <p:cNvPr id="326671" name="组合 326670"/>
          <p:cNvGrpSpPr/>
          <p:nvPr/>
        </p:nvGrpSpPr>
        <p:grpSpPr>
          <a:xfrm>
            <a:off x="5660422" y="1582618"/>
            <a:ext cx="1531412" cy="813339"/>
            <a:chOff x="3796" y="2394"/>
            <a:chExt cx="1286" cy="683"/>
          </a:xfrm>
        </p:grpSpPr>
        <p:sp>
          <p:nvSpPr>
            <p:cNvPr id="326672" name="任意多边形 326671"/>
            <p:cNvSpPr/>
            <p:nvPr/>
          </p:nvSpPr>
          <p:spPr>
            <a:xfrm>
              <a:off x="4290" y="2394"/>
              <a:ext cx="792" cy="683"/>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0000FF"/>
              </a:solidFill>
              <a:prstDash val="solid"/>
              <a:headEnd type="none" w="med" len="med"/>
              <a:tailEnd type="none" w="med" len="med"/>
            </a:ln>
          </p:spPr>
          <p:txBody>
            <a:bodyPr/>
            <a:lstStyle/>
            <a:p>
              <a:endParaRPr lang="zh-CN" altLang="en-US" sz="100"/>
            </a:p>
          </p:txBody>
        </p:sp>
        <p:sp>
          <p:nvSpPr>
            <p:cNvPr id="326673" name="直接连接符 326672"/>
            <p:cNvSpPr/>
            <p:nvPr/>
          </p:nvSpPr>
          <p:spPr>
            <a:xfrm flipH="1">
              <a:off x="3796" y="2394"/>
              <a:ext cx="494" cy="0"/>
            </a:xfrm>
            <a:prstGeom prst="line">
              <a:avLst/>
            </a:prstGeom>
            <a:ln w="28575" cap="flat" cmpd="sng">
              <a:solidFill>
                <a:srgbClr val="0000FF"/>
              </a:solidFill>
              <a:prstDash val="solid"/>
              <a:headEnd type="none" w="med" len="med"/>
              <a:tailEnd type="none" w="med" len="med"/>
            </a:ln>
          </p:spPr>
        </p:sp>
      </p:grpSp>
      <p:sp>
        <p:nvSpPr>
          <p:cNvPr id="326674" name="文本框 326673"/>
          <p:cNvSpPr txBox="1"/>
          <p:nvPr/>
        </p:nvSpPr>
        <p:spPr>
          <a:xfrm>
            <a:off x="6903652" y="1519503"/>
            <a:ext cx="645432" cy="368300"/>
          </a:xfrm>
          <a:prstGeom prst="rect">
            <a:avLst/>
          </a:prstGeom>
          <a:noFill/>
          <a:ln w="9525">
            <a:noFill/>
          </a:ln>
        </p:spPr>
        <p:txBody>
          <a:bodyPr>
            <a:spAutoFit/>
          </a:bodyPr>
          <a:lstStyle/>
          <a:p>
            <a:pPr>
              <a:spcBef>
                <a:spcPct val="50000"/>
              </a:spcBef>
            </a:pPr>
            <a:r>
              <a:rPr lang="zh-CN" altLang="en-US" sz="1800" b="1" dirty="0">
                <a:solidFill>
                  <a:srgbClr val="FF0000"/>
                </a:solidFill>
                <a:latin typeface="Times New Roman" panose="02020603050405020304" pitchFamily="18" charset="0"/>
                <a:ea typeface="楷体_GB2312" pitchFamily="49" charset="-122"/>
              </a:rPr>
              <a:t>一阶</a:t>
            </a:r>
            <a:endParaRPr lang="zh-CN" altLang="en-US" sz="1800" b="1" dirty="0">
              <a:solidFill>
                <a:srgbClr val="FF0000"/>
              </a:solidFill>
              <a:latin typeface="Times New Roman" panose="02020603050405020304" pitchFamily="18" charset="0"/>
              <a:ea typeface="楷体_GB2312" pitchFamily="49" charset="-122"/>
            </a:endParaRPr>
          </a:p>
        </p:txBody>
      </p:sp>
      <p:sp>
        <p:nvSpPr>
          <p:cNvPr id="326675" name="矩形 326674"/>
          <p:cNvSpPr/>
          <p:nvPr/>
        </p:nvSpPr>
        <p:spPr>
          <a:xfrm>
            <a:off x="7214459" y="1898188"/>
            <a:ext cx="687110" cy="368300"/>
          </a:xfrm>
          <a:prstGeom prst="rect">
            <a:avLst/>
          </a:prstGeom>
          <a:noFill/>
          <a:ln w="9525">
            <a:noFill/>
          </a:ln>
        </p:spPr>
        <p:txBody>
          <a:bodyPr>
            <a:spAutoFit/>
          </a:bodyPr>
          <a:lstStyle/>
          <a:p>
            <a:pPr>
              <a:spcBef>
                <a:spcPct val="50000"/>
              </a:spcBef>
            </a:pPr>
            <a:r>
              <a:rPr lang="zh-CN" altLang="en-US" sz="1800" b="1" dirty="0">
                <a:solidFill>
                  <a:schemeClr val="accent2"/>
                </a:solidFill>
                <a:latin typeface="Times New Roman" panose="02020603050405020304" pitchFamily="18" charset="0"/>
                <a:ea typeface="楷体_GB2312" pitchFamily="49" charset="-122"/>
              </a:rPr>
              <a:t>二阶</a:t>
            </a:r>
            <a:endParaRPr lang="zh-CN" altLang="en-US" sz="1800" b="1" dirty="0">
              <a:solidFill>
                <a:schemeClr val="accent2"/>
              </a:solidFill>
              <a:latin typeface="Times New Roman" panose="02020603050405020304" pitchFamily="18" charset="0"/>
              <a:ea typeface="楷体_GB2312" pitchFamily="49" charset="-122"/>
            </a:endParaRPr>
          </a:p>
        </p:txBody>
      </p:sp>
      <p:sp>
        <p:nvSpPr>
          <p:cNvPr id="326676" name="矩形 326675"/>
          <p:cNvSpPr/>
          <p:nvPr/>
        </p:nvSpPr>
        <p:spPr>
          <a:xfrm>
            <a:off x="5419873" y="1448053"/>
            <a:ext cx="278130" cy="321945"/>
          </a:xfrm>
          <a:prstGeom prst="rect">
            <a:avLst/>
          </a:prstGeom>
          <a:noFill/>
          <a:ln w="9525">
            <a:noFill/>
          </a:ln>
        </p:spPr>
        <p:txBody>
          <a:bodyPr wrap="none" anchor="t">
            <a:spAutoFit/>
          </a:bodyPr>
          <a:lstStyle/>
          <a:p>
            <a:pPr>
              <a:spcBef>
                <a:spcPct val="50000"/>
              </a:spcBef>
            </a:pPr>
            <a:r>
              <a:rPr lang="en-US" altLang="zh-CN" sz="1500" b="1">
                <a:effectLst>
                  <a:outerShdw blurRad="38100" dist="38100" dir="2700000">
                    <a:srgbClr val="FFFFFF"/>
                  </a:outerShdw>
                </a:effectLst>
                <a:latin typeface="Times New Roman" panose="02020603050405020304" pitchFamily="18" charset="0"/>
                <a:ea typeface="楷体_GB2312" pitchFamily="49" charset="-122"/>
              </a:rPr>
              <a:t>1</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6677" name="矩形 326676"/>
          <p:cNvSpPr/>
          <p:nvPr/>
        </p:nvSpPr>
        <p:spPr>
          <a:xfrm>
            <a:off x="5115020" y="1650495"/>
            <a:ext cx="611505" cy="321945"/>
          </a:xfrm>
          <a:prstGeom prst="rect">
            <a:avLst/>
          </a:prstGeom>
          <a:noFill/>
          <a:ln w="9525">
            <a:noFill/>
          </a:ln>
        </p:spPr>
        <p:txBody>
          <a:bodyPr wrap="none" anchor="t">
            <a:spAutoFit/>
          </a:bodyPr>
          <a:lstStyle/>
          <a:p>
            <a:pPr>
              <a:spcBef>
                <a:spcPct val="50000"/>
              </a:spcBef>
            </a:pPr>
            <a:r>
              <a:rPr lang="en-US" altLang="zh-CN" sz="1500" b="1">
                <a:effectLst>
                  <a:outerShdw blurRad="38100" dist="38100" dir="2700000">
                    <a:srgbClr val="FFFFFF"/>
                  </a:outerShdw>
                </a:effectLst>
                <a:latin typeface="Times New Roman" panose="02020603050405020304" pitchFamily="18" charset="0"/>
                <a:ea typeface="楷体_GB2312" pitchFamily="49" charset="-122"/>
              </a:rPr>
              <a:t>0.707</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6678" name="任意多边形 326677"/>
          <p:cNvSpPr/>
          <p:nvPr/>
        </p:nvSpPr>
        <p:spPr>
          <a:xfrm>
            <a:off x="5959321" y="3809476"/>
            <a:ext cx="1020544" cy="509677"/>
          </a:xfrm>
          <a:custGeom>
            <a:avLst/>
            <a:gdLst/>
            <a:ahLst/>
            <a:cxnLst/>
            <a:rect l="0" t="0" r="0" b="0"/>
            <a:pathLst>
              <a:path w="1722" h="1258">
                <a:moveTo>
                  <a:pt x="0" y="1258"/>
                </a:moveTo>
                <a:cubicBezTo>
                  <a:pt x="67" y="1242"/>
                  <a:pt x="307" y="1198"/>
                  <a:pt x="402" y="1162"/>
                </a:cubicBezTo>
                <a:cubicBezTo>
                  <a:pt x="497" y="1126"/>
                  <a:pt x="526" y="1089"/>
                  <a:pt x="570" y="1042"/>
                </a:cubicBezTo>
                <a:cubicBezTo>
                  <a:pt x="614" y="995"/>
                  <a:pt x="642" y="955"/>
                  <a:pt x="666" y="880"/>
                </a:cubicBezTo>
                <a:cubicBezTo>
                  <a:pt x="690" y="805"/>
                  <a:pt x="696" y="694"/>
                  <a:pt x="714" y="592"/>
                </a:cubicBezTo>
                <a:cubicBezTo>
                  <a:pt x="732" y="490"/>
                  <a:pt x="758" y="348"/>
                  <a:pt x="774" y="268"/>
                </a:cubicBezTo>
                <a:cubicBezTo>
                  <a:pt x="790" y="188"/>
                  <a:pt x="796" y="154"/>
                  <a:pt x="810" y="112"/>
                </a:cubicBezTo>
                <a:cubicBezTo>
                  <a:pt x="824" y="70"/>
                  <a:pt x="834" y="32"/>
                  <a:pt x="858" y="16"/>
                </a:cubicBezTo>
                <a:cubicBezTo>
                  <a:pt x="882" y="0"/>
                  <a:pt x="930" y="0"/>
                  <a:pt x="954" y="16"/>
                </a:cubicBezTo>
                <a:cubicBezTo>
                  <a:pt x="978" y="32"/>
                  <a:pt x="986" y="54"/>
                  <a:pt x="1002" y="112"/>
                </a:cubicBezTo>
                <a:cubicBezTo>
                  <a:pt x="1018" y="170"/>
                  <a:pt x="1034" y="260"/>
                  <a:pt x="1050" y="364"/>
                </a:cubicBezTo>
                <a:cubicBezTo>
                  <a:pt x="1066" y="468"/>
                  <a:pt x="1082" y="642"/>
                  <a:pt x="1098" y="736"/>
                </a:cubicBezTo>
                <a:cubicBezTo>
                  <a:pt x="1114" y="830"/>
                  <a:pt x="1122" y="872"/>
                  <a:pt x="1146" y="928"/>
                </a:cubicBezTo>
                <a:cubicBezTo>
                  <a:pt x="1170" y="984"/>
                  <a:pt x="1210" y="1040"/>
                  <a:pt x="1242" y="1072"/>
                </a:cubicBezTo>
                <a:cubicBezTo>
                  <a:pt x="1274" y="1104"/>
                  <a:pt x="1290" y="1104"/>
                  <a:pt x="1338" y="1120"/>
                </a:cubicBezTo>
                <a:cubicBezTo>
                  <a:pt x="1386" y="1136"/>
                  <a:pt x="1466" y="1160"/>
                  <a:pt x="1530" y="1168"/>
                </a:cubicBezTo>
                <a:cubicBezTo>
                  <a:pt x="1594" y="1176"/>
                  <a:pt x="1658" y="1172"/>
                  <a:pt x="1722" y="1168"/>
                </a:cubicBezTo>
              </a:path>
            </a:pathLst>
          </a:custGeom>
          <a:noFill/>
          <a:ln w="28575" cap="flat" cmpd="sng">
            <a:solidFill>
              <a:srgbClr val="0000FF">
                <a:alpha val="100000"/>
              </a:srgbClr>
            </a:solidFill>
            <a:prstDash val="solid"/>
            <a:headEnd type="none" w="med" len="med"/>
            <a:tailEnd type="none" w="med" len="med"/>
          </a:ln>
        </p:spPr>
        <p:txBody>
          <a:bodyPr/>
          <a:lstStyle/>
          <a:p>
            <a:endParaRPr lang="zh-CN" altLang="en-US" sz="100"/>
          </a:p>
        </p:txBody>
      </p:sp>
      <p:grpSp>
        <p:nvGrpSpPr>
          <p:cNvPr id="326679" name="组合 326678"/>
          <p:cNvGrpSpPr/>
          <p:nvPr/>
        </p:nvGrpSpPr>
        <p:grpSpPr>
          <a:xfrm>
            <a:off x="5136455" y="2979465"/>
            <a:ext cx="2704383" cy="1661213"/>
            <a:chOff x="566" y="337"/>
            <a:chExt cx="2271" cy="1395"/>
          </a:xfrm>
        </p:grpSpPr>
        <p:grpSp>
          <p:nvGrpSpPr>
            <p:cNvPr id="326680" name="组合 326679"/>
            <p:cNvGrpSpPr/>
            <p:nvPr/>
          </p:nvGrpSpPr>
          <p:grpSpPr>
            <a:xfrm>
              <a:off x="1034" y="704"/>
              <a:ext cx="1367" cy="758"/>
              <a:chOff x="453" y="2847"/>
              <a:chExt cx="2005" cy="903"/>
            </a:xfrm>
          </p:grpSpPr>
          <p:sp>
            <p:nvSpPr>
              <p:cNvPr id="326681" name="任意多边形 326680"/>
              <p:cNvSpPr/>
              <p:nvPr/>
            </p:nvSpPr>
            <p:spPr>
              <a:xfrm flipH="1">
                <a:off x="1735" y="3530"/>
                <a:ext cx="723" cy="220"/>
              </a:xfrm>
              <a:custGeom>
                <a:avLst/>
                <a:gdLst/>
                <a:ahLst/>
                <a:cxnLst/>
                <a:rect l="0" t="0" r="0" b="0"/>
                <a:pathLst>
                  <a:path w="624" h="899">
                    <a:moveTo>
                      <a:pt x="0" y="894"/>
                    </a:moveTo>
                    <a:cubicBezTo>
                      <a:pt x="137" y="896"/>
                      <a:pt x="274" y="899"/>
                      <a:pt x="378" y="750"/>
                    </a:cubicBezTo>
                    <a:cubicBezTo>
                      <a:pt x="482" y="601"/>
                      <a:pt x="553" y="300"/>
                      <a:pt x="624"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26682" name="任意多边形 326681"/>
              <p:cNvSpPr/>
              <p:nvPr/>
            </p:nvSpPr>
            <p:spPr>
              <a:xfrm>
                <a:off x="947" y="2847"/>
                <a:ext cx="792" cy="683"/>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FF0000"/>
                </a:solidFill>
                <a:prstDash val="solid"/>
                <a:headEnd type="none" w="med" len="med"/>
                <a:tailEnd type="none" w="med" len="med"/>
              </a:ln>
            </p:spPr>
            <p:txBody>
              <a:bodyPr/>
              <a:lstStyle/>
              <a:p>
                <a:endParaRPr lang="zh-CN" altLang="en-US" sz="100"/>
              </a:p>
            </p:txBody>
          </p:sp>
          <p:sp>
            <p:nvSpPr>
              <p:cNvPr id="326683" name="直接连接符 326682"/>
              <p:cNvSpPr/>
              <p:nvPr/>
            </p:nvSpPr>
            <p:spPr>
              <a:xfrm flipH="1">
                <a:off x="453" y="2847"/>
                <a:ext cx="494" cy="0"/>
              </a:xfrm>
              <a:prstGeom prst="line">
                <a:avLst/>
              </a:prstGeom>
              <a:ln w="28575" cap="flat" cmpd="sng">
                <a:solidFill>
                  <a:srgbClr val="FF0000"/>
                </a:solidFill>
                <a:prstDash val="solid"/>
                <a:headEnd type="none" w="med" len="med"/>
                <a:tailEnd type="none" w="med" len="med"/>
              </a:ln>
            </p:spPr>
          </p:sp>
        </p:grpSp>
        <p:sp>
          <p:nvSpPr>
            <p:cNvPr id="326684" name="文本框 326683"/>
            <p:cNvSpPr txBox="1"/>
            <p:nvPr/>
          </p:nvSpPr>
          <p:spPr>
            <a:xfrm>
              <a:off x="812" y="587"/>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1</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6685" name="文本框 326684"/>
            <p:cNvSpPr txBox="1"/>
            <p:nvPr/>
          </p:nvSpPr>
          <p:spPr>
            <a:xfrm>
              <a:off x="566" y="747"/>
              <a:ext cx="51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0.707</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326686" name="组合 326685"/>
            <p:cNvGrpSpPr/>
            <p:nvPr/>
          </p:nvGrpSpPr>
          <p:grpSpPr>
            <a:xfrm>
              <a:off x="854" y="337"/>
              <a:ext cx="1983" cy="1330"/>
              <a:chOff x="3542" y="1637"/>
              <a:chExt cx="1983" cy="1330"/>
            </a:xfrm>
          </p:grpSpPr>
          <p:grpSp>
            <p:nvGrpSpPr>
              <p:cNvPr id="326687" name="组合 326686"/>
              <p:cNvGrpSpPr/>
              <p:nvPr/>
            </p:nvGrpSpPr>
            <p:grpSpPr>
              <a:xfrm>
                <a:off x="3542" y="1728"/>
                <a:ext cx="1983" cy="1239"/>
                <a:chOff x="3542" y="1728"/>
                <a:chExt cx="1983" cy="1239"/>
              </a:xfrm>
            </p:grpSpPr>
            <p:sp>
              <p:nvSpPr>
                <p:cNvPr id="326688" name="直接连接符 326687"/>
                <p:cNvSpPr/>
                <p:nvPr/>
              </p:nvSpPr>
              <p:spPr>
                <a:xfrm>
                  <a:off x="3696" y="2784"/>
                  <a:ext cx="1824" cy="0"/>
                </a:xfrm>
                <a:prstGeom prst="line">
                  <a:avLst/>
                </a:prstGeom>
                <a:ln w="12700" cap="sq" cmpd="sng">
                  <a:solidFill>
                    <a:schemeClr val="tx1"/>
                  </a:solidFill>
                  <a:prstDash val="solid"/>
                  <a:headEnd type="none" w="sm" len="sm"/>
                  <a:tailEnd type="arrow" w="med" len="med"/>
                </a:ln>
              </p:spPr>
            </p:sp>
            <p:sp>
              <p:nvSpPr>
                <p:cNvPr id="326689" name="文本框 326688"/>
                <p:cNvSpPr txBox="1"/>
                <p:nvPr/>
              </p:nvSpPr>
              <p:spPr>
                <a:xfrm>
                  <a:off x="5409" y="2426"/>
                  <a:ext cx="116" cy="270"/>
                </a:xfrm>
                <a:prstGeom prst="rect">
                  <a:avLst/>
                </a:prstGeom>
                <a:noFill/>
                <a:ln w="12700">
                  <a:noFill/>
                </a:ln>
              </p:spPr>
              <p:txBody>
                <a:bodyPr>
                  <a:spAutoFit/>
                </a:bodyPr>
                <a:lstStyle/>
                <a:p>
                  <a:r>
                    <a:rPr lang="en-US" altLang="en-US" sz="1500" b="1" i="1">
                      <a:effectLst>
                        <a:outerShdw blurRad="38100" dist="38100" dir="2700000">
                          <a:srgbClr val="FFFFFF"/>
                        </a:outerShdw>
                      </a:effectLst>
                      <a:latin typeface="Times New Roman" panose="02020603050405020304" pitchFamily="18" charset="0"/>
                      <a:ea typeface="楷体_GB2312" pitchFamily="49" charset="-122"/>
                    </a:rPr>
                    <a:t>f</a:t>
                  </a:r>
                  <a:endParaRPr lang="en-US" altLang="zh-CN" sz="15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6690" name="直接连接符 326689"/>
                <p:cNvSpPr/>
                <p:nvPr/>
              </p:nvSpPr>
              <p:spPr>
                <a:xfrm flipV="1">
                  <a:off x="3696" y="1728"/>
                  <a:ext cx="0" cy="1056"/>
                </a:xfrm>
                <a:prstGeom prst="line">
                  <a:avLst/>
                </a:prstGeom>
                <a:ln w="12700" cap="sq" cmpd="sng">
                  <a:solidFill>
                    <a:schemeClr val="tx1"/>
                  </a:solidFill>
                  <a:prstDash val="solid"/>
                  <a:headEnd type="none" w="sm" len="sm"/>
                  <a:tailEnd type="arrow" w="med" len="med"/>
                </a:ln>
              </p:spPr>
            </p:sp>
            <p:sp>
              <p:nvSpPr>
                <p:cNvPr id="326691" name="文本框 326690"/>
                <p:cNvSpPr txBox="1"/>
                <p:nvPr/>
              </p:nvSpPr>
              <p:spPr>
                <a:xfrm>
                  <a:off x="3542" y="2697"/>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326692" name="文本框 326691"/>
              <p:cNvSpPr txBox="1"/>
              <p:nvPr/>
            </p:nvSpPr>
            <p:spPr>
              <a:xfrm>
                <a:off x="3734" y="1637"/>
                <a:ext cx="495" cy="274"/>
              </a:xfrm>
              <a:prstGeom prst="rect">
                <a:avLst/>
              </a:prstGeom>
              <a:noFill/>
              <a:ln w="12700">
                <a:noFill/>
              </a:ln>
            </p:spPr>
            <p:txBody>
              <a:bodyPr wrap="none" anchor="t">
                <a:spAutoFit/>
              </a:bodyPr>
              <a:lstStyle/>
              <a:p>
                <a:r>
                  <a:rPr lang="en-US" altLang="zh-CN" sz="1500" b="1" i="1">
                    <a:effectLst>
                      <a:outerShdw blurRad="38100" dist="38100" dir="2700000">
                        <a:srgbClr val="FFFFFF"/>
                      </a:outerShdw>
                    </a:effectLst>
                    <a:latin typeface="Times New Roman" panose="02020603050405020304" pitchFamily="18" charset="0"/>
                    <a:ea typeface="楷体_GB2312" pitchFamily="49" charset="-122"/>
                  </a:rPr>
                  <a:t>H</a:t>
                </a:r>
                <a:r>
                  <a:rPr lang="en-US" altLang="en-US" sz="1500" b="1">
                    <a:effectLst>
                      <a:outerShdw blurRad="38100" dist="38100" dir="2700000">
                        <a:srgbClr val="FFFFFF"/>
                      </a:outerShdw>
                    </a:effectLst>
                    <a:latin typeface="Times New Roman" panose="02020603050405020304" pitchFamily="18" charset="0"/>
                    <a:ea typeface="楷体_GB2312" pitchFamily="49" charset="-122"/>
                  </a:rPr>
                  <a:t>(</a:t>
                </a:r>
                <a:r>
                  <a:rPr lang="en-US" altLang="en-US" sz="1500" b="1" i="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r>
                  <a:rPr lang="en-US" altLang="en-US" sz="1500" b="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326693" name="直接连接符 326692"/>
            <p:cNvSpPr/>
            <p:nvPr/>
          </p:nvSpPr>
          <p:spPr>
            <a:xfrm>
              <a:off x="1706" y="873"/>
              <a:ext cx="0" cy="619"/>
            </a:xfrm>
            <a:prstGeom prst="line">
              <a:avLst/>
            </a:prstGeom>
            <a:ln w="12700" cap="flat" cmpd="sng">
              <a:solidFill>
                <a:schemeClr val="tx1"/>
              </a:solidFill>
              <a:prstDash val="dash"/>
              <a:headEnd type="none" w="sm" len="sm"/>
              <a:tailEnd type="none" w="sm" len="sm"/>
            </a:ln>
          </p:spPr>
        </p:sp>
        <p:sp>
          <p:nvSpPr>
            <p:cNvPr id="326694" name="文本框 326693"/>
            <p:cNvSpPr txBox="1"/>
            <p:nvPr/>
          </p:nvSpPr>
          <p:spPr>
            <a:xfrm>
              <a:off x="1569" y="1462"/>
              <a:ext cx="495" cy="270"/>
            </a:xfrm>
            <a:prstGeom prst="rect">
              <a:avLst/>
            </a:prstGeom>
            <a:noFill/>
            <a:ln w="12700">
              <a:noFill/>
            </a:ln>
          </p:spPr>
          <p:txBody>
            <a:bodyPr wrap="square">
              <a:spAutoFit/>
            </a:bodyPr>
            <a:lstStyle/>
            <a:p>
              <a:r>
                <a:rPr lang="en-US" altLang="zh-CN" sz="1500" b="1" i="1" err="1">
                  <a:effectLst>
                    <a:outerShdw blurRad="38100" dist="38100" dir="2700000">
                      <a:srgbClr val="FFFFFF"/>
                    </a:outerShdw>
                  </a:effectLst>
                  <a:latin typeface="Times New Roman" panose="02020603050405020304" pitchFamily="18" charset="0"/>
                  <a:ea typeface="楷体_GB2312" pitchFamily="49" charset="-122"/>
                </a:rPr>
                <a:t>f</a:t>
              </a:r>
              <a:r>
                <a:rPr lang="en-US" altLang="zh-CN" sz="1500" b="1" i="1" baseline="-25000" err="1">
                  <a:effectLst>
                    <a:outerShdw blurRad="38100" dist="38100" dir="2700000">
                      <a:srgbClr val="FFFFFF"/>
                    </a:outerShdw>
                  </a:effectLst>
                  <a:latin typeface="Times New Roman" panose="02020603050405020304" pitchFamily="18" charset="0"/>
                  <a:ea typeface="楷体_GB2312" pitchFamily="49" charset="-122"/>
                </a:rPr>
                <a:t>O</a:t>
              </a:r>
              <a:endParaRPr lang="en-US" altLang="zh-CN" sz="1500" b="1" i="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6695" name="直接连接符 326694"/>
            <p:cNvSpPr/>
            <p:nvPr/>
          </p:nvSpPr>
          <p:spPr>
            <a:xfrm>
              <a:off x="1004" y="873"/>
              <a:ext cx="702" cy="0"/>
            </a:xfrm>
            <a:prstGeom prst="line">
              <a:avLst/>
            </a:prstGeom>
            <a:ln w="12700" cap="flat" cmpd="sng">
              <a:solidFill>
                <a:schemeClr val="tx1"/>
              </a:solidFill>
              <a:prstDash val="dash"/>
              <a:headEnd type="none" w="sm" len="sm"/>
              <a:tailEnd type="none" w="sm" len="sm"/>
            </a:ln>
          </p:spPr>
        </p:sp>
        <p:grpSp>
          <p:nvGrpSpPr>
            <p:cNvPr id="326696" name="组合 326695"/>
            <p:cNvGrpSpPr/>
            <p:nvPr/>
          </p:nvGrpSpPr>
          <p:grpSpPr>
            <a:xfrm flipH="1">
              <a:off x="1017" y="707"/>
              <a:ext cx="1367" cy="758"/>
              <a:chOff x="453" y="2847"/>
              <a:chExt cx="2005" cy="903"/>
            </a:xfrm>
          </p:grpSpPr>
          <p:sp>
            <p:nvSpPr>
              <p:cNvPr id="326697" name="任意多边形 326696"/>
              <p:cNvSpPr/>
              <p:nvPr/>
            </p:nvSpPr>
            <p:spPr>
              <a:xfrm flipH="1">
                <a:off x="1735" y="3530"/>
                <a:ext cx="723" cy="220"/>
              </a:xfrm>
              <a:custGeom>
                <a:avLst/>
                <a:gdLst/>
                <a:ahLst/>
                <a:cxnLst/>
                <a:rect l="0" t="0" r="0" b="0"/>
                <a:pathLst>
                  <a:path w="624" h="899">
                    <a:moveTo>
                      <a:pt x="0" y="894"/>
                    </a:moveTo>
                    <a:cubicBezTo>
                      <a:pt x="137" y="896"/>
                      <a:pt x="274" y="899"/>
                      <a:pt x="378" y="750"/>
                    </a:cubicBezTo>
                    <a:cubicBezTo>
                      <a:pt x="482" y="601"/>
                      <a:pt x="553" y="300"/>
                      <a:pt x="624"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26698" name="任意多边形 326697"/>
              <p:cNvSpPr/>
              <p:nvPr/>
            </p:nvSpPr>
            <p:spPr>
              <a:xfrm>
                <a:off x="947" y="2847"/>
                <a:ext cx="792" cy="683"/>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FF0000"/>
                </a:solidFill>
                <a:prstDash val="solid"/>
                <a:headEnd type="none" w="med" len="med"/>
                <a:tailEnd type="none" w="med" len="med"/>
              </a:ln>
            </p:spPr>
            <p:txBody>
              <a:bodyPr/>
              <a:lstStyle/>
              <a:p>
                <a:endParaRPr lang="zh-CN" altLang="en-US" sz="100"/>
              </a:p>
            </p:txBody>
          </p:sp>
          <p:sp>
            <p:nvSpPr>
              <p:cNvPr id="326699" name="直接连接符 326698"/>
              <p:cNvSpPr/>
              <p:nvPr/>
            </p:nvSpPr>
            <p:spPr>
              <a:xfrm flipH="1">
                <a:off x="453" y="2847"/>
                <a:ext cx="494" cy="0"/>
              </a:xfrm>
              <a:prstGeom prst="line">
                <a:avLst/>
              </a:prstGeom>
              <a:ln w="28575" cap="flat" cmpd="sng">
                <a:solidFill>
                  <a:srgbClr val="FF0000"/>
                </a:solidFill>
                <a:prstDash val="solid"/>
                <a:headEnd type="none" w="med" len="med"/>
                <a:tailEnd type="none" w="med" len="med"/>
              </a:ln>
            </p:spPr>
          </p:sp>
        </p:grpSp>
      </p:grpSp>
      <p:sp>
        <p:nvSpPr>
          <p:cNvPr id="326700" name="文本框 326699"/>
          <p:cNvSpPr txBox="1"/>
          <p:nvPr/>
        </p:nvSpPr>
        <p:spPr>
          <a:xfrm>
            <a:off x="6920323" y="3472470"/>
            <a:ext cx="808576" cy="368300"/>
          </a:xfrm>
          <a:prstGeom prst="rect">
            <a:avLst/>
          </a:prstGeom>
          <a:noFill/>
          <a:ln w="9525">
            <a:noFill/>
          </a:ln>
        </p:spPr>
        <p:txBody>
          <a:bodyPr>
            <a:spAutoFit/>
          </a:bodyPr>
          <a:lstStyle/>
          <a:p>
            <a:pPr>
              <a:spcBef>
                <a:spcPct val="50000"/>
              </a:spcBef>
            </a:pPr>
            <a:r>
              <a:rPr lang="zh-CN" altLang="en-US" sz="1800" b="1" dirty="0">
                <a:solidFill>
                  <a:srgbClr val="FF0000"/>
                </a:solidFill>
                <a:latin typeface="Times New Roman" panose="02020603050405020304" pitchFamily="18" charset="0"/>
                <a:ea typeface="楷体_GB2312" pitchFamily="49" charset="-122"/>
              </a:rPr>
              <a:t>一阶</a:t>
            </a:r>
            <a:endParaRPr lang="zh-CN" altLang="en-US" sz="1800" b="1" dirty="0">
              <a:solidFill>
                <a:srgbClr val="FF0000"/>
              </a:solidFill>
              <a:latin typeface="Times New Roman" panose="02020603050405020304" pitchFamily="18" charset="0"/>
              <a:ea typeface="楷体_GB2312" pitchFamily="49" charset="-122"/>
            </a:endParaRPr>
          </a:p>
        </p:txBody>
      </p:sp>
      <p:sp>
        <p:nvSpPr>
          <p:cNvPr id="326701" name="矩形 326700"/>
          <p:cNvSpPr/>
          <p:nvPr/>
        </p:nvSpPr>
        <p:spPr>
          <a:xfrm>
            <a:off x="6894125" y="3822575"/>
            <a:ext cx="851446" cy="368300"/>
          </a:xfrm>
          <a:prstGeom prst="rect">
            <a:avLst/>
          </a:prstGeom>
          <a:noFill/>
          <a:ln w="9525">
            <a:noFill/>
          </a:ln>
        </p:spPr>
        <p:txBody>
          <a:bodyPr>
            <a:spAutoFit/>
          </a:bodyPr>
          <a:lstStyle/>
          <a:p>
            <a:pPr>
              <a:spcBef>
                <a:spcPct val="50000"/>
              </a:spcBef>
            </a:pPr>
            <a:r>
              <a:rPr lang="zh-CN" altLang="en-US" sz="1800" b="1" dirty="0">
                <a:solidFill>
                  <a:schemeClr val="accent2"/>
                </a:solidFill>
                <a:latin typeface="Times New Roman" panose="02020603050405020304" pitchFamily="18" charset="0"/>
                <a:ea typeface="楷体_GB2312" pitchFamily="49" charset="-122"/>
              </a:rPr>
              <a:t>二阶</a:t>
            </a:r>
            <a:endParaRPr lang="zh-CN" altLang="en-US" sz="1800" b="1" dirty="0">
              <a:solidFill>
                <a:schemeClr val="accent2"/>
              </a:solidFill>
              <a:latin typeface="Times New Roman" panose="02020603050405020304" pitchFamily="18" charset="0"/>
              <a:ea typeface="楷体_GB2312" pitchFamily="49" charset="-122"/>
            </a:endParaRPr>
          </a:p>
        </p:txBody>
      </p:sp>
      <p:grpSp>
        <p:nvGrpSpPr>
          <p:cNvPr id="326702" name="组合 326701"/>
          <p:cNvGrpSpPr/>
          <p:nvPr/>
        </p:nvGrpSpPr>
        <p:grpSpPr>
          <a:xfrm>
            <a:off x="2060533" y="1232513"/>
            <a:ext cx="2617452" cy="1231322"/>
            <a:chOff x="824" y="746"/>
            <a:chExt cx="2198" cy="1034"/>
          </a:xfrm>
        </p:grpSpPr>
        <p:sp>
          <p:nvSpPr>
            <p:cNvPr id="326703" name="矩形 326702"/>
            <p:cNvSpPr/>
            <p:nvPr/>
          </p:nvSpPr>
          <p:spPr>
            <a:xfrm>
              <a:off x="1318" y="1105"/>
              <a:ext cx="282" cy="309"/>
            </a:xfrm>
            <a:prstGeom prst="rect">
              <a:avLst/>
            </a:prstGeom>
            <a:noFill/>
            <a:ln w="25400">
              <a:noFill/>
            </a:ln>
          </p:spPr>
          <p:txBody>
            <a:bodyPr wrap="none" anchor="t">
              <a:spAutoFit/>
            </a:bodyPr>
            <a:lstStyle/>
            <a:p>
              <a:r>
                <a:rPr lang="en-US" altLang="zh-CN" sz="1800" b="1" i="1">
                  <a:latin typeface="Times New Roman" panose="02020603050405020304" pitchFamily="18" charset="0"/>
                </a:rPr>
                <a:t>C</a:t>
              </a:r>
              <a:endParaRPr lang="en-US" altLang="zh-CN" sz="1800" b="1" baseline="-25000">
                <a:latin typeface="Times New Roman" panose="02020603050405020304" pitchFamily="18" charset="0"/>
              </a:endParaRPr>
            </a:p>
          </p:txBody>
        </p:sp>
        <p:sp>
          <p:nvSpPr>
            <p:cNvPr id="326704" name="直接连接符 326703"/>
            <p:cNvSpPr/>
            <p:nvPr/>
          </p:nvSpPr>
          <p:spPr>
            <a:xfrm flipH="1">
              <a:off x="1683" y="797"/>
              <a:ext cx="5" cy="950"/>
            </a:xfrm>
            <a:prstGeom prst="line">
              <a:avLst/>
            </a:prstGeom>
            <a:ln w="25400" cap="flat" cmpd="sng">
              <a:solidFill>
                <a:schemeClr val="tx1"/>
              </a:solidFill>
              <a:prstDash val="solid"/>
              <a:headEnd type="oval" w="med" len="med"/>
              <a:tailEnd type="oval" w="med" len="med"/>
            </a:ln>
          </p:spPr>
        </p:sp>
        <p:sp>
          <p:nvSpPr>
            <p:cNvPr id="326705" name="椭圆 326704"/>
            <p:cNvSpPr/>
            <p:nvPr/>
          </p:nvSpPr>
          <p:spPr>
            <a:xfrm>
              <a:off x="2788" y="763"/>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6706" name="椭圆 326705"/>
            <p:cNvSpPr/>
            <p:nvPr/>
          </p:nvSpPr>
          <p:spPr>
            <a:xfrm>
              <a:off x="2785" y="1712"/>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6707" name="文本框 326706"/>
            <p:cNvSpPr txBox="1"/>
            <p:nvPr/>
          </p:nvSpPr>
          <p:spPr>
            <a:xfrm>
              <a:off x="2713" y="797"/>
              <a:ext cx="263" cy="309"/>
            </a:xfrm>
            <a:prstGeom prst="rect">
              <a:avLst/>
            </a:prstGeom>
            <a:noFill/>
            <a:ln w="25400">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26708" name="文本框 326707"/>
            <p:cNvSpPr txBox="1"/>
            <p:nvPr/>
          </p:nvSpPr>
          <p:spPr>
            <a:xfrm>
              <a:off x="2699" y="1455"/>
              <a:ext cx="251" cy="309"/>
            </a:xfrm>
            <a:prstGeom prst="rect">
              <a:avLst/>
            </a:prstGeom>
            <a:noFill/>
            <a:ln w="25400">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326709" name="椭圆 326708"/>
            <p:cNvSpPr/>
            <p:nvPr/>
          </p:nvSpPr>
          <p:spPr>
            <a:xfrm>
              <a:off x="922" y="763"/>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6710" name="椭圆 326709"/>
            <p:cNvSpPr/>
            <p:nvPr/>
          </p:nvSpPr>
          <p:spPr>
            <a:xfrm>
              <a:off x="922" y="1712"/>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6711" name="文本框 326710"/>
            <p:cNvSpPr txBox="1"/>
            <p:nvPr/>
          </p:nvSpPr>
          <p:spPr>
            <a:xfrm>
              <a:off x="852" y="797"/>
              <a:ext cx="263" cy="309"/>
            </a:xfrm>
            <a:prstGeom prst="rect">
              <a:avLst/>
            </a:prstGeom>
            <a:noFill/>
            <a:ln w="25400">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26712" name="文本框 326711"/>
            <p:cNvSpPr txBox="1"/>
            <p:nvPr/>
          </p:nvSpPr>
          <p:spPr>
            <a:xfrm>
              <a:off x="852" y="1458"/>
              <a:ext cx="251" cy="309"/>
            </a:xfrm>
            <a:prstGeom prst="rect">
              <a:avLst/>
            </a:prstGeom>
            <a:noFill/>
            <a:ln w="25400">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326713" name="矩形 326712"/>
            <p:cNvSpPr/>
            <p:nvPr/>
          </p:nvSpPr>
          <p:spPr>
            <a:xfrm>
              <a:off x="1202" y="831"/>
              <a:ext cx="244" cy="309"/>
            </a:xfrm>
            <a:prstGeom prst="rect">
              <a:avLst/>
            </a:prstGeom>
            <a:noFill/>
            <a:ln w="25400">
              <a:noFill/>
            </a:ln>
          </p:spPr>
          <p:txBody>
            <a:bodyPr>
              <a:spAutoFit/>
            </a:bodyPr>
            <a:lstStyle/>
            <a:p>
              <a:r>
                <a:rPr lang="en-US" altLang="zh-CN" sz="1800" b="1" i="1">
                  <a:latin typeface="Times New Roman" panose="02020603050405020304" pitchFamily="18" charset="0"/>
                </a:rPr>
                <a:t>R</a:t>
              </a:r>
              <a:endParaRPr lang="en-US" altLang="zh-CN" sz="1800" b="1" baseline="-25000">
                <a:latin typeface="Times New Roman" panose="02020603050405020304" pitchFamily="18" charset="0"/>
              </a:endParaRPr>
            </a:p>
          </p:txBody>
        </p:sp>
        <p:sp>
          <p:nvSpPr>
            <p:cNvPr id="326714" name="矩形 326713"/>
            <p:cNvSpPr/>
            <p:nvPr/>
          </p:nvSpPr>
          <p:spPr>
            <a:xfrm>
              <a:off x="824" y="1119"/>
              <a:ext cx="323" cy="309"/>
            </a:xfrm>
            <a:prstGeom prst="rect">
              <a:avLst/>
            </a:prstGeom>
            <a:noFill/>
            <a:ln w="254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326715" name="矩形 326714"/>
            <p:cNvSpPr/>
            <p:nvPr/>
          </p:nvSpPr>
          <p:spPr>
            <a:xfrm>
              <a:off x="2699" y="1124"/>
              <a:ext cx="323" cy="309"/>
            </a:xfrm>
            <a:prstGeom prst="rect">
              <a:avLst/>
            </a:prstGeom>
            <a:noFill/>
            <a:ln w="254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326716" name="直接连接符 326715"/>
            <p:cNvSpPr/>
            <p:nvPr/>
          </p:nvSpPr>
          <p:spPr>
            <a:xfrm flipH="1">
              <a:off x="2460" y="801"/>
              <a:ext cx="0" cy="942"/>
            </a:xfrm>
            <a:prstGeom prst="line">
              <a:avLst/>
            </a:prstGeom>
            <a:ln w="25400" cap="flat" cmpd="sng">
              <a:solidFill>
                <a:schemeClr val="tx1"/>
              </a:solidFill>
              <a:prstDash val="solid"/>
              <a:headEnd type="oval" w="med" len="med"/>
              <a:tailEnd type="oval" w="med" len="med"/>
            </a:ln>
          </p:spPr>
        </p:sp>
        <p:sp>
          <p:nvSpPr>
            <p:cNvPr id="326717" name="矩形 326716"/>
            <p:cNvSpPr/>
            <p:nvPr/>
          </p:nvSpPr>
          <p:spPr>
            <a:xfrm>
              <a:off x="1969" y="817"/>
              <a:ext cx="244" cy="309"/>
            </a:xfrm>
            <a:prstGeom prst="rect">
              <a:avLst/>
            </a:prstGeom>
            <a:noFill/>
            <a:ln w="25400">
              <a:noFill/>
            </a:ln>
          </p:spPr>
          <p:txBody>
            <a:bodyPr>
              <a:spAutoFit/>
            </a:bodyPr>
            <a:lstStyle/>
            <a:p>
              <a:r>
                <a:rPr lang="en-US" altLang="zh-CN" sz="1800" b="1" i="1">
                  <a:latin typeface="Times New Roman" panose="02020603050405020304" pitchFamily="18" charset="0"/>
                </a:rPr>
                <a:t>R</a:t>
              </a:r>
              <a:endParaRPr lang="en-US" altLang="zh-CN" sz="1800" b="1" baseline="-25000">
                <a:latin typeface="Times New Roman" panose="02020603050405020304" pitchFamily="18" charset="0"/>
              </a:endParaRPr>
            </a:p>
          </p:txBody>
        </p:sp>
        <p:sp>
          <p:nvSpPr>
            <p:cNvPr id="326718" name="矩形 326717"/>
            <p:cNvSpPr/>
            <p:nvPr/>
          </p:nvSpPr>
          <p:spPr>
            <a:xfrm>
              <a:off x="2091" y="1124"/>
              <a:ext cx="282" cy="309"/>
            </a:xfrm>
            <a:prstGeom prst="rect">
              <a:avLst/>
            </a:prstGeom>
            <a:noFill/>
            <a:ln w="25400">
              <a:noFill/>
            </a:ln>
          </p:spPr>
          <p:txBody>
            <a:bodyPr wrap="none" anchor="t">
              <a:spAutoFit/>
            </a:bodyPr>
            <a:lstStyle/>
            <a:p>
              <a:r>
                <a:rPr lang="en-US" altLang="zh-CN" sz="1800" b="1" i="1">
                  <a:latin typeface="Times New Roman" panose="02020603050405020304" pitchFamily="18" charset="0"/>
                </a:rPr>
                <a:t>C</a:t>
              </a:r>
              <a:endParaRPr lang="en-US" altLang="zh-CN" sz="1800" b="1" baseline="-25000">
                <a:latin typeface="Times New Roman" panose="02020603050405020304" pitchFamily="18" charset="0"/>
              </a:endParaRPr>
            </a:p>
          </p:txBody>
        </p:sp>
        <p:grpSp>
          <p:nvGrpSpPr>
            <p:cNvPr id="326719" name="组合 326718"/>
            <p:cNvGrpSpPr/>
            <p:nvPr/>
          </p:nvGrpSpPr>
          <p:grpSpPr>
            <a:xfrm>
              <a:off x="2345" y="1209"/>
              <a:ext cx="240" cy="97"/>
              <a:chOff x="2200" y="2892"/>
              <a:chExt cx="240" cy="97"/>
            </a:xfrm>
          </p:grpSpPr>
          <p:sp>
            <p:nvSpPr>
              <p:cNvPr id="326720" name="直接连接符 326719"/>
              <p:cNvSpPr/>
              <p:nvPr/>
            </p:nvSpPr>
            <p:spPr>
              <a:xfrm>
                <a:off x="2200" y="2892"/>
                <a:ext cx="240" cy="0"/>
              </a:xfrm>
              <a:prstGeom prst="line">
                <a:avLst/>
              </a:prstGeom>
              <a:ln w="25400" cap="flat" cmpd="sng">
                <a:solidFill>
                  <a:schemeClr val="tx1"/>
                </a:solidFill>
                <a:prstDash val="solid"/>
                <a:headEnd type="none" w="med" len="med"/>
                <a:tailEnd type="none" w="med" len="med"/>
              </a:ln>
            </p:spPr>
          </p:sp>
          <p:sp>
            <p:nvSpPr>
              <p:cNvPr id="326721" name="直接连接符 326720"/>
              <p:cNvSpPr/>
              <p:nvPr/>
            </p:nvSpPr>
            <p:spPr>
              <a:xfrm>
                <a:off x="2200" y="2989"/>
                <a:ext cx="240" cy="0"/>
              </a:xfrm>
              <a:prstGeom prst="line">
                <a:avLst/>
              </a:prstGeom>
              <a:ln w="25400" cap="flat" cmpd="sng">
                <a:solidFill>
                  <a:schemeClr val="tx1"/>
                </a:solidFill>
                <a:prstDash val="solid"/>
                <a:headEnd type="none" w="med" len="med"/>
                <a:tailEnd type="none" w="med" len="med"/>
              </a:ln>
            </p:spPr>
          </p:sp>
          <p:sp>
            <p:nvSpPr>
              <p:cNvPr id="326722" name="矩形 326721"/>
              <p:cNvSpPr/>
              <p:nvPr/>
            </p:nvSpPr>
            <p:spPr>
              <a:xfrm>
                <a:off x="2200" y="2904"/>
                <a:ext cx="240" cy="73"/>
              </a:xfrm>
              <a:prstGeom prst="rect">
                <a:avLst/>
              </a:prstGeom>
              <a:solidFill>
                <a:schemeClr val="bg1"/>
              </a:solidFill>
              <a:ln w="25400">
                <a:noFill/>
              </a:ln>
            </p:spPr>
            <p:txBody>
              <a:bodyPr/>
              <a:lstStyle/>
              <a:p>
                <a:endParaRPr lang="zh-CN" altLang="en-US" sz="100"/>
              </a:p>
            </p:txBody>
          </p:sp>
        </p:grpSp>
        <p:grpSp>
          <p:nvGrpSpPr>
            <p:cNvPr id="326723" name="组合 326722"/>
            <p:cNvGrpSpPr/>
            <p:nvPr/>
          </p:nvGrpSpPr>
          <p:grpSpPr>
            <a:xfrm>
              <a:off x="1571" y="1203"/>
              <a:ext cx="240" cy="97"/>
              <a:chOff x="2200" y="2892"/>
              <a:chExt cx="240" cy="97"/>
            </a:xfrm>
          </p:grpSpPr>
          <p:sp>
            <p:nvSpPr>
              <p:cNvPr id="326724" name="直接连接符 326723"/>
              <p:cNvSpPr/>
              <p:nvPr/>
            </p:nvSpPr>
            <p:spPr>
              <a:xfrm>
                <a:off x="2200" y="2892"/>
                <a:ext cx="240" cy="0"/>
              </a:xfrm>
              <a:prstGeom prst="line">
                <a:avLst/>
              </a:prstGeom>
              <a:ln w="25400" cap="flat" cmpd="sng">
                <a:solidFill>
                  <a:schemeClr val="tx1"/>
                </a:solidFill>
                <a:prstDash val="solid"/>
                <a:headEnd type="none" w="med" len="med"/>
                <a:tailEnd type="none" w="med" len="med"/>
              </a:ln>
            </p:spPr>
          </p:sp>
          <p:sp>
            <p:nvSpPr>
              <p:cNvPr id="326725" name="直接连接符 326724"/>
              <p:cNvSpPr/>
              <p:nvPr/>
            </p:nvSpPr>
            <p:spPr>
              <a:xfrm>
                <a:off x="2200" y="2989"/>
                <a:ext cx="240" cy="0"/>
              </a:xfrm>
              <a:prstGeom prst="line">
                <a:avLst/>
              </a:prstGeom>
              <a:ln w="25400" cap="flat" cmpd="sng">
                <a:solidFill>
                  <a:schemeClr val="tx1"/>
                </a:solidFill>
                <a:prstDash val="solid"/>
                <a:headEnd type="none" w="med" len="med"/>
                <a:tailEnd type="none" w="med" len="med"/>
              </a:ln>
            </p:spPr>
          </p:sp>
          <p:sp>
            <p:nvSpPr>
              <p:cNvPr id="326726" name="矩形 326725"/>
              <p:cNvSpPr/>
              <p:nvPr/>
            </p:nvSpPr>
            <p:spPr>
              <a:xfrm>
                <a:off x="2200" y="2904"/>
                <a:ext cx="240" cy="73"/>
              </a:xfrm>
              <a:prstGeom prst="rect">
                <a:avLst/>
              </a:prstGeom>
              <a:solidFill>
                <a:schemeClr val="bg1"/>
              </a:solidFill>
              <a:ln w="25400">
                <a:noFill/>
              </a:ln>
            </p:spPr>
            <p:txBody>
              <a:bodyPr/>
              <a:lstStyle/>
              <a:p>
                <a:endParaRPr lang="zh-CN" altLang="en-US" sz="100"/>
              </a:p>
            </p:txBody>
          </p:sp>
        </p:grpSp>
        <p:sp>
          <p:nvSpPr>
            <p:cNvPr id="326727" name="直接连接符 326726"/>
            <p:cNvSpPr/>
            <p:nvPr/>
          </p:nvSpPr>
          <p:spPr>
            <a:xfrm>
              <a:off x="1002" y="797"/>
              <a:ext cx="1785" cy="0"/>
            </a:xfrm>
            <a:prstGeom prst="line">
              <a:avLst/>
            </a:prstGeom>
            <a:ln w="25400" cap="flat" cmpd="sng">
              <a:solidFill>
                <a:schemeClr val="tx1"/>
              </a:solidFill>
              <a:prstDash val="solid"/>
              <a:headEnd type="none" w="med" len="med"/>
              <a:tailEnd type="none" w="med" len="med"/>
            </a:ln>
          </p:spPr>
        </p:sp>
        <p:sp>
          <p:nvSpPr>
            <p:cNvPr id="326728" name="直接连接符 326727"/>
            <p:cNvSpPr/>
            <p:nvPr/>
          </p:nvSpPr>
          <p:spPr>
            <a:xfrm>
              <a:off x="1002" y="1747"/>
              <a:ext cx="1791" cy="3"/>
            </a:xfrm>
            <a:prstGeom prst="line">
              <a:avLst/>
            </a:prstGeom>
            <a:ln w="25400" cap="flat" cmpd="sng">
              <a:solidFill>
                <a:schemeClr val="tx1"/>
              </a:solidFill>
              <a:prstDash val="solid"/>
              <a:headEnd type="none" w="med" len="med"/>
              <a:tailEnd type="none" w="med" len="med"/>
            </a:ln>
          </p:spPr>
        </p:sp>
        <p:sp>
          <p:nvSpPr>
            <p:cNvPr id="326729" name="矩形 326728"/>
            <p:cNvSpPr/>
            <p:nvPr/>
          </p:nvSpPr>
          <p:spPr>
            <a:xfrm rot="5400000">
              <a:off x="1287" y="665"/>
              <a:ext cx="102" cy="272"/>
            </a:xfrm>
            <a:prstGeom prst="rect">
              <a:avLst/>
            </a:prstGeom>
            <a:solidFill>
              <a:schemeClr val="accent1"/>
            </a:solidFill>
            <a:ln w="25400" cap="flat" cmpd="sng">
              <a:solidFill>
                <a:schemeClr val="tx2"/>
              </a:solidFill>
              <a:prstDash val="solid"/>
              <a:miter/>
              <a:headEnd type="none" w="med" len="med"/>
              <a:tailEnd type="none" w="med" len="med"/>
            </a:ln>
          </p:spPr>
          <p:txBody>
            <a:bodyPr/>
            <a:lstStyle/>
            <a:p>
              <a:endParaRPr lang="zh-CN" altLang="en-US" sz="100"/>
            </a:p>
          </p:txBody>
        </p:sp>
        <p:sp>
          <p:nvSpPr>
            <p:cNvPr id="326730" name="矩形 326729"/>
            <p:cNvSpPr/>
            <p:nvPr/>
          </p:nvSpPr>
          <p:spPr>
            <a:xfrm rot="5400000">
              <a:off x="2026" y="661"/>
              <a:ext cx="102" cy="272"/>
            </a:xfrm>
            <a:prstGeom prst="rect">
              <a:avLst/>
            </a:prstGeom>
            <a:solidFill>
              <a:schemeClr val="accent1"/>
            </a:solidFill>
            <a:ln w="25400" cap="flat" cmpd="sng">
              <a:solidFill>
                <a:schemeClr val="tx2"/>
              </a:solidFill>
              <a:prstDash val="solid"/>
              <a:miter/>
              <a:headEnd type="none" w="med" len="med"/>
              <a:tailEnd type="none" w="med" len="med"/>
            </a:ln>
          </p:spPr>
          <p:txBody>
            <a:bodyPr/>
            <a:lstStyle/>
            <a:p>
              <a:endParaRPr lang="zh-CN" altLang="en-US" sz="100"/>
            </a:p>
          </p:txBody>
        </p:sp>
      </p:grpSp>
      <p:grpSp>
        <p:nvGrpSpPr>
          <p:cNvPr id="326731" name="组合 326730"/>
          <p:cNvGrpSpPr/>
          <p:nvPr/>
        </p:nvGrpSpPr>
        <p:grpSpPr>
          <a:xfrm>
            <a:off x="2086731" y="3220013"/>
            <a:ext cx="2617452" cy="1308726"/>
            <a:chOff x="682" y="2505"/>
            <a:chExt cx="2198" cy="1099"/>
          </a:xfrm>
        </p:grpSpPr>
        <p:sp>
          <p:nvSpPr>
            <p:cNvPr id="326732" name="矩形 326731"/>
            <p:cNvSpPr/>
            <p:nvPr/>
          </p:nvSpPr>
          <p:spPr>
            <a:xfrm>
              <a:off x="1176" y="2929"/>
              <a:ext cx="282" cy="309"/>
            </a:xfrm>
            <a:prstGeom prst="rect">
              <a:avLst/>
            </a:prstGeom>
            <a:noFill/>
            <a:ln w="25400">
              <a:noFill/>
            </a:ln>
          </p:spPr>
          <p:txBody>
            <a:bodyPr wrap="none" anchor="t">
              <a:spAutoFit/>
            </a:bodyPr>
            <a:lstStyle/>
            <a:p>
              <a:r>
                <a:rPr lang="en-US" altLang="zh-CN" sz="1800" b="1" i="1">
                  <a:latin typeface="Times New Roman" panose="02020603050405020304" pitchFamily="18" charset="0"/>
                </a:rPr>
                <a:t>C</a:t>
              </a:r>
              <a:endParaRPr lang="en-US" altLang="zh-CN" sz="1800" b="1" baseline="-25000">
                <a:latin typeface="Times New Roman" panose="02020603050405020304" pitchFamily="18" charset="0"/>
              </a:endParaRPr>
            </a:p>
          </p:txBody>
        </p:sp>
        <p:sp>
          <p:nvSpPr>
            <p:cNvPr id="326733" name="直接连接符 326732"/>
            <p:cNvSpPr/>
            <p:nvPr/>
          </p:nvSpPr>
          <p:spPr>
            <a:xfrm flipH="1">
              <a:off x="1541" y="2621"/>
              <a:ext cx="5" cy="950"/>
            </a:xfrm>
            <a:prstGeom prst="line">
              <a:avLst/>
            </a:prstGeom>
            <a:ln w="25400" cap="flat" cmpd="sng">
              <a:solidFill>
                <a:schemeClr val="tx1"/>
              </a:solidFill>
              <a:prstDash val="solid"/>
              <a:headEnd type="oval" w="med" len="med"/>
              <a:tailEnd type="oval" w="med" len="med"/>
            </a:ln>
          </p:spPr>
        </p:sp>
        <p:sp>
          <p:nvSpPr>
            <p:cNvPr id="326734" name="椭圆 326733"/>
            <p:cNvSpPr/>
            <p:nvPr/>
          </p:nvSpPr>
          <p:spPr>
            <a:xfrm>
              <a:off x="2646" y="2587"/>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6735" name="椭圆 326734"/>
            <p:cNvSpPr/>
            <p:nvPr/>
          </p:nvSpPr>
          <p:spPr>
            <a:xfrm>
              <a:off x="2643" y="3536"/>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6736" name="文本框 326735"/>
            <p:cNvSpPr txBox="1"/>
            <p:nvPr/>
          </p:nvSpPr>
          <p:spPr>
            <a:xfrm>
              <a:off x="2571" y="2621"/>
              <a:ext cx="263" cy="309"/>
            </a:xfrm>
            <a:prstGeom prst="rect">
              <a:avLst/>
            </a:prstGeom>
            <a:noFill/>
            <a:ln w="25400">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26737" name="文本框 326736"/>
            <p:cNvSpPr txBox="1"/>
            <p:nvPr/>
          </p:nvSpPr>
          <p:spPr>
            <a:xfrm>
              <a:off x="2557" y="3279"/>
              <a:ext cx="251" cy="309"/>
            </a:xfrm>
            <a:prstGeom prst="rect">
              <a:avLst/>
            </a:prstGeom>
            <a:noFill/>
            <a:ln w="25400">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326738" name="椭圆 326737"/>
            <p:cNvSpPr/>
            <p:nvPr/>
          </p:nvSpPr>
          <p:spPr>
            <a:xfrm>
              <a:off x="780" y="2587"/>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6739" name="椭圆 326738"/>
            <p:cNvSpPr/>
            <p:nvPr/>
          </p:nvSpPr>
          <p:spPr>
            <a:xfrm>
              <a:off x="780" y="3536"/>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6740" name="文本框 326739"/>
            <p:cNvSpPr txBox="1"/>
            <p:nvPr/>
          </p:nvSpPr>
          <p:spPr>
            <a:xfrm>
              <a:off x="710" y="2621"/>
              <a:ext cx="263" cy="309"/>
            </a:xfrm>
            <a:prstGeom prst="rect">
              <a:avLst/>
            </a:prstGeom>
            <a:noFill/>
            <a:ln w="25400">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26741" name="文本框 326740"/>
            <p:cNvSpPr txBox="1"/>
            <p:nvPr/>
          </p:nvSpPr>
          <p:spPr>
            <a:xfrm>
              <a:off x="710" y="3282"/>
              <a:ext cx="251" cy="309"/>
            </a:xfrm>
            <a:prstGeom prst="rect">
              <a:avLst/>
            </a:prstGeom>
            <a:noFill/>
            <a:ln w="25400">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326742" name="矩形 326741"/>
            <p:cNvSpPr/>
            <p:nvPr/>
          </p:nvSpPr>
          <p:spPr>
            <a:xfrm>
              <a:off x="1060" y="2655"/>
              <a:ext cx="244" cy="309"/>
            </a:xfrm>
            <a:prstGeom prst="rect">
              <a:avLst/>
            </a:prstGeom>
            <a:noFill/>
            <a:ln w="25400">
              <a:noFill/>
            </a:ln>
          </p:spPr>
          <p:txBody>
            <a:bodyPr>
              <a:spAutoFit/>
            </a:bodyPr>
            <a:lstStyle/>
            <a:p>
              <a:r>
                <a:rPr lang="en-US" altLang="zh-CN" sz="1800" b="1" i="1">
                  <a:latin typeface="Times New Roman" panose="02020603050405020304" pitchFamily="18" charset="0"/>
                </a:rPr>
                <a:t>R</a:t>
              </a:r>
              <a:endParaRPr lang="en-US" altLang="zh-CN" sz="1800" b="1" baseline="-25000">
                <a:latin typeface="Times New Roman" panose="02020603050405020304" pitchFamily="18" charset="0"/>
              </a:endParaRPr>
            </a:p>
          </p:txBody>
        </p:sp>
        <p:sp>
          <p:nvSpPr>
            <p:cNvPr id="326743" name="矩形 326742"/>
            <p:cNvSpPr/>
            <p:nvPr/>
          </p:nvSpPr>
          <p:spPr>
            <a:xfrm>
              <a:off x="682" y="2943"/>
              <a:ext cx="323" cy="309"/>
            </a:xfrm>
            <a:prstGeom prst="rect">
              <a:avLst/>
            </a:prstGeom>
            <a:noFill/>
            <a:ln w="254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326744" name="矩形 326743"/>
            <p:cNvSpPr/>
            <p:nvPr/>
          </p:nvSpPr>
          <p:spPr>
            <a:xfrm>
              <a:off x="2557" y="2948"/>
              <a:ext cx="323" cy="309"/>
            </a:xfrm>
            <a:prstGeom prst="rect">
              <a:avLst/>
            </a:prstGeom>
            <a:noFill/>
            <a:ln w="254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326745" name="直接连接符 326744"/>
            <p:cNvSpPr/>
            <p:nvPr/>
          </p:nvSpPr>
          <p:spPr>
            <a:xfrm flipH="1">
              <a:off x="2318" y="2625"/>
              <a:ext cx="0" cy="942"/>
            </a:xfrm>
            <a:prstGeom prst="line">
              <a:avLst/>
            </a:prstGeom>
            <a:ln w="25400" cap="flat" cmpd="sng">
              <a:solidFill>
                <a:schemeClr val="tx1"/>
              </a:solidFill>
              <a:prstDash val="solid"/>
              <a:headEnd type="oval" w="med" len="med"/>
              <a:tailEnd type="oval" w="med" len="med"/>
            </a:ln>
          </p:spPr>
        </p:sp>
        <p:sp>
          <p:nvSpPr>
            <p:cNvPr id="326746" name="矩形 326745"/>
            <p:cNvSpPr/>
            <p:nvPr/>
          </p:nvSpPr>
          <p:spPr>
            <a:xfrm>
              <a:off x="1995" y="2961"/>
              <a:ext cx="244" cy="309"/>
            </a:xfrm>
            <a:prstGeom prst="rect">
              <a:avLst/>
            </a:prstGeom>
            <a:noFill/>
            <a:ln w="25400">
              <a:noFill/>
            </a:ln>
          </p:spPr>
          <p:txBody>
            <a:bodyPr>
              <a:spAutoFit/>
            </a:bodyPr>
            <a:lstStyle/>
            <a:p>
              <a:r>
                <a:rPr lang="en-US" altLang="zh-CN" sz="1800" b="1" i="1">
                  <a:latin typeface="Times New Roman" panose="02020603050405020304" pitchFamily="18" charset="0"/>
                </a:rPr>
                <a:t>R</a:t>
              </a:r>
              <a:endParaRPr lang="en-US" altLang="zh-CN" sz="1800" b="1" baseline="-25000">
                <a:latin typeface="Times New Roman" panose="02020603050405020304" pitchFamily="18" charset="0"/>
              </a:endParaRPr>
            </a:p>
          </p:txBody>
        </p:sp>
        <p:sp>
          <p:nvSpPr>
            <p:cNvPr id="326747" name="矩形 326746"/>
            <p:cNvSpPr/>
            <p:nvPr/>
          </p:nvSpPr>
          <p:spPr>
            <a:xfrm>
              <a:off x="1769" y="2704"/>
              <a:ext cx="282" cy="309"/>
            </a:xfrm>
            <a:prstGeom prst="rect">
              <a:avLst/>
            </a:prstGeom>
            <a:noFill/>
            <a:ln w="25400">
              <a:noFill/>
            </a:ln>
          </p:spPr>
          <p:txBody>
            <a:bodyPr wrap="none" anchor="t">
              <a:spAutoFit/>
            </a:bodyPr>
            <a:lstStyle/>
            <a:p>
              <a:r>
                <a:rPr lang="en-US" altLang="zh-CN" sz="1800" b="1" i="1">
                  <a:latin typeface="Times New Roman" panose="02020603050405020304" pitchFamily="18" charset="0"/>
                </a:rPr>
                <a:t>C</a:t>
              </a:r>
              <a:endParaRPr lang="en-US" altLang="zh-CN" sz="1800" b="1" baseline="-25000">
                <a:latin typeface="Times New Roman" panose="02020603050405020304" pitchFamily="18" charset="0"/>
              </a:endParaRPr>
            </a:p>
          </p:txBody>
        </p:sp>
        <p:grpSp>
          <p:nvGrpSpPr>
            <p:cNvPr id="326748" name="组合 326747"/>
            <p:cNvGrpSpPr/>
            <p:nvPr/>
          </p:nvGrpSpPr>
          <p:grpSpPr>
            <a:xfrm>
              <a:off x="1429" y="3027"/>
              <a:ext cx="240" cy="97"/>
              <a:chOff x="2200" y="2892"/>
              <a:chExt cx="240" cy="97"/>
            </a:xfrm>
          </p:grpSpPr>
          <p:sp>
            <p:nvSpPr>
              <p:cNvPr id="326749" name="直接连接符 326748"/>
              <p:cNvSpPr/>
              <p:nvPr/>
            </p:nvSpPr>
            <p:spPr>
              <a:xfrm>
                <a:off x="2200" y="2892"/>
                <a:ext cx="240" cy="0"/>
              </a:xfrm>
              <a:prstGeom prst="line">
                <a:avLst/>
              </a:prstGeom>
              <a:ln w="25400" cap="flat" cmpd="sng">
                <a:solidFill>
                  <a:schemeClr val="tx1"/>
                </a:solidFill>
                <a:prstDash val="solid"/>
                <a:headEnd type="none" w="med" len="med"/>
                <a:tailEnd type="none" w="med" len="med"/>
              </a:ln>
            </p:spPr>
          </p:sp>
          <p:sp>
            <p:nvSpPr>
              <p:cNvPr id="326750" name="直接连接符 326749"/>
              <p:cNvSpPr/>
              <p:nvPr/>
            </p:nvSpPr>
            <p:spPr>
              <a:xfrm>
                <a:off x="2200" y="2989"/>
                <a:ext cx="240" cy="0"/>
              </a:xfrm>
              <a:prstGeom prst="line">
                <a:avLst/>
              </a:prstGeom>
              <a:ln w="25400" cap="flat" cmpd="sng">
                <a:solidFill>
                  <a:schemeClr val="tx1"/>
                </a:solidFill>
                <a:prstDash val="solid"/>
                <a:headEnd type="none" w="med" len="med"/>
                <a:tailEnd type="none" w="med" len="med"/>
              </a:ln>
            </p:spPr>
          </p:sp>
          <p:sp>
            <p:nvSpPr>
              <p:cNvPr id="326751" name="矩形 326750"/>
              <p:cNvSpPr/>
              <p:nvPr/>
            </p:nvSpPr>
            <p:spPr>
              <a:xfrm>
                <a:off x="2200" y="2904"/>
                <a:ext cx="240" cy="73"/>
              </a:xfrm>
              <a:prstGeom prst="rect">
                <a:avLst/>
              </a:prstGeom>
              <a:solidFill>
                <a:schemeClr val="bg1"/>
              </a:solidFill>
              <a:ln w="25400">
                <a:noFill/>
              </a:ln>
            </p:spPr>
            <p:txBody>
              <a:bodyPr/>
              <a:lstStyle/>
              <a:p>
                <a:endParaRPr lang="zh-CN" altLang="en-US" sz="100"/>
              </a:p>
            </p:txBody>
          </p:sp>
        </p:grpSp>
        <p:sp>
          <p:nvSpPr>
            <p:cNvPr id="326752" name="直接连接符 326751"/>
            <p:cNvSpPr/>
            <p:nvPr/>
          </p:nvSpPr>
          <p:spPr>
            <a:xfrm>
              <a:off x="860" y="2621"/>
              <a:ext cx="1785" cy="0"/>
            </a:xfrm>
            <a:prstGeom prst="line">
              <a:avLst/>
            </a:prstGeom>
            <a:ln w="25400" cap="flat" cmpd="sng">
              <a:solidFill>
                <a:schemeClr val="tx1"/>
              </a:solidFill>
              <a:prstDash val="solid"/>
              <a:headEnd type="none" w="med" len="med"/>
              <a:tailEnd type="none" w="med" len="med"/>
            </a:ln>
          </p:spPr>
        </p:sp>
        <p:sp>
          <p:nvSpPr>
            <p:cNvPr id="326753" name="直接连接符 326752"/>
            <p:cNvSpPr/>
            <p:nvPr/>
          </p:nvSpPr>
          <p:spPr>
            <a:xfrm>
              <a:off x="860" y="3571"/>
              <a:ext cx="1791" cy="3"/>
            </a:xfrm>
            <a:prstGeom prst="line">
              <a:avLst/>
            </a:prstGeom>
            <a:ln w="25400" cap="flat" cmpd="sng">
              <a:solidFill>
                <a:schemeClr val="tx1"/>
              </a:solidFill>
              <a:prstDash val="solid"/>
              <a:headEnd type="none" w="med" len="med"/>
              <a:tailEnd type="none" w="med" len="med"/>
            </a:ln>
          </p:spPr>
        </p:sp>
        <p:sp>
          <p:nvSpPr>
            <p:cNvPr id="326754" name="矩形 326753"/>
            <p:cNvSpPr/>
            <p:nvPr/>
          </p:nvSpPr>
          <p:spPr>
            <a:xfrm rot="5400000">
              <a:off x="1145" y="2489"/>
              <a:ext cx="102" cy="272"/>
            </a:xfrm>
            <a:prstGeom prst="rect">
              <a:avLst/>
            </a:prstGeom>
            <a:solidFill>
              <a:schemeClr val="accent1"/>
            </a:solidFill>
            <a:ln w="25400" cap="flat" cmpd="sng">
              <a:solidFill>
                <a:schemeClr val="tx2"/>
              </a:solidFill>
              <a:prstDash val="solid"/>
              <a:miter/>
              <a:headEnd type="none" w="med" len="med"/>
              <a:tailEnd type="none" w="med" len="med"/>
            </a:ln>
          </p:spPr>
          <p:txBody>
            <a:bodyPr/>
            <a:lstStyle/>
            <a:p>
              <a:endParaRPr lang="zh-CN" altLang="en-US" sz="100"/>
            </a:p>
          </p:txBody>
        </p:sp>
        <p:sp>
          <p:nvSpPr>
            <p:cNvPr id="326755" name="矩形 326754"/>
            <p:cNvSpPr/>
            <p:nvPr/>
          </p:nvSpPr>
          <p:spPr>
            <a:xfrm rot="10800000">
              <a:off x="2267" y="2959"/>
              <a:ext cx="102" cy="272"/>
            </a:xfrm>
            <a:prstGeom prst="rect">
              <a:avLst/>
            </a:prstGeom>
            <a:solidFill>
              <a:schemeClr val="accent1"/>
            </a:solidFill>
            <a:ln w="25400" cap="flat" cmpd="sng">
              <a:solidFill>
                <a:schemeClr val="tx2"/>
              </a:solidFill>
              <a:prstDash val="solid"/>
              <a:miter/>
              <a:headEnd type="none" w="med" len="med"/>
              <a:tailEnd type="none" w="med" len="med"/>
            </a:ln>
          </p:spPr>
          <p:txBody>
            <a:bodyPr/>
            <a:lstStyle/>
            <a:p>
              <a:endParaRPr lang="zh-CN" altLang="en-US" sz="100"/>
            </a:p>
          </p:txBody>
        </p:sp>
        <p:grpSp>
          <p:nvGrpSpPr>
            <p:cNvPr id="326756" name="组合 326755"/>
            <p:cNvGrpSpPr/>
            <p:nvPr/>
          </p:nvGrpSpPr>
          <p:grpSpPr>
            <a:xfrm rot="5400000">
              <a:off x="1797" y="2576"/>
              <a:ext cx="240" cy="97"/>
              <a:chOff x="2200" y="2892"/>
              <a:chExt cx="240" cy="97"/>
            </a:xfrm>
          </p:grpSpPr>
          <p:sp>
            <p:nvSpPr>
              <p:cNvPr id="326757" name="直接连接符 326756"/>
              <p:cNvSpPr/>
              <p:nvPr/>
            </p:nvSpPr>
            <p:spPr>
              <a:xfrm>
                <a:off x="2200" y="2892"/>
                <a:ext cx="240" cy="0"/>
              </a:xfrm>
              <a:prstGeom prst="line">
                <a:avLst/>
              </a:prstGeom>
              <a:ln w="25400" cap="flat" cmpd="sng">
                <a:solidFill>
                  <a:schemeClr val="tx1"/>
                </a:solidFill>
                <a:prstDash val="solid"/>
                <a:headEnd type="none" w="med" len="med"/>
                <a:tailEnd type="none" w="med" len="med"/>
              </a:ln>
            </p:spPr>
          </p:sp>
          <p:sp>
            <p:nvSpPr>
              <p:cNvPr id="326758" name="直接连接符 326757"/>
              <p:cNvSpPr/>
              <p:nvPr/>
            </p:nvSpPr>
            <p:spPr>
              <a:xfrm>
                <a:off x="2200" y="2989"/>
                <a:ext cx="240" cy="0"/>
              </a:xfrm>
              <a:prstGeom prst="line">
                <a:avLst/>
              </a:prstGeom>
              <a:ln w="25400" cap="flat" cmpd="sng">
                <a:solidFill>
                  <a:schemeClr val="tx1"/>
                </a:solidFill>
                <a:prstDash val="solid"/>
                <a:headEnd type="none" w="med" len="med"/>
                <a:tailEnd type="none" w="med" len="med"/>
              </a:ln>
            </p:spPr>
          </p:sp>
          <p:sp>
            <p:nvSpPr>
              <p:cNvPr id="326759" name="矩形 326758"/>
              <p:cNvSpPr/>
              <p:nvPr/>
            </p:nvSpPr>
            <p:spPr>
              <a:xfrm>
                <a:off x="2200" y="2904"/>
                <a:ext cx="240" cy="73"/>
              </a:xfrm>
              <a:prstGeom prst="rect">
                <a:avLst/>
              </a:prstGeom>
              <a:solidFill>
                <a:schemeClr val="bg1"/>
              </a:solidFill>
              <a:ln w="25400">
                <a:noFill/>
              </a:ln>
            </p:spPr>
            <p:txBody>
              <a:bodyPr/>
              <a:lstStyle/>
              <a:p>
                <a:endParaRPr lang="zh-CN" altLang="en-US" sz="100"/>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iterate type="wd">
                                    <p:tmPct val="100000"/>
                                  </p:iterate>
                                  <p:childTnLst>
                                    <p:set>
                                      <p:cBhvr>
                                        <p:cTn id="6" dur="1" fill="hold">
                                          <p:stCondLst>
                                            <p:cond delay="0"/>
                                          </p:stCondLst>
                                        </p:cTn>
                                        <p:tgtEl>
                                          <p:spTgt spid="326658">
                                            <p:txEl>
                                              <p:pRg st="0" end="0"/>
                                            </p:txEl>
                                          </p:spTgt>
                                        </p:tgtEl>
                                        <p:attrNameLst>
                                          <p:attrName>style.visibility</p:attrName>
                                        </p:attrNameLst>
                                      </p:cBhvr>
                                      <p:to>
                                        <p:strVal val="visible"/>
                                      </p:to>
                                    </p:set>
                                    <p:anim calcmode="lin" valueType="num">
                                      <p:cBhvr>
                                        <p:cTn id="7" dur="300" fill="hold"/>
                                        <p:tgtEl>
                                          <p:spTgt spid="326658">
                                            <p:txEl>
                                              <p:pRg st="0" end="0"/>
                                            </p:txEl>
                                          </p:spTgt>
                                        </p:tgtEl>
                                        <p:attrNameLst>
                                          <p:attrName>ppt_w</p:attrName>
                                        </p:attrNameLst>
                                      </p:cBhvr>
                                      <p:tavLst>
                                        <p:tav tm="0">
                                          <p:val>
                                            <p:fltVal val="0"/>
                                          </p:val>
                                        </p:tav>
                                        <p:tav tm="100000">
                                          <p:val>
                                            <p:strVal val="#ppt_w"/>
                                          </p:val>
                                        </p:tav>
                                      </p:tavLst>
                                    </p:anim>
                                    <p:anim calcmode="lin" valueType="num">
                                      <p:cBhvr>
                                        <p:cTn id="8" dur="300" fill="hold"/>
                                        <p:tgtEl>
                                          <p:spTgt spid="326658">
                                            <p:txEl>
                                              <p:pRg st="0" end="0"/>
                                            </p:txEl>
                                          </p:spTgt>
                                        </p:tgtEl>
                                        <p:attrNameLst>
                                          <p:attrName>ppt_h</p:attrName>
                                        </p:attrNameLst>
                                      </p:cBhvr>
                                      <p:tavLst>
                                        <p:tav tm="0">
                                          <p:val>
                                            <p:fltVal val="0"/>
                                          </p:val>
                                        </p:tav>
                                        <p:tav tm="100000">
                                          <p:val>
                                            <p:strVal val="#ppt_h"/>
                                          </p:val>
                                        </p:tav>
                                      </p:tavLst>
                                    </p:anim>
                                    <p:anim calcmode="lin" valueType="num">
                                      <p:cBhvr>
                                        <p:cTn id="9" dur="300" fill="hold"/>
                                        <p:tgtEl>
                                          <p:spTgt spid="326658">
                                            <p:txEl>
                                              <p:pRg st="0" end="0"/>
                                            </p:txEl>
                                          </p:spTgt>
                                        </p:tgtEl>
                                        <p:attrNameLst>
                                          <p:attrName>ppt_x</p:attrName>
                                        </p:attrNameLst>
                                      </p:cBhvr>
                                      <p:tavLst>
                                        <p:tav tm="0">
                                          <p:val>
                                            <p:fltVal val="0.5"/>
                                          </p:val>
                                        </p:tav>
                                        <p:tav tm="100000">
                                          <p:val>
                                            <p:strVal val="#ppt_x"/>
                                          </p:val>
                                        </p:tav>
                                      </p:tavLst>
                                    </p:anim>
                                    <p:anim calcmode="lin" valueType="num">
                                      <p:cBhvr>
                                        <p:cTn id="10" dur="300" fill="hold"/>
                                        <p:tgtEl>
                                          <p:spTgt spid="326658">
                                            <p:txEl>
                                              <p:pRg st="0" end="0"/>
                                            </p:txEl>
                                          </p:spTgt>
                                        </p:tgtEl>
                                        <p:attrNameLst>
                                          <p:attrName>ppt_y</p:attrName>
                                        </p:attrNameLst>
                                      </p:cBhvr>
                                      <p:tavLst>
                                        <p:tav tm="0">
                                          <p:val>
                                            <p:fltVal val="0.5"/>
                                          </p:val>
                                        </p:tav>
                                        <p:tav tm="100000">
                                          <p:val>
                                            <p:strVal val="#ppt_y"/>
                                          </p:val>
                                        </p:tav>
                                      </p:tavLst>
                                    </p:anim>
                                  </p:childTnLst>
                                </p:cTn>
                              </p:par>
                            </p:childTnLst>
                          </p:cTn>
                        </p:par>
                        <p:par>
                          <p:cTn id="11" fill="hold">
                            <p:stCondLst>
                              <p:cond delay="6600"/>
                            </p:stCondLst>
                            <p:childTnLst>
                              <p:par>
                                <p:cTn id="12" presetID="3" presetClass="entr" presetSubtype="5" fill="hold" nodeType="afterEffect">
                                  <p:stCondLst>
                                    <p:cond delay="0"/>
                                  </p:stCondLst>
                                  <p:childTnLst>
                                    <p:set>
                                      <p:cBhvr>
                                        <p:cTn id="13" dur="1" fill="hold">
                                          <p:stCondLst>
                                            <p:cond delay="0"/>
                                          </p:stCondLst>
                                        </p:cTn>
                                        <p:tgtEl>
                                          <p:spTgt spid="326663"/>
                                        </p:tgtEl>
                                        <p:attrNameLst>
                                          <p:attrName>style.visibility</p:attrName>
                                        </p:attrNameLst>
                                      </p:cBhvr>
                                      <p:to>
                                        <p:strVal val="visible"/>
                                      </p:to>
                                    </p:set>
                                    <p:animEffect transition="in" filter="blinds(vertical)">
                                      <p:cBhvr>
                                        <p:cTn id="14" dur="500"/>
                                        <p:tgtEl>
                                          <p:spTgt spid="326663"/>
                                        </p:tgtEl>
                                      </p:cBhvr>
                                    </p:animEffect>
                                  </p:childTnLst>
                                </p:cTn>
                              </p:par>
                            </p:childTnLst>
                          </p:cTn>
                        </p:par>
                        <p:par>
                          <p:cTn id="15" fill="hold">
                            <p:stCondLst>
                              <p:cond delay="7100"/>
                            </p:stCondLst>
                            <p:childTnLst>
                              <p:par>
                                <p:cTn id="16" presetID="22" presetClass="entr" presetSubtype="8" fill="hold" nodeType="afterEffect">
                                  <p:stCondLst>
                                    <p:cond delay="0"/>
                                  </p:stCondLst>
                                  <p:childTnLst>
                                    <p:set>
                                      <p:cBhvr>
                                        <p:cTn id="17" dur="1" fill="hold">
                                          <p:stCondLst>
                                            <p:cond delay="0"/>
                                          </p:stCondLst>
                                        </p:cTn>
                                        <p:tgtEl>
                                          <p:spTgt spid="326670"/>
                                        </p:tgtEl>
                                        <p:attrNameLst>
                                          <p:attrName>style.visibility</p:attrName>
                                        </p:attrNameLst>
                                      </p:cBhvr>
                                      <p:to>
                                        <p:strVal val="visible"/>
                                      </p:to>
                                    </p:set>
                                    <p:animEffect transition="in" filter="wipe(left)">
                                      <p:cBhvr>
                                        <p:cTn id="18" dur="500"/>
                                        <p:tgtEl>
                                          <p:spTgt spid="326670"/>
                                        </p:tgtEl>
                                      </p:cBhvr>
                                    </p:animEffect>
                                  </p:childTnLst>
                                </p:cTn>
                              </p:par>
                            </p:childTnLst>
                          </p:cTn>
                        </p:par>
                        <p:par>
                          <p:cTn id="19" fill="hold">
                            <p:stCondLst>
                              <p:cond delay="7600"/>
                            </p:stCondLst>
                            <p:childTnLst>
                              <p:par>
                                <p:cTn id="20" presetID="22" presetClass="entr" presetSubtype="8" fill="hold" nodeType="afterEffect">
                                  <p:stCondLst>
                                    <p:cond delay="0"/>
                                  </p:stCondLst>
                                  <p:childTnLst>
                                    <p:set>
                                      <p:cBhvr>
                                        <p:cTn id="21" dur="1" fill="hold">
                                          <p:stCondLst>
                                            <p:cond delay="0"/>
                                          </p:stCondLst>
                                        </p:cTn>
                                        <p:tgtEl>
                                          <p:spTgt spid="326660"/>
                                        </p:tgtEl>
                                        <p:attrNameLst>
                                          <p:attrName>style.visibility</p:attrName>
                                        </p:attrNameLst>
                                      </p:cBhvr>
                                      <p:to>
                                        <p:strVal val="visible"/>
                                      </p:to>
                                    </p:set>
                                    <p:animEffect transition="in" filter="wipe(left)">
                                      <p:cBhvr>
                                        <p:cTn id="22" dur="500"/>
                                        <p:tgtEl>
                                          <p:spTgt spid="326660"/>
                                        </p:tgtEl>
                                      </p:cBhvr>
                                    </p:animEffect>
                                  </p:childTnLst>
                                </p:cTn>
                              </p:par>
                            </p:childTnLst>
                          </p:cTn>
                        </p:par>
                        <p:par>
                          <p:cTn id="23" fill="hold">
                            <p:stCondLst>
                              <p:cond delay="8100"/>
                            </p:stCondLst>
                            <p:childTnLst>
                              <p:par>
                                <p:cTn id="24" presetID="22" presetClass="entr" presetSubtype="1" fill="hold" nodeType="afterEffect">
                                  <p:stCondLst>
                                    <p:cond delay="0"/>
                                  </p:stCondLst>
                                  <p:childTnLst>
                                    <p:set>
                                      <p:cBhvr>
                                        <p:cTn id="25" dur="1" fill="hold">
                                          <p:stCondLst>
                                            <p:cond delay="0"/>
                                          </p:stCondLst>
                                        </p:cTn>
                                        <p:tgtEl>
                                          <p:spTgt spid="326661"/>
                                        </p:tgtEl>
                                        <p:attrNameLst>
                                          <p:attrName>style.visibility</p:attrName>
                                        </p:attrNameLst>
                                      </p:cBhvr>
                                      <p:to>
                                        <p:strVal val="visible"/>
                                      </p:to>
                                    </p:set>
                                    <p:animEffect transition="in" filter="wipe(up)">
                                      <p:cBhvr>
                                        <p:cTn id="26" dur="500"/>
                                        <p:tgtEl>
                                          <p:spTgt spid="326661"/>
                                        </p:tgtEl>
                                      </p:cBhvr>
                                    </p:animEffect>
                                  </p:childTnLst>
                                </p:cTn>
                              </p:par>
                            </p:childTnLst>
                          </p:cTn>
                        </p:par>
                        <p:par>
                          <p:cTn id="27" fill="hold">
                            <p:stCondLst>
                              <p:cond delay="8600"/>
                            </p:stCondLst>
                            <p:childTnLst>
                              <p:par>
                                <p:cTn id="28" presetID="22" presetClass="entr" presetSubtype="8" fill="hold" grpId="0" nodeType="afterEffect">
                                  <p:stCondLst>
                                    <p:cond delay="0"/>
                                  </p:stCondLst>
                                  <p:childTnLst>
                                    <p:set>
                                      <p:cBhvr>
                                        <p:cTn id="29" dur="1" fill="hold">
                                          <p:stCondLst>
                                            <p:cond delay="0"/>
                                          </p:stCondLst>
                                        </p:cTn>
                                        <p:tgtEl>
                                          <p:spTgt spid="326662"/>
                                        </p:tgtEl>
                                        <p:attrNameLst>
                                          <p:attrName>style.visibility</p:attrName>
                                        </p:attrNameLst>
                                      </p:cBhvr>
                                      <p:to>
                                        <p:strVal val="visible"/>
                                      </p:to>
                                    </p:set>
                                    <p:animEffect transition="in" filter="wipe(left)">
                                      <p:cBhvr>
                                        <p:cTn id="30" dur="500"/>
                                        <p:tgtEl>
                                          <p:spTgt spid="326662"/>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26674"/>
                                        </p:tgtEl>
                                        <p:attrNameLst>
                                          <p:attrName>style.visibility</p:attrName>
                                        </p:attrNameLst>
                                      </p:cBhvr>
                                      <p:to>
                                        <p:strVal val="visible"/>
                                      </p:to>
                                    </p:set>
                                    <p:animEffect transition="in" filter="box(in)">
                                      <p:cBhvr>
                                        <p:cTn id="35" dur="500"/>
                                        <p:tgtEl>
                                          <p:spTgt spid="326674"/>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326676"/>
                                        </p:tgtEl>
                                        <p:attrNameLst>
                                          <p:attrName>style.visibility</p:attrName>
                                        </p:attrNameLst>
                                      </p:cBhvr>
                                      <p:to>
                                        <p:strVal val="visible"/>
                                      </p:to>
                                    </p:set>
                                    <p:animEffect transition="in" filter="slide(fromBottom)">
                                      <p:cBhvr>
                                        <p:cTn id="40" dur="500"/>
                                        <p:tgtEl>
                                          <p:spTgt spid="326676"/>
                                        </p:tgtEl>
                                      </p:cBhvr>
                                    </p:animEffect>
                                  </p:childTnLst>
                                </p:cTn>
                              </p:par>
                            </p:childTnLst>
                          </p:cTn>
                        </p:par>
                        <p:par>
                          <p:cTn id="41" fill="hold">
                            <p:stCondLst>
                              <p:cond delay="500"/>
                            </p:stCondLst>
                            <p:childTnLst>
                              <p:par>
                                <p:cTn id="42" presetID="12" presetClass="entr" presetSubtype="4" fill="hold" grpId="0" nodeType="afterEffect">
                                  <p:stCondLst>
                                    <p:cond delay="0"/>
                                  </p:stCondLst>
                                  <p:childTnLst>
                                    <p:set>
                                      <p:cBhvr>
                                        <p:cTn id="43" dur="1" fill="hold">
                                          <p:stCondLst>
                                            <p:cond delay="0"/>
                                          </p:stCondLst>
                                        </p:cTn>
                                        <p:tgtEl>
                                          <p:spTgt spid="326677"/>
                                        </p:tgtEl>
                                        <p:attrNameLst>
                                          <p:attrName>style.visibility</p:attrName>
                                        </p:attrNameLst>
                                      </p:cBhvr>
                                      <p:to>
                                        <p:strVal val="visible"/>
                                      </p:to>
                                    </p:set>
                                    <p:animEffect transition="in" filter="slide(fromBottom)">
                                      <p:cBhvr>
                                        <p:cTn id="44" dur="500"/>
                                        <p:tgtEl>
                                          <p:spTgt spid="32667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26671"/>
                                        </p:tgtEl>
                                        <p:attrNameLst>
                                          <p:attrName>style.visibility</p:attrName>
                                        </p:attrNameLst>
                                      </p:cBhvr>
                                      <p:to>
                                        <p:strVal val="visible"/>
                                      </p:to>
                                    </p:set>
                                    <p:animEffect transition="in" filter="wipe(left)">
                                      <p:cBhvr>
                                        <p:cTn id="49" dur="500"/>
                                        <p:tgtEl>
                                          <p:spTgt spid="326671"/>
                                        </p:tgtEl>
                                      </p:cBhvr>
                                    </p:animEffect>
                                  </p:childTnLst>
                                </p:cTn>
                              </p:par>
                            </p:childTnLst>
                          </p:cTn>
                        </p:par>
                        <p:par>
                          <p:cTn id="50" fill="hold">
                            <p:stCondLst>
                              <p:cond delay="500"/>
                            </p:stCondLst>
                            <p:childTnLst>
                              <p:par>
                                <p:cTn id="51" presetID="22" presetClass="entr" presetSubtype="8" fill="hold" grpId="0" nodeType="afterEffect">
                                  <p:stCondLst>
                                    <p:cond delay="0"/>
                                  </p:stCondLst>
                                  <p:iterate type="wd">
                                    <p:tmPct val="100000"/>
                                  </p:iterate>
                                  <p:childTnLst>
                                    <p:set>
                                      <p:cBhvr>
                                        <p:cTn id="52" dur="1" fill="hold">
                                          <p:stCondLst>
                                            <p:cond delay="0"/>
                                          </p:stCondLst>
                                        </p:cTn>
                                        <p:tgtEl>
                                          <p:spTgt spid="326675">
                                            <p:txEl>
                                              <p:pRg st="0" end="0"/>
                                            </p:txEl>
                                          </p:spTgt>
                                        </p:tgtEl>
                                        <p:attrNameLst>
                                          <p:attrName>style.visibility</p:attrName>
                                        </p:attrNameLst>
                                      </p:cBhvr>
                                      <p:to>
                                        <p:strVal val="visible"/>
                                      </p:to>
                                    </p:set>
                                    <p:animEffect transition="in" filter="wipe(left)">
                                      <p:cBhvr>
                                        <p:cTn id="53" dur="300"/>
                                        <p:tgtEl>
                                          <p:spTgt spid="326675">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iterate type="wd">
                                    <p:tmPct val="100000"/>
                                  </p:iterate>
                                  <p:childTnLst>
                                    <p:set>
                                      <p:cBhvr>
                                        <p:cTn id="57" dur="1" fill="hold">
                                          <p:stCondLst>
                                            <p:cond delay="0"/>
                                          </p:stCondLst>
                                        </p:cTn>
                                        <p:tgtEl>
                                          <p:spTgt spid="326659">
                                            <p:txEl>
                                              <p:pRg st="0" end="0"/>
                                            </p:txEl>
                                          </p:spTgt>
                                        </p:tgtEl>
                                        <p:attrNameLst>
                                          <p:attrName>style.visibility</p:attrName>
                                        </p:attrNameLst>
                                      </p:cBhvr>
                                      <p:to>
                                        <p:strVal val="visible"/>
                                      </p:to>
                                    </p:set>
                                    <p:anim calcmode="lin" valueType="num">
                                      <p:cBhvr additive="base">
                                        <p:cTn id="58" dur="300" fill="hold"/>
                                        <p:tgtEl>
                                          <p:spTgt spid="326659">
                                            <p:txEl>
                                              <p:pRg st="0" end="0"/>
                                            </p:txEl>
                                          </p:spTgt>
                                        </p:tgtEl>
                                        <p:attrNameLst>
                                          <p:attrName>ppt_x</p:attrName>
                                        </p:attrNameLst>
                                      </p:cBhvr>
                                      <p:tavLst>
                                        <p:tav tm="0">
                                          <p:val>
                                            <p:strVal val="#ppt_x"/>
                                          </p:val>
                                        </p:tav>
                                        <p:tav tm="100000">
                                          <p:val>
                                            <p:strVal val="#ppt_x"/>
                                          </p:val>
                                        </p:tav>
                                      </p:tavLst>
                                    </p:anim>
                                    <p:anim calcmode="lin" valueType="num">
                                      <p:cBhvr additive="base">
                                        <p:cTn id="59" dur="300" fill="hold"/>
                                        <p:tgtEl>
                                          <p:spTgt spid="326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26679"/>
                                        </p:tgtEl>
                                        <p:attrNameLst>
                                          <p:attrName>style.visibility</p:attrName>
                                        </p:attrNameLst>
                                      </p:cBhvr>
                                      <p:to>
                                        <p:strVal val="visible"/>
                                      </p:to>
                                    </p:set>
                                    <p:animEffect transition="in" filter="wipe(left)">
                                      <p:cBhvr>
                                        <p:cTn id="64" dur="500"/>
                                        <p:tgtEl>
                                          <p:spTgt spid="326679"/>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326700"/>
                                        </p:tgtEl>
                                        <p:attrNameLst>
                                          <p:attrName>style.visibility</p:attrName>
                                        </p:attrNameLst>
                                      </p:cBhvr>
                                      <p:to>
                                        <p:strVal val="visible"/>
                                      </p:to>
                                    </p:set>
                                    <p:animEffect transition="in" filter="checkerboard(across)">
                                      <p:cBhvr>
                                        <p:cTn id="69" dur="500"/>
                                        <p:tgtEl>
                                          <p:spTgt spid="326700"/>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nodeType="clickEffect">
                                  <p:stCondLst>
                                    <p:cond delay="0"/>
                                  </p:stCondLst>
                                  <p:childTnLst>
                                    <p:set>
                                      <p:cBhvr>
                                        <p:cTn id="73" dur="1" fill="hold">
                                          <p:stCondLst>
                                            <p:cond delay="0"/>
                                          </p:stCondLst>
                                        </p:cTn>
                                        <p:tgtEl>
                                          <p:spTgt spid="326678"/>
                                        </p:tgtEl>
                                        <p:attrNameLst>
                                          <p:attrName>style.visibility</p:attrName>
                                        </p:attrNameLst>
                                      </p:cBhvr>
                                      <p:to>
                                        <p:strVal val="visible"/>
                                      </p:to>
                                    </p:set>
                                    <p:animEffect transition="in" filter="slide(fromBottom)">
                                      <p:cBhvr>
                                        <p:cTn id="74" dur="500"/>
                                        <p:tgtEl>
                                          <p:spTgt spid="326678"/>
                                        </p:tgtEl>
                                      </p:cBhvr>
                                    </p:animEffect>
                                  </p:childTnLst>
                                </p:cTn>
                              </p:par>
                            </p:childTnLst>
                          </p:cTn>
                        </p:par>
                        <p:par>
                          <p:cTn id="75" fill="hold">
                            <p:stCondLst>
                              <p:cond delay="500"/>
                            </p:stCondLst>
                            <p:childTnLst>
                              <p:par>
                                <p:cTn id="76" presetID="12" presetClass="entr" presetSubtype="4" fill="hold" grpId="0" nodeType="afterEffect">
                                  <p:stCondLst>
                                    <p:cond delay="0"/>
                                  </p:stCondLst>
                                  <p:iterate type="wd">
                                    <p:tmPct val="100000"/>
                                  </p:iterate>
                                  <p:childTnLst>
                                    <p:set>
                                      <p:cBhvr>
                                        <p:cTn id="77" dur="1" fill="hold">
                                          <p:stCondLst>
                                            <p:cond delay="0"/>
                                          </p:stCondLst>
                                        </p:cTn>
                                        <p:tgtEl>
                                          <p:spTgt spid="326701">
                                            <p:txEl>
                                              <p:pRg st="0" end="0"/>
                                            </p:txEl>
                                          </p:spTgt>
                                        </p:tgtEl>
                                        <p:attrNameLst>
                                          <p:attrName>style.visibility</p:attrName>
                                        </p:attrNameLst>
                                      </p:cBhvr>
                                      <p:to>
                                        <p:strVal val="visible"/>
                                      </p:to>
                                    </p:set>
                                    <p:animEffect transition="in" filter="slide(fromBottom)">
                                      <p:cBhvr>
                                        <p:cTn id="78" dur="300"/>
                                        <p:tgtEl>
                                          <p:spTgt spid="3267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build="p"/>
      <p:bldP spid="326659" grpId="0" build="p"/>
      <p:bldP spid="326662" grpId="0"/>
      <p:bldP spid="326674" grpId="0"/>
      <p:bldP spid="326675" grpId="0" build="p"/>
      <p:bldP spid="326676" grpId="0"/>
      <p:bldP spid="326677" grpId="0"/>
      <p:bldP spid="326700" grpId="0"/>
      <p:bldP spid="326701" grpId="0" advAuto="100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矩形 327681"/>
          <p:cNvSpPr/>
          <p:nvPr/>
        </p:nvSpPr>
        <p:spPr>
          <a:xfrm>
            <a:off x="1655650" y="519203"/>
            <a:ext cx="2425727" cy="368300"/>
          </a:xfrm>
          <a:prstGeom prst="rect">
            <a:avLst/>
          </a:prstGeom>
          <a:noFill/>
          <a:ln w="9525">
            <a:noFill/>
          </a:ln>
        </p:spPr>
        <p:txBody>
          <a:bodyPr>
            <a:spAutoFit/>
          </a:bodyPr>
          <a:lstStyle/>
          <a:p>
            <a:pPr>
              <a:spcBef>
                <a:spcPct val="50000"/>
              </a:spcBef>
            </a:pPr>
            <a:r>
              <a:rPr lang="zh-CN" altLang="en-US" sz="1800" b="1" dirty="0">
                <a:latin typeface="Times New Roman" panose="02020603050405020304" pitchFamily="18" charset="0"/>
              </a:rPr>
              <a:t>二阶高通滤波电路</a:t>
            </a:r>
            <a:endParaRPr lang="zh-CN" altLang="en-US" sz="1800" b="1" dirty="0">
              <a:latin typeface="Times New Roman" panose="02020603050405020304" pitchFamily="18" charset="0"/>
            </a:endParaRPr>
          </a:p>
        </p:txBody>
      </p:sp>
      <p:sp>
        <p:nvSpPr>
          <p:cNvPr id="327683" name="矩形 327682"/>
          <p:cNvSpPr/>
          <p:nvPr/>
        </p:nvSpPr>
        <p:spPr>
          <a:xfrm>
            <a:off x="1615161" y="2329270"/>
            <a:ext cx="2370949" cy="368300"/>
          </a:xfrm>
          <a:prstGeom prst="rect">
            <a:avLst/>
          </a:prstGeom>
          <a:noFill/>
          <a:ln w="9525">
            <a:noFill/>
          </a:ln>
        </p:spPr>
        <p:txBody>
          <a:bodyPr>
            <a:spAutoFit/>
          </a:bodyPr>
          <a:lstStyle/>
          <a:p>
            <a:pPr>
              <a:spcBef>
                <a:spcPct val="50000"/>
              </a:spcBef>
            </a:pPr>
            <a:r>
              <a:rPr lang="zh-CN" altLang="en-US" sz="1800" b="1" dirty="0">
                <a:latin typeface="Times New Roman" panose="02020603050405020304" pitchFamily="18" charset="0"/>
              </a:rPr>
              <a:t>二阶带通滤波电路</a:t>
            </a:r>
            <a:endParaRPr lang="zh-CN" altLang="en-US" sz="1800" b="1" dirty="0">
              <a:latin typeface="Times New Roman" panose="02020603050405020304" pitchFamily="18" charset="0"/>
            </a:endParaRPr>
          </a:p>
        </p:txBody>
      </p:sp>
      <p:grpSp>
        <p:nvGrpSpPr>
          <p:cNvPr id="327684" name="组合 327683"/>
          <p:cNvGrpSpPr/>
          <p:nvPr/>
        </p:nvGrpSpPr>
        <p:grpSpPr>
          <a:xfrm>
            <a:off x="5125738" y="2556719"/>
            <a:ext cx="2555528" cy="1657640"/>
            <a:chOff x="3354" y="2502"/>
            <a:chExt cx="2146" cy="1392"/>
          </a:xfrm>
        </p:grpSpPr>
        <p:grpSp>
          <p:nvGrpSpPr>
            <p:cNvPr id="327685" name="组合 327684"/>
            <p:cNvGrpSpPr/>
            <p:nvPr/>
          </p:nvGrpSpPr>
          <p:grpSpPr>
            <a:xfrm>
              <a:off x="3822" y="2869"/>
              <a:ext cx="673" cy="758"/>
              <a:chOff x="453" y="2847"/>
              <a:chExt cx="2005" cy="903"/>
            </a:xfrm>
          </p:grpSpPr>
          <p:sp>
            <p:nvSpPr>
              <p:cNvPr id="327686" name="任意多边形 327685"/>
              <p:cNvSpPr/>
              <p:nvPr/>
            </p:nvSpPr>
            <p:spPr>
              <a:xfrm flipH="1">
                <a:off x="1735" y="3530"/>
                <a:ext cx="723" cy="220"/>
              </a:xfrm>
              <a:custGeom>
                <a:avLst/>
                <a:gdLst/>
                <a:ahLst/>
                <a:cxnLst/>
                <a:rect l="0" t="0" r="0" b="0"/>
                <a:pathLst>
                  <a:path w="624" h="899">
                    <a:moveTo>
                      <a:pt x="0" y="894"/>
                    </a:moveTo>
                    <a:cubicBezTo>
                      <a:pt x="137" y="896"/>
                      <a:pt x="274" y="899"/>
                      <a:pt x="378" y="750"/>
                    </a:cubicBezTo>
                    <a:cubicBezTo>
                      <a:pt x="482" y="601"/>
                      <a:pt x="553" y="300"/>
                      <a:pt x="624"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27687" name="任意多边形 327686"/>
              <p:cNvSpPr/>
              <p:nvPr/>
            </p:nvSpPr>
            <p:spPr>
              <a:xfrm>
                <a:off x="947" y="2847"/>
                <a:ext cx="792" cy="683"/>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FF0000"/>
                </a:solidFill>
                <a:prstDash val="solid"/>
                <a:headEnd type="none" w="med" len="med"/>
                <a:tailEnd type="none" w="med" len="med"/>
              </a:ln>
            </p:spPr>
            <p:txBody>
              <a:bodyPr/>
              <a:lstStyle/>
              <a:p>
                <a:endParaRPr lang="zh-CN" altLang="en-US" sz="100"/>
              </a:p>
            </p:txBody>
          </p:sp>
          <p:sp>
            <p:nvSpPr>
              <p:cNvPr id="327688" name="直接连接符 327687"/>
              <p:cNvSpPr/>
              <p:nvPr/>
            </p:nvSpPr>
            <p:spPr>
              <a:xfrm flipH="1">
                <a:off x="453" y="2847"/>
                <a:ext cx="494" cy="0"/>
              </a:xfrm>
              <a:prstGeom prst="line">
                <a:avLst/>
              </a:prstGeom>
              <a:ln w="28575" cap="flat" cmpd="sng">
                <a:solidFill>
                  <a:srgbClr val="FF0000"/>
                </a:solidFill>
                <a:prstDash val="solid"/>
                <a:headEnd type="none" w="med" len="med"/>
                <a:tailEnd type="none" w="med" len="med"/>
              </a:ln>
            </p:spPr>
          </p:sp>
        </p:grpSp>
        <p:sp>
          <p:nvSpPr>
            <p:cNvPr id="327689" name="文本框 327688"/>
            <p:cNvSpPr txBox="1"/>
            <p:nvPr/>
          </p:nvSpPr>
          <p:spPr>
            <a:xfrm>
              <a:off x="3600" y="2752"/>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1</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7690" name="文本框 327689"/>
            <p:cNvSpPr txBox="1"/>
            <p:nvPr/>
          </p:nvSpPr>
          <p:spPr>
            <a:xfrm>
              <a:off x="3354" y="2912"/>
              <a:ext cx="51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0.707</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7691" name="直接连接符 327690"/>
            <p:cNvSpPr/>
            <p:nvPr/>
          </p:nvSpPr>
          <p:spPr>
            <a:xfrm>
              <a:off x="3796" y="3649"/>
              <a:ext cx="1560" cy="0"/>
            </a:xfrm>
            <a:prstGeom prst="line">
              <a:avLst/>
            </a:prstGeom>
            <a:ln w="12700" cap="sq" cmpd="sng">
              <a:solidFill>
                <a:schemeClr val="tx1"/>
              </a:solidFill>
              <a:prstDash val="solid"/>
              <a:headEnd type="none" w="sm" len="sm"/>
              <a:tailEnd type="arrow" w="med" len="med"/>
            </a:ln>
          </p:spPr>
        </p:sp>
        <p:sp>
          <p:nvSpPr>
            <p:cNvPr id="327692" name="文本框 327691"/>
            <p:cNvSpPr txBox="1"/>
            <p:nvPr/>
          </p:nvSpPr>
          <p:spPr>
            <a:xfrm>
              <a:off x="5236" y="3371"/>
              <a:ext cx="264" cy="270"/>
            </a:xfrm>
            <a:prstGeom prst="rect">
              <a:avLst/>
            </a:prstGeom>
            <a:noFill/>
            <a:ln w="12700">
              <a:noFill/>
            </a:ln>
          </p:spPr>
          <p:txBody>
            <a:bodyPr>
              <a:spAutoFit/>
            </a:bodyPr>
            <a:lstStyle/>
            <a:p>
              <a:r>
                <a:rPr lang="en-US" altLang="en-US" sz="1500" b="1" i="1">
                  <a:effectLst>
                    <a:outerShdw blurRad="38100" dist="38100" dir="2700000">
                      <a:srgbClr val="FFFFFF"/>
                    </a:outerShdw>
                  </a:effectLst>
                  <a:latin typeface="Times New Roman" panose="02020603050405020304" pitchFamily="18" charset="0"/>
                  <a:ea typeface="楷体_GB2312" pitchFamily="49" charset="-122"/>
                </a:rPr>
                <a:t>f</a:t>
              </a:r>
              <a:endParaRPr lang="en-US" altLang="zh-CN" sz="15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7693" name="直接连接符 327692"/>
            <p:cNvSpPr/>
            <p:nvPr/>
          </p:nvSpPr>
          <p:spPr>
            <a:xfrm flipV="1">
              <a:off x="3796" y="2593"/>
              <a:ext cx="0" cy="1056"/>
            </a:xfrm>
            <a:prstGeom prst="line">
              <a:avLst/>
            </a:prstGeom>
            <a:ln w="12700" cap="sq" cmpd="sng">
              <a:solidFill>
                <a:schemeClr val="tx1"/>
              </a:solidFill>
              <a:prstDash val="solid"/>
              <a:headEnd type="none" w="sm" len="sm"/>
              <a:tailEnd type="arrow" w="med" len="med"/>
            </a:ln>
          </p:spPr>
        </p:sp>
        <p:sp>
          <p:nvSpPr>
            <p:cNvPr id="327694" name="文本框 327693"/>
            <p:cNvSpPr txBox="1"/>
            <p:nvPr/>
          </p:nvSpPr>
          <p:spPr>
            <a:xfrm>
              <a:off x="3642" y="3562"/>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7695" name="文本框 327694"/>
            <p:cNvSpPr txBox="1"/>
            <p:nvPr/>
          </p:nvSpPr>
          <p:spPr>
            <a:xfrm>
              <a:off x="3784" y="2502"/>
              <a:ext cx="495" cy="270"/>
            </a:xfrm>
            <a:prstGeom prst="rect">
              <a:avLst/>
            </a:prstGeom>
            <a:noFill/>
            <a:ln w="12700">
              <a:noFill/>
            </a:ln>
          </p:spPr>
          <p:txBody>
            <a:bodyPr wrap="none" anchor="t">
              <a:spAutoFit/>
            </a:bodyPr>
            <a:lstStyle/>
            <a:p>
              <a:r>
                <a:rPr lang="en-US" altLang="zh-CN" sz="1500" b="1" i="1">
                  <a:effectLst>
                    <a:outerShdw blurRad="38100" dist="38100" dir="2700000">
                      <a:srgbClr val="FFFFFF"/>
                    </a:outerShdw>
                  </a:effectLst>
                  <a:latin typeface="Times New Roman" panose="02020603050405020304" pitchFamily="18" charset="0"/>
                  <a:ea typeface="楷体_GB2312" pitchFamily="49" charset="-122"/>
                </a:rPr>
                <a:t>H</a:t>
              </a:r>
              <a:r>
                <a:rPr lang="en-US" altLang="en-US" sz="1500" b="1">
                  <a:effectLst>
                    <a:outerShdw blurRad="38100" dist="38100" dir="2700000">
                      <a:srgbClr val="FFFFFF"/>
                    </a:outerShdw>
                  </a:effectLst>
                  <a:latin typeface="Times New Roman" panose="02020603050405020304" pitchFamily="18" charset="0"/>
                  <a:ea typeface="楷体_GB2312" pitchFamily="49" charset="-122"/>
                </a:rPr>
                <a:t>(</a:t>
              </a:r>
              <a:r>
                <a:rPr lang="en-US" altLang="en-US" sz="1500" b="1" i="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r>
                <a:rPr lang="en-US" altLang="en-US" sz="1500" b="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7696" name="直接连接符 327695"/>
            <p:cNvSpPr/>
            <p:nvPr/>
          </p:nvSpPr>
          <p:spPr>
            <a:xfrm>
              <a:off x="4154" y="3038"/>
              <a:ext cx="0" cy="619"/>
            </a:xfrm>
            <a:prstGeom prst="line">
              <a:avLst/>
            </a:prstGeom>
            <a:ln w="12700" cap="flat" cmpd="sng">
              <a:solidFill>
                <a:schemeClr val="tx1"/>
              </a:solidFill>
              <a:prstDash val="dash"/>
              <a:headEnd type="none" w="sm" len="sm"/>
              <a:tailEnd type="none" w="sm" len="sm"/>
            </a:ln>
          </p:spPr>
        </p:sp>
        <p:sp>
          <p:nvSpPr>
            <p:cNvPr id="327697" name="文本框 327696"/>
            <p:cNvSpPr txBox="1"/>
            <p:nvPr/>
          </p:nvSpPr>
          <p:spPr>
            <a:xfrm>
              <a:off x="4047" y="3617"/>
              <a:ext cx="448" cy="270"/>
            </a:xfrm>
            <a:prstGeom prst="rect">
              <a:avLst/>
            </a:prstGeom>
            <a:noFill/>
            <a:ln w="12700">
              <a:noFill/>
            </a:ln>
          </p:spPr>
          <p:txBody>
            <a:bodyPr wrap="square">
              <a:spAutoFit/>
            </a:bodyPr>
            <a:lstStyle/>
            <a:p>
              <a:r>
                <a:rPr lang="en-US" altLang="zh-CN" sz="1500" b="1" i="1" err="1">
                  <a:effectLst>
                    <a:outerShdw blurRad="38100" dist="38100" dir="2700000">
                      <a:srgbClr val="FFFFFF"/>
                    </a:outerShdw>
                  </a:effectLst>
                  <a:latin typeface="Times New Roman" panose="02020603050405020304" pitchFamily="18" charset="0"/>
                  <a:ea typeface="楷体_GB2312" pitchFamily="49" charset="-122"/>
                </a:rPr>
                <a:t>f</a:t>
              </a:r>
              <a:r>
                <a:rPr lang="en-US" altLang="zh-CN" sz="1500" b="1" baseline="-25000" err="1">
                  <a:effectLst>
                    <a:outerShdw blurRad="38100" dist="38100" dir="2700000">
                      <a:srgbClr val="FFFFFF"/>
                    </a:outerShdw>
                  </a:effectLst>
                  <a:latin typeface="Times New Roman" panose="02020603050405020304" pitchFamily="18" charset="0"/>
                  <a:ea typeface="楷体_GB2312" pitchFamily="49" charset="-122"/>
                </a:rPr>
                <a:t>H</a:t>
              </a:r>
              <a:endParaRPr lang="en-US" altLang="zh-CN" sz="1500" b="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7698" name="直接连接符 327697"/>
            <p:cNvSpPr/>
            <p:nvPr/>
          </p:nvSpPr>
          <p:spPr>
            <a:xfrm>
              <a:off x="3792" y="3038"/>
              <a:ext cx="1091" cy="0"/>
            </a:xfrm>
            <a:prstGeom prst="line">
              <a:avLst/>
            </a:prstGeom>
            <a:ln w="12700" cap="flat" cmpd="sng">
              <a:solidFill>
                <a:schemeClr val="tx1"/>
              </a:solidFill>
              <a:prstDash val="dash"/>
              <a:headEnd type="none" w="sm" len="sm"/>
              <a:tailEnd type="none" w="sm" len="sm"/>
            </a:ln>
          </p:spPr>
        </p:sp>
        <p:grpSp>
          <p:nvGrpSpPr>
            <p:cNvPr id="327699" name="组合 327698"/>
            <p:cNvGrpSpPr/>
            <p:nvPr/>
          </p:nvGrpSpPr>
          <p:grpSpPr>
            <a:xfrm flipH="1">
              <a:off x="4611" y="2872"/>
              <a:ext cx="561" cy="758"/>
              <a:chOff x="453" y="2847"/>
              <a:chExt cx="2005" cy="903"/>
            </a:xfrm>
          </p:grpSpPr>
          <p:sp>
            <p:nvSpPr>
              <p:cNvPr id="327700" name="任意多边形 327699"/>
              <p:cNvSpPr/>
              <p:nvPr/>
            </p:nvSpPr>
            <p:spPr>
              <a:xfrm flipH="1">
                <a:off x="1735" y="3530"/>
                <a:ext cx="723" cy="220"/>
              </a:xfrm>
              <a:custGeom>
                <a:avLst/>
                <a:gdLst/>
                <a:ahLst/>
                <a:cxnLst/>
                <a:rect l="0" t="0" r="0" b="0"/>
                <a:pathLst>
                  <a:path w="624" h="899">
                    <a:moveTo>
                      <a:pt x="0" y="894"/>
                    </a:moveTo>
                    <a:cubicBezTo>
                      <a:pt x="137" y="896"/>
                      <a:pt x="274" y="899"/>
                      <a:pt x="378" y="750"/>
                    </a:cubicBezTo>
                    <a:cubicBezTo>
                      <a:pt x="482" y="601"/>
                      <a:pt x="553" y="300"/>
                      <a:pt x="624"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27701" name="任意多边形 327700"/>
              <p:cNvSpPr/>
              <p:nvPr/>
            </p:nvSpPr>
            <p:spPr>
              <a:xfrm>
                <a:off x="947" y="2847"/>
                <a:ext cx="792" cy="683"/>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FF0000"/>
                </a:solidFill>
                <a:prstDash val="solid"/>
                <a:headEnd type="none" w="med" len="med"/>
                <a:tailEnd type="none" w="med" len="med"/>
              </a:ln>
            </p:spPr>
            <p:txBody>
              <a:bodyPr/>
              <a:lstStyle/>
              <a:p>
                <a:endParaRPr lang="zh-CN" altLang="en-US" sz="100"/>
              </a:p>
            </p:txBody>
          </p:sp>
          <p:sp>
            <p:nvSpPr>
              <p:cNvPr id="327702" name="直接连接符 327701"/>
              <p:cNvSpPr/>
              <p:nvPr/>
            </p:nvSpPr>
            <p:spPr>
              <a:xfrm flipH="1">
                <a:off x="453" y="2847"/>
                <a:ext cx="494" cy="0"/>
              </a:xfrm>
              <a:prstGeom prst="line">
                <a:avLst/>
              </a:prstGeom>
              <a:ln w="28575" cap="flat" cmpd="sng">
                <a:solidFill>
                  <a:srgbClr val="FF0000"/>
                </a:solidFill>
                <a:prstDash val="solid"/>
                <a:headEnd type="none" w="med" len="med"/>
                <a:tailEnd type="none" w="med" len="med"/>
              </a:ln>
            </p:spPr>
          </p:sp>
        </p:grpSp>
        <p:sp>
          <p:nvSpPr>
            <p:cNvPr id="327703" name="直接连接符 327702"/>
            <p:cNvSpPr/>
            <p:nvPr/>
          </p:nvSpPr>
          <p:spPr>
            <a:xfrm>
              <a:off x="4883" y="3035"/>
              <a:ext cx="0" cy="619"/>
            </a:xfrm>
            <a:prstGeom prst="line">
              <a:avLst/>
            </a:prstGeom>
            <a:ln w="12700" cap="flat" cmpd="sng">
              <a:solidFill>
                <a:schemeClr val="tx1"/>
              </a:solidFill>
              <a:prstDash val="dash"/>
              <a:headEnd type="none" w="sm" len="sm"/>
              <a:tailEnd type="none" w="sm" len="sm"/>
            </a:ln>
          </p:spPr>
        </p:sp>
        <p:sp>
          <p:nvSpPr>
            <p:cNvPr id="327704" name="文本框 327703"/>
            <p:cNvSpPr txBox="1"/>
            <p:nvPr/>
          </p:nvSpPr>
          <p:spPr>
            <a:xfrm>
              <a:off x="4761" y="3624"/>
              <a:ext cx="411" cy="270"/>
            </a:xfrm>
            <a:prstGeom prst="rect">
              <a:avLst/>
            </a:prstGeom>
            <a:noFill/>
            <a:ln w="12700">
              <a:noFill/>
            </a:ln>
          </p:spPr>
          <p:txBody>
            <a:bodyPr wrap="square">
              <a:spAutoFit/>
            </a:bodyPr>
            <a:lstStyle/>
            <a:p>
              <a:r>
                <a:rPr lang="en-US" altLang="zh-CN" sz="1500" b="1" i="1" err="1">
                  <a:effectLst>
                    <a:outerShdw blurRad="38100" dist="38100" dir="2700000">
                      <a:srgbClr val="FFFFFF"/>
                    </a:outerShdw>
                  </a:effectLst>
                  <a:latin typeface="Times New Roman" panose="02020603050405020304" pitchFamily="18" charset="0"/>
                  <a:ea typeface="楷体_GB2312" pitchFamily="49" charset="-122"/>
                </a:rPr>
                <a:t>f</a:t>
              </a:r>
              <a:r>
                <a:rPr lang="en-US" altLang="zh-CN" sz="1500" b="1" baseline="-25000" err="1">
                  <a:effectLst>
                    <a:outerShdw blurRad="38100" dist="38100" dir="2700000">
                      <a:srgbClr val="FFFFFF"/>
                    </a:outerShdw>
                  </a:effectLst>
                  <a:latin typeface="Times New Roman" panose="02020603050405020304" pitchFamily="18" charset="0"/>
                  <a:ea typeface="楷体_GB2312" pitchFamily="49" charset="-122"/>
                </a:rPr>
                <a:t>L</a:t>
              </a:r>
              <a:endParaRPr lang="en-US" altLang="zh-CN" sz="1500" b="1" baseline="-25000">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327705" name="矩形 327704"/>
          <p:cNvSpPr/>
          <p:nvPr/>
        </p:nvSpPr>
        <p:spPr>
          <a:xfrm>
            <a:off x="1979556" y="4165535"/>
            <a:ext cx="2385695" cy="783590"/>
          </a:xfrm>
          <a:prstGeom prst="rect">
            <a:avLst/>
          </a:prstGeom>
          <a:noFill/>
          <a:ln w="9525">
            <a:noFill/>
          </a:ln>
        </p:spPr>
        <p:txBody>
          <a:bodyPr wrap="none" anchor="t">
            <a:spAutoFit/>
          </a:bodyPr>
          <a:lstStyle/>
          <a:p>
            <a:pPr>
              <a:spcBef>
                <a:spcPct val="50000"/>
              </a:spcBef>
            </a:pPr>
            <a:r>
              <a:rPr lang="en-US" altLang="zh-CN" sz="1800" b="1" i="1" err="1">
                <a:latin typeface="Times New Roman" panose="02020603050405020304" pitchFamily="18" charset="0"/>
                <a:ea typeface="楷体_GB2312" pitchFamily="49" charset="-122"/>
              </a:rPr>
              <a:t>f</a:t>
            </a:r>
            <a:r>
              <a:rPr lang="en-US" altLang="zh-CN" sz="1800" b="1" baseline="-25000" err="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 </a:t>
            </a:r>
            <a:r>
              <a:rPr lang="en-US" altLang="zh-CN" sz="1800" b="1">
                <a:latin typeface="Times New Roman" panose="02020603050405020304" pitchFamily="18" charset="0"/>
                <a:ea typeface="楷体_GB2312" pitchFamily="49" charset="-122"/>
              </a:rPr>
              <a:t>&lt; </a:t>
            </a:r>
            <a:r>
              <a:rPr lang="en-US" altLang="zh-CN" sz="1800" b="1" i="1" err="1">
                <a:latin typeface="Times New Roman" panose="02020603050405020304" pitchFamily="18" charset="0"/>
                <a:ea typeface="楷体_GB2312" pitchFamily="49" charset="-122"/>
              </a:rPr>
              <a:t>f</a:t>
            </a:r>
            <a:r>
              <a:rPr lang="en-US" altLang="zh-CN" sz="1800" b="1" baseline="-25000" err="1">
                <a:latin typeface="Times New Roman" panose="02020603050405020304" pitchFamily="18" charset="0"/>
                <a:ea typeface="楷体_GB2312" pitchFamily="49" charset="-122"/>
              </a:rPr>
              <a:t>L</a:t>
            </a:r>
            <a:r>
              <a:rPr lang="en-US" altLang="zh-CN" sz="1800" b="1" baseline="-25000">
                <a:latin typeface="Times New Roman" panose="02020603050405020304" pitchFamily="18" charset="0"/>
                <a:ea typeface="楷体_GB2312" pitchFamily="49" charset="-122"/>
              </a:rPr>
              <a:t>  </a:t>
            </a:r>
            <a:r>
              <a:rPr lang="zh-CN" altLang="en-US" sz="1800" b="1" dirty="0">
                <a:latin typeface="宋体" panose="02010600030101010101" pitchFamily="2" charset="-122"/>
              </a:rPr>
              <a:t>为全阻断 ，</a:t>
            </a:r>
            <a:endParaRPr lang="zh-CN" altLang="en-US" sz="1800" b="1" dirty="0">
              <a:latin typeface="宋体" panose="02010600030101010101" pitchFamily="2" charset="-122"/>
            </a:endParaRPr>
          </a:p>
          <a:p>
            <a:pPr>
              <a:spcBef>
                <a:spcPct val="50000"/>
              </a:spcBef>
            </a:pPr>
            <a:r>
              <a:rPr lang="zh-CN" altLang="en-US" sz="1800" b="1" dirty="0">
                <a:latin typeface="Times New Roman" panose="02020603050405020304" pitchFamily="18" charset="0"/>
                <a:ea typeface="楷体_GB2312" pitchFamily="49" charset="-122"/>
              </a:rPr>
              <a:t> </a:t>
            </a:r>
            <a:r>
              <a:rPr lang="en-US" altLang="zh-CN" sz="1800" b="1" i="1" err="1">
                <a:latin typeface="Times New Roman" panose="02020603050405020304" pitchFamily="18" charset="0"/>
                <a:ea typeface="楷体_GB2312" pitchFamily="49" charset="-122"/>
              </a:rPr>
              <a:t>f</a:t>
            </a:r>
            <a:r>
              <a:rPr lang="en-US" altLang="zh-CN" sz="1800" b="1" baseline="-25000" err="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 </a:t>
            </a:r>
            <a:r>
              <a:rPr lang="en-US" altLang="zh-CN" sz="1800" b="1">
                <a:latin typeface="楷体_GB2312" pitchFamily="49" charset="-122"/>
                <a:ea typeface="楷体_GB2312" pitchFamily="49" charset="-122"/>
              </a:rPr>
              <a:t>≥</a:t>
            </a:r>
            <a:r>
              <a:rPr lang="en-US" altLang="zh-CN" sz="1800" b="1">
                <a:latin typeface="Times New Roman" panose="02020603050405020304" pitchFamily="18" charset="0"/>
                <a:ea typeface="楷体_GB2312" pitchFamily="49" charset="-122"/>
              </a:rPr>
              <a:t> </a:t>
            </a:r>
            <a:r>
              <a:rPr lang="en-US" altLang="zh-CN" sz="1800" b="1" i="1" err="1">
                <a:latin typeface="Times New Roman" panose="02020603050405020304" pitchFamily="18" charset="0"/>
                <a:ea typeface="楷体_GB2312" pitchFamily="49" charset="-122"/>
              </a:rPr>
              <a:t>f</a:t>
            </a:r>
            <a:r>
              <a:rPr lang="en-US" altLang="zh-CN" sz="1800" b="1" baseline="-25000" err="1">
                <a:latin typeface="Times New Roman" panose="02020603050405020304" pitchFamily="18" charset="0"/>
                <a:ea typeface="楷体_GB2312" pitchFamily="49" charset="-122"/>
              </a:rPr>
              <a:t>L</a:t>
            </a:r>
            <a:r>
              <a:rPr lang="en-US" altLang="zh-CN" sz="1800" b="1" baseline="-25000">
                <a:latin typeface="Times New Roman" panose="02020603050405020304" pitchFamily="18" charset="0"/>
                <a:ea typeface="楷体_GB2312" pitchFamily="49" charset="-122"/>
              </a:rPr>
              <a:t>  </a:t>
            </a:r>
            <a:r>
              <a:rPr lang="zh-CN" altLang="en-US" sz="1800" b="1" dirty="0">
                <a:latin typeface="Times New Roman" panose="02020603050405020304" pitchFamily="18" charset="0"/>
              </a:rPr>
              <a:t>为带通滤波。</a:t>
            </a:r>
            <a:endParaRPr lang="zh-CN" altLang="en-US" sz="1800" b="1" dirty="0">
              <a:latin typeface="Times New Roman" panose="02020603050405020304" pitchFamily="18" charset="0"/>
            </a:endParaRPr>
          </a:p>
        </p:txBody>
      </p:sp>
      <p:grpSp>
        <p:nvGrpSpPr>
          <p:cNvPr id="327706" name="组合 327705"/>
          <p:cNvGrpSpPr/>
          <p:nvPr/>
        </p:nvGrpSpPr>
        <p:grpSpPr>
          <a:xfrm>
            <a:off x="5125738" y="632333"/>
            <a:ext cx="2573390" cy="1671930"/>
            <a:chOff x="3345" y="531"/>
            <a:chExt cx="2161" cy="1404"/>
          </a:xfrm>
        </p:grpSpPr>
        <p:sp>
          <p:nvSpPr>
            <p:cNvPr id="327707" name="文本框 327706"/>
            <p:cNvSpPr txBox="1"/>
            <p:nvPr/>
          </p:nvSpPr>
          <p:spPr>
            <a:xfrm>
              <a:off x="3601" y="790"/>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1</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7708" name="文本框 327707"/>
            <p:cNvSpPr txBox="1"/>
            <p:nvPr/>
          </p:nvSpPr>
          <p:spPr>
            <a:xfrm>
              <a:off x="3345" y="950"/>
              <a:ext cx="51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0.707</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327709" name="组合 327708"/>
            <p:cNvGrpSpPr/>
            <p:nvPr/>
          </p:nvGrpSpPr>
          <p:grpSpPr>
            <a:xfrm>
              <a:off x="3626" y="531"/>
              <a:ext cx="1880" cy="1290"/>
              <a:chOff x="3626" y="691"/>
              <a:chExt cx="1880" cy="1290"/>
            </a:xfrm>
          </p:grpSpPr>
          <p:sp>
            <p:nvSpPr>
              <p:cNvPr id="327710" name="直接连接符 327709"/>
              <p:cNvSpPr/>
              <p:nvPr/>
            </p:nvSpPr>
            <p:spPr>
              <a:xfrm>
                <a:off x="3779" y="1838"/>
                <a:ext cx="1577" cy="0"/>
              </a:xfrm>
              <a:prstGeom prst="line">
                <a:avLst/>
              </a:prstGeom>
              <a:ln w="12700" cap="sq" cmpd="sng">
                <a:solidFill>
                  <a:schemeClr val="tx1"/>
                </a:solidFill>
                <a:prstDash val="solid"/>
                <a:headEnd type="none" w="sm" len="sm"/>
                <a:tailEnd type="arrow" w="med" len="med"/>
              </a:ln>
            </p:spPr>
          </p:sp>
          <p:sp>
            <p:nvSpPr>
              <p:cNvPr id="327711" name="文本框 327710"/>
              <p:cNvSpPr txBox="1"/>
              <p:nvPr/>
            </p:nvSpPr>
            <p:spPr>
              <a:xfrm>
                <a:off x="5240" y="1567"/>
                <a:ext cx="266" cy="270"/>
              </a:xfrm>
              <a:prstGeom prst="rect">
                <a:avLst/>
              </a:prstGeom>
              <a:noFill/>
              <a:ln w="12700">
                <a:noFill/>
              </a:ln>
            </p:spPr>
            <p:txBody>
              <a:bodyPr>
                <a:spAutoFit/>
              </a:bodyPr>
              <a:lstStyle/>
              <a:p>
                <a:r>
                  <a:rPr lang="en-US" altLang="en-US" sz="1500" b="1" i="1">
                    <a:effectLst>
                      <a:outerShdw blurRad="38100" dist="38100" dir="2700000">
                        <a:srgbClr val="FFFFFF"/>
                      </a:outerShdw>
                    </a:effectLst>
                    <a:latin typeface="Times New Roman" panose="02020603050405020304" pitchFamily="18" charset="0"/>
                    <a:ea typeface="楷体_GB2312" pitchFamily="49" charset="-122"/>
                  </a:rPr>
                  <a:t>f</a:t>
                </a:r>
                <a:endParaRPr lang="en-US" altLang="zh-CN" sz="15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7712" name="直接连接符 327711"/>
              <p:cNvSpPr/>
              <p:nvPr/>
            </p:nvSpPr>
            <p:spPr>
              <a:xfrm flipV="1">
                <a:off x="3779" y="782"/>
                <a:ext cx="0" cy="1056"/>
              </a:xfrm>
              <a:prstGeom prst="line">
                <a:avLst/>
              </a:prstGeom>
              <a:ln w="12700" cap="sq" cmpd="sng">
                <a:solidFill>
                  <a:schemeClr val="tx1"/>
                </a:solidFill>
                <a:prstDash val="solid"/>
                <a:headEnd type="none" w="sm" len="sm"/>
                <a:tailEnd type="arrow" w="med" len="med"/>
              </a:ln>
            </p:spPr>
          </p:sp>
          <p:sp>
            <p:nvSpPr>
              <p:cNvPr id="327713" name="文本框 327712"/>
              <p:cNvSpPr txBox="1"/>
              <p:nvPr/>
            </p:nvSpPr>
            <p:spPr>
              <a:xfrm>
                <a:off x="3626" y="1711"/>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7714" name="文本框 327713"/>
              <p:cNvSpPr txBox="1"/>
              <p:nvPr/>
            </p:nvSpPr>
            <p:spPr>
              <a:xfrm>
                <a:off x="3762" y="691"/>
                <a:ext cx="495" cy="275"/>
              </a:xfrm>
              <a:prstGeom prst="rect">
                <a:avLst/>
              </a:prstGeom>
              <a:noFill/>
              <a:ln w="12700">
                <a:noFill/>
              </a:ln>
            </p:spPr>
            <p:txBody>
              <a:bodyPr wrap="none" anchor="t">
                <a:spAutoFit/>
              </a:bodyPr>
              <a:lstStyle/>
              <a:p>
                <a:r>
                  <a:rPr lang="en-US" altLang="zh-CN" sz="1500" b="1" i="1">
                    <a:effectLst>
                      <a:outerShdw blurRad="38100" dist="38100" dir="2700000">
                        <a:srgbClr val="FFFFFF"/>
                      </a:outerShdw>
                    </a:effectLst>
                    <a:latin typeface="Times New Roman" panose="02020603050405020304" pitchFamily="18" charset="0"/>
                    <a:ea typeface="楷体_GB2312" pitchFamily="49" charset="-122"/>
                  </a:rPr>
                  <a:t>H</a:t>
                </a:r>
                <a:r>
                  <a:rPr lang="en-US" altLang="en-US" sz="1500" b="1">
                    <a:effectLst>
                      <a:outerShdw blurRad="38100" dist="38100" dir="2700000">
                        <a:srgbClr val="FFFFFF"/>
                      </a:outerShdw>
                    </a:effectLst>
                    <a:latin typeface="Times New Roman" panose="02020603050405020304" pitchFamily="18" charset="0"/>
                    <a:ea typeface="楷体_GB2312" pitchFamily="49" charset="-122"/>
                  </a:rPr>
                  <a:t>(</a:t>
                </a:r>
                <a:r>
                  <a:rPr lang="en-US" altLang="en-US" sz="1500" b="1" i="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r>
                  <a:rPr lang="en-US" altLang="en-US" sz="1500" b="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327715" name="直接连接符 327714"/>
            <p:cNvSpPr/>
            <p:nvPr/>
          </p:nvSpPr>
          <p:spPr>
            <a:xfrm>
              <a:off x="4495" y="1076"/>
              <a:ext cx="0" cy="619"/>
            </a:xfrm>
            <a:prstGeom prst="line">
              <a:avLst/>
            </a:prstGeom>
            <a:ln w="12700" cap="flat" cmpd="sng">
              <a:solidFill>
                <a:schemeClr val="tx1"/>
              </a:solidFill>
              <a:prstDash val="dash"/>
              <a:headEnd type="none" w="sm" len="sm"/>
              <a:tailEnd type="none" w="sm" len="sm"/>
            </a:ln>
          </p:spPr>
        </p:sp>
        <p:sp>
          <p:nvSpPr>
            <p:cNvPr id="327716" name="文本框 327715"/>
            <p:cNvSpPr txBox="1"/>
            <p:nvPr/>
          </p:nvSpPr>
          <p:spPr>
            <a:xfrm>
              <a:off x="4358" y="1665"/>
              <a:ext cx="516" cy="270"/>
            </a:xfrm>
            <a:prstGeom prst="rect">
              <a:avLst/>
            </a:prstGeom>
            <a:noFill/>
            <a:ln w="12700">
              <a:noFill/>
            </a:ln>
          </p:spPr>
          <p:txBody>
            <a:bodyPr wrap="square">
              <a:spAutoFit/>
            </a:bodyPr>
            <a:lstStyle/>
            <a:p>
              <a:r>
                <a:rPr lang="en-US" altLang="zh-CN" sz="1500" b="1" i="1" err="1">
                  <a:effectLst>
                    <a:outerShdw blurRad="38100" dist="38100" dir="2700000">
                      <a:srgbClr val="FFFFFF"/>
                    </a:outerShdw>
                  </a:effectLst>
                  <a:latin typeface="Times New Roman" panose="02020603050405020304" pitchFamily="18" charset="0"/>
                  <a:ea typeface="楷体_GB2312" pitchFamily="49" charset="-122"/>
                </a:rPr>
                <a:t>f</a:t>
              </a:r>
              <a:r>
                <a:rPr lang="en-US" altLang="zh-CN" sz="1500" b="1" i="1" baseline="-25000" err="1">
                  <a:effectLst>
                    <a:outerShdw blurRad="38100" dist="38100" dir="2700000">
                      <a:srgbClr val="FFFFFF"/>
                    </a:outerShdw>
                  </a:effectLst>
                  <a:latin typeface="Times New Roman" panose="02020603050405020304" pitchFamily="18" charset="0"/>
                  <a:ea typeface="楷体_GB2312" pitchFamily="49" charset="-122"/>
                </a:rPr>
                <a:t>L</a:t>
              </a:r>
              <a:endParaRPr lang="en-US" altLang="zh-CN" sz="1500" b="1" i="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7717" name="直接连接符 327716"/>
            <p:cNvSpPr/>
            <p:nvPr/>
          </p:nvSpPr>
          <p:spPr>
            <a:xfrm>
              <a:off x="3793" y="1076"/>
              <a:ext cx="702" cy="0"/>
            </a:xfrm>
            <a:prstGeom prst="line">
              <a:avLst/>
            </a:prstGeom>
            <a:ln w="12700" cap="flat" cmpd="sng">
              <a:solidFill>
                <a:schemeClr val="tx1"/>
              </a:solidFill>
              <a:prstDash val="dash"/>
              <a:headEnd type="none" w="sm" len="sm"/>
              <a:tailEnd type="none" w="sm" len="sm"/>
            </a:ln>
          </p:spPr>
        </p:sp>
        <p:grpSp>
          <p:nvGrpSpPr>
            <p:cNvPr id="327718" name="组合 327717"/>
            <p:cNvGrpSpPr/>
            <p:nvPr/>
          </p:nvGrpSpPr>
          <p:grpSpPr>
            <a:xfrm flipH="1">
              <a:off x="4119" y="910"/>
              <a:ext cx="724" cy="758"/>
              <a:chOff x="453" y="2847"/>
              <a:chExt cx="2005" cy="903"/>
            </a:xfrm>
          </p:grpSpPr>
          <p:sp>
            <p:nvSpPr>
              <p:cNvPr id="327719" name="任意多边形 327718"/>
              <p:cNvSpPr/>
              <p:nvPr/>
            </p:nvSpPr>
            <p:spPr>
              <a:xfrm flipH="1">
                <a:off x="1735" y="3530"/>
                <a:ext cx="723" cy="220"/>
              </a:xfrm>
              <a:custGeom>
                <a:avLst/>
                <a:gdLst/>
                <a:ahLst/>
                <a:cxnLst/>
                <a:rect l="0" t="0" r="0" b="0"/>
                <a:pathLst>
                  <a:path w="624" h="899">
                    <a:moveTo>
                      <a:pt x="0" y="894"/>
                    </a:moveTo>
                    <a:cubicBezTo>
                      <a:pt x="137" y="896"/>
                      <a:pt x="274" y="899"/>
                      <a:pt x="378" y="750"/>
                    </a:cubicBezTo>
                    <a:cubicBezTo>
                      <a:pt x="482" y="601"/>
                      <a:pt x="553" y="300"/>
                      <a:pt x="624"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27720" name="任意多边形 327719"/>
              <p:cNvSpPr/>
              <p:nvPr/>
            </p:nvSpPr>
            <p:spPr>
              <a:xfrm>
                <a:off x="947" y="2847"/>
                <a:ext cx="792" cy="683"/>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FF0000"/>
                </a:solidFill>
                <a:prstDash val="solid"/>
                <a:headEnd type="none" w="med" len="med"/>
                <a:tailEnd type="none" w="med" len="med"/>
              </a:ln>
            </p:spPr>
            <p:txBody>
              <a:bodyPr/>
              <a:lstStyle/>
              <a:p>
                <a:endParaRPr lang="zh-CN" altLang="en-US" sz="100"/>
              </a:p>
            </p:txBody>
          </p:sp>
          <p:sp>
            <p:nvSpPr>
              <p:cNvPr id="327721" name="直接连接符 327720"/>
              <p:cNvSpPr/>
              <p:nvPr/>
            </p:nvSpPr>
            <p:spPr>
              <a:xfrm flipH="1">
                <a:off x="453" y="2847"/>
                <a:ext cx="494" cy="0"/>
              </a:xfrm>
              <a:prstGeom prst="line">
                <a:avLst/>
              </a:prstGeom>
              <a:ln w="28575" cap="flat" cmpd="sng">
                <a:solidFill>
                  <a:srgbClr val="FF0000"/>
                </a:solidFill>
                <a:prstDash val="solid"/>
                <a:headEnd type="none" w="med" len="med"/>
                <a:tailEnd type="none" w="med" len="med"/>
              </a:ln>
            </p:spPr>
          </p:sp>
        </p:grpSp>
        <p:sp>
          <p:nvSpPr>
            <p:cNvPr id="327722" name="直接连接符 327721"/>
            <p:cNvSpPr/>
            <p:nvPr/>
          </p:nvSpPr>
          <p:spPr>
            <a:xfrm>
              <a:off x="3797" y="910"/>
              <a:ext cx="964" cy="0"/>
            </a:xfrm>
            <a:prstGeom prst="line">
              <a:avLst/>
            </a:prstGeom>
            <a:ln w="9525" cap="flat" cmpd="sng">
              <a:solidFill>
                <a:schemeClr val="tx1"/>
              </a:solidFill>
              <a:prstDash val="dash"/>
              <a:headEnd type="none" w="med" len="med"/>
              <a:tailEnd type="none" w="med" len="med"/>
            </a:ln>
          </p:spPr>
        </p:sp>
        <p:sp>
          <p:nvSpPr>
            <p:cNvPr id="327723" name="直接连接符 327722"/>
            <p:cNvSpPr/>
            <p:nvPr/>
          </p:nvSpPr>
          <p:spPr>
            <a:xfrm>
              <a:off x="4821" y="907"/>
              <a:ext cx="351" cy="0"/>
            </a:xfrm>
            <a:prstGeom prst="line">
              <a:avLst/>
            </a:prstGeom>
            <a:ln w="28575" cap="flat" cmpd="sng">
              <a:solidFill>
                <a:srgbClr val="FF0000"/>
              </a:solidFill>
              <a:prstDash val="solid"/>
              <a:headEnd type="none" w="med" len="med"/>
              <a:tailEnd type="none" w="med" len="med"/>
            </a:ln>
          </p:spPr>
        </p:sp>
      </p:grpSp>
      <p:grpSp>
        <p:nvGrpSpPr>
          <p:cNvPr id="327724" name="组合 327723"/>
          <p:cNvGrpSpPr/>
          <p:nvPr/>
        </p:nvGrpSpPr>
        <p:grpSpPr>
          <a:xfrm>
            <a:off x="2024808" y="1006255"/>
            <a:ext cx="2590062" cy="1231322"/>
            <a:chOff x="884" y="482"/>
            <a:chExt cx="2175" cy="1034"/>
          </a:xfrm>
        </p:grpSpPr>
        <p:sp>
          <p:nvSpPr>
            <p:cNvPr id="327725" name="直接连接符 327724"/>
            <p:cNvSpPr/>
            <p:nvPr/>
          </p:nvSpPr>
          <p:spPr>
            <a:xfrm>
              <a:off x="1066" y="533"/>
              <a:ext cx="1785" cy="0"/>
            </a:xfrm>
            <a:prstGeom prst="line">
              <a:avLst/>
            </a:prstGeom>
            <a:ln w="25400" cap="flat" cmpd="sng">
              <a:solidFill>
                <a:schemeClr val="tx1"/>
              </a:solidFill>
              <a:prstDash val="solid"/>
              <a:headEnd type="none" w="med" len="med"/>
              <a:tailEnd type="none" w="med" len="med"/>
            </a:ln>
          </p:spPr>
        </p:sp>
        <p:sp>
          <p:nvSpPr>
            <p:cNvPr id="327726" name="矩形 327725"/>
            <p:cNvSpPr/>
            <p:nvPr/>
          </p:nvSpPr>
          <p:spPr>
            <a:xfrm>
              <a:off x="1512" y="876"/>
              <a:ext cx="233" cy="309"/>
            </a:xfrm>
            <a:prstGeom prst="rect">
              <a:avLst/>
            </a:prstGeom>
            <a:noFill/>
            <a:ln w="25400">
              <a:noFill/>
            </a:ln>
          </p:spPr>
          <p:txBody>
            <a:bodyPr>
              <a:spAutoFit/>
            </a:bodyPr>
            <a:lstStyle/>
            <a:p>
              <a:r>
                <a:rPr lang="en-US" altLang="zh-CN" sz="1800" b="1" i="1">
                  <a:latin typeface="Times New Roman" panose="02020603050405020304" pitchFamily="18" charset="0"/>
                </a:rPr>
                <a:t>L</a:t>
              </a:r>
              <a:endParaRPr lang="en-US" altLang="zh-CN" sz="1800" b="1" baseline="-25000">
                <a:latin typeface="Times New Roman" panose="02020603050405020304" pitchFamily="18" charset="0"/>
              </a:endParaRPr>
            </a:p>
          </p:txBody>
        </p:sp>
        <p:sp>
          <p:nvSpPr>
            <p:cNvPr id="327727" name="直接连接符 327726"/>
            <p:cNvSpPr/>
            <p:nvPr/>
          </p:nvSpPr>
          <p:spPr>
            <a:xfrm flipH="1">
              <a:off x="1806" y="533"/>
              <a:ext cx="0" cy="949"/>
            </a:xfrm>
            <a:prstGeom prst="line">
              <a:avLst/>
            </a:prstGeom>
            <a:ln w="25400" cap="flat" cmpd="sng">
              <a:solidFill>
                <a:schemeClr val="tx1"/>
              </a:solidFill>
              <a:prstDash val="solid"/>
              <a:headEnd type="oval" w="med" len="med"/>
              <a:tailEnd type="oval" w="med" len="med"/>
            </a:ln>
          </p:spPr>
        </p:sp>
        <p:sp>
          <p:nvSpPr>
            <p:cNvPr id="327728" name="椭圆 327727"/>
            <p:cNvSpPr/>
            <p:nvPr/>
          </p:nvSpPr>
          <p:spPr>
            <a:xfrm>
              <a:off x="2842" y="499"/>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7729" name="椭圆 327728"/>
            <p:cNvSpPr/>
            <p:nvPr/>
          </p:nvSpPr>
          <p:spPr>
            <a:xfrm>
              <a:off x="2839" y="1448"/>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7730" name="文本框 327729"/>
            <p:cNvSpPr txBox="1"/>
            <p:nvPr/>
          </p:nvSpPr>
          <p:spPr>
            <a:xfrm>
              <a:off x="2746" y="533"/>
              <a:ext cx="263" cy="309"/>
            </a:xfrm>
            <a:prstGeom prst="rect">
              <a:avLst/>
            </a:prstGeom>
            <a:noFill/>
            <a:ln w="25400">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27731" name="文本框 327730"/>
            <p:cNvSpPr txBox="1"/>
            <p:nvPr/>
          </p:nvSpPr>
          <p:spPr>
            <a:xfrm>
              <a:off x="2736" y="1191"/>
              <a:ext cx="251" cy="309"/>
            </a:xfrm>
            <a:prstGeom prst="rect">
              <a:avLst/>
            </a:prstGeom>
            <a:noFill/>
            <a:ln w="25400">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327732" name="直接连接符 327731"/>
            <p:cNvSpPr/>
            <p:nvPr/>
          </p:nvSpPr>
          <p:spPr>
            <a:xfrm>
              <a:off x="1060" y="1479"/>
              <a:ext cx="1791" cy="3"/>
            </a:xfrm>
            <a:prstGeom prst="line">
              <a:avLst/>
            </a:prstGeom>
            <a:ln w="25400" cap="flat" cmpd="sng">
              <a:solidFill>
                <a:schemeClr val="tx1"/>
              </a:solidFill>
              <a:prstDash val="solid"/>
              <a:headEnd type="none" w="med" len="med"/>
              <a:tailEnd type="none" w="med" len="med"/>
            </a:ln>
          </p:spPr>
        </p:sp>
        <p:sp>
          <p:nvSpPr>
            <p:cNvPr id="327733" name="椭圆 327732"/>
            <p:cNvSpPr/>
            <p:nvPr/>
          </p:nvSpPr>
          <p:spPr>
            <a:xfrm>
              <a:off x="992" y="499"/>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7734" name="椭圆 327733"/>
            <p:cNvSpPr/>
            <p:nvPr/>
          </p:nvSpPr>
          <p:spPr>
            <a:xfrm>
              <a:off x="992" y="1448"/>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7735" name="文本框 327734"/>
            <p:cNvSpPr txBox="1"/>
            <p:nvPr/>
          </p:nvSpPr>
          <p:spPr>
            <a:xfrm>
              <a:off x="922" y="533"/>
              <a:ext cx="263" cy="309"/>
            </a:xfrm>
            <a:prstGeom prst="rect">
              <a:avLst/>
            </a:prstGeom>
            <a:noFill/>
            <a:ln w="25400">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27736" name="文本框 327735"/>
            <p:cNvSpPr txBox="1"/>
            <p:nvPr/>
          </p:nvSpPr>
          <p:spPr>
            <a:xfrm>
              <a:off x="922" y="1194"/>
              <a:ext cx="251" cy="309"/>
            </a:xfrm>
            <a:prstGeom prst="rect">
              <a:avLst/>
            </a:prstGeom>
            <a:noFill/>
            <a:ln w="25400">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327737" name="矩形 327736"/>
            <p:cNvSpPr/>
            <p:nvPr/>
          </p:nvSpPr>
          <p:spPr>
            <a:xfrm>
              <a:off x="1240" y="588"/>
              <a:ext cx="244" cy="309"/>
            </a:xfrm>
            <a:prstGeom prst="rect">
              <a:avLst/>
            </a:prstGeom>
            <a:noFill/>
            <a:ln w="25400">
              <a:noFill/>
            </a:ln>
          </p:spPr>
          <p:txBody>
            <a:bodyPr>
              <a:spAutoFit/>
            </a:bodyPr>
            <a:lstStyle/>
            <a:p>
              <a:r>
                <a:rPr lang="en-US" altLang="zh-CN" sz="1800" b="1" i="1">
                  <a:latin typeface="Times New Roman" panose="02020603050405020304" pitchFamily="18" charset="0"/>
                </a:rPr>
                <a:t>R</a:t>
              </a:r>
              <a:endParaRPr lang="en-US" altLang="zh-CN" sz="1800" b="1" baseline="-25000">
                <a:latin typeface="Times New Roman" panose="02020603050405020304" pitchFamily="18" charset="0"/>
              </a:endParaRPr>
            </a:p>
          </p:txBody>
        </p:sp>
        <p:sp>
          <p:nvSpPr>
            <p:cNvPr id="327738" name="矩形 327737"/>
            <p:cNvSpPr/>
            <p:nvPr/>
          </p:nvSpPr>
          <p:spPr>
            <a:xfrm>
              <a:off x="884" y="855"/>
              <a:ext cx="323" cy="309"/>
            </a:xfrm>
            <a:prstGeom prst="rect">
              <a:avLst/>
            </a:prstGeom>
            <a:noFill/>
            <a:ln w="254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327739" name="矩形 327738"/>
            <p:cNvSpPr/>
            <p:nvPr/>
          </p:nvSpPr>
          <p:spPr>
            <a:xfrm>
              <a:off x="2736" y="860"/>
              <a:ext cx="323" cy="309"/>
            </a:xfrm>
            <a:prstGeom prst="rect">
              <a:avLst/>
            </a:prstGeom>
            <a:noFill/>
            <a:ln w="254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327740" name="矩形 327739"/>
            <p:cNvSpPr/>
            <p:nvPr/>
          </p:nvSpPr>
          <p:spPr>
            <a:xfrm>
              <a:off x="2290" y="876"/>
              <a:ext cx="233" cy="309"/>
            </a:xfrm>
            <a:prstGeom prst="rect">
              <a:avLst/>
            </a:prstGeom>
            <a:noFill/>
            <a:ln w="25400">
              <a:noFill/>
            </a:ln>
          </p:spPr>
          <p:txBody>
            <a:bodyPr>
              <a:spAutoFit/>
            </a:bodyPr>
            <a:lstStyle/>
            <a:p>
              <a:r>
                <a:rPr lang="en-US" altLang="zh-CN" sz="1800" b="1" i="1">
                  <a:latin typeface="Times New Roman" panose="02020603050405020304" pitchFamily="18" charset="0"/>
                </a:rPr>
                <a:t>L</a:t>
              </a:r>
              <a:endParaRPr lang="en-US" altLang="zh-CN" sz="1800" b="1" baseline="-25000">
                <a:latin typeface="Times New Roman" panose="02020603050405020304" pitchFamily="18" charset="0"/>
              </a:endParaRPr>
            </a:p>
          </p:txBody>
        </p:sp>
        <p:sp>
          <p:nvSpPr>
            <p:cNvPr id="327741" name="直接连接符 327740"/>
            <p:cNvSpPr/>
            <p:nvPr/>
          </p:nvSpPr>
          <p:spPr>
            <a:xfrm flipH="1">
              <a:off x="2547" y="533"/>
              <a:ext cx="0" cy="949"/>
            </a:xfrm>
            <a:prstGeom prst="line">
              <a:avLst/>
            </a:prstGeom>
            <a:ln w="25400" cap="flat" cmpd="sng">
              <a:solidFill>
                <a:schemeClr val="tx1"/>
              </a:solidFill>
              <a:prstDash val="solid"/>
              <a:headEnd type="oval" w="med" len="med"/>
              <a:tailEnd type="oval" w="med" len="med"/>
            </a:ln>
          </p:spPr>
        </p:sp>
        <p:sp>
          <p:nvSpPr>
            <p:cNvPr id="327742" name="矩形 327741"/>
            <p:cNvSpPr/>
            <p:nvPr/>
          </p:nvSpPr>
          <p:spPr>
            <a:xfrm>
              <a:off x="2040" y="551"/>
              <a:ext cx="244" cy="309"/>
            </a:xfrm>
            <a:prstGeom prst="rect">
              <a:avLst/>
            </a:prstGeom>
            <a:noFill/>
            <a:ln w="25400">
              <a:noFill/>
            </a:ln>
          </p:spPr>
          <p:txBody>
            <a:bodyPr>
              <a:spAutoFit/>
            </a:bodyPr>
            <a:lstStyle/>
            <a:p>
              <a:r>
                <a:rPr lang="en-US" altLang="zh-CN" sz="1800" b="1" i="1">
                  <a:latin typeface="Times New Roman" panose="02020603050405020304" pitchFamily="18" charset="0"/>
                </a:rPr>
                <a:t>R</a:t>
              </a:r>
              <a:endParaRPr lang="en-US" altLang="zh-CN" sz="1800" b="1" baseline="-25000">
                <a:latin typeface="Times New Roman" panose="02020603050405020304" pitchFamily="18" charset="0"/>
              </a:endParaRPr>
            </a:p>
          </p:txBody>
        </p:sp>
        <p:sp>
          <p:nvSpPr>
            <p:cNvPr id="327743" name="矩形 327742"/>
            <p:cNvSpPr/>
            <p:nvPr/>
          </p:nvSpPr>
          <p:spPr>
            <a:xfrm rot="5400000">
              <a:off x="2125" y="397"/>
              <a:ext cx="102" cy="272"/>
            </a:xfrm>
            <a:prstGeom prst="rect">
              <a:avLst/>
            </a:prstGeom>
            <a:solidFill>
              <a:schemeClr val="accent1"/>
            </a:solidFill>
            <a:ln w="25400" cap="flat" cmpd="sng">
              <a:solidFill>
                <a:schemeClr val="tx2"/>
              </a:solidFill>
              <a:prstDash val="solid"/>
              <a:miter/>
              <a:headEnd type="none" w="med" len="med"/>
              <a:tailEnd type="none" w="med" len="med"/>
            </a:ln>
          </p:spPr>
          <p:txBody>
            <a:bodyPr/>
            <a:lstStyle/>
            <a:p>
              <a:endParaRPr lang="zh-CN" altLang="en-US" sz="100"/>
            </a:p>
          </p:txBody>
        </p:sp>
        <p:sp>
          <p:nvSpPr>
            <p:cNvPr id="327744" name="矩形 327743"/>
            <p:cNvSpPr/>
            <p:nvPr/>
          </p:nvSpPr>
          <p:spPr>
            <a:xfrm rot="5400000">
              <a:off x="1347" y="397"/>
              <a:ext cx="102" cy="272"/>
            </a:xfrm>
            <a:prstGeom prst="rect">
              <a:avLst/>
            </a:prstGeom>
            <a:solidFill>
              <a:schemeClr val="accent1"/>
            </a:solidFill>
            <a:ln w="25400" cap="flat" cmpd="sng">
              <a:solidFill>
                <a:schemeClr val="tx2"/>
              </a:solidFill>
              <a:prstDash val="solid"/>
              <a:miter/>
              <a:headEnd type="none" w="med" len="med"/>
              <a:tailEnd type="none" w="med" len="med"/>
            </a:ln>
          </p:spPr>
          <p:txBody>
            <a:bodyPr/>
            <a:lstStyle/>
            <a:p>
              <a:endParaRPr lang="zh-CN" altLang="en-US" sz="100"/>
            </a:p>
          </p:txBody>
        </p:sp>
        <p:grpSp>
          <p:nvGrpSpPr>
            <p:cNvPr id="327745" name="组合 327744"/>
            <p:cNvGrpSpPr/>
            <p:nvPr/>
          </p:nvGrpSpPr>
          <p:grpSpPr>
            <a:xfrm>
              <a:off x="1791" y="844"/>
              <a:ext cx="82" cy="386"/>
              <a:chOff x="1474" y="2999"/>
              <a:chExt cx="82" cy="386"/>
            </a:xfrm>
          </p:grpSpPr>
          <p:sp>
            <p:nvSpPr>
              <p:cNvPr id="327746" name="矩形 327745"/>
              <p:cNvSpPr/>
              <p:nvPr/>
            </p:nvSpPr>
            <p:spPr>
              <a:xfrm>
                <a:off x="1474" y="2999"/>
                <a:ext cx="45" cy="386"/>
              </a:xfrm>
              <a:prstGeom prst="rect">
                <a:avLst/>
              </a:prstGeom>
              <a:solidFill>
                <a:schemeClr val="bg1"/>
              </a:solidFill>
              <a:ln w="25400">
                <a:noFill/>
              </a:ln>
            </p:spPr>
            <p:txBody>
              <a:bodyPr/>
              <a:lstStyle/>
              <a:p>
                <a:endParaRPr lang="zh-CN" altLang="en-US" sz="100"/>
              </a:p>
            </p:txBody>
          </p:sp>
          <p:sp>
            <p:nvSpPr>
              <p:cNvPr id="327747" name="任意多边形 327746"/>
              <p:cNvSpPr/>
              <p:nvPr/>
            </p:nvSpPr>
            <p:spPr>
              <a:xfrm rot="5400000">
                <a:off x="1496" y="2999"/>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48" name="任意多边形 327747"/>
              <p:cNvSpPr/>
              <p:nvPr/>
            </p:nvSpPr>
            <p:spPr>
              <a:xfrm rot="5400000">
                <a:off x="1496" y="3052"/>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49" name="任意多边形 327748"/>
              <p:cNvSpPr/>
              <p:nvPr/>
            </p:nvSpPr>
            <p:spPr>
              <a:xfrm rot="5400000">
                <a:off x="1496" y="3257"/>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50" name="任意多边形 327749"/>
              <p:cNvSpPr/>
              <p:nvPr/>
            </p:nvSpPr>
            <p:spPr>
              <a:xfrm rot="5400000">
                <a:off x="1496" y="3181"/>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51" name="任意多边形 327750"/>
              <p:cNvSpPr/>
              <p:nvPr/>
            </p:nvSpPr>
            <p:spPr>
              <a:xfrm rot="5400000">
                <a:off x="1496" y="3121"/>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52" name="任意多边形 327751"/>
              <p:cNvSpPr/>
              <p:nvPr/>
            </p:nvSpPr>
            <p:spPr>
              <a:xfrm rot="5400000">
                <a:off x="1496" y="3317"/>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grpSp>
          <p:nvGrpSpPr>
            <p:cNvPr id="327753" name="组合 327752"/>
            <p:cNvGrpSpPr/>
            <p:nvPr/>
          </p:nvGrpSpPr>
          <p:grpSpPr>
            <a:xfrm>
              <a:off x="2517" y="845"/>
              <a:ext cx="82" cy="386"/>
              <a:chOff x="1474" y="2999"/>
              <a:chExt cx="82" cy="386"/>
            </a:xfrm>
          </p:grpSpPr>
          <p:sp>
            <p:nvSpPr>
              <p:cNvPr id="327754" name="矩形 327753"/>
              <p:cNvSpPr/>
              <p:nvPr/>
            </p:nvSpPr>
            <p:spPr>
              <a:xfrm>
                <a:off x="1474" y="2999"/>
                <a:ext cx="45" cy="386"/>
              </a:xfrm>
              <a:prstGeom prst="rect">
                <a:avLst/>
              </a:prstGeom>
              <a:solidFill>
                <a:schemeClr val="bg1"/>
              </a:solidFill>
              <a:ln w="25400">
                <a:noFill/>
              </a:ln>
            </p:spPr>
            <p:txBody>
              <a:bodyPr/>
              <a:lstStyle/>
              <a:p>
                <a:endParaRPr lang="zh-CN" altLang="en-US" sz="100"/>
              </a:p>
            </p:txBody>
          </p:sp>
          <p:sp>
            <p:nvSpPr>
              <p:cNvPr id="327755" name="任意多边形 327754"/>
              <p:cNvSpPr/>
              <p:nvPr/>
            </p:nvSpPr>
            <p:spPr>
              <a:xfrm rot="5400000">
                <a:off x="1496" y="2999"/>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56" name="任意多边形 327755"/>
              <p:cNvSpPr/>
              <p:nvPr/>
            </p:nvSpPr>
            <p:spPr>
              <a:xfrm rot="5400000">
                <a:off x="1496" y="3052"/>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57" name="任意多边形 327756"/>
              <p:cNvSpPr/>
              <p:nvPr/>
            </p:nvSpPr>
            <p:spPr>
              <a:xfrm rot="5400000">
                <a:off x="1496" y="3257"/>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58" name="任意多边形 327757"/>
              <p:cNvSpPr/>
              <p:nvPr/>
            </p:nvSpPr>
            <p:spPr>
              <a:xfrm rot="5400000">
                <a:off x="1496" y="3181"/>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59" name="任意多边形 327758"/>
              <p:cNvSpPr/>
              <p:nvPr/>
            </p:nvSpPr>
            <p:spPr>
              <a:xfrm rot="5400000">
                <a:off x="1496" y="3121"/>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60" name="任意多边形 327759"/>
              <p:cNvSpPr/>
              <p:nvPr/>
            </p:nvSpPr>
            <p:spPr>
              <a:xfrm rot="5400000">
                <a:off x="1496" y="3317"/>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grpSp>
      <p:grpSp>
        <p:nvGrpSpPr>
          <p:cNvPr id="327800" name="组合 327799"/>
          <p:cNvGrpSpPr/>
          <p:nvPr/>
        </p:nvGrpSpPr>
        <p:grpSpPr>
          <a:xfrm>
            <a:off x="2005755" y="2815130"/>
            <a:ext cx="2590062" cy="1247993"/>
            <a:chOff x="725" y="2364"/>
            <a:chExt cx="2175" cy="1048"/>
          </a:xfrm>
        </p:grpSpPr>
        <p:sp>
          <p:nvSpPr>
            <p:cNvPr id="327762" name="直接连接符 327761"/>
            <p:cNvSpPr/>
            <p:nvPr/>
          </p:nvSpPr>
          <p:spPr>
            <a:xfrm>
              <a:off x="907" y="2429"/>
              <a:ext cx="1785" cy="0"/>
            </a:xfrm>
            <a:prstGeom prst="line">
              <a:avLst/>
            </a:prstGeom>
            <a:ln w="25400" cap="flat" cmpd="sng">
              <a:solidFill>
                <a:schemeClr val="tx1"/>
              </a:solidFill>
              <a:prstDash val="solid"/>
              <a:headEnd type="none" w="med" len="med"/>
              <a:tailEnd type="none" w="med" len="med"/>
            </a:ln>
          </p:spPr>
        </p:sp>
        <p:sp>
          <p:nvSpPr>
            <p:cNvPr id="327763" name="矩形 327762"/>
            <p:cNvSpPr/>
            <p:nvPr/>
          </p:nvSpPr>
          <p:spPr>
            <a:xfrm>
              <a:off x="1148" y="2409"/>
              <a:ext cx="349" cy="309"/>
            </a:xfrm>
            <a:prstGeom prst="rect">
              <a:avLst/>
            </a:prstGeom>
            <a:noFill/>
            <a:ln w="25400">
              <a:noFill/>
            </a:ln>
          </p:spPr>
          <p:txBody>
            <a:bodyPr>
              <a:spAutoFit/>
            </a:bodyPr>
            <a:lstStyle/>
            <a:p>
              <a:r>
                <a:rPr lang="en-US" altLang="zh-CN" sz="1800" b="1" i="1">
                  <a:latin typeface="Times New Roman" panose="02020603050405020304" pitchFamily="18" charset="0"/>
                </a:rPr>
                <a:t>L</a:t>
              </a:r>
              <a:r>
                <a:rPr lang="en-US" altLang="zh-CN" sz="1800" b="1" baseline="-25000">
                  <a:latin typeface="Times New Roman" panose="02020603050405020304" pitchFamily="18" charset="0"/>
                </a:rPr>
                <a:t>1</a:t>
              </a:r>
              <a:endParaRPr lang="en-US" altLang="zh-CN" sz="1800" b="1" baseline="-25000">
                <a:latin typeface="Times New Roman" panose="02020603050405020304" pitchFamily="18" charset="0"/>
              </a:endParaRPr>
            </a:p>
          </p:txBody>
        </p:sp>
        <p:sp>
          <p:nvSpPr>
            <p:cNvPr id="327764" name="直接连接符 327763"/>
            <p:cNvSpPr/>
            <p:nvPr/>
          </p:nvSpPr>
          <p:spPr>
            <a:xfrm flipH="1">
              <a:off x="1647" y="2429"/>
              <a:ext cx="0" cy="949"/>
            </a:xfrm>
            <a:prstGeom prst="line">
              <a:avLst/>
            </a:prstGeom>
            <a:ln w="25400" cap="flat" cmpd="sng">
              <a:solidFill>
                <a:schemeClr val="tx1"/>
              </a:solidFill>
              <a:prstDash val="solid"/>
              <a:headEnd type="oval" w="med" len="med"/>
              <a:tailEnd type="oval" w="med" len="med"/>
            </a:ln>
          </p:spPr>
        </p:sp>
        <p:sp>
          <p:nvSpPr>
            <p:cNvPr id="327765" name="椭圆 327764"/>
            <p:cNvSpPr/>
            <p:nvPr/>
          </p:nvSpPr>
          <p:spPr>
            <a:xfrm>
              <a:off x="2683" y="2395"/>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7766" name="椭圆 327765"/>
            <p:cNvSpPr/>
            <p:nvPr/>
          </p:nvSpPr>
          <p:spPr>
            <a:xfrm>
              <a:off x="2680" y="3344"/>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7767" name="文本框 327766"/>
            <p:cNvSpPr txBox="1"/>
            <p:nvPr/>
          </p:nvSpPr>
          <p:spPr>
            <a:xfrm>
              <a:off x="2587" y="2429"/>
              <a:ext cx="263" cy="309"/>
            </a:xfrm>
            <a:prstGeom prst="rect">
              <a:avLst/>
            </a:prstGeom>
            <a:noFill/>
            <a:ln w="25400">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27768" name="文本框 327767"/>
            <p:cNvSpPr txBox="1"/>
            <p:nvPr/>
          </p:nvSpPr>
          <p:spPr>
            <a:xfrm>
              <a:off x="2577" y="3087"/>
              <a:ext cx="251" cy="309"/>
            </a:xfrm>
            <a:prstGeom prst="rect">
              <a:avLst/>
            </a:prstGeom>
            <a:noFill/>
            <a:ln w="25400">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327769" name="直接连接符 327768"/>
            <p:cNvSpPr/>
            <p:nvPr/>
          </p:nvSpPr>
          <p:spPr>
            <a:xfrm>
              <a:off x="901" y="3375"/>
              <a:ext cx="1791" cy="3"/>
            </a:xfrm>
            <a:prstGeom prst="line">
              <a:avLst/>
            </a:prstGeom>
            <a:ln w="25400" cap="flat" cmpd="sng">
              <a:solidFill>
                <a:schemeClr val="tx1"/>
              </a:solidFill>
              <a:prstDash val="solid"/>
              <a:headEnd type="none" w="med" len="med"/>
              <a:tailEnd type="none" w="med" len="med"/>
            </a:ln>
          </p:spPr>
        </p:sp>
        <p:sp>
          <p:nvSpPr>
            <p:cNvPr id="327770" name="椭圆 327769"/>
            <p:cNvSpPr/>
            <p:nvPr/>
          </p:nvSpPr>
          <p:spPr>
            <a:xfrm>
              <a:off x="833" y="2395"/>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7771" name="椭圆 327770"/>
            <p:cNvSpPr/>
            <p:nvPr/>
          </p:nvSpPr>
          <p:spPr>
            <a:xfrm>
              <a:off x="833" y="3344"/>
              <a:ext cx="68" cy="68"/>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sz="100"/>
            </a:p>
          </p:txBody>
        </p:sp>
        <p:sp>
          <p:nvSpPr>
            <p:cNvPr id="327772" name="文本框 327771"/>
            <p:cNvSpPr txBox="1"/>
            <p:nvPr/>
          </p:nvSpPr>
          <p:spPr>
            <a:xfrm>
              <a:off x="763" y="2429"/>
              <a:ext cx="263" cy="309"/>
            </a:xfrm>
            <a:prstGeom prst="rect">
              <a:avLst/>
            </a:prstGeom>
            <a:noFill/>
            <a:ln w="25400">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327773" name="文本框 327772"/>
            <p:cNvSpPr txBox="1"/>
            <p:nvPr/>
          </p:nvSpPr>
          <p:spPr>
            <a:xfrm>
              <a:off x="763" y="3090"/>
              <a:ext cx="251" cy="309"/>
            </a:xfrm>
            <a:prstGeom prst="rect">
              <a:avLst/>
            </a:prstGeom>
            <a:noFill/>
            <a:ln w="25400">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327774" name="矩形 327773"/>
            <p:cNvSpPr/>
            <p:nvPr/>
          </p:nvSpPr>
          <p:spPr>
            <a:xfrm>
              <a:off x="1251" y="2756"/>
              <a:ext cx="309" cy="460"/>
            </a:xfrm>
            <a:prstGeom prst="rect">
              <a:avLst/>
            </a:prstGeom>
            <a:noFill/>
            <a:ln w="25400">
              <a:noFill/>
            </a:ln>
          </p:spPr>
          <p:txBody>
            <a:bodyPr>
              <a:spAutoFit/>
            </a:bodyPr>
            <a:lstStyle/>
            <a:p>
              <a:r>
                <a:rPr lang="en-US" altLang="zh-CN" sz="1800" b="1" i="1">
                  <a:latin typeface="Times New Roman" panose="02020603050405020304" pitchFamily="18" charset="0"/>
                </a:rPr>
                <a:t>R</a:t>
              </a:r>
              <a:r>
                <a:rPr lang="en-US" altLang="zh-CN" sz="1800" b="1" baseline="-25000">
                  <a:latin typeface="Times New Roman" panose="02020603050405020304" pitchFamily="18" charset="0"/>
                </a:rPr>
                <a:t>1</a:t>
              </a:r>
              <a:endParaRPr lang="en-US" altLang="zh-CN" sz="1800" b="1" baseline="-25000">
                <a:latin typeface="Times New Roman" panose="02020603050405020304" pitchFamily="18" charset="0"/>
              </a:endParaRPr>
            </a:p>
          </p:txBody>
        </p:sp>
        <p:sp>
          <p:nvSpPr>
            <p:cNvPr id="327775" name="矩形 327774"/>
            <p:cNvSpPr/>
            <p:nvPr/>
          </p:nvSpPr>
          <p:spPr>
            <a:xfrm>
              <a:off x="725" y="2751"/>
              <a:ext cx="323" cy="309"/>
            </a:xfrm>
            <a:prstGeom prst="rect">
              <a:avLst/>
            </a:prstGeom>
            <a:noFill/>
            <a:ln w="254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327776" name="矩形 327775"/>
            <p:cNvSpPr/>
            <p:nvPr/>
          </p:nvSpPr>
          <p:spPr>
            <a:xfrm>
              <a:off x="2577" y="2756"/>
              <a:ext cx="323" cy="309"/>
            </a:xfrm>
            <a:prstGeom prst="rect">
              <a:avLst/>
            </a:prstGeom>
            <a:noFill/>
            <a:ln w="25400">
              <a:noFill/>
            </a:ln>
          </p:spPr>
          <p:txBody>
            <a:bodyPr wrap="none" anchor="t">
              <a:spAutoFit/>
            </a:bodyPr>
            <a:lstStyle/>
            <a:p>
              <a:r>
                <a:rPr lang="en-US" altLang="zh-CN" sz="1800" b="1" i="1">
                  <a:latin typeface="Times New Roman" panose="02020603050405020304" pitchFamily="18" charset="0"/>
                </a:rPr>
                <a:t>u</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327778" name="直接连接符 327777"/>
            <p:cNvSpPr/>
            <p:nvPr/>
          </p:nvSpPr>
          <p:spPr>
            <a:xfrm flipH="1">
              <a:off x="2388" y="2429"/>
              <a:ext cx="0" cy="949"/>
            </a:xfrm>
            <a:prstGeom prst="line">
              <a:avLst/>
            </a:prstGeom>
            <a:ln w="25400" cap="flat" cmpd="sng">
              <a:solidFill>
                <a:schemeClr val="tx1"/>
              </a:solidFill>
              <a:prstDash val="solid"/>
              <a:headEnd type="oval" w="med" len="med"/>
              <a:tailEnd type="oval" w="med" len="med"/>
            </a:ln>
          </p:spPr>
        </p:sp>
        <p:sp>
          <p:nvSpPr>
            <p:cNvPr id="327780" name="矩形 327779"/>
            <p:cNvSpPr/>
            <p:nvPr/>
          </p:nvSpPr>
          <p:spPr>
            <a:xfrm rot="5400000">
              <a:off x="1966" y="2293"/>
              <a:ext cx="102" cy="272"/>
            </a:xfrm>
            <a:prstGeom prst="rect">
              <a:avLst/>
            </a:prstGeom>
            <a:solidFill>
              <a:schemeClr val="accent1"/>
            </a:solidFill>
            <a:ln w="25400" cap="flat" cmpd="sng">
              <a:solidFill>
                <a:schemeClr val="tx2"/>
              </a:solidFill>
              <a:prstDash val="solid"/>
              <a:miter/>
              <a:headEnd type="none" w="med" len="med"/>
              <a:tailEnd type="none" w="med" len="med"/>
            </a:ln>
          </p:spPr>
          <p:txBody>
            <a:bodyPr/>
            <a:lstStyle/>
            <a:p>
              <a:endParaRPr lang="zh-CN" altLang="en-US" sz="100"/>
            </a:p>
          </p:txBody>
        </p:sp>
        <p:sp>
          <p:nvSpPr>
            <p:cNvPr id="327781" name="矩形 327780"/>
            <p:cNvSpPr/>
            <p:nvPr/>
          </p:nvSpPr>
          <p:spPr>
            <a:xfrm rot="10800000">
              <a:off x="1590" y="2751"/>
              <a:ext cx="102" cy="272"/>
            </a:xfrm>
            <a:prstGeom prst="rect">
              <a:avLst/>
            </a:prstGeom>
            <a:solidFill>
              <a:schemeClr val="accent1"/>
            </a:solidFill>
            <a:ln w="25400" cap="flat" cmpd="sng">
              <a:solidFill>
                <a:schemeClr val="tx2"/>
              </a:solidFill>
              <a:prstDash val="solid"/>
              <a:miter/>
              <a:headEnd type="none" w="med" len="med"/>
              <a:tailEnd type="none" w="med" len="med"/>
            </a:ln>
          </p:spPr>
          <p:txBody>
            <a:bodyPr/>
            <a:lstStyle/>
            <a:p>
              <a:endParaRPr lang="zh-CN" altLang="en-US" sz="100"/>
            </a:p>
          </p:txBody>
        </p:sp>
        <p:grpSp>
          <p:nvGrpSpPr>
            <p:cNvPr id="327782" name="组合 327781"/>
            <p:cNvGrpSpPr/>
            <p:nvPr/>
          </p:nvGrpSpPr>
          <p:grpSpPr>
            <a:xfrm>
              <a:off x="2358" y="2718"/>
              <a:ext cx="82" cy="386"/>
              <a:chOff x="1474" y="2999"/>
              <a:chExt cx="82" cy="386"/>
            </a:xfrm>
          </p:grpSpPr>
          <p:sp>
            <p:nvSpPr>
              <p:cNvPr id="327783" name="矩形 327782"/>
              <p:cNvSpPr/>
              <p:nvPr/>
            </p:nvSpPr>
            <p:spPr>
              <a:xfrm>
                <a:off x="1474" y="2999"/>
                <a:ext cx="45" cy="386"/>
              </a:xfrm>
              <a:prstGeom prst="rect">
                <a:avLst/>
              </a:prstGeom>
              <a:solidFill>
                <a:schemeClr val="bg1"/>
              </a:solidFill>
              <a:ln w="25400">
                <a:noFill/>
              </a:ln>
            </p:spPr>
            <p:txBody>
              <a:bodyPr/>
              <a:lstStyle/>
              <a:p>
                <a:endParaRPr lang="zh-CN" altLang="en-US" sz="100"/>
              </a:p>
            </p:txBody>
          </p:sp>
          <p:sp>
            <p:nvSpPr>
              <p:cNvPr id="327784" name="任意多边形 327783"/>
              <p:cNvSpPr/>
              <p:nvPr/>
            </p:nvSpPr>
            <p:spPr>
              <a:xfrm rot="5400000">
                <a:off x="1496" y="2999"/>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85" name="任意多边形 327784"/>
              <p:cNvSpPr/>
              <p:nvPr/>
            </p:nvSpPr>
            <p:spPr>
              <a:xfrm rot="5400000">
                <a:off x="1496" y="3052"/>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86" name="任意多边形 327785"/>
              <p:cNvSpPr/>
              <p:nvPr/>
            </p:nvSpPr>
            <p:spPr>
              <a:xfrm rot="5400000">
                <a:off x="1496" y="3257"/>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87" name="任意多边形 327786"/>
              <p:cNvSpPr/>
              <p:nvPr/>
            </p:nvSpPr>
            <p:spPr>
              <a:xfrm rot="5400000">
                <a:off x="1496" y="3181"/>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88" name="任意多边形 327787"/>
              <p:cNvSpPr/>
              <p:nvPr/>
            </p:nvSpPr>
            <p:spPr>
              <a:xfrm rot="5400000">
                <a:off x="1496" y="3121"/>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89" name="任意多边形 327788"/>
              <p:cNvSpPr/>
              <p:nvPr/>
            </p:nvSpPr>
            <p:spPr>
              <a:xfrm rot="5400000">
                <a:off x="1496" y="3317"/>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grpSp>
          <p:nvGrpSpPr>
            <p:cNvPr id="327790" name="组合 327789"/>
            <p:cNvGrpSpPr/>
            <p:nvPr/>
          </p:nvGrpSpPr>
          <p:grpSpPr>
            <a:xfrm rot="16200000">
              <a:off x="1240" y="2212"/>
              <a:ext cx="82" cy="386"/>
              <a:chOff x="1474" y="2999"/>
              <a:chExt cx="82" cy="386"/>
            </a:xfrm>
          </p:grpSpPr>
          <p:sp>
            <p:nvSpPr>
              <p:cNvPr id="327791" name="矩形 327790"/>
              <p:cNvSpPr/>
              <p:nvPr/>
            </p:nvSpPr>
            <p:spPr>
              <a:xfrm>
                <a:off x="1474" y="2999"/>
                <a:ext cx="45" cy="386"/>
              </a:xfrm>
              <a:prstGeom prst="rect">
                <a:avLst/>
              </a:prstGeom>
              <a:solidFill>
                <a:schemeClr val="bg1"/>
              </a:solidFill>
              <a:ln w="25400">
                <a:noFill/>
              </a:ln>
            </p:spPr>
            <p:txBody>
              <a:bodyPr/>
              <a:lstStyle/>
              <a:p>
                <a:endParaRPr lang="zh-CN" altLang="en-US" sz="100"/>
              </a:p>
            </p:txBody>
          </p:sp>
          <p:sp>
            <p:nvSpPr>
              <p:cNvPr id="327792" name="任意多边形 327791"/>
              <p:cNvSpPr/>
              <p:nvPr/>
            </p:nvSpPr>
            <p:spPr>
              <a:xfrm rot="5400000">
                <a:off x="1496" y="2999"/>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93" name="任意多边形 327792"/>
              <p:cNvSpPr/>
              <p:nvPr/>
            </p:nvSpPr>
            <p:spPr>
              <a:xfrm rot="5400000">
                <a:off x="1496" y="3052"/>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94" name="任意多边形 327793"/>
              <p:cNvSpPr/>
              <p:nvPr/>
            </p:nvSpPr>
            <p:spPr>
              <a:xfrm rot="5400000">
                <a:off x="1496" y="3257"/>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95" name="任意多边形 327794"/>
              <p:cNvSpPr/>
              <p:nvPr/>
            </p:nvSpPr>
            <p:spPr>
              <a:xfrm rot="5400000">
                <a:off x="1496" y="3181"/>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96" name="任意多边形 327795"/>
              <p:cNvSpPr/>
              <p:nvPr/>
            </p:nvSpPr>
            <p:spPr>
              <a:xfrm rot="5400000">
                <a:off x="1496" y="3121"/>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sp>
            <p:nvSpPr>
              <p:cNvPr id="327797" name="任意多边形 327796"/>
              <p:cNvSpPr/>
              <p:nvPr/>
            </p:nvSpPr>
            <p:spPr>
              <a:xfrm rot="5400000">
                <a:off x="1496" y="3317"/>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25400" cap="flat" cmpd="sng">
                <a:solidFill>
                  <a:schemeClr val="tx1"/>
                </a:solidFill>
                <a:prstDash val="solid"/>
                <a:headEnd type="none" w="med" len="med"/>
                <a:tailEnd type="none" w="med" len="med"/>
              </a:ln>
            </p:spPr>
            <p:txBody>
              <a:bodyPr/>
              <a:lstStyle/>
              <a:p>
                <a:endParaRPr lang="zh-CN" altLang="en-US" sz="100"/>
              </a:p>
            </p:txBody>
          </p:sp>
        </p:grpSp>
        <p:sp>
          <p:nvSpPr>
            <p:cNvPr id="327798" name="矩形 327797"/>
            <p:cNvSpPr/>
            <p:nvPr/>
          </p:nvSpPr>
          <p:spPr>
            <a:xfrm>
              <a:off x="1891" y="2480"/>
              <a:ext cx="309" cy="460"/>
            </a:xfrm>
            <a:prstGeom prst="rect">
              <a:avLst/>
            </a:prstGeom>
            <a:noFill/>
            <a:ln w="25400">
              <a:noFill/>
            </a:ln>
          </p:spPr>
          <p:txBody>
            <a:bodyPr>
              <a:spAutoFit/>
            </a:bodyPr>
            <a:lstStyle/>
            <a:p>
              <a:r>
                <a:rPr lang="en-US" altLang="zh-CN" sz="1800" b="1" i="1">
                  <a:latin typeface="Times New Roman" panose="02020603050405020304" pitchFamily="18" charset="0"/>
                </a:rPr>
                <a:t>R</a:t>
              </a:r>
              <a:r>
                <a:rPr lang="en-US" altLang="zh-CN" sz="1800" b="1" baseline="-25000">
                  <a:latin typeface="Times New Roman" panose="02020603050405020304" pitchFamily="18" charset="0"/>
                </a:rPr>
                <a:t>2</a:t>
              </a:r>
              <a:endParaRPr lang="en-US" altLang="zh-CN" sz="1800" b="1" baseline="-25000">
                <a:latin typeface="Times New Roman" panose="02020603050405020304" pitchFamily="18" charset="0"/>
              </a:endParaRPr>
            </a:p>
          </p:txBody>
        </p:sp>
        <p:sp>
          <p:nvSpPr>
            <p:cNvPr id="327799" name="矩形 327798"/>
            <p:cNvSpPr/>
            <p:nvPr/>
          </p:nvSpPr>
          <p:spPr>
            <a:xfrm>
              <a:off x="2064" y="2779"/>
              <a:ext cx="349" cy="309"/>
            </a:xfrm>
            <a:prstGeom prst="rect">
              <a:avLst/>
            </a:prstGeom>
            <a:noFill/>
            <a:ln w="25400">
              <a:noFill/>
            </a:ln>
          </p:spPr>
          <p:txBody>
            <a:bodyPr>
              <a:spAutoFit/>
            </a:bodyPr>
            <a:lstStyle/>
            <a:p>
              <a:r>
                <a:rPr lang="en-US" altLang="zh-CN" sz="1800" b="1" i="1">
                  <a:latin typeface="Times New Roman" panose="02020603050405020304" pitchFamily="18" charset="0"/>
                </a:rPr>
                <a:t>L</a:t>
              </a:r>
              <a:r>
                <a:rPr lang="en-US" altLang="zh-CN" sz="1800" b="1" baseline="-25000">
                  <a:latin typeface="Times New Roman" panose="02020603050405020304" pitchFamily="18" charset="0"/>
                </a:rPr>
                <a:t>2</a:t>
              </a:r>
              <a:endParaRPr lang="en-US" altLang="zh-CN" sz="1800" b="1" baseline="-25000">
                <a:latin typeface="Times New Roman" panose="02020603050405020304" pitchFamily="18" charset="0"/>
              </a:endParaRPr>
            </a:p>
          </p:txBody>
        </p:sp>
      </p:grpSp>
      <p:sp>
        <p:nvSpPr>
          <p:cNvPr id="327801" name="矩形 327800"/>
          <p:cNvSpPr/>
          <p:nvPr/>
        </p:nvSpPr>
        <p:spPr>
          <a:xfrm>
            <a:off x="3826538" y="2237576"/>
            <a:ext cx="403693" cy="553085"/>
          </a:xfrm>
          <a:prstGeom prst="rect">
            <a:avLst/>
          </a:prstGeom>
          <a:noFill/>
          <a:ln w="9525">
            <a:noFill/>
          </a:ln>
        </p:spPr>
        <p:txBody>
          <a:bodyPr>
            <a:spAutoFit/>
          </a:bodyPr>
          <a:lstStyle/>
          <a:p>
            <a:pPr>
              <a:spcBef>
                <a:spcPct val="50000"/>
              </a:spcBef>
            </a:pPr>
            <a:r>
              <a:rPr lang="en-US" altLang="zh-CN" sz="3000" b="1" dirty="0">
                <a:solidFill>
                  <a:srgbClr val="FF0000"/>
                </a:solidFill>
                <a:latin typeface="Times New Roman" panose="02020603050405020304" pitchFamily="18" charset="0"/>
                <a:sym typeface="Symbol" panose="05050102010706020507" pitchFamily="18" charset="2"/>
              </a:rPr>
              <a:t></a:t>
            </a:r>
            <a:endParaRPr lang="en-US" altLang="zh-CN" sz="3000" b="1" dirty="0">
              <a:solidFill>
                <a:srgbClr val="FF0000"/>
              </a:solidFill>
              <a:latin typeface="Times New Roman" panose="02020603050405020304" pitchFamily="18" charset="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327682"/>
                                        </p:tgtEl>
                                        <p:attrNameLst>
                                          <p:attrName>style.visibility</p:attrName>
                                        </p:attrNameLst>
                                      </p:cBhvr>
                                      <p:to>
                                        <p:strVal val="visible"/>
                                      </p:to>
                                    </p:set>
                                    <p:anim calcmode="lin" valueType="num">
                                      <p:cBhvr>
                                        <p:cTn id="7" dur="1000" fill="hold"/>
                                        <p:tgtEl>
                                          <p:spTgt spid="327682"/>
                                        </p:tgtEl>
                                        <p:attrNameLst>
                                          <p:attrName>ppt_w</p:attrName>
                                        </p:attrNameLst>
                                      </p:cBhvr>
                                      <p:tavLst>
                                        <p:tav tm="0">
                                          <p:val>
                                            <p:fltVal val="0"/>
                                          </p:val>
                                        </p:tav>
                                        <p:tav tm="100000">
                                          <p:val>
                                            <p:strVal val="#ppt_w"/>
                                          </p:val>
                                        </p:tav>
                                      </p:tavLst>
                                    </p:anim>
                                    <p:anim calcmode="lin" valueType="num">
                                      <p:cBhvr>
                                        <p:cTn id="8" dur="1000" fill="hold"/>
                                        <p:tgtEl>
                                          <p:spTgt spid="327682"/>
                                        </p:tgtEl>
                                        <p:attrNameLst>
                                          <p:attrName>ppt_h</p:attrName>
                                        </p:attrNameLst>
                                      </p:cBhvr>
                                      <p:tavLst>
                                        <p:tav tm="0">
                                          <p:val>
                                            <p:fltVal val="0"/>
                                          </p:val>
                                        </p:tav>
                                        <p:tav tm="100000">
                                          <p:val>
                                            <p:strVal val="#ppt_h"/>
                                          </p:val>
                                        </p:tav>
                                      </p:tavLst>
                                    </p:anim>
                                    <p:anim calcmode="lin" valueType="num">
                                      <p:cBhvr>
                                        <p:cTn id="9" dur="1000" fill="hold"/>
                                        <p:tgtEl>
                                          <p:spTgt spid="327682"/>
                                        </p:tgtEl>
                                        <p:attrNameLst>
                                          <p:attrName>style.rotation</p:attrName>
                                        </p:attrNameLst>
                                      </p:cBhvr>
                                      <p:tavLst>
                                        <p:tav tm="0">
                                          <p:val>
                                            <p:fltVal val="90"/>
                                          </p:val>
                                        </p:tav>
                                        <p:tav tm="100000">
                                          <p:val>
                                            <p:fltVal val="0"/>
                                          </p:val>
                                        </p:tav>
                                      </p:tavLst>
                                    </p:anim>
                                    <p:animEffect transition="in" filter="fade">
                                      <p:cBhvr>
                                        <p:cTn id="10" dur="1000"/>
                                        <p:tgtEl>
                                          <p:spTgt spid="3276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27706"/>
                                        </p:tgtEl>
                                        <p:attrNameLst>
                                          <p:attrName>style.visibility</p:attrName>
                                        </p:attrNameLst>
                                      </p:cBhvr>
                                      <p:to>
                                        <p:strVal val="visible"/>
                                      </p:to>
                                    </p:set>
                                    <p:animEffect transition="in" filter="wipe(left)">
                                      <p:cBhvr>
                                        <p:cTn id="15" dur="500"/>
                                        <p:tgtEl>
                                          <p:spTgt spid="327706"/>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iterate type="lt">
                                    <p:tmPct val="5000"/>
                                  </p:iterate>
                                  <p:childTnLst>
                                    <p:set>
                                      <p:cBhvr>
                                        <p:cTn id="19" dur="1" fill="hold">
                                          <p:stCondLst>
                                            <p:cond delay="0"/>
                                          </p:stCondLst>
                                        </p:cTn>
                                        <p:tgtEl>
                                          <p:spTgt spid="327683"/>
                                        </p:tgtEl>
                                        <p:attrNameLst>
                                          <p:attrName>style.visibility</p:attrName>
                                        </p:attrNameLst>
                                      </p:cBhvr>
                                      <p:to>
                                        <p:strVal val="visible"/>
                                      </p:to>
                                    </p:set>
                                    <p:anim calcmode="lin" valueType="num">
                                      <p:cBhvr>
                                        <p:cTn id="20" dur="1000" fill="hold"/>
                                        <p:tgtEl>
                                          <p:spTgt spid="327683"/>
                                        </p:tgtEl>
                                        <p:attrNameLst>
                                          <p:attrName>ppt_w</p:attrName>
                                        </p:attrNameLst>
                                      </p:cBhvr>
                                      <p:tavLst>
                                        <p:tav tm="0">
                                          <p:val>
                                            <p:fltVal val="0"/>
                                          </p:val>
                                        </p:tav>
                                        <p:tav tm="100000">
                                          <p:val>
                                            <p:strVal val="#ppt_w"/>
                                          </p:val>
                                        </p:tav>
                                      </p:tavLst>
                                    </p:anim>
                                    <p:anim calcmode="lin" valueType="num">
                                      <p:cBhvr>
                                        <p:cTn id="21" dur="1000" fill="hold"/>
                                        <p:tgtEl>
                                          <p:spTgt spid="327683"/>
                                        </p:tgtEl>
                                        <p:attrNameLst>
                                          <p:attrName>ppt_h</p:attrName>
                                        </p:attrNameLst>
                                      </p:cBhvr>
                                      <p:tavLst>
                                        <p:tav tm="0">
                                          <p:val>
                                            <p:fltVal val="0"/>
                                          </p:val>
                                        </p:tav>
                                        <p:tav tm="100000">
                                          <p:val>
                                            <p:strVal val="#ppt_h"/>
                                          </p:val>
                                        </p:tav>
                                      </p:tavLst>
                                    </p:anim>
                                    <p:anim calcmode="lin" valueType="num">
                                      <p:cBhvr>
                                        <p:cTn id="22" dur="1000" fill="hold"/>
                                        <p:tgtEl>
                                          <p:spTgt spid="327683"/>
                                        </p:tgtEl>
                                        <p:attrNameLst>
                                          <p:attrName>style.rotation</p:attrName>
                                        </p:attrNameLst>
                                      </p:cBhvr>
                                      <p:tavLst>
                                        <p:tav tm="0">
                                          <p:val>
                                            <p:fltVal val="90"/>
                                          </p:val>
                                        </p:tav>
                                        <p:tav tm="100000">
                                          <p:val>
                                            <p:fltVal val="0"/>
                                          </p:val>
                                        </p:tav>
                                      </p:tavLst>
                                    </p:anim>
                                    <p:animEffect transition="in" filter="fade">
                                      <p:cBhvr>
                                        <p:cTn id="23" dur="1000"/>
                                        <p:tgtEl>
                                          <p:spTgt spid="32768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0"/>
                                  </p:iterate>
                                  <p:childTnLst>
                                    <p:set>
                                      <p:cBhvr>
                                        <p:cTn id="27" dur="1" fill="hold">
                                          <p:stCondLst>
                                            <p:cond delay="0"/>
                                          </p:stCondLst>
                                        </p:cTn>
                                        <p:tgtEl>
                                          <p:spTgt spid="327801"/>
                                        </p:tgtEl>
                                        <p:attrNameLst>
                                          <p:attrName>style.visibility</p:attrName>
                                        </p:attrNameLst>
                                      </p:cBhvr>
                                      <p:to>
                                        <p:strVal val="visible"/>
                                      </p:to>
                                    </p:set>
                                  </p:childTnLst>
                                </p:cTn>
                              </p:par>
                            </p:childTnLst>
                          </p:cTn>
                        </p:par>
                        <p:par>
                          <p:cTn id="28" fill="hold">
                            <p:stCondLst>
                              <p:cond delay="0"/>
                            </p:stCondLst>
                            <p:childTnLst>
                              <p:par>
                                <p:cTn id="29" presetID="6" presetClass="emph" presetSubtype="0" fill="hold" grpId="1" nodeType="afterEffect">
                                  <p:stCondLst>
                                    <p:cond delay="0"/>
                                  </p:stCondLst>
                                  <p:iterate type="lt">
                                    <p:tmPct val="0"/>
                                  </p:iterate>
                                  <p:childTnLst>
                                    <p:animScale>
                                      <p:cBhvr>
                                        <p:cTn id="30" dur="2000" fill="hold"/>
                                        <p:tgtEl>
                                          <p:spTgt spid="327801"/>
                                        </p:tgtEl>
                                      </p:cBhvr>
                                      <p:by x="150000" y="150000"/>
                                    </p:animScale>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327684"/>
                                        </p:tgtEl>
                                        <p:attrNameLst>
                                          <p:attrName>style.visibility</p:attrName>
                                        </p:attrNameLst>
                                      </p:cBhvr>
                                      <p:to>
                                        <p:strVal val="visible"/>
                                      </p:to>
                                    </p:set>
                                    <p:anim calcmode="lin" valueType="num">
                                      <p:cBhvr>
                                        <p:cTn id="35" dur="1000" fill="hold"/>
                                        <p:tgtEl>
                                          <p:spTgt spid="327684"/>
                                        </p:tgtEl>
                                        <p:attrNameLst>
                                          <p:attrName>ppt_w</p:attrName>
                                        </p:attrNameLst>
                                      </p:cBhvr>
                                      <p:tavLst>
                                        <p:tav tm="0">
                                          <p:val>
                                            <p:fltVal val="0"/>
                                          </p:val>
                                        </p:tav>
                                        <p:tav tm="100000">
                                          <p:val>
                                            <p:strVal val="#ppt_w"/>
                                          </p:val>
                                        </p:tav>
                                      </p:tavLst>
                                    </p:anim>
                                    <p:anim calcmode="lin" valueType="num">
                                      <p:cBhvr>
                                        <p:cTn id="36" dur="1000" fill="hold"/>
                                        <p:tgtEl>
                                          <p:spTgt spid="327684"/>
                                        </p:tgtEl>
                                        <p:attrNameLst>
                                          <p:attrName>ppt_h</p:attrName>
                                        </p:attrNameLst>
                                      </p:cBhvr>
                                      <p:tavLst>
                                        <p:tav tm="0">
                                          <p:val>
                                            <p:fltVal val="0"/>
                                          </p:val>
                                        </p:tav>
                                        <p:tav tm="100000">
                                          <p:val>
                                            <p:strVal val="#ppt_h"/>
                                          </p:val>
                                        </p:tav>
                                      </p:tavLst>
                                    </p:anim>
                                    <p:anim calcmode="lin" valueType="num">
                                      <p:cBhvr>
                                        <p:cTn id="37" dur="1000" fill="hold"/>
                                        <p:tgtEl>
                                          <p:spTgt spid="327684"/>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32768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p:stCondLst>
                        <p:cond delay="indefinite"/>
                      </p:stCondLst>
                      <p:childTnLst>
                        <p:par>
                          <p:cTn id="40" fill="hold">
                            <p:stCondLst>
                              <p:cond delay="0"/>
                            </p:stCondLst>
                            <p:childTnLst>
                              <p:par>
                                <p:cTn id="41" presetID="52" presetClass="entr" presetSubtype="0" fill="hold" grpId="0" nodeType="clickEffect">
                                  <p:stCondLst>
                                    <p:cond delay="0"/>
                                  </p:stCondLst>
                                  <p:iterate type="lt">
                                    <p:tmPct val="10000"/>
                                  </p:iterate>
                                  <p:childTnLst>
                                    <p:set>
                                      <p:cBhvr>
                                        <p:cTn id="42" dur="1" fill="hold">
                                          <p:stCondLst>
                                            <p:cond delay="0"/>
                                          </p:stCondLst>
                                        </p:cTn>
                                        <p:tgtEl>
                                          <p:spTgt spid="327705"/>
                                        </p:tgtEl>
                                        <p:attrNameLst>
                                          <p:attrName>style.visibility</p:attrName>
                                        </p:attrNameLst>
                                      </p:cBhvr>
                                      <p:to>
                                        <p:strVal val="visible"/>
                                      </p:to>
                                    </p:set>
                                    <p:animScale>
                                      <p:cBhvr>
                                        <p:cTn id="43" dur="1000" decel="50000" fill="hold">
                                          <p:stCondLst>
                                            <p:cond delay="0"/>
                                          </p:stCondLst>
                                        </p:cTn>
                                        <p:tgtEl>
                                          <p:spTgt spid="32770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44" dur="1000" decel="50000" fill="hold">
                                          <p:stCondLst>
                                            <p:cond delay="0"/>
                                          </p:stCondLst>
                                        </p:cTn>
                                        <p:tgtEl>
                                          <p:spTgt spid="327705"/>
                                        </p:tgtEl>
                                        <p:attrNameLst>
                                          <p:attrName>ppt_x</p:attrName>
                                          <p:attrName>ppt_y</p:attrName>
                                        </p:attrNameLst>
                                      </p:cBhvr>
                                    </p:animMotion>
                                    <p:animEffect transition="in" filter="fade">
                                      <p:cBhvr>
                                        <p:cTn id="45" dur="1000"/>
                                        <p:tgtEl>
                                          <p:spTgt spid="327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p:bldP spid="327683" grpId="0"/>
      <p:bldP spid="327705" grpId="0"/>
      <p:bldP spid="327801" grpId="0"/>
      <p:bldP spid="327801"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8706" name="组合 328705"/>
          <p:cNvGrpSpPr/>
          <p:nvPr/>
        </p:nvGrpSpPr>
        <p:grpSpPr>
          <a:xfrm>
            <a:off x="4442200" y="595417"/>
            <a:ext cx="3229540" cy="685920"/>
            <a:chOff x="1429" y="902"/>
            <a:chExt cx="2712" cy="576"/>
          </a:xfrm>
        </p:grpSpPr>
        <p:sp>
          <p:nvSpPr>
            <p:cNvPr id="328707" name="矩形 328706"/>
            <p:cNvSpPr/>
            <p:nvPr/>
          </p:nvSpPr>
          <p:spPr>
            <a:xfrm>
              <a:off x="3038" y="902"/>
              <a:ext cx="576" cy="576"/>
            </a:xfrm>
            <a:prstGeom prst="rect">
              <a:avLst/>
            </a:prstGeom>
            <a:noFill/>
            <a:ln w="25400" cap="flat" cmpd="sng">
              <a:solidFill>
                <a:schemeClr val="tx1"/>
              </a:solidFill>
              <a:prstDash val="solid"/>
              <a:miter/>
              <a:headEnd type="none" w="med" len="med"/>
              <a:tailEnd type="none" w="med" len="med"/>
            </a:ln>
          </p:spPr>
          <p:txBody>
            <a:bodyPr/>
            <a:lstStyle/>
            <a:p>
              <a:endParaRPr lang="zh-CN" altLang="en-US" sz="100"/>
            </a:p>
          </p:txBody>
        </p:sp>
        <p:sp>
          <p:nvSpPr>
            <p:cNvPr id="328708" name="直接连接符 328707"/>
            <p:cNvSpPr/>
            <p:nvPr/>
          </p:nvSpPr>
          <p:spPr>
            <a:xfrm>
              <a:off x="2570" y="992"/>
              <a:ext cx="468" cy="0"/>
            </a:xfrm>
            <a:prstGeom prst="line">
              <a:avLst/>
            </a:prstGeom>
            <a:ln w="25400" cap="flat" cmpd="sng">
              <a:solidFill>
                <a:schemeClr val="tx1"/>
              </a:solidFill>
              <a:prstDash val="solid"/>
              <a:headEnd type="none" w="med" len="med"/>
              <a:tailEnd type="none" w="med" len="med"/>
            </a:ln>
          </p:spPr>
        </p:sp>
        <p:sp>
          <p:nvSpPr>
            <p:cNvPr id="328709" name="直接连接符 328708"/>
            <p:cNvSpPr/>
            <p:nvPr/>
          </p:nvSpPr>
          <p:spPr>
            <a:xfrm>
              <a:off x="2570" y="1375"/>
              <a:ext cx="468" cy="0"/>
            </a:xfrm>
            <a:prstGeom prst="line">
              <a:avLst/>
            </a:prstGeom>
            <a:ln w="25400" cap="flat" cmpd="sng">
              <a:solidFill>
                <a:schemeClr val="tx1"/>
              </a:solidFill>
              <a:prstDash val="solid"/>
              <a:headEnd type="none" w="med" len="med"/>
              <a:tailEnd type="none" w="med" len="med"/>
            </a:ln>
          </p:spPr>
        </p:sp>
        <p:sp>
          <p:nvSpPr>
            <p:cNvPr id="328710" name="直接连接符 328709"/>
            <p:cNvSpPr/>
            <p:nvPr/>
          </p:nvSpPr>
          <p:spPr>
            <a:xfrm>
              <a:off x="1583" y="992"/>
              <a:ext cx="411" cy="0"/>
            </a:xfrm>
            <a:prstGeom prst="line">
              <a:avLst/>
            </a:prstGeom>
            <a:ln w="25400" cap="flat" cmpd="sng">
              <a:solidFill>
                <a:schemeClr val="tx1"/>
              </a:solidFill>
              <a:prstDash val="solid"/>
              <a:headEnd type="oval" w="med" len="med"/>
              <a:tailEnd type="none" w="med" len="med"/>
            </a:ln>
          </p:spPr>
        </p:sp>
        <p:sp>
          <p:nvSpPr>
            <p:cNvPr id="328711" name="直接连接符 328710"/>
            <p:cNvSpPr/>
            <p:nvPr/>
          </p:nvSpPr>
          <p:spPr>
            <a:xfrm>
              <a:off x="1583" y="1375"/>
              <a:ext cx="411" cy="0"/>
            </a:xfrm>
            <a:prstGeom prst="line">
              <a:avLst/>
            </a:prstGeom>
            <a:ln w="25400" cap="flat" cmpd="sng">
              <a:solidFill>
                <a:schemeClr val="tx1"/>
              </a:solidFill>
              <a:prstDash val="solid"/>
              <a:headEnd type="oval" w="med" len="med"/>
              <a:tailEnd type="none" w="med" len="med"/>
            </a:ln>
          </p:spPr>
        </p:sp>
        <p:sp>
          <p:nvSpPr>
            <p:cNvPr id="328712" name="直接连接符 328711"/>
            <p:cNvSpPr/>
            <p:nvPr/>
          </p:nvSpPr>
          <p:spPr>
            <a:xfrm>
              <a:off x="3614" y="1375"/>
              <a:ext cx="411" cy="0"/>
            </a:xfrm>
            <a:prstGeom prst="line">
              <a:avLst/>
            </a:prstGeom>
            <a:ln w="25400" cap="flat" cmpd="sng">
              <a:solidFill>
                <a:schemeClr val="tx1"/>
              </a:solidFill>
              <a:prstDash val="solid"/>
              <a:headEnd type="none" w="med" len="med"/>
              <a:tailEnd type="oval" w="med" len="med"/>
            </a:ln>
          </p:spPr>
        </p:sp>
        <p:sp>
          <p:nvSpPr>
            <p:cNvPr id="328713" name="直接连接符 328712"/>
            <p:cNvSpPr/>
            <p:nvPr/>
          </p:nvSpPr>
          <p:spPr>
            <a:xfrm>
              <a:off x="3614" y="992"/>
              <a:ext cx="411" cy="0"/>
            </a:xfrm>
            <a:prstGeom prst="line">
              <a:avLst/>
            </a:prstGeom>
            <a:ln w="25400" cap="flat" cmpd="sng">
              <a:solidFill>
                <a:schemeClr val="tx1"/>
              </a:solidFill>
              <a:prstDash val="solid"/>
              <a:headEnd type="none" w="med" len="med"/>
              <a:tailEnd type="oval" w="med" len="med"/>
            </a:ln>
          </p:spPr>
        </p:sp>
        <p:sp>
          <p:nvSpPr>
            <p:cNvPr id="328714" name="文本框 328713"/>
            <p:cNvSpPr txBox="1"/>
            <p:nvPr/>
          </p:nvSpPr>
          <p:spPr>
            <a:xfrm>
              <a:off x="1429" y="1007"/>
              <a:ext cx="307" cy="460"/>
            </a:xfrm>
            <a:prstGeom prst="rect">
              <a:avLst/>
            </a:prstGeom>
            <a:noFill/>
            <a:ln w="25400">
              <a:noFill/>
            </a:ln>
          </p:spPr>
          <p:txBody>
            <a:bodyPr>
              <a:spAutoFit/>
            </a:bodyPr>
            <a:lstStyle/>
            <a:p>
              <a:pPr>
                <a:spcBef>
                  <a:spcPct val="50000"/>
                </a:spcBef>
              </a:pPr>
              <a:r>
                <a:rPr lang="en-US" altLang="zh-CN" sz="1800" b="1" i="1">
                  <a:latin typeface="Times New Roman" panose="02020603050405020304" pitchFamily="18" charset="0"/>
                  <a:ea typeface="楷体_GB2312" pitchFamily="49" charset="-122"/>
                </a:rPr>
                <a:t>u</a:t>
              </a:r>
              <a:r>
                <a:rPr lang="en-US" altLang="zh-CN" sz="1800" b="1" baseline="-25000">
                  <a:latin typeface="Times New Roman" panose="02020603050405020304" pitchFamily="18" charset="0"/>
                  <a:ea typeface="楷体_GB2312" pitchFamily="49" charset="-122"/>
                </a:rPr>
                <a:t>1</a:t>
              </a:r>
              <a:endParaRPr lang="en-US" altLang="zh-CN" sz="1800" b="1" baseline="-25000">
                <a:latin typeface="Times New Roman" panose="02020603050405020304" pitchFamily="18" charset="0"/>
                <a:ea typeface="楷体_GB2312" pitchFamily="49" charset="-122"/>
              </a:endParaRPr>
            </a:p>
          </p:txBody>
        </p:sp>
        <p:sp>
          <p:nvSpPr>
            <p:cNvPr id="328715" name="矩形 328714"/>
            <p:cNvSpPr/>
            <p:nvPr/>
          </p:nvSpPr>
          <p:spPr>
            <a:xfrm>
              <a:off x="2657" y="1016"/>
              <a:ext cx="323" cy="309"/>
            </a:xfrm>
            <a:prstGeom prst="rect">
              <a:avLst/>
            </a:prstGeom>
            <a:noFill/>
            <a:ln w="25400">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u</a:t>
              </a:r>
              <a:r>
                <a:rPr lang="en-US" altLang="zh-CN" sz="1800" b="1" baseline="-25000">
                  <a:latin typeface="Times New Roman" panose="02020603050405020304" pitchFamily="18" charset="0"/>
                  <a:ea typeface="楷体_GB2312" pitchFamily="49" charset="-122"/>
                </a:rPr>
                <a:t>2</a:t>
              </a:r>
              <a:endParaRPr lang="en-US" altLang="zh-CN" sz="1800" b="1" baseline="-25000">
                <a:latin typeface="Times New Roman" panose="02020603050405020304" pitchFamily="18" charset="0"/>
                <a:ea typeface="楷体_GB2312" pitchFamily="49" charset="-122"/>
              </a:endParaRPr>
            </a:p>
          </p:txBody>
        </p:sp>
        <p:sp>
          <p:nvSpPr>
            <p:cNvPr id="328716" name="矩形 328715"/>
            <p:cNvSpPr/>
            <p:nvPr/>
          </p:nvSpPr>
          <p:spPr>
            <a:xfrm>
              <a:off x="3818" y="1007"/>
              <a:ext cx="323" cy="309"/>
            </a:xfrm>
            <a:prstGeom prst="rect">
              <a:avLst/>
            </a:prstGeom>
            <a:noFill/>
            <a:ln w="25400">
              <a:noFill/>
            </a:ln>
          </p:spPr>
          <p:txBody>
            <a:bodyPr wrap="none" anchor="t">
              <a:spAutoFit/>
            </a:bodyPr>
            <a:lstStyle/>
            <a:p>
              <a:pPr>
                <a:spcBef>
                  <a:spcPct val="50000"/>
                </a:spcBef>
              </a:pPr>
              <a:r>
                <a:rPr lang="en-US" altLang="zh-CN" sz="1800" b="1" i="1">
                  <a:latin typeface="Times New Roman" panose="02020603050405020304" pitchFamily="18" charset="0"/>
                  <a:ea typeface="楷体_GB2312" pitchFamily="49" charset="-122"/>
                </a:rPr>
                <a:t>u</a:t>
              </a:r>
              <a:r>
                <a:rPr lang="en-US" altLang="zh-CN" sz="1800" b="1" baseline="-25000">
                  <a:latin typeface="Times New Roman" panose="02020603050405020304" pitchFamily="18" charset="0"/>
                  <a:ea typeface="楷体_GB2312" pitchFamily="49" charset="-122"/>
                </a:rPr>
                <a:t>3</a:t>
              </a:r>
              <a:endParaRPr lang="en-US" altLang="zh-CN" sz="1800" b="1" baseline="-25000">
                <a:latin typeface="Times New Roman" panose="02020603050405020304" pitchFamily="18" charset="0"/>
                <a:ea typeface="楷体_GB2312" pitchFamily="49" charset="-122"/>
              </a:endParaRPr>
            </a:p>
          </p:txBody>
        </p:sp>
        <p:sp>
          <p:nvSpPr>
            <p:cNvPr id="328717" name="矩形 328716"/>
            <p:cNvSpPr/>
            <p:nvPr/>
          </p:nvSpPr>
          <p:spPr>
            <a:xfrm>
              <a:off x="2029" y="1013"/>
              <a:ext cx="540" cy="309"/>
            </a:xfrm>
            <a:prstGeom prst="rect">
              <a:avLst/>
            </a:prstGeom>
            <a:noFill/>
            <a:ln w="25400">
              <a:noFill/>
            </a:ln>
          </p:spPr>
          <p:txBody>
            <a:bodyPr wrap="none" anchor="t">
              <a:spAutoFit/>
            </a:bodyPr>
            <a:lstStyle/>
            <a:p>
              <a:pPr>
                <a:spcBef>
                  <a:spcPct val="50000"/>
                </a:spcBef>
              </a:pPr>
              <a:r>
                <a:rPr lang="zh-CN" altLang="en-US" sz="1800" b="1" dirty="0">
                  <a:latin typeface="Times New Roman" panose="02020603050405020304" pitchFamily="18" charset="0"/>
                </a:rPr>
                <a:t>低通</a:t>
              </a:r>
              <a:endParaRPr lang="zh-CN" altLang="en-US" sz="1800" b="1">
                <a:latin typeface="Times New Roman" panose="02020603050405020304" pitchFamily="18" charset="0"/>
              </a:endParaRPr>
            </a:p>
          </p:txBody>
        </p:sp>
        <p:sp>
          <p:nvSpPr>
            <p:cNvPr id="328718" name="矩形 328717"/>
            <p:cNvSpPr/>
            <p:nvPr/>
          </p:nvSpPr>
          <p:spPr>
            <a:xfrm>
              <a:off x="3067" y="1014"/>
              <a:ext cx="540" cy="309"/>
            </a:xfrm>
            <a:prstGeom prst="rect">
              <a:avLst/>
            </a:prstGeom>
            <a:noFill/>
            <a:ln w="25400">
              <a:noFill/>
            </a:ln>
          </p:spPr>
          <p:txBody>
            <a:bodyPr wrap="none" anchor="t">
              <a:spAutoFit/>
            </a:bodyPr>
            <a:lstStyle/>
            <a:p>
              <a:pPr>
                <a:spcBef>
                  <a:spcPct val="50000"/>
                </a:spcBef>
              </a:pPr>
              <a:r>
                <a:rPr lang="zh-CN" altLang="en-US" sz="1800" b="1" dirty="0">
                  <a:effectLst>
                    <a:outerShdw blurRad="38100" dist="38100" dir="2700000">
                      <a:srgbClr val="FFFFFF"/>
                    </a:outerShdw>
                  </a:effectLst>
                  <a:latin typeface="Times New Roman" panose="02020603050405020304" pitchFamily="18" charset="0"/>
                </a:rPr>
                <a:t>高通</a:t>
              </a:r>
              <a:endParaRPr lang="zh-CN" altLang="en-US" sz="1800" b="1">
                <a:effectLst>
                  <a:outerShdw blurRad="38100" dist="38100" dir="2700000">
                    <a:srgbClr val="FFFFFF"/>
                  </a:outerShdw>
                </a:effectLst>
                <a:latin typeface="Times New Roman" panose="02020603050405020304" pitchFamily="18" charset="0"/>
              </a:endParaRPr>
            </a:p>
          </p:txBody>
        </p:sp>
        <p:sp>
          <p:nvSpPr>
            <p:cNvPr id="328719" name="矩形 328718"/>
            <p:cNvSpPr/>
            <p:nvPr/>
          </p:nvSpPr>
          <p:spPr>
            <a:xfrm>
              <a:off x="1994" y="902"/>
              <a:ext cx="576" cy="576"/>
            </a:xfrm>
            <a:prstGeom prst="rect">
              <a:avLst/>
            </a:prstGeom>
            <a:noFill/>
            <a:ln w="25400" cap="flat" cmpd="sng">
              <a:solidFill>
                <a:schemeClr val="tx1"/>
              </a:solidFill>
              <a:prstDash val="solid"/>
              <a:miter/>
              <a:headEnd type="none" w="med" len="med"/>
              <a:tailEnd type="none" w="med" len="med"/>
            </a:ln>
          </p:spPr>
          <p:txBody>
            <a:bodyPr/>
            <a:lstStyle/>
            <a:p>
              <a:endParaRPr lang="zh-CN" altLang="en-US" sz="100"/>
            </a:p>
          </p:txBody>
        </p:sp>
      </p:grpSp>
      <p:sp>
        <p:nvSpPr>
          <p:cNvPr id="328720" name="矩形 328719"/>
          <p:cNvSpPr/>
          <p:nvPr/>
        </p:nvSpPr>
        <p:spPr>
          <a:xfrm>
            <a:off x="1785450" y="1923196"/>
            <a:ext cx="2656749" cy="1129665"/>
          </a:xfrm>
          <a:prstGeom prst="rect">
            <a:avLst/>
          </a:prstGeom>
          <a:noFill/>
          <a:ln w="9525">
            <a:noFill/>
          </a:ln>
        </p:spPr>
        <p:txBody>
          <a:bodyPr>
            <a:spAutoFit/>
          </a:bodyPr>
          <a:lstStyle/>
          <a:p>
            <a:pPr>
              <a:lnSpc>
                <a:spcPct val="125000"/>
              </a:lnSpc>
              <a:spcBef>
                <a:spcPct val="50000"/>
              </a:spcBef>
            </a:pPr>
            <a:r>
              <a:rPr lang="zh-CN" altLang="en-US" sz="1800" b="1" dirty="0">
                <a:latin typeface="宋体" panose="02010600030101010101" pitchFamily="2" charset="-122"/>
              </a:rPr>
              <a:t>　两曲线交叠</a:t>
            </a:r>
            <a:r>
              <a:rPr lang="en-US" altLang="zh-CN" sz="1800" b="1">
                <a:latin typeface="宋体" panose="02010600030101010101" pitchFamily="2" charset="-122"/>
              </a:rPr>
              <a:t>(</a:t>
            </a:r>
            <a:r>
              <a:rPr lang="en-US" altLang="zh-CN" sz="1800" b="1" i="1" err="1">
                <a:latin typeface="Times New Roman" panose="02020603050405020304" pitchFamily="18" charset="0"/>
                <a:ea typeface="楷体_GB2312" pitchFamily="49" charset="-122"/>
              </a:rPr>
              <a:t>f</a:t>
            </a:r>
            <a:r>
              <a:rPr lang="en-US" altLang="zh-CN" sz="1800" b="1" baseline="-25000" err="1">
                <a:latin typeface="Times New Roman" panose="02020603050405020304" pitchFamily="18" charset="0"/>
                <a:ea typeface="楷体_GB2312" pitchFamily="49" charset="-122"/>
              </a:rPr>
              <a:t>H</a:t>
            </a:r>
            <a:r>
              <a:rPr lang="en-US" altLang="zh-CN" sz="1800" b="1" err="1">
                <a:latin typeface="楷体_GB2312" pitchFamily="49" charset="-122"/>
                <a:ea typeface="楷体_GB2312" pitchFamily="49" charset="-122"/>
              </a:rPr>
              <a:t>≥</a:t>
            </a:r>
            <a:r>
              <a:rPr lang="en-US" altLang="zh-CN" sz="1800" b="1" i="1" err="1">
                <a:latin typeface="Times New Roman" panose="02020603050405020304" pitchFamily="18" charset="0"/>
                <a:ea typeface="楷体_GB2312" pitchFamily="49" charset="-122"/>
              </a:rPr>
              <a:t>f</a:t>
            </a:r>
            <a:r>
              <a:rPr lang="en-US" altLang="zh-CN" sz="1800" b="1" baseline="-25000" err="1">
                <a:latin typeface="Times New Roman" panose="02020603050405020304" pitchFamily="18" charset="0"/>
                <a:ea typeface="楷体_GB2312" pitchFamily="49" charset="-122"/>
              </a:rPr>
              <a:t>L</a:t>
            </a:r>
            <a:r>
              <a:rPr lang="en-US" altLang="zh-CN" sz="1800" b="1" dirty="0">
                <a:latin typeface="宋体" panose="02010600030101010101" pitchFamily="2" charset="-122"/>
              </a:rPr>
              <a:t>)</a:t>
            </a:r>
            <a:r>
              <a:rPr lang="zh-CN" altLang="en-US" sz="1800" b="1" dirty="0">
                <a:latin typeface="宋体" panose="02010600030101010101" pitchFamily="2" charset="-122"/>
              </a:rPr>
              <a:t>，对应的滤波特性为</a:t>
            </a:r>
            <a:r>
              <a:rPr lang="zh-CN" altLang="en-US" sz="1800" b="1" dirty="0">
                <a:solidFill>
                  <a:schemeClr val="accent2"/>
                </a:solidFill>
                <a:latin typeface="宋体" panose="02010600030101010101" pitchFamily="2" charset="-122"/>
              </a:rPr>
              <a:t>带通</a:t>
            </a:r>
            <a:r>
              <a:rPr lang="zh-CN" altLang="en-US" sz="1800" b="1" dirty="0">
                <a:latin typeface="宋体" panose="02010600030101010101" pitchFamily="2" charset="-122"/>
              </a:rPr>
              <a:t>特性</a:t>
            </a:r>
            <a:r>
              <a:rPr lang="zh-CN" altLang="en-US" sz="1800" b="1" i="1" dirty="0">
                <a:latin typeface="宋体" panose="02010600030101010101" pitchFamily="2" charset="-122"/>
              </a:rPr>
              <a:t> 。</a:t>
            </a:r>
            <a:r>
              <a:rPr lang="zh-CN" altLang="en-US" sz="1800" b="1" i="1" dirty="0">
                <a:effectLst>
                  <a:outerShdw blurRad="38100" dist="38100" dir="2700000">
                    <a:srgbClr val="FFFFFF"/>
                  </a:outerShdw>
                </a:effectLst>
                <a:latin typeface="Times New Roman" panose="02020603050405020304" pitchFamily="18" charset="0"/>
                <a:ea typeface="楷体_GB2312" pitchFamily="49" charset="-122"/>
              </a:rPr>
              <a:t>            </a:t>
            </a:r>
            <a:endParaRPr lang="zh-CN" altLang="en-US" sz="1800" b="1" i="1" dirty="0">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328721" name="组合 328720"/>
          <p:cNvGrpSpPr/>
          <p:nvPr/>
        </p:nvGrpSpPr>
        <p:grpSpPr>
          <a:xfrm>
            <a:off x="4795877" y="1486160"/>
            <a:ext cx="2704383" cy="1811258"/>
            <a:chOff x="566" y="337"/>
            <a:chExt cx="2271" cy="1521"/>
          </a:xfrm>
        </p:grpSpPr>
        <p:grpSp>
          <p:nvGrpSpPr>
            <p:cNvPr id="328722" name="组合 328721"/>
            <p:cNvGrpSpPr/>
            <p:nvPr/>
          </p:nvGrpSpPr>
          <p:grpSpPr>
            <a:xfrm>
              <a:off x="1034" y="704"/>
              <a:ext cx="1367" cy="758"/>
              <a:chOff x="453" y="2847"/>
              <a:chExt cx="2005" cy="903"/>
            </a:xfrm>
          </p:grpSpPr>
          <p:sp>
            <p:nvSpPr>
              <p:cNvPr id="328723" name="任意多边形 328722"/>
              <p:cNvSpPr/>
              <p:nvPr/>
            </p:nvSpPr>
            <p:spPr>
              <a:xfrm flipH="1">
                <a:off x="1735" y="3530"/>
                <a:ext cx="723" cy="220"/>
              </a:xfrm>
              <a:custGeom>
                <a:avLst/>
                <a:gdLst/>
                <a:ahLst/>
                <a:cxnLst/>
                <a:rect l="0" t="0" r="0" b="0"/>
                <a:pathLst>
                  <a:path w="624" h="899">
                    <a:moveTo>
                      <a:pt x="0" y="894"/>
                    </a:moveTo>
                    <a:cubicBezTo>
                      <a:pt x="137" y="896"/>
                      <a:pt x="274" y="899"/>
                      <a:pt x="378" y="750"/>
                    </a:cubicBezTo>
                    <a:cubicBezTo>
                      <a:pt x="482" y="601"/>
                      <a:pt x="553" y="300"/>
                      <a:pt x="624"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28724" name="任意多边形 328723"/>
              <p:cNvSpPr/>
              <p:nvPr/>
            </p:nvSpPr>
            <p:spPr>
              <a:xfrm>
                <a:off x="947" y="2847"/>
                <a:ext cx="792" cy="683"/>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FF0000"/>
                </a:solidFill>
                <a:prstDash val="solid"/>
                <a:headEnd type="none" w="med" len="med"/>
                <a:tailEnd type="none" w="med" len="med"/>
              </a:ln>
            </p:spPr>
            <p:txBody>
              <a:bodyPr/>
              <a:lstStyle/>
              <a:p>
                <a:endParaRPr lang="zh-CN" altLang="en-US" sz="100"/>
              </a:p>
            </p:txBody>
          </p:sp>
          <p:sp>
            <p:nvSpPr>
              <p:cNvPr id="328725" name="直接连接符 328724"/>
              <p:cNvSpPr/>
              <p:nvPr/>
            </p:nvSpPr>
            <p:spPr>
              <a:xfrm flipH="1">
                <a:off x="453" y="2847"/>
                <a:ext cx="494" cy="0"/>
              </a:xfrm>
              <a:prstGeom prst="line">
                <a:avLst/>
              </a:prstGeom>
              <a:ln w="28575" cap="flat" cmpd="sng">
                <a:solidFill>
                  <a:srgbClr val="FF0000"/>
                </a:solidFill>
                <a:prstDash val="solid"/>
                <a:headEnd type="none" w="med" len="med"/>
                <a:tailEnd type="none" w="med" len="med"/>
              </a:ln>
            </p:spPr>
          </p:sp>
        </p:grpSp>
        <p:sp>
          <p:nvSpPr>
            <p:cNvPr id="328726" name="文本框 328725"/>
            <p:cNvSpPr txBox="1"/>
            <p:nvPr/>
          </p:nvSpPr>
          <p:spPr>
            <a:xfrm>
              <a:off x="812" y="587"/>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1</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8727" name="文本框 328726"/>
            <p:cNvSpPr txBox="1"/>
            <p:nvPr/>
          </p:nvSpPr>
          <p:spPr>
            <a:xfrm>
              <a:off x="566" y="747"/>
              <a:ext cx="51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0.707</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328728" name="组合 328727"/>
            <p:cNvGrpSpPr/>
            <p:nvPr/>
          </p:nvGrpSpPr>
          <p:grpSpPr>
            <a:xfrm>
              <a:off x="854" y="337"/>
              <a:ext cx="1983" cy="1330"/>
              <a:chOff x="3542" y="1637"/>
              <a:chExt cx="1983" cy="1330"/>
            </a:xfrm>
          </p:grpSpPr>
          <p:grpSp>
            <p:nvGrpSpPr>
              <p:cNvPr id="328729" name="组合 328728"/>
              <p:cNvGrpSpPr/>
              <p:nvPr/>
            </p:nvGrpSpPr>
            <p:grpSpPr>
              <a:xfrm>
                <a:off x="3542" y="1728"/>
                <a:ext cx="1983" cy="1239"/>
                <a:chOff x="3542" y="1728"/>
                <a:chExt cx="1983" cy="1239"/>
              </a:xfrm>
            </p:grpSpPr>
            <p:sp>
              <p:nvSpPr>
                <p:cNvPr id="328730" name="直接连接符 328729"/>
                <p:cNvSpPr/>
                <p:nvPr/>
              </p:nvSpPr>
              <p:spPr>
                <a:xfrm>
                  <a:off x="3696" y="2784"/>
                  <a:ext cx="1824" cy="0"/>
                </a:xfrm>
                <a:prstGeom prst="line">
                  <a:avLst/>
                </a:prstGeom>
                <a:ln w="12700" cap="sq" cmpd="sng">
                  <a:solidFill>
                    <a:schemeClr val="tx1"/>
                  </a:solidFill>
                  <a:prstDash val="solid"/>
                  <a:headEnd type="none" w="sm" len="sm"/>
                  <a:tailEnd type="arrow" w="med" len="med"/>
                </a:ln>
              </p:spPr>
            </p:sp>
            <p:sp>
              <p:nvSpPr>
                <p:cNvPr id="328731" name="文本框 328730"/>
                <p:cNvSpPr txBox="1"/>
                <p:nvPr/>
              </p:nvSpPr>
              <p:spPr>
                <a:xfrm>
                  <a:off x="5409" y="2426"/>
                  <a:ext cx="116" cy="270"/>
                </a:xfrm>
                <a:prstGeom prst="rect">
                  <a:avLst/>
                </a:prstGeom>
                <a:noFill/>
                <a:ln w="12700">
                  <a:noFill/>
                </a:ln>
              </p:spPr>
              <p:txBody>
                <a:bodyPr>
                  <a:spAutoFit/>
                </a:bodyPr>
                <a:lstStyle/>
                <a:p>
                  <a:r>
                    <a:rPr lang="en-US" altLang="en-US" sz="1500" b="1" i="1">
                      <a:effectLst>
                        <a:outerShdw blurRad="38100" dist="38100" dir="2700000">
                          <a:srgbClr val="FFFFFF"/>
                        </a:outerShdw>
                      </a:effectLst>
                      <a:latin typeface="Times New Roman" panose="02020603050405020304" pitchFamily="18" charset="0"/>
                      <a:ea typeface="楷体_GB2312" pitchFamily="49" charset="-122"/>
                    </a:rPr>
                    <a:t>f</a:t>
                  </a:r>
                  <a:endParaRPr lang="en-US" altLang="zh-CN" sz="15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8732" name="直接连接符 328731"/>
                <p:cNvSpPr/>
                <p:nvPr/>
              </p:nvSpPr>
              <p:spPr>
                <a:xfrm flipV="1">
                  <a:off x="3696" y="1728"/>
                  <a:ext cx="0" cy="1056"/>
                </a:xfrm>
                <a:prstGeom prst="line">
                  <a:avLst/>
                </a:prstGeom>
                <a:ln w="12700" cap="sq" cmpd="sng">
                  <a:solidFill>
                    <a:schemeClr val="tx1"/>
                  </a:solidFill>
                  <a:prstDash val="solid"/>
                  <a:headEnd type="none" w="sm" len="sm"/>
                  <a:tailEnd type="arrow" w="med" len="med"/>
                </a:ln>
              </p:spPr>
            </p:sp>
            <p:sp>
              <p:nvSpPr>
                <p:cNvPr id="328733" name="文本框 328732"/>
                <p:cNvSpPr txBox="1"/>
                <p:nvPr/>
              </p:nvSpPr>
              <p:spPr>
                <a:xfrm>
                  <a:off x="3542" y="2697"/>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328734" name="文本框 328733"/>
              <p:cNvSpPr txBox="1"/>
              <p:nvPr/>
            </p:nvSpPr>
            <p:spPr>
              <a:xfrm>
                <a:off x="3734" y="1637"/>
                <a:ext cx="495" cy="274"/>
              </a:xfrm>
              <a:prstGeom prst="rect">
                <a:avLst/>
              </a:prstGeom>
              <a:noFill/>
              <a:ln w="12700">
                <a:noFill/>
              </a:ln>
            </p:spPr>
            <p:txBody>
              <a:bodyPr wrap="none" anchor="t">
                <a:spAutoFit/>
              </a:bodyPr>
              <a:lstStyle/>
              <a:p>
                <a:r>
                  <a:rPr lang="en-US" altLang="zh-CN" sz="1500" b="1" i="1">
                    <a:effectLst>
                      <a:outerShdw blurRad="38100" dist="38100" dir="2700000">
                        <a:srgbClr val="FFFFFF"/>
                      </a:outerShdw>
                    </a:effectLst>
                    <a:latin typeface="Times New Roman" panose="02020603050405020304" pitchFamily="18" charset="0"/>
                    <a:ea typeface="楷体_GB2312" pitchFamily="49" charset="-122"/>
                  </a:rPr>
                  <a:t>H</a:t>
                </a:r>
                <a:r>
                  <a:rPr lang="en-US" altLang="en-US" sz="1500" b="1">
                    <a:effectLst>
                      <a:outerShdw blurRad="38100" dist="38100" dir="2700000">
                        <a:srgbClr val="FFFFFF"/>
                      </a:outerShdw>
                    </a:effectLst>
                    <a:latin typeface="Times New Roman" panose="02020603050405020304" pitchFamily="18" charset="0"/>
                    <a:ea typeface="楷体_GB2312" pitchFamily="49" charset="-122"/>
                  </a:rPr>
                  <a:t>(</a:t>
                </a:r>
                <a:r>
                  <a:rPr lang="en-US" altLang="en-US" sz="1500" b="1" i="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r>
                  <a:rPr lang="en-US" altLang="en-US" sz="1500" b="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328735" name="直接连接符 328734"/>
            <p:cNvSpPr/>
            <p:nvPr/>
          </p:nvSpPr>
          <p:spPr>
            <a:xfrm>
              <a:off x="1706" y="873"/>
              <a:ext cx="0" cy="619"/>
            </a:xfrm>
            <a:prstGeom prst="line">
              <a:avLst/>
            </a:prstGeom>
            <a:ln w="12700" cap="flat" cmpd="sng">
              <a:solidFill>
                <a:schemeClr val="tx1"/>
              </a:solidFill>
              <a:prstDash val="dash"/>
              <a:headEnd type="none" w="sm" len="sm"/>
              <a:tailEnd type="none" w="sm" len="sm"/>
            </a:ln>
          </p:spPr>
        </p:sp>
        <p:sp>
          <p:nvSpPr>
            <p:cNvPr id="328736" name="文本框 328735"/>
            <p:cNvSpPr txBox="1"/>
            <p:nvPr/>
          </p:nvSpPr>
          <p:spPr>
            <a:xfrm>
              <a:off x="1569" y="1462"/>
              <a:ext cx="254" cy="396"/>
            </a:xfrm>
            <a:prstGeom prst="rect">
              <a:avLst/>
            </a:prstGeom>
            <a:noFill/>
            <a:ln w="12700">
              <a:noFill/>
            </a:ln>
          </p:spPr>
          <p:txBody>
            <a:bodyPr>
              <a:spAutoFit/>
            </a:bodyPr>
            <a:lstStyle/>
            <a:p>
              <a:r>
                <a:rPr lang="en-US" altLang="zh-CN" sz="1500" b="1" i="1" err="1">
                  <a:effectLst>
                    <a:outerShdw blurRad="38100" dist="38100" dir="2700000">
                      <a:srgbClr val="FFFFFF"/>
                    </a:outerShdw>
                  </a:effectLst>
                  <a:latin typeface="Times New Roman" panose="02020603050405020304" pitchFamily="18" charset="0"/>
                  <a:ea typeface="楷体_GB2312" pitchFamily="49" charset="-122"/>
                </a:rPr>
                <a:t>f</a:t>
              </a:r>
              <a:r>
                <a:rPr lang="en-US" altLang="zh-CN" sz="1500" b="1" i="1" baseline="-25000" err="1">
                  <a:effectLst>
                    <a:outerShdw blurRad="38100" dist="38100" dir="2700000">
                      <a:srgbClr val="FFFFFF"/>
                    </a:outerShdw>
                  </a:effectLst>
                  <a:latin typeface="Times New Roman" panose="02020603050405020304" pitchFamily="18" charset="0"/>
                  <a:ea typeface="楷体_GB2312" pitchFamily="49" charset="-122"/>
                </a:rPr>
                <a:t>O</a:t>
              </a:r>
              <a:endParaRPr lang="en-US" altLang="zh-CN" sz="1500" b="1" i="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8737" name="直接连接符 328736"/>
            <p:cNvSpPr/>
            <p:nvPr/>
          </p:nvSpPr>
          <p:spPr>
            <a:xfrm>
              <a:off x="1004" y="873"/>
              <a:ext cx="702" cy="0"/>
            </a:xfrm>
            <a:prstGeom prst="line">
              <a:avLst/>
            </a:prstGeom>
            <a:ln w="12700" cap="flat" cmpd="sng">
              <a:solidFill>
                <a:schemeClr val="tx1"/>
              </a:solidFill>
              <a:prstDash val="dash"/>
              <a:headEnd type="none" w="sm" len="sm"/>
              <a:tailEnd type="none" w="sm" len="sm"/>
            </a:ln>
          </p:spPr>
        </p:sp>
        <p:grpSp>
          <p:nvGrpSpPr>
            <p:cNvPr id="328738" name="组合 328737"/>
            <p:cNvGrpSpPr/>
            <p:nvPr/>
          </p:nvGrpSpPr>
          <p:grpSpPr>
            <a:xfrm flipH="1">
              <a:off x="1017" y="707"/>
              <a:ext cx="1367" cy="758"/>
              <a:chOff x="453" y="2847"/>
              <a:chExt cx="2005" cy="903"/>
            </a:xfrm>
          </p:grpSpPr>
          <p:sp>
            <p:nvSpPr>
              <p:cNvPr id="328739" name="任意多边形 328738"/>
              <p:cNvSpPr/>
              <p:nvPr/>
            </p:nvSpPr>
            <p:spPr>
              <a:xfrm flipH="1">
                <a:off x="1735" y="3530"/>
                <a:ext cx="723" cy="220"/>
              </a:xfrm>
              <a:custGeom>
                <a:avLst/>
                <a:gdLst/>
                <a:ahLst/>
                <a:cxnLst/>
                <a:rect l="0" t="0" r="0" b="0"/>
                <a:pathLst>
                  <a:path w="624" h="899">
                    <a:moveTo>
                      <a:pt x="0" y="894"/>
                    </a:moveTo>
                    <a:cubicBezTo>
                      <a:pt x="137" y="896"/>
                      <a:pt x="274" y="899"/>
                      <a:pt x="378" y="750"/>
                    </a:cubicBezTo>
                    <a:cubicBezTo>
                      <a:pt x="482" y="601"/>
                      <a:pt x="553" y="300"/>
                      <a:pt x="624"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28740" name="任意多边形 328739"/>
              <p:cNvSpPr/>
              <p:nvPr/>
            </p:nvSpPr>
            <p:spPr>
              <a:xfrm>
                <a:off x="947" y="2847"/>
                <a:ext cx="792" cy="683"/>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FF0000"/>
                </a:solidFill>
                <a:prstDash val="solid"/>
                <a:headEnd type="none" w="med" len="med"/>
                <a:tailEnd type="none" w="med" len="med"/>
              </a:ln>
            </p:spPr>
            <p:txBody>
              <a:bodyPr/>
              <a:lstStyle/>
              <a:p>
                <a:endParaRPr lang="zh-CN" altLang="en-US" sz="100"/>
              </a:p>
            </p:txBody>
          </p:sp>
          <p:sp>
            <p:nvSpPr>
              <p:cNvPr id="328741" name="直接连接符 328740"/>
              <p:cNvSpPr/>
              <p:nvPr/>
            </p:nvSpPr>
            <p:spPr>
              <a:xfrm flipH="1">
                <a:off x="453" y="2847"/>
                <a:ext cx="494" cy="0"/>
              </a:xfrm>
              <a:prstGeom prst="line">
                <a:avLst/>
              </a:prstGeom>
              <a:ln w="28575" cap="flat" cmpd="sng">
                <a:solidFill>
                  <a:srgbClr val="FF0000"/>
                </a:solidFill>
                <a:prstDash val="solid"/>
                <a:headEnd type="none" w="med" len="med"/>
                <a:tailEnd type="none" w="med" len="med"/>
              </a:ln>
            </p:spPr>
          </p:sp>
        </p:grpSp>
      </p:grpSp>
      <p:grpSp>
        <p:nvGrpSpPr>
          <p:cNvPr id="328742" name="组合 328741"/>
          <p:cNvGrpSpPr/>
          <p:nvPr/>
        </p:nvGrpSpPr>
        <p:grpSpPr>
          <a:xfrm>
            <a:off x="4795877" y="3139037"/>
            <a:ext cx="2555528" cy="1807685"/>
            <a:chOff x="3354" y="2502"/>
            <a:chExt cx="2146" cy="1518"/>
          </a:xfrm>
        </p:grpSpPr>
        <p:grpSp>
          <p:nvGrpSpPr>
            <p:cNvPr id="328743" name="组合 328742"/>
            <p:cNvGrpSpPr/>
            <p:nvPr/>
          </p:nvGrpSpPr>
          <p:grpSpPr>
            <a:xfrm>
              <a:off x="3822" y="2869"/>
              <a:ext cx="673" cy="758"/>
              <a:chOff x="453" y="2847"/>
              <a:chExt cx="2005" cy="903"/>
            </a:xfrm>
          </p:grpSpPr>
          <p:sp>
            <p:nvSpPr>
              <p:cNvPr id="328744" name="任意多边形 328743"/>
              <p:cNvSpPr/>
              <p:nvPr/>
            </p:nvSpPr>
            <p:spPr>
              <a:xfrm flipH="1">
                <a:off x="1735" y="3530"/>
                <a:ext cx="723" cy="220"/>
              </a:xfrm>
              <a:custGeom>
                <a:avLst/>
                <a:gdLst/>
                <a:ahLst/>
                <a:cxnLst/>
                <a:rect l="0" t="0" r="0" b="0"/>
                <a:pathLst>
                  <a:path w="624" h="899">
                    <a:moveTo>
                      <a:pt x="0" y="894"/>
                    </a:moveTo>
                    <a:cubicBezTo>
                      <a:pt x="137" y="896"/>
                      <a:pt x="274" y="899"/>
                      <a:pt x="378" y="750"/>
                    </a:cubicBezTo>
                    <a:cubicBezTo>
                      <a:pt x="482" y="601"/>
                      <a:pt x="553" y="300"/>
                      <a:pt x="624"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28745" name="任意多边形 328744"/>
              <p:cNvSpPr/>
              <p:nvPr/>
            </p:nvSpPr>
            <p:spPr>
              <a:xfrm>
                <a:off x="947" y="2847"/>
                <a:ext cx="792" cy="683"/>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FF0000"/>
                </a:solidFill>
                <a:prstDash val="solid"/>
                <a:headEnd type="none" w="med" len="med"/>
                <a:tailEnd type="none" w="med" len="med"/>
              </a:ln>
            </p:spPr>
            <p:txBody>
              <a:bodyPr/>
              <a:lstStyle/>
              <a:p>
                <a:endParaRPr lang="zh-CN" altLang="en-US" sz="100"/>
              </a:p>
            </p:txBody>
          </p:sp>
          <p:sp>
            <p:nvSpPr>
              <p:cNvPr id="328746" name="直接连接符 328745"/>
              <p:cNvSpPr/>
              <p:nvPr/>
            </p:nvSpPr>
            <p:spPr>
              <a:xfrm flipH="1">
                <a:off x="453" y="2847"/>
                <a:ext cx="494" cy="0"/>
              </a:xfrm>
              <a:prstGeom prst="line">
                <a:avLst/>
              </a:prstGeom>
              <a:ln w="28575" cap="flat" cmpd="sng">
                <a:solidFill>
                  <a:srgbClr val="FF0000"/>
                </a:solidFill>
                <a:prstDash val="solid"/>
                <a:headEnd type="none" w="med" len="med"/>
                <a:tailEnd type="none" w="med" len="med"/>
              </a:ln>
            </p:spPr>
          </p:sp>
        </p:grpSp>
        <p:sp>
          <p:nvSpPr>
            <p:cNvPr id="328747" name="文本框 328746"/>
            <p:cNvSpPr txBox="1"/>
            <p:nvPr/>
          </p:nvSpPr>
          <p:spPr>
            <a:xfrm>
              <a:off x="3600" y="2752"/>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1</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8748" name="文本框 328747"/>
            <p:cNvSpPr txBox="1"/>
            <p:nvPr/>
          </p:nvSpPr>
          <p:spPr>
            <a:xfrm>
              <a:off x="3354" y="2912"/>
              <a:ext cx="51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0.707</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8749" name="直接连接符 328748"/>
            <p:cNvSpPr/>
            <p:nvPr/>
          </p:nvSpPr>
          <p:spPr>
            <a:xfrm>
              <a:off x="3796" y="3649"/>
              <a:ext cx="1560" cy="0"/>
            </a:xfrm>
            <a:prstGeom prst="line">
              <a:avLst/>
            </a:prstGeom>
            <a:ln w="12700" cap="sq" cmpd="sng">
              <a:solidFill>
                <a:schemeClr val="tx1"/>
              </a:solidFill>
              <a:prstDash val="solid"/>
              <a:headEnd type="none" w="sm" len="sm"/>
              <a:tailEnd type="arrow" w="med" len="med"/>
            </a:ln>
          </p:spPr>
        </p:sp>
        <p:sp>
          <p:nvSpPr>
            <p:cNvPr id="328750" name="文本框 328749"/>
            <p:cNvSpPr txBox="1"/>
            <p:nvPr/>
          </p:nvSpPr>
          <p:spPr>
            <a:xfrm>
              <a:off x="5236" y="3371"/>
              <a:ext cx="264" cy="270"/>
            </a:xfrm>
            <a:prstGeom prst="rect">
              <a:avLst/>
            </a:prstGeom>
            <a:noFill/>
            <a:ln w="12700">
              <a:noFill/>
            </a:ln>
          </p:spPr>
          <p:txBody>
            <a:bodyPr>
              <a:spAutoFit/>
            </a:bodyPr>
            <a:lstStyle/>
            <a:p>
              <a:r>
                <a:rPr lang="en-US" altLang="en-US" sz="1500" b="1" i="1">
                  <a:effectLst>
                    <a:outerShdw blurRad="38100" dist="38100" dir="2700000">
                      <a:srgbClr val="FFFFFF"/>
                    </a:outerShdw>
                  </a:effectLst>
                  <a:latin typeface="Times New Roman" panose="02020603050405020304" pitchFamily="18" charset="0"/>
                  <a:ea typeface="楷体_GB2312" pitchFamily="49" charset="-122"/>
                </a:rPr>
                <a:t>f</a:t>
              </a:r>
              <a:endParaRPr lang="en-US" altLang="zh-CN" sz="15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8751" name="直接连接符 328750"/>
            <p:cNvSpPr/>
            <p:nvPr/>
          </p:nvSpPr>
          <p:spPr>
            <a:xfrm flipV="1">
              <a:off x="3796" y="2593"/>
              <a:ext cx="0" cy="1056"/>
            </a:xfrm>
            <a:prstGeom prst="line">
              <a:avLst/>
            </a:prstGeom>
            <a:ln w="12700" cap="sq" cmpd="sng">
              <a:solidFill>
                <a:schemeClr val="tx1"/>
              </a:solidFill>
              <a:prstDash val="solid"/>
              <a:headEnd type="none" w="sm" len="sm"/>
              <a:tailEnd type="arrow" w="med" len="med"/>
            </a:ln>
          </p:spPr>
        </p:sp>
        <p:sp>
          <p:nvSpPr>
            <p:cNvPr id="328752" name="文本框 328751"/>
            <p:cNvSpPr txBox="1"/>
            <p:nvPr/>
          </p:nvSpPr>
          <p:spPr>
            <a:xfrm>
              <a:off x="3642" y="3562"/>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8753" name="文本框 328752"/>
            <p:cNvSpPr txBox="1"/>
            <p:nvPr/>
          </p:nvSpPr>
          <p:spPr>
            <a:xfrm>
              <a:off x="3784" y="2502"/>
              <a:ext cx="495" cy="270"/>
            </a:xfrm>
            <a:prstGeom prst="rect">
              <a:avLst/>
            </a:prstGeom>
            <a:noFill/>
            <a:ln w="12700">
              <a:noFill/>
            </a:ln>
          </p:spPr>
          <p:txBody>
            <a:bodyPr wrap="none" anchor="t">
              <a:spAutoFit/>
            </a:bodyPr>
            <a:lstStyle/>
            <a:p>
              <a:r>
                <a:rPr lang="en-US" altLang="zh-CN" sz="1500" b="1" i="1">
                  <a:effectLst>
                    <a:outerShdw blurRad="38100" dist="38100" dir="2700000">
                      <a:srgbClr val="FFFFFF"/>
                    </a:outerShdw>
                  </a:effectLst>
                  <a:latin typeface="Times New Roman" panose="02020603050405020304" pitchFamily="18" charset="0"/>
                  <a:ea typeface="楷体_GB2312" pitchFamily="49" charset="-122"/>
                </a:rPr>
                <a:t>H</a:t>
              </a:r>
              <a:r>
                <a:rPr lang="en-US" altLang="en-US" sz="1500" b="1">
                  <a:effectLst>
                    <a:outerShdw blurRad="38100" dist="38100" dir="2700000">
                      <a:srgbClr val="FFFFFF"/>
                    </a:outerShdw>
                  </a:effectLst>
                  <a:latin typeface="Times New Roman" panose="02020603050405020304" pitchFamily="18" charset="0"/>
                  <a:ea typeface="楷体_GB2312" pitchFamily="49" charset="-122"/>
                </a:rPr>
                <a:t>(</a:t>
              </a:r>
              <a:r>
                <a:rPr lang="en-US" altLang="en-US" sz="1500" b="1" i="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r>
                <a:rPr lang="en-US" altLang="en-US" sz="1500" b="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8754" name="直接连接符 328753"/>
            <p:cNvSpPr/>
            <p:nvPr/>
          </p:nvSpPr>
          <p:spPr>
            <a:xfrm>
              <a:off x="4154" y="3038"/>
              <a:ext cx="0" cy="619"/>
            </a:xfrm>
            <a:prstGeom prst="line">
              <a:avLst/>
            </a:prstGeom>
            <a:ln w="12700" cap="flat" cmpd="sng">
              <a:solidFill>
                <a:schemeClr val="tx1"/>
              </a:solidFill>
              <a:prstDash val="dash"/>
              <a:headEnd type="none" w="sm" len="sm"/>
              <a:tailEnd type="none" w="sm" len="sm"/>
            </a:ln>
          </p:spPr>
        </p:sp>
        <p:sp>
          <p:nvSpPr>
            <p:cNvPr id="328755" name="文本框 328754"/>
            <p:cNvSpPr txBox="1"/>
            <p:nvPr/>
          </p:nvSpPr>
          <p:spPr>
            <a:xfrm>
              <a:off x="4047" y="3617"/>
              <a:ext cx="254" cy="396"/>
            </a:xfrm>
            <a:prstGeom prst="rect">
              <a:avLst/>
            </a:prstGeom>
            <a:noFill/>
            <a:ln w="12700">
              <a:noFill/>
            </a:ln>
          </p:spPr>
          <p:txBody>
            <a:bodyPr>
              <a:spAutoFit/>
            </a:bodyPr>
            <a:lstStyle/>
            <a:p>
              <a:r>
                <a:rPr lang="en-US" altLang="zh-CN" sz="1500" b="1" i="1" err="1">
                  <a:effectLst>
                    <a:outerShdw blurRad="38100" dist="38100" dir="2700000">
                      <a:srgbClr val="FFFFFF"/>
                    </a:outerShdw>
                  </a:effectLst>
                  <a:latin typeface="Times New Roman" panose="02020603050405020304" pitchFamily="18" charset="0"/>
                  <a:ea typeface="楷体_GB2312" pitchFamily="49" charset="-122"/>
                </a:rPr>
                <a:t>f</a:t>
              </a:r>
              <a:r>
                <a:rPr lang="en-US" altLang="zh-CN" sz="1500" b="1" baseline="-25000" err="1">
                  <a:effectLst>
                    <a:outerShdw blurRad="38100" dist="38100" dir="2700000">
                      <a:srgbClr val="FFFFFF"/>
                    </a:outerShdw>
                  </a:effectLst>
                  <a:latin typeface="Times New Roman" panose="02020603050405020304" pitchFamily="18" charset="0"/>
                  <a:ea typeface="楷体_GB2312" pitchFamily="49" charset="-122"/>
                </a:rPr>
                <a:t>H</a:t>
              </a:r>
              <a:endParaRPr lang="en-US" altLang="zh-CN" sz="1500" b="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8756" name="直接连接符 328755"/>
            <p:cNvSpPr/>
            <p:nvPr/>
          </p:nvSpPr>
          <p:spPr>
            <a:xfrm>
              <a:off x="3792" y="3038"/>
              <a:ext cx="1091" cy="0"/>
            </a:xfrm>
            <a:prstGeom prst="line">
              <a:avLst/>
            </a:prstGeom>
            <a:ln w="12700" cap="flat" cmpd="sng">
              <a:solidFill>
                <a:schemeClr val="tx1"/>
              </a:solidFill>
              <a:prstDash val="dash"/>
              <a:headEnd type="none" w="sm" len="sm"/>
              <a:tailEnd type="none" w="sm" len="sm"/>
            </a:ln>
          </p:spPr>
        </p:sp>
        <p:grpSp>
          <p:nvGrpSpPr>
            <p:cNvPr id="328757" name="组合 328756"/>
            <p:cNvGrpSpPr/>
            <p:nvPr/>
          </p:nvGrpSpPr>
          <p:grpSpPr>
            <a:xfrm flipH="1">
              <a:off x="4611" y="2872"/>
              <a:ext cx="561" cy="758"/>
              <a:chOff x="453" y="2847"/>
              <a:chExt cx="2005" cy="903"/>
            </a:xfrm>
          </p:grpSpPr>
          <p:sp>
            <p:nvSpPr>
              <p:cNvPr id="328758" name="任意多边形 328757"/>
              <p:cNvSpPr/>
              <p:nvPr/>
            </p:nvSpPr>
            <p:spPr>
              <a:xfrm flipH="1">
                <a:off x="1735" y="3530"/>
                <a:ext cx="723" cy="220"/>
              </a:xfrm>
              <a:custGeom>
                <a:avLst/>
                <a:gdLst/>
                <a:ahLst/>
                <a:cxnLst/>
                <a:rect l="0" t="0" r="0" b="0"/>
                <a:pathLst>
                  <a:path w="624" h="899">
                    <a:moveTo>
                      <a:pt x="0" y="894"/>
                    </a:moveTo>
                    <a:cubicBezTo>
                      <a:pt x="137" y="896"/>
                      <a:pt x="274" y="899"/>
                      <a:pt x="378" y="750"/>
                    </a:cubicBezTo>
                    <a:cubicBezTo>
                      <a:pt x="482" y="601"/>
                      <a:pt x="553" y="300"/>
                      <a:pt x="624"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28759" name="任意多边形 328758"/>
              <p:cNvSpPr/>
              <p:nvPr/>
            </p:nvSpPr>
            <p:spPr>
              <a:xfrm>
                <a:off x="947" y="2847"/>
                <a:ext cx="792" cy="683"/>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FF0000"/>
                </a:solidFill>
                <a:prstDash val="solid"/>
                <a:headEnd type="none" w="med" len="med"/>
                <a:tailEnd type="none" w="med" len="med"/>
              </a:ln>
            </p:spPr>
            <p:txBody>
              <a:bodyPr/>
              <a:lstStyle/>
              <a:p>
                <a:endParaRPr lang="zh-CN" altLang="en-US" sz="100"/>
              </a:p>
            </p:txBody>
          </p:sp>
          <p:sp>
            <p:nvSpPr>
              <p:cNvPr id="328760" name="直接连接符 328759"/>
              <p:cNvSpPr/>
              <p:nvPr/>
            </p:nvSpPr>
            <p:spPr>
              <a:xfrm flipH="1">
                <a:off x="453" y="2847"/>
                <a:ext cx="494" cy="0"/>
              </a:xfrm>
              <a:prstGeom prst="line">
                <a:avLst/>
              </a:prstGeom>
              <a:ln w="28575" cap="flat" cmpd="sng">
                <a:solidFill>
                  <a:srgbClr val="FF0000"/>
                </a:solidFill>
                <a:prstDash val="solid"/>
                <a:headEnd type="none" w="med" len="med"/>
                <a:tailEnd type="none" w="med" len="med"/>
              </a:ln>
            </p:spPr>
          </p:sp>
        </p:grpSp>
        <p:sp>
          <p:nvSpPr>
            <p:cNvPr id="328761" name="直接连接符 328760"/>
            <p:cNvSpPr/>
            <p:nvPr/>
          </p:nvSpPr>
          <p:spPr>
            <a:xfrm>
              <a:off x="4883" y="3035"/>
              <a:ext cx="0" cy="619"/>
            </a:xfrm>
            <a:prstGeom prst="line">
              <a:avLst/>
            </a:prstGeom>
            <a:ln w="12700" cap="flat" cmpd="sng">
              <a:solidFill>
                <a:schemeClr val="tx1"/>
              </a:solidFill>
              <a:prstDash val="dash"/>
              <a:headEnd type="none" w="sm" len="sm"/>
              <a:tailEnd type="none" w="sm" len="sm"/>
            </a:ln>
          </p:spPr>
        </p:sp>
        <p:sp>
          <p:nvSpPr>
            <p:cNvPr id="328762" name="文本框 328761"/>
            <p:cNvSpPr txBox="1"/>
            <p:nvPr/>
          </p:nvSpPr>
          <p:spPr>
            <a:xfrm>
              <a:off x="4761" y="3624"/>
              <a:ext cx="254" cy="396"/>
            </a:xfrm>
            <a:prstGeom prst="rect">
              <a:avLst/>
            </a:prstGeom>
            <a:noFill/>
            <a:ln w="12700">
              <a:noFill/>
            </a:ln>
          </p:spPr>
          <p:txBody>
            <a:bodyPr>
              <a:spAutoFit/>
            </a:bodyPr>
            <a:lstStyle/>
            <a:p>
              <a:r>
                <a:rPr lang="en-US" altLang="zh-CN" sz="1500" b="1" i="1" err="1">
                  <a:effectLst>
                    <a:outerShdw blurRad="38100" dist="38100" dir="2700000">
                      <a:srgbClr val="FFFFFF"/>
                    </a:outerShdw>
                  </a:effectLst>
                  <a:latin typeface="Times New Roman" panose="02020603050405020304" pitchFamily="18" charset="0"/>
                  <a:ea typeface="楷体_GB2312" pitchFamily="49" charset="-122"/>
                </a:rPr>
                <a:t>f</a:t>
              </a:r>
              <a:r>
                <a:rPr lang="en-US" altLang="zh-CN" sz="1500" b="1" baseline="-25000" err="1">
                  <a:effectLst>
                    <a:outerShdw blurRad="38100" dist="38100" dir="2700000">
                      <a:srgbClr val="FFFFFF"/>
                    </a:outerShdw>
                  </a:effectLst>
                  <a:latin typeface="Times New Roman" panose="02020603050405020304" pitchFamily="18" charset="0"/>
                  <a:ea typeface="楷体_GB2312" pitchFamily="49" charset="-122"/>
                </a:rPr>
                <a:t>L</a:t>
              </a:r>
              <a:endParaRPr lang="en-US" altLang="zh-CN" sz="1500" b="1" baseline="-25000">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328763" name="矩形 328762"/>
          <p:cNvSpPr/>
          <p:nvPr/>
        </p:nvSpPr>
        <p:spPr>
          <a:xfrm>
            <a:off x="1717573" y="3406974"/>
            <a:ext cx="2827038" cy="1129665"/>
          </a:xfrm>
          <a:prstGeom prst="rect">
            <a:avLst/>
          </a:prstGeom>
          <a:noFill/>
          <a:ln w="9525">
            <a:noFill/>
          </a:ln>
        </p:spPr>
        <p:txBody>
          <a:bodyPr>
            <a:spAutoFit/>
          </a:bodyPr>
          <a:lstStyle/>
          <a:p>
            <a:pPr>
              <a:lnSpc>
                <a:spcPct val="125000"/>
              </a:lnSpc>
              <a:spcBef>
                <a:spcPct val="50000"/>
              </a:spcBef>
            </a:pPr>
            <a:r>
              <a:rPr lang="zh-CN" altLang="en-US" sz="1800" b="1" dirty="0">
                <a:latin typeface="Times New Roman" panose="02020603050405020304" pitchFamily="18" charset="0"/>
                <a:ea typeface="楷体_GB2312" pitchFamily="49" charset="-122"/>
              </a:rPr>
              <a:t>　</a:t>
            </a:r>
            <a:r>
              <a:rPr lang="zh-CN" altLang="en-US" sz="1800" b="1" dirty="0">
                <a:latin typeface="宋体" panose="02010600030101010101" pitchFamily="2" charset="-122"/>
              </a:rPr>
              <a:t>两曲线不交叠</a:t>
            </a:r>
            <a:r>
              <a:rPr lang="en-US" altLang="zh-CN" sz="1800" b="1">
                <a:latin typeface="宋体" panose="02010600030101010101" pitchFamily="2" charset="-122"/>
              </a:rPr>
              <a:t>(</a:t>
            </a:r>
            <a:r>
              <a:rPr lang="en-US" altLang="zh-CN" sz="1800" b="1" i="1" err="1">
                <a:latin typeface="Times New Roman" panose="02020603050405020304" pitchFamily="18" charset="0"/>
                <a:ea typeface="楷体_GB2312" pitchFamily="49" charset="-122"/>
              </a:rPr>
              <a:t>f</a:t>
            </a:r>
            <a:r>
              <a:rPr lang="en-US" altLang="zh-CN" sz="1800" b="1" baseline="-25000" err="1">
                <a:latin typeface="Times New Roman" panose="02020603050405020304" pitchFamily="18" charset="0"/>
                <a:ea typeface="楷体_GB2312" pitchFamily="49" charset="-122"/>
              </a:rPr>
              <a:t>H</a:t>
            </a:r>
            <a:r>
              <a:rPr lang="en-US" altLang="zh-CN" sz="1800" b="1" baseline="-25000">
                <a:latin typeface="Times New Roman" panose="02020603050405020304" pitchFamily="18" charset="0"/>
                <a:ea typeface="楷体_GB2312" pitchFamily="49" charset="-122"/>
              </a:rPr>
              <a:t> </a:t>
            </a:r>
            <a:r>
              <a:rPr lang="en-US" altLang="zh-CN" sz="1800" b="1">
                <a:latin typeface="Times New Roman" panose="02020603050405020304" pitchFamily="18" charset="0"/>
                <a:ea typeface="楷体_GB2312" pitchFamily="49" charset="-122"/>
              </a:rPr>
              <a:t>&lt; </a:t>
            </a:r>
            <a:r>
              <a:rPr lang="en-US" altLang="zh-CN" sz="1800" b="1" i="1" err="1">
                <a:latin typeface="Times New Roman" panose="02020603050405020304" pitchFamily="18" charset="0"/>
                <a:ea typeface="楷体_GB2312" pitchFamily="49" charset="-122"/>
              </a:rPr>
              <a:t>f</a:t>
            </a:r>
            <a:r>
              <a:rPr lang="en-US" altLang="zh-CN" sz="1800" b="1" baseline="-25000" err="1">
                <a:latin typeface="Times New Roman" panose="02020603050405020304" pitchFamily="18" charset="0"/>
                <a:ea typeface="楷体_GB2312" pitchFamily="49" charset="-122"/>
              </a:rPr>
              <a:t>L</a:t>
            </a:r>
            <a:r>
              <a:rPr lang="en-US" altLang="zh-CN" sz="1800" b="1" dirty="0">
                <a:latin typeface="宋体" panose="02010600030101010101" pitchFamily="2" charset="-122"/>
              </a:rPr>
              <a:t>)</a:t>
            </a:r>
            <a:r>
              <a:rPr lang="zh-CN" altLang="en-US" sz="1800" b="1" dirty="0">
                <a:latin typeface="宋体" panose="02010600030101010101" pitchFamily="2" charset="-122"/>
              </a:rPr>
              <a:t>，</a:t>
            </a:r>
            <a:r>
              <a:rPr lang="zh-CN" altLang="en-US" sz="1800" b="1" dirty="0">
                <a:latin typeface="Times New Roman" panose="02020603050405020304" pitchFamily="18" charset="0"/>
              </a:rPr>
              <a:t>对应的滤波特性为</a:t>
            </a:r>
            <a:r>
              <a:rPr lang="zh-CN" altLang="en-US" sz="1800" b="1" dirty="0">
                <a:solidFill>
                  <a:schemeClr val="accent2"/>
                </a:solidFill>
                <a:latin typeface="Times New Roman" panose="02020603050405020304" pitchFamily="18" charset="0"/>
              </a:rPr>
              <a:t>全阻断</a:t>
            </a:r>
            <a:r>
              <a:rPr lang="zh-CN" altLang="en-US" sz="1800" b="1" dirty="0">
                <a:latin typeface="Times New Roman" panose="02020603050405020304" pitchFamily="18" charset="0"/>
              </a:rPr>
              <a:t>特性。</a:t>
            </a:r>
            <a:r>
              <a:rPr lang="zh-CN" altLang="en-US" sz="1800" b="1" i="1" dirty="0">
                <a:effectLst>
                  <a:outerShdw blurRad="38100" dist="38100" dir="2700000">
                    <a:srgbClr val="FFFFFF"/>
                  </a:outerShdw>
                </a:effectLst>
                <a:latin typeface="Times New Roman" panose="02020603050405020304" pitchFamily="18" charset="0"/>
                <a:ea typeface="楷体_GB2312" pitchFamily="49" charset="-122"/>
              </a:rPr>
              <a:t>             </a:t>
            </a:r>
            <a:endParaRPr lang="zh-CN" altLang="en-US" sz="1800" b="1" i="1" dirty="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8764" name="矩形 328763"/>
          <p:cNvSpPr/>
          <p:nvPr/>
        </p:nvSpPr>
        <p:spPr>
          <a:xfrm>
            <a:off x="1833083" y="668058"/>
            <a:ext cx="2429300" cy="368300"/>
          </a:xfrm>
          <a:prstGeom prst="rect">
            <a:avLst/>
          </a:prstGeom>
          <a:noFill/>
          <a:ln w="9525">
            <a:noFill/>
          </a:ln>
        </p:spPr>
        <p:txBody>
          <a:bodyPr>
            <a:spAutoFit/>
          </a:bodyPr>
          <a:lstStyle/>
          <a:p>
            <a:pPr>
              <a:spcBef>
                <a:spcPct val="50000"/>
              </a:spcBef>
            </a:pPr>
            <a:r>
              <a:rPr lang="zh-CN" altLang="en-US" sz="1800" b="1" dirty="0">
                <a:solidFill>
                  <a:schemeClr val="accent2"/>
                </a:solidFill>
                <a:latin typeface="宋体" panose="02010600030101010101" pitchFamily="2" charset="-122"/>
              </a:rPr>
              <a:t>对于低通</a:t>
            </a:r>
            <a:r>
              <a:rPr lang="en-US" altLang="zh-CN" sz="1800" b="1" dirty="0">
                <a:solidFill>
                  <a:schemeClr val="accent2"/>
                </a:solidFill>
                <a:latin typeface="宋体" panose="02010600030101010101" pitchFamily="2" charset="-122"/>
              </a:rPr>
              <a:t>+</a:t>
            </a:r>
            <a:r>
              <a:rPr lang="zh-CN" altLang="en-US" sz="1800" b="1" dirty="0">
                <a:solidFill>
                  <a:schemeClr val="accent2"/>
                </a:solidFill>
                <a:latin typeface="宋体" panose="02010600030101010101" pitchFamily="2" charset="-122"/>
              </a:rPr>
              <a:t>高通串联</a:t>
            </a:r>
            <a:endParaRPr lang="zh-CN" altLang="en-US" sz="1800" b="1" dirty="0">
              <a:solidFill>
                <a:schemeClr val="accent2"/>
              </a:solidFill>
              <a:latin typeface="宋体" panose="02010600030101010101" pitchFamily="2" charset="-122"/>
            </a:endParaRPr>
          </a:p>
        </p:txBody>
      </p:sp>
      <p:graphicFrame>
        <p:nvGraphicFramePr>
          <p:cNvPr id="328765" name="对象 328764"/>
          <p:cNvGraphicFramePr/>
          <p:nvPr/>
        </p:nvGraphicFramePr>
        <p:xfrm>
          <a:off x="2361813" y="1282528"/>
          <a:ext cx="1008636" cy="316762"/>
        </p:xfrm>
        <a:graphic>
          <a:graphicData uri="http://schemas.openxmlformats.org/presentationml/2006/ole">
            <mc:AlternateContent xmlns:mc="http://schemas.openxmlformats.org/markup-compatibility/2006">
              <mc:Choice xmlns:v="urn:schemas-microsoft-com:vml" Requires="v">
                <p:oleObj spid="_x0000_s174082" name="" r:id="rId1" imgW="787400" imgH="228600" progId="Equation.DSMT4">
                  <p:embed/>
                </p:oleObj>
              </mc:Choice>
              <mc:Fallback>
                <p:oleObj name="" r:id="rId1" imgW="787400" imgH="228600" progId="Equation.DSMT4">
                  <p:embed/>
                  <p:pic>
                    <p:nvPicPr>
                      <p:cNvPr id="0" name="对象 328764"/>
                      <p:cNvPicPr/>
                      <p:nvPr/>
                    </p:nvPicPr>
                    <p:blipFill>
                      <a:blip r:embed="rId2">
                        <a:clrChange>
                          <a:clrFrom>
                            <a:srgbClr val="000000"/>
                          </a:clrFrom>
                          <a:clrTo>
                            <a:srgbClr val="000000"/>
                          </a:clrTo>
                        </a:clrChange>
                      </a:blip>
                      <a:stretch>
                        <a:fillRect/>
                      </a:stretch>
                    </p:blipFill>
                    <p:spPr>
                      <a:xfrm>
                        <a:off x="2361813" y="1282528"/>
                        <a:ext cx="1008636" cy="3167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328764"/>
                                        </p:tgtEl>
                                        <p:attrNameLst>
                                          <p:attrName>style.visibility</p:attrName>
                                        </p:attrNameLst>
                                      </p:cBhvr>
                                      <p:to>
                                        <p:strVal val="visible"/>
                                      </p:to>
                                    </p:set>
                                    <p:anim calcmode="lin" valueType="num">
                                      <p:cBhvr>
                                        <p:cTn id="7" dur="1000" fill="hold"/>
                                        <p:tgtEl>
                                          <p:spTgt spid="328764"/>
                                        </p:tgtEl>
                                        <p:attrNameLst>
                                          <p:attrName>ppt_w</p:attrName>
                                        </p:attrNameLst>
                                      </p:cBhvr>
                                      <p:tavLst>
                                        <p:tav tm="0">
                                          <p:val>
                                            <p:fltVal val="0"/>
                                          </p:val>
                                        </p:tav>
                                        <p:tav tm="100000">
                                          <p:val>
                                            <p:strVal val="#ppt_w"/>
                                          </p:val>
                                        </p:tav>
                                      </p:tavLst>
                                    </p:anim>
                                    <p:anim calcmode="lin" valueType="num">
                                      <p:cBhvr>
                                        <p:cTn id="8" dur="1000" fill="hold"/>
                                        <p:tgtEl>
                                          <p:spTgt spid="328764"/>
                                        </p:tgtEl>
                                        <p:attrNameLst>
                                          <p:attrName>ppt_h</p:attrName>
                                        </p:attrNameLst>
                                      </p:cBhvr>
                                      <p:tavLst>
                                        <p:tav tm="0">
                                          <p:val>
                                            <p:fltVal val="0"/>
                                          </p:val>
                                        </p:tav>
                                        <p:tav tm="100000">
                                          <p:val>
                                            <p:strVal val="#ppt_h"/>
                                          </p:val>
                                        </p:tav>
                                      </p:tavLst>
                                    </p:anim>
                                    <p:anim calcmode="lin" valueType="num">
                                      <p:cBhvr>
                                        <p:cTn id="9" dur="1000" fill="hold"/>
                                        <p:tgtEl>
                                          <p:spTgt spid="328764"/>
                                        </p:tgtEl>
                                        <p:attrNameLst>
                                          <p:attrName>style.rotation</p:attrName>
                                        </p:attrNameLst>
                                      </p:cBhvr>
                                      <p:tavLst>
                                        <p:tav tm="0">
                                          <p:val>
                                            <p:fltVal val="90"/>
                                          </p:val>
                                        </p:tav>
                                        <p:tav tm="100000">
                                          <p:val>
                                            <p:fltVal val="0"/>
                                          </p:val>
                                        </p:tav>
                                      </p:tavLst>
                                    </p:anim>
                                    <p:animEffect transition="in" filter="fade">
                                      <p:cBhvr>
                                        <p:cTn id="10" dur="1000"/>
                                        <p:tgtEl>
                                          <p:spTgt spid="32876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28706"/>
                                        </p:tgtEl>
                                        <p:attrNameLst>
                                          <p:attrName>style.visibility</p:attrName>
                                        </p:attrNameLst>
                                      </p:cBhvr>
                                      <p:to>
                                        <p:strVal val="visible"/>
                                      </p:to>
                                    </p:set>
                                    <p:animEffect transition="in" filter="wipe(left)">
                                      <p:cBhvr>
                                        <p:cTn id="15" dur="500"/>
                                        <p:tgtEl>
                                          <p:spTgt spid="328706"/>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28765"/>
                                        </p:tgtEl>
                                        <p:attrNameLst>
                                          <p:attrName>style.visibility</p:attrName>
                                        </p:attrNameLst>
                                      </p:cBhvr>
                                      <p:to>
                                        <p:strVal val="visible"/>
                                      </p:to>
                                    </p:set>
                                    <p:animEffect transition="in" filter="wipe(left)">
                                      <p:cBhvr>
                                        <p:cTn id="19" dur="500"/>
                                        <p:tgtEl>
                                          <p:spTgt spid="328765"/>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328721"/>
                                        </p:tgtEl>
                                        <p:attrNameLst>
                                          <p:attrName>style.visibility</p:attrName>
                                        </p:attrNameLst>
                                      </p:cBhvr>
                                      <p:to>
                                        <p:strVal val="visible"/>
                                      </p:to>
                                    </p:set>
                                    <p:anim calcmode="lin" valueType="num">
                                      <p:cBhvr>
                                        <p:cTn id="24" dur="500" fill="hold"/>
                                        <p:tgtEl>
                                          <p:spTgt spid="328721"/>
                                        </p:tgtEl>
                                        <p:attrNameLst>
                                          <p:attrName>ppt_w</p:attrName>
                                        </p:attrNameLst>
                                      </p:cBhvr>
                                      <p:tavLst>
                                        <p:tav tm="0">
                                          <p:val>
                                            <p:fltVal val="0"/>
                                          </p:val>
                                        </p:tav>
                                        <p:tav tm="100000">
                                          <p:val>
                                            <p:strVal val="#ppt_w"/>
                                          </p:val>
                                        </p:tav>
                                      </p:tavLst>
                                    </p:anim>
                                    <p:anim calcmode="lin" valueType="num">
                                      <p:cBhvr>
                                        <p:cTn id="25" dur="500" fill="hold"/>
                                        <p:tgtEl>
                                          <p:spTgt spid="328721"/>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iterate type="lt">
                                    <p:tmPct val="5000"/>
                                  </p:iterate>
                                  <p:childTnLst>
                                    <p:set>
                                      <p:cBhvr>
                                        <p:cTn id="29" dur="1" fill="hold">
                                          <p:stCondLst>
                                            <p:cond delay="0"/>
                                          </p:stCondLst>
                                        </p:cTn>
                                        <p:tgtEl>
                                          <p:spTgt spid="328720"/>
                                        </p:tgtEl>
                                        <p:attrNameLst>
                                          <p:attrName>style.visibility</p:attrName>
                                        </p:attrNameLst>
                                      </p:cBhvr>
                                      <p:to>
                                        <p:strVal val="visible"/>
                                      </p:to>
                                    </p:set>
                                    <p:anim calcmode="lin" valueType="num">
                                      <p:cBhvr>
                                        <p:cTn id="30" dur="1000" fill="hold"/>
                                        <p:tgtEl>
                                          <p:spTgt spid="328720"/>
                                        </p:tgtEl>
                                        <p:attrNameLst>
                                          <p:attrName>ppt_w</p:attrName>
                                        </p:attrNameLst>
                                      </p:cBhvr>
                                      <p:tavLst>
                                        <p:tav tm="0">
                                          <p:val>
                                            <p:fltVal val="0"/>
                                          </p:val>
                                        </p:tav>
                                        <p:tav tm="100000">
                                          <p:val>
                                            <p:strVal val="#ppt_w"/>
                                          </p:val>
                                        </p:tav>
                                      </p:tavLst>
                                    </p:anim>
                                    <p:anim calcmode="lin" valueType="num">
                                      <p:cBhvr>
                                        <p:cTn id="31" dur="1000" fill="hold"/>
                                        <p:tgtEl>
                                          <p:spTgt spid="328720"/>
                                        </p:tgtEl>
                                        <p:attrNameLst>
                                          <p:attrName>ppt_h</p:attrName>
                                        </p:attrNameLst>
                                      </p:cBhvr>
                                      <p:tavLst>
                                        <p:tav tm="0">
                                          <p:val>
                                            <p:fltVal val="0"/>
                                          </p:val>
                                        </p:tav>
                                        <p:tav tm="100000">
                                          <p:val>
                                            <p:strVal val="#ppt_h"/>
                                          </p:val>
                                        </p:tav>
                                      </p:tavLst>
                                    </p:anim>
                                    <p:anim calcmode="lin" valueType="num">
                                      <p:cBhvr>
                                        <p:cTn id="32" dur="1000" fill="hold"/>
                                        <p:tgtEl>
                                          <p:spTgt spid="328720"/>
                                        </p:tgtEl>
                                        <p:attrNameLst>
                                          <p:attrName>style.rotation</p:attrName>
                                        </p:attrNameLst>
                                      </p:cBhvr>
                                      <p:tavLst>
                                        <p:tav tm="0">
                                          <p:val>
                                            <p:fltVal val="90"/>
                                          </p:val>
                                        </p:tav>
                                        <p:tav tm="100000">
                                          <p:val>
                                            <p:fltVal val="0"/>
                                          </p:val>
                                        </p:tav>
                                      </p:tavLst>
                                    </p:anim>
                                    <p:animEffect transition="in" filter="fade">
                                      <p:cBhvr>
                                        <p:cTn id="33" dur="1000"/>
                                        <p:tgtEl>
                                          <p:spTgt spid="328720"/>
                                        </p:tgtEl>
                                      </p:cBhvr>
                                    </p:animEffect>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nodeType="clickEffect">
                                  <p:stCondLst>
                                    <p:cond delay="0"/>
                                  </p:stCondLst>
                                  <p:childTnLst>
                                    <p:set>
                                      <p:cBhvr>
                                        <p:cTn id="37" dur="1" fill="hold">
                                          <p:stCondLst>
                                            <p:cond delay="0"/>
                                          </p:stCondLst>
                                        </p:cTn>
                                        <p:tgtEl>
                                          <p:spTgt spid="328742"/>
                                        </p:tgtEl>
                                        <p:attrNameLst>
                                          <p:attrName>style.visibility</p:attrName>
                                        </p:attrNameLst>
                                      </p:cBhvr>
                                      <p:to>
                                        <p:strVal val="visible"/>
                                      </p:to>
                                    </p:set>
                                    <p:anim calcmode="lin" valueType="num">
                                      <p:cBhvr>
                                        <p:cTn id="38" dur="1000" fill="hold"/>
                                        <p:tgtEl>
                                          <p:spTgt spid="328742"/>
                                        </p:tgtEl>
                                        <p:attrNameLst>
                                          <p:attrName>ppt_w</p:attrName>
                                        </p:attrNameLst>
                                      </p:cBhvr>
                                      <p:tavLst>
                                        <p:tav tm="0">
                                          <p:val>
                                            <p:fltVal val="0"/>
                                          </p:val>
                                        </p:tav>
                                        <p:tav tm="100000">
                                          <p:val>
                                            <p:strVal val="#ppt_w"/>
                                          </p:val>
                                        </p:tav>
                                      </p:tavLst>
                                    </p:anim>
                                    <p:anim calcmode="lin" valueType="num">
                                      <p:cBhvr>
                                        <p:cTn id="39" dur="1000" fill="hold"/>
                                        <p:tgtEl>
                                          <p:spTgt spid="328742"/>
                                        </p:tgtEl>
                                        <p:attrNameLst>
                                          <p:attrName>ppt_h</p:attrName>
                                        </p:attrNameLst>
                                      </p:cBhvr>
                                      <p:tavLst>
                                        <p:tav tm="0">
                                          <p:val>
                                            <p:fltVal val="0"/>
                                          </p:val>
                                        </p:tav>
                                        <p:tav tm="100000">
                                          <p:val>
                                            <p:strVal val="#ppt_h"/>
                                          </p:val>
                                        </p:tav>
                                      </p:tavLst>
                                    </p:anim>
                                    <p:anim calcmode="lin" valueType="num">
                                      <p:cBhvr>
                                        <p:cTn id="40" dur="1000" fill="hold"/>
                                        <p:tgtEl>
                                          <p:spTgt spid="328742"/>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287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328763"/>
                                        </p:tgtEl>
                                        <p:attrNameLst>
                                          <p:attrName>style.visibility</p:attrName>
                                        </p:attrNameLst>
                                      </p:cBhvr>
                                      <p:to>
                                        <p:strVal val="visible"/>
                                      </p:to>
                                    </p:set>
                                    <p:anim calcmode="discrete" valueType="clr">
                                      <p:cBhvr override="childStyle">
                                        <p:cTn id="46" dur="80"/>
                                        <p:tgtEl>
                                          <p:spTgt spid="328763"/>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328763"/>
                                        </p:tgtEl>
                                        <p:attrNameLst>
                                          <p:attrName>fillcolor</p:attrName>
                                        </p:attrNameLst>
                                      </p:cBhvr>
                                      <p:tavLst>
                                        <p:tav tm="0">
                                          <p:val>
                                            <p:clrVal>
                                              <a:schemeClr val="accent2"/>
                                            </p:clrVal>
                                          </p:val>
                                        </p:tav>
                                        <p:tav tm="50000">
                                          <p:val>
                                            <p:clrVal>
                                              <a:schemeClr val="hlink"/>
                                            </p:clrVal>
                                          </p:val>
                                        </p:tav>
                                      </p:tavLst>
                                    </p:anim>
                                    <p:set>
                                      <p:cBhvr>
                                        <p:cTn id="48" dur="80"/>
                                        <p:tgtEl>
                                          <p:spTgt spid="32876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20" grpId="0"/>
      <p:bldP spid="328763" grpId="0"/>
      <p:bldP spid="32876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730" name="组合 329729"/>
          <p:cNvGrpSpPr/>
          <p:nvPr/>
        </p:nvGrpSpPr>
        <p:grpSpPr>
          <a:xfrm>
            <a:off x="3832493" y="1635014"/>
            <a:ext cx="1068177" cy="2006554"/>
            <a:chOff x="1224" y="1451"/>
            <a:chExt cx="897" cy="1685"/>
          </a:xfrm>
        </p:grpSpPr>
        <p:sp>
          <p:nvSpPr>
            <p:cNvPr id="329731" name="矩形 329730"/>
            <p:cNvSpPr/>
            <p:nvPr/>
          </p:nvSpPr>
          <p:spPr>
            <a:xfrm>
              <a:off x="1224" y="1968"/>
              <a:ext cx="225" cy="309"/>
            </a:xfrm>
            <a:prstGeom prst="rect">
              <a:avLst/>
            </a:prstGeom>
            <a:noFill/>
            <a:ln w="9525">
              <a:noFill/>
            </a:ln>
          </p:spPr>
          <p:txBody>
            <a:bodyPr>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32" name="矩形 329731"/>
            <p:cNvSpPr/>
            <p:nvPr/>
          </p:nvSpPr>
          <p:spPr>
            <a:xfrm>
              <a:off x="1235" y="2362"/>
              <a:ext cx="250" cy="309"/>
            </a:xfrm>
            <a:prstGeom prst="rect">
              <a:avLst/>
            </a:prstGeom>
            <a:noFill/>
            <a:ln w="9525">
              <a:noFill/>
            </a:ln>
          </p:spPr>
          <p:txBody>
            <a:bodyPr wrap="none" anchor="t">
              <a:spAutoFit/>
            </a:bodyPr>
            <a:lstStyle/>
            <a:p>
              <a:pPr>
                <a:spcBef>
                  <a:spcPct val="50000"/>
                </a:spcBef>
              </a:pPr>
              <a:r>
                <a:rPr lang="en-US" altLang="zh-CN" sz="1800" b="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33" name="左中括号 329732"/>
            <p:cNvSpPr/>
            <p:nvPr/>
          </p:nvSpPr>
          <p:spPr>
            <a:xfrm>
              <a:off x="1807" y="1451"/>
              <a:ext cx="314" cy="1064"/>
            </a:xfrm>
            <a:prstGeom prst="leftBracket">
              <a:avLst>
                <a:gd name="adj" fmla="val 169426"/>
              </a:avLst>
            </a:prstGeom>
            <a:noFill/>
            <a:ln w="19050" cap="flat" cmpd="sng">
              <a:solidFill>
                <a:schemeClr val="tx1"/>
              </a:solidFill>
              <a:prstDash val="solid"/>
              <a:headEnd type="none" w="med" len="med"/>
              <a:tailEnd type="none" w="med" len="med"/>
            </a:ln>
          </p:spPr>
          <p:txBody>
            <a:bodyPr/>
            <a:lstStyle/>
            <a:p>
              <a:endParaRPr lang="zh-CN" altLang="en-US" sz="100"/>
            </a:p>
          </p:txBody>
        </p:sp>
        <p:sp>
          <p:nvSpPr>
            <p:cNvPr id="329734" name="左中括号 329733"/>
            <p:cNvSpPr/>
            <p:nvPr/>
          </p:nvSpPr>
          <p:spPr>
            <a:xfrm>
              <a:off x="1807" y="2072"/>
              <a:ext cx="314" cy="1064"/>
            </a:xfrm>
            <a:prstGeom prst="leftBracket">
              <a:avLst>
                <a:gd name="adj" fmla="val 169426"/>
              </a:avLst>
            </a:prstGeom>
            <a:noFill/>
            <a:ln w="19050" cap="flat" cmpd="sng">
              <a:solidFill>
                <a:schemeClr val="tx1"/>
              </a:solidFill>
              <a:prstDash val="solid"/>
              <a:headEnd type="none" w="med" len="med"/>
              <a:tailEnd type="none" w="med" len="med"/>
            </a:ln>
          </p:spPr>
          <p:txBody>
            <a:bodyPr/>
            <a:lstStyle/>
            <a:p>
              <a:endParaRPr lang="zh-CN" altLang="en-US" sz="100"/>
            </a:p>
          </p:txBody>
        </p:sp>
        <p:sp>
          <p:nvSpPr>
            <p:cNvPr id="329735" name="直接连接符 329734"/>
            <p:cNvSpPr/>
            <p:nvPr/>
          </p:nvSpPr>
          <p:spPr>
            <a:xfrm>
              <a:off x="1347" y="2001"/>
              <a:ext cx="459" cy="0"/>
            </a:xfrm>
            <a:prstGeom prst="line">
              <a:avLst/>
            </a:prstGeom>
            <a:ln w="9525" cap="flat" cmpd="sng">
              <a:solidFill>
                <a:schemeClr val="tx1"/>
              </a:solidFill>
              <a:prstDash val="solid"/>
              <a:headEnd type="oval" w="med" len="med"/>
              <a:tailEnd type="oval" w="med" len="med"/>
            </a:ln>
          </p:spPr>
        </p:sp>
        <p:sp>
          <p:nvSpPr>
            <p:cNvPr id="329736" name="直接连接符 329735"/>
            <p:cNvSpPr/>
            <p:nvPr/>
          </p:nvSpPr>
          <p:spPr>
            <a:xfrm>
              <a:off x="1352" y="2602"/>
              <a:ext cx="459" cy="0"/>
            </a:xfrm>
            <a:prstGeom prst="line">
              <a:avLst/>
            </a:prstGeom>
            <a:ln w="9525" cap="flat" cmpd="sng">
              <a:solidFill>
                <a:schemeClr val="tx1"/>
              </a:solidFill>
              <a:prstDash val="solid"/>
              <a:headEnd type="oval" w="med" len="med"/>
              <a:tailEnd type="oval" w="med" len="med"/>
            </a:ln>
          </p:spPr>
        </p:sp>
        <p:sp>
          <p:nvSpPr>
            <p:cNvPr id="329737" name="矩形 329736"/>
            <p:cNvSpPr/>
            <p:nvPr/>
          </p:nvSpPr>
          <p:spPr>
            <a:xfrm>
              <a:off x="1233" y="2132"/>
              <a:ext cx="295" cy="309"/>
            </a:xfrm>
            <a:prstGeom prst="rect">
              <a:avLst/>
            </a:prstGeom>
            <a:noFill/>
            <a:ln w="9525">
              <a:noFill/>
            </a:ln>
          </p:spPr>
          <p:txBody>
            <a:bodyPr wrap="none" anchor="t">
              <a:spAutoFit/>
            </a:bodyPr>
            <a:lstStyle/>
            <a:p>
              <a:pPr>
                <a:spcBef>
                  <a:spcPct val="50000"/>
                </a:spcBef>
              </a:pPr>
              <a:r>
                <a:rPr lang="en-US" altLang="zh-CN" sz="1800" b="1" i="1" err="1">
                  <a:latin typeface="Times New Roman" panose="02020603050405020304" pitchFamily="18" charset="0"/>
                  <a:ea typeface="楷体_GB2312" pitchFamily="49" charset="-122"/>
                </a:rPr>
                <a:t>u</a:t>
              </a:r>
              <a:r>
                <a:rPr lang="en-US" altLang="zh-CN" sz="1800" b="1" baseline="-25000" err="1">
                  <a:latin typeface="Times New Roman" panose="02020603050405020304" pitchFamily="18" charset="0"/>
                  <a:ea typeface="楷体_GB2312" pitchFamily="49" charset="-122"/>
                </a:rPr>
                <a:t>i</a:t>
              </a:r>
              <a:endParaRPr lang="en-US" altLang="zh-CN" sz="1800" b="1" baseline="-25000">
                <a:latin typeface="Times New Roman" panose="02020603050405020304" pitchFamily="18" charset="0"/>
                <a:ea typeface="楷体_GB2312" pitchFamily="49" charset="-122"/>
              </a:endParaRPr>
            </a:p>
          </p:txBody>
        </p:sp>
      </p:grpSp>
      <p:grpSp>
        <p:nvGrpSpPr>
          <p:cNvPr id="329738" name="组合 329737"/>
          <p:cNvGrpSpPr/>
          <p:nvPr/>
        </p:nvGrpSpPr>
        <p:grpSpPr>
          <a:xfrm>
            <a:off x="6530921" y="1642159"/>
            <a:ext cx="1132482" cy="2006554"/>
            <a:chOff x="3490" y="1457"/>
            <a:chExt cx="951" cy="1685"/>
          </a:xfrm>
        </p:grpSpPr>
        <p:sp>
          <p:nvSpPr>
            <p:cNvPr id="329739" name="左中括号 329738"/>
            <p:cNvSpPr/>
            <p:nvPr/>
          </p:nvSpPr>
          <p:spPr>
            <a:xfrm flipH="1">
              <a:off x="3490" y="1457"/>
              <a:ext cx="314" cy="1064"/>
            </a:xfrm>
            <a:prstGeom prst="leftBracket">
              <a:avLst>
                <a:gd name="adj" fmla="val 169426"/>
              </a:avLst>
            </a:prstGeom>
            <a:noFill/>
            <a:ln w="19050" cap="flat" cmpd="sng">
              <a:solidFill>
                <a:schemeClr val="tx1"/>
              </a:solidFill>
              <a:prstDash val="solid"/>
              <a:headEnd type="none" w="med" len="med"/>
              <a:tailEnd type="none" w="med" len="med"/>
            </a:ln>
          </p:spPr>
          <p:txBody>
            <a:bodyPr/>
            <a:lstStyle/>
            <a:p>
              <a:endParaRPr lang="zh-CN" altLang="en-US" sz="100"/>
            </a:p>
          </p:txBody>
        </p:sp>
        <p:sp>
          <p:nvSpPr>
            <p:cNvPr id="329740" name="左中括号 329739"/>
            <p:cNvSpPr/>
            <p:nvPr/>
          </p:nvSpPr>
          <p:spPr>
            <a:xfrm flipH="1">
              <a:off x="3490" y="2078"/>
              <a:ext cx="314" cy="1064"/>
            </a:xfrm>
            <a:prstGeom prst="leftBracket">
              <a:avLst>
                <a:gd name="adj" fmla="val 169426"/>
              </a:avLst>
            </a:prstGeom>
            <a:noFill/>
            <a:ln w="19050" cap="flat" cmpd="sng">
              <a:solidFill>
                <a:schemeClr val="tx1"/>
              </a:solidFill>
              <a:prstDash val="solid"/>
              <a:headEnd type="none" w="med" len="med"/>
              <a:tailEnd type="none" w="med" len="med"/>
            </a:ln>
          </p:spPr>
          <p:txBody>
            <a:bodyPr/>
            <a:lstStyle/>
            <a:p>
              <a:endParaRPr lang="zh-CN" altLang="en-US" sz="100"/>
            </a:p>
          </p:txBody>
        </p:sp>
        <p:sp>
          <p:nvSpPr>
            <p:cNvPr id="329741" name="直接连接符 329740"/>
            <p:cNvSpPr/>
            <p:nvPr/>
          </p:nvSpPr>
          <p:spPr>
            <a:xfrm flipH="1">
              <a:off x="3805" y="2007"/>
              <a:ext cx="459" cy="0"/>
            </a:xfrm>
            <a:prstGeom prst="line">
              <a:avLst/>
            </a:prstGeom>
            <a:ln w="9525" cap="flat" cmpd="sng">
              <a:solidFill>
                <a:schemeClr val="tx1"/>
              </a:solidFill>
              <a:prstDash val="solid"/>
              <a:headEnd type="oval" w="med" len="med"/>
              <a:tailEnd type="oval" w="med" len="med"/>
            </a:ln>
          </p:spPr>
        </p:sp>
        <p:sp>
          <p:nvSpPr>
            <p:cNvPr id="329742" name="直接连接符 329741"/>
            <p:cNvSpPr/>
            <p:nvPr/>
          </p:nvSpPr>
          <p:spPr>
            <a:xfrm flipH="1">
              <a:off x="3800" y="2608"/>
              <a:ext cx="459" cy="0"/>
            </a:xfrm>
            <a:prstGeom prst="line">
              <a:avLst/>
            </a:prstGeom>
            <a:ln w="9525" cap="flat" cmpd="sng">
              <a:solidFill>
                <a:schemeClr val="tx1"/>
              </a:solidFill>
              <a:prstDash val="solid"/>
              <a:headEnd type="oval" w="med" len="med"/>
              <a:tailEnd type="oval" w="med" len="med"/>
            </a:ln>
          </p:spPr>
        </p:sp>
        <p:sp>
          <p:nvSpPr>
            <p:cNvPr id="329743" name="矩形 329742"/>
            <p:cNvSpPr/>
            <p:nvPr/>
          </p:nvSpPr>
          <p:spPr>
            <a:xfrm>
              <a:off x="4109" y="1964"/>
              <a:ext cx="225" cy="309"/>
            </a:xfrm>
            <a:prstGeom prst="rect">
              <a:avLst/>
            </a:prstGeom>
            <a:noFill/>
            <a:ln w="9525">
              <a:noFill/>
            </a:ln>
          </p:spPr>
          <p:txBody>
            <a:bodyPr>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44" name="矩形 329743"/>
            <p:cNvSpPr/>
            <p:nvPr/>
          </p:nvSpPr>
          <p:spPr>
            <a:xfrm>
              <a:off x="4120" y="2368"/>
              <a:ext cx="250" cy="309"/>
            </a:xfrm>
            <a:prstGeom prst="rect">
              <a:avLst/>
            </a:prstGeom>
            <a:noFill/>
            <a:ln w="9525">
              <a:noFill/>
            </a:ln>
          </p:spPr>
          <p:txBody>
            <a:bodyPr wrap="none" anchor="t">
              <a:spAutoFit/>
            </a:bodyPr>
            <a:lstStyle/>
            <a:p>
              <a:pPr>
                <a:spcBef>
                  <a:spcPct val="50000"/>
                </a:spcBef>
              </a:pPr>
              <a:r>
                <a:rPr lang="en-US" altLang="zh-CN" sz="1800" b="1">
                  <a:effectLst>
                    <a:outerShdw blurRad="38100" dist="38100" dir="2700000">
                      <a:srgbClr val="FFFFFF"/>
                    </a:outerShdw>
                  </a:effectLst>
                  <a:latin typeface="Times New Roman" panose="02020603050405020304" pitchFamily="18" charset="0"/>
                  <a:ea typeface="楷体_GB2312" pitchFamily="49" charset="-122"/>
                </a:rPr>
                <a:t>–</a:t>
              </a:r>
              <a:endParaRPr lang="en-US" altLang="zh-CN" sz="18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45" name="矩形 329744"/>
            <p:cNvSpPr/>
            <p:nvPr/>
          </p:nvSpPr>
          <p:spPr>
            <a:xfrm>
              <a:off x="4118" y="2138"/>
              <a:ext cx="323" cy="309"/>
            </a:xfrm>
            <a:prstGeom prst="rect">
              <a:avLst/>
            </a:prstGeom>
            <a:noFill/>
            <a:ln w="9525">
              <a:noFill/>
            </a:ln>
          </p:spPr>
          <p:txBody>
            <a:bodyPr wrap="none" anchor="t">
              <a:spAutoFit/>
            </a:bodyPr>
            <a:lstStyle/>
            <a:p>
              <a:pPr>
                <a:spcBef>
                  <a:spcPct val="50000"/>
                </a:spcBef>
              </a:pPr>
              <a:r>
                <a:rPr lang="en-US" altLang="zh-CN" sz="1800" b="1" i="1" err="1">
                  <a:latin typeface="Times New Roman" panose="02020603050405020304" pitchFamily="18" charset="0"/>
                  <a:ea typeface="楷体_GB2312" pitchFamily="49" charset="-122"/>
                </a:rPr>
                <a:t>u</a:t>
              </a:r>
              <a:r>
                <a:rPr lang="en-US" altLang="zh-CN" sz="1800" b="1" baseline="-25000" err="1">
                  <a:latin typeface="Times New Roman" panose="02020603050405020304" pitchFamily="18" charset="0"/>
                  <a:ea typeface="楷体_GB2312" pitchFamily="49" charset="-122"/>
                </a:rPr>
                <a:t>o</a:t>
              </a:r>
              <a:endParaRPr lang="en-US" altLang="zh-CN" sz="1800" b="1" baseline="-25000">
                <a:latin typeface="Times New Roman" panose="02020603050405020304" pitchFamily="18" charset="0"/>
                <a:ea typeface="楷体_GB2312" pitchFamily="49" charset="-122"/>
              </a:endParaRPr>
            </a:p>
          </p:txBody>
        </p:sp>
      </p:grpSp>
      <p:sp>
        <p:nvSpPr>
          <p:cNvPr id="329746" name="矩形 329745"/>
          <p:cNvSpPr/>
          <p:nvPr/>
        </p:nvSpPr>
        <p:spPr>
          <a:xfrm>
            <a:off x="1737817" y="676393"/>
            <a:ext cx="2804413" cy="368300"/>
          </a:xfrm>
          <a:prstGeom prst="rect">
            <a:avLst/>
          </a:prstGeom>
          <a:noFill/>
          <a:ln w="9525">
            <a:noFill/>
          </a:ln>
        </p:spPr>
        <p:txBody>
          <a:bodyPr>
            <a:spAutoFit/>
          </a:bodyPr>
          <a:lstStyle/>
          <a:p>
            <a:pPr>
              <a:spcBef>
                <a:spcPct val="50000"/>
              </a:spcBef>
            </a:pPr>
            <a:r>
              <a:rPr lang="zh-CN" altLang="en-US" sz="1800" b="1" dirty="0">
                <a:solidFill>
                  <a:schemeClr val="accent2"/>
                </a:solidFill>
                <a:latin typeface="Times New Roman" panose="02020603050405020304" pitchFamily="18" charset="0"/>
              </a:rPr>
              <a:t>典型二阶带阻滤波电路</a:t>
            </a:r>
            <a:endParaRPr lang="zh-CN" altLang="en-US" sz="1800" b="1" dirty="0">
              <a:solidFill>
                <a:schemeClr val="accent2"/>
              </a:solidFill>
              <a:latin typeface="Times New Roman" panose="02020603050405020304" pitchFamily="18" charset="0"/>
            </a:endParaRPr>
          </a:p>
        </p:txBody>
      </p:sp>
      <p:grpSp>
        <p:nvGrpSpPr>
          <p:cNvPr id="329747" name="组合 329746"/>
          <p:cNvGrpSpPr/>
          <p:nvPr/>
        </p:nvGrpSpPr>
        <p:grpSpPr>
          <a:xfrm>
            <a:off x="1992655" y="2905633"/>
            <a:ext cx="2212568" cy="1583808"/>
            <a:chOff x="714" y="2440"/>
            <a:chExt cx="1858" cy="1330"/>
          </a:xfrm>
        </p:grpSpPr>
        <p:sp>
          <p:nvSpPr>
            <p:cNvPr id="329748" name="直接连接符 329747"/>
            <p:cNvSpPr/>
            <p:nvPr/>
          </p:nvSpPr>
          <p:spPr>
            <a:xfrm>
              <a:off x="868" y="3587"/>
              <a:ext cx="1560" cy="0"/>
            </a:xfrm>
            <a:prstGeom prst="line">
              <a:avLst/>
            </a:prstGeom>
            <a:ln w="12700" cap="sq" cmpd="sng">
              <a:solidFill>
                <a:schemeClr val="tx1"/>
              </a:solidFill>
              <a:prstDash val="solid"/>
              <a:headEnd type="none" w="sm" len="sm"/>
              <a:tailEnd type="arrow" w="med" len="med"/>
            </a:ln>
          </p:spPr>
        </p:sp>
        <p:sp>
          <p:nvSpPr>
            <p:cNvPr id="329749" name="文本框 329748"/>
            <p:cNvSpPr txBox="1"/>
            <p:nvPr/>
          </p:nvSpPr>
          <p:spPr>
            <a:xfrm>
              <a:off x="2308" y="3309"/>
              <a:ext cx="264" cy="270"/>
            </a:xfrm>
            <a:prstGeom prst="rect">
              <a:avLst/>
            </a:prstGeom>
            <a:noFill/>
            <a:ln w="12700">
              <a:noFill/>
            </a:ln>
          </p:spPr>
          <p:txBody>
            <a:bodyPr>
              <a:spAutoFit/>
            </a:bodyPr>
            <a:lstStyle/>
            <a:p>
              <a:r>
                <a:rPr lang="en-US" altLang="en-US" sz="1500" b="1" i="1">
                  <a:effectLst>
                    <a:outerShdw blurRad="38100" dist="38100" dir="2700000">
                      <a:srgbClr val="FFFFFF"/>
                    </a:outerShdw>
                  </a:effectLst>
                  <a:latin typeface="Times New Roman" panose="02020603050405020304" pitchFamily="18" charset="0"/>
                  <a:ea typeface="楷体_GB2312" pitchFamily="49" charset="-122"/>
                </a:rPr>
                <a:t>f</a:t>
              </a:r>
              <a:endParaRPr lang="en-US" altLang="zh-CN" sz="1500" b="1" i="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50" name="直接连接符 329749"/>
            <p:cNvSpPr/>
            <p:nvPr/>
          </p:nvSpPr>
          <p:spPr>
            <a:xfrm flipV="1">
              <a:off x="868" y="2531"/>
              <a:ext cx="0" cy="1056"/>
            </a:xfrm>
            <a:prstGeom prst="line">
              <a:avLst/>
            </a:prstGeom>
            <a:ln w="12700" cap="sq" cmpd="sng">
              <a:solidFill>
                <a:schemeClr val="tx1"/>
              </a:solidFill>
              <a:prstDash val="solid"/>
              <a:headEnd type="none" w="sm" len="sm"/>
              <a:tailEnd type="arrow" w="med" len="med"/>
            </a:ln>
          </p:spPr>
        </p:sp>
        <p:sp>
          <p:nvSpPr>
            <p:cNvPr id="329751" name="文本框 329750"/>
            <p:cNvSpPr txBox="1"/>
            <p:nvPr/>
          </p:nvSpPr>
          <p:spPr>
            <a:xfrm>
              <a:off x="714" y="3500"/>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52" name="文本框 329751"/>
            <p:cNvSpPr txBox="1"/>
            <p:nvPr/>
          </p:nvSpPr>
          <p:spPr>
            <a:xfrm>
              <a:off x="856" y="2440"/>
              <a:ext cx="495" cy="270"/>
            </a:xfrm>
            <a:prstGeom prst="rect">
              <a:avLst/>
            </a:prstGeom>
            <a:noFill/>
            <a:ln w="12700">
              <a:noFill/>
            </a:ln>
          </p:spPr>
          <p:txBody>
            <a:bodyPr wrap="none" anchor="t">
              <a:spAutoFit/>
            </a:bodyPr>
            <a:lstStyle/>
            <a:p>
              <a:r>
                <a:rPr lang="en-US" altLang="zh-CN" sz="1500" b="1" i="1">
                  <a:effectLst>
                    <a:outerShdw blurRad="38100" dist="38100" dir="2700000">
                      <a:srgbClr val="FFFFFF"/>
                    </a:outerShdw>
                  </a:effectLst>
                  <a:latin typeface="Times New Roman" panose="02020603050405020304" pitchFamily="18" charset="0"/>
                  <a:ea typeface="楷体_GB2312" pitchFamily="49" charset="-122"/>
                </a:rPr>
                <a:t>H</a:t>
              </a:r>
              <a:r>
                <a:rPr lang="en-US" altLang="en-US" sz="1500" b="1">
                  <a:effectLst>
                    <a:outerShdw blurRad="38100" dist="38100" dir="2700000">
                      <a:srgbClr val="FFFFFF"/>
                    </a:outerShdw>
                  </a:effectLst>
                  <a:latin typeface="Times New Roman" panose="02020603050405020304" pitchFamily="18" charset="0"/>
                  <a:ea typeface="楷体_GB2312" pitchFamily="49" charset="-122"/>
                </a:rPr>
                <a:t>(</a:t>
              </a:r>
              <a:r>
                <a:rPr lang="en-US" altLang="en-US" sz="1500" b="1" i="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r>
                <a:rPr lang="en-US" altLang="en-US" sz="1500" b="1">
                  <a:effectLst>
                    <a:outerShdw blurRad="38100" dist="38100" dir="2700000">
                      <a:srgbClr val="FFFFFF"/>
                    </a:outerShdw>
                  </a:effectLst>
                  <a:latin typeface="Times New Roman" panose="02020603050405020304" pitchFamily="18" charset="0"/>
                  <a:ea typeface="楷体_GB2312" pitchFamily="49" charset="-122"/>
                  <a:sym typeface="Symbol" panose="05050102010706020507" pitchFamily="18" charset="2"/>
                </a:rPr>
                <a:t>)</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grpSp>
      <p:grpSp>
        <p:nvGrpSpPr>
          <p:cNvPr id="329753" name="组合 329752"/>
          <p:cNvGrpSpPr/>
          <p:nvPr/>
        </p:nvGrpSpPr>
        <p:grpSpPr>
          <a:xfrm>
            <a:off x="1636596" y="3203342"/>
            <a:ext cx="1358740" cy="1501641"/>
            <a:chOff x="415" y="2690"/>
            <a:chExt cx="1141" cy="1261"/>
          </a:xfrm>
        </p:grpSpPr>
        <p:sp>
          <p:nvSpPr>
            <p:cNvPr id="329754" name="文本框 329753"/>
            <p:cNvSpPr txBox="1"/>
            <p:nvPr/>
          </p:nvSpPr>
          <p:spPr>
            <a:xfrm>
              <a:off x="661" y="2690"/>
              <a:ext cx="23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1</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329755" name="组合 329754"/>
            <p:cNvGrpSpPr/>
            <p:nvPr/>
          </p:nvGrpSpPr>
          <p:grpSpPr>
            <a:xfrm>
              <a:off x="415" y="2807"/>
              <a:ext cx="1141" cy="1144"/>
              <a:chOff x="415" y="2807"/>
              <a:chExt cx="1141" cy="1144"/>
            </a:xfrm>
          </p:grpSpPr>
          <p:grpSp>
            <p:nvGrpSpPr>
              <p:cNvPr id="329756" name="组合 329755"/>
              <p:cNvGrpSpPr/>
              <p:nvPr/>
            </p:nvGrpSpPr>
            <p:grpSpPr>
              <a:xfrm>
                <a:off x="883" y="2807"/>
                <a:ext cx="673" cy="758"/>
                <a:chOff x="453" y="2847"/>
                <a:chExt cx="2005" cy="903"/>
              </a:xfrm>
            </p:grpSpPr>
            <p:sp>
              <p:nvSpPr>
                <p:cNvPr id="329757" name="任意多边形 329756"/>
                <p:cNvSpPr/>
                <p:nvPr/>
              </p:nvSpPr>
              <p:spPr>
                <a:xfrm flipH="1">
                  <a:off x="1735" y="3530"/>
                  <a:ext cx="723" cy="220"/>
                </a:xfrm>
                <a:custGeom>
                  <a:avLst/>
                  <a:gdLst/>
                  <a:ahLst/>
                  <a:cxnLst/>
                  <a:rect l="0" t="0" r="0" b="0"/>
                  <a:pathLst>
                    <a:path w="624" h="899">
                      <a:moveTo>
                        <a:pt x="0" y="894"/>
                      </a:moveTo>
                      <a:cubicBezTo>
                        <a:pt x="137" y="896"/>
                        <a:pt x="274" y="899"/>
                        <a:pt x="378" y="750"/>
                      </a:cubicBezTo>
                      <a:cubicBezTo>
                        <a:pt x="482" y="601"/>
                        <a:pt x="553" y="300"/>
                        <a:pt x="624"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29758" name="任意多边形 329757"/>
                <p:cNvSpPr/>
                <p:nvPr/>
              </p:nvSpPr>
              <p:spPr>
                <a:xfrm>
                  <a:off x="947" y="2847"/>
                  <a:ext cx="792" cy="683"/>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FF0000"/>
                  </a:solidFill>
                  <a:prstDash val="solid"/>
                  <a:headEnd type="none" w="med" len="med"/>
                  <a:tailEnd type="none" w="med" len="med"/>
                </a:ln>
              </p:spPr>
              <p:txBody>
                <a:bodyPr/>
                <a:lstStyle/>
                <a:p>
                  <a:endParaRPr lang="zh-CN" altLang="en-US" sz="100"/>
                </a:p>
              </p:txBody>
            </p:sp>
            <p:sp>
              <p:nvSpPr>
                <p:cNvPr id="329759" name="直接连接符 329758"/>
                <p:cNvSpPr/>
                <p:nvPr/>
              </p:nvSpPr>
              <p:spPr>
                <a:xfrm flipH="1">
                  <a:off x="453" y="2847"/>
                  <a:ext cx="494" cy="0"/>
                </a:xfrm>
                <a:prstGeom prst="line">
                  <a:avLst/>
                </a:prstGeom>
                <a:ln w="28575" cap="flat" cmpd="sng">
                  <a:solidFill>
                    <a:srgbClr val="FF0000"/>
                  </a:solidFill>
                  <a:prstDash val="solid"/>
                  <a:headEnd type="none" w="med" len="med"/>
                  <a:tailEnd type="none" w="med" len="med"/>
                </a:ln>
              </p:spPr>
            </p:sp>
          </p:grpSp>
          <p:sp>
            <p:nvSpPr>
              <p:cNvPr id="329760" name="文本框 329759"/>
              <p:cNvSpPr txBox="1"/>
              <p:nvPr/>
            </p:nvSpPr>
            <p:spPr>
              <a:xfrm>
                <a:off x="415" y="2850"/>
                <a:ext cx="514" cy="270"/>
              </a:xfrm>
              <a:prstGeom prst="rect">
                <a:avLst/>
              </a:prstGeom>
              <a:noFill/>
              <a:ln w="12700">
                <a:noFill/>
              </a:ln>
            </p:spPr>
            <p:txBody>
              <a:bodyPr wrap="none" anchor="t">
                <a:spAutoFit/>
              </a:bodyPr>
              <a:lstStyle/>
              <a:p>
                <a:r>
                  <a:rPr lang="en-US" altLang="zh-CN" sz="1500" b="1">
                    <a:effectLst>
                      <a:outerShdw blurRad="38100" dist="38100" dir="2700000">
                        <a:srgbClr val="FFFFFF"/>
                      </a:outerShdw>
                    </a:effectLst>
                    <a:latin typeface="Times New Roman" panose="02020603050405020304" pitchFamily="18" charset="0"/>
                    <a:ea typeface="楷体_GB2312" pitchFamily="49" charset="-122"/>
                  </a:rPr>
                  <a:t>0.707</a:t>
                </a:r>
                <a:endParaRPr lang="en-US" altLang="zh-CN" sz="1500" b="1">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61" name="直接连接符 329760"/>
              <p:cNvSpPr/>
              <p:nvPr/>
            </p:nvSpPr>
            <p:spPr>
              <a:xfrm>
                <a:off x="1215" y="2976"/>
                <a:ext cx="0" cy="619"/>
              </a:xfrm>
              <a:prstGeom prst="line">
                <a:avLst/>
              </a:prstGeom>
              <a:ln w="12700" cap="flat" cmpd="sng">
                <a:solidFill>
                  <a:schemeClr val="tx1"/>
                </a:solidFill>
                <a:prstDash val="dash"/>
                <a:headEnd type="none" w="sm" len="sm"/>
                <a:tailEnd type="none" w="sm" len="sm"/>
              </a:ln>
            </p:spPr>
          </p:sp>
          <p:sp>
            <p:nvSpPr>
              <p:cNvPr id="329762" name="文本框 329761"/>
              <p:cNvSpPr txBox="1"/>
              <p:nvPr/>
            </p:nvSpPr>
            <p:spPr>
              <a:xfrm>
                <a:off x="1108" y="3555"/>
                <a:ext cx="254" cy="396"/>
              </a:xfrm>
              <a:prstGeom prst="rect">
                <a:avLst/>
              </a:prstGeom>
              <a:noFill/>
              <a:ln w="12700">
                <a:noFill/>
              </a:ln>
            </p:spPr>
            <p:txBody>
              <a:bodyPr>
                <a:spAutoFit/>
              </a:bodyPr>
              <a:lstStyle/>
              <a:p>
                <a:r>
                  <a:rPr lang="en-US" altLang="zh-CN" sz="1500" b="1" i="1">
                    <a:effectLst>
                      <a:outerShdw blurRad="38100" dist="38100" dir="2700000">
                        <a:srgbClr val="FFFFFF"/>
                      </a:outerShdw>
                    </a:effectLst>
                    <a:latin typeface="Times New Roman" panose="02020603050405020304" pitchFamily="18" charset="0"/>
                    <a:ea typeface="楷体_GB2312" pitchFamily="49" charset="-122"/>
                  </a:rPr>
                  <a:t>f</a:t>
                </a:r>
                <a:r>
                  <a:rPr lang="en-US" altLang="zh-CN" sz="1500" b="1" baseline="-25000">
                    <a:effectLst>
                      <a:outerShdw blurRad="38100" dist="38100" dir="2700000">
                        <a:srgbClr val="FFFFFF"/>
                      </a:outerShdw>
                    </a:effectLst>
                    <a:latin typeface="Times New Roman" panose="02020603050405020304" pitchFamily="18" charset="0"/>
                    <a:ea typeface="楷体_GB2312" pitchFamily="49" charset="-122"/>
                  </a:rPr>
                  <a:t>1</a:t>
                </a:r>
                <a:endParaRPr lang="en-US" altLang="zh-CN" sz="1500" b="1" baseline="-25000">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329763" name="直接连接符 329762"/>
            <p:cNvSpPr/>
            <p:nvPr/>
          </p:nvSpPr>
          <p:spPr>
            <a:xfrm>
              <a:off x="853" y="2976"/>
              <a:ext cx="369" cy="0"/>
            </a:xfrm>
            <a:prstGeom prst="line">
              <a:avLst/>
            </a:prstGeom>
            <a:ln w="12700" cap="flat" cmpd="sng">
              <a:solidFill>
                <a:schemeClr val="tx1"/>
              </a:solidFill>
              <a:prstDash val="dash"/>
              <a:headEnd type="none" w="sm" len="sm"/>
              <a:tailEnd type="none" w="sm" len="sm"/>
            </a:ln>
          </p:spPr>
        </p:sp>
      </p:grpSp>
      <p:sp>
        <p:nvSpPr>
          <p:cNvPr id="329764" name="矩形 329763"/>
          <p:cNvSpPr/>
          <p:nvPr/>
        </p:nvSpPr>
        <p:spPr>
          <a:xfrm>
            <a:off x="4944731" y="877645"/>
            <a:ext cx="1836265" cy="368300"/>
          </a:xfrm>
          <a:prstGeom prst="rect">
            <a:avLst/>
          </a:prstGeom>
          <a:noFill/>
          <a:ln w="9525">
            <a:noFill/>
          </a:ln>
        </p:spPr>
        <p:txBody>
          <a:bodyPr>
            <a:spAutoFit/>
          </a:bodyPr>
          <a:lstStyle/>
          <a:p>
            <a:pPr>
              <a:spcBef>
                <a:spcPct val="50000"/>
              </a:spcBef>
            </a:pPr>
            <a:r>
              <a:rPr lang="zh-CN" altLang="en-US" sz="1800" b="1" dirty="0">
                <a:latin typeface="Times New Roman" panose="02020603050405020304" pitchFamily="18" charset="0"/>
              </a:rPr>
              <a:t>一阶低通滤波</a:t>
            </a:r>
            <a:endParaRPr lang="zh-CN" altLang="en-US" sz="1800" b="1" dirty="0">
              <a:latin typeface="Times New Roman" panose="02020603050405020304" pitchFamily="18" charset="0"/>
            </a:endParaRPr>
          </a:p>
        </p:txBody>
      </p:sp>
      <p:sp>
        <p:nvSpPr>
          <p:cNvPr id="329765" name="矩形 329764"/>
          <p:cNvSpPr/>
          <p:nvPr/>
        </p:nvSpPr>
        <p:spPr>
          <a:xfrm>
            <a:off x="4944731" y="3841628"/>
            <a:ext cx="1942249" cy="368300"/>
          </a:xfrm>
          <a:prstGeom prst="rect">
            <a:avLst/>
          </a:prstGeom>
          <a:noFill/>
          <a:ln w="9525">
            <a:noFill/>
          </a:ln>
        </p:spPr>
        <p:txBody>
          <a:bodyPr>
            <a:spAutoFit/>
          </a:bodyPr>
          <a:lstStyle/>
          <a:p>
            <a:pPr>
              <a:spcBef>
                <a:spcPct val="50000"/>
              </a:spcBef>
            </a:pPr>
            <a:r>
              <a:rPr lang="zh-CN" altLang="en-US" sz="1800" b="1" dirty="0">
                <a:latin typeface="Times New Roman" panose="02020603050405020304" pitchFamily="18" charset="0"/>
              </a:rPr>
              <a:t>一阶高通滤波</a:t>
            </a:r>
            <a:endParaRPr lang="zh-CN" altLang="en-US" sz="1800" b="1" dirty="0">
              <a:latin typeface="Times New Roman" panose="02020603050405020304" pitchFamily="18" charset="0"/>
            </a:endParaRPr>
          </a:p>
        </p:txBody>
      </p:sp>
      <p:grpSp>
        <p:nvGrpSpPr>
          <p:cNvPr id="329766" name="组合 329765"/>
          <p:cNvGrpSpPr/>
          <p:nvPr/>
        </p:nvGrpSpPr>
        <p:grpSpPr>
          <a:xfrm>
            <a:off x="2584500" y="3346242"/>
            <a:ext cx="1217032" cy="1367077"/>
            <a:chOff x="1211" y="2810"/>
            <a:chExt cx="1022" cy="1148"/>
          </a:xfrm>
        </p:grpSpPr>
        <p:grpSp>
          <p:nvGrpSpPr>
            <p:cNvPr id="329767" name="组合 329766"/>
            <p:cNvGrpSpPr/>
            <p:nvPr/>
          </p:nvGrpSpPr>
          <p:grpSpPr>
            <a:xfrm flipH="1">
              <a:off x="1672" y="2810"/>
              <a:ext cx="561" cy="758"/>
              <a:chOff x="453" y="2847"/>
              <a:chExt cx="2005" cy="903"/>
            </a:xfrm>
          </p:grpSpPr>
          <p:sp>
            <p:nvSpPr>
              <p:cNvPr id="329768" name="任意多边形 329767"/>
              <p:cNvSpPr/>
              <p:nvPr/>
            </p:nvSpPr>
            <p:spPr>
              <a:xfrm flipH="1">
                <a:off x="1735" y="3530"/>
                <a:ext cx="723" cy="220"/>
              </a:xfrm>
              <a:custGeom>
                <a:avLst/>
                <a:gdLst/>
                <a:ahLst/>
                <a:cxnLst/>
                <a:rect l="0" t="0" r="0" b="0"/>
                <a:pathLst>
                  <a:path w="624" h="899">
                    <a:moveTo>
                      <a:pt x="0" y="894"/>
                    </a:moveTo>
                    <a:cubicBezTo>
                      <a:pt x="137" y="896"/>
                      <a:pt x="274" y="899"/>
                      <a:pt x="378" y="750"/>
                    </a:cubicBezTo>
                    <a:cubicBezTo>
                      <a:pt x="482" y="601"/>
                      <a:pt x="553" y="300"/>
                      <a:pt x="624"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329769" name="任意多边形 329768"/>
              <p:cNvSpPr/>
              <p:nvPr/>
            </p:nvSpPr>
            <p:spPr>
              <a:xfrm>
                <a:off x="947" y="2847"/>
                <a:ext cx="792" cy="683"/>
              </a:xfrm>
              <a:custGeom>
                <a:avLst/>
                <a:gdLst/>
                <a:ahLst/>
                <a:cxnLst/>
                <a:rect l="0" t="0" r="0" b="0"/>
                <a:pathLst>
                  <a:path w="1992" h="691">
                    <a:moveTo>
                      <a:pt x="0" y="0"/>
                    </a:moveTo>
                    <a:lnTo>
                      <a:pt x="258" y="0"/>
                    </a:lnTo>
                    <a:lnTo>
                      <a:pt x="414" y="6"/>
                    </a:lnTo>
                    <a:lnTo>
                      <a:pt x="522" y="6"/>
                    </a:lnTo>
                    <a:lnTo>
                      <a:pt x="606" y="12"/>
                    </a:lnTo>
                    <a:lnTo>
                      <a:pt x="672" y="12"/>
                    </a:lnTo>
                    <a:lnTo>
                      <a:pt x="732" y="18"/>
                    </a:lnTo>
                    <a:lnTo>
                      <a:pt x="780" y="24"/>
                    </a:lnTo>
                    <a:lnTo>
                      <a:pt x="822" y="30"/>
                    </a:lnTo>
                    <a:lnTo>
                      <a:pt x="864" y="36"/>
                    </a:lnTo>
                    <a:lnTo>
                      <a:pt x="900" y="42"/>
                    </a:lnTo>
                    <a:lnTo>
                      <a:pt x="936" y="54"/>
                    </a:lnTo>
                    <a:lnTo>
                      <a:pt x="966" y="60"/>
                    </a:lnTo>
                    <a:lnTo>
                      <a:pt x="990" y="72"/>
                    </a:lnTo>
                    <a:lnTo>
                      <a:pt x="1020" y="78"/>
                    </a:lnTo>
                    <a:lnTo>
                      <a:pt x="1044" y="90"/>
                    </a:lnTo>
                    <a:lnTo>
                      <a:pt x="1062" y="96"/>
                    </a:lnTo>
                    <a:lnTo>
                      <a:pt x="1086" y="108"/>
                    </a:lnTo>
                    <a:lnTo>
                      <a:pt x="1104" y="114"/>
                    </a:lnTo>
                    <a:lnTo>
                      <a:pt x="1128" y="127"/>
                    </a:lnTo>
                    <a:lnTo>
                      <a:pt x="1146" y="139"/>
                    </a:lnTo>
                    <a:lnTo>
                      <a:pt x="1164" y="145"/>
                    </a:lnTo>
                    <a:lnTo>
                      <a:pt x="1176" y="157"/>
                    </a:lnTo>
                    <a:lnTo>
                      <a:pt x="1194" y="163"/>
                    </a:lnTo>
                    <a:lnTo>
                      <a:pt x="1212" y="175"/>
                    </a:lnTo>
                    <a:lnTo>
                      <a:pt x="1224" y="187"/>
                    </a:lnTo>
                    <a:lnTo>
                      <a:pt x="1236" y="193"/>
                    </a:lnTo>
                    <a:lnTo>
                      <a:pt x="1254" y="205"/>
                    </a:lnTo>
                    <a:lnTo>
                      <a:pt x="1266" y="217"/>
                    </a:lnTo>
                    <a:lnTo>
                      <a:pt x="1278" y="223"/>
                    </a:lnTo>
                    <a:lnTo>
                      <a:pt x="1290" y="235"/>
                    </a:lnTo>
                    <a:lnTo>
                      <a:pt x="1302" y="241"/>
                    </a:lnTo>
                    <a:lnTo>
                      <a:pt x="1314" y="253"/>
                    </a:lnTo>
                    <a:lnTo>
                      <a:pt x="1326" y="259"/>
                    </a:lnTo>
                    <a:lnTo>
                      <a:pt x="1338" y="271"/>
                    </a:lnTo>
                    <a:lnTo>
                      <a:pt x="1344" y="277"/>
                    </a:lnTo>
                    <a:lnTo>
                      <a:pt x="1356" y="283"/>
                    </a:lnTo>
                    <a:lnTo>
                      <a:pt x="1368" y="295"/>
                    </a:lnTo>
                    <a:lnTo>
                      <a:pt x="1374" y="301"/>
                    </a:lnTo>
                    <a:lnTo>
                      <a:pt x="1386" y="307"/>
                    </a:lnTo>
                    <a:lnTo>
                      <a:pt x="1398" y="319"/>
                    </a:lnTo>
                    <a:lnTo>
                      <a:pt x="1404" y="325"/>
                    </a:lnTo>
                    <a:lnTo>
                      <a:pt x="1416" y="331"/>
                    </a:lnTo>
                    <a:lnTo>
                      <a:pt x="1422" y="337"/>
                    </a:lnTo>
                    <a:lnTo>
                      <a:pt x="1428" y="349"/>
                    </a:lnTo>
                    <a:lnTo>
                      <a:pt x="1440" y="355"/>
                    </a:lnTo>
                    <a:lnTo>
                      <a:pt x="1446" y="361"/>
                    </a:lnTo>
                    <a:lnTo>
                      <a:pt x="1452" y="367"/>
                    </a:lnTo>
                    <a:lnTo>
                      <a:pt x="1464" y="373"/>
                    </a:lnTo>
                    <a:lnTo>
                      <a:pt x="1470" y="379"/>
                    </a:lnTo>
                    <a:lnTo>
                      <a:pt x="1476" y="385"/>
                    </a:lnTo>
                    <a:lnTo>
                      <a:pt x="1482" y="391"/>
                    </a:lnTo>
                    <a:lnTo>
                      <a:pt x="1494" y="397"/>
                    </a:lnTo>
                    <a:lnTo>
                      <a:pt x="1500" y="403"/>
                    </a:lnTo>
                    <a:lnTo>
                      <a:pt x="1506" y="409"/>
                    </a:lnTo>
                    <a:lnTo>
                      <a:pt x="1512" y="415"/>
                    </a:lnTo>
                    <a:lnTo>
                      <a:pt x="1518" y="421"/>
                    </a:lnTo>
                    <a:lnTo>
                      <a:pt x="1524" y="427"/>
                    </a:lnTo>
                    <a:lnTo>
                      <a:pt x="1530" y="433"/>
                    </a:lnTo>
                    <a:lnTo>
                      <a:pt x="1536" y="433"/>
                    </a:lnTo>
                    <a:lnTo>
                      <a:pt x="1542" y="439"/>
                    </a:lnTo>
                    <a:lnTo>
                      <a:pt x="1548" y="445"/>
                    </a:lnTo>
                    <a:lnTo>
                      <a:pt x="1554" y="451"/>
                    </a:lnTo>
                    <a:lnTo>
                      <a:pt x="1560" y="457"/>
                    </a:lnTo>
                    <a:lnTo>
                      <a:pt x="1566" y="457"/>
                    </a:lnTo>
                    <a:lnTo>
                      <a:pt x="1572" y="463"/>
                    </a:lnTo>
                    <a:lnTo>
                      <a:pt x="1578" y="469"/>
                    </a:lnTo>
                    <a:lnTo>
                      <a:pt x="1584" y="475"/>
                    </a:lnTo>
                    <a:lnTo>
                      <a:pt x="1590" y="475"/>
                    </a:lnTo>
                    <a:lnTo>
                      <a:pt x="1596" y="481"/>
                    </a:lnTo>
                    <a:lnTo>
                      <a:pt x="1602" y="487"/>
                    </a:lnTo>
                    <a:lnTo>
                      <a:pt x="1608" y="487"/>
                    </a:lnTo>
                    <a:lnTo>
                      <a:pt x="1614" y="493"/>
                    </a:lnTo>
                    <a:lnTo>
                      <a:pt x="1620" y="499"/>
                    </a:lnTo>
                    <a:lnTo>
                      <a:pt x="1626" y="505"/>
                    </a:lnTo>
                    <a:lnTo>
                      <a:pt x="1632" y="505"/>
                    </a:lnTo>
                    <a:lnTo>
                      <a:pt x="1638" y="511"/>
                    </a:lnTo>
                    <a:lnTo>
                      <a:pt x="1644" y="517"/>
                    </a:lnTo>
                    <a:lnTo>
                      <a:pt x="1650" y="523"/>
                    </a:lnTo>
                    <a:lnTo>
                      <a:pt x="1656" y="523"/>
                    </a:lnTo>
                    <a:lnTo>
                      <a:pt x="1662" y="529"/>
                    </a:lnTo>
                    <a:lnTo>
                      <a:pt x="1668" y="535"/>
                    </a:lnTo>
                    <a:lnTo>
                      <a:pt x="1674" y="535"/>
                    </a:lnTo>
                    <a:lnTo>
                      <a:pt x="1680" y="541"/>
                    </a:lnTo>
                    <a:lnTo>
                      <a:pt x="1686" y="541"/>
                    </a:lnTo>
                    <a:lnTo>
                      <a:pt x="1692" y="547"/>
                    </a:lnTo>
                    <a:lnTo>
                      <a:pt x="1698" y="553"/>
                    </a:lnTo>
                    <a:lnTo>
                      <a:pt x="1704" y="553"/>
                    </a:lnTo>
                    <a:lnTo>
                      <a:pt x="1710" y="559"/>
                    </a:lnTo>
                    <a:lnTo>
                      <a:pt x="1716" y="559"/>
                    </a:lnTo>
                    <a:lnTo>
                      <a:pt x="1722" y="565"/>
                    </a:lnTo>
                    <a:lnTo>
                      <a:pt x="1728" y="571"/>
                    </a:lnTo>
                    <a:lnTo>
                      <a:pt x="1734" y="571"/>
                    </a:lnTo>
                    <a:lnTo>
                      <a:pt x="1740" y="577"/>
                    </a:lnTo>
                    <a:lnTo>
                      <a:pt x="1746" y="583"/>
                    </a:lnTo>
                    <a:lnTo>
                      <a:pt x="1752" y="583"/>
                    </a:lnTo>
                    <a:lnTo>
                      <a:pt x="1758" y="589"/>
                    </a:lnTo>
                    <a:lnTo>
                      <a:pt x="1764" y="589"/>
                    </a:lnTo>
                    <a:lnTo>
                      <a:pt x="1770" y="595"/>
                    </a:lnTo>
                    <a:lnTo>
                      <a:pt x="1776" y="595"/>
                    </a:lnTo>
                    <a:lnTo>
                      <a:pt x="1782" y="601"/>
                    </a:lnTo>
                    <a:lnTo>
                      <a:pt x="1788" y="607"/>
                    </a:lnTo>
                    <a:lnTo>
                      <a:pt x="1794" y="607"/>
                    </a:lnTo>
                    <a:lnTo>
                      <a:pt x="1800" y="613"/>
                    </a:lnTo>
                    <a:lnTo>
                      <a:pt x="1806" y="613"/>
                    </a:lnTo>
                    <a:lnTo>
                      <a:pt x="1812" y="619"/>
                    </a:lnTo>
                    <a:lnTo>
                      <a:pt x="1818" y="619"/>
                    </a:lnTo>
                    <a:lnTo>
                      <a:pt x="1824" y="625"/>
                    </a:lnTo>
                    <a:lnTo>
                      <a:pt x="1830" y="625"/>
                    </a:lnTo>
                    <a:lnTo>
                      <a:pt x="1836" y="631"/>
                    </a:lnTo>
                    <a:lnTo>
                      <a:pt x="1842" y="631"/>
                    </a:lnTo>
                    <a:lnTo>
                      <a:pt x="1848" y="637"/>
                    </a:lnTo>
                    <a:lnTo>
                      <a:pt x="1854" y="637"/>
                    </a:lnTo>
                    <a:lnTo>
                      <a:pt x="1860" y="643"/>
                    </a:lnTo>
                    <a:lnTo>
                      <a:pt x="1866" y="643"/>
                    </a:lnTo>
                    <a:lnTo>
                      <a:pt x="1872" y="643"/>
                    </a:lnTo>
                    <a:lnTo>
                      <a:pt x="1878" y="649"/>
                    </a:lnTo>
                    <a:lnTo>
                      <a:pt x="1884" y="649"/>
                    </a:lnTo>
                    <a:lnTo>
                      <a:pt x="1890" y="655"/>
                    </a:lnTo>
                    <a:lnTo>
                      <a:pt x="1896" y="655"/>
                    </a:lnTo>
                    <a:lnTo>
                      <a:pt x="1902" y="661"/>
                    </a:lnTo>
                    <a:lnTo>
                      <a:pt x="1908" y="661"/>
                    </a:lnTo>
                    <a:lnTo>
                      <a:pt x="1914" y="661"/>
                    </a:lnTo>
                    <a:lnTo>
                      <a:pt x="1920" y="667"/>
                    </a:lnTo>
                    <a:lnTo>
                      <a:pt x="1926" y="667"/>
                    </a:lnTo>
                    <a:lnTo>
                      <a:pt x="1932" y="673"/>
                    </a:lnTo>
                    <a:lnTo>
                      <a:pt x="1938" y="673"/>
                    </a:lnTo>
                    <a:lnTo>
                      <a:pt x="1944" y="673"/>
                    </a:lnTo>
                    <a:lnTo>
                      <a:pt x="1950" y="679"/>
                    </a:lnTo>
                    <a:lnTo>
                      <a:pt x="1956" y="679"/>
                    </a:lnTo>
                    <a:lnTo>
                      <a:pt x="1962" y="679"/>
                    </a:lnTo>
                    <a:lnTo>
                      <a:pt x="1968" y="685"/>
                    </a:lnTo>
                    <a:lnTo>
                      <a:pt x="1974" y="685"/>
                    </a:lnTo>
                    <a:lnTo>
                      <a:pt x="1980" y="685"/>
                    </a:lnTo>
                    <a:lnTo>
                      <a:pt x="1986" y="691"/>
                    </a:lnTo>
                    <a:lnTo>
                      <a:pt x="1992" y="691"/>
                    </a:lnTo>
                  </a:path>
                </a:pathLst>
              </a:custGeom>
              <a:noFill/>
              <a:ln w="28575" cap="flat" cmpd="sng">
                <a:solidFill>
                  <a:srgbClr val="FF0000"/>
                </a:solidFill>
                <a:prstDash val="solid"/>
                <a:headEnd type="none" w="med" len="med"/>
                <a:tailEnd type="none" w="med" len="med"/>
              </a:ln>
            </p:spPr>
            <p:txBody>
              <a:bodyPr/>
              <a:lstStyle/>
              <a:p>
                <a:endParaRPr lang="zh-CN" altLang="en-US" sz="100"/>
              </a:p>
            </p:txBody>
          </p:sp>
          <p:sp>
            <p:nvSpPr>
              <p:cNvPr id="329770" name="直接连接符 329769"/>
              <p:cNvSpPr/>
              <p:nvPr/>
            </p:nvSpPr>
            <p:spPr>
              <a:xfrm flipH="1">
                <a:off x="453" y="2847"/>
                <a:ext cx="494" cy="0"/>
              </a:xfrm>
              <a:prstGeom prst="line">
                <a:avLst/>
              </a:prstGeom>
              <a:ln w="28575" cap="flat" cmpd="sng">
                <a:solidFill>
                  <a:srgbClr val="FF0000"/>
                </a:solidFill>
                <a:prstDash val="solid"/>
                <a:headEnd type="none" w="med" len="med"/>
                <a:tailEnd type="none" w="med" len="med"/>
              </a:ln>
            </p:spPr>
          </p:sp>
        </p:grpSp>
        <p:sp>
          <p:nvSpPr>
            <p:cNvPr id="329771" name="直接连接符 329770"/>
            <p:cNvSpPr/>
            <p:nvPr/>
          </p:nvSpPr>
          <p:spPr>
            <a:xfrm>
              <a:off x="1944" y="2973"/>
              <a:ext cx="0" cy="619"/>
            </a:xfrm>
            <a:prstGeom prst="line">
              <a:avLst/>
            </a:prstGeom>
            <a:ln w="12700" cap="flat" cmpd="sng">
              <a:solidFill>
                <a:schemeClr val="tx1"/>
              </a:solidFill>
              <a:prstDash val="dash"/>
              <a:headEnd type="none" w="sm" len="sm"/>
              <a:tailEnd type="none" w="sm" len="sm"/>
            </a:ln>
          </p:spPr>
        </p:sp>
        <p:sp>
          <p:nvSpPr>
            <p:cNvPr id="329772" name="文本框 329771"/>
            <p:cNvSpPr txBox="1"/>
            <p:nvPr/>
          </p:nvSpPr>
          <p:spPr>
            <a:xfrm>
              <a:off x="1822" y="3562"/>
              <a:ext cx="254" cy="396"/>
            </a:xfrm>
            <a:prstGeom prst="rect">
              <a:avLst/>
            </a:prstGeom>
            <a:noFill/>
            <a:ln w="12700">
              <a:noFill/>
            </a:ln>
          </p:spPr>
          <p:txBody>
            <a:bodyPr>
              <a:spAutoFit/>
            </a:bodyPr>
            <a:lstStyle/>
            <a:p>
              <a:r>
                <a:rPr lang="en-US" altLang="zh-CN" sz="1500" b="1" i="1">
                  <a:effectLst>
                    <a:outerShdw blurRad="38100" dist="38100" dir="2700000">
                      <a:srgbClr val="FFFFFF"/>
                    </a:outerShdw>
                  </a:effectLst>
                  <a:latin typeface="Times New Roman" panose="02020603050405020304" pitchFamily="18" charset="0"/>
                  <a:ea typeface="楷体_GB2312" pitchFamily="49" charset="-122"/>
                </a:rPr>
                <a:t>f</a:t>
              </a:r>
              <a:r>
                <a:rPr lang="en-US" altLang="zh-CN" sz="1500" b="1" baseline="-25000">
                  <a:effectLst>
                    <a:outerShdw blurRad="38100" dist="38100" dir="2700000">
                      <a:srgbClr val="FFFFFF"/>
                    </a:outerShdw>
                  </a:effectLst>
                  <a:latin typeface="Times New Roman" panose="02020603050405020304" pitchFamily="18" charset="0"/>
                  <a:ea typeface="楷体_GB2312" pitchFamily="49" charset="-122"/>
                </a:rPr>
                <a:t>2</a:t>
              </a:r>
              <a:endParaRPr lang="en-US" altLang="zh-CN" sz="1500" b="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73" name="直接连接符 329772"/>
            <p:cNvSpPr/>
            <p:nvPr/>
          </p:nvSpPr>
          <p:spPr>
            <a:xfrm>
              <a:off x="1211" y="2968"/>
              <a:ext cx="742" cy="0"/>
            </a:xfrm>
            <a:prstGeom prst="line">
              <a:avLst/>
            </a:prstGeom>
            <a:ln w="9525" cap="flat" cmpd="sng">
              <a:solidFill>
                <a:schemeClr val="tx1"/>
              </a:solidFill>
              <a:prstDash val="dash"/>
              <a:headEnd type="none" w="med" len="med"/>
              <a:tailEnd type="none" w="med" len="med"/>
            </a:ln>
          </p:spPr>
        </p:sp>
      </p:grpSp>
      <p:sp>
        <p:nvSpPr>
          <p:cNvPr id="329774" name="矩形 329773"/>
          <p:cNvSpPr/>
          <p:nvPr/>
        </p:nvSpPr>
        <p:spPr>
          <a:xfrm>
            <a:off x="1812840" y="1156299"/>
            <a:ext cx="2482850" cy="783590"/>
          </a:xfrm>
          <a:prstGeom prst="rect">
            <a:avLst/>
          </a:prstGeom>
          <a:noFill/>
          <a:ln w="9525">
            <a:noFill/>
          </a:ln>
        </p:spPr>
        <p:txBody>
          <a:bodyPr wrap="none" anchor="t">
            <a:spAutoFit/>
          </a:bodyPr>
          <a:lstStyle/>
          <a:p>
            <a:pPr>
              <a:spcBef>
                <a:spcPct val="50000"/>
              </a:spcBef>
            </a:pPr>
            <a:r>
              <a:rPr lang="en-US" altLang="zh-CN" sz="1800" b="1" i="1" dirty="0">
                <a:latin typeface="Times New Roman" panose="02020603050405020304" pitchFamily="18" charset="0"/>
                <a:ea typeface="楷体_GB2312" pitchFamily="49" charset="-122"/>
              </a:rPr>
              <a:t>   </a:t>
            </a:r>
            <a:r>
              <a:rPr lang="en-US" altLang="zh-CN" sz="1800" b="1" i="1">
                <a:latin typeface="Times New Roman" panose="02020603050405020304" pitchFamily="18" charset="0"/>
                <a:ea typeface="楷体_GB2312" pitchFamily="49" charset="-122"/>
              </a:rPr>
              <a:t>f</a:t>
            </a:r>
            <a:r>
              <a:rPr lang="en-US" altLang="zh-CN" sz="1800" b="1" baseline="-25000">
                <a:latin typeface="Times New Roman" panose="02020603050405020304" pitchFamily="18" charset="0"/>
                <a:ea typeface="楷体_GB2312" pitchFamily="49" charset="-122"/>
              </a:rPr>
              <a:t>1 </a:t>
            </a:r>
            <a:r>
              <a:rPr lang="en-US" altLang="zh-CN" sz="1800" b="1">
                <a:latin typeface="Times New Roman" panose="02020603050405020304" pitchFamily="18" charset="0"/>
                <a:ea typeface="楷体_GB2312" pitchFamily="49" charset="-122"/>
              </a:rPr>
              <a:t>&lt; </a:t>
            </a:r>
            <a:r>
              <a:rPr lang="en-US" altLang="zh-CN" sz="1800" b="1" i="1">
                <a:latin typeface="Times New Roman" panose="02020603050405020304" pitchFamily="18" charset="0"/>
                <a:ea typeface="楷体_GB2312" pitchFamily="49" charset="-122"/>
              </a:rPr>
              <a:t>f</a:t>
            </a:r>
            <a:r>
              <a:rPr lang="en-US" altLang="zh-CN" sz="1800" b="1" baseline="-25000">
                <a:latin typeface="Times New Roman" panose="02020603050405020304" pitchFamily="18" charset="0"/>
                <a:ea typeface="楷体_GB2312" pitchFamily="49" charset="-122"/>
              </a:rPr>
              <a:t>2 </a:t>
            </a:r>
            <a:endParaRPr lang="en-US" altLang="zh-CN" sz="1800" b="1" baseline="-25000">
              <a:latin typeface="Times New Roman" panose="02020603050405020304" pitchFamily="18" charset="0"/>
              <a:ea typeface="楷体_GB2312" pitchFamily="49" charset="-122"/>
            </a:endParaRPr>
          </a:p>
          <a:p>
            <a:pPr>
              <a:spcBef>
                <a:spcPct val="50000"/>
              </a:spcBef>
            </a:pPr>
            <a:r>
              <a:rPr lang="en-US" altLang="zh-CN" sz="1800" b="1" dirty="0">
                <a:latin typeface="宋体" panose="02010600030101010101" pitchFamily="2" charset="-122"/>
              </a:rPr>
              <a:t>(</a:t>
            </a:r>
            <a:r>
              <a:rPr lang="zh-CN" altLang="en-US" sz="1800" b="1" dirty="0">
                <a:latin typeface="宋体" panose="02010600030101010101" pitchFamily="2" charset="-122"/>
              </a:rPr>
              <a:t>幅频特性曲线不交叠</a:t>
            </a:r>
            <a:r>
              <a:rPr lang="en-US" altLang="zh-CN" sz="1800" b="1">
                <a:latin typeface="宋体" panose="02010600030101010101" pitchFamily="2" charset="-122"/>
              </a:rPr>
              <a:t>)</a:t>
            </a:r>
            <a:endParaRPr lang="en-US" altLang="zh-CN" sz="1800" b="1">
              <a:latin typeface="宋体" panose="02010600030101010101" pitchFamily="2" charset="-122"/>
            </a:endParaRPr>
          </a:p>
        </p:txBody>
      </p:sp>
      <p:grpSp>
        <p:nvGrpSpPr>
          <p:cNvPr id="329775" name="组合 329774"/>
          <p:cNvGrpSpPr/>
          <p:nvPr/>
        </p:nvGrpSpPr>
        <p:grpSpPr>
          <a:xfrm>
            <a:off x="4923296" y="1194406"/>
            <a:ext cx="1602862" cy="1222985"/>
            <a:chOff x="431" y="2500"/>
            <a:chExt cx="1346" cy="1027"/>
          </a:xfrm>
        </p:grpSpPr>
        <p:sp>
          <p:nvSpPr>
            <p:cNvPr id="329776" name="文本框 329775"/>
            <p:cNvSpPr txBox="1"/>
            <p:nvPr/>
          </p:nvSpPr>
          <p:spPr>
            <a:xfrm>
              <a:off x="612" y="2500"/>
              <a:ext cx="344" cy="309"/>
            </a:xfrm>
            <a:prstGeom prst="rect">
              <a:avLst/>
            </a:prstGeom>
            <a:noFill/>
            <a:ln w="38100">
              <a:noFill/>
            </a:ln>
          </p:spPr>
          <p:txBody>
            <a:bodyPr wrap="none" anchor="t">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R</a:t>
              </a:r>
              <a:r>
                <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rPr>
                <a:t>1</a:t>
              </a:r>
              <a:endPar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77" name="直接连接符 329776"/>
            <p:cNvSpPr/>
            <p:nvPr/>
          </p:nvSpPr>
          <p:spPr>
            <a:xfrm>
              <a:off x="431" y="2861"/>
              <a:ext cx="1346" cy="0"/>
            </a:xfrm>
            <a:prstGeom prst="line">
              <a:avLst/>
            </a:prstGeom>
            <a:ln w="38100" cap="flat" cmpd="sng">
              <a:solidFill>
                <a:schemeClr val="tx1"/>
              </a:solidFill>
              <a:prstDash val="solid"/>
              <a:headEnd type="oval" w="med" len="med"/>
              <a:tailEnd type="oval" w="med" len="med"/>
            </a:ln>
          </p:spPr>
        </p:sp>
        <p:sp>
          <p:nvSpPr>
            <p:cNvPr id="329778" name="直接连接符 329777"/>
            <p:cNvSpPr/>
            <p:nvPr/>
          </p:nvSpPr>
          <p:spPr>
            <a:xfrm>
              <a:off x="431" y="3489"/>
              <a:ext cx="1346" cy="0"/>
            </a:xfrm>
            <a:prstGeom prst="line">
              <a:avLst/>
            </a:prstGeom>
            <a:ln w="38100" cap="flat" cmpd="sng">
              <a:solidFill>
                <a:schemeClr val="tx1"/>
              </a:solidFill>
              <a:prstDash val="solid"/>
              <a:headEnd type="oval" w="med" len="med"/>
              <a:tailEnd type="oval" w="med" len="med"/>
            </a:ln>
          </p:spPr>
        </p:sp>
        <p:sp>
          <p:nvSpPr>
            <p:cNvPr id="329779" name="直接连接符 329778"/>
            <p:cNvSpPr/>
            <p:nvPr/>
          </p:nvSpPr>
          <p:spPr>
            <a:xfrm>
              <a:off x="1122" y="2861"/>
              <a:ext cx="0" cy="630"/>
            </a:xfrm>
            <a:prstGeom prst="line">
              <a:avLst/>
            </a:prstGeom>
            <a:ln w="38100" cap="flat" cmpd="sng">
              <a:solidFill>
                <a:schemeClr val="tx1"/>
              </a:solidFill>
              <a:prstDash val="solid"/>
              <a:headEnd type="oval" w="med" len="med"/>
              <a:tailEnd type="oval" w="med" len="med"/>
            </a:ln>
          </p:spPr>
        </p:sp>
        <p:sp>
          <p:nvSpPr>
            <p:cNvPr id="329780" name="文本框 329779"/>
            <p:cNvSpPr txBox="1"/>
            <p:nvPr/>
          </p:nvSpPr>
          <p:spPr>
            <a:xfrm>
              <a:off x="703" y="3067"/>
              <a:ext cx="312" cy="460"/>
            </a:xfrm>
            <a:prstGeom prst="rect">
              <a:avLst/>
            </a:prstGeom>
            <a:noFill/>
            <a:ln w="38100">
              <a:noFill/>
            </a:ln>
          </p:spPr>
          <p:txBody>
            <a:bodyPr>
              <a:spAutoFit/>
            </a:bodyPr>
            <a:lstStyle/>
            <a:p>
              <a:pPr>
                <a:spcBef>
                  <a:spcPct val="50000"/>
                </a:spcBef>
              </a:pPr>
              <a:r>
                <a:rPr lang="en-US" altLang="zh-CN" sz="1800" b="1" i="1">
                  <a:effectLst>
                    <a:outerShdw blurRad="38100" dist="38100" dir="2700000">
                      <a:srgbClr val="FFFFFF"/>
                    </a:outerShdw>
                  </a:effectLst>
                  <a:latin typeface="Times New Roman" panose="02020603050405020304" pitchFamily="18" charset="0"/>
                  <a:ea typeface="楷体_GB2312" pitchFamily="49" charset="-122"/>
                </a:rPr>
                <a:t>C</a:t>
              </a:r>
              <a:r>
                <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rPr>
                <a:t>1</a:t>
              </a:r>
              <a:endPar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81" name="文本框 329780"/>
            <p:cNvSpPr txBox="1"/>
            <p:nvPr/>
          </p:nvSpPr>
          <p:spPr>
            <a:xfrm>
              <a:off x="1302" y="2523"/>
              <a:ext cx="344" cy="309"/>
            </a:xfrm>
            <a:prstGeom prst="rect">
              <a:avLst/>
            </a:prstGeom>
            <a:noFill/>
            <a:ln w="38100">
              <a:noFill/>
            </a:ln>
          </p:spPr>
          <p:txBody>
            <a:bodyPr wrap="none" anchor="t">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R</a:t>
              </a:r>
              <a:r>
                <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rPr>
                <a:t>1</a:t>
              </a:r>
              <a:endPar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82" name="矩形 329781"/>
            <p:cNvSpPr/>
            <p:nvPr/>
          </p:nvSpPr>
          <p:spPr>
            <a:xfrm rot="5400000">
              <a:off x="720" y="2710"/>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lstStyle/>
            <a:p>
              <a:endParaRPr lang="zh-CN" altLang="en-US" sz="100"/>
            </a:p>
          </p:txBody>
        </p:sp>
        <p:sp>
          <p:nvSpPr>
            <p:cNvPr id="329783" name="矩形 329782"/>
            <p:cNvSpPr/>
            <p:nvPr/>
          </p:nvSpPr>
          <p:spPr>
            <a:xfrm rot="5400000">
              <a:off x="1400" y="2733"/>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lstStyle/>
            <a:p>
              <a:endParaRPr lang="zh-CN" altLang="en-US" sz="100"/>
            </a:p>
          </p:txBody>
        </p:sp>
        <p:grpSp>
          <p:nvGrpSpPr>
            <p:cNvPr id="329784" name="组合 329783"/>
            <p:cNvGrpSpPr/>
            <p:nvPr/>
          </p:nvGrpSpPr>
          <p:grpSpPr>
            <a:xfrm>
              <a:off x="998" y="3113"/>
              <a:ext cx="240" cy="97"/>
              <a:chOff x="2200" y="2892"/>
              <a:chExt cx="240" cy="97"/>
            </a:xfrm>
          </p:grpSpPr>
          <p:sp>
            <p:nvSpPr>
              <p:cNvPr id="329785" name="直接连接符 329784"/>
              <p:cNvSpPr/>
              <p:nvPr/>
            </p:nvSpPr>
            <p:spPr>
              <a:xfrm>
                <a:off x="2200" y="2892"/>
                <a:ext cx="240" cy="0"/>
              </a:xfrm>
              <a:prstGeom prst="line">
                <a:avLst/>
              </a:prstGeom>
              <a:ln w="38100" cap="flat" cmpd="sng">
                <a:solidFill>
                  <a:schemeClr val="tx1"/>
                </a:solidFill>
                <a:prstDash val="solid"/>
                <a:headEnd type="none" w="med" len="med"/>
                <a:tailEnd type="none" w="med" len="med"/>
              </a:ln>
            </p:spPr>
          </p:sp>
          <p:sp>
            <p:nvSpPr>
              <p:cNvPr id="329786" name="直接连接符 329785"/>
              <p:cNvSpPr/>
              <p:nvPr/>
            </p:nvSpPr>
            <p:spPr>
              <a:xfrm>
                <a:off x="2200" y="2989"/>
                <a:ext cx="240" cy="0"/>
              </a:xfrm>
              <a:prstGeom prst="line">
                <a:avLst/>
              </a:prstGeom>
              <a:ln w="38100" cap="flat" cmpd="sng">
                <a:solidFill>
                  <a:schemeClr val="tx1"/>
                </a:solidFill>
                <a:prstDash val="solid"/>
                <a:headEnd type="none" w="med" len="med"/>
                <a:tailEnd type="none" w="med" len="med"/>
              </a:ln>
            </p:spPr>
          </p:sp>
          <p:sp>
            <p:nvSpPr>
              <p:cNvPr id="329787" name="矩形 329786"/>
              <p:cNvSpPr/>
              <p:nvPr/>
            </p:nvSpPr>
            <p:spPr>
              <a:xfrm>
                <a:off x="2200" y="2904"/>
                <a:ext cx="240" cy="73"/>
              </a:xfrm>
              <a:prstGeom prst="rect">
                <a:avLst/>
              </a:prstGeom>
              <a:solidFill>
                <a:schemeClr val="bg1"/>
              </a:solidFill>
              <a:ln w="38100">
                <a:noFill/>
              </a:ln>
            </p:spPr>
            <p:txBody>
              <a:bodyPr/>
              <a:lstStyle/>
              <a:p>
                <a:endParaRPr lang="zh-CN" altLang="en-US" sz="100"/>
              </a:p>
            </p:txBody>
          </p:sp>
        </p:grpSp>
      </p:grpSp>
      <p:grpSp>
        <p:nvGrpSpPr>
          <p:cNvPr id="329788" name="组合 329787"/>
          <p:cNvGrpSpPr/>
          <p:nvPr/>
        </p:nvGrpSpPr>
        <p:grpSpPr>
          <a:xfrm>
            <a:off x="4923296" y="2491223"/>
            <a:ext cx="1602862" cy="1171780"/>
            <a:chOff x="544" y="2500"/>
            <a:chExt cx="1346" cy="984"/>
          </a:xfrm>
        </p:grpSpPr>
        <p:sp>
          <p:nvSpPr>
            <p:cNvPr id="329789" name="直接连接符 329788"/>
            <p:cNvSpPr/>
            <p:nvPr/>
          </p:nvSpPr>
          <p:spPr>
            <a:xfrm>
              <a:off x="1235" y="2854"/>
              <a:ext cx="0" cy="630"/>
            </a:xfrm>
            <a:prstGeom prst="line">
              <a:avLst/>
            </a:prstGeom>
            <a:ln w="38100" cap="flat" cmpd="sng">
              <a:solidFill>
                <a:schemeClr val="tx1"/>
              </a:solidFill>
              <a:prstDash val="solid"/>
              <a:headEnd type="oval" w="med" len="med"/>
              <a:tailEnd type="oval" w="med" len="med"/>
            </a:ln>
          </p:spPr>
        </p:sp>
        <p:sp>
          <p:nvSpPr>
            <p:cNvPr id="329790" name="矩形 329789"/>
            <p:cNvSpPr/>
            <p:nvPr/>
          </p:nvSpPr>
          <p:spPr>
            <a:xfrm>
              <a:off x="933" y="3015"/>
              <a:ext cx="333" cy="309"/>
            </a:xfrm>
            <a:prstGeom prst="rect">
              <a:avLst/>
            </a:prstGeom>
            <a:noFill/>
            <a:ln w="38100">
              <a:noFill/>
            </a:ln>
          </p:spPr>
          <p:txBody>
            <a:bodyPr wrap="none" anchor="t">
              <a:spAutoFit/>
            </a:bodyPr>
            <a:lstStyle/>
            <a:p>
              <a:pPr>
                <a:spcBef>
                  <a:spcPct val="50000"/>
                </a:spcBef>
              </a:pPr>
              <a:r>
                <a:rPr lang="en-US" altLang="zh-CN" sz="1800" b="1" i="1">
                  <a:effectLst>
                    <a:outerShdw blurRad="38100" dist="38100" dir="2700000">
                      <a:srgbClr val="FFFFFF"/>
                    </a:outerShdw>
                  </a:effectLst>
                  <a:latin typeface="Times New Roman" panose="02020603050405020304" pitchFamily="18" charset="0"/>
                  <a:ea typeface="楷体_GB2312" pitchFamily="49" charset="-122"/>
                </a:rPr>
                <a:t>L</a:t>
              </a:r>
              <a:r>
                <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rPr>
                <a:t>2</a:t>
              </a:r>
              <a:endPar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91" name="文本框 329790"/>
            <p:cNvSpPr txBox="1"/>
            <p:nvPr/>
          </p:nvSpPr>
          <p:spPr>
            <a:xfrm>
              <a:off x="702" y="2500"/>
              <a:ext cx="344" cy="309"/>
            </a:xfrm>
            <a:prstGeom prst="rect">
              <a:avLst/>
            </a:prstGeom>
            <a:noFill/>
            <a:ln w="38100">
              <a:noFill/>
            </a:ln>
          </p:spPr>
          <p:txBody>
            <a:bodyPr wrap="none" anchor="t">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R</a:t>
              </a:r>
              <a:r>
                <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rPr>
                <a:t>2</a:t>
              </a:r>
              <a:endPar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92" name="直接连接符 329791"/>
            <p:cNvSpPr/>
            <p:nvPr/>
          </p:nvSpPr>
          <p:spPr>
            <a:xfrm>
              <a:off x="544" y="2854"/>
              <a:ext cx="1346" cy="0"/>
            </a:xfrm>
            <a:prstGeom prst="line">
              <a:avLst/>
            </a:prstGeom>
            <a:ln w="38100" cap="flat" cmpd="sng">
              <a:solidFill>
                <a:schemeClr val="tx1"/>
              </a:solidFill>
              <a:prstDash val="solid"/>
              <a:headEnd type="oval" w="med" len="med"/>
              <a:tailEnd type="oval" w="med" len="med"/>
            </a:ln>
          </p:spPr>
        </p:sp>
        <p:sp>
          <p:nvSpPr>
            <p:cNvPr id="329793" name="直接连接符 329792"/>
            <p:cNvSpPr/>
            <p:nvPr/>
          </p:nvSpPr>
          <p:spPr>
            <a:xfrm>
              <a:off x="544" y="3482"/>
              <a:ext cx="1346" cy="0"/>
            </a:xfrm>
            <a:prstGeom prst="line">
              <a:avLst/>
            </a:prstGeom>
            <a:ln w="38100" cap="flat" cmpd="sng">
              <a:solidFill>
                <a:schemeClr val="tx1"/>
              </a:solidFill>
              <a:prstDash val="solid"/>
              <a:headEnd type="oval" w="med" len="med"/>
              <a:tailEnd type="oval" w="med" len="med"/>
            </a:ln>
          </p:spPr>
        </p:sp>
        <p:sp>
          <p:nvSpPr>
            <p:cNvPr id="329794" name="文本框 329793"/>
            <p:cNvSpPr txBox="1"/>
            <p:nvPr/>
          </p:nvSpPr>
          <p:spPr>
            <a:xfrm>
              <a:off x="1406" y="2516"/>
              <a:ext cx="344" cy="309"/>
            </a:xfrm>
            <a:prstGeom prst="rect">
              <a:avLst/>
            </a:prstGeom>
            <a:noFill/>
            <a:ln w="38100">
              <a:noFill/>
            </a:ln>
          </p:spPr>
          <p:txBody>
            <a:bodyPr wrap="none" anchor="t">
              <a:spAutoFit/>
            </a:bodyPr>
            <a:lstStyle/>
            <a:p>
              <a:r>
                <a:rPr lang="en-US" altLang="zh-CN" sz="1800" b="1" i="1">
                  <a:effectLst>
                    <a:outerShdw blurRad="38100" dist="38100" dir="2700000">
                      <a:srgbClr val="FFFFFF"/>
                    </a:outerShdw>
                  </a:effectLst>
                  <a:latin typeface="Times New Roman" panose="02020603050405020304" pitchFamily="18" charset="0"/>
                  <a:ea typeface="楷体_GB2312" pitchFamily="49" charset="-122"/>
                </a:rPr>
                <a:t>R</a:t>
              </a:r>
              <a:r>
                <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rPr>
                <a:t>2</a:t>
              </a:r>
              <a:endParaRPr lang="en-US" altLang="zh-CN" sz="1800" b="1" baseline="-25000">
                <a:effectLst>
                  <a:outerShdw blurRad="38100" dist="38100" dir="2700000">
                    <a:srgbClr val="FFFFFF"/>
                  </a:outerShdw>
                </a:effectLst>
                <a:latin typeface="Times New Roman" panose="02020603050405020304" pitchFamily="18" charset="0"/>
                <a:ea typeface="楷体_GB2312" pitchFamily="49" charset="-122"/>
              </a:endParaRPr>
            </a:p>
          </p:txBody>
        </p:sp>
        <p:sp>
          <p:nvSpPr>
            <p:cNvPr id="329795" name="矩形 329794"/>
            <p:cNvSpPr/>
            <p:nvPr/>
          </p:nvSpPr>
          <p:spPr>
            <a:xfrm rot="5400000">
              <a:off x="1513" y="2714"/>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lstStyle/>
            <a:p>
              <a:endParaRPr lang="zh-CN" altLang="en-US" sz="100"/>
            </a:p>
          </p:txBody>
        </p:sp>
        <p:sp>
          <p:nvSpPr>
            <p:cNvPr id="329796" name="矩形 329795"/>
            <p:cNvSpPr/>
            <p:nvPr/>
          </p:nvSpPr>
          <p:spPr>
            <a:xfrm rot="5400000">
              <a:off x="810" y="2714"/>
              <a:ext cx="102" cy="272"/>
            </a:xfrm>
            <a:prstGeom prst="rect">
              <a:avLst/>
            </a:prstGeom>
            <a:solidFill>
              <a:schemeClr val="accent1"/>
            </a:solidFill>
            <a:ln w="38100" cap="flat" cmpd="sng">
              <a:solidFill>
                <a:schemeClr val="tx2"/>
              </a:solidFill>
              <a:prstDash val="solid"/>
              <a:miter/>
              <a:headEnd type="none" w="med" len="med"/>
              <a:tailEnd type="none" w="med" len="med"/>
            </a:ln>
          </p:spPr>
          <p:txBody>
            <a:bodyPr/>
            <a:lstStyle/>
            <a:p>
              <a:endParaRPr lang="zh-CN" altLang="en-US" sz="100"/>
            </a:p>
          </p:txBody>
        </p:sp>
        <p:grpSp>
          <p:nvGrpSpPr>
            <p:cNvPr id="329797" name="组合 329796"/>
            <p:cNvGrpSpPr/>
            <p:nvPr/>
          </p:nvGrpSpPr>
          <p:grpSpPr>
            <a:xfrm>
              <a:off x="1202" y="2954"/>
              <a:ext cx="82" cy="386"/>
              <a:chOff x="1474" y="2999"/>
              <a:chExt cx="82" cy="386"/>
            </a:xfrm>
          </p:grpSpPr>
          <p:sp>
            <p:nvSpPr>
              <p:cNvPr id="329798" name="矩形 329797"/>
              <p:cNvSpPr/>
              <p:nvPr/>
            </p:nvSpPr>
            <p:spPr>
              <a:xfrm>
                <a:off x="1474" y="2999"/>
                <a:ext cx="45" cy="386"/>
              </a:xfrm>
              <a:prstGeom prst="rect">
                <a:avLst/>
              </a:prstGeom>
              <a:solidFill>
                <a:schemeClr val="bg1"/>
              </a:solidFill>
              <a:ln w="38100">
                <a:noFill/>
              </a:ln>
            </p:spPr>
            <p:txBody>
              <a:bodyPr/>
              <a:lstStyle/>
              <a:p>
                <a:endParaRPr lang="zh-CN" altLang="en-US" sz="100"/>
              </a:p>
            </p:txBody>
          </p:sp>
          <p:sp>
            <p:nvSpPr>
              <p:cNvPr id="329799" name="任意多边形 329798"/>
              <p:cNvSpPr/>
              <p:nvPr/>
            </p:nvSpPr>
            <p:spPr>
              <a:xfrm rot="5400000">
                <a:off x="1496" y="2999"/>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9800" name="任意多边形 329799"/>
              <p:cNvSpPr/>
              <p:nvPr/>
            </p:nvSpPr>
            <p:spPr>
              <a:xfrm rot="5400000">
                <a:off x="1496" y="3052"/>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9801" name="任意多边形 329800"/>
              <p:cNvSpPr/>
              <p:nvPr/>
            </p:nvSpPr>
            <p:spPr>
              <a:xfrm rot="5400000">
                <a:off x="1496" y="3257"/>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9802" name="任意多边形 329801"/>
              <p:cNvSpPr/>
              <p:nvPr/>
            </p:nvSpPr>
            <p:spPr>
              <a:xfrm rot="5400000">
                <a:off x="1496" y="3181"/>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9803" name="任意多边形 329802"/>
              <p:cNvSpPr/>
              <p:nvPr/>
            </p:nvSpPr>
            <p:spPr>
              <a:xfrm rot="5400000">
                <a:off x="1496" y="3121"/>
                <a:ext cx="60" cy="60"/>
              </a:xfrm>
              <a:custGeom>
                <a:avLst/>
                <a:gdLst>
                  <a:gd name="txL" fmla="*/ 0 w 21600"/>
                  <a:gd name="txT" fmla="*/ 0 h 21600"/>
                  <a:gd name="txR" fmla="*/ 21600 w 21600"/>
                  <a:gd name="txB" fmla="*/ 21600 h 21600"/>
                </a:gdLst>
                <a:ahLst/>
                <a:cxnLst>
                  <a:cxn ang="90">
                    <a:pos x="0" y="21600"/>
                  </a:cxn>
                  <a:cxn ang="270">
                    <a:pos x="21599" y="0"/>
                  </a:cxn>
                  <a:cxn ang="90">
                    <a:pos x="21600" y="21600"/>
                  </a:cxn>
                </a:cxnLst>
                <a:rect l="txL" t="txT" r="txR" b="txB"/>
                <a:pathLst>
                  <a:path w="21600" h="21600" fill="none">
                    <a:moveTo>
                      <a:pt x="0" y="21600"/>
                    </a:moveTo>
                    <a:arcTo wR="21600" hR="21600" stAng="-10800000" swAng="5399841"/>
                  </a:path>
                  <a:path w="21600" h="21600" stroke="0">
                    <a:moveTo>
                      <a:pt x="0" y="21600"/>
                    </a:moveTo>
                    <a:arcTo wR="21600" hR="21600" stAng="-10800000" swAng="5399841"/>
                    <a:lnTo>
                      <a:pt x="2160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sp>
            <p:nvSpPr>
              <p:cNvPr id="329804" name="任意多边形 329803"/>
              <p:cNvSpPr/>
              <p:nvPr/>
            </p:nvSpPr>
            <p:spPr>
              <a:xfrm rot="5400000">
                <a:off x="1496" y="3317"/>
                <a:ext cx="60" cy="6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solidFill>
                <a:schemeClr val="bg1"/>
              </a:solidFill>
              <a:ln w="38100" cap="flat" cmpd="sng">
                <a:solidFill>
                  <a:schemeClr val="tx1"/>
                </a:solidFill>
                <a:prstDash val="solid"/>
                <a:headEnd type="none" w="med" len="med"/>
                <a:tailEnd type="none" w="med" len="med"/>
              </a:ln>
            </p:spPr>
            <p:txBody>
              <a:bodyPr/>
              <a:lstStyle/>
              <a:p>
                <a:endParaRPr lang="zh-CN" altLang="en-US" sz="100"/>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329746"/>
                                        </p:tgtEl>
                                        <p:attrNameLst>
                                          <p:attrName>style.visibility</p:attrName>
                                        </p:attrNameLst>
                                      </p:cBhvr>
                                      <p:to>
                                        <p:strVal val="visible"/>
                                      </p:to>
                                    </p:set>
                                    <p:anim calcmode="lin" valueType="num">
                                      <p:cBhvr>
                                        <p:cTn id="7" dur="1000" fill="hold"/>
                                        <p:tgtEl>
                                          <p:spTgt spid="329746"/>
                                        </p:tgtEl>
                                        <p:attrNameLst>
                                          <p:attrName>ppt_w</p:attrName>
                                        </p:attrNameLst>
                                      </p:cBhvr>
                                      <p:tavLst>
                                        <p:tav tm="0">
                                          <p:val>
                                            <p:fltVal val="0"/>
                                          </p:val>
                                        </p:tav>
                                        <p:tav tm="100000">
                                          <p:val>
                                            <p:strVal val="#ppt_w"/>
                                          </p:val>
                                        </p:tav>
                                      </p:tavLst>
                                    </p:anim>
                                    <p:anim calcmode="lin" valueType="num">
                                      <p:cBhvr>
                                        <p:cTn id="8" dur="1000" fill="hold"/>
                                        <p:tgtEl>
                                          <p:spTgt spid="329746"/>
                                        </p:tgtEl>
                                        <p:attrNameLst>
                                          <p:attrName>ppt_h</p:attrName>
                                        </p:attrNameLst>
                                      </p:cBhvr>
                                      <p:tavLst>
                                        <p:tav tm="0">
                                          <p:val>
                                            <p:fltVal val="0"/>
                                          </p:val>
                                        </p:tav>
                                        <p:tav tm="100000">
                                          <p:val>
                                            <p:strVal val="#ppt_h"/>
                                          </p:val>
                                        </p:tav>
                                      </p:tavLst>
                                    </p:anim>
                                    <p:anim calcmode="lin" valueType="num">
                                      <p:cBhvr>
                                        <p:cTn id="9" dur="1000" fill="hold"/>
                                        <p:tgtEl>
                                          <p:spTgt spid="329746"/>
                                        </p:tgtEl>
                                        <p:attrNameLst>
                                          <p:attrName>style.rotation</p:attrName>
                                        </p:attrNameLst>
                                      </p:cBhvr>
                                      <p:tavLst>
                                        <p:tav tm="0">
                                          <p:val>
                                            <p:fltVal val="90"/>
                                          </p:val>
                                        </p:tav>
                                        <p:tav tm="100000">
                                          <p:val>
                                            <p:fltVal val="0"/>
                                          </p:val>
                                        </p:tav>
                                      </p:tavLst>
                                    </p:anim>
                                    <p:animEffect transition="in" filter="fade">
                                      <p:cBhvr>
                                        <p:cTn id="10" dur="1000"/>
                                        <p:tgtEl>
                                          <p:spTgt spid="329746"/>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329775"/>
                                        </p:tgtEl>
                                        <p:attrNameLst>
                                          <p:attrName>style.visibility</p:attrName>
                                        </p:attrNameLst>
                                      </p:cBhvr>
                                      <p:to>
                                        <p:strVal val="visible"/>
                                      </p:to>
                                    </p:set>
                                    <p:anim calcmode="lin" valueType="num">
                                      <p:cBhvr>
                                        <p:cTn id="15" dur="1000" fill="hold"/>
                                        <p:tgtEl>
                                          <p:spTgt spid="329775"/>
                                        </p:tgtEl>
                                        <p:attrNameLst>
                                          <p:attrName>ppt_w</p:attrName>
                                        </p:attrNameLst>
                                      </p:cBhvr>
                                      <p:tavLst>
                                        <p:tav tm="0">
                                          <p:val>
                                            <p:fltVal val="0"/>
                                          </p:val>
                                        </p:tav>
                                        <p:tav tm="100000">
                                          <p:val>
                                            <p:strVal val="#ppt_w"/>
                                          </p:val>
                                        </p:tav>
                                      </p:tavLst>
                                    </p:anim>
                                    <p:anim calcmode="lin" valueType="num">
                                      <p:cBhvr>
                                        <p:cTn id="16" dur="1000" fill="hold"/>
                                        <p:tgtEl>
                                          <p:spTgt spid="329775"/>
                                        </p:tgtEl>
                                        <p:attrNameLst>
                                          <p:attrName>ppt_h</p:attrName>
                                        </p:attrNameLst>
                                      </p:cBhvr>
                                      <p:tavLst>
                                        <p:tav tm="0">
                                          <p:val>
                                            <p:fltVal val="0"/>
                                          </p:val>
                                        </p:tav>
                                        <p:tav tm="100000">
                                          <p:val>
                                            <p:strVal val="#ppt_h"/>
                                          </p:val>
                                        </p:tav>
                                      </p:tavLst>
                                    </p:anim>
                                    <p:anim calcmode="lin" valueType="num">
                                      <p:cBhvr>
                                        <p:cTn id="17" dur="1000" fill="hold"/>
                                        <p:tgtEl>
                                          <p:spTgt spid="32977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29775"/>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000"/>
                            </p:stCondLst>
                            <p:childTnLst>
                              <p:par>
                                <p:cTn id="20" presetID="31" presetClass="entr" presetSubtype="0" fill="hold" grpId="0" nodeType="afterEffect">
                                  <p:stCondLst>
                                    <p:cond delay="0"/>
                                  </p:stCondLst>
                                  <p:iterate type="lt">
                                    <p:tmPct val="5000"/>
                                  </p:iterate>
                                  <p:childTnLst>
                                    <p:set>
                                      <p:cBhvr>
                                        <p:cTn id="21" dur="1" fill="hold">
                                          <p:stCondLst>
                                            <p:cond delay="0"/>
                                          </p:stCondLst>
                                        </p:cTn>
                                        <p:tgtEl>
                                          <p:spTgt spid="329764"/>
                                        </p:tgtEl>
                                        <p:attrNameLst>
                                          <p:attrName>style.visibility</p:attrName>
                                        </p:attrNameLst>
                                      </p:cBhvr>
                                      <p:to>
                                        <p:strVal val="visible"/>
                                      </p:to>
                                    </p:set>
                                    <p:anim calcmode="lin" valueType="num">
                                      <p:cBhvr>
                                        <p:cTn id="22" dur="1000" fill="hold"/>
                                        <p:tgtEl>
                                          <p:spTgt spid="329764"/>
                                        </p:tgtEl>
                                        <p:attrNameLst>
                                          <p:attrName>ppt_w</p:attrName>
                                        </p:attrNameLst>
                                      </p:cBhvr>
                                      <p:tavLst>
                                        <p:tav tm="0">
                                          <p:val>
                                            <p:fltVal val="0"/>
                                          </p:val>
                                        </p:tav>
                                        <p:tav tm="100000">
                                          <p:val>
                                            <p:strVal val="#ppt_w"/>
                                          </p:val>
                                        </p:tav>
                                      </p:tavLst>
                                    </p:anim>
                                    <p:anim calcmode="lin" valueType="num">
                                      <p:cBhvr>
                                        <p:cTn id="23" dur="1000" fill="hold"/>
                                        <p:tgtEl>
                                          <p:spTgt spid="329764"/>
                                        </p:tgtEl>
                                        <p:attrNameLst>
                                          <p:attrName>ppt_h</p:attrName>
                                        </p:attrNameLst>
                                      </p:cBhvr>
                                      <p:tavLst>
                                        <p:tav tm="0">
                                          <p:val>
                                            <p:fltVal val="0"/>
                                          </p:val>
                                        </p:tav>
                                        <p:tav tm="100000">
                                          <p:val>
                                            <p:strVal val="#ppt_h"/>
                                          </p:val>
                                        </p:tav>
                                      </p:tavLst>
                                    </p:anim>
                                    <p:anim calcmode="lin" valueType="num">
                                      <p:cBhvr>
                                        <p:cTn id="24" dur="1000" fill="hold"/>
                                        <p:tgtEl>
                                          <p:spTgt spid="329764"/>
                                        </p:tgtEl>
                                        <p:attrNameLst>
                                          <p:attrName>style.rotation</p:attrName>
                                        </p:attrNameLst>
                                      </p:cBhvr>
                                      <p:tavLst>
                                        <p:tav tm="0">
                                          <p:val>
                                            <p:fltVal val="90"/>
                                          </p:val>
                                        </p:tav>
                                        <p:tav tm="100000">
                                          <p:val>
                                            <p:fltVal val="0"/>
                                          </p:val>
                                        </p:tav>
                                      </p:tavLst>
                                    </p:anim>
                                    <p:animEffect transition="in" filter="fade">
                                      <p:cBhvr>
                                        <p:cTn id="25" dur="1000"/>
                                        <p:tgtEl>
                                          <p:spTgt spid="32976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29747"/>
                                        </p:tgtEl>
                                        <p:attrNameLst>
                                          <p:attrName>style.visibility</p:attrName>
                                        </p:attrNameLst>
                                      </p:cBhvr>
                                      <p:to>
                                        <p:strVal val="visible"/>
                                      </p:to>
                                    </p:set>
                                    <p:animEffect transition="in" filter="wipe(left)">
                                      <p:cBhvr>
                                        <p:cTn id="30" dur="500"/>
                                        <p:tgtEl>
                                          <p:spTgt spid="32974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29753"/>
                                        </p:tgtEl>
                                        <p:attrNameLst>
                                          <p:attrName>style.visibility</p:attrName>
                                        </p:attrNameLst>
                                      </p:cBhvr>
                                      <p:to>
                                        <p:strVal val="visible"/>
                                      </p:to>
                                    </p:set>
                                    <p:animEffect transition="in" filter="wipe(up)">
                                      <p:cBhvr>
                                        <p:cTn id="35" dur="500"/>
                                        <p:tgtEl>
                                          <p:spTgt spid="329753"/>
                                        </p:tgtEl>
                                      </p:cBhvr>
                                    </p:animEffect>
                                  </p:childTnLst>
                                </p:cTn>
                              </p:par>
                            </p:childTnLst>
                          </p:cTn>
                        </p:par>
                      </p:childTnLst>
                    </p:cTn>
                  </p:par>
                  <p:par>
                    <p:cTn id="36" fill="hold">
                      <p:stCondLst>
                        <p:cond delay="indefinite"/>
                      </p:stCondLst>
                      <p:childTnLst>
                        <p:par>
                          <p:cTn id="37" fill="hold">
                            <p:stCondLst>
                              <p:cond delay="0"/>
                            </p:stCondLst>
                            <p:childTnLst>
                              <p:par>
                                <p:cTn id="38" presetID="52" presetClass="entr" presetSubtype="0" fill="hold" nodeType="clickEffect">
                                  <p:stCondLst>
                                    <p:cond delay="0"/>
                                  </p:stCondLst>
                                  <p:childTnLst>
                                    <p:set>
                                      <p:cBhvr>
                                        <p:cTn id="39" dur="1" fill="hold">
                                          <p:stCondLst>
                                            <p:cond delay="0"/>
                                          </p:stCondLst>
                                        </p:cTn>
                                        <p:tgtEl>
                                          <p:spTgt spid="329788"/>
                                        </p:tgtEl>
                                        <p:attrNameLst>
                                          <p:attrName>style.visibility</p:attrName>
                                        </p:attrNameLst>
                                      </p:cBhvr>
                                      <p:to>
                                        <p:strVal val="visible"/>
                                      </p:to>
                                    </p:set>
                                    <p:animScale>
                                      <p:cBhvr>
                                        <p:cTn id="40" dur="1000" decel="50000" fill="hold">
                                          <p:stCondLst>
                                            <p:cond delay="0"/>
                                          </p:stCondLst>
                                        </p:cTn>
                                        <p:tgtEl>
                                          <p:spTgt spid="3297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41" dur="1000" decel="50000" fill="hold">
                                          <p:stCondLst>
                                            <p:cond delay="0"/>
                                          </p:stCondLst>
                                        </p:cTn>
                                        <p:tgtEl>
                                          <p:spTgt spid="329788"/>
                                        </p:tgtEl>
                                        <p:attrNameLst>
                                          <p:attrName>ppt_x</p:attrName>
                                          <p:attrName>ppt_y</p:attrName>
                                        </p:attrNameLst>
                                      </p:cBhvr>
                                    </p:animMotion>
                                    <p:animEffect transition="in" filter="fade">
                                      <p:cBhvr>
                                        <p:cTn id="42" dur="1000"/>
                                        <p:tgtEl>
                                          <p:spTgt spid="329788"/>
                                        </p:tgtEl>
                                      </p:cBhvr>
                                    </p:animEffect>
                                  </p:childTnLst>
                                </p:cTn>
                              </p:par>
                            </p:childTnLst>
                          </p:cTn>
                        </p:par>
                        <p:par>
                          <p:cTn id="43" fill="hold">
                            <p:stCondLst>
                              <p:cond delay="1000"/>
                            </p:stCondLst>
                            <p:childTnLst>
                              <p:par>
                                <p:cTn id="44" presetID="31" presetClass="entr" presetSubtype="0" fill="hold" grpId="0" nodeType="afterEffect">
                                  <p:stCondLst>
                                    <p:cond delay="0"/>
                                  </p:stCondLst>
                                  <p:iterate type="lt">
                                    <p:tmPct val="5000"/>
                                  </p:iterate>
                                  <p:childTnLst>
                                    <p:set>
                                      <p:cBhvr>
                                        <p:cTn id="45" dur="1" fill="hold">
                                          <p:stCondLst>
                                            <p:cond delay="0"/>
                                          </p:stCondLst>
                                        </p:cTn>
                                        <p:tgtEl>
                                          <p:spTgt spid="329765"/>
                                        </p:tgtEl>
                                        <p:attrNameLst>
                                          <p:attrName>style.visibility</p:attrName>
                                        </p:attrNameLst>
                                      </p:cBhvr>
                                      <p:to>
                                        <p:strVal val="visible"/>
                                      </p:to>
                                    </p:set>
                                    <p:anim calcmode="lin" valueType="num">
                                      <p:cBhvr>
                                        <p:cTn id="46" dur="1000" fill="hold"/>
                                        <p:tgtEl>
                                          <p:spTgt spid="329765"/>
                                        </p:tgtEl>
                                        <p:attrNameLst>
                                          <p:attrName>ppt_w</p:attrName>
                                        </p:attrNameLst>
                                      </p:cBhvr>
                                      <p:tavLst>
                                        <p:tav tm="0">
                                          <p:val>
                                            <p:fltVal val="0"/>
                                          </p:val>
                                        </p:tav>
                                        <p:tav tm="100000">
                                          <p:val>
                                            <p:strVal val="#ppt_w"/>
                                          </p:val>
                                        </p:tav>
                                      </p:tavLst>
                                    </p:anim>
                                    <p:anim calcmode="lin" valueType="num">
                                      <p:cBhvr>
                                        <p:cTn id="47" dur="1000" fill="hold"/>
                                        <p:tgtEl>
                                          <p:spTgt spid="329765"/>
                                        </p:tgtEl>
                                        <p:attrNameLst>
                                          <p:attrName>ppt_h</p:attrName>
                                        </p:attrNameLst>
                                      </p:cBhvr>
                                      <p:tavLst>
                                        <p:tav tm="0">
                                          <p:val>
                                            <p:fltVal val="0"/>
                                          </p:val>
                                        </p:tav>
                                        <p:tav tm="100000">
                                          <p:val>
                                            <p:strVal val="#ppt_h"/>
                                          </p:val>
                                        </p:tav>
                                      </p:tavLst>
                                    </p:anim>
                                    <p:anim calcmode="lin" valueType="num">
                                      <p:cBhvr>
                                        <p:cTn id="48" dur="1000" fill="hold"/>
                                        <p:tgtEl>
                                          <p:spTgt spid="329765"/>
                                        </p:tgtEl>
                                        <p:attrNameLst>
                                          <p:attrName>style.rotation</p:attrName>
                                        </p:attrNameLst>
                                      </p:cBhvr>
                                      <p:tavLst>
                                        <p:tav tm="0">
                                          <p:val>
                                            <p:fltVal val="90"/>
                                          </p:val>
                                        </p:tav>
                                        <p:tav tm="100000">
                                          <p:val>
                                            <p:fltVal val="0"/>
                                          </p:val>
                                        </p:tav>
                                      </p:tavLst>
                                    </p:anim>
                                    <p:animEffect transition="in" filter="fade">
                                      <p:cBhvr>
                                        <p:cTn id="49" dur="1000"/>
                                        <p:tgtEl>
                                          <p:spTgt spid="32976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29766"/>
                                        </p:tgtEl>
                                        <p:attrNameLst>
                                          <p:attrName>style.visibility</p:attrName>
                                        </p:attrNameLst>
                                      </p:cBhvr>
                                      <p:to>
                                        <p:strVal val="visible"/>
                                      </p:to>
                                    </p:set>
                                    <p:animEffect transition="in" filter="wipe(left)">
                                      <p:cBhvr>
                                        <p:cTn id="54" dur="500"/>
                                        <p:tgtEl>
                                          <p:spTgt spid="3297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329730"/>
                                        </p:tgtEl>
                                        <p:attrNameLst>
                                          <p:attrName>style.visibility</p:attrName>
                                        </p:attrNameLst>
                                      </p:cBhvr>
                                      <p:to>
                                        <p:strVal val="visible"/>
                                      </p:to>
                                    </p:set>
                                    <p:animEffect transition="in" filter="wipe(right)">
                                      <p:cBhvr>
                                        <p:cTn id="59" dur="3000"/>
                                        <p:tgtEl>
                                          <p:spTgt spid="32973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29738"/>
                                        </p:tgtEl>
                                        <p:attrNameLst>
                                          <p:attrName>style.visibility</p:attrName>
                                        </p:attrNameLst>
                                      </p:cBhvr>
                                      <p:to>
                                        <p:strVal val="visible"/>
                                      </p:to>
                                    </p:set>
                                    <p:animEffect transition="in" filter="wipe(left)">
                                      <p:cBhvr>
                                        <p:cTn id="64" dur="3000"/>
                                        <p:tgtEl>
                                          <p:spTgt spid="329738"/>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iterate type="lt">
                                    <p:tmPct val="5000"/>
                                  </p:iterate>
                                  <p:childTnLst>
                                    <p:set>
                                      <p:cBhvr>
                                        <p:cTn id="68" dur="1" fill="hold">
                                          <p:stCondLst>
                                            <p:cond delay="0"/>
                                          </p:stCondLst>
                                        </p:cTn>
                                        <p:tgtEl>
                                          <p:spTgt spid="329774"/>
                                        </p:tgtEl>
                                        <p:attrNameLst>
                                          <p:attrName>style.visibility</p:attrName>
                                        </p:attrNameLst>
                                      </p:cBhvr>
                                      <p:to>
                                        <p:strVal val="visible"/>
                                      </p:to>
                                    </p:set>
                                    <p:anim calcmode="lin" valueType="num">
                                      <p:cBhvr>
                                        <p:cTn id="69" dur="1000" fill="hold"/>
                                        <p:tgtEl>
                                          <p:spTgt spid="329774"/>
                                        </p:tgtEl>
                                        <p:attrNameLst>
                                          <p:attrName>ppt_w</p:attrName>
                                        </p:attrNameLst>
                                      </p:cBhvr>
                                      <p:tavLst>
                                        <p:tav tm="0">
                                          <p:val>
                                            <p:fltVal val="0"/>
                                          </p:val>
                                        </p:tav>
                                        <p:tav tm="100000">
                                          <p:val>
                                            <p:strVal val="#ppt_w"/>
                                          </p:val>
                                        </p:tav>
                                      </p:tavLst>
                                    </p:anim>
                                    <p:anim calcmode="lin" valueType="num">
                                      <p:cBhvr>
                                        <p:cTn id="70" dur="1000" fill="hold"/>
                                        <p:tgtEl>
                                          <p:spTgt spid="329774"/>
                                        </p:tgtEl>
                                        <p:attrNameLst>
                                          <p:attrName>ppt_h</p:attrName>
                                        </p:attrNameLst>
                                      </p:cBhvr>
                                      <p:tavLst>
                                        <p:tav tm="0">
                                          <p:val>
                                            <p:fltVal val="0"/>
                                          </p:val>
                                        </p:tav>
                                        <p:tav tm="100000">
                                          <p:val>
                                            <p:strVal val="#ppt_h"/>
                                          </p:val>
                                        </p:tav>
                                      </p:tavLst>
                                    </p:anim>
                                    <p:anim calcmode="lin" valueType="num">
                                      <p:cBhvr>
                                        <p:cTn id="71" dur="1000" fill="hold"/>
                                        <p:tgtEl>
                                          <p:spTgt spid="329774"/>
                                        </p:tgtEl>
                                        <p:attrNameLst>
                                          <p:attrName>style.rotation</p:attrName>
                                        </p:attrNameLst>
                                      </p:cBhvr>
                                      <p:tavLst>
                                        <p:tav tm="0">
                                          <p:val>
                                            <p:fltVal val="90"/>
                                          </p:val>
                                        </p:tav>
                                        <p:tav tm="100000">
                                          <p:val>
                                            <p:fltVal val="0"/>
                                          </p:val>
                                        </p:tav>
                                      </p:tavLst>
                                    </p:anim>
                                    <p:animEffect transition="in" filter="fade">
                                      <p:cBhvr>
                                        <p:cTn id="72" dur="1000"/>
                                        <p:tgtEl>
                                          <p:spTgt spid="329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46" grpId="0"/>
      <p:bldP spid="329764" grpId="0"/>
      <p:bldP spid="329765" grpId="0"/>
      <p:bldP spid="32977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8763" name="矩形 328762"/>
          <p:cNvSpPr/>
          <p:nvPr/>
        </p:nvSpPr>
        <p:spPr>
          <a:xfrm>
            <a:off x="313690" y="3622675"/>
            <a:ext cx="3454400" cy="1129665"/>
          </a:xfrm>
          <a:prstGeom prst="rect">
            <a:avLst/>
          </a:prstGeom>
          <a:noFill/>
          <a:ln w="9525">
            <a:noFill/>
          </a:ln>
        </p:spPr>
        <p:txBody>
          <a:bodyPr wrap="square">
            <a:spAutoFit/>
          </a:bodyPr>
          <a:p>
            <a:pPr>
              <a:lnSpc>
                <a:spcPct val="125000"/>
              </a:lnSpc>
              <a:spcBef>
                <a:spcPct val="50000"/>
              </a:spcBef>
            </a:pPr>
            <a:r>
              <a:rPr lang="zh-CN" altLang="en-US" sz="1800" b="1" dirty="0">
                <a:latin typeface="Times New Roman" panose="02020603050405020304" pitchFamily="18" charset="0"/>
                <a:ea typeface="楷体_GB2312" pitchFamily="49" charset="-122"/>
              </a:rPr>
              <a:t>　</a:t>
            </a:r>
            <a:r>
              <a:rPr lang="en-US" altLang="zh-CN" sz="1800" b="1" dirty="0">
                <a:latin typeface="Times New Roman" panose="02020603050405020304" pitchFamily="18" charset="0"/>
                <a:ea typeface="楷体_GB2312" pitchFamily="49" charset="-122"/>
              </a:rPr>
              <a:t>C</a:t>
            </a:r>
            <a:r>
              <a:rPr lang="en-US" altLang="zh-CN" sz="1800" b="1" baseline="-25000" dirty="0">
                <a:latin typeface="Times New Roman" panose="02020603050405020304" pitchFamily="18" charset="0"/>
                <a:ea typeface="楷体_GB2312" pitchFamily="49" charset="-122"/>
              </a:rPr>
              <a:t>1</a:t>
            </a:r>
            <a:r>
              <a:rPr lang="zh-CN" altLang="en-US" sz="1800" b="1" dirty="0">
                <a:latin typeface="Times New Roman" panose="02020603050405020304" pitchFamily="18" charset="0"/>
                <a:ea typeface="楷体_GB2312" pitchFamily="49" charset="-122"/>
              </a:rPr>
              <a:t>、</a:t>
            </a:r>
            <a:r>
              <a:rPr lang="en-US" altLang="zh-CN" sz="1800" b="1" dirty="0">
                <a:latin typeface="Times New Roman" panose="02020603050405020304" pitchFamily="18" charset="0"/>
                <a:ea typeface="楷体_GB2312" pitchFamily="49" charset="-122"/>
                <a:sym typeface="+mn-ea"/>
              </a:rPr>
              <a:t>C</a:t>
            </a:r>
            <a:r>
              <a:rPr lang="en-US" altLang="zh-CN" sz="1800" b="1" baseline="-25000" dirty="0">
                <a:latin typeface="Times New Roman" panose="02020603050405020304" pitchFamily="18" charset="0"/>
                <a:ea typeface="楷体_GB2312" pitchFamily="49" charset="-122"/>
                <a:sym typeface="+mn-ea"/>
              </a:rPr>
              <a:t>2</a:t>
            </a:r>
            <a:r>
              <a:rPr lang="zh-CN" altLang="en-US" sz="1800" b="1" dirty="0">
                <a:latin typeface="宋体" panose="02010600030101010101" pitchFamily="2" charset="-122"/>
              </a:rPr>
              <a:t>直流通路中隔直电容作用，</a:t>
            </a:r>
            <a:r>
              <a:rPr lang="zh-CN" altLang="en-US" sz="1800" b="1" dirty="0">
                <a:solidFill>
                  <a:srgbClr val="FF0000"/>
                </a:solidFill>
                <a:latin typeface="Times New Roman" panose="02020603050405020304" pitchFamily="18" charset="0"/>
              </a:rPr>
              <a:t>交流通路中视为短路</a:t>
            </a:r>
            <a:r>
              <a:rPr lang="zh-CN" altLang="en-US" sz="1800" b="1" dirty="0">
                <a:solidFill>
                  <a:schemeClr val="tx1"/>
                </a:solidFill>
                <a:latin typeface="Times New Roman" panose="02020603050405020304" pitchFamily="18" charset="0"/>
              </a:rPr>
              <a:t>，电容的阻抗为</a:t>
            </a:r>
            <a:r>
              <a:rPr lang="en-US" altLang="zh-CN" sz="1800" b="1" dirty="0">
                <a:solidFill>
                  <a:schemeClr val="tx1"/>
                </a:solidFill>
                <a:latin typeface="Times New Roman" panose="02020603050405020304" pitchFamily="18" charset="0"/>
              </a:rPr>
              <a:t>1/</a:t>
            </a:r>
            <a:r>
              <a:rPr lang="zh-CN" altLang="en-US" sz="1800" b="1" dirty="0">
                <a:solidFill>
                  <a:schemeClr val="tx1"/>
                </a:solidFill>
                <a:latin typeface="Times New Roman" panose="02020603050405020304" pitchFamily="18" charset="0"/>
              </a:rPr>
              <a:t>（</a:t>
            </a:r>
            <a:r>
              <a:rPr lang="en-US" altLang="zh-CN" sz="1800" b="1" dirty="0">
                <a:solidFill>
                  <a:schemeClr val="tx1"/>
                </a:solidFill>
                <a:latin typeface="Times New Roman" panose="02020603050405020304" pitchFamily="18" charset="0"/>
              </a:rPr>
              <a:t>j</a:t>
            </a:r>
            <a:r>
              <a:rPr lang="en-US" altLang="zh-CN" sz="1800" b="1" dirty="0">
                <a:solidFill>
                  <a:schemeClr val="tx1"/>
                </a:solidFill>
                <a:latin typeface="Times New Roman" panose="02020603050405020304" pitchFamily="18" charset="0"/>
                <a:sym typeface="Symbol" panose="05050102010706020507" charset="0"/>
              </a:rPr>
              <a:t>C</a:t>
            </a:r>
            <a:r>
              <a:rPr lang="zh-CN" altLang="en-US" sz="1800" b="1" dirty="0">
                <a:solidFill>
                  <a:schemeClr val="tx1"/>
                </a:solidFill>
                <a:latin typeface="Times New Roman" panose="02020603050405020304" pitchFamily="18" charset="0"/>
              </a:rPr>
              <a:t>）</a:t>
            </a:r>
            <a:r>
              <a:rPr lang="zh-CN" altLang="en-US" sz="1800" b="1" i="1" dirty="0">
                <a:solidFill>
                  <a:schemeClr val="tx1"/>
                </a:solidFill>
                <a:effectLst>
                  <a:outerShdw blurRad="38100" dist="38100" dir="2700000">
                    <a:srgbClr val="FFFFFF"/>
                  </a:outerShdw>
                </a:effectLst>
                <a:latin typeface="Times New Roman" panose="02020603050405020304" pitchFamily="18" charset="0"/>
                <a:ea typeface="楷体_GB2312" pitchFamily="49" charset="-122"/>
              </a:rPr>
              <a:t>             </a:t>
            </a:r>
            <a:endParaRPr lang="zh-CN" altLang="en-US" sz="1800" b="1" i="1" dirty="0">
              <a:solidFill>
                <a:schemeClr val="tx1"/>
              </a:solidFill>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2" name="组合 1"/>
          <p:cNvGrpSpPr/>
          <p:nvPr/>
        </p:nvGrpSpPr>
        <p:grpSpPr>
          <a:xfrm>
            <a:off x="403225" y="135859"/>
            <a:ext cx="3561892" cy="3203576"/>
            <a:chOff x="5078846" y="1867238"/>
            <a:chExt cx="3561892" cy="3203576"/>
          </a:xfrm>
        </p:grpSpPr>
        <p:sp>
          <p:nvSpPr>
            <p:cNvPr id="3" name="Line 22"/>
            <p:cNvSpPr>
              <a:spLocks noChangeShapeType="1"/>
            </p:cNvSpPr>
            <p:nvPr/>
          </p:nvSpPr>
          <p:spPr bwMode="auto">
            <a:xfrm flipH="1">
              <a:off x="6159418" y="3563060"/>
              <a:ext cx="4761" cy="1243013"/>
            </a:xfrm>
            <a:prstGeom prst="line">
              <a:avLst/>
            </a:prstGeom>
            <a:noFill/>
            <a:ln w="38100">
              <a:solidFill>
                <a:schemeClr val="accent2"/>
              </a:solidFill>
              <a:round/>
              <a:tailEnd type="oval" w="med" len="med"/>
            </a:ln>
          </p:spPr>
          <p:txBody>
            <a:bodyPr wrap="square">
              <a:spAutoFit/>
            </a:bodyPr>
            <a:p>
              <a:endParaRPr lang="zh-CN" altLang="en-US"/>
            </a:p>
          </p:txBody>
        </p:sp>
        <p:sp>
          <p:nvSpPr>
            <p:cNvPr id="4" name="Rectangle 23"/>
            <p:cNvSpPr>
              <a:spLocks noChangeArrowheads="1"/>
            </p:cNvSpPr>
            <p:nvPr/>
          </p:nvSpPr>
          <p:spPr bwMode="auto">
            <a:xfrm>
              <a:off x="6098907" y="3996249"/>
              <a:ext cx="127000" cy="39370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5" name="矩形 4"/>
            <p:cNvSpPr/>
            <p:nvPr/>
          </p:nvSpPr>
          <p:spPr>
            <a:xfrm>
              <a:off x="6187825" y="4008433"/>
              <a:ext cx="535724"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G2</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6" name="矩形 5"/>
            <p:cNvSpPr/>
            <p:nvPr/>
          </p:nvSpPr>
          <p:spPr>
            <a:xfrm>
              <a:off x="6222603" y="2428302"/>
              <a:ext cx="535724"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G1</a:t>
              </a:r>
              <a:endParaRPr kumimoji="1" lang="en-US" altLang="zh-CN" b="1" dirty="0">
                <a:solidFill>
                  <a:srgbClr val="FF0000"/>
                </a:solidFill>
                <a:latin typeface="Times New Roman" panose="02020603050405020304" pitchFamily="18" charset="0"/>
                <a:ea typeface="楷体_GB2312"/>
                <a:cs typeface="楷体_GB2312"/>
              </a:endParaRPr>
            </a:p>
          </p:txBody>
        </p:sp>
        <p:grpSp>
          <p:nvGrpSpPr>
            <p:cNvPr id="7" name="Group 16"/>
            <p:cNvGrpSpPr/>
            <p:nvPr/>
          </p:nvGrpSpPr>
          <p:grpSpPr bwMode="auto">
            <a:xfrm>
              <a:off x="6905159" y="1935501"/>
              <a:ext cx="127000" cy="1062037"/>
              <a:chOff x="2011" y="1560"/>
              <a:chExt cx="80" cy="669"/>
            </a:xfrm>
          </p:grpSpPr>
          <p:sp>
            <p:nvSpPr>
              <p:cNvPr id="8" name="Line 17"/>
              <p:cNvSpPr>
                <a:spLocks noChangeShapeType="1"/>
              </p:cNvSpPr>
              <p:nvPr/>
            </p:nvSpPr>
            <p:spPr bwMode="auto">
              <a:xfrm flipH="1">
                <a:off x="2057" y="1560"/>
                <a:ext cx="0" cy="669"/>
              </a:xfrm>
              <a:prstGeom prst="line">
                <a:avLst/>
              </a:prstGeom>
              <a:noFill/>
              <a:ln w="38100">
                <a:solidFill>
                  <a:schemeClr val="accent2"/>
                </a:solidFill>
                <a:round/>
                <a:headEnd type="oval" w="med" len="med"/>
                <a:tailEnd type="oval"/>
              </a:ln>
            </p:spPr>
            <p:txBody>
              <a:bodyPr>
                <a:spAutoFit/>
              </a:bodyPr>
              <a:p>
                <a:endParaRPr lang="zh-CN" altLang="en-US"/>
              </a:p>
            </p:txBody>
          </p:sp>
          <p:sp>
            <p:nvSpPr>
              <p:cNvPr id="9" name="Rectangle 19"/>
              <p:cNvSpPr>
                <a:spLocks noChangeArrowheads="1"/>
              </p:cNvSpPr>
              <p:nvPr/>
            </p:nvSpPr>
            <p:spPr bwMode="auto">
              <a:xfrm>
                <a:off x="2011" y="1717"/>
                <a:ext cx="80" cy="248"/>
              </a:xfrm>
              <a:prstGeom prst="rect">
                <a:avLst/>
              </a:prstGeom>
              <a:solidFill>
                <a:schemeClr val="bg1"/>
              </a:solidFill>
              <a:ln w="38100">
                <a:solidFill>
                  <a:srgbClr val="0000FF"/>
                </a:solidFill>
                <a:miter lim="800000"/>
              </a:ln>
            </p:spPr>
            <p:txBody>
              <a:bodyPr anchor="ctr">
                <a:spAutoFit/>
              </a:bodyPr>
              <a:p>
                <a:endParaRPr lang="zh-CN" altLang="en-US"/>
              </a:p>
            </p:txBody>
          </p:sp>
        </p:grpSp>
        <p:grpSp>
          <p:nvGrpSpPr>
            <p:cNvPr id="10" name="Group 21"/>
            <p:cNvGrpSpPr/>
            <p:nvPr/>
          </p:nvGrpSpPr>
          <p:grpSpPr bwMode="auto">
            <a:xfrm>
              <a:off x="6109412" y="1927563"/>
              <a:ext cx="127000" cy="1657350"/>
              <a:chOff x="1086" y="1555"/>
              <a:chExt cx="80" cy="1044"/>
            </a:xfrm>
          </p:grpSpPr>
          <p:sp>
            <p:nvSpPr>
              <p:cNvPr id="11" name="Line 22"/>
              <p:cNvSpPr>
                <a:spLocks noChangeShapeType="1"/>
              </p:cNvSpPr>
              <p:nvPr/>
            </p:nvSpPr>
            <p:spPr bwMode="auto">
              <a:xfrm flipH="1">
                <a:off x="1123" y="1555"/>
                <a:ext cx="0" cy="1044"/>
              </a:xfrm>
              <a:prstGeom prst="line">
                <a:avLst/>
              </a:prstGeom>
              <a:noFill/>
              <a:ln w="38100">
                <a:solidFill>
                  <a:schemeClr val="accent2"/>
                </a:solidFill>
                <a:round/>
              </a:ln>
            </p:spPr>
            <p:txBody>
              <a:bodyPr>
                <a:spAutoFit/>
              </a:bodyPr>
              <a:p>
                <a:endParaRPr lang="zh-CN" altLang="en-US"/>
              </a:p>
            </p:txBody>
          </p:sp>
          <p:sp>
            <p:nvSpPr>
              <p:cNvPr id="12" name="Rectangle 23"/>
              <p:cNvSpPr>
                <a:spLocks noChangeArrowheads="1"/>
              </p:cNvSpPr>
              <p:nvPr/>
            </p:nvSpPr>
            <p:spPr bwMode="auto">
              <a:xfrm>
                <a:off x="1086" y="1874"/>
                <a:ext cx="80" cy="248"/>
              </a:xfrm>
              <a:prstGeom prst="rect">
                <a:avLst/>
              </a:prstGeom>
              <a:solidFill>
                <a:schemeClr val="bg1"/>
              </a:solidFill>
              <a:ln w="38100">
                <a:solidFill>
                  <a:srgbClr val="0000FF"/>
                </a:solidFill>
                <a:miter lim="800000"/>
              </a:ln>
            </p:spPr>
            <p:txBody>
              <a:bodyPr anchor="ctr">
                <a:spAutoFit/>
              </a:bodyPr>
              <a:p>
                <a:endParaRPr lang="zh-CN" altLang="en-US"/>
              </a:p>
            </p:txBody>
          </p:sp>
        </p:grpSp>
        <p:grpSp>
          <p:nvGrpSpPr>
            <p:cNvPr id="13" name="Group 26"/>
            <p:cNvGrpSpPr/>
            <p:nvPr/>
          </p:nvGrpSpPr>
          <p:grpSpPr bwMode="auto">
            <a:xfrm>
              <a:off x="5078846" y="3591222"/>
              <a:ext cx="249238" cy="1277938"/>
              <a:chOff x="515" y="3240"/>
              <a:chExt cx="157" cy="805"/>
            </a:xfrm>
          </p:grpSpPr>
          <p:sp>
            <p:nvSpPr>
              <p:cNvPr id="67" name="Text Box 27"/>
              <p:cNvSpPr txBox="1">
                <a:spLocks noChangeArrowheads="1"/>
              </p:cNvSpPr>
              <p:nvPr/>
            </p:nvSpPr>
            <p:spPr bwMode="auto">
              <a:xfrm>
                <a:off x="523" y="3240"/>
                <a:ext cx="124" cy="230"/>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68" name="Text Box 28"/>
              <p:cNvSpPr txBox="1">
                <a:spLocks noChangeArrowheads="1"/>
              </p:cNvSpPr>
              <p:nvPr/>
            </p:nvSpPr>
            <p:spPr bwMode="auto">
              <a:xfrm>
                <a:off x="537" y="3815"/>
                <a:ext cx="124" cy="230"/>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69" name="Text Box 29"/>
              <p:cNvSpPr txBox="1">
                <a:spLocks noChangeArrowheads="1"/>
              </p:cNvSpPr>
              <p:nvPr/>
            </p:nvSpPr>
            <p:spPr bwMode="auto">
              <a:xfrm>
                <a:off x="515" y="3522"/>
                <a:ext cx="157" cy="192"/>
              </a:xfrm>
              <a:prstGeom prst="rect">
                <a:avLst/>
              </a:prstGeom>
              <a:noFill/>
              <a:ln w="9525">
                <a:noFill/>
                <a:miter lim="800000"/>
              </a:ln>
            </p:spPr>
            <p:txBody>
              <a:bodyPr lIns="0" tIns="0" rIns="0" bIns="0">
                <a:spAutoFit/>
              </a:bodyPr>
              <a:p>
                <a:pPr>
                  <a:spcBef>
                    <a:spcPct val="50000"/>
                  </a:spcBef>
                </a:pPr>
                <a:r>
                  <a:rPr lang="en-GB" altLang="zh-CN" sz="2000" b="1" i="1">
                    <a:solidFill>
                      <a:schemeClr val="accent2"/>
                    </a:solidFill>
                    <a:latin typeface="Times New Roman" panose="02020603050405020304" pitchFamily="18" charset="0"/>
                  </a:rPr>
                  <a:t>u</a:t>
                </a:r>
                <a:r>
                  <a:rPr lang="en-GB" altLang="zh-CN" sz="2000" b="1" baseline="-25000">
                    <a:solidFill>
                      <a:schemeClr val="accent2"/>
                    </a:solidFill>
                    <a:latin typeface="Times New Roman" panose="02020603050405020304" pitchFamily="18" charset="0"/>
                  </a:rPr>
                  <a:t>i</a:t>
                </a:r>
                <a:endParaRPr lang="en-US" altLang="zh-CN" sz="2000" b="1">
                  <a:solidFill>
                    <a:schemeClr val="accent2"/>
                  </a:solidFill>
                  <a:latin typeface="Times New Roman" panose="02020603050405020304" pitchFamily="18" charset="0"/>
                </a:endParaRPr>
              </a:p>
            </p:txBody>
          </p:sp>
        </p:grpSp>
        <p:sp>
          <p:nvSpPr>
            <p:cNvPr id="70" name="Line 30"/>
            <p:cNvSpPr>
              <a:spLocks noChangeShapeType="1"/>
            </p:cNvSpPr>
            <p:nvPr/>
          </p:nvSpPr>
          <p:spPr bwMode="auto">
            <a:xfrm>
              <a:off x="5155514" y="3603503"/>
              <a:ext cx="527050" cy="0"/>
            </a:xfrm>
            <a:prstGeom prst="line">
              <a:avLst/>
            </a:prstGeom>
            <a:noFill/>
            <a:ln w="38100">
              <a:solidFill>
                <a:schemeClr val="accent2"/>
              </a:solidFill>
              <a:round/>
            </a:ln>
          </p:spPr>
          <p:txBody>
            <a:bodyPr>
              <a:spAutoFit/>
            </a:bodyPr>
            <a:p>
              <a:endParaRPr lang="zh-CN" altLang="en-US"/>
            </a:p>
          </p:txBody>
        </p:sp>
        <p:grpSp>
          <p:nvGrpSpPr>
            <p:cNvPr id="71" name="Group 37"/>
            <p:cNvGrpSpPr/>
            <p:nvPr/>
          </p:nvGrpSpPr>
          <p:grpSpPr bwMode="auto">
            <a:xfrm>
              <a:off x="5682564" y="3440113"/>
              <a:ext cx="128588" cy="306388"/>
              <a:chOff x="2202" y="3900"/>
              <a:chExt cx="81" cy="193"/>
            </a:xfrm>
          </p:grpSpPr>
          <p:sp>
            <p:nvSpPr>
              <p:cNvPr id="72" name="Line 38"/>
              <p:cNvSpPr>
                <a:spLocks noChangeShapeType="1"/>
              </p:cNvSpPr>
              <p:nvPr/>
            </p:nvSpPr>
            <p:spPr bwMode="auto">
              <a:xfrm>
                <a:off x="2202" y="3901"/>
                <a:ext cx="0" cy="192"/>
              </a:xfrm>
              <a:prstGeom prst="line">
                <a:avLst/>
              </a:prstGeom>
              <a:noFill/>
              <a:ln w="38100">
                <a:solidFill>
                  <a:srgbClr val="0000FF"/>
                </a:solidFill>
                <a:round/>
              </a:ln>
            </p:spPr>
            <p:txBody>
              <a:bodyPr>
                <a:spAutoFit/>
              </a:bodyPr>
              <a:p>
                <a:endParaRPr lang="zh-CN" altLang="en-US"/>
              </a:p>
            </p:txBody>
          </p:sp>
          <p:sp>
            <p:nvSpPr>
              <p:cNvPr id="73" name="Line 39"/>
              <p:cNvSpPr>
                <a:spLocks noChangeShapeType="1"/>
              </p:cNvSpPr>
              <p:nvPr/>
            </p:nvSpPr>
            <p:spPr bwMode="auto">
              <a:xfrm>
                <a:off x="2283" y="3900"/>
                <a:ext cx="0" cy="192"/>
              </a:xfrm>
              <a:prstGeom prst="line">
                <a:avLst/>
              </a:prstGeom>
              <a:noFill/>
              <a:ln w="38100">
                <a:solidFill>
                  <a:srgbClr val="0000FF"/>
                </a:solidFill>
                <a:round/>
              </a:ln>
            </p:spPr>
            <p:txBody>
              <a:bodyPr>
                <a:spAutoFit/>
              </a:bodyPr>
              <a:p>
                <a:endParaRPr lang="zh-CN" altLang="en-US"/>
              </a:p>
            </p:txBody>
          </p:sp>
        </p:grpSp>
        <p:sp>
          <p:nvSpPr>
            <p:cNvPr id="74" name="Line 45"/>
            <p:cNvSpPr>
              <a:spLocks noChangeShapeType="1"/>
            </p:cNvSpPr>
            <p:nvPr/>
          </p:nvSpPr>
          <p:spPr bwMode="auto">
            <a:xfrm>
              <a:off x="5161675" y="4827926"/>
              <a:ext cx="3395662" cy="0"/>
            </a:xfrm>
            <a:prstGeom prst="line">
              <a:avLst/>
            </a:prstGeom>
            <a:noFill/>
            <a:ln w="38100">
              <a:solidFill>
                <a:schemeClr val="accent2"/>
              </a:solidFill>
              <a:round/>
            </a:ln>
          </p:spPr>
          <p:txBody>
            <a:bodyPr>
              <a:spAutoFit/>
            </a:bodyPr>
            <a:p>
              <a:endParaRPr lang="zh-CN" altLang="en-US"/>
            </a:p>
          </p:txBody>
        </p:sp>
        <p:sp>
          <p:nvSpPr>
            <p:cNvPr id="75" name="Line 50"/>
            <p:cNvSpPr>
              <a:spLocks noChangeShapeType="1"/>
            </p:cNvSpPr>
            <p:nvPr/>
          </p:nvSpPr>
          <p:spPr bwMode="auto">
            <a:xfrm rot="5400000">
              <a:off x="6415800" y="3373776"/>
              <a:ext cx="0" cy="468312"/>
            </a:xfrm>
            <a:prstGeom prst="line">
              <a:avLst/>
            </a:prstGeom>
            <a:noFill/>
            <a:ln w="38100">
              <a:solidFill>
                <a:schemeClr val="accent2"/>
              </a:solidFill>
              <a:round/>
            </a:ln>
          </p:spPr>
          <p:txBody>
            <a:bodyPr wrap="none" anchor="ctr"/>
            <a:p>
              <a:endParaRPr lang="zh-CN" altLang="en-US"/>
            </a:p>
          </p:txBody>
        </p:sp>
        <p:sp>
          <p:nvSpPr>
            <p:cNvPr id="76" name="Line 52"/>
            <p:cNvSpPr>
              <a:spLocks noChangeShapeType="1"/>
            </p:cNvSpPr>
            <p:nvPr/>
          </p:nvSpPr>
          <p:spPr bwMode="auto">
            <a:xfrm flipH="1">
              <a:off x="6980671" y="3756363"/>
              <a:ext cx="635" cy="1040765"/>
            </a:xfrm>
            <a:prstGeom prst="line">
              <a:avLst/>
            </a:prstGeom>
            <a:noFill/>
            <a:ln w="38100">
              <a:solidFill>
                <a:schemeClr val="accent2"/>
              </a:solidFill>
              <a:round/>
              <a:tailEnd type="oval" w="med" len="med"/>
            </a:ln>
          </p:spPr>
          <p:txBody>
            <a:bodyPr wrap="square">
              <a:spAutoFit/>
            </a:bodyPr>
            <a:p>
              <a:endParaRPr lang="zh-CN" altLang="en-US"/>
            </a:p>
          </p:txBody>
        </p:sp>
        <p:sp>
          <p:nvSpPr>
            <p:cNvPr id="77" name="Line 53"/>
            <p:cNvSpPr>
              <a:spLocks noChangeShapeType="1"/>
            </p:cNvSpPr>
            <p:nvPr/>
          </p:nvSpPr>
          <p:spPr bwMode="auto">
            <a:xfrm flipH="1">
              <a:off x="6974600" y="3022939"/>
              <a:ext cx="6350" cy="304800"/>
            </a:xfrm>
            <a:prstGeom prst="line">
              <a:avLst/>
            </a:prstGeom>
            <a:noFill/>
            <a:ln w="38100">
              <a:solidFill>
                <a:schemeClr val="accent2"/>
              </a:solidFill>
              <a:round/>
            </a:ln>
          </p:spPr>
          <p:txBody>
            <a:bodyPr wrap="square">
              <a:spAutoFit/>
            </a:bodyPr>
            <a:p>
              <a:endParaRPr lang="zh-CN" altLang="en-US"/>
            </a:p>
          </p:txBody>
        </p:sp>
        <p:sp>
          <p:nvSpPr>
            <p:cNvPr id="78" name="Line 54"/>
            <p:cNvSpPr>
              <a:spLocks noChangeShapeType="1"/>
            </p:cNvSpPr>
            <p:nvPr/>
          </p:nvSpPr>
          <p:spPr bwMode="auto">
            <a:xfrm flipV="1">
              <a:off x="6992062" y="2997539"/>
              <a:ext cx="723900" cy="0"/>
            </a:xfrm>
            <a:prstGeom prst="line">
              <a:avLst/>
            </a:prstGeom>
            <a:noFill/>
            <a:ln w="38100">
              <a:solidFill>
                <a:schemeClr val="accent2"/>
              </a:solidFill>
              <a:round/>
            </a:ln>
          </p:spPr>
          <p:txBody>
            <a:bodyPr wrap="square">
              <a:spAutoFit/>
            </a:bodyPr>
            <a:p>
              <a:endParaRPr lang="zh-CN" altLang="en-US"/>
            </a:p>
          </p:txBody>
        </p:sp>
        <p:sp>
          <p:nvSpPr>
            <p:cNvPr id="79" name="Line 57"/>
            <p:cNvSpPr>
              <a:spLocks noChangeShapeType="1"/>
            </p:cNvSpPr>
            <p:nvPr/>
          </p:nvSpPr>
          <p:spPr bwMode="auto">
            <a:xfrm flipH="1">
              <a:off x="5815725" y="3605551"/>
              <a:ext cx="352425" cy="0"/>
            </a:xfrm>
            <a:prstGeom prst="line">
              <a:avLst/>
            </a:prstGeom>
            <a:noFill/>
            <a:ln w="38100">
              <a:solidFill>
                <a:schemeClr val="accent2"/>
              </a:solidFill>
              <a:round/>
              <a:headEnd type="oval" w="med" len="med"/>
            </a:ln>
          </p:spPr>
          <p:txBody>
            <a:bodyPr>
              <a:spAutoFit/>
            </a:bodyPr>
            <a:p>
              <a:endParaRPr lang="zh-CN" altLang="en-US"/>
            </a:p>
          </p:txBody>
        </p:sp>
        <p:sp>
          <p:nvSpPr>
            <p:cNvPr id="80" name="Text Box 59"/>
            <p:cNvSpPr txBox="1">
              <a:spLocks noChangeArrowheads="1"/>
            </p:cNvSpPr>
            <p:nvPr/>
          </p:nvSpPr>
          <p:spPr bwMode="auto">
            <a:xfrm>
              <a:off x="8421663" y="3140968"/>
              <a:ext cx="196850" cy="365125"/>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rPr>
                <a:t>+</a:t>
              </a:r>
              <a:endParaRPr lang="en-US" altLang="zh-CN" sz="2400" b="1" dirty="0">
                <a:solidFill>
                  <a:schemeClr val="accent2"/>
                </a:solidFill>
                <a:latin typeface="Times New Roman" panose="02020603050405020304" pitchFamily="18" charset="0"/>
              </a:endParaRPr>
            </a:p>
          </p:txBody>
        </p:sp>
        <p:sp>
          <p:nvSpPr>
            <p:cNvPr id="81" name="Text Box 60"/>
            <p:cNvSpPr txBox="1">
              <a:spLocks noChangeArrowheads="1"/>
            </p:cNvSpPr>
            <p:nvPr/>
          </p:nvSpPr>
          <p:spPr bwMode="auto">
            <a:xfrm>
              <a:off x="8443888" y="4432027"/>
              <a:ext cx="196850" cy="365125"/>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82" name="Text Box 61"/>
            <p:cNvSpPr txBox="1">
              <a:spLocks noChangeArrowheads="1"/>
            </p:cNvSpPr>
            <p:nvPr/>
          </p:nvSpPr>
          <p:spPr bwMode="auto">
            <a:xfrm>
              <a:off x="8380177" y="3783689"/>
              <a:ext cx="249237" cy="304800"/>
            </a:xfrm>
            <a:prstGeom prst="rect">
              <a:avLst/>
            </a:prstGeom>
            <a:noFill/>
            <a:ln w="9525">
              <a:noFill/>
              <a:miter lim="800000"/>
            </a:ln>
          </p:spPr>
          <p:txBody>
            <a:bodyPr lIns="0" tIns="0" rIns="0" bIns="0">
              <a:spAutoFit/>
            </a:bodyPr>
            <a:p>
              <a:pPr>
                <a:spcBef>
                  <a:spcPct val="50000"/>
                </a:spcBef>
              </a:pPr>
              <a:r>
                <a:rPr lang="en-GB" altLang="zh-CN" sz="2000" b="1" i="1" dirty="0" err="1">
                  <a:solidFill>
                    <a:schemeClr val="accent2"/>
                  </a:solidFill>
                  <a:latin typeface="Times New Roman" panose="02020603050405020304" pitchFamily="18" charset="0"/>
                </a:rPr>
                <a:t>u</a:t>
              </a:r>
              <a:r>
                <a:rPr lang="en-GB" altLang="zh-CN" sz="2000" b="1" i="1" baseline="-25000" dirty="0" err="1">
                  <a:solidFill>
                    <a:schemeClr val="accent2"/>
                  </a:solidFill>
                  <a:latin typeface="Times New Roman" panose="02020603050405020304" pitchFamily="18" charset="0"/>
                </a:rPr>
                <a:t>o</a:t>
              </a:r>
              <a:endParaRPr lang="en-US" altLang="zh-CN" sz="2000" b="1" i="1" dirty="0">
                <a:solidFill>
                  <a:schemeClr val="accent2"/>
                </a:solidFill>
                <a:latin typeface="Times New Roman" panose="02020603050405020304" pitchFamily="18" charset="0"/>
              </a:endParaRPr>
            </a:p>
          </p:txBody>
        </p:sp>
        <p:sp>
          <p:nvSpPr>
            <p:cNvPr id="83" name="Line 64"/>
            <p:cNvSpPr>
              <a:spLocks noChangeShapeType="1"/>
            </p:cNvSpPr>
            <p:nvPr/>
          </p:nvSpPr>
          <p:spPr bwMode="auto">
            <a:xfrm flipH="1" flipV="1">
              <a:off x="7846137" y="2997539"/>
              <a:ext cx="706437" cy="9525"/>
            </a:xfrm>
            <a:prstGeom prst="line">
              <a:avLst/>
            </a:prstGeom>
            <a:noFill/>
            <a:ln w="38100">
              <a:solidFill>
                <a:schemeClr val="accent2"/>
              </a:solidFill>
              <a:round/>
            </a:ln>
          </p:spPr>
          <p:txBody>
            <a:bodyPr wrap="square">
              <a:spAutoFit/>
            </a:bodyPr>
            <a:p>
              <a:endParaRPr lang="zh-CN" altLang="en-US"/>
            </a:p>
          </p:txBody>
        </p:sp>
        <p:grpSp>
          <p:nvGrpSpPr>
            <p:cNvPr id="84" name="Group 68"/>
            <p:cNvGrpSpPr/>
            <p:nvPr/>
          </p:nvGrpSpPr>
          <p:grpSpPr bwMode="auto">
            <a:xfrm>
              <a:off x="7696912" y="2853076"/>
              <a:ext cx="144462" cy="306388"/>
              <a:chOff x="1963" y="3900"/>
              <a:chExt cx="91" cy="193"/>
            </a:xfrm>
          </p:grpSpPr>
          <p:sp>
            <p:nvSpPr>
              <p:cNvPr id="85" name="Line 69"/>
              <p:cNvSpPr>
                <a:spLocks noChangeShapeType="1"/>
              </p:cNvSpPr>
              <p:nvPr/>
            </p:nvSpPr>
            <p:spPr bwMode="auto">
              <a:xfrm>
                <a:off x="1963" y="3901"/>
                <a:ext cx="0" cy="192"/>
              </a:xfrm>
              <a:prstGeom prst="line">
                <a:avLst/>
              </a:prstGeom>
              <a:noFill/>
              <a:ln w="38100">
                <a:solidFill>
                  <a:srgbClr val="0000FF"/>
                </a:solidFill>
                <a:round/>
              </a:ln>
            </p:spPr>
            <p:txBody>
              <a:bodyPr>
                <a:spAutoFit/>
              </a:bodyPr>
              <a:p>
                <a:endParaRPr lang="zh-CN" altLang="en-US"/>
              </a:p>
            </p:txBody>
          </p:sp>
          <p:sp>
            <p:nvSpPr>
              <p:cNvPr id="86" name="Line 70"/>
              <p:cNvSpPr>
                <a:spLocks noChangeShapeType="1"/>
              </p:cNvSpPr>
              <p:nvPr/>
            </p:nvSpPr>
            <p:spPr bwMode="auto">
              <a:xfrm>
                <a:off x="2054" y="3900"/>
                <a:ext cx="0" cy="192"/>
              </a:xfrm>
              <a:prstGeom prst="line">
                <a:avLst/>
              </a:prstGeom>
              <a:noFill/>
              <a:ln w="38100">
                <a:solidFill>
                  <a:srgbClr val="0000FF"/>
                </a:solidFill>
                <a:round/>
              </a:ln>
            </p:spPr>
            <p:txBody>
              <a:bodyPr>
                <a:spAutoFit/>
              </a:bodyPr>
              <a:p>
                <a:endParaRPr lang="zh-CN" altLang="en-US"/>
              </a:p>
            </p:txBody>
          </p:sp>
        </p:grpSp>
        <p:grpSp>
          <p:nvGrpSpPr>
            <p:cNvPr id="87" name="Group 71"/>
            <p:cNvGrpSpPr/>
            <p:nvPr/>
          </p:nvGrpSpPr>
          <p:grpSpPr bwMode="auto">
            <a:xfrm>
              <a:off x="6815850" y="4839039"/>
              <a:ext cx="306387" cy="231775"/>
              <a:chOff x="4252" y="2421"/>
              <a:chExt cx="193" cy="146"/>
            </a:xfrm>
          </p:grpSpPr>
          <p:sp>
            <p:nvSpPr>
              <p:cNvPr id="88" name="Line 72"/>
              <p:cNvSpPr>
                <a:spLocks noChangeShapeType="1"/>
              </p:cNvSpPr>
              <p:nvPr/>
            </p:nvSpPr>
            <p:spPr bwMode="auto">
              <a:xfrm flipV="1">
                <a:off x="4252" y="2558"/>
                <a:ext cx="193" cy="0"/>
              </a:xfrm>
              <a:prstGeom prst="line">
                <a:avLst/>
              </a:prstGeom>
              <a:noFill/>
              <a:ln w="38100">
                <a:solidFill>
                  <a:schemeClr val="accent2"/>
                </a:solidFill>
                <a:round/>
              </a:ln>
            </p:spPr>
            <p:txBody>
              <a:bodyPr>
                <a:spAutoFit/>
              </a:bodyPr>
              <a:p>
                <a:endParaRPr lang="zh-CN" altLang="en-US"/>
              </a:p>
            </p:txBody>
          </p:sp>
          <p:sp>
            <p:nvSpPr>
              <p:cNvPr id="89" name="Line 73"/>
              <p:cNvSpPr>
                <a:spLocks noChangeShapeType="1"/>
              </p:cNvSpPr>
              <p:nvPr/>
            </p:nvSpPr>
            <p:spPr bwMode="auto">
              <a:xfrm>
                <a:off x="4352" y="2421"/>
                <a:ext cx="0" cy="146"/>
              </a:xfrm>
              <a:prstGeom prst="line">
                <a:avLst/>
              </a:prstGeom>
              <a:noFill/>
              <a:ln w="38100">
                <a:solidFill>
                  <a:schemeClr val="accent2"/>
                </a:solidFill>
                <a:round/>
              </a:ln>
            </p:spPr>
            <p:txBody>
              <a:bodyPr>
                <a:spAutoFit/>
              </a:bodyPr>
              <a:p>
                <a:endParaRPr lang="zh-CN" altLang="en-US"/>
              </a:p>
            </p:txBody>
          </p:sp>
        </p:grpSp>
        <p:sp>
          <p:nvSpPr>
            <p:cNvPr id="90" name="Line 79"/>
            <p:cNvSpPr>
              <a:spLocks noChangeShapeType="1"/>
            </p:cNvSpPr>
            <p:nvPr/>
          </p:nvSpPr>
          <p:spPr bwMode="auto">
            <a:xfrm>
              <a:off x="6147512" y="1924388"/>
              <a:ext cx="1916113" cy="0"/>
            </a:xfrm>
            <a:prstGeom prst="line">
              <a:avLst/>
            </a:prstGeom>
            <a:noFill/>
            <a:ln w="38100">
              <a:solidFill>
                <a:schemeClr val="accent2"/>
              </a:solidFill>
              <a:round/>
            </a:ln>
          </p:spPr>
          <p:txBody>
            <a:bodyPr>
              <a:spAutoFit/>
            </a:bodyPr>
            <a:p>
              <a:endParaRPr lang="zh-CN" altLang="en-US"/>
            </a:p>
          </p:txBody>
        </p:sp>
        <p:sp>
          <p:nvSpPr>
            <p:cNvPr id="91" name="Oval 80"/>
            <p:cNvSpPr>
              <a:spLocks noChangeArrowheads="1"/>
            </p:cNvSpPr>
            <p:nvPr/>
          </p:nvSpPr>
          <p:spPr bwMode="auto">
            <a:xfrm>
              <a:off x="8055687" y="1867238"/>
              <a:ext cx="88900" cy="103188"/>
            </a:xfrm>
            <a:prstGeom prst="ellipse">
              <a:avLst/>
            </a:prstGeom>
            <a:noFill/>
            <a:ln w="38100">
              <a:solidFill>
                <a:schemeClr val="accent2"/>
              </a:solidFill>
              <a:round/>
            </a:ln>
          </p:spPr>
          <p:txBody>
            <a:bodyPr anchor="ctr">
              <a:spAutoFit/>
            </a:bodyPr>
            <a:p>
              <a:endParaRPr lang="zh-CN" altLang="en-US"/>
            </a:p>
          </p:txBody>
        </p:sp>
        <p:grpSp>
          <p:nvGrpSpPr>
            <p:cNvPr id="92" name="组合 91"/>
            <p:cNvGrpSpPr/>
            <p:nvPr/>
          </p:nvGrpSpPr>
          <p:grpSpPr>
            <a:xfrm>
              <a:off x="6560467" y="3123814"/>
              <a:ext cx="420483" cy="680899"/>
              <a:chOff x="6932614" y="4728321"/>
              <a:chExt cx="420483" cy="680899"/>
            </a:xfrm>
          </p:grpSpPr>
          <p:sp>
            <p:nvSpPr>
              <p:cNvPr id="93" name="Line 12"/>
              <p:cNvSpPr>
                <a:spLocks noChangeAspect="1" noChangeShapeType="1"/>
              </p:cNvSpPr>
              <p:nvPr/>
            </p:nvSpPr>
            <p:spPr bwMode="auto">
              <a:xfrm>
                <a:off x="7161214" y="4877584"/>
                <a:ext cx="0" cy="115888"/>
              </a:xfrm>
              <a:prstGeom prst="line">
                <a:avLst/>
              </a:prstGeom>
              <a:noFill/>
              <a:ln w="38100">
                <a:solidFill>
                  <a:schemeClr val="tx1"/>
                </a:solidFill>
                <a:round/>
              </a:ln>
            </p:spPr>
            <p:txBody>
              <a:bodyPr/>
              <a:p>
                <a:endParaRPr lang="zh-CN" altLang="en-US"/>
              </a:p>
            </p:txBody>
          </p:sp>
          <p:sp>
            <p:nvSpPr>
              <p:cNvPr id="94" name="Line 13"/>
              <p:cNvSpPr>
                <a:spLocks noChangeShapeType="1"/>
              </p:cNvSpPr>
              <p:nvPr/>
            </p:nvSpPr>
            <p:spPr bwMode="auto">
              <a:xfrm>
                <a:off x="6932614" y="5212345"/>
                <a:ext cx="152400" cy="0"/>
              </a:xfrm>
              <a:prstGeom prst="line">
                <a:avLst/>
              </a:prstGeom>
              <a:noFill/>
              <a:ln w="38100">
                <a:solidFill>
                  <a:schemeClr val="tx1"/>
                </a:solidFill>
                <a:round/>
              </a:ln>
            </p:spPr>
            <p:txBody>
              <a:bodyPr/>
              <a:p>
                <a:endParaRPr lang="zh-CN" altLang="en-US"/>
              </a:p>
            </p:txBody>
          </p:sp>
          <p:sp>
            <p:nvSpPr>
              <p:cNvPr id="95" name="Line 17"/>
              <p:cNvSpPr>
                <a:spLocks noChangeAspect="1" noChangeShapeType="1"/>
              </p:cNvSpPr>
              <p:nvPr/>
            </p:nvSpPr>
            <p:spPr bwMode="auto">
              <a:xfrm>
                <a:off x="7075489" y="4914107"/>
                <a:ext cx="0" cy="301902"/>
              </a:xfrm>
              <a:prstGeom prst="line">
                <a:avLst/>
              </a:prstGeom>
              <a:noFill/>
              <a:ln w="38100">
                <a:solidFill>
                  <a:schemeClr val="tx1"/>
                </a:solidFill>
                <a:round/>
              </a:ln>
            </p:spPr>
            <p:txBody>
              <a:bodyPr/>
              <a:p>
                <a:endParaRPr lang="zh-CN" altLang="en-US"/>
              </a:p>
            </p:txBody>
          </p:sp>
          <p:sp>
            <p:nvSpPr>
              <p:cNvPr id="96" name="Line 18"/>
              <p:cNvSpPr>
                <a:spLocks noChangeAspect="1" noChangeShapeType="1"/>
              </p:cNvSpPr>
              <p:nvPr/>
            </p:nvSpPr>
            <p:spPr bwMode="auto">
              <a:xfrm>
                <a:off x="7161214" y="5220484"/>
                <a:ext cx="188912" cy="0"/>
              </a:xfrm>
              <a:prstGeom prst="line">
                <a:avLst/>
              </a:prstGeom>
              <a:noFill/>
              <a:ln w="38100">
                <a:solidFill>
                  <a:schemeClr val="tx1"/>
                </a:solidFill>
                <a:round/>
              </a:ln>
            </p:spPr>
            <p:txBody>
              <a:bodyPr/>
              <a:p>
                <a:endParaRPr lang="zh-CN" altLang="en-US"/>
              </a:p>
            </p:txBody>
          </p:sp>
          <p:sp>
            <p:nvSpPr>
              <p:cNvPr id="97" name="Line 33"/>
              <p:cNvSpPr>
                <a:spLocks noChangeAspect="1" noChangeShapeType="1"/>
              </p:cNvSpPr>
              <p:nvPr/>
            </p:nvSpPr>
            <p:spPr bwMode="auto">
              <a:xfrm>
                <a:off x="7161214" y="5018872"/>
                <a:ext cx="0" cy="107950"/>
              </a:xfrm>
              <a:prstGeom prst="line">
                <a:avLst/>
              </a:prstGeom>
              <a:noFill/>
              <a:ln w="38100">
                <a:solidFill>
                  <a:schemeClr val="tx1"/>
                </a:solidFill>
                <a:round/>
              </a:ln>
            </p:spPr>
            <p:txBody>
              <a:bodyPr/>
              <a:p>
                <a:endParaRPr lang="zh-CN" altLang="en-US"/>
              </a:p>
            </p:txBody>
          </p:sp>
          <p:sp>
            <p:nvSpPr>
              <p:cNvPr id="98" name="Line 34"/>
              <p:cNvSpPr>
                <a:spLocks noChangeAspect="1" noChangeShapeType="1"/>
              </p:cNvSpPr>
              <p:nvPr/>
            </p:nvSpPr>
            <p:spPr bwMode="auto">
              <a:xfrm>
                <a:off x="7161214" y="5158572"/>
                <a:ext cx="0" cy="115888"/>
              </a:xfrm>
              <a:prstGeom prst="line">
                <a:avLst/>
              </a:prstGeom>
              <a:noFill/>
              <a:ln w="38100">
                <a:solidFill>
                  <a:schemeClr val="tx1"/>
                </a:solidFill>
                <a:round/>
              </a:ln>
            </p:spPr>
            <p:txBody>
              <a:bodyPr/>
              <a:p>
                <a:endParaRPr lang="zh-CN" altLang="en-US"/>
              </a:p>
            </p:txBody>
          </p:sp>
          <p:sp>
            <p:nvSpPr>
              <p:cNvPr id="99" name="Line 18"/>
              <p:cNvSpPr>
                <a:spLocks noChangeAspect="1" noChangeShapeType="1"/>
              </p:cNvSpPr>
              <p:nvPr/>
            </p:nvSpPr>
            <p:spPr bwMode="auto">
              <a:xfrm>
                <a:off x="7161214" y="5070767"/>
                <a:ext cx="188912" cy="0"/>
              </a:xfrm>
              <a:prstGeom prst="line">
                <a:avLst/>
              </a:prstGeom>
              <a:noFill/>
              <a:ln w="38100">
                <a:solidFill>
                  <a:schemeClr val="tx1"/>
                </a:solidFill>
                <a:round/>
                <a:headEnd type="stealth" w="med" len="med"/>
              </a:ln>
            </p:spPr>
            <p:txBody>
              <a:bodyPr/>
              <a:p>
                <a:endParaRPr lang="zh-CN" altLang="en-US"/>
              </a:p>
            </p:txBody>
          </p:sp>
          <p:sp>
            <p:nvSpPr>
              <p:cNvPr id="100" name="Line 18"/>
              <p:cNvSpPr>
                <a:spLocks noChangeAspect="1" noChangeShapeType="1"/>
              </p:cNvSpPr>
              <p:nvPr/>
            </p:nvSpPr>
            <p:spPr bwMode="auto">
              <a:xfrm>
                <a:off x="7161214" y="4935535"/>
                <a:ext cx="188912" cy="0"/>
              </a:xfrm>
              <a:prstGeom prst="line">
                <a:avLst/>
              </a:prstGeom>
              <a:noFill/>
              <a:ln w="38100">
                <a:solidFill>
                  <a:schemeClr val="tx1"/>
                </a:solidFill>
                <a:round/>
              </a:ln>
            </p:spPr>
            <p:txBody>
              <a:bodyPr/>
              <a:p>
                <a:endParaRPr lang="zh-CN" altLang="en-US"/>
              </a:p>
            </p:txBody>
          </p:sp>
          <p:cxnSp>
            <p:nvCxnSpPr>
              <p:cNvPr id="101" name="直接连接符 100"/>
              <p:cNvCxnSpPr>
                <a:stCxn id="99" idx="1"/>
              </p:cNvCxnSpPr>
              <p:nvPr/>
            </p:nvCxnSpPr>
            <p:spPr>
              <a:xfrm>
                <a:off x="7350126" y="5070768"/>
                <a:ext cx="0" cy="3384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7353097" y="4728321"/>
                <a:ext cx="0" cy="2103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矩形 102"/>
            <p:cNvSpPr/>
            <p:nvPr/>
          </p:nvSpPr>
          <p:spPr>
            <a:xfrm>
              <a:off x="6225480" y="2431965"/>
              <a:ext cx="458779"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G</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104" name="矩形 103"/>
            <p:cNvSpPr/>
            <p:nvPr/>
          </p:nvSpPr>
          <p:spPr>
            <a:xfrm>
              <a:off x="6991709" y="2155269"/>
              <a:ext cx="458779"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D</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105" name="矩形 104"/>
            <p:cNvSpPr/>
            <p:nvPr/>
          </p:nvSpPr>
          <p:spPr>
            <a:xfrm>
              <a:off x="7956376" y="1993347"/>
              <a:ext cx="579005"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V</a:t>
              </a:r>
              <a:r>
                <a:rPr kumimoji="1" lang="en-US" altLang="zh-CN" b="1" baseline="-25000" dirty="0">
                  <a:solidFill>
                    <a:srgbClr val="FF0000"/>
                  </a:solidFill>
                  <a:latin typeface="Times New Roman" panose="02020603050405020304" pitchFamily="18" charset="0"/>
                  <a:ea typeface="楷体_GB2312"/>
                  <a:cs typeface="楷体_GB2312"/>
                </a:rPr>
                <a:t>DD</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106" name="矩形 105"/>
            <p:cNvSpPr/>
            <p:nvPr/>
          </p:nvSpPr>
          <p:spPr>
            <a:xfrm>
              <a:off x="5526426" y="3061396"/>
              <a:ext cx="409575" cy="368300"/>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sym typeface="+mn-ea"/>
                </a:rPr>
                <a:t>C</a:t>
              </a:r>
              <a:r>
                <a:rPr kumimoji="1" lang="en-US" altLang="zh-CN" b="1" baseline="-25000" dirty="0">
                  <a:solidFill>
                    <a:srgbClr val="FF0000"/>
                  </a:solidFill>
                  <a:latin typeface="Times New Roman" panose="02020603050405020304" pitchFamily="18" charset="0"/>
                  <a:ea typeface="楷体_GB2312"/>
                  <a:cs typeface="楷体_GB2312"/>
                  <a:sym typeface="+mn-ea"/>
                </a:rPr>
                <a:t>1</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107" name="矩形 106"/>
            <p:cNvSpPr/>
            <p:nvPr/>
          </p:nvSpPr>
          <p:spPr>
            <a:xfrm>
              <a:off x="7558172" y="3176856"/>
              <a:ext cx="415498"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C</a:t>
              </a:r>
              <a:r>
                <a:rPr kumimoji="1" lang="en-US" altLang="zh-CN" b="1" baseline="-25000" dirty="0">
                  <a:solidFill>
                    <a:srgbClr val="FF0000"/>
                  </a:solidFill>
                  <a:latin typeface="Times New Roman" panose="02020603050405020304" pitchFamily="18" charset="0"/>
                  <a:ea typeface="楷体_GB2312"/>
                  <a:cs typeface="楷体_GB2312"/>
                </a:rPr>
                <a:t>2</a:t>
              </a:r>
              <a:endParaRPr kumimoji="1" lang="en-US" altLang="zh-CN" b="1" dirty="0">
                <a:solidFill>
                  <a:srgbClr val="FF0000"/>
                </a:solidFill>
                <a:latin typeface="Times New Roman" panose="02020603050405020304" pitchFamily="18" charset="0"/>
                <a:ea typeface="楷体_GB2312"/>
                <a:cs typeface="楷体_GB2312"/>
              </a:endParaRPr>
            </a:p>
          </p:txBody>
        </p:sp>
      </p:grpSp>
      <p:grpSp>
        <p:nvGrpSpPr>
          <p:cNvPr id="108" name="组合 107"/>
          <p:cNvGrpSpPr/>
          <p:nvPr/>
        </p:nvGrpSpPr>
        <p:grpSpPr>
          <a:xfrm>
            <a:off x="4610981" y="232209"/>
            <a:ext cx="3366877" cy="1928567"/>
            <a:chOff x="1187624" y="4221660"/>
            <a:chExt cx="3366877" cy="1928567"/>
          </a:xfrm>
        </p:grpSpPr>
        <p:sp>
          <p:nvSpPr>
            <p:cNvPr id="145" name="Line 22"/>
            <p:cNvSpPr>
              <a:spLocks noChangeShapeType="1"/>
            </p:cNvSpPr>
            <p:nvPr/>
          </p:nvSpPr>
          <p:spPr bwMode="auto">
            <a:xfrm flipH="1">
              <a:off x="1813375" y="4946267"/>
              <a:ext cx="2687" cy="950195"/>
            </a:xfrm>
            <a:prstGeom prst="line">
              <a:avLst/>
            </a:prstGeom>
            <a:noFill/>
            <a:ln w="38100">
              <a:solidFill>
                <a:schemeClr val="accent2"/>
              </a:solidFill>
              <a:round/>
              <a:headEnd type="oval"/>
              <a:tailEnd type="oval" w="med" len="med"/>
            </a:ln>
          </p:spPr>
          <p:txBody>
            <a:bodyPr wrap="square">
              <a:spAutoFit/>
            </a:bodyPr>
            <a:p>
              <a:endParaRPr lang="zh-CN" altLang="en-US"/>
            </a:p>
          </p:txBody>
        </p:sp>
        <p:sp>
          <p:nvSpPr>
            <p:cNvPr id="146" name="Rectangle 23"/>
            <p:cNvSpPr>
              <a:spLocks noChangeArrowheads="1"/>
            </p:cNvSpPr>
            <p:nvPr/>
          </p:nvSpPr>
          <p:spPr bwMode="auto">
            <a:xfrm>
              <a:off x="1749704" y="5200686"/>
              <a:ext cx="127000" cy="39370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147" name="矩形 146"/>
            <p:cNvSpPr/>
            <p:nvPr/>
          </p:nvSpPr>
          <p:spPr>
            <a:xfrm>
              <a:off x="2422013" y="5254626"/>
              <a:ext cx="535724"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G2</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148" name="矩形 147"/>
            <p:cNvSpPr/>
            <p:nvPr/>
          </p:nvSpPr>
          <p:spPr>
            <a:xfrm>
              <a:off x="1840300" y="5230397"/>
              <a:ext cx="535724"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G1</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149" name="Line 22"/>
            <p:cNvSpPr>
              <a:spLocks noChangeShapeType="1"/>
            </p:cNvSpPr>
            <p:nvPr/>
          </p:nvSpPr>
          <p:spPr bwMode="auto">
            <a:xfrm>
              <a:off x="3868564" y="4251005"/>
              <a:ext cx="0" cy="1664341"/>
            </a:xfrm>
            <a:prstGeom prst="line">
              <a:avLst/>
            </a:prstGeom>
            <a:noFill/>
            <a:ln w="38100">
              <a:solidFill>
                <a:schemeClr val="accent2"/>
              </a:solidFill>
              <a:round/>
              <a:headEnd type="oval"/>
              <a:tailEnd type="oval"/>
            </a:ln>
          </p:spPr>
          <p:txBody>
            <a:bodyPr wrap="square">
              <a:spAutoFit/>
            </a:bodyPr>
            <a:p>
              <a:endParaRPr lang="zh-CN" altLang="en-US"/>
            </a:p>
          </p:txBody>
        </p:sp>
        <p:sp>
          <p:nvSpPr>
            <p:cNvPr id="150" name="Line 45"/>
            <p:cNvSpPr>
              <a:spLocks noChangeShapeType="1"/>
            </p:cNvSpPr>
            <p:nvPr/>
          </p:nvSpPr>
          <p:spPr bwMode="auto">
            <a:xfrm flipV="1">
              <a:off x="1397174" y="4939421"/>
              <a:ext cx="1262436" cy="1847"/>
            </a:xfrm>
            <a:prstGeom prst="line">
              <a:avLst/>
            </a:prstGeom>
            <a:noFill/>
            <a:ln w="38100">
              <a:solidFill>
                <a:schemeClr val="accent2"/>
              </a:solidFill>
              <a:round/>
            </a:ln>
          </p:spPr>
          <p:txBody>
            <a:bodyPr wrap="square">
              <a:spAutoFit/>
            </a:bodyPr>
            <a:p>
              <a:endParaRPr lang="zh-CN" altLang="en-US"/>
            </a:p>
          </p:txBody>
        </p:sp>
        <p:sp>
          <p:nvSpPr>
            <p:cNvPr id="151" name="Line 50"/>
            <p:cNvSpPr>
              <a:spLocks noChangeShapeType="1"/>
            </p:cNvSpPr>
            <p:nvPr/>
          </p:nvSpPr>
          <p:spPr bwMode="auto">
            <a:xfrm rot="5400000" flipH="1" flipV="1">
              <a:off x="2925990" y="4360646"/>
              <a:ext cx="284326" cy="6354"/>
            </a:xfrm>
            <a:prstGeom prst="line">
              <a:avLst/>
            </a:prstGeom>
            <a:noFill/>
            <a:ln w="38100">
              <a:solidFill>
                <a:schemeClr val="accent2"/>
              </a:solidFill>
              <a:round/>
            </a:ln>
          </p:spPr>
          <p:txBody>
            <a:bodyPr wrap="none" anchor="ctr"/>
            <a:p>
              <a:endParaRPr lang="zh-CN" altLang="en-US"/>
            </a:p>
          </p:txBody>
        </p:sp>
        <p:sp>
          <p:nvSpPr>
            <p:cNvPr id="152" name="Line 52"/>
            <p:cNvSpPr>
              <a:spLocks noChangeShapeType="1"/>
            </p:cNvSpPr>
            <p:nvPr/>
          </p:nvSpPr>
          <p:spPr bwMode="auto">
            <a:xfrm flipH="1">
              <a:off x="3052276" y="5107258"/>
              <a:ext cx="6350" cy="794186"/>
            </a:xfrm>
            <a:prstGeom prst="line">
              <a:avLst/>
            </a:prstGeom>
            <a:noFill/>
            <a:ln w="38100">
              <a:solidFill>
                <a:schemeClr val="accent2"/>
              </a:solidFill>
              <a:round/>
              <a:tailEnd type="oval" w="med" len="med"/>
            </a:ln>
          </p:spPr>
          <p:txBody>
            <a:bodyPr wrap="square">
              <a:spAutoFit/>
            </a:bodyPr>
            <a:p>
              <a:endParaRPr lang="zh-CN" altLang="en-US"/>
            </a:p>
          </p:txBody>
        </p:sp>
        <p:grpSp>
          <p:nvGrpSpPr>
            <p:cNvPr id="153" name="Group 71"/>
            <p:cNvGrpSpPr/>
            <p:nvPr/>
          </p:nvGrpSpPr>
          <p:grpSpPr bwMode="auto">
            <a:xfrm>
              <a:off x="2892850" y="5918452"/>
              <a:ext cx="306387" cy="231775"/>
              <a:chOff x="4252" y="2421"/>
              <a:chExt cx="193" cy="146"/>
            </a:xfrm>
          </p:grpSpPr>
          <p:sp>
            <p:nvSpPr>
              <p:cNvPr id="154" name="Line 72"/>
              <p:cNvSpPr>
                <a:spLocks noChangeShapeType="1"/>
              </p:cNvSpPr>
              <p:nvPr/>
            </p:nvSpPr>
            <p:spPr bwMode="auto">
              <a:xfrm flipV="1">
                <a:off x="4252" y="2558"/>
                <a:ext cx="193" cy="0"/>
              </a:xfrm>
              <a:prstGeom prst="line">
                <a:avLst/>
              </a:prstGeom>
              <a:noFill/>
              <a:ln w="38100">
                <a:solidFill>
                  <a:schemeClr val="accent2"/>
                </a:solidFill>
                <a:round/>
              </a:ln>
            </p:spPr>
            <p:txBody>
              <a:bodyPr>
                <a:spAutoFit/>
              </a:bodyPr>
              <a:p>
                <a:endParaRPr lang="zh-CN" altLang="en-US"/>
              </a:p>
            </p:txBody>
          </p:sp>
          <p:sp>
            <p:nvSpPr>
              <p:cNvPr id="155" name="Line 73"/>
              <p:cNvSpPr>
                <a:spLocks noChangeShapeType="1"/>
              </p:cNvSpPr>
              <p:nvPr/>
            </p:nvSpPr>
            <p:spPr bwMode="auto">
              <a:xfrm>
                <a:off x="4352" y="2421"/>
                <a:ext cx="0" cy="146"/>
              </a:xfrm>
              <a:prstGeom prst="line">
                <a:avLst/>
              </a:prstGeom>
              <a:noFill/>
              <a:ln w="38100">
                <a:solidFill>
                  <a:schemeClr val="accent2"/>
                </a:solidFill>
                <a:round/>
              </a:ln>
            </p:spPr>
            <p:txBody>
              <a:bodyPr>
                <a:spAutoFit/>
              </a:bodyPr>
              <a:p>
                <a:endParaRPr lang="zh-CN" altLang="en-US"/>
              </a:p>
            </p:txBody>
          </p:sp>
        </p:grpSp>
        <p:sp>
          <p:nvSpPr>
            <p:cNvPr id="156" name="Line 79"/>
            <p:cNvSpPr>
              <a:spLocks noChangeShapeType="1"/>
            </p:cNvSpPr>
            <p:nvPr/>
          </p:nvSpPr>
          <p:spPr bwMode="auto">
            <a:xfrm>
              <a:off x="3062004" y="4225495"/>
              <a:ext cx="1365534" cy="23211"/>
            </a:xfrm>
            <a:prstGeom prst="line">
              <a:avLst/>
            </a:prstGeom>
            <a:noFill/>
            <a:ln w="38100">
              <a:solidFill>
                <a:schemeClr val="accent2"/>
              </a:solidFill>
              <a:round/>
            </a:ln>
          </p:spPr>
          <p:txBody>
            <a:bodyPr wrap="square">
              <a:spAutoFit/>
            </a:bodyPr>
            <a:p>
              <a:endParaRPr lang="zh-CN" altLang="en-US"/>
            </a:p>
          </p:txBody>
        </p:sp>
        <p:grpSp>
          <p:nvGrpSpPr>
            <p:cNvPr id="157" name="组合 156"/>
            <p:cNvGrpSpPr/>
            <p:nvPr/>
          </p:nvGrpSpPr>
          <p:grpSpPr>
            <a:xfrm>
              <a:off x="2644492" y="4457245"/>
              <a:ext cx="420483" cy="680899"/>
              <a:chOff x="6932614" y="4728321"/>
              <a:chExt cx="420483" cy="680899"/>
            </a:xfrm>
          </p:grpSpPr>
          <p:sp>
            <p:nvSpPr>
              <p:cNvPr id="158" name="Line 12"/>
              <p:cNvSpPr>
                <a:spLocks noChangeAspect="1" noChangeShapeType="1"/>
              </p:cNvSpPr>
              <p:nvPr/>
            </p:nvSpPr>
            <p:spPr bwMode="auto">
              <a:xfrm>
                <a:off x="7161214" y="4877584"/>
                <a:ext cx="0" cy="115888"/>
              </a:xfrm>
              <a:prstGeom prst="line">
                <a:avLst/>
              </a:prstGeom>
              <a:noFill/>
              <a:ln w="38100">
                <a:solidFill>
                  <a:schemeClr val="tx1"/>
                </a:solidFill>
                <a:round/>
              </a:ln>
            </p:spPr>
            <p:txBody>
              <a:bodyPr/>
              <a:p>
                <a:endParaRPr lang="zh-CN" altLang="en-US"/>
              </a:p>
            </p:txBody>
          </p:sp>
          <p:sp>
            <p:nvSpPr>
              <p:cNvPr id="159" name="Line 13"/>
              <p:cNvSpPr>
                <a:spLocks noChangeShapeType="1"/>
              </p:cNvSpPr>
              <p:nvPr/>
            </p:nvSpPr>
            <p:spPr bwMode="auto">
              <a:xfrm>
                <a:off x="6932614" y="5212345"/>
                <a:ext cx="152400" cy="0"/>
              </a:xfrm>
              <a:prstGeom prst="line">
                <a:avLst/>
              </a:prstGeom>
              <a:noFill/>
              <a:ln w="38100">
                <a:solidFill>
                  <a:schemeClr val="tx1"/>
                </a:solidFill>
                <a:round/>
              </a:ln>
            </p:spPr>
            <p:txBody>
              <a:bodyPr/>
              <a:p>
                <a:endParaRPr lang="zh-CN" altLang="en-US"/>
              </a:p>
            </p:txBody>
          </p:sp>
          <p:sp>
            <p:nvSpPr>
              <p:cNvPr id="160" name="Line 17"/>
              <p:cNvSpPr>
                <a:spLocks noChangeAspect="1" noChangeShapeType="1"/>
              </p:cNvSpPr>
              <p:nvPr/>
            </p:nvSpPr>
            <p:spPr bwMode="auto">
              <a:xfrm>
                <a:off x="7075489" y="4914107"/>
                <a:ext cx="0" cy="301902"/>
              </a:xfrm>
              <a:prstGeom prst="line">
                <a:avLst/>
              </a:prstGeom>
              <a:noFill/>
              <a:ln w="38100">
                <a:solidFill>
                  <a:schemeClr val="tx1"/>
                </a:solidFill>
                <a:round/>
              </a:ln>
            </p:spPr>
            <p:txBody>
              <a:bodyPr/>
              <a:p>
                <a:endParaRPr lang="zh-CN" altLang="en-US"/>
              </a:p>
            </p:txBody>
          </p:sp>
          <p:sp>
            <p:nvSpPr>
              <p:cNvPr id="161" name="Line 18"/>
              <p:cNvSpPr>
                <a:spLocks noChangeAspect="1" noChangeShapeType="1"/>
              </p:cNvSpPr>
              <p:nvPr/>
            </p:nvSpPr>
            <p:spPr bwMode="auto">
              <a:xfrm>
                <a:off x="7161214" y="5220484"/>
                <a:ext cx="188912" cy="0"/>
              </a:xfrm>
              <a:prstGeom prst="line">
                <a:avLst/>
              </a:prstGeom>
              <a:noFill/>
              <a:ln w="38100">
                <a:solidFill>
                  <a:schemeClr val="tx1"/>
                </a:solidFill>
                <a:round/>
              </a:ln>
            </p:spPr>
            <p:txBody>
              <a:bodyPr/>
              <a:p>
                <a:endParaRPr lang="zh-CN" altLang="en-US"/>
              </a:p>
            </p:txBody>
          </p:sp>
          <p:sp>
            <p:nvSpPr>
              <p:cNvPr id="162" name="Line 33"/>
              <p:cNvSpPr>
                <a:spLocks noChangeAspect="1" noChangeShapeType="1"/>
              </p:cNvSpPr>
              <p:nvPr/>
            </p:nvSpPr>
            <p:spPr bwMode="auto">
              <a:xfrm>
                <a:off x="7161214" y="5018872"/>
                <a:ext cx="0" cy="107950"/>
              </a:xfrm>
              <a:prstGeom prst="line">
                <a:avLst/>
              </a:prstGeom>
              <a:noFill/>
              <a:ln w="38100">
                <a:solidFill>
                  <a:schemeClr val="tx1"/>
                </a:solidFill>
                <a:round/>
              </a:ln>
            </p:spPr>
            <p:txBody>
              <a:bodyPr/>
              <a:p>
                <a:endParaRPr lang="zh-CN" altLang="en-US"/>
              </a:p>
            </p:txBody>
          </p:sp>
          <p:sp>
            <p:nvSpPr>
              <p:cNvPr id="163" name="Line 34"/>
              <p:cNvSpPr>
                <a:spLocks noChangeAspect="1" noChangeShapeType="1"/>
              </p:cNvSpPr>
              <p:nvPr/>
            </p:nvSpPr>
            <p:spPr bwMode="auto">
              <a:xfrm>
                <a:off x="7161214" y="5158572"/>
                <a:ext cx="0" cy="115888"/>
              </a:xfrm>
              <a:prstGeom prst="line">
                <a:avLst/>
              </a:prstGeom>
              <a:noFill/>
              <a:ln w="38100">
                <a:solidFill>
                  <a:schemeClr val="tx1"/>
                </a:solidFill>
                <a:round/>
              </a:ln>
            </p:spPr>
            <p:txBody>
              <a:bodyPr/>
              <a:p>
                <a:endParaRPr lang="zh-CN" altLang="en-US"/>
              </a:p>
            </p:txBody>
          </p:sp>
          <p:sp>
            <p:nvSpPr>
              <p:cNvPr id="164" name="Line 18"/>
              <p:cNvSpPr>
                <a:spLocks noChangeAspect="1" noChangeShapeType="1"/>
              </p:cNvSpPr>
              <p:nvPr/>
            </p:nvSpPr>
            <p:spPr bwMode="auto">
              <a:xfrm>
                <a:off x="7161214" y="5070767"/>
                <a:ext cx="188912" cy="0"/>
              </a:xfrm>
              <a:prstGeom prst="line">
                <a:avLst/>
              </a:prstGeom>
              <a:noFill/>
              <a:ln w="38100">
                <a:solidFill>
                  <a:schemeClr val="tx1"/>
                </a:solidFill>
                <a:round/>
                <a:headEnd type="stealth" w="med" len="med"/>
              </a:ln>
            </p:spPr>
            <p:txBody>
              <a:bodyPr/>
              <a:p>
                <a:endParaRPr lang="zh-CN" altLang="en-US"/>
              </a:p>
            </p:txBody>
          </p:sp>
          <p:sp>
            <p:nvSpPr>
              <p:cNvPr id="165" name="Line 18"/>
              <p:cNvSpPr>
                <a:spLocks noChangeAspect="1" noChangeShapeType="1"/>
              </p:cNvSpPr>
              <p:nvPr/>
            </p:nvSpPr>
            <p:spPr bwMode="auto">
              <a:xfrm>
                <a:off x="7161214" y="4935535"/>
                <a:ext cx="188912" cy="0"/>
              </a:xfrm>
              <a:prstGeom prst="line">
                <a:avLst/>
              </a:prstGeom>
              <a:noFill/>
              <a:ln w="38100">
                <a:solidFill>
                  <a:schemeClr val="tx1"/>
                </a:solidFill>
                <a:round/>
              </a:ln>
            </p:spPr>
            <p:txBody>
              <a:bodyPr/>
              <a:p>
                <a:endParaRPr lang="zh-CN" altLang="en-US"/>
              </a:p>
            </p:txBody>
          </p:sp>
          <p:cxnSp>
            <p:nvCxnSpPr>
              <p:cNvPr id="166" name="直接连接符 165"/>
              <p:cNvCxnSpPr>
                <a:stCxn id="164" idx="1"/>
              </p:cNvCxnSpPr>
              <p:nvPr/>
            </p:nvCxnSpPr>
            <p:spPr>
              <a:xfrm>
                <a:off x="7350126" y="5070768"/>
                <a:ext cx="0" cy="3384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V="1">
                <a:off x="7353097" y="4728321"/>
                <a:ext cx="0" cy="2103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8" name="矩形 167"/>
            <p:cNvSpPr/>
            <p:nvPr/>
          </p:nvSpPr>
          <p:spPr>
            <a:xfrm>
              <a:off x="3359832" y="4818718"/>
              <a:ext cx="458779"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D</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202" name="Line 45"/>
            <p:cNvSpPr>
              <a:spLocks noChangeShapeType="1"/>
            </p:cNvSpPr>
            <p:nvPr/>
          </p:nvSpPr>
          <p:spPr bwMode="auto">
            <a:xfrm>
              <a:off x="1397174" y="5913976"/>
              <a:ext cx="3014509" cy="13426"/>
            </a:xfrm>
            <a:prstGeom prst="line">
              <a:avLst/>
            </a:prstGeom>
            <a:noFill/>
            <a:ln w="38100">
              <a:solidFill>
                <a:schemeClr val="accent2"/>
              </a:solidFill>
              <a:round/>
            </a:ln>
          </p:spPr>
          <p:txBody>
            <a:bodyPr wrap="square">
              <a:spAutoFit/>
            </a:bodyPr>
            <a:p>
              <a:endParaRPr lang="zh-CN" altLang="en-US"/>
            </a:p>
          </p:txBody>
        </p:sp>
        <p:sp>
          <p:nvSpPr>
            <p:cNvPr id="203" name="Rectangle 19"/>
            <p:cNvSpPr>
              <a:spLocks noChangeArrowheads="1"/>
            </p:cNvSpPr>
            <p:nvPr/>
          </p:nvSpPr>
          <p:spPr bwMode="auto">
            <a:xfrm>
              <a:off x="3800695" y="4830763"/>
              <a:ext cx="127000" cy="39370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204" name="Text Box 27"/>
            <p:cNvSpPr txBox="1">
              <a:spLocks noChangeArrowheads="1"/>
            </p:cNvSpPr>
            <p:nvPr/>
          </p:nvSpPr>
          <p:spPr bwMode="auto">
            <a:xfrm>
              <a:off x="1200324" y="4753769"/>
              <a:ext cx="196850" cy="365125"/>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205" name="Text Box 29"/>
            <p:cNvSpPr txBox="1">
              <a:spLocks noChangeArrowheads="1"/>
            </p:cNvSpPr>
            <p:nvPr/>
          </p:nvSpPr>
          <p:spPr bwMode="auto">
            <a:xfrm>
              <a:off x="1187624" y="5201444"/>
              <a:ext cx="249238" cy="304800"/>
            </a:xfrm>
            <a:prstGeom prst="rect">
              <a:avLst/>
            </a:prstGeom>
            <a:noFill/>
            <a:ln w="9525">
              <a:noFill/>
              <a:miter lim="800000"/>
            </a:ln>
          </p:spPr>
          <p:txBody>
            <a:bodyPr lIns="0" tIns="0" rIns="0" bIns="0">
              <a:spAutoFit/>
            </a:bodyPr>
            <a:p>
              <a:pPr>
                <a:spcBef>
                  <a:spcPct val="50000"/>
                </a:spcBef>
              </a:pPr>
              <a:r>
                <a:rPr lang="en-GB" altLang="zh-CN" sz="2000" b="1" i="1" dirty="0" err="1">
                  <a:solidFill>
                    <a:schemeClr val="accent2"/>
                  </a:solidFill>
                  <a:latin typeface="Times New Roman" panose="02020603050405020304" pitchFamily="18" charset="0"/>
                </a:rPr>
                <a:t>u</a:t>
              </a:r>
              <a:r>
                <a:rPr lang="en-GB" altLang="zh-CN" sz="2000" b="1" baseline="-25000" dirty="0" err="1">
                  <a:solidFill>
                    <a:schemeClr val="accent2"/>
                  </a:solidFill>
                  <a:latin typeface="Times New Roman" panose="02020603050405020304" pitchFamily="18" charset="0"/>
                </a:rPr>
                <a:t>i</a:t>
              </a:r>
              <a:endParaRPr lang="en-US" altLang="zh-CN" sz="2000" b="1" dirty="0">
                <a:solidFill>
                  <a:schemeClr val="accent2"/>
                </a:solidFill>
                <a:latin typeface="Times New Roman" panose="02020603050405020304" pitchFamily="18" charset="0"/>
              </a:endParaRPr>
            </a:p>
          </p:txBody>
        </p:sp>
        <p:sp>
          <p:nvSpPr>
            <p:cNvPr id="206" name="Line 22"/>
            <p:cNvSpPr>
              <a:spLocks noChangeShapeType="1"/>
            </p:cNvSpPr>
            <p:nvPr/>
          </p:nvSpPr>
          <p:spPr bwMode="auto">
            <a:xfrm flipH="1">
              <a:off x="2394027" y="4944933"/>
              <a:ext cx="2687" cy="950195"/>
            </a:xfrm>
            <a:prstGeom prst="line">
              <a:avLst/>
            </a:prstGeom>
            <a:noFill/>
            <a:ln w="38100">
              <a:solidFill>
                <a:schemeClr val="accent2"/>
              </a:solidFill>
              <a:round/>
              <a:headEnd type="oval"/>
              <a:tailEnd type="oval" w="med" len="med"/>
            </a:ln>
          </p:spPr>
          <p:txBody>
            <a:bodyPr wrap="square">
              <a:spAutoFit/>
            </a:bodyPr>
            <a:p>
              <a:endParaRPr lang="zh-CN" altLang="en-US"/>
            </a:p>
          </p:txBody>
        </p:sp>
        <p:sp>
          <p:nvSpPr>
            <p:cNvPr id="207" name="Rectangle 23"/>
            <p:cNvSpPr>
              <a:spLocks noChangeArrowheads="1"/>
            </p:cNvSpPr>
            <p:nvPr/>
          </p:nvSpPr>
          <p:spPr bwMode="auto">
            <a:xfrm>
              <a:off x="2340147" y="5214938"/>
              <a:ext cx="127000" cy="39370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208" name="Text Box 27"/>
            <p:cNvSpPr txBox="1">
              <a:spLocks noChangeArrowheads="1"/>
            </p:cNvSpPr>
            <p:nvPr/>
          </p:nvSpPr>
          <p:spPr bwMode="auto">
            <a:xfrm>
              <a:off x="4317963" y="4329100"/>
              <a:ext cx="196850" cy="365125"/>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rPr>
                <a:t>+</a:t>
              </a:r>
              <a:endParaRPr lang="en-US" altLang="zh-CN" sz="2400" b="1" dirty="0">
                <a:solidFill>
                  <a:schemeClr val="accent2"/>
                </a:solidFill>
                <a:latin typeface="Times New Roman" panose="02020603050405020304" pitchFamily="18" charset="0"/>
              </a:endParaRPr>
            </a:p>
          </p:txBody>
        </p:sp>
        <p:sp>
          <p:nvSpPr>
            <p:cNvPr id="209" name="Text Box 28"/>
            <p:cNvSpPr txBox="1">
              <a:spLocks noChangeArrowheads="1"/>
            </p:cNvSpPr>
            <p:nvPr/>
          </p:nvSpPr>
          <p:spPr bwMode="auto">
            <a:xfrm>
              <a:off x="4317963" y="5487472"/>
              <a:ext cx="196850" cy="369332"/>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sp>
          <p:nvSpPr>
            <p:cNvPr id="210" name="Text Box 29"/>
            <p:cNvSpPr txBox="1">
              <a:spLocks noChangeArrowheads="1"/>
            </p:cNvSpPr>
            <p:nvPr/>
          </p:nvSpPr>
          <p:spPr bwMode="auto">
            <a:xfrm>
              <a:off x="4305263" y="4928394"/>
              <a:ext cx="249238" cy="304800"/>
            </a:xfrm>
            <a:prstGeom prst="rect">
              <a:avLst/>
            </a:prstGeom>
            <a:noFill/>
            <a:ln w="9525">
              <a:noFill/>
              <a:miter lim="800000"/>
            </a:ln>
          </p:spPr>
          <p:txBody>
            <a:bodyPr lIns="0" tIns="0" rIns="0" bIns="0">
              <a:spAutoFit/>
            </a:bodyPr>
            <a:p>
              <a:pPr>
                <a:spcBef>
                  <a:spcPct val="50000"/>
                </a:spcBef>
              </a:pPr>
              <a:r>
                <a:rPr lang="en-GB" altLang="zh-CN" sz="2000" b="1" i="1" dirty="0" err="1">
                  <a:solidFill>
                    <a:schemeClr val="accent2"/>
                  </a:solidFill>
                  <a:latin typeface="Times New Roman" panose="02020603050405020304" pitchFamily="18" charset="0"/>
                </a:rPr>
                <a:t>u</a:t>
              </a:r>
              <a:r>
                <a:rPr lang="en-GB" altLang="zh-CN" sz="2000" b="1" baseline="-25000" dirty="0" err="1">
                  <a:solidFill>
                    <a:schemeClr val="accent2"/>
                  </a:solidFill>
                  <a:latin typeface="Times New Roman" panose="02020603050405020304" pitchFamily="18" charset="0"/>
                </a:rPr>
                <a:t>o</a:t>
              </a:r>
              <a:endParaRPr lang="en-US" altLang="zh-CN" sz="2000" b="1" dirty="0">
                <a:solidFill>
                  <a:schemeClr val="accent2"/>
                </a:solidFill>
                <a:latin typeface="Times New Roman" panose="02020603050405020304" pitchFamily="18" charset="0"/>
              </a:endParaRPr>
            </a:p>
          </p:txBody>
        </p:sp>
        <p:sp>
          <p:nvSpPr>
            <p:cNvPr id="211" name="Text Box 28"/>
            <p:cNvSpPr txBox="1">
              <a:spLocks noChangeArrowheads="1"/>
            </p:cNvSpPr>
            <p:nvPr/>
          </p:nvSpPr>
          <p:spPr bwMode="auto">
            <a:xfrm>
              <a:off x="1202515" y="5610781"/>
              <a:ext cx="196850" cy="369332"/>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grpSp>
      <p:grpSp>
        <p:nvGrpSpPr>
          <p:cNvPr id="264" name="组合 263"/>
          <p:cNvGrpSpPr/>
          <p:nvPr/>
        </p:nvGrpSpPr>
        <p:grpSpPr>
          <a:xfrm>
            <a:off x="4029710" y="2548255"/>
            <a:ext cx="3738245" cy="1940560"/>
            <a:chOff x="6346" y="4013"/>
            <a:chExt cx="5887" cy="3056"/>
          </a:xfrm>
        </p:grpSpPr>
        <p:cxnSp>
          <p:nvCxnSpPr>
            <p:cNvPr id="253" name="直接连接符 252"/>
            <p:cNvCxnSpPr>
              <a:endCxn id="223" idx="0"/>
            </p:cNvCxnSpPr>
            <p:nvPr/>
          </p:nvCxnSpPr>
          <p:spPr>
            <a:xfrm flipH="1">
              <a:off x="10066" y="4013"/>
              <a:ext cx="12" cy="269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13" name="Line 22"/>
            <p:cNvSpPr>
              <a:spLocks noChangeShapeType="1"/>
            </p:cNvSpPr>
            <p:nvPr/>
          </p:nvSpPr>
          <p:spPr bwMode="auto">
            <a:xfrm flipH="1">
              <a:off x="8060" y="5174"/>
              <a:ext cx="4" cy="1496"/>
            </a:xfrm>
            <a:prstGeom prst="line">
              <a:avLst/>
            </a:prstGeom>
            <a:noFill/>
            <a:ln w="38100">
              <a:solidFill>
                <a:schemeClr val="accent2"/>
              </a:solidFill>
              <a:round/>
              <a:headEnd type="oval"/>
              <a:tailEnd type="oval" w="med" len="med"/>
            </a:ln>
          </p:spPr>
          <p:txBody>
            <a:bodyPr wrap="square">
              <a:spAutoFit/>
            </a:bodyPr>
            <a:p>
              <a:endParaRPr lang="zh-CN" altLang="en-US"/>
            </a:p>
          </p:txBody>
        </p:sp>
        <p:sp>
          <p:nvSpPr>
            <p:cNvPr id="214" name="Rectangle 23"/>
            <p:cNvSpPr>
              <a:spLocks noChangeArrowheads="1"/>
            </p:cNvSpPr>
            <p:nvPr/>
          </p:nvSpPr>
          <p:spPr bwMode="auto">
            <a:xfrm>
              <a:off x="7960" y="5574"/>
              <a:ext cx="200" cy="62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215" name="矩形 214"/>
            <p:cNvSpPr/>
            <p:nvPr/>
          </p:nvSpPr>
          <p:spPr>
            <a:xfrm>
              <a:off x="8147" y="5705"/>
              <a:ext cx="844" cy="58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G2</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216" name="矩形 215"/>
            <p:cNvSpPr/>
            <p:nvPr/>
          </p:nvSpPr>
          <p:spPr>
            <a:xfrm>
              <a:off x="7135" y="5698"/>
              <a:ext cx="844" cy="580"/>
            </a:xfrm>
            <a:prstGeom prst="rect">
              <a:avLst/>
            </a:prstGeom>
          </p:spPr>
          <p:txBody>
            <a:bodyPr wrap="squar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G1</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217" name="Line 22"/>
            <p:cNvSpPr>
              <a:spLocks noChangeShapeType="1"/>
            </p:cNvSpPr>
            <p:nvPr/>
          </p:nvSpPr>
          <p:spPr bwMode="auto">
            <a:xfrm>
              <a:off x="11352" y="4079"/>
              <a:ext cx="0" cy="2621"/>
            </a:xfrm>
            <a:prstGeom prst="line">
              <a:avLst/>
            </a:prstGeom>
            <a:noFill/>
            <a:ln w="38100">
              <a:solidFill>
                <a:schemeClr val="accent2"/>
              </a:solidFill>
              <a:round/>
              <a:headEnd type="oval"/>
              <a:tailEnd type="oval"/>
            </a:ln>
          </p:spPr>
          <p:txBody>
            <a:bodyPr wrap="square">
              <a:spAutoFit/>
            </a:bodyPr>
            <a:p>
              <a:endParaRPr lang="zh-CN" altLang="en-US"/>
            </a:p>
          </p:txBody>
        </p:sp>
        <p:sp>
          <p:nvSpPr>
            <p:cNvPr id="218" name="Line 45"/>
            <p:cNvSpPr>
              <a:spLocks noChangeShapeType="1"/>
            </p:cNvSpPr>
            <p:nvPr/>
          </p:nvSpPr>
          <p:spPr bwMode="auto">
            <a:xfrm>
              <a:off x="6803" y="5166"/>
              <a:ext cx="2645" cy="8"/>
            </a:xfrm>
            <a:prstGeom prst="line">
              <a:avLst/>
            </a:prstGeom>
            <a:noFill/>
            <a:ln w="38100">
              <a:solidFill>
                <a:schemeClr val="accent2"/>
              </a:solidFill>
              <a:round/>
            </a:ln>
          </p:spPr>
          <p:txBody>
            <a:bodyPr wrap="square">
              <a:spAutoFit/>
            </a:bodyPr>
            <a:p>
              <a:endParaRPr lang="zh-CN" altLang="en-US"/>
            </a:p>
          </p:txBody>
        </p:sp>
        <p:grpSp>
          <p:nvGrpSpPr>
            <p:cNvPr id="221" name="Group 71"/>
            <p:cNvGrpSpPr/>
            <p:nvPr/>
          </p:nvGrpSpPr>
          <p:grpSpPr bwMode="auto">
            <a:xfrm rot="0">
              <a:off x="9816" y="6705"/>
              <a:ext cx="482" cy="365"/>
              <a:chOff x="4252" y="2421"/>
              <a:chExt cx="193" cy="146"/>
            </a:xfrm>
          </p:grpSpPr>
          <p:sp>
            <p:nvSpPr>
              <p:cNvPr id="222" name="Line 72"/>
              <p:cNvSpPr>
                <a:spLocks noChangeShapeType="1"/>
              </p:cNvSpPr>
              <p:nvPr/>
            </p:nvSpPr>
            <p:spPr bwMode="auto">
              <a:xfrm flipV="1">
                <a:off x="4252" y="2558"/>
                <a:ext cx="193" cy="0"/>
              </a:xfrm>
              <a:prstGeom prst="line">
                <a:avLst/>
              </a:prstGeom>
              <a:noFill/>
              <a:ln w="38100">
                <a:solidFill>
                  <a:schemeClr val="accent2"/>
                </a:solidFill>
                <a:round/>
              </a:ln>
            </p:spPr>
            <p:txBody>
              <a:bodyPr>
                <a:spAutoFit/>
              </a:bodyPr>
              <a:p>
                <a:endParaRPr lang="zh-CN" altLang="en-US"/>
              </a:p>
            </p:txBody>
          </p:sp>
          <p:sp>
            <p:nvSpPr>
              <p:cNvPr id="223" name="Line 73"/>
              <p:cNvSpPr>
                <a:spLocks noChangeShapeType="1"/>
              </p:cNvSpPr>
              <p:nvPr/>
            </p:nvSpPr>
            <p:spPr bwMode="auto">
              <a:xfrm>
                <a:off x="4352" y="2421"/>
                <a:ext cx="0" cy="146"/>
              </a:xfrm>
              <a:prstGeom prst="line">
                <a:avLst/>
              </a:prstGeom>
              <a:noFill/>
              <a:ln w="38100">
                <a:solidFill>
                  <a:schemeClr val="accent2"/>
                </a:solidFill>
                <a:round/>
              </a:ln>
            </p:spPr>
            <p:txBody>
              <a:bodyPr>
                <a:spAutoFit/>
              </a:bodyPr>
              <a:p>
                <a:endParaRPr lang="zh-CN" altLang="en-US"/>
              </a:p>
            </p:txBody>
          </p:sp>
        </p:grpSp>
        <p:sp>
          <p:nvSpPr>
            <p:cNvPr id="224" name="Line 79"/>
            <p:cNvSpPr>
              <a:spLocks noChangeShapeType="1"/>
            </p:cNvSpPr>
            <p:nvPr/>
          </p:nvSpPr>
          <p:spPr bwMode="auto">
            <a:xfrm>
              <a:off x="10082" y="4039"/>
              <a:ext cx="2150" cy="37"/>
            </a:xfrm>
            <a:prstGeom prst="line">
              <a:avLst/>
            </a:prstGeom>
            <a:noFill/>
            <a:ln w="38100">
              <a:solidFill>
                <a:schemeClr val="accent2"/>
              </a:solidFill>
              <a:round/>
            </a:ln>
          </p:spPr>
          <p:txBody>
            <a:bodyPr wrap="square">
              <a:spAutoFit/>
            </a:bodyPr>
            <a:p>
              <a:endParaRPr lang="zh-CN" altLang="en-US"/>
            </a:p>
          </p:txBody>
        </p:sp>
        <p:sp>
          <p:nvSpPr>
            <p:cNvPr id="236" name="矩形 235"/>
            <p:cNvSpPr/>
            <p:nvPr/>
          </p:nvSpPr>
          <p:spPr>
            <a:xfrm>
              <a:off x="10630" y="4484"/>
              <a:ext cx="722" cy="58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D</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237" name="Line 45"/>
            <p:cNvSpPr>
              <a:spLocks noChangeShapeType="1"/>
            </p:cNvSpPr>
            <p:nvPr/>
          </p:nvSpPr>
          <p:spPr bwMode="auto">
            <a:xfrm>
              <a:off x="6675" y="6705"/>
              <a:ext cx="5558" cy="1"/>
            </a:xfrm>
            <a:prstGeom prst="line">
              <a:avLst/>
            </a:prstGeom>
            <a:noFill/>
            <a:ln w="38100">
              <a:solidFill>
                <a:schemeClr val="accent2"/>
              </a:solidFill>
              <a:round/>
            </a:ln>
          </p:spPr>
          <p:txBody>
            <a:bodyPr wrap="square">
              <a:spAutoFit/>
            </a:bodyPr>
            <a:p>
              <a:endParaRPr lang="zh-CN" altLang="en-US"/>
            </a:p>
          </p:txBody>
        </p:sp>
        <p:sp>
          <p:nvSpPr>
            <p:cNvPr id="238" name="Rectangle 19"/>
            <p:cNvSpPr>
              <a:spLocks noChangeArrowheads="1"/>
            </p:cNvSpPr>
            <p:nvPr/>
          </p:nvSpPr>
          <p:spPr bwMode="auto">
            <a:xfrm>
              <a:off x="11245" y="4992"/>
              <a:ext cx="200" cy="62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239" name="Text Box 27"/>
            <p:cNvSpPr txBox="1">
              <a:spLocks noChangeArrowheads="1"/>
            </p:cNvSpPr>
            <p:nvPr/>
          </p:nvSpPr>
          <p:spPr bwMode="auto">
            <a:xfrm>
              <a:off x="6366" y="4927"/>
              <a:ext cx="310" cy="575"/>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240" name="Text Box 29"/>
            <p:cNvSpPr txBox="1">
              <a:spLocks noChangeArrowheads="1"/>
            </p:cNvSpPr>
            <p:nvPr/>
          </p:nvSpPr>
          <p:spPr bwMode="auto">
            <a:xfrm>
              <a:off x="6346" y="5632"/>
              <a:ext cx="393" cy="480"/>
            </a:xfrm>
            <a:prstGeom prst="rect">
              <a:avLst/>
            </a:prstGeom>
            <a:noFill/>
            <a:ln w="9525">
              <a:noFill/>
              <a:miter lim="800000"/>
            </a:ln>
          </p:spPr>
          <p:txBody>
            <a:bodyPr lIns="0" tIns="0" rIns="0" bIns="0">
              <a:spAutoFit/>
            </a:bodyPr>
            <a:p>
              <a:pPr>
                <a:spcBef>
                  <a:spcPct val="50000"/>
                </a:spcBef>
              </a:pPr>
              <a:r>
                <a:rPr lang="en-GB" altLang="zh-CN" sz="2000" b="1" i="1" dirty="0" err="1">
                  <a:solidFill>
                    <a:schemeClr val="accent2"/>
                  </a:solidFill>
                  <a:latin typeface="Times New Roman" panose="02020603050405020304" pitchFamily="18" charset="0"/>
                </a:rPr>
                <a:t>u</a:t>
              </a:r>
              <a:r>
                <a:rPr lang="en-GB" altLang="zh-CN" sz="2000" b="1" baseline="-25000" dirty="0" err="1">
                  <a:solidFill>
                    <a:schemeClr val="accent2"/>
                  </a:solidFill>
                  <a:latin typeface="Times New Roman" panose="02020603050405020304" pitchFamily="18" charset="0"/>
                </a:rPr>
                <a:t>i</a:t>
              </a:r>
              <a:endParaRPr lang="en-US" altLang="zh-CN" sz="2000" b="1" dirty="0">
                <a:solidFill>
                  <a:schemeClr val="accent2"/>
                </a:solidFill>
                <a:latin typeface="Times New Roman" panose="02020603050405020304" pitchFamily="18" charset="0"/>
              </a:endParaRPr>
            </a:p>
          </p:txBody>
        </p:sp>
        <p:sp>
          <p:nvSpPr>
            <p:cNvPr id="241" name="Line 22"/>
            <p:cNvSpPr>
              <a:spLocks noChangeShapeType="1"/>
            </p:cNvSpPr>
            <p:nvPr/>
          </p:nvSpPr>
          <p:spPr bwMode="auto">
            <a:xfrm flipH="1">
              <a:off x="8974" y="5172"/>
              <a:ext cx="4" cy="1496"/>
            </a:xfrm>
            <a:prstGeom prst="line">
              <a:avLst/>
            </a:prstGeom>
            <a:noFill/>
            <a:ln w="38100">
              <a:solidFill>
                <a:schemeClr val="accent2"/>
              </a:solidFill>
              <a:round/>
              <a:headEnd type="oval"/>
              <a:tailEnd type="oval" w="med" len="med"/>
            </a:ln>
          </p:spPr>
          <p:txBody>
            <a:bodyPr wrap="square">
              <a:spAutoFit/>
            </a:bodyPr>
            <a:p>
              <a:endParaRPr lang="zh-CN" altLang="en-US"/>
            </a:p>
          </p:txBody>
        </p:sp>
        <p:sp>
          <p:nvSpPr>
            <p:cNvPr id="242" name="Rectangle 23"/>
            <p:cNvSpPr>
              <a:spLocks noChangeArrowheads="1"/>
            </p:cNvSpPr>
            <p:nvPr/>
          </p:nvSpPr>
          <p:spPr bwMode="auto">
            <a:xfrm>
              <a:off x="8889" y="5597"/>
              <a:ext cx="200" cy="62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243" name="Text Box 27"/>
            <p:cNvSpPr txBox="1">
              <a:spLocks noChangeArrowheads="1"/>
            </p:cNvSpPr>
            <p:nvPr/>
          </p:nvSpPr>
          <p:spPr bwMode="auto">
            <a:xfrm>
              <a:off x="11780" y="4202"/>
              <a:ext cx="310" cy="575"/>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rPr>
                <a:t>+</a:t>
              </a:r>
              <a:endParaRPr lang="en-US" altLang="zh-CN" sz="2400" b="1" dirty="0">
                <a:solidFill>
                  <a:schemeClr val="accent2"/>
                </a:solidFill>
                <a:latin typeface="Times New Roman" panose="02020603050405020304" pitchFamily="18" charset="0"/>
              </a:endParaRPr>
            </a:p>
          </p:txBody>
        </p:sp>
        <p:sp>
          <p:nvSpPr>
            <p:cNvPr id="244" name="Text Box 28"/>
            <p:cNvSpPr txBox="1">
              <a:spLocks noChangeArrowheads="1"/>
            </p:cNvSpPr>
            <p:nvPr/>
          </p:nvSpPr>
          <p:spPr bwMode="auto">
            <a:xfrm>
              <a:off x="11780" y="6026"/>
              <a:ext cx="310" cy="582"/>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sp>
          <p:nvSpPr>
            <p:cNvPr id="245" name="Text Box 29"/>
            <p:cNvSpPr txBox="1">
              <a:spLocks noChangeArrowheads="1"/>
            </p:cNvSpPr>
            <p:nvPr/>
          </p:nvSpPr>
          <p:spPr bwMode="auto">
            <a:xfrm>
              <a:off x="11816" y="5146"/>
              <a:ext cx="393" cy="480"/>
            </a:xfrm>
            <a:prstGeom prst="rect">
              <a:avLst/>
            </a:prstGeom>
            <a:noFill/>
            <a:ln w="9525">
              <a:noFill/>
              <a:miter lim="800000"/>
            </a:ln>
          </p:spPr>
          <p:txBody>
            <a:bodyPr lIns="0" tIns="0" rIns="0" bIns="0">
              <a:spAutoFit/>
            </a:bodyPr>
            <a:p>
              <a:pPr>
                <a:spcBef>
                  <a:spcPct val="50000"/>
                </a:spcBef>
              </a:pPr>
              <a:r>
                <a:rPr lang="en-GB" altLang="zh-CN" sz="2000" b="1" i="1" dirty="0" err="1">
                  <a:solidFill>
                    <a:schemeClr val="accent2"/>
                  </a:solidFill>
                  <a:latin typeface="Times New Roman" panose="02020603050405020304" pitchFamily="18" charset="0"/>
                </a:rPr>
                <a:t>u</a:t>
              </a:r>
              <a:r>
                <a:rPr lang="en-GB" altLang="zh-CN" sz="2000" b="1" baseline="-25000" dirty="0" err="1">
                  <a:solidFill>
                    <a:schemeClr val="accent2"/>
                  </a:solidFill>
                  <a:latin typeface="Times New Roman" panose="02020603050405020304" pitchFamily="18" charset="0"/>
                </a:rPr>
                <a:t>o</a:t>
              </a:r>
              <a:endParaRPr lang="en-US" altLang="zh-CN" sz="2000" b="1" dirty="0">
                <a:solidFill>
                  <a:schemeClr val="accent2"/>
                </a:solidFill>
                <a:latin typeface="Times New Roman" panose="02020603050405020304" pitchFamily="18" charset="0"/>
              </a:endParaRPr>
            </a:p>
          </p:txBody>
        </p:sp>
        <p:sp>
          <p:nvSpPr>
            <p:cNvPr id="246" name="Text Box 28"/>
            <p:cNvSpPr txBox="1">
              <a:spLocks noChangeArrowheads="1"/>
            </p:cNvSpPr>
            <p:nvPr/>
          </p:nvSpPr>
          <p:spPr bwMode="auto">
            <a:xfrm>
              <a:off x="6370" y="6276"/>
              <a:ext cx="310" cy="582"/>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sp>
          <p:nvSpPr>
            <p:cNvPr id="247" name="AutoShape 38"/>
            <p:cNvSpPr>
              <a:spLocks noChangeArrowheads="1"/>
            </p:cNvSpPr>
            <p:nvPr/>
          </p:nvSpPr>
          <p:spPr bwMode="auto">
            <a:xfrm rot="5400000">
              <a:off x="9771" y="4416"/>
              <a:ext cx="610" cy="590"/>
            </a:xfrm>
            <a:prstGeom prst="diamond">
              <a:avLst/>
            </a:prstGeom>
            <a:solidFill>
              <a:schemeClr val="bg1"/>
            </a:solidFill>
            <a:ln w="25400" algn="ctr">
              <a:solidFill>
                <a:schemeClr val="tx1"/>
              </a:solidFill>
              <a:miter lim="800000"/>
            </a:ln>
          </p:spPr>
          <p:txBody>
            <a:bodyPr wrap="none" anchor="ctr">
              <a:spAutoFit/>
            </a:bodyPr>
            <a:p>
              <a:endParaRPr lang="zh-CN" altLang="en-US"/>
            </a:p>
          </p:txBody>
        </p:sp>
        <p:sp>
          <p:nvSpPr>
            <p:cNvPr id="248" name="Line 39"/>
            <p:cNvSpPr>
              <a:spLocks noChangeShapeType="1"/>
            </p:cNvSpPr>
            <p:nvPr/>
          </p:nvSpPr>
          <p:spPr bwMode="auto">
            <a:xfrm rot="5400000">
              <a:off x="10086" y="4416"/>
              <a:ext cx="0" cy="590"/>
            </a:xfrm>
            <a:prstGeom prst="line">
              <a:avLst/>
            </a:prstGeom>
            <a:noFill/>
            <a:ln w="25400">
              <a:solidFill>
                <a:schemeClr val="tx1"/>
              </a:solidFill>
              <a:round/>
            </a:ln>
          </p:spPr>
          <p:txBody>
            <a:bodyPr>
              <a:spAutoFit/>
            </a:bodyPr>
            <a:p>
              <a:endParaRPr lang="zh-CN" altLang="en-US"/>
            </a:p>
          </p:txBody>
        </p:sp>
        <p:sp>
          <p:nvSpPr>
            <p:cNvPr id="249" name="矩形 248"/>
            <p:cNvSpPr/>
            <p:nvPr/>
          </p:nvSpPr>
          <p:spPr>
            <a:xfrm>
              <a:off x="10049" y="5030"/>
              <a:ext cx="1080" cy="582"/>
            </a:xfrm>
            <a:prstGeom prst="rect">
              <a:avLst/>
            </a:prstGeom>
          </p:spPr>
          <p:txBody>
            <a:bodyPr wrap="square">
              <a:spAutoFit/>
            </a:bodyPr>
            <a:p>
              <a:r>
                <a:rPr kumimoji="1" lang="en-US" altLang="zh-CN" b="1" i="1" dirty="0" err="1">
                  <a:solidFill>
                    <a:srgbClr val="000000"/>
                  </a:solidFill>
                  <a:latin typeface="Times New Roman" panose="02020603050405020304" pitchFamily="18" charset="0"/>
                </a:rPr>
                <a:t>g</a:t>
              </a:r>
              <a:r>
                <a:rPr kumimoji="1" lang="en-US" altLang="zh-CN" b="1" i="1" baseline="-25000" dirty="0" err="1">
                  <a:solidFill>
                    <a:srgbClr val="000000"/>
                  </a:solidFill>
                  <a:latin typeface="Times New Roman" panose="02020603050405020304" pitchFamily="18" charset="0"/>
                </a:rPr>
                <a:t>m</a:t>
              </a:r>
              <a:r>
                <a:rPr kumimoji="1" lang="en-US" altLang="zh-CN" b="1" i="1" dirty="0" err="1">
                  <a:solidFill>
                    <a:srgbClr val="000000"/>
                  </a:solidFill>
                  <a:latin typeface="Times New Roman" panose="02020603050405020304" pitchFamily="18" charset="0"/>
                </a:rPr>
                <a:t>v</a:t>
              </a:r>
              <a:r>
                <a:rPr kumimoji="1" lang="en-US" altLang="zh-CN" b="1" baseline="-25000" dirty="0" err="1">
                  <a:solidFill>
                    <a:srgbClr val="000000"/>
                  </a:solidFill>
                  <a:latin typeface="Times New Roman" panose="02020603050405020304" pitchFamily="18" charset="0"/>
                </a:rPr>
                <a:t>gs</a:t>
              </a:r>
              <a:endParaRPr lang="zh-CN" altLang="en-US" dirty="0"/>
            </a:p>
          </p:txBody>
        </p:sp>
        <p:sp>
          <p:nvSpPr>
            <p:cNvPr id="250" name="Text Box 27"/>
            <p:cNvSpPr txBox="1">
              <a:spLocks noChangeArrowheads="1"/>
            </p:cNvSpPr>
            <p:nvPr/>
          </p:nvSpPr>
          <p:spPr bwMode="auto">
            <a:xfrm>
              <a:off x="9422" y="5127"/>
              <a:ext cx="310" cy="575"/>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251" name="Text Box 29"/>
            <p:cNvSpPr txBox="1">
              <a:spLocks noChangeArrowheads="1"/>
            </p:cNvSpPr>
            <p:nvPr/>
          </p:nvSpPr>
          <p:spPr bwMode="auto">
            <a:xfrm>
              <a:off x="9387" y="5664"/>
              <a:ext cx="520" cy="484"/>
            </a:xfrm>
            <a:prstGeom prst="rect">
              <a:avLst/>
            </a:prstGeom>
            <a:noFill/>
            <a:ln w="9525">
              <a:noFill/>
              <a:miter lim="800000"/>
            </a:ln>
          </p:spPr>
          <p:txBody>
            <a:bodyPr wrap="square" lIns="0" tIns="0" rIns="0" bIns="0">
              <a:spAutoFit/>
            </a:bodyPr>
            <a:p>
              <a:pPr>
                <a:spcBef>
                  <a:spcPct val="50000"/>
                </a:spcBef>
              </a:pPr>
              <a:r>
                <a:rPr lang="en-US" altLang="en-GB" sz="2000" b="1" i="1" dirty="0" err="1">
                  <a:solidFill>
                    <a:schemeClr val="accent2"/>
                  </a:solidFill>
                  <a:latin typeface="Times New Roman" panose="02020603050405020304" pitchFamily="18" charset="0"/>
                </a:rPr>
                <a:t>v</a:t>
              </a:r>
              <a:r>
                <a:rPr lang="en-US" sz="2000" b="1" baseline="-25000" dirty="0" err="1">
                  <a:solidFill>
                    <a:schemeClr val="accent2"/>
                  </a:solidFill>
                  <a:latin typeface="Times New Roman" panose="02020603050405020304" pitchFamily="18" charset="0"/>
                </a:rPr>
                <a:t>gs</a:t>
              </a:r>
              <a:endParaRPr lang="en-US" sz="2000" b="1" dirty="0">
                <a:solidFill>
                  <a:schemeClr val="accent2"/>
                </a:solidFill>
                <a:latin typeface="Times New Roman" panose="02020603050405020304" pitchFamily="18" charset="0"/>
              </a:endParaRPr>
            </a:p>
          </p:txBody>
        </p:sp>
        <p:sp>
          <p:nvSpPr>
            <p:cNvPr id="252" name="Text Box 28"/>
            <p:cNvSpPr txBox="1">
              <a:spLocks noChangeArrowheads="1"/>
            </p:cNvSpPr>
            <p:nvPr/>
          </p:nvSpPr>
          <p:spPr bwMode="auto">
            <a:xfrm>
              <a:off x="9426" y="6196"/>
              <a:ext cx="310" cy="582"/>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cxnSp>
          <p:nvCxnSpPr>
            <p:cNvPr id="254" name="直接箭头连接符 253"/>
            <p:cNvCxnSpPr/>
            <p:nvPr/>
          </p:nvCxnSpPr>
          <p:spPr>
            <a:xfrm>
              <a:off x="10072" y="5066"/>
              <a:ext cx="0" cy="560"/>
            </a:xfrm>
            <a:prstGeom prst="straightConnector1">
              <a:avLst/>
            </a:prstGeom>
            <a:ln w="38100">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grpSp>
      <p:grpSp>
        <p:nvGrpSpPr>
          <p:cNvPr id="265" name="组合 264"/>
          <p:cNvGrpSpPr/>
          <p:nvPr/>
        </p:nvGrpSpPr>
        <p:grpSpPr>
          <a:xfrm>
            <a:off x="4558030" y="2668270"/>
            <a:ext cx="408940" cy="768350"/>
            <a:chOff x="7178" y="4202"/>
            <a:chExt cx="644" cy="1210"/>
          </a:xfrm>
        </p:grpSpPr>
        <p:grpSp>
          <p:nvGrpSpPr>
            <p:cNvPr id="258" name="组合 257"/>
            <p:cNvGrpSpPr/>
            <p:nvPr/>
          </p:nvGrpSpPr>
          <p:grpSpPr>
            <a:xfrm>
              <a:off x="7370" y="4930"/>
              <a:ext cx="230" cy="482"/>
              <a:chOff x="2381" y="7496"/>
              <a:chExt cx="230" cy="482"/>
            </a:xfrm>
          </p:grpSpPr>
          <p:sp>
            <p:nvSpPr>
              <p:cNvPr id="73799" name="Line 71"/>
              <p:cNvSpPr>
                <a:spLocks noChangeShapeType="1"/>
              </p:cNvSpPr>
              <p:nvPr/>
            </p:nvSpPr>
            <p:spPr bwMode="auto">
              <a:xfrm>
                <a:off x="2381" y="7735"/>
                <a:ext cx="230" cy="1"/>
              </a:xfrm>
              <a:prstGeom prst="line">
                <a:avLst/>
              </a:prstGeom>
              <a:noFill/>
              <a:ln w="50800">
                <a:solidFill>
                  <a:schemeClr val="bg1"/>
                </a:solidFill>
                <a:round/>
              </a:ln>
            </p:spPr>
            <p:txBody>
              <a:bodyPr>
                <a:spAutoFit/>
              </a:bodyPr>
              <a:p>
                <a:endParaRPr lang="zh-CN" altLang="en-US"/>
              </a:p>
            </p:txBody>
          </p:sp>
          <p:grpSp>
            <p:nvGrpSpPr>
              <p:cNvPr id="255" name="Group 51"/>
              <p:cNvGrpSpPr/>
              <p:nvPr/>
            </p:nvGrpSpPr>
            <p:grpSpPr bwMode="auto">
              <a:xfrm>
                <a:off x="2400" y="7496"/>
                <a:ext cx="202" cy="482"/>
                <a:chOff x="2202" y="3900"/>
                <a:chExt cx="81" cy="193"/>
              </a:xfrm>
            </p:grpSpPr>
            <p:sp>
              <p:nvSpPr>
                <p:cNvPr id="256" name="Line 52"/>
                <p:cNvSpPr>
                  <a:spLocks noChangeShapeType="1"/>
                </p:cNvSpPr>
                <p:nvPr/>
              </p:nvSpPr>
              <p:spPr bwMode="auto">
                <a:xfrm>
                  <a:off x="2202" y="3901"/>
                  <a:ext cx="0" cy="192"/>
                </a:xfrm>
                <a:prstGeom prst="line">
                  <a:avLst/>
                </a:prstGeom>
                <a:noFill/>
                <a:ln w="38100">
                  <a:solidFill>
                    <a:srgbClr val="0000FF"/>
                  </a:solidFill>
                  <a:round/>
                </a:ln>
              </p:spPr>
              <p:txBody>
                <a:bodyPr>
                  <a:spAutoFit/>
                </a:bodyPr>
                <a:p>
                  <a:endParaRPr lang="zh-CN" altLang="en-US"/>
                </a:p>
              </p:txBody>
            </p:sp>
            <p:sp>
              <p:nvSpPr>
                <p:cNvPr id="257" name="Line 53"/>
                <p:cNvSpPr>
                  <a:spLocks noChangeShapeType="1"/>
                </p:cNvSpPr>
                <p:nvPr/>
              </p:nvSpPr>
              <p:spPr bwMode="auto">
                <a:xfrm>
                  <a:off x="2283" y="3900"/>
                  <a:ext cx="0" cy="192"/>
                </a:xfrm>
                <a:prstGeom prst="line">
                  <a:avLst/>
                </a:prstGeom>
                <a:noFill/>
                <a:ln w="38100">
                  <a:solidFill>
                    <a:srgbClr val="0000FF"/>
                  </a:solidFill>
                  <a:round/>
                </a:ln>
              </p:spPr>
              <p:txBody>
                <a:bodyPr>
                  <a:spAutoFit/>
                </a:bodyPr>
                <a:p>
                  <a:endParaRPr lang="zh-CN" altLang="en-US"/>
                </a:p>
              </p:txBody>
            </p:sp>
          </p:grpSp>
        </p:grpSp>
        <p:sp>
          <p:nvSpPr>
            <p:cNvPr id="259" name="文本框 258"/>
            <p:cNvSpPr txBox="1"/>
            <p:nvPr/>
          </p:nvSpPr>
          <p:spPr>
            <a:xfrm>
              <a:off x="7178" y="4202"/>
              <a:ext cx="645" cy="580"/>
            </a:xfrm>
            <a:prstGeom prst="rect">
              <a:avLst/>
            </a:prstGeom>
            <a:noFill/>
          </p:spPr>
          <p:txBody>
            <a:bodyPr wrap="none" rtlCol="0" anchor="t">
              <a:spAutoFit/>
            </a:bodyPr>
            <a:p>
              <a:r>
                <a:rPr kumimoji="1" lang="en-US" altLang="zh-CN" b="1" i="1" dirty="0">
                  <a:solidFill>
                    <a:srgbClr val="FF0000"/>
                  </a:solidFill>
                  <a:latin typeface="Times New Roman" panose="02020603050405020304" pitchFamily="18" charset="0"/>
                  <a:ea typeface="楷体_GB2312"/>
                  <a:cs typeface="楷体_GB2312"/>
                  <a:sym typeface="+mn-ea"/>
                </a:rPr>
                <a:t>C</a:t>
              </a:r>
              <a:r>
                <a:rPr kumimoji="1" lang="en-US" altLang="zh-CN" b="1" baseline="-25000" dirty="0">
                  <a:solidFill>
                    <a:srgbClr val="FF0000"/>
                  </a:solidFill>
                  <a:latin typeface="Times New Roman" panose="02020603050405020304" pitchFamily="18" charset="0"/>
                  <a:ea typeface="楷体_GB2312"/>
                  <a:cs typeface="楷体_GB2312"/>
                  <a:sym typeface="+mn-ea"/>
                </a:rPr>
                <a:t>1</a:t>
              </a:r>
              <a:endParaRPr lang="zh-CN" altLang="en-US"/>
            </a:p>
          </p:txBody>
        </p:sp>
      </p:grpSp>
      <p:grpSp>
        <p:nvGrpSpPr>
          <p:cNvPr id="266" name="组合 265"/>
          <p:cNvGrpSpPr/>
          <p:nvPr/>
        </p:nvGrpSpPr>
        <p:grpSpPr>
          <a:xfrm>
            <a:off x="7634605" y="2073275"/>
            <a:ext cx="1072515" cy="2181225"/>
            <a:chOff x="12023" y="3265"/>
            <a:chExt cx="1689" cy="3435"/>
          </a:xfrm>
        </p:grpSpPr>
        <p:sp>
          <p:nvSpPr>
            <p:cNvPr id="261" name="文本框 260"/>
            <p:cNvSpPr txBox="1"/>
            <p:nvPr/>
          </p:nvSpPr>
          <p:spPr>
            <a:xfrm>
              <a:off x="12023" y="3265"/>
              <a:ext cx="645" cy="580"/>
            </a:xfrm>
            <a:prstGeom prst="rect">
              <a:avLst/>
            </a:prstGeom>
            <a:noFill/>
          </p:spPr>
          <p:txBody>
            <a:bodyPr wrap="none" rtlCol="0" anchor="t">
              <a:spAutoFit/>
            </a:bodyPr>
            <a:p>
              <a:r>
                <a:rPr kumimoji="1" lang="en-US" altLang="zh-CN" b="1" i="1" dirty="0">
                  <a:solidFill>
                    <a:srgbClr val="FF0000"/>
                  </a:solidFill>
                  <a:latin typeface="Times New Roman" panose="02020603050405020304" pitchFamily="18" charset="0"/>
                  <a:ea typeface="楷体_GB2312"/>
                  <a:cs typeface="楷体_GB2312"/>
                  <a:sym typeface="+mn-ea"/>
                </a:rPr>
                <a:t>C</a:t>
              </a:r>
              <a:r>
                <a:rPr kumimoji="1" lang="en-US" b="1" baseline="-25000" dirty="0">
                  <a:solidFill>
                    <a:srgbClr val="FF0000"/>
                  </a:solidFill>
                  <a:latin typeface="Times New Roman" panose="02020603050405020304" pitchFamily="18" charset="0"/>
                  <a:ea typeface="楷体_GB2312"/>
                  <a:cs typeface="楷体_GB2312"/>
                  <a:sym typeface="+mn-ea"/>
                </a:rPr>
                <a:t>2</a:t>
              </a:r>
              <a:endParaRPr lang="en-US"/>
            </a:p>
          </p:txBody>
        </p:sp>
        <p:sp>
          <p:nvSpPr>
            <p:cNvPr id="654799" name="Line 62"/>
            <p:cNvSpPr>
              <a:spLocks noChangeShapeType="1"/>
            </p:cNvSpPr>
            <p:nvPr/>
          </p:nvSpPr>
          <p:spPr bwMode="auto">
            <a:xfrm flipV="1">
              <a:off x="12936" y="4114"/>
              <a:ext cx="25" cy="2586"/>
            </a:xfrm>
            <a:prstGeom prst="line">
              <a:avLst/>
            </a:prstGeom>
            <a:noFill/>
            <a:ln w="38100">
              <a:solidFill>
                <a:schemeClr val="accent2"/>
              </a:solidFill>
              <a:prstDash val="sysDash"/>
              <a:round/>
            </a:ln>
          </p:spPr>
          <p:txBody>
            <a:bodyPr>
              <a:spAutoFit/>
            </a:bodyPr>
            <a:p>
              <a:endParaRPr lang="zh-CN" altLang="en-US"/>
            </a:p>
          </p:txBody>
        </p:sp>
        <p:sp>
          <p:nvSpPr>
            <p:cNvPr id="654800" name="Line 63"/>
            <p:cNvSpPr>
              <a:spLocks noChangeShapeType="1"/>
            </p:cNvSpPr>
            <p:nvPr/>
          </p:nvSpPr>
          <p:spPr bwMode="auto">
            <a:xfrm flipH="1">
              <a:off x="12406" y="4070"/>
              <a:ext cx="555" cy="0"/>
            </a:xfrm>
            <a:prstGeom prst="line">
              <a:avLst/>
            </a:prstGeom>
            <a:noFill/>
            <a:ln w="38100">
              <a:solidFill>
                <a:schemeClr val="accent2"/>
              </a:solidFill>
              <a:prstDash val="sysDash"/>
              <a:round/>
            </a:ln>
          </p:spPr>
          <p:txBody>
            <a:bodyPr>
              <a:spAutoFit/>
            </a:bodyPr>
            <a:p>
              <a:endParaRPr lang="zh-CN" altLang="en-US"/>
            </a:p>
          </p:txBody>
        </p:sp>
        <p:grpSp>
          <p:nvGrpSpPr>
            <p:cNvPr id="654802" name="Group 67"/>
            <p:cNvGrpSpPr/>
            <p:nvPr/>
          </p:nvGrpSpPr>
          <p:grpSpPr bwMode="auto">
            <a:xfrm rot="0">
              <a:off x="12211" y="3827"/>
              <a:ext cx="202" cy="483"/>
              <a:chOff x="2202" y="3900"/>
              <a:chExt cx="81" cy="193"/>
            </a:xfrm>
          </p:grpSpPr>
          <p:sp>
            <p:nvSpPr>
              <p:cNvPr id="654804" name="Line 68"/>
              <p:cNvSpPr>
                <a:spLocks noChangeShapeType="1"/>
              </p:cNvSpPr>
              <p:nvPr/>
            </p:nvSpPr>
            <p:spPr bwMode="auto">
              <a:xfrm>
                <a:off x="2202" y="3901"/>
                <a:ext cx="0" cy="192"/>
              </a:xfrm>
              <a:prstGeom prst="line">
                <a:avLst/>
              </a:prstGeom>
              <a:noFill/>
              <a:ln w="38100">
                <a:solidFill>
                  <a:srgbClr val="0000FF"/>
                </a:solidFill>
                <a:round/>
              </a:ln>
            </p:spPr>
            <p:txBody>
              <a:bodyPr>
                <a:spAutoFit/>
              </a:bodyPr>
              <a:p>
                <a:endParaRPr lang="zh-CN" altLang="en-US"/>
              </a:p>
            </p:txBody>
          </p:sp>
          <p:sp>
            <p:nvSpPr>
              <p:cNvPr id="654805" name="Line 69"/>
              <p:cNvSpPr>
                <a:spLocks noChangeShapeType="1"/>
              </p:cNvSpPr>
              <p:nvPr/>
            </p:nvSpPr>
            <p:spPr bwMode="auto">
              <a:xfrm>
                <a:off x="2283" y="3900"/>
                <a:ext cx="0" cy="192"/>
              </a:xfrm>
              <a:prstGeom prst="line">
                <a:avLst/>
              </a:prstGeom>
              <a:noFill/>
              <a:ln w="38100">
                <a:solidFill>
                  <a:srgbClr val="0000FF"/>
                </a:solidFill>
                <a:round/>
              </a:ln>
            </p:spPr>
            <p:txBody>
              <a:bodyPr>
                <a:spAutoFit/>
              </a:bodyPr>
              <a:p>
                <a:endParaRPr lang="zh-CN" altLang="en-US"/>
              </a:p>
            </p:txBody>
          </p:sp>
        </p:grpSp>
        <p:sp>
          <p:nvSpPr>
            <p:cNvPr id="654806" name="Rectangle 65"/>
            <p:cNvSpPr>
              <a:spLocks noChangeArrowheads="1"/>
            </p:cNvSpPr>
            <p:nvPr/>
          </p:nvSpPr>
          <p:spPr bwMode="auto">
            <a:xfrm>
              <a:off x="12849" y="5029"/>
              <a:ext cx="200" cy="62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260" name="矩形 259"/>
            <p:cNvSpPr/>
            <p:nvPr/>
          </p:nvSpPr>
          <p:spPr>
            <a:xfrm>
              <a:off x="13028" y="5065"/>
              <a:ext cx="684" cy="580"/>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L</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262" name="Line 63"/>
            <p:cNvSpPr>
              <a:spLocks noChangeShapeType="1"/>
            </p:cNvSpPr>
            <p:nvPr/>
          </p:nvSpPr>
          <p:spPr bwMode="auto">
            <a:xfrm flipH="1">
              <a:off x="12171" y="6699"/>
              <a:ext cx="791" cy="1"/>
            </a:xfrm>
            <a:prstGeom prst="line">
              <a:avLst/>
            </a:prstGeom>
            <a:noFill/>
            <a:ln w="38100">
              <a:solidFill>
                <a:schemeClr val="accent2"/>
              </a:solidFill>
              <a:prstDash val="sysDash"/>
              <a:round/>
            </a:ln>
          </p:spPr>
          <p:txBody>
            <a:bodyPr>
              <a:spAutoFit/>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28763"/>
                                        </p:tgtEl>
                                        <p:attrNameLst>
                                          <p:attrName>style.visibility</p:attrName>
                                        </p:attrNameLst>
                                      </p:cBhvr>
                                      <p:to>
                                        <p:strVal val="visible"/>
                                      </p:to>
                                    </p:set>
                                    <p:anim calcmode="discrete" valueType="clr">
                                      <p:cBhvr override="childStyle">
                                        <p:cTn id="7" dur="80"/>
                                        <p:tgtEl>
                                          <p:spTgt spid="32876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8763"/>
                                        </p:tgtEl>
                                        <p:attrNameLst>
                                          <p:attrName>fillcolor</p:attrName>
                                        </p:attrNameLst>
                                      </p:cBhvr>
                                      <p:tavLst>
                                        <p:tav tm="0">
                                          <p:val>
                                            <p:clrVal>
                                              <a:schemeClr val="accent2"/>
                                            </p:clrVal>
                                          </p:val>
                                        </p:tav>
                                        <p:tav tm="50000">
                                          <p:val>
                                            <p:clrVal>
                                              <a:schemeClr val="hlink"/>
                                            </p:clrVal>
                                          </p:val>
                                        </p:tav>
                                      </p:tavLst>
                                    </p:anim>
                                    <p:set>
                                      <p:cBhvr>
                                        <p:cTn id="9" dur="80"/>
                                        <p:tgtEl>
                                          <p:spTgt spid="32876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6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6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文本框 214017"/>
          <p:cNvSpPr txBox="1"/>
          <p:nvPr/>
        </p:nvSpPr>
        <p:spPr>
          <a:xfrm>
            <a:off x="1466545" y="2757256"/>
            <a:ext cx="1511167" cy="368300"/>
          </a:xfrm>
          <a:prstGeom prst="rect">
            <a:avLst/>
          </a:prstGeom>
          <a:noFill/>
          <a:ln w="9525">
            <a:noFill/>
          </a:ln>
        </p:spPr>
        <p:txBody>
          <a:bodyPr>
            <a:spAutoFit/>
          </a:bodyPr>
          <a:lstStyle/>
          <a:p>
            <a:pPr>
              <a:spcBef>
                <a:spcPct val="50000"/>
              </a:spcBef>
            </a:pPr>
            <a:r>
              <a:rPr lang="zh-CN" altLang="en-US" sz="1800" b="1" dirty="0">
                <a:solidFill>
                  <a:srgbClr val="0000FF"/>
                </a:solidFill>
                <a:latin typeface="Times New Roman" panose="02020603050405020304" pitchFamily="18" charset="0"/>
              </a:rPr>
              <a:t>瞬时功率：</a:t>
            </a:r>
            <a:endParaRPr lang="zh-CN" altLang="en-US" sz="1800" b="1">
              <a:solidFill>
                <a:srgbClr val="0000FF"/>
              </a:solidFill>
              <a:latin typeface="Times New Roman" panose="02020603050405020304" pitchFamily="18" charset="0"/>
            </a:endParaRPr>
          </a:p>
        </p:txBody>
      </p:sp>
      <p:sp>
        <p:nvSpPr>
          <p:cNvPr id="214020" name="文本框 214019"/>
          <p:cNvSpPr txBox="1"/>
          <p:nvPr/>
        </p:nvSpPr>
        <p:spPr>
          <a:xfrm>
            <a:off x="1613970" y="502532"/>
            <a:ext cx="3754698" cy="368300"/>
          </a:xfrm>
          <a:prstGeom prst="rect">
            <a:avLst/>
          </a:prstGeom>
          <a:noFill/>
          <a:ln w="9525">
            <a:noFill/>
          </a:ln>
        </p:spPr>
        <p:txBody>
          <a:bodyPr>
            <a:spAutoFit/>
          </a:bodyPr>
          <a:lstStyle/>
          <a:p>
            <a:pPr>
              <a:spcBef>
                <a:spcPct val="50000"/>
              </a:spcBef>
            </a:pPr>
            <a:r>
              <a:rPr lang="zh-CN" altLang="en-US" sz="1800" b="1" dirty="0">
                <a:solidFill>
                  <a:srgbClr val="0000FF"/>
                </a:solidFill>
                <a:latin typeface="Times New Roman" panose="02020603050405020304" pitchFamily="18" charset="0"/>
                <a:ea typeface="楷体_GB2312" pitchFamily="49" charset="-122"/>
              </a:rPr>
              <a:t>（</a:t>
            </a:r>
            <a:r>
              <a:rPr lang="en-US" altLang="zh-CN" sz="1800" b="1" dirty="0">
                <a:solidFill>
                  <a:srgbClr val="0000FF"/>
                </a:solidFill>
                <a:latin typeface="Times New Roman" panose="02020603050405020304" pitchFamily="18" charset="0"/>
                <a:ea typeface="楷体_GB2312" pitchFamily="49" charset="-122"/>
              </a:rPr>
              <a:t>2</a:t>
            </a:r>
            <a:r>
              <a:rPr lang="zh-CN" altLang="en-US" sz="1800" b="1" dirty="0">
                <a:solidFill>
                  <a:srgbClr val="0000FF"/>
                </a:solidFill>
                <a:latin typeface="Times New Roman" panose="02020603050405020304" pitchFamily="18" charset="0"/>
                <a:ea typeface="楷体_GB2312" pitchFamily="49" charset="-122"/>
              </a:rPr>
              <a:t>） </a:t>
            </a:r>
            <a:r>
              <a:rPr lang="zh-CN" altLang="en-US" sz="1800" b="1" dirty="0">
                <a:solidFill>
                  <a:srgbClr val="0000FF"/>
                </a:solidFill>
                <a:latin typeface="Times New Roman" panose="02020603050405020304" pitchFamily="18" charset="0"/>
              </a:rPr>
              <a:t>电感的瞬时功率与平均功率</a:t>
            </a:r>
            <a:endParaRPr lang="zh-CN" altLang="en-US" sz="1800" b="1">
              <a:solidFill>
                <a:srgbClr val="0000FF"/>
              </a:solidFill>
              <a:latin typeface="Times New Roman" panose="02020603050405020304" pitchFamily="18" charset="0"/>
            </a:endParaRPr>
          </a:p>
        </p:txBody>
      </p:sp>
      <p:grpSp>
        <p:nvGrpSpPr>
          <p:cNvPr id="214021" name="组合 214020"/>
          <p:cNvGrpSpPr/>
          <p:nvPr/>
        </p:nvGrpSpPr>
        <p:grpSpPr>
          <a:xfrm>
            <a:off x="4451726" y="935995"/>
            <a:ext cx="3046152" cy="1714800"/>
            <a:chOff x="708" y="641"/>
            <a:chExt cx="2558" cy="1440"/>
          </a:xfrm>
        </p:grpSpPr>
        <p:sp>
          <p:nvSpPr>
            <p:cNvPr id="214022" name="直接连接符 214021"/>
            <p:cNvSpPr/>
            <p:nvPr/>
          </p:nvSpPr>
          <p:spPr>
            <a:xfrm flipV="1">
              <a:off x="996" y="641"/>
              <a:ext cx="0" cy="1440"/>
            </a:xfrm>
            <a:prstGeom prst="line">
              <a:avLst/>
            </a:prstGeom>
            <a:ln w="12700" cap="flat" cmpd="sng">
              <a:solidFill>
                <a:schemeClr val="tx1"/>
              </a:solidFill>
              <a:prstDash val="solid"/>
              <a:headEnd type="none" w="med" len="med"/>
              <a:tailEnd type="stealth" w="med" len="med"/>
            </a:ln>
          </p:spPr>
        </p:sp>
        <p:sp>
          <p:nvSpPr>
            <p:cNvPr id="214023" name="直接连接符 214022"/>
            <p:cNvSpPr/>
            <p:nvPr/>
          </p:nvSpPr>
          <p:spPr>
            <a:xfrm flipV="1">
              <a:off x="708" y="1519"/>
              <a:ext cx="2429" cy="0"/>
            </a:xfrm>
            <a:prstGeom prst="line">
              <a:avLst/>
            </a:prstGeom>
            <a:ln w="12700" cap="flat" cmpd="sng">
              <a:solidFill>
                <a:schemeClr val="tx1"/>
              </a:solidFill>
              <a:prstDash val="solid"/>
              <a:headEnd type="none" w="med" len="med"/>
              <a:tailEnd type="stealth" w="med" len="med"/>
            </a:ln>
          </p:spPr>
        </p:sp>
        <p:sp>
          <p:nvSpPr>
            <p:cNvPr id="214024" name="文本框 214023"/>
            <p:cNvSpPr txBox="1"/>
            <p:nvPr/>
          </p:nvSpPr>
          <p:spPr>
            <a:xfrm>
              <a:off x="2879" y="1516"/>
              <a:ext cx="387" cy="309"/>
            </a:xfrm>
            <a:prstGeom prst="rect">
              <a:avLst/>
            </a:prstGeom>
            <a:noFill/>
            <a:ln w="19050">
              <a:noFill/>
            </a:ln>
          </p:spPr>
          <p:txBody>
            <a:bodyPr wrap="none" anchor="t">
              <a:spAutoFit/>
            </a:bodyPr>
            <a:lstStyle/>
            <a:p>
              <a:pPr eaLnBrk="0" hangingPunct="0"/>
              <a:r>
                <a:rPr lang="en-US" altLang="zh-CN" sz="1800" b="1" i="1">
                  <a:latin typeface="Times New Roman" panose="02020603050405020304" pitchFamily="18" charset="0"/>
                  <a:ea typeface="楷体_GB2312" pitchFamily="49" charset="-122"/>
                  <a:sym typeface="Symbol" panose="05050102010706020507" pitchFamily="18" charset="2"/>
                </a:rPr>
                <a:t> </a:t>
              </a:r>
              <a:r>
                <a:rPr lang="en-US" altLang="zh-CN" sz="1800" b="1" i="1">
                  <a:latin typeface="Times New Roman" panose="02020603050405020304" pitchFamily="18" charset="0"/>
                  <a:ea typeface="楷体_GB2312" pitchFamily="49" charset="-122"/>
                </a:rPr>
                <a:t>t</a:t>
              </a:r>
              <a:endParaRPr lang="en-US" altLang="zh-CN" sz="1800" b="1" i="1">
                <a:latin typeface="Times New Roman" panose="02020603050405020304" pitchFamily="18" charset="0"/>
                <a:ea typeface="楷体_GB2312" pitchFamily="49" charset="-122"/>
              </a:endParaRPr>
            </a:p>
          </p:txBody>
        </p:sp>
        <p:sp>
          <p:nvSpPr>
            <p:cNvPr id="214025" name="文本框 214024"/>
            <p:cNvSpPr txBox="1"/>
            <p:nvPr/>
          </p:nvSpPr>
          <p:spPr>
            <a:xfrm>
              <a:off x="809" y="1514"/>
              <a:ext cx="250" cy="309"/>
            </a:xfrm>
            <a:prstGeom prst="rect">
              <a:avLst/>
            </a:prstGeom>
            <a:noFill/>
            <a:ln w="9525">
              <a:noFill/>
            </a:ln>
          </p:spPr>
          <p:txBody>
            <a:bodyPr wrap="none" anchor="t">
              <a:spAutoFit/>
            </a:bodyPr>
            <a:lstStyle/>
            <a:p>
              <a:pPr>
                <a:spcBef>
                  <a:spcPct val="50000"/>
                </a:spcBef>
              </a:pPr>
              <a:r>
                <a:rPr lang="en-US" altLang="zh-CN" sz="1800" b="1">
                  <a:latin typeface="Times New Roman" panose="02020603050405020304" pitchFamily="18" charset="0"/>
                  <a:ea typeface="楷体_GB2312" pitchFamily="49" charset="-122"/>
                </a:rPr>
                <a:t>0</a:t>
              </a:r>
              <a:endParaRPr lang="en-US" altLang="zh-CN" sz="1800" b="1">
                <a:latin typeface="Times New Roman" panose="02020603050405020304" pitchFamily="18" charset="0"/>
                <a:ea typeface="楷体_GB2312" pitchFamily="49" charset="-122"/>
              </a:endParaRPr>
            </a:p>
          </p:txBody>
        </p:sp>
      </p:grpSp>
      <p:grpSp>
        <p:nvGrpSpPr>
          <p:cNvPr id="214026" name="组合 214025"/>
          <p:cNvGrpSpPr/>
          <p:nvPr/>
        </p:nvGrpSpPr>
        <p:grpSpPr>
          <a:xfrm>
            <a:off x="4612488" y="1621915"/>
            <a:ext cx="2579345" cy="620425"/>
            <a:chOff x="843" y="1217"/>
            <a:chExt cx="2166" cy="521"/>
          </a:xfrm>
        </p:grpSpPr>
        <p:sp>
          <p:nvSpPr>
            <p:cNvPr id="214027" name="任意多边形 214026"/>
            <p:cNvSpPr/>
            <p:nvPr/>
          </p:nvSpPr>
          <p:spPr>
            <a:xfrm>
              <a:off x="843" y="1306"/>
              <a:ext cx="1977" cy="432"/>
            </a:xfrm>
            <a:custGeom>
              <a:avLst/>
              <a:gdLst/>
              <a:ahLst/>
              <a:cxnLst/>
              <a:rect l="0" t="0" r="0" b="0"/>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28575" cap="flat" cmpd="sng">
              <a:solidFill>
                <a:srgbClr val="0000FF">
                  <a:alpha val="100000"/>
                </a:srgbClr>
              </a:solidFill>
              <a:prstDash val="solid"/>
              <a:headEnd type="none" w="med" len="med"/>
              <a:tailEnd type="none" w="med" len="med"/>
            </a:ln>
          </p:spPr>
          <p:txBody>
            <a:bodyPr/>
            <a:lstStyle/>
            <a:p>
              <a:endParaRPr lang="zh-CN" altLang="en-US" sz="100"/>
            </a:p>
          </p:txBody>
        </p:sp>
        <p:sp>
          <p:nvSpPr>
            <p:cNvPr id="214028" name="文本框 214027"/>
            <p:cNvSpPr txBox="1"/>
            <p:nvPr/>
          </p:nvSpPr>
          <p:spPr>
            <a:xfrm>
              <a:off x="2754" y="1217"/>
              <a:ext cx="255" cy="309"/>
            </a:xfrm>
            <a:prstGeom prst="rect">
              <a:avLst/>
            </a:prstGeom>
            <a:noFill/>
            <a:ln w="9525">
              <a:noFill/>
            </a:ln>
          </p:spPr>
          <p:txBody>
            <a:bodyPr wrap="none" anchor="t">
              <a:spAutoFit/>
            </a:bodyPr>
            <a:lstStyle/>
            <a:p>
              <a:pPr>
                <a:spcBef>
                  <a:spcPct val="50000"/>
                </a:spcBef>
              </a:pPr>
              <a:r>
                <a:rPr lang="en-US" altLang="zh-CN" sz="1800" b="1">
                  <a:solidFill>
                    <a:srgbClr val="FFFF00"/>
                  </a:solidFill>
                  <a:latin typeface="Times New Roman" panose="02020603050405020304" pitchFamily="18" charset="0"/>
                  <a:ea typeface="楷体_GB2312" pitchFamily="49" charset="-122"/>
                </a:rPr>
                <a:t> </a:t>
              </a:r>
              <a:r>
                <a:rPr lang="en-US" altLang="zh-CN" sz="1800" b="1" i="1">
                  <a:solidFill>
                    <a:srgbClr val="0000FF"/>
                  </a:solidFill>
                  <a:latin typeface="Times New Roman" panose="02020603050405020304" pitchFamily="18" charset="0"/>
                  <a:ea typeface="楷体_GB2312" pitchFamily="49" charset="-122"/>
                </a:rPr>
                <a:t>i</a:t>
              </a:r>
              <a:endParaRPr lang="en-US" altLang="zh-CN" sz="1800" b="1">
                <a:solidFill>
                  <a:srgbClr val="0000FF"/>
                </a:solidFill>
                <a:latin typeface="Times New Roman" panose="02020603050405020304" pitchFamily="18" charset="0"/>
                <a:ea typeface="楷体_GB2312" pitchFamily="49" charset="-122"/>
              </a:endParaRPr>
            </a:p>
          </p:txBody>
        </p:sp>
      </p:grpSp>
      <p:grpSp>
        <p:nvGrpSpPr>
          <p:cNvPr id="214029" name="组合 214028"/>
          <p:cNvGrpSpPr/>
          <p:nvPr/>
        </p:nvGrpSpPr>
        <p:grpSpPr>
          <a:xfrm>
            <a:off x="4623206" y="1167017"/>
            <a:ext cx="2203042" cy="1336115"/>
            <a:chOff x="852" y="835"/>
            <a:chExt cx="1850" cy="1122"/>
          </a:xfrm>
        </p:grpSpPr>
        <p:sp>
          <p:nvSpPr>
            <p:cNvPr id="214030" name="任意多边形 214029"/>
            <p:cNvSpPr/>
            <p:nvPr/>
          </p:nvSpPr>
          <p:spPr>
            <a:xfrm flipH="1">
              <a:off x="852" y="1084"/>
              <a:ext cx="1850" cy="873"/>
            </a:xfrm>
            <a:custGeom>
              <a:avLst/>
              <a:gdLst/>
              <a:ahLst/>
              <a:cxnLst/>
              <a:rect l="0" t="0" r="0" b="0"/>
              <a:pathLst>
                <a:path w="1850" h="873">
                  <a:moveTo>
                    <a:pt x="0" y="445"/>
                  </a:moveTo>
                  <a:cubicBezTo>
                    <a:pt x="14" y="418"/>
                    <a:pt x="59" y="337"/>
                    <a:pt x="86" y="291"/>
                  </a:cubicBezTo>
                  <a:cubicBezTo>
                    <a:pt x="113" y="245"/>
                    <a:pt x="133" y="206"/>
                    <a:pt x="161" y="167"/>
                  </a:cubicBezTo>
                  <a:cubicBezTo>
                    <a:pt x="189" y="128"/>
                    <a:pt x="223" y="84"/>
                    <a:pt x="256" y="58"/>
                  </a:cubicBezTo>
                  <a:cubicBezTo>
                    <a:pt x="290" y="31"/>
                    <a:pt x="324" y="5"/>
                    <a:pt x="364" y="7"/>
                  </a:cubicBezTo>
                  <a:cubicBezTo>
                    <a:pt x="405" y="10"/>
                    <a:pt x="453" y="29"/>
                    <a:pt x="498" y="69"/>
                  </a:cubicBezTo>
                  <a:cubicBezTo>
                    <a:pt x="543" y="110"/>
                    <a:pt x="593" y="190"/>
                    <a:pt x="632" y="251"/>
                  </a:cubicBezTo>
                  <a:cubicBezTo>
                    <a:pt x="670" y="311"/>
                    <a:pt x="696" y="371"/>
                    <a:pt x="732" y="435"/>
                  </a:cubicBezTo>
                  <a:cubicBezTo>
                    <a:pt x="768" y="498"/>
                    <a:pt x="808" y="573"/>
                    <a:pt x="845" y="633"/>
                  </a:cubicBezTo>
                  <a:cubicBezTo>
                    <a:pt x="883" y="692"/>
                    <a:pt x="912" y="754"/>
                    <a:pt x="956" y="793"/>
                  </a:cubicBezTo>
                  <a:cubicBezTo>
                    <a:pt x="1000" y="832"/>
                    <a:pt x="1057" y="873"/>
                    <a:pt x="1110" y="867"/>
                  </a:cubicBezTo>
                  <a:cubicBezTo>
                    <a:pt x="1164" y="860"/>
                    <a:pt x="1216" y="822"/>
                    <a:pt x="1275" y="752"/>
                  </a:cubicBezTo>
                  <a:cubicBezTo>
                    <a:pt x="1334" y="682"/>
                    <a:pt x="1417" y="525"/>
                    <a:pt x="1463" y="447"/>
                  </a:cubicBezTo>
                  <a:cubicBezTo>
                    <a:pt x="1508" y="369"/>
                    <a:pt x="1511" y="344"/>
                    <a:pt x="1550" y="282"/>
                  </a:cubicBezTo>
                  <a:cubicBezTo>
                    <a:pt x="1590" y="220"/>
                    <a:pt x="1656" y="117"/>
                    <a:pt x="1702" y="72"/>
                  </a:cubicBezTo>
                  <a:cubicBezTo>
                    <a:pt x="1748" y="26"/>
                    <a:pt x="1806" y="20"/>
                    <a:pt x="1828" y="10"/>
                  </a:cubicBezTo>
                  <a:cubicBezTo>
                    <a:pt x="1850" y="0"/>
                    <a:pt x="1834" y="13"/>
                    <a:pt x="1835" y="13"/>
                  </a:cubicBezTo>
                </a:path>
              </a:pathLst>
            </a:custGeom>
            <a:noFill/>
            <a:ln w="28575" cap="flat" cmpd="sng">
              <a:solidFill>
                <a:srgbClr val="FF00FF">
                  <a:alpha val="100000"/>
                </a:srgbClr>
              </a:solidFill>
              <a:prstDash val="solid"/>
              <a:headEnd type="none" w="med" len="med"/>
              <a:tailEnd type="none" w="med" len="med"/>
            </a:ln>
          </p:spPr>
          <p:txBody>
            <a:bodyPr/>
            <a:lstStyle/>
            <a:p>
              <a:endParaRPr lang="zh-CN" altLang="en-US" sz="100"/>
            </a:p>
          </p:txBody>
        </p:sp>
        <p:sp>
          <p:nvSpPr>
            <p:cNvPr id="214031" name="文本框 214030"/>
            <p:cNvSpPr txBox="1"/>
            <p:nvPr/>
          </p:nvSpPr>
          <p:spPr>
            <a:xfrm>
              <a:off x="2100" y="835"/>
              <a:ext cx="260" cy="309"/>
            </a:xfrm>
            <a:prstGeom prst="rect">
              <a:avLst/>
            </a:prstGeom>
            <a:noFill/>
            <a:ln w="9525">
              <a:noFill/>
            </a:ln>
          </p:spPr>
          <p:txBody>
            <a:bodyPr wrap="none" anchor="t">
              <a:spAutoFit/>
            </a:bodyPr>
            <a:lstStyle/>
            <a:p>
              <a:pPr>
                <a:spcBef>
                  <a:spcPct val="50000"/>
                </a:spcBef>
              </a:pPr>
              <a:r>
                <a:rPr lang="en-US" altLang="zh-CN" sz="1800" b="1" i="1">
                  <a:solidFill>
                    <a:srgbClr val="FF00FF"/>
                  </a:solidFill>
                  <a:latin typeface="Times New Roman" panose="02020603050405020304" pitchFamily="18" charset="0"/>
                  <a:ea typeface="楷体_GB2312" pitchFamily="49" charset="-122"/>
                </a:rPr>
                <a:t>u</a:t>
              </a:r>
              <a:endParaRPr lang="en-US" altLang="zh-CN" sz="1800" b="1">
                <a:solidFill>
                  <a:srgbClr val="FF00FF"/>
                </a:solidFill>
                <a:latin typeface="Times New Roman" panose="02020603050405020304" pitchFamily="18" charset="0"/>
                <a:ea typeface="楷体_GB2312" pitchFamily="49" charset="-122"/>
              </a:endParaRPr>
            </a:p>
          </p:txBody>
        </p:sp>
      </p:grpSp>
      <p:grpSp>
        <p:nvGrpSpPr>
          <p:cNvPr id="214032" name="组合 214031"/>
          <p:cNvGrpSpPr/>
          <p:nvPr/>
        </p:nvGrpSpPr>
        <p:grpSpPr>
          <a:xfrm>
            <a:off x="4623206" y="1143200"/>
            <a:ext cx="2555528" cy="1564755"/>
            <a:chOff x="852" y="815"/>
            <a:chExt cx="2146" cy="1314"/>
          </a:xfrm>
        </p:grpSpPr>
        <p:sp>
          <p:nvSpPr>
            <p:cNvPr id="214033" name="任意多边形 214032"/>
            <p:cNvSpPr/>
            <p:nvPr/>
          </p:nvSpPr>
          <p:spPr>
            <a:xfrm>
              <a:off x="1807" y="929"/>
              <a:ext cx="890" cy="1200"/>
            </a:xfrm>
            <a:custGeom>
              <a:avLst/>
              <a:gdLst/>
              <a:ahLst/>
              <a:cxnLst/>
              <a:rect l="0" t="0" r="0" b="0"/>
              <a:pathLst>
                <a:path w="890" h="1248">
                  <a:moveTo>
                    <a:pt x="890" y="594"/>
                  </a:moveTo>
                  <a:cubicBezTo>
                    <a:pt x="885" y="566"/>
                    <a:pt x="871" y="482"/>
                    <a:pt x="860" y="423"/>
                  </a:cubicBezTo>
                  <a:cubicBezTo>
                    <a:pt x="849" y="364"/>
                    <a:pt x="837" y="297"/>
                    <a:pt x="821" y="240"/>
                  </a:cubicBezTo>
                  <a:cubicBezTo>
                    <a:pt x="805" y="183"/>
                    <a:pt x="782" y="119"/>
                    <a:pt x="764" y="81"/>
                  </a:cubicBezTo>
                  <a:cubicBezTo>
                    <a:pt x="746" y="43"/>
                    <a:pt x="728" y="15"/>
                    <a:pt x="710" y="12"/>
                  </a:cubicBezTo>
                  <a:cubicBezTo>
                    <a:pt x="692" y="9"/>
                    <a:pt x="675" y="8"/>
                    <a:pt x="653" y="63"/>
                  </a:cubicBezTo>
                  <a:cubicBezTo>
                    <a:pt x="631" y="118"/>
                    <a:pt x="596" y="255"/>
                    <a:pt x="575" y="345"/>
                  </a:cubicBezTo>
                  <a:cubicBezTo>
                    <a:pt x="554" y="435"/>
                    <a:pt x="540" y="513"/>
                    <a:pt x="524" y="606"/>
                  </a:cubicBezTo>
                  <a:cubicBezTo>
                    <a:pt x="508" y="699"/>
                    <a:pt x="495" y="817"/>
                    <a:pt x="479" y="905"/>
                  </a:cubicBezTo>
                  <a:cubicBezTo>
                    <a:pt x="463" y="993"/>
                    <a:pt x="448" y="1078"/>
                    <a:pt x="427" y="1134"/>
                  </a:cubicBezTo>
                  <a:cubicBezTo>
                    <a:pt x="406" y="1189"/>
                    <a:pt x="380" y="1248"/>
                    <a:pt x="355" y="1239"/>
                  </a:cubicBezTo>
                  <a:cubicBezTo>
                    <a:pt x="330" y="1229"/>
                    <a:pt x="309" y="1181"/>
                    <a:pt x="278" y="1075"/>
                  </a:cubicBezTo>
                  <a:cubicBezTo>
                    <a:pt x="247" y="969"/>
                    <a:pt x="195" y="716"/>
                    <a:pt x="171" y="600"/>
                  </a:cubicBezTo>
                  <a:cubicBezTo>
                    <a:pt x="147" y="484"/>
                    <a:pt x="154" y="467"/>
                    <a:pt x="135" y="378"/>
                  </a:cubicBezTo>
                  <a:cubicBezTo>
                    <a:pt x="116" y="289"/>
                    <a:pt x="80" y="127"/>
                    <a:pt x="59" y="66"/>
                  </a:cubicBezTo>
                  <a:cubicBezTo>
                    <a:pt x="38" y="5"/>
                    <a:pt x="16" y="18"/>
                    <a:pt x="8" y="9"/>
                  </a:cubicBezTo>
                  <a:cubicBezTo>
                    <a:pt x="0" y="0"/>
                    <a:pt x="11" y="9"/>
                    <a:pt x="11" y="9"/>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214034" name="任意多边形 214033"/>
            <p:cNvSpPr/>
            <p:nvPr/>
          </p:nvSpPr>
          <p:spPr>
            <a:xfrm>
              <a:off x="852" y="921"/>
              <a:ext cx="966" cy="1208"/>
            </a:xfrm>
            <a:custGeom>
              <a:avLst/>
              <a:gdLst/>
              <a:ahLst/>
              <a:cxnLst/>
              <a:rect l="0" t="0" r="0" b="0"/>
              <a:pathLst>
                <a:path w="966" h="1208">
                  <a:moveTo>
                    <a:pt x="0" y="616"/>
                  </a:moveTo>
                  <a:cubicBezTo>
                    <a:pt x="7" y="579"/>
                    <a:pt x="31" y="467"/>
                    <a:pt x="45" y="403"/>
                  </a:cubicBezTo>
                  <a:cubicBezTo>
                    <a:pt x="59" y="340"/>
                    <a:pt x="69" y="286"/>
                    <a:pt x="84" y="232"/>
                  </a:cubicBezTo>
                  <a:cubicBezTo>
                    <a:pt x="99" y="178"/>
                    <a:pt x="116" y="117"/>
                    <a:pt x="134" y="81"/>
                  </a:cubicBezTo>
                  <a:cubicBezTo>
                    <a:pt x="151" y="44"/>
                    <a:pt x="169" y="8"/>
                    <a:pt x="190" y="11"/>
                  </a:cubicBezTo>
                  <a:cubicBezTo>
                    <a:pt x="211" y="15"/>
                    <a:pt x="236" y="41"/>
                    <a:pt x="260" y="96"/>
                  </a:cubicBezTo>
                  <a:cubicBezTo>
                    <a:pt x="283" y="153"/>
                    <a:pt x="309" y="264"/>
                    <a:pt x="330" y="348"/>
                  </a:cubicBezTo>
                  <a:cubicBezTo>
                    <a:pt x="349" y="431"/>
                    <a:pt x="363" y="514"/>
                    <a:pt x="382" y="602"/>
                  </a:cubicBezTo>
                  <a:cubicBezTo>
                    <a:pt x="401" y="690"/>
                    <a:pt x="421" y="793"/>
                    <a:pt x="441" y="876"/>
                  </a:cubicBezTo>
                  <a:cubicBezTo>
                    <a:pt x="461" y="958"/>
                    <a:pt x="476" y="1043"/>
                    <a:pt x="499" y="1097"/>
                  </a:cubicBezTo>
                  <a:cubicBezTo>
                    <a:pt x="522" y="1151"/>
                    <a:pt x="551" y="1208"/>
                    <a:pt x="579" y="1200"/>
                  </a:cubicBezTo>
                  <a:cubicBezTo>
                    <a:pt x="607" y="1190"/>
                    <a:pt x="634" y="1137"/>
                    <a:pt x="665" y="1041"/>
                  </a:cubicBezTo>
                  <a:cubicBezTo>
                    <a:pt x="696" y="944"/>
                    <a:pt x="739" y="727"/>
                    <a:pt x="763" y="619"/>
                  </a:cubicBezTo>
                  <a:cubicBezTo>
                    <a:pt x="787" y="511"/>
                    <a:pt x="788" y="477"/>
                    <a:pt x="808" y="391"/>
                  </a:cubicBezTo>
                  <a:cubicBezTo>
                    <a:pt x="829" y="305"/>
                    <a:pt x="864" y="164"/>
                    <a:pt x="888" y="101"/>
                  </a:cubicBezTo>
                  <a:cubicBezTo>
                    <a:pt x="912" y="38"/>
                    <a:pt x="942" y="28"/>
                    <a:pt x="954" y="14"/>
                  </a:cubicBezTo>
                  <a:cubicBezTo>
                    <a:pt x="966" y="0"/>
                    <a:pt x="957" y="19"/>
                    <a:pt x="957" y="2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214035" name="文本框 214034"/>
            <p:cNvSpPr txBox="1"/>
            <p:nvPr/>
          </p:nvSpPr>
          <p:spPr>
            <a:xfrm>
              <a:off x="2619" y="815"/>
              <a:ext cx="379" cy="309"/>
            </a:xfrm>
            <a:prstGeom prst="rect">
              <a:avLst/>
            </a:prstGeom>
            <a:noFill/>
            <a:ln w="9525">
              <a:noFill/>
            </a:ln>
          </p:spPr>
          <p:txBody>
            <a:bodyPr>
              <a:spAutoFit/>
            </a:bodyPr>
            <a:lstStyle/>
            <a:p>
              <a:pPr>
                <a:spcBef>
                  <a:spcPct val="50000"/>
                </a:spcBef>
              </a:pPr>
              <a:r>
                <a:rPr lang="en-US" altLang="zh-CN" sz="1800" b="1" i="1" err="1">
                  <a:latin typeface="Times New Roman" panose="02020603050405020304" pitchFamily="18" charset="0"/>
                  <a:ea typeface="楷体_GB2312" pitchFamily="49" charset="-122"/>
                </a:rPr>
                <a:t>p</a:t>
              </a:r>
              <a:r>
                <a:rPr lang="en-US" altLang="zh-CN" sz="1800" b="1" i="1" baseline="-25000" err="1">
                  <a:latin typeface="Times New Roman" panose="02020603050405020304" pitchFamily="18" charset="0"/>
                  <a:ea typeface="楷体_GB2312" pitchFamily="49" charset="-122"/>
                </a:rPr>
                <a:t>L</a:t>
              </a:r>
              <a:endParaRPr lang="en-US" altLang="zh-CN" sz="1800" b="1">
                <a:latin typeface="Times New Roman" panose="02020603050405020304" pitchFamily="18" charset="0"/>
                <a:ea typeface="楷体_GB2312" pitchFamily="49" charset="-122"/>
              </a:endParaRPr>
            </a:p>
          </p:txBody>
        </p:sp>
      </p:grpSp>
      <p:sp>
        <p:nvSpPr>
          <p:cNvPr id="214036" name="文本框 214035"/>
          <p:cNvSpPr txBox="1"/>
          <p:nvPr/>
        </p:nvSpPr>
        <p:spPr>
          <a:xfrm>
            <a:off x="1572291" y="4114091"/>
            <a:ext cx="5912487" cy="783590"/>
          </a:xfrm>
          <a:prstGeom prst="rect">
            <a:avLst/>
          </a:prstGeom>
          <a:noFill/>
          <a:ln w="19050">
            <a:noFill/>
          </a:ln>
        </p:spPr>
        <p:txBody>
          <a:bodyPr>
            <a:spAutoFit/>
          </a:bodyPr>
          <a:lstStyle/>
          <a:p>
            <a:pPr>
              <a:lnSpc>
                <a:spcPct val="125000"/>
              </a:lnSpc>
            </a:pPr>
            <a:r>
              <a:rPr lang="en-US" altLang="zh-CN" sz="1800" b="1" dirty="0">
                <a:latin typeface="宋体" panose="02010600030101010101" pitchFamily="2" charset="-122"/>
              </a:rPr>
              <a:t>    </a:t>
            </a:r>
            <a:r>
              <a:rPr lang="zh-CN" altLang="en-US" sz="1800" b="1" dirty="0">
                <a:latin typeface="宋体" panose="02010600030101010101" pitchFamily="2" charset="-122"/>
              </a:rPr>
              <a:t>瞬时功率以</a:t>
            </a:r>
            <a:r>
              <a:rPr lang="en-US" altLang="zh-CN" sz="1800" b="1">
                <a:latin typeface="Times New Roman" panose="02020603050405020304" pitchFamily="18" charset="0"/>
                <a:ea typeface="楷体_GB2312" pitchFamily="49" charset="-122"/>
              </a:rPr>
              <a:t>2</a:t>
            </a:r>
            <a:r>
              <a:rPr lang="en-US" altLang="zh-CN" sz="1800" b="1" i="1">
                <a:latin typeface="Times New Roman" panose="02020603050405020304" pitchFamily="18" charset="0"/>
                <a:ea typeface="楷体_GB2312" pitchFamily="49" charset="-122"/>
                <a:sym typeface="Symbol" panose="05050102010706020507" pitchFamily="18" charset="2"/>
              </a:rPr>
              <a:t></a:t>
            </a:r>
            <a:r>
              <a:rPr lang="zh-CN" altLang="en-US" sz="1800" b="1" dirty="0">
                <a:latin typeface="Times New Roman" panose="02020603050405020304" pitchFamily="18" charset="0"/>
                <a:sym typeface="Symbol" panose="05050102010706020507" pitchFamily="18" charset="2"/>
              </a:rPr>
              <a:t>交变，</a:t>
            </a:r>
            <a:r>
              <a:rPr lang="en-US" altLang="zh-CN" sz="1800" b="1">
                <a:latin typeface="Times New Roman" panose="02020603050405020304" pitchFamily="18" charset="0"/>
                <a:ea typeface="楷体_GB2312" pitchFamily="49" charset="-122"/>
                <a:sym typeface="Symbol" panose="05050102010706020507" pitchFamily="18" charset="2"/>
              </a:rPr>
              <a:t>P &gt; 0</a:t>
            </a:r>
            <a:r>
              <a:rPr lang="zh-CN" altLang="en-US" sz="1800" b="1" dirty="0">
                <a:latin typeface="Times New Roman" panose="02020603050405020304" pitchFamily="18" charset="0"/>
                <a:cs typeface="Times New Roman" panose="02020603050405020304" pitchFamily="18" charset="0"/>
                <a:sym typeface="Symbol" panose="05050102010706020507" pitchFamily="18" charset="2"/>
              </a:rPr>
              <a:t>时存储能量</a:t>
            </a:r>
            <a:r>
              <a:rPr lang="zh-CN" altLang="en-US" sz="1800" b="1" dirty="0">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ea typeface="楷体_GB2312" pitchFamily="49" charset="-122"/>
                <a:sym typeface="Symbol" panose="05050102010706020507" pitchFamily="18" charset="2"/>
              </a:rPr>
              <a:t>P &lt; 0 </a:t>
            </a:r>
            <a:r>
              <a:rPr lang="zh-CN" altLang="en-US" sz="1800" b="1" dirty="0">
                <a:latin typeface="Times New Roman" panose="02020603050405020304" pitchFamily="18" charset="0"/>
                <a:sym typeface="Symbol" panose="05050102010706020507" pitchFamily="18" charset="2"/>
              </a:rPr>
              <a:t>时释放能量，一周期内能量互相抵消。</a:t>
            </a:r>
            <a:r>
              <a:rPr lang="zh-CN" altLang="en-US" sz="1800" b="1" dirty="0">
                <a:latin typeface="Times New Roman" panose="02020603050405020304" pitchFamily="18" charset="0"/>
              </a:rPr>
              <a:t>平均功率为零。</a:t>
            </a:r>
            <a:endParaRPr lang="zh-CN" altLang="en-US" sz="1800" b="1">
              <a:latin typeface="Times New Roman" panose="02020603050405020304" pitchFamily="18" charset="0"/>
            </a:endParaRPr>
          </a:p>
        </p:txBody>
      </p:sp>
      <p:grpSp>
        <p:nvGrpSpPr>
          <p:cNvPr id="214037" name="组合 214036"/>
          <p:cNvGrpSpPr/>
          <p:nvPr/>
        </p:nvGrpSpPr>
        <p:grpSpPr>
          <a:xfrm>
            <a:off x="2120075" y="1134864"/>
            <a:ext cx="2057760" cy="1155108"/>
            <a:chOff x="3792" y="3062"/>
            <a:chExt cx="1728" cy="970"/>
          </a:xfrm>
        </p:grpSpPr>
        <p:graphicFrame>
          <p:nvGraphicFramePr>
            <p:cNvPr id="214038" name="对象 214037"/>
            <p:cNvGraphicFramePr/>
            <p:nvPr/>
          </p:nvGraphicFramePr>
          <p:xfrm>
            <a:off x="3887" y="3062"/>
            <a:ext cx="202" cy="250"/>
          </p:xfrm>
          <a:graphic>
            <a:graphicData uri="http://schemas.openxmlformats.org/presentationml/2006/ole">
              <mc:AlternateContent xmlns:mc="http://schemas.openxmlformats.org/markup-compatibility/2006">
                <mc:Choice xmlns:v="urn:schemas-microsoft-com:vml" Requires="v">
                  <p:oleObj spid="_x0000_s7175" name="" r:id="rId1" imgW="165100" imgH="203200" progId="Equation.3">
                    <p:embed/>
                  </p:oleObj>
                </mc:Choice>
                <mc:Fallback>
                  <p:oleObj name="" r:id="rId1" imgW="165100" imgH="203200" progId="Equation.3">
                    <p:embed/>
                    <p:pic>
                      <p:nvPicPr>
                        <p:cNvPr id="0" name="图片 3086"/>
                        <p:cNvPicPr/>
                        <p:nvPr/>
                      </p:nvPicPr>
                      <p:blipFill>
                        <a:blip r:embed="rId2">
                          <a:clrChange>
                            <a:clrFrom>
                              <a:srgbClr val="000000"/>
                            </a:clrFrom>
                            <a:clrTo>
                              <a:srgbClr val="FF00FF"/>
                            </a:clrTo>
                          </a:clrChange>
                        </a:blip>
                        <a:stretch>
                          <a:fillRect/>
                        </a:stretch>
                      </p:blipFill>
                      <p:spPr>
                        <a:xfrm>
                          <a:off x="3887" y="3062"/>
                          <a:ext cx="202" cy="250"/>
                        </a:xfrm>
                        <a:prstGeom prst="rect">
                          <a:avLst/>
                        </a:prstGeom>
                        <a:noFill/>
                        <a:ln w="38100">
                          <a:noFill/>
                          <a:miter/>
                        </a:ln>
                      </p:spPr>
                    </p:pic>
                  </p:oleObj>
                </mc:Fallback>
              </mc:AlternateContent>
            </a:graphicData>
          </a:graphic>
        </p:graphicFrame>
        <p:sp>
          <p:nvSpPr>
            <p:cNvPr id="214039" name="任意多边形 214038"/>
            <p:cNvSpPr/>
            <p:nvPr/>
          </p:nvSpPr>
          <p:spPr>
            <a:xfrm>
              <a:off x="4608" y="3399"/>
              <a:ext cx="624" cy="632"/>
            </a:xfrm>
            <a:custGeom>
              <a:avLst/>
              <a:gdLst/>
              <a:ahLst/>
              <a:cxnLst/>
              <a:rect l="0" t="0" r="0" b="0"/>
              <a:pathLst>
                <a:path w="624" h="624">
                  <a:moveTo>
                    <a:pt x="0" y="624"/>
                  </a:moveTo>
                  <a:lnTo>
                    <a:pt x="624" y="0"/>
                  </a:lnTo>
                </a:path>
              </a:pathLst>
            </a:custGeom>
            <a:noFill/>
            <a:ln w="28575" cap="flat" cmpd="sng">
              <a:solidFill>
                <a:srgbClr val="0000FF"/>
              </a:solidFill>
              <a:prstDash val="solid"/>
              <a:headEnd type="none" w="med" len="med"/>
              <a:tailEnd type="stealth" w="med" len="med"/>
            </a:ln>
          </p:spPr>
          <p:txBody>
            <a:bodyPr/>
            <a:lstStyle/>
            <a:p>
              <a:endParaRPr lang="zh-CN" altLang="en-US" sz="100"/>
            </a:p>
          </p:txBody>
        </p:sp>
        <p:sp>
          <p:nvSpPr>
            <p:cNvPr id="214040" name="直接连接符 214039"/>
            <p:cNvSpPr/>
            <p:nvPr/>
          </p:nvSpPr>
          <p:spPr>
            <a:xfrm rot="-5400000" flipV="1">
              <a:off x="3787" y="3210"/>
              <a:ext cx="826" cy="816"/>
            </a:xfrm>
            <a:prstGeom prst="line">
              <a:avLst/>
            </a:prstGeom>
            <a:ln w="28575" cap="flat" cmpd="sng">
              <a:solidFill>
                <a:srgbClr val="FF00FF"/>
              </a:solidFill>
              <a:prstDash val="solid"/>
              <a:headEnd type="none" w="med" len="med"/>
              <a:tailEnd type="stealth" w="med" len="med"/>
            </a:ln>
          </p:spPr>
        </p:sp>
        <p:graphicFrame>
          <p:nvGraphicFramePr>
            <p:cNvPr id="214041" name="对象 214040"/>
            <p:cNvGraphicFramePr/>
            <p:nvPr/>
          </p:nvGraphicFramePr>
          <p:xfrm>
            <a:off x="5232" y="3356"/>
            <a:ext cx="166" cy="252"/>
          </p:xfrm>
          <a:graphic>
            <a:graphicData uri="http://schemas.openxmlformats.org/presentationml/2006/ole">
              <mc:AlternateContent xmlns:mc="http://schemas.openxmlformats.org/markup-compatibility/2006">
                <mc:Choice xmlns:v="urn:schemas-microsoft-com:vml" Requires="v">
                  <p:oleObj spid="_x0000_s7176" name="" r:id="rId3" imgW="127000" imgH="189865" progId="Equation.3">
                    <p:embed/>
                  </p:oleObj>
                </mc:Choice>
                <mc:Fallback>
                  <p:oleObj name="" r:id="rId3" imgW="127000" imgH="189865" progId="Equation.3">
                    <p:embed/>
                    <p:pic>
                      <p:nvPicPr>
                        <p:cNvPr id="0" name="图片 3088"/>
                        <p:cNvPicPr/>
                        <p:nvPr/>
                      </p:nvPicPr>
                      <p:blipFill>
                        <a:blip r:embed="rId4">
                          <a:clrChange>
                            <a:clrFrom>
                              <a:srgbClr val="000000"/>
                            </a:clrFrom>
                            <a:clrTo>
                              <a:srgbClr val="0000FF"/>
                            </a:clrTo>
                          </a:clrChange>
                        </a:blip>
                        <a:stretch>
                          <a:fillRect/>
                        </a:stretch>
                      </p:blipFill>
                      <p:spPr>
                        <a:xfrm>
                          <a:off x="5232" y="3356"/>
                          <a:ext cx="166" cy="252"/>
                        </a:xfrm>
                        <a:prstGeom prst="rect">
                          <a:avLst/>
                        </a:prstGeom>
                        <a:noFill/>
                        <a:ln w="38100">
                          <a:noFill/>
                          <a:miter/>
                        </a:ln>
                      </p:spPr>
                    </p:pic>
                  </p:oleObj>
                </mc:Fallback>
              </mc:AlternateContent>
            </a:graphicData>
          </a:graphic>
        </p:graphicFrame>
        <p:sp>
          <p:nvSpPr>
            <p:cNvPr id="214042" name="直接连接符 214041"/>
            <p:cNvSpPr/>
            <p:nvPr/>
          </p:nvSpPr>
          <p:spPr>
            <a:xfrm>
              <a:off x="4608" y="4031"/>
              <a:ext cx="912" cy="1"/>
            </a:xfrm>
            <a:prstGeom prst="line">
              <a:avLst/>
            </a:prstGeom>
            <a:ln w="9525" cap="flat" cmpd="sng">
              <a:solidFill>
                <a:schemeClr val="tx1"/>
              </a:solidFill>
              <a:prstDash val="solid"/>
              <a:headEnd type="none" w="med" len="med"/>
              <a:tailEnd type="none" w="med" len="med"/>
            </a:ln>
          </p:spPr>
        </p:sp>
        <p:sp>
          <p:nvSpPr>
            <p:cNvPr id="214043" name="任意多边形 214042"/>
            <p:cNvSpPr/>
            <p:nvPr/>
          </p:nvSpPr>
          <p:spPr>
            <a:xfrm>
              <a:off x="4737" y="3900"/>
              <a:ext cx="82" cy="131"/>
            </a:xfrm>
            <a:custGeom>
              <a:avLst/>
              <a:gdLst/>
              <a:ahLst/>
              <a:cxnLst/>
              <a:rect l="0" t="0" r="0" b="0"/>
              <a:pathLst>
                <a:path w="82" h="129">
                  <a:moveTo>
                    <a:pt x="0" y="0"/>
                  </a:moveTo>
                  <a:cubicBezTo>
                    <a:pt x="6" y="4"/>
                    <a:pt x="26" y="12"/>
                    <a:pt x="39" y="24"/>
                  </a:cubicBezTo>
                  <a:cubicBezTo>
                    <a:pt x="52" y="36"/>
                    <a:pt x="68" y="54"/>
                    <a:pt x="75" y="72"/>
                  </a:cubicBezTo>
                  <a:cubicBezTo>
                    <a:pt x="82" y="90"/>
                    <a:pt x="80" y="117"/>
                    <a:pt x="81" y="129"/>
                  </a:cubicBezTo>
                </a:path>
              </a:pathLst>
            </a:custGeom>
            <a:noFill/>
            <a:ln w="9525" cap="flat" cmpd="sng">
              <a:solidFill>
                <a:schemeClr val="tx1">
                  <a:alpha val="100000"/>
                </a:schemeClr>
              </a:solidFill>
              <a:prstDash val="solid"/>
              <a:headEnd type="stealth" w="sm" len="med"/>
              <a:tailEnd type="none" w="med" len="med"/>
            </a:ln>
          </p:spPr>
          <p:txBody>
            <a:bodyPr/>
            <a:lstStyle/>
            <a:p>
              <a:endParaRPr lang="zh-CN" altLang="en-US" sz="100"/>
            </a:p>
          </p:txBody>
        </p:sp>
        <p:sp>
          <p:nvSpPr>
            <p:cNvPr id="214044" name="文本框 214043"/>
            <p:cNvSpPr txBox="1"/>
            <p:nvPr/>
          </p:nvSpPr>
          <p:spPr>
            <a:xfrm>
              <a:off x="4800" y="3691"/>
              <a:ext cx="384" cy="309"/>
            </a:xfrm>
            <a:prstGeom prst="rect">
              <a:avLst/>
            </a:prstGeom>
            <a:noFill/>
            <a:ln w="9525">
              <a:noFill/>
            </a:ln>
          </p:spPr>
          <p:txBody>
            <a:bodyPr>
              <a:spAutoFit/>
            </a:bodyPr>
            <a:lstStyle/>
            <a:p>
              <a:pPr>
                <a:spcBef>
                  <a:spcPct val="50000"/>
                </a:spcBef>
              </a:pPr>
              <a:r>
                <a:rPr lang="en-US" altLang="zh-CN" sz="1800" b="1" i="1" dirty="0">
                  <a:latin typeface="Times New Roman" panose="02020603050405020304" pitchFamily="18" charset="0"/>
                  <a:ea typeface="楷体_GB2312" pitchFamily="49" charset="-122"/>
                  <a:sym typeface="Symbol" panose="05050102010706020507" pitchFamily="18" charset="2"/>
                </a:rPr>
                <a:t></a:t>
              </a:r>
              <a:r>
                <a:rPr lang="en-US" altLang="zh-CN" sz="1800" b="1" i="1" baseline="-25000">
                  <a:latin typeface="Times New Roman" panose="02020603050405020304" pitchFamily="18" charset="0"/>
                  <a:ea typeface="楷体_GB2312" pitchFamily="49" charset="-122"/>
                  <a:sym typeface="Symbol" panose="05050102010706020507" pitchFamily="18" charset="2"/>
                </a:rPr>
                <a:t>i</a:t>
              </a:r>
              <a:endParaRPr lang="en-US" altLang="zh-CN" sz="1800" b="1" i="1" baseline="-25000">
                <a:latin typeface="Times New Roman" panose="02020603050405020304" pitchFamily="18" charset="0"/>
                <a:ea typeface="楷体_GB2312" pitchFamily="49" charset="-122"/>
                <a:sym typeface="Symbol" panose="05050102010706020507" pitchFamily="18" charset="2"/>
              </a:endParaRPr>
            </a:p>
          </p:txBody>
        </p:sp>
        <p:sp>
          <p:nvSpPr>
            <p:cNvPr id="214045" name="任意多边形 214044"/>
            <p:cNvSpPr/>
            <p:nvPr/>
          </p:nvSpPr>
          <p:spPr>
            <a:xfrm>
              <a:off x="4512" y="3830"/>
              <a:ext cx="192" cy="97"/>
            </a:xfrm>
            <a:custGeom>
              <a:avLst/>
              <a:gdLst/>
              <a:ahLst/>
              <a:cxnLst/>
              <a:rect l="0" t="0" r="0" b="0"/>
              <a:pathLst>
                <a:path w="192" h="96">
                  <a:moveTo>
                    <a:pt x="0" y="96"/>
                  </a:moveTo>
                  <a:lnTo>
                    <a:pt x="96" y="0"/>
                  </a:lnTo>
                  <a:lnTo>
                    <a:pt x="192" y="96"/>
                  </a:lnTo>
                </a:path>
              </a:pathLst>
            </a:custGeom>
            <a:noFill/>
            <a:ln w="9525" cap="flat" cmpd="sng">
              <a:solidFill>
                <a:schemeClr val="tx1">
                  <a:alpha val="100000"/>
                </a:schemeClr>
              </a:solidFill>
              <a:prstDash val="solid"/>
              <a:headEnd type="none" w="med" len="med"/>
              <a:tailEnd type="none" w="med" len="med"/>
            </a:ln>
          </p:spPr>
          <p:txBody>
            <a:bodyPr/>
            <a:lstStyle/>
            <a:p>
              <a:endParaRPr lang="zh-CN" altLang="en-US" sz="100"/>
            </a:p>
          </p:txBody>
        </p:sp>
      </p:grpSp>
      <p:sp>
        <p:nvSpPr>
          <p:cNvPr id="214046" name="文本框 214045"/>
          <p:cNvSpPr txBox="1"/>
          <p:nvPr/>
        </p:nvSpPr>
        <p:spPr>
          <a:xfrm>
            <a:off x="1440347" y="3648952"/>
            <a:ext cx="1592144" cy="368300"/>
          </a:xfrm>
          <a:prstGeom prst="rect">
            <a:avLst/>
          </a:prstGeom>
          <a:noFill/>
          <a:ln w="9525">
            <a:noFill/>
          </a:ln>
        </p:spPr>
        <p:txBody>
          <a:bodyPr>
            <a:spAutoFit/>
          </a:bodyPr>
          <a:lstStyle/>
          <a:p>
            <a:pPr>
              <a:spcBef>
                <a:spcPct val="50000"/>
              </a:spcBef>
            </a:pPr>
            <a:r>
              <a:rPr lang="zh-CN" altLang="en-US" sz="1800" b="1" dirty="0">
                <a:solidFill>
                  <a:srgbClr val="0000FF"/>
                </a:solidFill>
                <a:latin typeface="Times New Roman" panose="02020603050405020304" pitchFamily="18" charset="0"/>
              </a:rPr>
              <a:t>平均功率：</a:t>
            </a:r>
            <a:endParaRPr lang="zh-CN" altLang="en-US" sz="1800" b="1">
              <a:solidFill>
                <a:srgbClr val="0000FF"/>
              </a:solidFill>
              <a:latin typeface="Times New Roman" panose="02020603050405020304" pitchFamily="18" charset="0"/>
            </a:endParaRPr>
          </a:p>
        </p:txBody>
      </p:sp>
      <p:graphicFrame>
        <p:nvGraphicFramePr>
          <p:cNvPr id="214047" name="对象 214046"/>
          <p:cNvGraphicFramePr/>
          <p:nvPr/>
        </p:nvGraphicFramePr>
        <p:xfrm>
          <a:off x="2586523" y="3498907"/>
          <a:ext cx="2169222" cy="608754"/>
        </p:xfrm>
        <a:graphic>
          <a:graphicData uri="http://schemas.openxmlformats.org/presentationml/2006/ole">
            <mc:AlternateContent xmlns:mc="http://schemas.openxmlformats.org/markup-compatibility/2006">
              <mc:Choice xmlns:v="urn:schemas-microsoft-com:vml" Requires="v">
                <p:oleObj spid="_x0000_s7177" name="" r:id="rId5" imgW="1435100" imgH="405765" progId="Equation.3">
                  <p:embed/>
                </p:oleObj>
              </mc:Choice>
              <mc:Fallback>
                <p:oleObj name="" r:id="rId5" imgW="1435100" imgH="405765" progId="Equation.3">
                  <p:embed/>
                  <p:pic>
                    <p:nvPicPr>
                      <p:cNvPr id="0" name="图片 3089"/>
                      <p:cNvPicPr/>
                      <p:nvPr/>
                    </p:nvPicPr>
                    <p:blipFill>
                      <a:blip r:embed="rId6"/>
                      <a:stretch>
                        <a:fillRect/>
                      </a:stretch>
                    </p:blipFill>
                    <p:spPr>
                      <a:xfrm>
                        <a:off x="2586523" y="3498907"/>
                        <a:ext cx="2169222" cy="608754"/>
                      </a:xfrm>
                      <a:prstGeom prst="rect">
                        <a:avLst/>
                      </a:prstGeom>
                      <a:noFill/>
                      <a:ln w="38100">
                        <a:noFill/>
                        <a:miter/>
                      </a:ln>
                    </p:spPr>
                  </p:pic>
                </p:oleObj>
              </mc:Fallback>
            </mc:AlternateContent>
          </a:graphicData>
        </a:graphic>
      </p:graphicFrame>
      <p:sp>
        <p:nvSpPr>
          <p:cNvPr id="214049" name="矩形 214048"/>
          <p:cNvSpPr/>
          <p:nvPr/>
        </p:nvSpPr>
        <p:spPr>
          <a:xfrm>
            <a:off x="5568966" y="3171189"/>
            <a:ext cx="2089150" cy="368300"/>
          </a:xfrm>
          <a:prstGeom prst="rect">
            <a:avLst/>
          </a:prstGeom>
          <a:noFill/>
          <a:ln w="9525">
            <a:noFill/>
          </a:ln>
        </p:spPr>
        <p:txBody>
          <a:bodyPr wrap="none" anchor="t">
            <a:spAutoFit/>
          </a:bodyPr>
          <a:lstStyle/>
          <a:p>
            <a:r>
              <a:rPr lang="en-US" altLang="zh-CN" sz="1800" b="1" dirty="0">
                <a:latin typeface="楷体_GB2312" pitchFamily="49" charset="-122"/>
                <a:ea typeface="楷体_GB2312" pitchFamily="49" charset="-122"/>
                <a:sym typeface="Symbol" panose="05050102010706020507" pitchFamily="18" charset="2"/>
              </a:rPr>
              <a:t>∵</a:t>
            </a:r>
            <a:r>
              <a:rPr lang="en-US" altLang="zh-CN" sz="1800" b="1" i="1" dirty="0">
                <a:latin typeface="Times New Roman" panose="02020603050405020304" pitchFamily="18" charset="0"/>
                <a:ea typeface="楷体_GB2312" pitchFamily="49" charset="-122"/>
                <a:sym typeface="Symbol" panose="05050102010706020507" pitchFamily="18" charset="2"/>
              </a:rPr>
              <a:t>  </a:t>
            </a:r>
            <a:r>
              <a:rPr lang="en-US" altLang="zh-CN" sz="1800" b="1">
                <a:latin typeface="Times New Roman" panose="02020603050405020304" pitchFamily="18" charset="0"/>
                <a:ea typeface="楷体_GB2312" pitchFamily="49" charset="-122"/>
                <a:sym typeface="Symbol" panose="05050102010706020507" pitchFamily="18" charset="2"/>
              </a:rPr>
              <a:t>= </a:t>
            </a:r>
            <a:r>
              <a:rPr lang="en-US" altLang="zh-CN" sz="1800" b="1" i="1">
                <a:latin typeface="Times New Roman" panose="02020603050405020304" pitchFamily="18" charset="0"/>
                <a:sym typeface="Symbol" panose="05050102010706020507" pitchFamily="18" charset="2"/>
              </a:rPr>
              <a:t></a:t>
            </a:r>
            <a:r>
              <a:rPr lang="en-US" altLang="zh-CN" sz="1800" b="1" i="1" baseline="-25000" err="1">
                <a:latin typeface="Times New Roman" panose="02020603050405020304" pitchFamily="18" charset="0"/>
                <a:ea typeface="楷体_GB2312" pitchFamily="49" charset="-122"/>
                <a:sym typeface="Symbol" panose="05050102010706020507" pitchFamily="18" charset="2"/>
              </a:rPr>
              <a:t>u</a:t>
            </a:r>
            <a:r>
              <a:rPr lang="en-US" altLang="zh-CN" sz="1800" err="1">
                <a:latin typeface="楷体_GB2312" pitchFamily="49" charset="-122"/>
                <a:ea typeface="楷体_GB2312" pitchFamily="49" charset="-122"/>
                <a:sym typeface="Symbol" panose="05050102010706020507" pitchFamily="18" charset="2"/>
              </a:rPr>
              <a:t>-</a:t>
            </a:r>
            <a:r>
              <a:rPr lang="en-US" altLang="zh-CN" sz="1800" b="1" i="1" err="1">
                <a:latin typeface="Times New Roman" panose="02020603050405020304" pitchFamily="18" charset="0"/>
                <a:sym typeface="Symbol" panose="05050102010706020507" pitchFamily="18" charset="2"/>
              </a:rPr>
              <a:t></a:t>
            </a:r>
            <a:r>
              <a:rPr lang="en-US" altLang="zh-CN" sz="1800" b="1" i="1" baseline="-25000" err="1">
                <a:latin typeface="Times New Roman" panose="02020603050405020304" pitchFamily="18" charset="0"/>
                <a:ea typeface="楷体_GB2312" pitchFamily="49" charset="-122"/>
                <a:sym typeface="Symbol" panose="05050102010706020507" pitchFamily="18" charset="2"/>
              </a:rPr>
              <a:t>i</a:t>
            </a:r>
            <a:r>
              <a:rPr lang="en-US" altLang="zh-CN" sz="1800" b="1" i="1" baseline="-25000">
                <a:latin typeface="Times New Roman" panose="02020603050405020304" pitchFamily="18" charset="0"/>
                <a:ea typeface="楷体_GB2312" pitchFamily="49" charset="-122"/>
                <a:sym typeface="Symbol" panose="05050102010706020507" pitchFamily="18" charset="2"/>
              </a:rPr>
              <a:t> </a:t>
            </a:r>
            <a:r>
              <a:rPr lang="en-US" altLang="zh-CN" sz="1800" b="1">
                <a:latin typeface="Times New Roman" panose="02020603050405020304" pitchFamily="18" charset="0"/>
                <a:ea typeface="楷体_GB2312" pitchFamily="49" charset="-122"/>
                <a:sym typeface="Symbol" panose="05050102010706020507" pitchFamily="18" charset="2"/>
              </a:rPr>
              <a:t>= 90°</a:t>
            </a:r>
            <a:endParaRPr lang="en-US" altLang="en-US" sz="1800" b="1">
              <a:latin typeface="Times New Roman" panose="02020603050405020304" pitchFamily="18" charset="0"/>
              <a:ea typeface="楷体_GB2312" pitchFamily="49" charset="-122"/>
              <a:sym typeface="Symbol" panose="05050102010706020507" pitchFamily="18" charset="2"/>
            </a:endParaRPr>
          </a:p>
        </p:txBody>
      </p:sp>
      <p:sp>
        <p:nvSpPr>
          <p:cNvPr id="213027" name="文本框 213026"/>
          <p:cNvSpPr txBox="1"/>
          <p:nvPr/>
        </p:nvSpPr>
        <p:spPr>
          <a:xfrm>
            <a:off x="2719540" y="2707955"/>
            <a:ext cx="4814301" cy="368300"/>
          </a:xfrm>
          <a:prstGeom prst="rect">
            <a:avLst/>
          </a:prstGeom>
          <a:noFill/>
          <a:ln w="9525">
            <a:noFill/>
          </a:ln>
        </p:spPr>
        <p:txBody>
          <a:bodyPr wrap="square">
            <a:spAutoFit/>
          </a:bodyPr>
          <a:lstStyle/>
          <a:p>
            <a:pPr>
              <a:spcBef>
                <a:spcPct val="50000"/>
              </a:spcBef>
            </a:pPr>
            <a:r>
              <a:rPr lang="en-US" altLang="zh-CN" sz="1800" b="1" i="1" err="1">
                <a:latin typeface="Times New Roman" panose="02020603050405020304" pitchFamily="18" charset="0"/>
                <a:ea typeface="楷体_GB2312" pitchFamily="49" charset="-122"/>
              </a:rPr>
              <a:t>p</a:t>
            </a:r>
            <a:r>
              <a:rPr lang="en-US" altLang="zh-CN" sz="1800" b="1" err="1">
                <a:latin typeface="Times New Roman" panose="02020603050405020304" pitchFamily="18" charset="0"/>
                <a:ea typeface="楷体_GB2312" pitchFamily="49" charset="-122"/>
              </a:rPr>
              <a:t>(t</a:t>
            </a:r>
            <a:r>
              <a:rPr lang="en-US" altLang="zh-CN" sz="1800" b="1">
                <a:latin typeface="Times New Roman" panose="02020603050405020304" pitchFamily="18" charset="0"/>
                <a:ea typeface="楷体_GB2312" pitchFamily="49" charset="-122"/>
              </a:rPr>
              <a:t>) </a:t>
            </a:r>
            <a:r>
              <a:rPr lang="en-US" altLang="zh-CN" sz="1800" b="1">
                <a:latin typeface="Times New Roman" panose="02020603050405020304" pitchFamily="18" charset="0"/>
              </a:rPr>
              <a:t>=</a:t>
            </a:r>
            <a:r>
              <a:rPr lang="en-US" altLang="zh-CN" sz="1800" b="1">
                <a:latin typeface="Times New Roman" panose="02020603050405020304" pitchFamily="18" charset="0"/>
                <a:ea typeface="楷体_GB2312" pitchFamily="49" charset="-122"/>
              </a:rPr>
              <a:t> 1/2</a:t>
            </a:r>
            <a:r>
              <a:rPr lang="en-US" altLang="zh-CN" sz="1800" b="1" i="1" err="1">
                <a:latin typeface="Times New Roman" panose="02020603050405020304" pitchFamily="18" charset="0"/>
                <a:ea typeface="楷体_GB2312" pitchFamily="49" charset="-122"/>
              </a:rPr>
              <a:t>U</a:t>
            </a:r>
            <a:r>
              <a:rPr lang="en-US" altLang="zh-CN" sz="1800" b="1" i="1" baseline="-25000" err="1">
                <a:latin typeface="Times New Roman" panose="02020603050405020304" pitchFamily="18" charset="0"/>
                <a:ea typeface="楷体_GB2312" pitchFamily="49" charset="-122"/>
              </a:rPr>
              <a:t>m</a:t>
            </a:r>
            <a:r>
              <a:rPr lang="en-US" altLang="zh-CN" sz="1800" b="1" i="1" err="1">
                <a:latin typeface="Times New Roman" panose="02020603050405020304" pitchFamily="18" charset="0"/>
                <a:ea typeface="楷体_GB2312" pitchFamily="49" charset="-122"/>
              </a:rPr>
              <a:t>I</a:t>
            </a:r>
            <a:r>
              <a:rPr lang="en-US" altLang="zh-CN" sz="1800" b="1" i="1" baseline="-25000" err="1">
                <a:latin typeface="Times New Roman" panose="02020603050405020304" pitchFamily="18" charset="0"/>
                <a:ea typeface="楷体_GB2312" pitchFamily="49" charset="-122"/>
              </a:rPr>
              <a:t>m</a:t>
            </a:r>
            <a:r>
              <a:rPr lang="en-US" altLang="zh-CN" sz="1800" b="1" err="1">
                <a:latin typeface="Times New Roman" panose="02020603050405020304" pitchFamily="18" charset="0"/>
                <a:ea typeface="楷体_GB2312" pitchFamily="49" charset="-122"/>
              </a:rPr>
              <a:t>cos</a:t>
            </a:r>
            <a:r>
              <a:rPr lang="en-US" altLang="zh-CN" sz="1800" b="1" i="1">
                <a:latin typeface="Garamond" panose="02020404030301010803" pitchFamily="18" charset="0"/>
                <a:ea typeface="楷体_GB2312" pitchFamily="49" charset="-122"/>
                <a:sym typeface="Symbol" panose="05050102010706020507" pitchFamily="18" charset="2"/>
              </a:rPr>
              <a:t> </a:t>
            </a:r>
            <a:r>
              <a:rPr lang="en-US" altLang="zh-CN" sz="1800" b="1">
                <a:latin typeface="Garamond" panose="02020404030301010803" pitchFamily="18" charset="0"/>
                <a:ea typeface="楷体_GB2312" pitchFamily="49" charset="-122"/>
                <a:sym typeface="Symbol" panose="05050102010706020507" pitchFamily="18" charset="2"/>
              </a:rPr>
              <a:t>+</a:t>
            </a:r>
            <a:r>
              <a:rPr lang="en-US" altLang="zh-CN" sz="1800" b="1">
                <a:latin typeface="Times New Roman" panose="02020603050405020304" pitchFamily="18" charset="0"/>
                <a:ea typeface="楷体_GB2312" pitchFamily="49" charset="-122"/>
                <a:sym typeface="+mn-ea"/>
              </a:rPr>
              <a:t>1/2</a:t>
            </a:r>
            <a:r>
              <a:rPr lang="en-US" altLang="zh-CN" sz="1800" b="1" i="1" err="1">
                <a:latin typeface="Times New Roman" panose="02020603050405020304" pitchFamily="18" charset="0"/>
                <a:ea typeface="楷体_GB2312" pitchFamily="49" charset="-122"/>
              </a:rPr>
              <a:t>U</a:t>
            </a:r>
            <a:r>
              <a:rPr lang="en-US" altLang="zh-CN" sz="1800" b="1" i="1" baseline="-25000" err="1">
                <a:latin typeface="Times New Roman" panose="02020603050405020304" pitchFamily="18" charset="0"/>
                <a:ea typeface="楷体_GB2312" pitchFamily="49" charset="-122"/>
              </a:rPr>
              <a:t>m</a:t>
            </a:r>
            <a:r>
              <a:rPr lang="en-US" altLang="zh-CN" sz="1800" b="1" i="1" err="1">
                <a:latin typeface="Times New Roman" panose="02020603050405020304" pitchFamily="18" charset="0"/>
                <a:ea typeface="楷体_GB2312" pitchFamily="49" charset="-122"/>
              </a:rPr>
              <a:t>I</a:t>
            </a:r>
            <a:r>
              <a:rPr lang="en-US" altLang="zh-CN" sz="1800" b="1" i="1" baseline="-25000" err="1">
                <a:latin typeface="Times New Roman" panose="02020603050405020304" pitchFamily="18" charset="0"/>
                <a:ea typeface="楷体_GB2312" pitchFamily="49" charset="-122"/>
              </a:rPr>
              <a:t>m</a:t>
            </a:r>
            <a:r>
              <a:rPr lang="en-US" altLang="zh-CN" sz="1800" b="1" err="1">
                <a:latin typeface="Times New Roman" panose="02020603050405020304" pitchFamily="18" charset="0"/>
                <a:ea typeface="楷体_GB2312" pitchFamily="49" charset="-122"/>
              </a:rPr>
              <a:t>cos</a:t>
            </a:r>
            <a:r>
              <a:rPr lang="en-US" altLang="zh-CN" sz="1800" b="1">
                <a:latin typeface="Times New Roman" panose="02020603050405020304" pitchFamily="18" charset="0"/>
                <a:ea typeface="楷体_GB2312" pitchFamily="49" charset="-122"/>
              </a:rPr>
              <a:t>( </a:t>
            </a:r>
            <a:r>
              <a:rPr lang="en-US" altLang="zh-CN" sz="1800" b="1">
                <a:latin typeface="Times New Roman" panose="02020603050405020304" pitchFamily="18" charset="0"/>
                <a:ea typeface="楷体_GB2312" pitchFamily="49" charset="-122"/>
                <a:sym typeface="Symbol" panose="05050102010706020507" pitchFamily="18" charset="2"/>
              </a:rPr>
              <a:t>2</a:t>
            </a:r>
            <a:r>
              <a:rPr lang="en-US" altLang="zh-CN" sz="1800" b="1" i="1">
                <a:latin typeface="Times New Roman" panose="02020603050405020304" pitchFamily="18" charset="0"/>
                <a:ea typeface="楷体_GB2312" pitchFamily="49" charset="-122"/>
                <a:sym typeface="Symbol" panose="05050102010706020507" pitchFamily="18" charset="2"/>
              </a:rPr>
              <a:t> t </a:t>
            </a:r>
            <a:r>
              <a:rPr lang="en-US" altLang="zh-CN" sz="1800" b="1">
                <a:latin typeface="Times New Roman" panose="02020603050405020304" pitchFamily="18" charset="0"/>
                <a:ea typeface="楷体_GB2312" pitchFamily="49" charset="-122"/>
                <a:sym typeface="Symbol" panose="05050102010706020507" pitchFamily="18" charset="2"/>
              </a:rPr>
              <a:t>+2</a:t>
            </a:r>
            <a:r>
              <a:rPr lang="en-US" altLang="zh-CN" sz="1800" b="1" i="1">
                <a:latin typeface="Symbol" panose="05050102010706020507" pitchFamily="18" charset="2"/>
                <a:ea typeface="楷体_GB2312" pitchFamily="49" charset="-122"/>
                <a:sym typeface="Symbol" panose="05050102010706020507" pitchFamily="18" charset="2"/>
              </a:rPr>
              <a:t>y</a:t>
            </a:r>
            <a:r>
              <a:rPr lang="en-US" altLang="zh-CN" sz="1800" b="1" i="1" baseline="-25000">
                <a:latin typeface="Times New Roman" panose="02020603050405020304" pitchFamily="18" charset="0"/>
                <a:ea typeface="楷体_GB2312" pitchFamily="49" charset="-122"/>
                <a:sym typeface="Symbol" panose="05050102010706020507" pitchFamily="18" charset="2"/>
              </a:rPr>
              <a:t>u</a:t>
            </a:r>
            <a:r>
              <a:rPr lang="en-US" altLang="zh-CN" sz="1800">
                <a:latin typeface="Times New Roman" panose="02020603050405020304" pitchFamily="18" charset="0"/>
                <a:ea typeface="楷体_GB2312" pitchFamily="49" charset="-122"/>
                <a:sym typeface="Symbol" panose="05050102010706020507" pitchFamily="18" charset="2"/>
              </a:rPr>
              <a:t></a:t>
            </a:r>
            <a:r>
              <a:rPr lang="en-US" altLang="zh-CN" sz="1800" b="1" i="1">
                <a:latin typeface="Times New Roman" panose="02020603050405020304" pitchFamily="18" charset="0"/>
                <a:ea typeface="楷体_GB2312" pitchFamily="49" charset="-122"/>
                <a:sym typeface="Symbol" panose="05050102010706020507" pitchFamily="18" charset="2"/>
              </a:rPr>
              <a:t>  </a:t>
            </a:r>
            <a:r>
              <a:rPr lang="en-US" altLang="zh-CN" sz="1800" b="1">
                <a:latin typeface="Times New Roman" panose="02020603050405020304" pitchFamily="18" charset="0"/>
                <a:ea typeface="楷体_GB2312" pitchFamily="49" charset="-122"/>
                <a:sym typeface="Symbol" panose="05050102010706020507" pitchFamily="18" charset="2"/>
              </a:rPr>
              <a:t>)</a:t>
            </a:r>
            <a:endParaRPr lang="en-US" altLang="zh-CN" sz="1800" b="1">
              <a:latin typeface="Times New Roman" panose="02020603050405020304" pitchFamily="18" charset="0"/>
              <a:ea typeface="楷体_GB2312" pitchFamily="49" charset="-122"/>
              <a:sym typeface="Symbol" panose="05050102010706020507" pitchFamily="18" charset="2"/>
            </a:endParaRPr>
          </a:p>
        </p:txBody>
      </p:sp>
      <p:sp>
        <p:nvSpPr>
          <p:cNvPr id="2" name="文本框 1"/>
          <p:cNvSpPr txBox="1"/>
          <p:nvPr/>
        </p:nvSpPr>
        <p:spPr>
          <a:xfrm>
            <a:off x="2576163" y="3170475"/>
            <a:ext cx="4151245" cy="368300"/>
          </a:xfrm>
          <a:prstGeom prst="rect">
            <a:avLst/>
          </a:prstGeom>
          <a:noFill/>
          <a:ln w="9525">
            <a:noFill/>
          </a:ln>
        </p:spPr>
        <p:txBody>
          <a:bodyPr wrap="square">
            <a:spAutoFit/>
          </a:bodyPr>
          <a:lstStyle/>
          <a:p>
            <a:pPr>
              <a:spcBef>
                <a:spcPct val="50000"/>
              </a:spcBef>
            </a:pPr>
            <a:r>
              <a:rPr lang="en-US" altLang="zh-CN" sz="1800" b="1">
                <a:latin typeface="Times New Roman" panose="02020603050405020304" pitchFamily="18" charset="0"/>
                <a:ea typeface="楷体_GB2312" pitchFamily="49" charset="-122"/>
                <a:sym typeface="+mn-ea"/>
              </a:rPr>
              <a:t>=1/2</a:t>
            </a:r>
            <a:r>
              <a:rPr lang="en-US" altLang="zh-CN" sz="1800" b="1" i="1" err="1">
                <a:latin typeface="Times New Roman" panose="02020603050405020304" pitchFamily="18" charset="0"/>
                <a:ea typeface="楷体_GB2312" pitchFamily="49" charset="-122"/>
              </a:rPr>
              <a:t>U</a:t>
            </a:r>
            <a:r>
              <a:rPr lang="en-US" altLang="zh-CN" sz="1800" b="1" i="1" baseline="-25000" err="1">
                <a:latin typeface="Times New Roman" panose="02020603050405020304" pitchFamily="18" charset="0"/>
                <a:ea typeface="楷体_GB2312" pitchFamily="49" charset="-122"/>
              </a:rPr>
              <a:t>m</a:t>
            </a:r>
            <a:r>
              <a:rPr lang="en-US" altLang="zh-CN" sz="1800" b="1" i="1" err="1">
                <a:latin typeface="Times New Roman" panose="02020603050405020304" pitchFamily="18" charset="0"/>
                <a:ea typeface="楷体_GB2312" pitchFamily="49" charset="-122"/>
              </a:rPr>
              <a:t>I</a:t>
            </a:r>
            <a:r>
              <a:rPr lang="en-US" altLang="zh-CN" sz="1800" b="1" i="1" baseline="-25000" err="1">
                <a:latin typeface="Times New Roman" panose="02020603050405020304" pitchFamily="18" charset="0"/>
                <a:ea typeface="楷体_GB2312" pitchFamily="49" charset="-122"/>
              </a:rPr>
              <a:t>m</a:t>
            </a:r>
            <a:r>
              <a:rPr lang="en-US" altLang="zh-CN" sz="1800" b="1" err="1">
                <a:latin typeface="Times New Roman" panose="02020603050405020304" pitchFamily="18" charset="0"/>
                <a:ea typeface="楷体_GB2312" pitchFamily="49" charset="-122"/>
              </a:rPr>
              <a:t>cos</a:t>
            </a:r>
            <a:r>
              <a:rPr lang="en-US" altLang="zh-CN" sz="1800" b="1">
                <a:latin typeface="Times New Roman" panose="02020603050405020304" pitchFamily="18" charset="0"/>
                <a:ea typeface="楷体_GB2312" pitchFamily="49" charset="-122"/>
              </a:rPr>
              <a:t>( </a:t>
            </a:r>
            <a:r>
              <a:rPr lang="en-US" altLang="zh-CN" sz="1800" b="1">
                <a:latin typeface="Times New Roman" panose="02020603050405020304" pitchFamily="18" charset="0"/>
                <a:ea typeface="楷体_GB2312" pitchFamily="49" charset="-122"/>
                <a:sym typeface="Symbol" panose="05050102010706020507" pitchFamily="18" charset="2"/>
              </a:rPr>
              <a:t>2</a:t>
            </a:r>
            <a:r>
              <a:rPr lang="en-US" altLang="zh-CN" sz="1800" b="1" i="1">
                <a:latin typeface="Times New Roman" panose="02020603050405020304" pitchFamily="18" charset="0"/>
                <a:ea typeface="楷体_GB2312" pitchFamily="49" charset="-122"/>
                <a:sym typeface="Symbol" panose="05050102010706020507" pitchFamily="18" charset="2"/>
              </a:rPr>
              <a:t> t </a:t>
            </a:r>
            <a:r>
              <a:rPr lang="en-US" altLang="zh-CN" sz="1800" b="1">
                <a:latin typeface="Times New Roman" panose="02020603050405020304" pitchFamily="18" charset="0"/>
                <a:ea typeface="楷体_GB2312" pitchFamily="49" charset="-122"/>
                <a:sym typeface="Symbol" panose="05050102010706020507" pitchFamily="18" charset="2"/>
              </a:rPr>
              <a:t>+2</a:t>
            </a:r>
            <a:r>
              <a:rPr lang="en-US" altLang="zh-CN" sz="1800" b="1" i="1">
                <a:latin typeface="Symbol" panose="05050102010706020507" pitchFamily="18" charset="2"/>
                <a:ea typeface="楷体_GB2312" pitchFamily="49" charset="-122"/>
                <a:sym typeface="Symbol" panose="05050102010706020507" pitchFamily="18" charset="2"/>
              </a:rPr>
              <a:t>y</a:t>
            </a:r>
            <a:r>
              <a:rPr lang="en-US" altLang="zh-CN" sz="1800" b="1" i="1" baseline="-25000">
                <a:latin typeface="Times New Roman" panose="02020603050405020304" pitchFamily="18" charset="0"/>
                <a:ea typeface="楷体_GB2312" pitchFamily="49" charset="-122"/>
                <a:sym typeface="Symbol" panose="05050102010706020507" pitchFamily="18" charset="2"/>
              </a:rPr>
              <a:t>u</a:t>
            </a:r>
            <a:r>
              <a:rPr lang="en-US" altLang="zh-CN" sz="1800">
                <a:latin typeface="Times New Roman" panose="02020603050405020304" pitchFamily="18" charset="0"/>
                <a:ea typeface="楷体_GB2312" pitchFamily="49" charset="-122"/>
                <a:sym typeface="Symbol" panose="05050102010706020507" pitchFamily="18" charset="2"/>
              </a:rPr>
              <a:t></a:t>
            </a:r>
            <a:r>
              <a:rPr lang="en-US" altLang="zh-CN" sz="1800" b="1" i="1">
                <a:latin typeface="Times New Roman" panose="02020603050405020304" pitchFamily="18" charset="0"/>
                <a:ea typeface="楷体_GB2312" pitchFamily="49" charset="-122"/>
                <a:sym typeface="Symbol" panose="05050102010706020507" pitchFamily="18" charset="2"/>
              </a:rPr>
              <a:t>  </a:t>
            </a:r>
            <a:r>
              <a:rPr lang="en-US" altLang="zh-CN" sz="1800" b="1">
                <a:latin typeface="Times New Roman" panose="02020603050405020304" pitchFamily="18" charset="0"/>
                <a:ea typeface="楷体_GB2312" pitchFamily="49" charset="-122"/>
                <a:sym typeface="Symbol" panose="05050102010706020507" pitchFamily="18" charset="2"/>
              </a:rPr>
              <a:t>)</a:t>
            </a:r>
            <a:endParaRPr lang="en-US" altLang="zh-CN" sz="1800" b="1">
              <a:latin typeface="Times New Roman" panose="02020603050405020304" pitchFamily="18" charset="0"/>
              <a:ea typeface="楷体_GB2312" pitchFamily="49"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14020">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14020">
                                            <p:txEl>
                                              <p:pRg st="0" end="0"/>
                                            </p:txEl>
                                          </p:spTgt>
                                        </p:tgtEl>
                                        <p:attrNameLst>
                                          <p:attrName>ppt_w</p:attrName>
                                        </p:attrNameLst>
                                      </p:cBhvr>
                                    </p:anim>
                                    <p:anim by="(#ppt_w*0.50)" calcmode="lin" valueType="num">
                                      <p:cBhvr>
                                        <p:cTn id="8" dur="500" decel="50000" autoRev="1" fill="hold">
                                          <p:stCondLst>
                                            <p:cond delay="0"/>
                                          </p:stCondLst>
                                        </p:cTn>
                                        <p:tgtEl>
                                          <p:spTgt spid="214020">
                                            <p:txEl>
                                              <p:pRg st="0" end="0"/>
                                            </p:txEl>
                                          </p:spTgt>
                                        </p:tgtEl>
                                        <p:attrNameLst>
                                          <p:attrName>ppt_x</p:attrName>
                                        </p:attrNameLst>
                                      </p:cBhvr>
                                    </p:anim>
                                    <p:anim from="(-#ppt_h/2)" to="(#ppt_y)" calcmode="lin" valueType="num">
                                      <p:cBhvr>
                                        <p:cTn id="9" dur="1000" fill="hold">
                                          <p:stCondLst>
                                            <p:cond delay="0"/>
                                          </p:stCondLst>
                                        </p:cTn>
                                        <p:tgtEl>
                                          <p:spTgt spid="214020">
                                            <p:txEl>
                                              <p:pRg st="0" end="0"/>
                                            </p:txEl>
                                          </p:spTgt>
                                        </p:tgtEl>
                                        <p:attrNameLst>
                                          <p:attrName>ppt_y</p:attrName>
                                        </p:attrNameLst>
                                      </p:cBhvr>
                                    </p:anim>
                                    <p:animRot by="21600000">
                                      <p:cBhvr>
                                        <p:cTn id="10" dur="1000" fill="hold">
                                          <p:stCondLst>
                                            <p:cond delay="0"/>
                                          </p:stCondLst>
                                        </p:cTn>
                                        <p:tgtEl>
                                          <p:spTgt spid="214020">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4021"/>
                                        </p:tgtEl>
                                        <p:attrNameLst>
                                          <p:attrName>style.visibility</p:attrName>
                                        </p:attrNameLst>
                                      </p:cBhvr>
                                      <p:to>
                                        <p:strVal val="visible"/>
                                      </p:to>
                                    </p:set>
                                    <p:animEffect transition="in" filter="wipe(left)">
                                      <p:cBhvr>
                                        <p:cTn id="15" dur="500"/>
                                        <p:tgtEl>
                                          <p:spTgt spid="21402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nodeType="clickEffect">
                                  <p:stCondLst>
                                    <p:cond delay="0"/>
                                  </p:stCondLst>
                                  <p:childTnLst>
                                    <p:set>
                                      <p:cBhvr>
                                        <p:cTn id="19" dur="1" fill="hold">
                                          <p:stCondLst>
                                            <p:cond delay="0"/>
                                          </p:stCondLst>
                                        </p:cTn>
                                        <p:tgtEl>
                                          <p:spTgt spid="214037"/>
                                        </p:tgtEl>
                                        <p:attrNameLst>
                                          <p:attrName>style.visibility</p:attrName>
                                        </p:attrNameLst>
                                      </p:cBhvr>
                                      <p:to>
                                        <p:strVal val="visible"/>
                                      </p:to>
                                    </p:set>
                                    <p:animEffect transition="in" filter="barn(outHorizontal)">
                                      <p:cBhvr>
                                        <p:cTn id="20" dur="500"/>
                                        <p:tgtEl>
                                          <p:spTgt spid="2140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14026"/>
                                        </p:tgtEl>
                                        <p:attrNameLst>
                                          <p:attrName>style.visibility</p:attrName>
                                        </p:attrNameLst>
                                      </p:cBhvr>
                                      <p:to>
                                        <p:strVal val="visible"/>
                                      </p:to>
                                    </p:set>
                                    <p:animEffect transition="in" filter="wipe(left)">
                                      <p:cBhvr>
                                        <p:cTn id="25" dur="500"/>
                                        <p:tgtEl>
                                          <p:spTgt spid="2140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14029"/>
                                        </p:tgtEl>
                                        <p:attrNameLst>
                                          <p:attrName>style.visibility</p:attrName>
                                        </p:attrNameLst>
                                      </p:cBhvr>
                                      <p:to>
                                        <p:strVal val="visible"/>
                                      </p:to>
                                    </p:set>
                                    <p:animEffect transition="in" filter="wipe(left)">
                                      <p:cBhvr>
                                        <p:cTn id="30" dur="500"/>
                                        <p:tgtEl>
                                          <p:spTgt spid="214029"/>
                                        </p:tgtEl>
                                      </p:cBhvr>
                                    </p:animEffect>
                                  </p:childTnLst>
                                </p:cTn>
                              </p:par>
                            </p:childTnLst>
                          </p:cTn>
                        </p:par>
                        <p:par>
                          <p:cTn id="31" fill="hold">
                            <p:stCondLst>
                              <p:cond delay="500"/>
                            </p:stCondLst>
                            <p:childTnLst>
                              <p:par>
                                <p:cTn id="32" presetID="31" presetClass="entr" presetSubtype="0" fill="hold" grpId="0" nodeType="afterEffect">
                                  <p:stCondLst>
                                    <p:cond delay="0"/>
                                  </p:stCondLst>
                                  <p:iterate type="lt">
                                    <p:tmPct val="5000"/>
                                  </p:iterate>
                                  <p:childTnLst>
                                    <p:set>
                                      <p:cBhvr>
                                        <p:cTn id="33" dur="1" fill="hold">
                                          <p:stCondLst>
                                            <p:cond delay="0"/>
                                          </p:stCondLst>
                                        </p:cTn>
                                        <p:tgtEl>
                                          <p:spTgt spid="214018">
                                            <p:txEl>
                                              <p:pRg st="0" end="0"/>
                                            </p:txEl>
                                          </p:spTgt>
                                        </p:tgtEl>
                                        <p:attrNameLst>
                                          <p:attrName>style.visibility</p:attrName>
                                        </p:attrNameLst>
                                      </p:cBhvr>
                                      <p:to>
                                        <p:strVal val="visible"/>
                                      </p:to>
                                    </p:set>
                                    <p:anim calcmode="lin" valueType="num">
                                      <p:cBhvr>
                                        <p:cTn id="34" dur="1000" fill="hold"/>
                                        <p:tgtEl>
                                          <p:spTgt spid="214018">
                                            <p:txEl>
                                              <p:pRg st="0" end="0"/>
                                            </p:txEl>
                                          </p:spTgt>
                                        </p:tgtEl>
                                        <p:attrNameLst>
                                          <p:attrName>ppt_w</p:attrName>
                                        </p:attrNameLst>
                                      </p:cBhvr>
                                      <p:tavLst>
                                        <p:tav tm="0">
                                          <p:val>
                                            <p:fltVal val="0"/>
                                          </p:val>
                                        </p:tav>
                                        <p:tav tm="100000">
                                          <p:val>
                                            <p:strVal val="#ppt_w"/>
                                          </p:val>
                                        </p:tav>
                                      </p:tavLst>
                                    </p:anim>
                                    <p:anim calcmode="lin" valueType="num">
                                      <p:cBhvr>
                                        <p:cTn id="35" dur="1000" fill="hold"/>
                                        <p:tgtEl>
                                          <p:spTgt spid="214018">
                                            <p:txEl>
                                              <p:pRg st="0" end="0"/>
                                            </p:txEl>
                                          </p:spTgt>
                                        </p:tgtEl>
                                        <p:attrNameLst>
                                          <p:attrName>ppt_h</p:attrName>
                                        </p:attrNameLst>
                                      </p:cBhvr>
                                      <p:tavLst>
                                        <p:tav tm="0">
                                          <p:val>
                                            <p:fltVal val="0"/>
                                          </p:val>
                                        </p:tav>
                                        <p:tav tm="100000">
                                          <p:val>
                                            <p:strVal val="#ppt_h"/>
                                          </p:val>
                                        </p:tav>
                                      </p:tavLst>
                                    </p:anim>
                                    <p:anim calcmode="lin" valueType="num">
                                      <p:cBhvr>
                                        <p:cTn id="36" dur="1000" fill="hold"/>
                                        <p:tgtEl>
                                          <p:spTgt spid="214018">
                                            <p:txEl>
                                              <p:pRg st="0" end="0"/>
                                            </p:txEl>
                                          </p:spTgt>
                                        </p:tgtEl>
                                        <p:attrNameLst>
                                          <p:attrName>style.rotation</p:attrName>
                                        </p:attrNameLst>
                                      </p:cBhvr>
                                      <p:tavLst>
                                        <p:tav tm="0">
                                          <p:val>
                                            <p:fltVal val="90"/>
                                          </p:val>
                                        </p:tav>
                                        <p:tav tm="100000">
                                          <p:val>
                                            <p:fltVal val="0"/>
                                          </p:val>
                                        </p:tav>
                                      </p:tavLst>
                                    </p:anim>
                                    <p:animEffect transition="in" filter="fade">
                                      <p:cBhvr>
                                        <p:cTn id="37" dur="1000"/>
                                        <p:tgtEl>
                                          <p:spTgt spid="21401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13027">
                                            <p:txEl>
                                              <p:pRg st="0" end="0"/>
                                            </p:txEl>
                                          </p:spTgt>
                                        </p:tgtEl>
                                        <p:attrNameLst>
                                          <p:attrName>style.visibility</p:attrName>
                                        </p:attrNameLst>
                                      </p:cBhvr>
                                      <p:to>
                                        <p:strVal val="visible"/>
                                      </p:to>
                                    </p:set>
                                    <p:animEffect transition="in" filter="wipe(left)">
                                      <p:cBhvr>
                                        <p:cTn id="42" dur="300"/>
                                        <p:tgtEl>
                                          <p:spTgt spid="21302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iterate type="lt">
                                    <p:tmPct val="5000"/>
                                  </p:iterate>
                                  <p:childTnLst>
                                    <p:set>
                                      <p:cBhvr>
                                        <p:cTn id="46" dur="1" fill="hold">
                                          <p:stCondLst>
                                            <p:cond delay="0"/>
                                          </p:stCondLst>
                                        </p:cTn>
                                        <p:tgtEl>
                                          <p:spTgt spid="214049"/>
                                        </p:tgtEl>
                                        <p:attrNameLst>
                                          <p:attrName>style.visibility</p:attrName>
                                        </p:attrNameLst>
                                      </p:cBhvr>
                                      <p:to>
                                        <p:strVal val="visible"/>
                                      </p:to>
                                    </p:set>
                                    <p:anim calcmode="lin" valueType="num">
                                      <p:cBhvr>
                                        <p:cTn id="47" dur="1000" fill="hold"/>
                                        <p:tgtEl>
                                          <p:spTgt spid="214049"/>
                                        </p:tgtEl>
                                        <p:attrNameLst>
                                          <p:attrName>ppt_w</p:attrName>
                                        </p:attrNameLst>
                                      </p:cBhvr>
                                      <p:tavLst>
                                        <p:tav tm="0">
                                          <p:val>
                                            <p:fltVal val="0"/>
                                          </p:val>
                                        </p:tav>
                                        <p:tav tm="100000">
                                          <p:val>
                                            <p:strVal val="#ppt_w"/>
                                          </p:val>
                                        </p:tav>
                                      </p:tavLst>
                                    </p:anim>
                                    <p:anim calcmode="lin" valueType="num">
                                      <p:cBhvr>
                                        <p:cTn id="48" dur="1000" fill="hold"/>
                                        <p:tgtEl>
                                          <p:spTgt spid="214049"/>
                                        </p:tgtEl>
                                        <p:attrNameLst>
                                          <p:attrName>ppt_h</p:attrName>
                                        </p:attrNameLst>
                                      </p:cBhvr>
                                      <p:tavLst>
                                        <p:tav tm="0">
                                          <p:val>
                                            <p:fltVal val="0"/>
                                          </p:val>
                                        </p:tav>
                                        <p:tav tm="100000">
                                          <p:val>
                                            <p:strVal val="#ppt_h"/>
                                          </p:val>
                                        </p:tav>
                                      </p:tavLst>
                                    </p:anim>
                                    <p:anim calcmode="lin" valueType="num">
                                      <p:cBhvr>
                                        <p:cTn id="49" dur="1000" fill="hold"/>
                                        <p:tgtEl>
                                          <p:spTgt spid="214049"/>
                                        </p:tgtEl>
                                        <p:attrNameLst>
                                          <p:attrName>style.rotation</p:attrName>
                                        </p:attrNameLst>
                                      </p:cBhvr>
                                      <p:tavLst>
                                        <p:tav tm="0">
                                          <p:val>
                                            <p:fltVal val="90"/>
                                          </p:val>
                                        </p:tav>
                                        <p:tav tm="100000">
                                          <p:val>
                                            <p:fltVal val="0"/>
                                          </p:val>
                                        </p:tav>
                                      </p:tavLst>
                                    </p:anim>
                                    <p:animEffect transition="in" filter="fade">
                                      <p:cBhvr>
                                        <p:cTn id="50" dur="1000"/>
                                        <p:tgtEl>
                                          <p:spTgt spid="21404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iterate type="wd">
                                    <p:tmPct val="100000"/>
                                  </p:iterate>
                                  <p:childTnLst>
                                    <p:set>
                                      <p:cBhvr>
                                        <p:cTn id="54" dur="1" fill="hold">
                                          <p:stCondLst>
                                            <p:cond delay="0"/>
                                          </p:stCondLst>
                                        </p:cTn>
                                        <p:tgtEl>
                                          <p:spTgt spid="2">
                                            <p:txEl>
                                              <p:pRg st="0" end="0"/>
                                            </p:txEl>
                                          </p:spTgt>
                                        </p:tgtEl>
                                        <p:attrNameLst>
                                          <p:attrName>style.visibility</p:attrName>
                                        </p:attrNameLst>
                                      </p:cBhvr>
                                      <p:to>
                                        <p:strVal val="visible"/>
                                      </p:to>
                                    </p:set>
                                    <p:animEffect transition="in" filter="wipe(left)">
                                      <p:cBhvr>
                                        <p:cTn id="55" dur="300"/>
                                        <p:tgtEl>
                                          <p:spTgt spid="2">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14032"/>
                                        </p:tgtEl>
                                        <p:attrNameLst>
                                          <p:attrName>style.visibility</p:attrName>
                                        </p:attrNameLst>
                                      </p:cBhvr>
                                      <p:to>
                                        <p:strVal val="visible"/>
                                      </p:to>
                                    </p:set>
                                    <p:animEffect transition="in" filter="wipe(left)">
                                      <p:cBhvr>
                                        <p:cTn id="60" dur="500"/>
                                        <p:tgtEl>
                                          <p:spTgt spid="214032"/>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iterate type="lt">
                                    <p:tmPct val="5000"/>
                                  </p:iterate>
                                  <p:childTnLst>
                                    <p:set>
                                      <p:cBhvr>
                                        <p:cTn id="64" dur="1" fill="hold">
                                          <p:stCondLst>
                                            <p:cond delay="0"/>
                                          </p:stCondLst>
                                        </p:cTn>
                                        <p:tgtEl>
                                          <p:spTgt spid="214046">
                                            <p:txEl>
                                              <p:pRg st="0" end="0"/>
                                            </p:txEl>
                                          </p:spTgt>
                                        </p:tgtEl>
                                        <p:attrNameLst>
                                          <p:attrName>style.visibility</p:attrName>
                                        </p:attrNameLst>
                                      </p:cBhvr>
                                      <p:to>
                                        <p:strVal val="visible"/>
                                      </p:to>
                                    </p:set>
                                    <p:anim calcmode="lin" valueType="num">
                                      <p:cBhvr>
                                        <p:cTn id="65" dur="1000" fill="hold"/>
                                        <p:tgtEl>
                                          <p:spTgt spid="214046">
                                            <p:txEl>
                                              <p:pRg st="0" end="0"/>
                                            </p:txEl>
                                          </p:spTgt>
                                        </p:tgtEl>
                                        <p:attrNameLst>
                                          <p:attrName>ppt_w</p:attrName>
                                        </p:attrNameLst>
                                      </p:cBhvr>
                                      <p:tavLst>
                                        <p:tav tm="0">
                                          <p:val>
                                            <p:fltVal val="0"/>
                                          </p:val>
                                        </p:tav>
                                        <p:tav tm="100000">
                                          <p:val>
                                            <p:strVal val="#ppt_w"/>
                                          </p:val>
                                        </p:tav>
                                      </p:tavLst>
                                    </p:anim>
                                    <p:anim calcmode="lin" valueType="num">
                                      <p:cBhvr>
                                        <p:cTn id="66" dur="1000" fill="hold"/>
                                        <p:tgtEl>
                                          <p:spTgt spid="214046">
                                            <p:txEl>
                                              <p:pRg st="0" end="0"/>
                                            </p:txEl>
                                          </p:spTgt>
                                        </p:tgtEl>
                                        <p:attrNameLst>
                                          <p:attrName>ppt_h</p:attrName>
                                        </p:attrNameLst>
                                      </p:cBhvr>
                                      <p:tavLst>
                                        <p:tav tm="0">
                                          <p:val>
                                            <p:fltVal val="0"/>
                                          </p:val>
                                        </p:tav>
                                        <p:tav tm="100000">
                                          <p:val>
                                            <p:strVal val="#ppt_h"/>
                                          </p:val>
                                        </p:tav>
                                      </p:tavLst>
                                    </p:anim>
                                    <p:anim calcmode="lin" valueType="num">
                                      <p:cBhvr>
                                        <p:cTn id="67" dur="1000" fill="hold"/>
                                        <p:tgtEl>
                                          <p:spTgt spid="214046">
                                            <p:txEl>
                                              <p:pRg st="0" end="0"/>
                                            </p:txEl>
                                          </p:spTgt>
                                        </p:tgtEl>
                                        <p:attrNameLst>
                                          <p:attrName>style.rotation</p:attrName>
                                        </p:attrNameLst>
                                      </p:cBhvr>
                                      <p:tavLst>
                                        <p:tav tm="0">
                                          <p:val>
                                            <p:fltVal val="90"/>
                                          </p:val>
                                        </p:tav>
                                        <p:tav tm="100000">
                                          <p:val>
                                            <p:fltVal val="0"/>
                                          </p:val>
                                        </p:tav>
                                      </p:tavLst>
                                    </p:anim>
                                    <p:animEffect transition="in" filter="fade">
                                      <p:cBhvr>
                                        <p:cTn id="68" dur="1000"/>
                                        <p:tgtEl>
                                          <p:spTgt spid="214046">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14047"/>
                                        </p:tgtEl>
                                        <p:attrNameLst>
                                          <p:attrName>style.visibility</p:attrName>
                                        </p:attrNameLst>
                                      </p:cBhvr>
                                      <p:to>
                                        <p:strVal val="visible"/>
                                      </p:to>
                                    </p:set>
                                    <p:animEffect transition="in" filter="wipe(left)">
                                      <p:cBhvr>
                                        <p:cTn id="73" dur="500"/>
                                        <p:tgtEl>
                                          <p:spTgt spid="214047"/>
                                        </p:tgtEl>
                                      </p:cBhvr>
                                    </p:animEffect>
                                  </p:childTnLst>
                                </p:cTn>
                              </p:par>
                            </p:childTnLst>
                          </p:cTn>
                        </p:par>
                      </p:childTnLst>
                    </p:cTn>
                  </p:par>
                  <p:par>
                    <p:cTn id="74" fill="hold">
                      <p:stCondLst>
                        <p:cond delay="indefinite"/>
                      </p:stCondLst>
                      <p:childTnLst>
                        <p:par>
                          <p:cTn id="75" fill="hold">
                            <p:stCondLst>
                              <p:cond delay="0"/>
                            </p:stCondLst>
                            <p:childTnLst>
                              <p:par>
                                <p:cTn id="76" presetID="52" presetClass="entr" presetSubtype="0" fill="hold" grpId="0" nodeType="clickEffect">
                                  <p:stCondLst>
                                    <p:cond delay="0"/>
                                  </p:stCondLst>
                                  <p:iterate type="lt">
                                    <p:tmPct val="10000"/>
                                  </p:iterate>
                                  <p:childTnLst>
                                    <p:set>
                                      <p:cBhvr>
                                        <p:cTn id="77" dur="1" fill="hold">
                                          <p:stCondLst>
                                            <p:cond delay="0"/>
                                          </p:stCondLst>
                                        </p:cTn>
                                        <p:tgtEl>
                                          <p:spTgt spid="214036">
                                            <p:txEl>
                                              <p:pRg st="0" end="0"/>
                                            </p:txEl>
                                          </p:spTgt>
                                        </p:tgtEl>
                                        <p:attrNameLst>
                                          <p:attrName>style.visibility</p:attrName>
                                        </p:attrNameLst>
                                      </p:cBhvr>
                                      <p:to>
                                        <p:strVal val="visible"/>
                                      </p:to>
                                    </p:set>
                                    <p:animScale>
                                      <p:cBhvr>
                                        <p:cTn id="78" dur="1000" decel="50000" fill="hold">
                                          <p:stCondLst>
                                            <p:cond delay="0"/>
                                          </p:stCondLst>
                                        </p:cTn>
                                        <p:tgtEl>
                                          <p:spTgt spid="21403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79" dur="1000" decel="50000" fill="hold">
                                          <p:stCondLst>
                                            <p:cond delay="0"/>
                                          </p:stCondLst>
                                        </p:cTn>
                                        <p:tgtEl>
                                          <p:spTgt spid="214036">
                                            <p:txEl>
                                              <p:pRg st="0" end="0"/>
                                            </p:txEl>
                                          </p:spTgt>
                                        </p:tgtEl>
                                        <p:attrNameLst>
                                          <p:attrName>ppt_x</p:attrName>
                                          <p:attrName>ppt_y</p:attrName>
                                        </p:attrNameLst>
                                      </p:cBhvr>
                                    </p:animMotion>
                                    <p:animEffect transition="in" filter="fade">
                                      <p:cBhvr>
                                        <p:cTn id="80" dur="1000"/>
                                        <p:tgtEl>
                                          <p:spTgt spid="2140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dvAuto="1000" build="p"/>
      <p:bldP spid="214020" grpId="0" build="p"/>
      <p:bldP spid="214036" grpId="0" build="p"/>
      <p:bldP spid="214046" grpId="0" build="p"/>
      <p:bldP spid="214049" grpId="0"/>
      <p:bldP spid="213027" grpId="0" build="p"/>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3" name="组合 42"/>
          <p:cNvGrpSpPr/>
          <p:nvPr/>
        </p:nvGrpSpPr>
        <p:grpSpPr>
          <a:xfrm>
            <a:off x="4136390" y="3046095"/>
            <a:ext cx="3738245" cy="1940560"/>
            <a:chOff x="6402" y="4797"/>
            <a:chExt cx="5887" cy="3056"/>
          </a:xfrm>
        </p:grpSpPr>
        <p:cxnSp>
          <p:nvCxnSpPr>
            <p:cNvPr id="253" name="直接连接符 252"/>
            <p:cNvCxnSpPr>
              <a:endCxn id="223" idx="0"/>
            </p:cNvCxnSpPr>
            <p:nvPr/>
          </p:nvCxnSpPr>
          <p:spPr>
            <a:xfrm flipH="1">
              <a:off x="10122" y="4797"/>
              <a:ext cx="12" cy="269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13" name="Line 22"/>
            <p:cNvSpPr>
              <a:spLocks noChangeShapeType="1"/>
            </p:cNvSpPr>
            <p:nvPr/>
          </p:nvSpPr>
          <p:spPr bwMode="auto">
            <a:xfrm flipH="1">
              <a:off x="7500" y="5958"/>
              <a:ext cx="4" cy="1496"/>
            </a:xfrm>
            <a:prstGeom prst="line">
              <a:avLst/>
            </a:prstGeom>
            <a:noFill/>
            <a:ln w="38100">
              <a:solidFill>
                <a:schemeClr val="accent2"/>
              </a:solidFill>
              <a:round/>
              <a:headEnd type="oval"/>
              <a:tailEnd type="oval" w="med" len="med"/>
            </a:ln>
          </p:spPr>
          <p:txBody>
            <a:bodyPr wrap="square">
              <a:spAutoFit/>
            </a:bodyPr>
            <a:p>
              <a:endParaRPr lang="zh-CN" altLang="en-US"/>
            </a:p>
          </p:txBody>
        </p:sp>
        <p:sp>
          <p:nvSpPr>
            <p:cNvPr id="214" name="Rectangle 23"/>
            <p:cNvSpPr>
              <a:spLocks noChangeArrowheads="1"/>
            </p:cNvSpPr>
            <p:nvPr/>
          </p:nvSpPr>
          <p:spPr bwMode="auto">
            <a:xfrm>
              <a:off x="7400" y="6358"/>
              <a:ext cx="200" cy="62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215" name="矩形 214"/>
            <p:cNvSpPr/>
            <p:nvPr/>
          </p:nvSpPr>
          <p:spPr>
            <a:xfrm>
              <a:off x="7531" y="6769"/>
              <a:ext cx="844" cy="582"/>
            </a:xfrm>
            <a:prstGeom prst="rect">
              <a:avLst/>
            </a:prstGeom>
          </p:spPr>
          <p:txBody>
            <a:bodyPr wrap="none">
              <a:spAutoFit/>
            </a:bodyPr>
            <a:p>
              <a:pPr algn="ctr">
                <a:spcBef>
                  <a:spcPct val="50000"/>
                </a:spcBef>
              </a:pPr>
              <a:r>
                <a:rPr kumimoji="1" lang="en-US" altLang="zh-CN" b="1" i="1" dirty="0">
                  <a:solidFill>
                    <a:schemeClr val="tx1"/>
                  </a:solidFill>
                  <a:latin typeface="Times New Roman" panose="02020603050405020304" pitchFamily="18" charset="0"/>
                  <a:ea typeface="楷体_GB2312"/>
                  <a:cs typeface="楷体_GB2312"/>
                </a:rPr>
                <a:t>R</a:t>
              </a:r>
              <a:r>
                <a:rPr kumimoji="1" lang="en-US" altLang="zh-CN" b="1" baseline="-25000" dirty="0">
                  <a:solidFill>
                    <a:schemeClr val="tx1"/>
                  </a:solidFill>
                  <a:latin typeface="Times New Roman" panose="02020603050405020304" pitchFamily="18" charset="0"/>
                  <a:ea typeface="楷体_GB2312"/>
                  <a:cs typeface="楷体_GB2312"/>
                </a:rPr>
                <a:t>G2</a:t>
              </a:r>
              <a:endParaRPr kumimoji="1" lang="en-US" altLang="zh-CN" b="1" baseline="-25000" dirty="0">
                <a:solidFill>
                  <a:schemeClr val="tx1"/>
                </a:solidFill>
                <a:latin typeface="Times New Roman" panose="02020603050405020304" pitchFamily="18" charset="0"/>
                <a:ea typeface="楷体_GB2312"/>
                <a:cs typeface="楷体_GB2312"/>
              </a:endParaRPr>
            </a:p>
          </p:txBody>
        </p:sp>
        <p:sp>
          <p:nvSpPr>
            <p:cNvPr id="216" name="矩形 215"/>
            <p:cNvSpPr/>
            <p:nvPr/>
          </p:nvSpPr>
          <p:spPr>
            <a:xfrm>
              <a:off x="6631" y="6762"/>
              <a:ext cx="844" cy="580"/>
            </a:xfrm>
            <a:prstGeom prst="rect">
              <a:avLst/>
            </a:prstGeom>
          </p:spPr>
          <p:txBody>
            <a:bodyPr wrap="square">
              <a:spAutoFit/>
            </a:bodyPr>
            <a:p>
              <a:pPr algn="ctr">
                <a:spcBef>
                  <a:spcPct val="50000"/>
                </a:spcBef>
              </a:pPr>
              <a:r>
                <a:rPr kumimoji="1" lang="en-US" altLang="zh-CN" b="1" i="1" dirty="0">
                  <a:solidFill>
                    <a:schemeClr val="tx1"/>
                  </a:solidFill>
                  <a:latin typeface="Times New Roman" panose="02020603050405020304" pitchFamily="18" charset="0"/>
                  <a:ea typeface="楷体_GB2312"/>
                  <a:cs typeface="楷体_GB2312"/>
                </a:rPr>
                <a:t>R</a:t>
              </a:r>
              <a:r>
                <a:rPr kumimoji="1" lang="en-US" altLang="zh-CN" b="1" baseline="-25000" dirty="0">
                  <a:solidFill>
                    <a:schemeClr val="tx1"/>
                  </a:solidFill>
                  <a:latin typeface="Times New Roman" panose="02020603050405020304" pitchFamily="18" charset="0"/>
                  <a:ea typeface="楷体_GB2312"/>
                  <a:cs typeface="楷体_GB2312"/>
                </a:rPr>
                <a:t>G1</a:t>
              </a:r>
              <a:endParaRPr kumimoji="1" lang="en-US" altLang="zh-CN" b="1" baseline="-25000" dirty="0">
                <a:solidFill>
                  <a:schemeClr val="tx1"/>
                </a:solidFill>
                <a:latin typeface="Times New Roman" panose="02020603050405020304" pitchFamily="18" charset="0"/>
                <a:ea typeface="楷体_GB2312"/>
                <a:cs typeface="楷体_GB2312"/>
              </a:endParaRPr>
            </a:p>
          </p:txBody>
        </p:sp>
        <p:sp>
          <p:nvSpPr>
            <p:cNvPr id="217" name="Line 22"/>
            <p:cNvSpPr>
              <a:spLocks noChangeShapeType="1"/>
            </p:cNvSpPr>
            <p:nvPr/>
          </p:nvSpPr>
          <p:spPr bwMode="auto">
            <a:xfrm>
              <a:off x="11408" y="4863"/>
              <a:ext cx="0" cy="2621"/>
            </a:xfrm>
            <a:prstGeom prst="line">
              <a:avLst/>
            </a:prstGeom>
            <a:noFill/>
            <a:ln w="38100">
              <a:solidFill>
                <a:schemeClr val="accent2"/>
              </a:solidFill>
              <a:round/>
              <a:headEnd type="oval"/>
              <a:tailEnd type="oval"/>
            </a:ln>
          </p:spPr>
          <p:txBody>
            <a:bodyPr wrap="square">
              <a:spAutoFit/>
            </a:bodyPr>
            <a:p>
              <a:endParaRPr lang="zh-CN" altLang="en-US"/>
            </a:p>
          </p:txBody>
        </p:sp>
        <p:sp>
          <p:nvSpPr>
            <p:cNvPr id="218" name="Line 45"/>
            <p:cNvSpPr>
              <a:spLocks noChangeShapeType="1"/>
            </p:cNvSpPr>
            <p:nvPr/>
          </p:nvSpPr>
          <p:spPr bwMode="auto">
            <a:xfrm>
              <a:off x="6732" y="5930"/>
              <a:ext cx="2772" cy="28"/>
            </a:xfrm>
            <a:prstGeom prst="line">
              <a:avLst/>
            </a:prstGeom>
            <a:noFill/>
            <a:ln w="38100">
              <a:solidFill>
                <a:schemeClr val="accent2"/>
              </a:solidFill>
              <a:round/>
            </a:ln>
          </p:spPr>
          <p:txBody>
            <a:bodyPr wrap="square">
              <a:spAutoFit/>
            </a:bodyPr>
            <a:p>
              <a:endParaRPr lang="zh-CN" altLang="en-US"/>
            </a:p>
          </p:txBody>
        </p:sp>
        <p:grpSp>
          <p:nvGrpSpPr>
            <p:cNvPr id="221" name="Group 71"/>
            <p:cNvGrpSpPr/>
            <p:nvPr/>
          </p:nvGrpSpPr>
          <p:grpSpPr bwMode="auto">
            <a:xfrm rot="0">
              <a:off x="9872" y="7489"/>
              <a:ext cx="482" cy="365"/>
              <a:chOff x="4252" y="2421"/>
              <a:chExt cx="193" cy="146"/>
            </a:xfrm>
          </p:grpSpPr>
          <p:sp>
            <p:nvSpPr>
              <p:cNvPr id="222" name="Line 72"/>
              <p:cNvSpPr>
                <a:spLocks noChangeShapeType="1"/>
              </p:cNvSpPr>
              <p:nvPr/>
            </p:nvSpPr>
            <p:spPr bwMode="auto">
              <a:xfrm flipV="1">
                <a:off x="4252" y="2558"/>
                <a:ext cx="193" cy="0"/>
              </a:xfrm>
              <a:prstGeom prst="line">
                <a:avLst/>
              </a:prstGeom>
              <a:noFill/>
              <a:ln w="38100">
                <a:solidFill>
                  <a:schemeClr val="accent2"/>
                </a:solidFill>
                <a:round/>
              </a:ln>
            </p:spPr>
            <p:txBody>
              <a:bodyPr>
                <a:spAutoFit/>
              </a:bodyPr>
              <a:p>
                <a:endParaRPr lang="zh-CN" altLang="en-US"/>
              </a:p>
            </p:txBody>
          </p:sp>
          <p:sp>
            <p:nvSpPr>
              <p:cNvPr id="223" name="Line 73"/>
              <p:cNvSpPr>
                <a:spLocks noChangeShapeType="1"/>
              </p:cNvSpPr>
              <p:nvPr/>
            </p:nvSpPr>
            <p:spPr bwMode="auto">
              <a:xfrm>
                <a:off x="4352" y="2421"/>
                <a:ext cx="0" cy="146"/>
              </a:xfrm>
              <a:prstGeom prst="line">
                <a:avLst/>
              </a:prstGeom>
              <a:noFill/>
              <a:ln w="38100">
                <a:solidFill>
                  <a:schemeClr val="accent2"/>
                </a:solidFill>
                <a:round/>
              </a:ln>
            </p:spPr>
            <p:txBody>
              <a:bodyPr>
                <a:spAutoFit/>
              </a:bodyPr>
              <a:p>
                <a:endParaRPr lang="zh-CN" altLang="en-US"/>
              </a:p>
            </p:txBody>
          </p:sp>
        </p:grpSp>
        <p:sp>
          <p:nvSpPr>
            <p:cNvPr id="224" name="Line 79"/>
            <p:cNvSpPr>
              <a:spLocks noChangeShapeType="1"/>
            </p:cNvSpPr>
            <p:nvPr/>
          </p:nvSpPr>
          <p:spPr bwMode="auto">
            <a:xfrm>
              <a:off x="10138" y="4823"/>
              <a:ext cx="2150" cy="37"/>
            </a:xfrm>
            <a:prstGeom prst="line">
              <a:avLst/>
            </a:prstGeom>
            <a:noFill/>
            <a:ln w="38100">
              <a:solidFill>
                <a:schemeClr val="accent2"/>
              </a:solidFill>
              <a:round/>
            </a:ln>
          </p:spPr>
          <p:txBody>
            <a:bodyPr wrap="square">
              <a:spAutoFit/>
            </a:bodyPr>
            <a:p>
              <a:endParaRPr lang="zh-CN" altLang="en-US"/>
            </a:p>
          </p:txBody>
        </p:sp>
        <p:sp>
          <p:nvSpPr>
            <p:cNvPr id="236" name="矩形 235"/>
            <p:cNvSpPr/>
            <p:nvPr/>
          </p:nvSpPr>
          <p:spPr>
            <a:xfrm>
              <a:off x="10686" y="5268"/>
              <a:ext cx="722" cy="58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D</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237" name="Line 45"/>
            <p:cNvSpPr>
              <a:spLocks noChangeShapeType="1"/>
            </p:cNvSpPr>
            <p:nvPr/>
          </p:nvSpPr>
          <p:spPr bwMode="auto">
            <a:xfrm>
              <a:off x="6731" y="7489"/>
              <a:ext cx="5558" cy="1"/>
            </a:xfrm>
            <a:prstGeom prst="line">
              <a:avLst/>
            </a:prstGeom>
            <a:noFill/>
            <a:ln w="38100">
              <a:solidFill>
                <a:schemeClr val="accent2"/>
              </a:solidFill>
              <a:round/>
            </a:ln>
          </p:spPr>
          <p:txBody>
            <a:bodyPr wrap="square">
              <a:spAutoFit/>
            </a:bodyPr>
            <a:p>
              <a:endParaRPr lang="zh-CN" altLang="en-US"/>
            </a:p>
          </p:txBody>
        </p:sp>
        <p:sp>
          <p:nvSpPr>
            <p:cNvPr id="238" name="Rectangle 19"/>
            <p:cNvSpPr>
              <a:spLocks noChangeArrowheads="1"/>
            </p:cNvSpPr>
            <p:nvPr/>
          </p:nvSpPr>
          <p:spPr bwMode="auto">
            <a:xfrm>
              <a:off x="11301" y="5776"/>
              <a:ext cx="200" cy="62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239" name="Text Box 27"/>
            <p:cNvSpPr txBox="1">
              <a:spLocks noChangeArrowheads="1"/>
            </p:cNvSpPr>
            <p:nvPr/>
          </p:nvSpPr>
          <p:spPr bwMode="auto">
            <a:xfrm>
              <a:off x="6422" y="5711"/>
              <a:ext cx="310" cy="575"/>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240" name="Text Box 29"/>
            <p:cNvSpPr txBox="1">
              <a:spLocks noChangeArrowheads="1"/>
            </p:cNvSpPr>
            <p:nvPr/>
          </p:nvSpPr>
          <p:spPr bwMode="auto">
            <a:xfrm>
              <a:off x="6402" y="6416"/>
              <a:ext cx="393" cy="480"/>
            </a:xfrm>
            <a:prstGeom prst="rect">
              <a:avLst/>
            </a:prstGeom>
            <a:noFill/>
            <a:ln w="9525">
              <a:noFill/>
              <a:miter lim="800000"/>
            </a:ln>
          </p:spPr>
          <p:txBody>
            <a:bodyPr lIns="0" tIns="0" rIns="0" bIns="0">
              <a:spAutoFit/>
            </a:bodyPr>
            <a:p>
              <a:pPr>
                <a:spcBef>
                  <a:spcPct val="50000"/>
                </a:spcBef>
              </a:pPr>
              <a:r>
                <a:rPr lang="en-GB" altLang="zh-CN" sz="2000" b="1" i="1" dirty="0" err="1">
                  <a:solidFill>
                    <a:schemeClr val="accent2"/>
                  </a:solidFill>
                  <a:latin typeface="Times New Roman" panose="02020603050405020304" pitchFamily="18" charset="0"/>
                </a:rPr>
                <a:t>u</a:t>
              </a:r>
              <a:r>
                <a:rPr lang="en-GB" altLang="zh-CN" sz="2000" b="1" baseline="-25000" dirty="0" err="1">
                  <a:solidFill>
                    <a:schemeClr val="accent2"/>
                  </a:solidFill>
                  <a:latin typeface="Times New Roman" panose="02020603050405020304" pitchFamily="18" charset="0"/>
                </a:rPr>
                <a:t>i</a:t>
              </a:r>
              <a:endParaRPr lang="en-US" altLang="zh-CN" sz="2000" b="1" dirty="0">
                <a:solidFill>
                  <a:schemeClr val="accent2"/>
                </a:solidFill>
                <a:latin typeface="Times New Roman" panose="02020603050405020304" pitchFamily="18" charset="0"/>
              </a:endParaRPr>
            </a:p>
          </p:txBody>
        </p:sp>
        <p:sp>
          <p:nvSpPr>
            <p:cNvPr id="241" name="Line 22"/>
            <p:cNvSpPr>
              <a:spLocks noChangeShapeType="1"/>
            </p:cNvSpPr>
            <p:nvPr/>
          </p:nvSpPr>
          <p:spPr bwMode="auto">
            <a:xfrm flipH="1">
              <a:off x="8414" y="5956"/>
              <a:ext cx="4" cy="1496"/>
            </a:xfrm>
            <a:prstGeom prst="line">
              <a:avLst/>
            </a:prstGeom>
            <a:noFill/>
            <a:ln w="38100">
              <a:solidFill>
                <a:schemeClr val="accent2"/>
              </a:solidFill>
              <a:round/>
              <a:headEnd type="oval"/>
              <a:tailEnd type="oval" w="med" len="med"/>
            </a:ln>
          </p:spPr>
          <p:txBody>
            <a:bodyPr wrap="square">
              <a:spAutoFit/>
            </a:bodyPr>
            <a:p>
              <a:endParaRPr lang="zh-CN" altLang="en-US"/>
            </a:p>
          </p:txBody>
        </p:sp>
        <p:sp>
          <p:nvSpPr>
            <p:cNvPr id="242" name="Rectangle 23"/>
            <p:cNvSpPr>
              <a:spLocks noChangeArrowheads="1"/>
            </p:cNvSpPr>
            <p:nvPr/>
          </p:nvSpPr>
          <p:spPr bwMode="auto">
            <a:xfrm>
              <a:off x="8329" y="6381"/>
              <a:ext cx="200" cy="62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243" name="Text Box 27"/>
            <p:cNvSpPr txBox="1">
              <a:spLocks noChangeArrowheads="1"/>
            </p:cNvSpPr>
            <p:nvPr/>
          </p:nvSpPr>
          <p:spPr bwMode="auto">
            <a:xfrm>
              <a:off x="11836" y="4986"/>
              <a:ext cx="310" cy="575"/>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rPr>
                <a:t>+</a:t>
              </a:r>
              <a:endParaRPr lang="en-US" altLang="zh-CN" sz="2400" b="1" dirty="0">
                <a:solidFill>
                  <a:schemeClr val="accent2"/>
                </a:solidFill>
                <a:latin typeface="Times New Roman" panose="02020603050405020304" pitchFamily="18" charset="0"/>
              </a:endParaRPr>
            </a:p>
          </p:txBody>
        </p:sp>
        <p:sp>
          <p:nvSpPr>
            <p:cNvPr id="244" name="Text Box 28"/>
            <p:cNvSpPr txBox="1">
              <a:spLocks noChangeArrowheads="1"/>
            </p:cNvSpPr>
            <p:nvPr/>
          </p:nvSpPr>
          <p:spPr bwMode="auto">
            <a:xfrm>
              <a:off x="11836" y="6810"/>
              <a:ext cx="310" cy="582"/>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sp>
          <p:nvSpPr>
            <p:cNvPr id="245" name="Text Box 29"/>
            <p:cNvSpPr txBox="1">
              <a:spLocks noChangeArrowheads="1"/>
            </p:cNvSpPr>
            <p:nvPr/>
          </p:nvSpPr>
          <p:spPr bwMode="auto">
            <a:xfrm>
              <a:off x="11872" y="5930"/>
              <a:ext cx="393" cy="480"/>
            </a:xfrm>
            <a:prstGeom prst="rect">
              <a:avLst/>
            </a:prstGeom>
            <a:noFill/>
            <a:ln w="9525">
              <a:noFill/>
              <a:miter lim="800000"/>
            </a:ln>
          </p:spPr>
          <p:txBody>
            <a:bodyPr lIns="0" tIns="0" rIns="0" bIns="0">
              <a:spAutoFit/>
            </a:bodyPr>
            <a:p>
              <a:pPr>
                <a:spcBef>
                  <a:spcPct val="50000"/>
                </a:spcBef>
              </a:pPr>
              <a:r>
                <a:rPr lang="en-GB" altLang="zh-CN" sz="2000" b="1" i="1" dirty="0" err="1">
                  <a:solidFill>
                    <a:schemeClr val="accent2"/>
                  </a:solidFill>
                  <a:latin typeface="Times New Roman" panose="02020603050405020304" pitchFamily="18" charset="0"/>
                </a:rPr>
                <a:t>u</a:t>
              </a:r>
              <a:r>
                <a:rPr lang="en-GB" altLang="zh-CN" sz="2000" b="1" baseline="-25000" dirty="0" err="1">
                  <a:solidFill>
                    <a:schemeClr val="accent2"/>
                  </a:solidFill>
                  <a:latin typeface="Times New Roman" panose="02020603050405020304" pitchFamily="18" charset="0"/>
                </a:rPr>
                <a:t>o</a:t>
              </a:r>
              <a:endParaRPr lang="en-US" altLang="zh-CN" sz="2000" b="1" dirty="0">
                <a:solidFill>
                  <a:schemeClr val="accent2"/>
                </a:solidFill>
                <a:latin typeface="Times New Roman" panose="02020603050405020304" pitchFamily="18" charset="0"/>
              </a:endParaRPr>
            </a:p>
          </p:txBody>
        </p:sp>
        <p:sp>
          <p:nvSpPr>
            <p:cNvPr id="246" name="Text Box 28"/>
            <p:cNvSpPr txBox="1">
              <a:spLocks noChangeArrowheads="1"/>
            </p:cNvSpPr>
            <p:nvPr/>
          </p:nvSpPr>
          <p:spPr bwMode="auto">
            <a:xfrm>
              <a:off x="6426" y="7060"/>
              <a:ext cx="310" cy="582"/>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sp>
          <p:nvSpPr>
            <p:cNvPr id="247" name="AutoShape 38"/>
            <p:cNvSpPr>
              <a:spLocks noChangeArrowheads="1"/>
            </p:cNvSpPr>
            <p:nvPr/>
          </p:nvSpPr>
          <p:spPr bwMode="auto">
            <a:xfrm rot="5400000">
              <a:off x="9827" y="5200"/>
              <a:ext cx="610" cy="590"/>
            </a:xfrm>
            <a:prstGeom prst="diamond">
              <a:avLst/>
            </a:prstGeom>
            <a:solidFill>
              <a:schemeClr val="bg1"/>
            </a:solidFill>
            <a:ln w="25400" algn="ctr">
              <a:solidFill>
                <a:schemeClr val="tx1"/>
              </a:solidFill>
              <a:miter lim="800000"/>
            </a:ln>
          </p:spPr>
          <p:txBody>
            <a:bodyPr wrap="none" anchor="ctr">
              <a:spAutoFit/>
            </a:bodyPr>
            <a:p>
              <a:endParaRPr lang="zh-CN" altLang="en-US"/>
            </a:p>
          </p:txBody>
        </p:sp>
        <p:sp>
          <p:nvSpPr>
            <p:cNvPr id="248" name="Line 39"/>
            <p:cNvSpPr>
              <a:spLocks noChangeShapeType="1"/>
            </p:cNvSpPr>
            <p:nvPr/>
          </p:nvSpPr>
          <p:spPr bwMode="auto">
            <a:xfrm rot="5400000">
              <a:off x="10142" y="5200"/>
              <a:ext cx="0" cy="590"/>
            </a:xfrm>
            <a:prstGeom prst="line">
              <a:avLst/>
            </a:prstGeom>
            <a:noFill/>
            <a:ln w="25400">
              <a:solidFill>
                <a:schemeClr val="tx1"/>
              </a:solidFill>
              <a:round/>
            </a:ln>
          </p:spPr>
          <p:txBody>
            <a:bodyPr>
              <a:spAutoFit/>
            </a:bodyPr>
            <a:p>
              <a:endParaRPr lang="zh-CN" altLang="en-US"/>
            </a:p>
          </p:txBody>
        </p:sp>
        <p:sp>
          <p:nvSpPr>
            <p:cNvPr id="249" name="矩形 248"/>
            <p:cNvSpPr/>
            <p:nvPr/>
          </p:nvSpPr>
          <p:spPr>
            <a:xfrm>
              <a:off x="10105" y="5814"/>
              <a:ext cx="1080" cy="582"/>
            </a:xfrm>
            <a:prstGeom prst="rect">
              <a:avLst/>
            </a:prstGeom>
          </p:spPr>
          <p:txBody>
            <a:bodyPr wrap="square">
              <a:spAutoFit/>
            </a:bodyPr>
            <a:p>
              <a:r>
                <a:rPr kumimoji="1" lang="en-US" altLang="zh-CN" b="1" i="1" dirty="0" err="1">
                  <a:solidFill>
                    <a:srgbClr val="000000"/>
                  </a:solidFill>
                  <a:latin typeface="Times New Roman" panose="02020603050405020304" pitchFamily="18" charset="0"/>
                </a:rPr>
                <a:t>g</a:t>
              </a:r>
              <a:r>
                <a:rPr kumimoji="1" lang="en-US" altLang="zh-CN" b="1" i="1" baseline="-25000" dirty="0" err="1">
                  <a:solidFill>
                    <a:srgbClr val="000000"/>
                  </a:solidFill>
                  <a:latin typeface="Times New Roman" panose="02020603050405020304" pitchFamily="18" charset="0"/>
                </a:rPr>
                <a:t>m</a:t>
              </a:r>
              <a:r>
                <a:rPr kumimoji="1" lang="en-US" altLang="zh-CN" b="1" i="1" dirty="0" err="1">
                  <a:solidFill>
                    <a:srgbClr val="000000"/>
                  </a:solidFill>
                  <a:latin typeface="Times New Roman" panose="02020603050405020304" pitchFamily="18" charset="0"/>
                </a:rPr>
                <a:t>v</a:t>
              </a:r>
              <a:r>
                <a:rPr kumimoji="1" lang="en-US" altLang="zh-CN" b="1" baseline="-25000" dirty="0" err="1">
                  <a:solidFill>
                    <a:srgbClr val="000000"/>
                  </a:solidFill>
                  <a:latin typeface="Times New Roman" panose="02020603050405020304" pitchFamily="18" charset="0"/>
                </a:rPr>
                <a:t>gs</a:t>
              </a:r>
              <a:endParaRPr lang="zh-CN" altLang="en-US" dirty="0"/>
            </a:p>
          </p:txBody>
        </p:sp>
        <p:sp>
          <p:nvSpPr>
            <p:cNvPr id="250" name="Text Box 27"/>
            <p:cNvSpPr txBox="1">
              <a:spLocks noChangeArrowheads="1"/>
            </p:cNvSpPr>
            <p:nvPr/>
          </p:nvSpPr>
          <p:spPr bwMode="auto">
            <a:xfrm>
              <a:off x="9478" y="5911"/>
              <a:ext cx="310" cy="575"/>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251" name="Text Box 29"/>
            <p:cNvSpPr txBox="1">
              <a:spLocks noChangeArrowheads="1"/>
            </p:cNvSpPr>
            <p:nvPr/>
          </p:nvSpPr>
          <p:spPr bwMode="auto">
            <a:xfrm>
              <a:off x="9555" y="6448"/>
              <a:ext cx="520" cy="484"/>
            </a:xfrm>
            <a:prstGeom prst="rect">
              <a:avLst/>
            </a:prstGeom>
            <a:noFill/>
            <a:ln w="9525">
              <a:noFill/>
              <a:miter lim="800000"/>
            </a:ln>
          </p:spPr>
          <p:txBody>
            <a:bodyPr wrap="square" lIns="0" tIns="0" rIns="0" bIns="0">
              <a:spAutoFit/>
            </a:bodyPr>
            <a:p>
              <a:pPr>
                <a:spcBef>
                  <a:spcPct val="50000"/>
                </a:spcBef>
              </a:pPr>
              <a:r>
                <a:rPr lang="en-US" altLang="en-GB" sz="2000" b="1" i="1" dirty="0" err="1">
                  <a:solidFill>
                    <a:schemeClr val="accent2"/>
                  </a:solidFill>
                  <a:latin typeface="Times New Roman" panose="02020603050405020304" pitchFamily="18" charset="0"/>
                </a:rPr>
                <a:t>v</a:t>
              </a:r>
              <a:r>
                <a:rPr lang="en-US" sz="2000" b="1" baseline="-25000" dirty="0" err="1">
                  <a:solidFill>
                    <a:schemeClr val="accent2"/>
                  </a:solidFill>
                  <a:latin typeface="Times New Roman" panose="02020603050405020304" pitchFamily="18" charset="0"/>
                </a:rPr>
                <a:t>gs</a:t>
              </a:r>
              <a:endParaRPr lang="en-US" sz="2000" b="1" dirty="0">
                <a:solidFill>
                  <a:schemeClr val="accent2"/>
                </a:solidFill>
                <a:latin typeface="Times New Roman" panose="02020603050405020304" pitchFamily="18" charset="0"/>
              </a:endParaRPr>
            </a:p>
          </p:txBody>
        </p:sp>
        <p:sp>
          <p:nvSpPr>
            <p:cNvPr id="252" name="Text Box 28"/>
            <p:cNvSpPr txBox="1">
              <a:spLocks noChangeArrowheads="1"/>
            </p:cNvSpPr>
            <p:nvPr/>
          </p:nvSpPr>
          <p:spPr bwMode="auto">
            <a:xfrm>
              <a:off x="9482" y="6980"/>
              <a:ext cx="310" cy="582"/>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cxnSp>
          <p:nvCxnSpPr>
            <p:cNvPr id="254" name="直接箭头连接符 253"/>
            <p:cNvCxnSpPr/>
            <p:nvPr/>
          </p:nvCxnSpPr>
          <p:spPr>
            <a:xfrm>
              <a:off x="10128" y="5850"/>
              <a:ext cx="0" cy="560"/>
            </a:xfrm>
            <a:prstGeom prst="straightConnector1">
              <a:avLst/>
            </a:prstGeom>
            <a:ln w="38100">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156710" y="648335"/>
            <a:ext cx="3738245" cy="1940560"/>
            <a:chOff x="6346" y="4013"/>
            <a:chExt cx="5887" cy="3056"/>
          </a:xfrm>
        </p:grpSpPr>
        <p:cxnSp>
          <p:nvCxnSpPr>
            <p:cNvPr id="3" name="直接连接符 2"/>
            <p:cNvCxnSpPr>
              <a:endCxn id="12" idx="0"/>
            </p:cNvCxnSpPr>
            <p:nvPr/>
          </p:nvCxnSpPr>
          <p:spPr>
            <a:xfrm flipH="1">
              <a:off x="10066" y="4013"/>
              <a:ext cx="12" cy="269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Line 22"/>
            <p:cNvSpPr>
              <a:spLocks noChangeShapeType="1"/>
            </p:cNvSpPr>
            <p:nvPr/>
          </p:nvSpPr>
          <p:spPr bwMode="auto">
            <a:xfrm flipH="1">
              <a:off x="8060" y="5174"/>
              <a:ext cx="4" cy="1496"/>
            </a:xfrm>
            <a:prstGeom prst="line">
              <a:avLst/>
            </a:prstGeom>
            <a:noFill/>
            <a:ln w="38100">
              <a:solidFill>
                <a:schemeClr val="accent2"/>
              </a:solidFill>
              <a:round/>
              <a:headEnd type="oval"/>
              <a:tailEnd type="oval" w="med" len="med"/>
            </a:ln>
          </p:spPr>
          <p:txBody>
            <a:bodyPr wrap="square">
              <a:spAutoFit/>
            </a:bodyPr>
            <a:p>
              <a:endParaRPr lang="zh-CN" altLang="en-US"/>
            </a:p>
          </p:txBody>
        </p:sp>
        <p:sp>
          <p:nvSpPr>
            <p:cNvPr id="5" name="Rectangle 23"/>
            <p:cNvSpPr>
              <a:spLocks noChangeArrowheads="1"/>
            </p:cNvSpPr>
            <p:nvPr/>
          </p:nvSpPr>
          <p:spPr bwMode="auto">
            <a:xfrm>
              <a:off x="7960" y="5574"/>
              <a:ext cx="200" cy="62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6" name="矩形 5"/>
            <p:cNvSpPr/>
            <p:nvPr/>
          </p:nvSpPr>
          <p:spPr>
            <a:xfrm>
              <a:off x="8147" y="5705"/>
              <a:ext cx="844" cy="58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G2</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7" name="矩形 6"/>
            <p:cNvSpPr/>
            <p:nvPr/>
          </p:nvSpPr>
          <p:spPr>
            <a:xfrm>
              <a:off x="7135" y="5698"/>
              <a:ext cx="844" cy="580"/>
            </a:xfrm>
            <a:prstGeom prst="rect">
              <a:avLst/>
            </a:prstGeom>
          </p:spPr>
          <p:txBody>
            <a:bodyPr wrap="squar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G1</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8" name="Line 22"/>
            <p:cNvSpPr>
              <a:spLocks noChangeShapeType="1"/>
            </p:cNvSpPr>
            <p:nvPr/>
          </p:nvSpPr>
          <p:spPr bwMode="auto">
            <a:xfrm>
              <a:off x="11352" y="4079"/>
              <a:ext cx="0" cy="2621"/>
            </a:xfrm>
            <a:prstGeom prst="line">
              <a:avLst/>
            </a:prstGeom>
            <a:noFill/>
            <a:ln w="38100">
              <a:solidFill>
                <a:schemeClr val="accent2"/>
              </a:solidFill>
              <a:round/>
              <a:headEnd type="oval"/>
              <a:tailEnd type="oval"/>
            </a:ln>
          </p:spPr>
          <p:txBody>
            <a:bodyPr wrap="square">
              <a:spAutoFit/>
            </a:bodyPr>
            <a:p>
              <a:endParaRPr lang="zh-CN" altLang="en-US"/>
            </a:p>
          </p:txBody>
        </p:sp>
        <p:sp>
          <p:nvSpPr>
            <p:cNvPr id="9" name="Line 45"/>
            <p:cNvSpPr>
              <a:spLocks noChangeShapeType="1"/>
            </p:cNvSpPr>
            <p:nvPr/>
          </p:nvSpPr>
          <p:spPr bwMode="auto">
            <a:xfrm>
              <a:off x="6803" y="5166"/>
              <a:ext cx="2645" cy="8"/>
            </a:xfrm>
            <a:prstGeom prst="line">
              <a:avLst/>
            </a:prstGeom>
            <a:noFill/>
            <a:ln w="38100">
              <a:solidFill>
                <a:schemeClr val="accent2"/>
              </a:solidFill>
              <a:round/>
            </a:ln>
          </p:spPr>
          <p:txBody>
            <a:bodyPr wrap="square">
              <a:spAutoFit/>
            </a:bodyPr>
            <a:p>
              <a:endParaRPr lang="zh-CN" altLang="en-US"/>
            </a:p>
          </p:txBody>
        </p:sp>
        <p:grpSp>
          <p:nvGrpSpPr>
            <p:cNvPr id="10" name="Group 71"/>
            <p:cNvGrpSpPr/>
            <p:nvPr/>
          </p:nvGrpSpPr>
          <p:grpSpPr bwMode="auto">
            <a:xfrm rot="0">
              <a:off x="9816" y="6705"/>
              <a:ext cx="482" cy="365"/>
              <a:chOff x="4252" y="2421"/>
              <a:chExt cx="193" cy="146"/>
            </a:xfrm>
          </p:grpSpPr>
          <p:sp>
            <p:nvSpPr>
              <p:cNvPr id="11" name="Line 72"/>
              <p:cNvSpPr>
                <a:spLocks noChangeShapeType="1"/>
              </p:cNvSpPr>
              <p:nvPr/>
            </p:nvSpPr>
            <p:spPr bwMode="auto">
              <a:xfrm flipV="1">
                <a:off x="4252" y="2558"/>
                <a:ext cx="193" cy="0"/>
              </a:xfrm>
              <a:prstGeom prst="line">
                <a:avLst/>
              </a:prstGeom>
              <a:noFill/>
              <a:ln w="38100">
                <a:solidFill>
                  <a:schemeClr val="accent2"/>
                </a:solidFill>
                <a:round/>
              </a:ln>
            </p:spPr>
            <p:txBody>
              <a:bodyPr>
                <a:spAutoFit/>
              </a:bodyPr>
              <a:p>
                <a:endParaRPr lang="zh-CN" altLang="en-US"/>
              </a:p>
            </p:txBody>
          </p:sp>
          <p:sp>
            <p:nvSpPr>
              <p:cNvPr id="12" name="Line 73"/>
              <p:cNvSpPr>
                <a:spLocks noChangeShapeType="1"/>
              </p:cNvSpPr>
              <p:nvPr/>
            </p:nvSpPr>
            <p:spPr bwMode="auto">
              <a:xfrm>
                <a:off x="4352" y="2421"/>
                <a:ext cx="0" cy="146"/>
              </a:xfrm>
              <a:prstGeom prst="line">
                <a:avLst/>
              </a:prstGeom>
              <a:noFill/>
              <a:ln w="38100">
                <a:solidFill>
                  <a:schemeClr val="accent2"/>
                </a:solidFill>
                <a:round/>
              </a:ln>
            </p:spPr>
            <p:txBody>
              <a:bodyPr>
                <a:spAutoFit/>
              </a:bodyPr>
              <a:p>
                <a:endParaRPr lang="zh-CN" altLang="en-US"/>
              </a:p>
            </p:txBody>
          </p:sp>
        </p:grpSp>
        <p:sp>
          <p:nvSpPr>
            <p:cNvPr id="13" name="Line 79"/>
            <p:cNvSpPr>
              <a:spLocks noChangeShapeType="1"/>
            </p:cNvSpPr>
            <p:nvPr/>
          </p:nvSpPr>
          <p:spPr bwMode="auto">
            <a:xfrm>
              <a:off x="10082" y="4039"/>
              <a:ext cx="2150" cy="37"/>
            </a:xfrm>
            <a:prstGeom prst="line">
              <a:avLst/>
            </a:prstGeom>
            <a:noFill/>
            <a:ln w="38100">
              <a:solidFill>
                <a:schemeClr val="accent2"/>
              </a:solidFill>
              <a:round/>
            </a:ln>
          </p:spPr>
          <p:txBody>
            <a:bodyPr wrap="square">
              <a:spAutoFit/>
            </a:bodyPr>
            <a:p>
              <a:endParaRPr lang="zh-CN" altLang="en-US"/>
            </a:p>
          </p:txBody>
        </p:sp>
        <p:sp>
          <p:nvSpPr>
            <p:cNvPr id="14" name="矩形 13"/>
            <p:cNvSpPr/>
            <p:nvPr/>
          </p:nvSpPr>
          <p:spPr>
            <a:xfrm>
              <a:off x="10630" y="4484"/>
              <a:ext cx="722" cy="58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D</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15" name="Line 45"/>
            <p:cNvSpPr>
              <a:spLocks noChangeShapeType="1"/>
            </p:cNvSpPr>
            <p:nvPr/>
          </p:nvSpPr>
          <p:spPr bwMode="auto">
            <a:xfrm>
              <a:off x="6675" y="6705"/>
              <a:ext cx="5558" cy="1"/>
            </a:xfrm>
            <a:prstGeom prst="line">
              <a:avLst/>
            </a:prstGeom>
            <a:noFill/>
            <a:ln w="38100">
              <a:solidFill>
                <a:schemeClr val="accent2"/>
              </a:solidFill>
              <a:round/>
            </a:ln>
          </p:spPr>
          <p:txBody>
            <a:bodyPr wrap="square">
              <a:spAutoFit/>
            </a:bodyPr>
            <a:p>
              <a:endParaRPr lang="zh-CN" altLang="en-US"/>
            </a:p>
          </p:txBody>
        </p:sp>
        <p:sp>
          <p:nvSpPr>
            <p:cNvPr id="16" name="Rectangle 19"/>
            <p:cNvSpPr>
              <a:spLocks noChangeArrowheads="1"/>
            </p:cNvSpPr>
            <p:nvPr/>
          </p:nvSpPr>
          <p:spPr bwMode="auto">
            <a:xfrm>
              <a:off x="11245" y="4992"/>
              <a:ext cx="200" cy="62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17" name="Text Box 27"/>
            <p:cNvSpPr txBox="1">
              <a:spLocks noChangeArrowheads="1"/>
            </p:cNvSpPr>
            <p:nvPr/>
          </p:nvSpPr>
          <p:spPr bwMode="auto">
            <a:xfrm>
              <a:off x="6366" y="4927"/>
              <a:ext cx="310" cy="575"/>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18" name="Text Box 29"/>
            <p:cNvSpPr txBox="1">
              <a:spLocks noChangeArrowheads="1"/>
            </p:cNvSpPr>
            <p:nvPr/>
          </p:nvSpPr>
          <p:spPr bwMode="auto">
            <a:xfrm>
              <a:off x="6346" y="5632"/>
              <a:ext cx="393" cy="480"/>
            </a:xfrm>
            <a:prstGeom prst="rect">
              <a:avLst/>
            </a:prstGeom>
            <a:noFill/>
            <a:ln w="9525">
              <a:noFill/>
              <a:miter lim="800000"/>
            </a:ln>
          </p:spPr>
          <p:txBody>
            <a:bodyPr lIns="0" tIns="0" rIns="0" bIns="0">
              <a:spAutoFit/>
            </a:bodyPr>
            <a:p>
              <a:pPr>
                <a:spcBef>
                  <a:spcPct val="50000"/>
                </a:spcBef>
              </a:pPr>
              <a:r>
                <a:rPr lang="en-GB" altLang="zh-CN" sz="2000" b="1" i="1" dirty="0" err="1">
                  <a:solidFill>
                    <a:schemeClr val="accent2"/>
                  </a:solidFill>
                  <a:latin typeface="Times New Roman" panose="02020603050405020304" pitchFamily="18" charset="0"/>
                </a:rPr>
                <a:t>u</a:t>
              </a:r>
              <a:r>
                <a:rPr lang="en-GB" altLang="zh-CN" sz="2000" b="1" baseline="-25000" dirty="0" err="1">
                  <a:solidFill>
                    <a:schemeClr val="accent2"/>
                  </a:solidFill>
                  <a:latin typeface="Times New Roman" panose="02020603050405020304" pitchFamily="18" charset="0"/>
                </a:rPr>
                <a:t>i</a:t>
              </a:r>
              <a:endParaRPr lang="en-US" altLang="zh-CN" sz="2000" b="1" dirty="0">
                <a:solidFill>
                  <a:schemeClr val="accent2"/>
                </a:solidFill>
                <a:latin typeface="Times New Roman" panose="02020603050405020304" pitchFamily="18" charset="0"/>
              </a:endParaRPr>
            </a:p>
          </p:txBody>
        </p:sp>
        <p:sp>
          <p:nvSpPr>
            <p:cNvPr id="19" name="Line 22"/>
            <p:cNvSpPr>
              <a:spLocks noChangeShapeType="1"/>
            </p:cNvSpPr>
            <p:nvPr/>
          </p:nvSpPr>
          <p:spPr bwMode="auto">
            <a:xfrm flipH="1">
              <a:off x="8974" y="5172"/>
              <a:ext cx="4" cy="1496"/>
            </a:xfrm>
            <a:prstGeom prst="line">
              <a:avLst/>
            </a:prstGeom>
            <a:noFill/>
            <a:ln w="38100">
              <a:solidFill>
                <a:schemeClr val="accent2"/>
              </a:solidFill>
              <a:round/>
              <a:headEnd type="oval"/>
              <a:tailEnd type="oval" w="med" len="med"/>
            </a:ln>
          </p:spPr>
          <p:txBody>
            <a:bodyPr wrap="square">
              <a:spAutoFit/>
            </a:bodyPr>
            <a:p>
              <a:endParaRPr lang="zh-CN" altLang="en-US"/>
            </a:p>
          </p:txBody>
        </p:sp>
        <p:sp>
          <p:nvSpPr>
            <p:cNvPr id="20" name="Rectangle 23"/>
            <p:cNvSpPr>
              <a:spLocks noChangeArrowheads="1"/>
            </p:cNvSpPr>
            <p:nvPr/>
          </p:nvSpPr>
          <p:spPr bwMode="auto">
            <a:xfrm>
              <a:off x="8889" y="5597"/>
              <a:ext cx="200" cy="62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21" name="Text Box 27"/>
            <p:cNvSpPr txBox="1">
              <a:spLocks noChangeArrowheads="1"/>
            </p:cNvSpPr>
            <p:nvPr/>
          </p:nvSpPr>
          <p:spPr bwMode="auto">
            <a:xfrm>
              <a:off x="11780" y="4202"/>
              <a:ext cx="310" cy="575"/>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rPr>
                <a:t>+</a:t>
              </a:r>
              <a:endParaRPr lang="en-US" altLang="zh-CN" sz="2400" b="1" dirty="0">
                <a:solidFill>
                  <a:schemeClr val="accent2"/>
                </a:solidFill>
                <a:latin typeface="Times New Roman" panose="02020603050405020304" pitchFamily="18" charset="0"/>
              </a:endParaRPr>
            </a:p>
          </p:txBody>
        </p:sp>
        <p:sp>
          <p:nvSpPr>
            <p:cNvPr id="22" name="Text Box 28"/>
            <p:cNvSpPr txBox="1">
              <a:spLocks noChangeArrowheads="1"/>
            </p:cNvSpPr>
            <p:nvPr/>
          </p:nvSpPr>
          <p:spPr bwMode="auto">
            <a:xfrm>
              <a:off x="11780" y="6026"/>
              <a:ext cx="310" cy="582"/>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sp>
          <p:nvSpPr>
            <p:cNvPr id="23" name="Text Box 29"/>
            <p:cNvSpPr txBox="1">
              <a:spLocks noChangeArrowheads="1"/>
            </p:cNvSpPr>
            <p:nvPr/>
          </p:nvSpPr>
          <p:spPr bwMode="auto">
            <a:xfrm>
              <a:off x="11816" y="5146"/>
              <a:ext cx="393" cy="480"/>
            </a:xfrm>
            <a:prstGeom prst="rect">
              <a:avLst/>
            </a:prstGeom>
            <a:noFill/>
            <a:ln w="9525">
              <a:noFill/>
              <a:miter lim="800000"/>
            </a:ln>
          </p:spPr>
          <p:txBody>
            <a:bodyPr lIns="0" tIns="0" rIns="0" bIns="0">
              <a:spAutoFit/>
            </a:bodyPr>
            <a:p>
              <a:pPr>
                <a:spcBef>
                  <a:spcPct val="50000"/>
                </a:spcBef>
              </a:pPr>
              <a:r>
                <a:rPr lang="en-GB" altLang="zh-CN" sz="2000" b="1" i="1" dirty="0" err="1">
                  <a:solidFill>
                    <a:schemeClr val="accent2"/>
                  </a:solidFill>
                  <a:latin typeface="Times New Roman" panose="02020603050405020304" pitchFamily="18" charset="0"/>
                </a:rPr>
                <a:t>u</a:t>
              </a:r>
              <a:r>
                <a:rPr lang="en-GB" altLang="zh-CN" sz="2000" b="1" baseline="-25000" dirty="0" err="1">
                  <a:solidFill>
                    <a:schemeClr val="accent2"/>
                  </a:solidFill>
                  <a:latin typeface="Times New Roman" panose="02020603050405020304" pitchFamily="18" charset="0"/>
                </a:rPr>
                <a:t>o</a:t>
              </a:r>
              <a:endParaRPr lang="en-US" altLang="zh-CN" sz="2000" b="1" dirty="0">
                <a:solidFill>
                  <a:schemeClr val="accent2"/>
                </a:solidFill>
                <a:latin typeface="Times New Roman" panose="02020603050405020304" pitchFamily="18" charset="0"/>
              </a:endParaRPr>
            </a:p>
          </p:txBody>
        </p:sp>
        <p:sp>
          <p:nvSpPr>
            <p:cNvPr id="24" name="Text Box 28"/>
            <p:cNvSpPr txBox="1">
              <a:spLocks noChangeArrowheads="1"/>
            </p:cNvSpPr>
            <p:nvPr/>
          </p:nvSpPr>
          <p:spPr bwMode="auto">
            <a:xfrm>
              <a:off x="6370" y="6276"/>
              <a:ext cx="310" cy="582"/>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sp>
          <p:nvSpPr>
            <p:cNvPr id="25" name="AutoShape 38"/>
            <p:cNvSpPr>
              <a:spLocks noChangeArrowheads="1"/>
            </p:cNvSpPr>
            <p:nvPr/>
          </p:nvSpPr>
          <p:spPr bwMode="auto">
            <a:xfrm rot="5400000">
              <a:off x="9771" y="4416"/>
              <a:ext cx="610" cy="590"/>
            </a:xfrm>
            <a:prstGeom prst="diamond">
              <a:avLst/>
            </a:prstGeom>
            <a:solidFill>
              <a:schemeClr val="bg1"/>
            </a:solidFill>
            <a:ln w="25400" algn="ctr">
              <a:solidFill>
                <a:schemeClr val="tx1"/>
              </a:solidFill>
              <a:miter lim="800000"/>
            </a:ln>
          </p:spPr>
          <p:txBody>
            <a:bodyPr wrap="none" anchor="ctr">
              <a:spAutoFit/>
            </a:bodyPr>
            <a:p>
              <a:endParaRPr lang="zh-CN" altLang="en-US"/>
            </a:p>
          </p:txBody>
        </p:sp>
        <p:sp>
          <p:nvSpPr>
            <p:cNvPr id="26" name="Line 39"/>
            <p:cNvSpPr>
              <a:spLocks noChangeShapeType="1"/>
            </p:cNvSpPr>
            <p:nvPr/>
          </p:nvSpPr>
          <p:spPr bwMode="auto">
            <a:xfrm rot="5400000">
              <a:off x="10086" y="4416"/>
              <a:ext cx="0" cy="590"/>
            </a:xfrm>
            <a:prstGeom prst="line">
              <a:avLst/>
            </a:prstGeom>
            <a:noFill/>
            <a:ln w="25400">
              <a:solidFill>
                <a:schemeClr val="tx1"/>
              </a:solidFill>
              <a:round/>
            </a:ln>
          </p:spPr>
          <p:txBody>
            <a:bodyPr>
              <a:spAutoFit/>
            </a:bodyPr>
            <a:p>
              <a:endParaRPr lang="zh-CN" altLang="en-US"/>
            </a:p>
          </p:txBody>
        </p:sp>
        <p:sp>
          <p:nvSpPr>
            <p:cNvPr id="27" name="矩形 26"/>
            <p:cNvSpPr/>
            <p:nvPr/>
          </p:nvSpPr>
          <p:spPr>
            <a:xfrm>
              <a:off x="10049" y="5030"/>
              <a:ext cx="1080" cy="582"/>
            </a:xfrm>
            <a:prstGeom prst="rect">
              <a:avLst/>
            </a:prstGeom>
          </p:spPr>
          <p:txBody>
            <a:bodyPr wrap="square">
              <a:spAutoFit/>
            </a:bodyPr>
            <a:p>
              <a:r>
                <a:rPr kumimoji="1" lang="en-US" altLang="zh-CN" b="1" i="1" dirty="0" err="1">
                  <a:solidFill>
                    <a:srgbClr val="000000"/>
                  </a:solidFill>
                  <a:latin typeface="Times New Roman" panose="02020603050405020304" pitchFamily="18" charset="0"/>
                </a:rPr>
                <a:t>g</a:t>
              </a:r>
              <a:r>
                <a:rPr kumimoji="1" lang="en-US" altLang="zh-CN" b="1" i="1" baseline="-25000" dirty="0" err="1">
                  <a:solidFill>
                    <a:srgbClr val="000000"/>
                  </a:solidFill>
                  <a:latin typeface="Times New Roman" panose="02020603050405020304" pitchFamily="18" charset="0"/>
                </a:rPr>
                <a:t>m</a:t>
              </a:r>
              <a:r>
                <a:rPr kumimoji="1" lang="en-US" altLang="zh-CN" b="1" i="1" dirty="0" err="1">
                  <a:solidFill>
                    <a:srgbClr val="000000"/>
                  </a:solidFill>
                  <a:latin typeface="Times New Roman" panose="02020603050405020304" pitchFamily="18" charset="0"/>
                </a:rPr>
                <a:t>v</a:t>
              </a:r>
              <a:r>
                <a:rPr kumimoji="1" lang="en-US" altLang="zh-CN" b="1" baseline="-25000" dirty="0" err="1">
                  <a:solidFill>
                    <a:srgbClr val="000000"/>
                  </a:solidFill>
                  <a:latin typeface="Times New Roman" panose="02020603050405020304" pitchFamily="18" charset="0"/>
                </a:rPr>
                <a:t>gs</a:t>
              </a:r>
              <a:endParaRPr lang="zh-CN" altLang="en-US" dirty="0"/>
            </a:p>
          </p:txBody>
        </p:sp>
        <p:sp>
          <p:nvSpPr>
            <p:cNvPr id="28" name="Text Box 27"/>
            <p:cNvSpPr txBox="1">
              <a:spLocks noChangeArrowheads="1"/>
            </p:cNvSpPr>
            <p:nvPr/>
          </p:nvSpPr>
          <p:spPr bwMode="auto">
            <a:xfrm>
              <a:off x="9422" y="5127"/>
              <a:ext cx="310" cy="575"/>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29" name="Text Box 29"/>
            <p:cNvSpPr txBox="1">
              <a:spLocks noChangeArrowheads="1"/>
            </p:cNvSpPr>
            <p:nvPr/>
          </p:nvSpPr>
          <p:spPr bwMode="auto">
            <a:xfrm>
              <a:off x="9387" y="5664"/>
              <a:ext cx="520" cy="484"/>
            </a:xfrm>
            <a:prstGeom prst="rect">
              <a:avLst/>
            </a:prstGeom>
            <a:noFill/>
            <a:ln w="9525">
              <a:noFill/>
              <a:miter lim="800000"/>
            </a:ln>
          </p:spPr>
          <p:txBody>
            <a:bodyPr wrap="square" lIns="0" tIns="0" rIns="0" bIns="0">
              <a:spAutoFit/>
            </a:bodyPr>
            <a:p>
              <a:pPr>
                <a:spcBef>
                  <a:spcPct val="50000"/>
                </a:spcBef>
              </a:pPr>
              <a:r>
                <a:rPr lang="en-US" altLang="en-GB" sz="2000" b="1" i="1" dirty="0" err="1">
                  <a:solidFill>
                    <a:schemeClr val="accent2"/>
                  </a:solidFill>
                  <a:latin typeface="Times New Roman" panose="02020603050405020304" pitchFamily="18" charset="0"/>
                </a:rPr>
                <a:t>v</a:t>
              </a:r>
              <a:r>
                <a:rPr lang="en-US" sz="2000" b="1" baseline="-25000" dirty="0" err="1">
                  <a:solidFill>
                    <a:schemeClr val="accent2"/>
                  </a:solidFill>
                  <a:latin typeface="Times New Roman" panose="02020603050405020304" pitchFamily="18" charset="0"/>
                </a:rPr>
                <a:t>gs</a:t>
              </a:r>
              <a:endParaRPr lang="en-US" sz="2000" b="1" dirty="0">
                <a:solidFill>
                  <a:schemeClr val="accent2"/>
                </a:solidFill>
                <a:latin typeface="Times New Roman" panose="02020603050405020304" pitchFamily="18" charset="0"/>
              </a:endParaRPr>
            </a:p>
          </p:txBody>
        </p:sp>
        <p:sp>
          <p:nvSpPr>
            <p:cNvPr id="30" name="Text Box 28"/>
            <p:cNvSpPr txBox="1">
              <a:spLocks noChangeArrowheads="1"/>
            </p:cNvSpPr>
            <p:nvPr/>
          </p:nvSpPr>
          <p:spPr bwMode="auto">
            <a:xfrm>
              <a:off x="9426" y="6196"/>
              <a:ext cx="310" cy="582"/>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cxnSp>
          <p:nvCxnSpPr>
            <p:cNvPr id="31" name="直接箭头连接符 30"/>
            <p:cNvCxnSpPr/>
            <p:nvPr/>
          </p:nvCxnSpPr>
          <p:spPr>
            <a:xfrm>
              <a:off x="10072" y="5066"/>
              <a:ext cx="0" cy="560"/>
            </a:xfrm>
            <a:prstGeom prst="straightConnector1">
              <a:avLst/>
            </a:prstGeom>
            <a:ln w="38100">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grpSp>
      <p:grpSp>
        <p:nvGrpSpPr>
          <p:cNvPr id="265" name="组合 264"/>
          <p:cNvGrpSpPr/>
          <p:nvPr/>
        </p:nvGrpSpPr>
        <p:grpSpPr>
          <a:xfrm>
            <a:off x="4536440" y="768350"/>
            <a:ext cx="408940" cy="768350"/>
            <a:chOff x="7178" y="4202"/>
            <a:chExt cx="644" cy="1210"/>
          </a:xfrm>
        </p:grpSpPr>
        <p:grpSp>
          <p:nvGrpSpPr>
            <p:cNvPr id="258" name="组合 257"/>
            <p:cNvGrpSpPr/>
            <p:nvPr/>
          </p:nvGrpSpPr>
          <p:grpSpPr>
            <a:xfrm>
              <a:off x="7370" y="4930"/>
              <a:ext cx="230" cy="482"/>
              <a:chOff x="2381" y="7496"/>
              <a:chExt cx="230" cy="482"/>
            </a:xfrm>
          </p:grpSpPr>
          <p:sp>
            <p:nvSpPr>
              <p:cNvPr id="73799" name="Line 71"/>
              <p:cNvSpPr>
                <a:spLocks noChangeShapeType="1"/>
              </p:cNvSpPr>
              <p:nvPr/>
            </p:nvSpPr>
            <p:spPr bwMode="auto">
              <a:xfrm>
                <a:off x="2381" y="7735"/>
                <a:ext cx="230" cy="1"/>
              </a:xfrm>
              <a:prstGeom prst="line">
                <a:avLst/>
              </a:prstGeom>
              <a:noFill/>
              <a:ln w="50800">
                <a:solidFill>
                  <a:schemeClr val="bg1"/>
                </a:solidFill>
                <a:round/>
              </a:ln>
            </p:spPr>
            <p:txBody>
              <a:bodyPr>
                <a:spAutoFit/>
              </a:bodyPr>
              <a:p>
                <a:endParaRPr lang="zh-CN" altLang="en-US"/>
              </a:p>
            </p:txBody>
          </p:sp>
          <p:grpSp>
            <p:nvGrpSpPr>
              <p:cNvPr id="255" name="Group 51"/>
              <p:cNvGrpSpPr/>
              <p:nvPr/>
            </p:nvGrpSpPr>
            <p:grpSpPr bwMode="auto">
              <a:xfrm>
                <a:off x="2400" y="7496"/>
                <a:ext cx="202" cy="482"/>
                <a:chOff x="2202" y="3900"/>
                <a:chExt cx="81" cy="193"/>
              </a:xfrm>
            </p:grpSpPr>
            <p:sp>
              <p:nvSpPr>
                <p:cNvPr id="256" name="Line 52"/>
                <p:cNvSpPr>
                  <a:spLocks noChangeShapeType="1"/>
                </p:cNvSpPr>
                <p:nvPr/>
              </p:nvSpPr>
              <p:spPr bwMode="auto">
                <a:xfrm>
                  <a:off x="2202" y="3901"/>
                  <a:ext cx="0" cy="192"/>
                </a:xfrm>
                <a:prstGeom prst="line">
                  <a:avLst/>
                </a:prstGeom>
                <a:noFill/>
                <a:ln w="38100">
                  <a:solidFill>
                    <a:srgbClr val="0000FF"/>
                  </a:solidFill>
                  <a:round/>
                </a:ln>
              </p:spPr>
              <p:txBody>
                <a:bodyPr>
                  <a:spAutoFit/>
                </a:bodyPr>
                <a:p>
                  <a:endParaRPr lang="zh-CN" altLang="en-US"/>
                </a:p>
              </p:txBody>
            </p:sp>
            <p:sp>
              <p:nvSpPr>
                <p:cNvPr id="257" name="Line 53"/>
                <p:cNvSpPr>
                  <a:spLocks noChangeShapeType="1"/>
                </p:cNvSpPr>
                <p:nvPr/>
              </p:nvSpPr>
              <p:spPr bwMode="auto">
                <a:xfrm>
                  <a:off x="2283" y="3900"/>
                  <a:ext cx="0" cy="192"/>
                </a:xfrm>
                <a:prstGeom prst="line">
                  <a:avLst/>
                </a:prstGeom>
                <a:noFill/>
                <a:ln w="38100">
                  <a:solidFill>
                    <a:srgbClr val="0000FF"/>
                  </a:solidFill>
                  <a:round/>
                </a:ln>
              </p:spPr>
              <p:txBody>
                <a:bodyPr>
                  <a:spAutoFit/>
                </a:bodyPr>
                <a:p>
                  <a:endParaRPr lang="zh-CN" altLang="en-US"/>
                </a:p>
              </p:txBody>
            </p:sp>
          </p:grpSp>
        </p:grpSp>
        <p:sp>
          <p:nvSpPr>
            <p:cNvPr id="259" name="文本框 258"/>
            <p:cNvSpPr txBox="1"/>
            <p:nvPr/>
          </p:nvSpPr>
          <p:spPr>
            <a:xfrm>
              <a:off x="7178" y="4202"/>
              <a:ext cx="645" cy="580"/>
            </a:xfrm>
            <a:prstGeom prst="rect">
              <a:avLst/>
            </a:prstGeom>
            <a:noFill/>
          </p:spPr>
          <p:txBody>
            <a:bodyPr wrap="none" rtlCol="0" anchor="t">
              <a:spAutoFit/>
            </a:bodyPr>
            <a:p>
              <a:r>
                <a:rPr kumimoji="1" lang="en-US" altLang="zh-CN" b="1" i="1" dirty="0">
                  <a:solidFill>
                    <a:srgbClr val="FF0000"/>
                  </a:solidFill>
                  <a:latin typeface="Times New Roman" panose="02020603050405020304" pitchFamily="18" charset="0"/>
                  <a:ea typeface="楷体_GB2312"/>
                  <a:cs typeface="楷体_GB2312"/>
                  <a:sym typeface="+mn-ea"/>
                </a:rPr>
                <a:t>C</a:t>
              </a:r>
              <a:r>
                <a:rPr kumimoji="1" lang="en-US" altLang="zh-CN" b="1" baseline="-25000" dirty="0">
                  <a:solidFill>
                    <a:srgbClr val="FF0000"/>
                  </a:solidFill>
                  <a:latin typeface="Times New Roman" panose="02020603050405020304" pitchFamily="18" charset="0"/>
                  <a:ea typeface="楷体_GB2312"/>
                  <a:cs typeface="楷体_GB2312"/>
                  <a:sym typeface="+mn-ea"/>
                </a:rPr>
                <a:t>1</a:t>
              </a:r>
              <a:endParaRPr lang="zh-CN" altLang="en-US"/>
            </a:p>
          </p:txBody>
        </p:sp>
      </p:grpSp>
      <p:grpSp>
        <p:nvGrpSpPr>
          <p:cNvPr id="266" name="组合 265"/>
          <p:cNvGrpSpPr/>
          <p:nvPr/>
        </p:nvGrpSpPr>
        <p:grpSpPr>
          <a:xfrm>
            <a:off x="7776845" y="188595"/>
            <a:ext cx="1072515" cy="2181225"/>
            <a:chOff x="12023" y="3265"/>
            <a:chExt cx="1689" cy="3435"/>
          </a:xfrm>
        </p:grpSpPr>
        <p:sp>
          <p:nvSpPr>
            <p:cNvPr id="261" name="文本框 260"/>
            <p:cNvSpPr txBox="1"/>
            <p:nvPr/>
          </p:nvSpPr>
          <p:spPr>
            <a:xfrm>
              <a:off x="12023" y="3265"/>
              <a:ext cx="645" cy="580"/>
            </a:xfrm>
            <a:prstGeom prst="rect">
              <a:avLst/>
            </a:prstGeom>
            <a:noFill/>
          </p:spPr>
          <p:txBody>
            <a:bodyPr wrap="none" rtlCol="0" anchor="t">
              <a:spAutoFit/>
            </a:bodyPr>
            <a:p>
              <a:r>
                <a:rPr kumimoji="1" lang="en-US" altLang="zh-CN" b="1" i="1" dirty="0">
                  <a:solidFill>
                    <a:srgbClr val="FF0000"/>
                  </a:solidFill>
                  <a:latin typeface="Times New Roman" panose="02020603050405020304" pitchFamily="18" charset="0"/>
                  <a:ea typeface="楷体_GB2312"/>
                  <a:cs typeface="楷体_GB2312"/>
                  <a:sym typeface="+mn-ea"/>
                </a:rPr>
                <a:t>C</a:t>
              </a:r>
              <a:r>
                <a:rPr kumimoji="1" lang="en-US" b="1" baseline="-25000" dirty="0">
                  <a:solidFill>
                    <a:srgbClr val="FF0000"/>
                  </a:solidFill>
                  <a:latin typeface="Times New Roman" panose="02020603050405020304" pitchFamily="18" charset="0"/>
                  <a:ea typeface="楷体_GB2312"/>
                  <a:cs typeface="楷体_GB2312"/>
                  <a:sym typeface="+mn-ea"/>
                </a:rPr>
                <a:t>2</a:t>
              </a:r>
              <a:endParaRPr lang="en-US"/>
            </a:p>
          </p:txBody>
        </p:sp>
        <p:sp>
          <p:nvSpPr>
            <p:cNvPr id="654799" name="Line 62"/>
            <p:cNvSpPr>
              <a:spLocks noChangeShapeType="1"/>
            </p:cNvSpPr>
            <p:nvPr/>
          </p:nvSpPr>
          <p:spPr bwMode="auto">
            <a:xfrm flipV="1">
              <a:off x="12936" y="4114"/>
              <a:ext cx="25" cy="2586"/>
            </a:xfrm>
            <a:prstGeom prst="line">
              <a:avLst/>
            </a:prstGeom>
            <a:noFill/>
            <a:ln w="38100">
              <a:solidFill>
                <a:schemeClr val="accent2"/>
              </a:solidFill>
              <a:prstDash val="sysDash"/>
              <a:round/>
            </a:ln>
          </p:spPr>
          <p:txBody>
            <a:bodyPr>
              <a:spAutoFit/>
            </a:bodyPr>
            <a:p>
              <a:endParaRPr lang="zh-CN" altLang="en-US"/>
            </a:p>
          </p:txBody>
        </p:sp>
        <p:sp>
          <p:nvSpPr>
            <p:cNvPr id="654800" name="Line 63"/>
            <p:cNvSpPr>
              <a:spLocks noChangeShapeType="1"/>
            </p:cNvSpPr>
            <p:nvPr/>
          </p:nvSpPr>
          <p:spPr bwMode="auto">
            <a:xfrm flipH="1">
              <a:off x="12406" y="4070"/>
              <a:ext cx="555" cy="0"/>
            </a:xfrm>
            <a:prstGeom prst="line">
              <a:avLst/>
            </a:prstGeom>
            <a:noFill/>
            <a:ln w="38100">
              <a:solidFill>
                <a:schemeClr val="accent2"/>
              </a:solidFill>
              <a:prstDash val="sysDash"/>
              <a:round/>
            </a:ln>
          </p:spPr>
          <p:txBody>
            <a:bodyPr>
              <a:spAutoFit/>
            </a:bodyPr>
            <a:p>
              <a:endParaRPr lang="zh-CN" altLang="en-US"/>
            </a:p>
          </p:txBody>
        </p:sp>
        <p:grpSp>
          <p:nvGrpSpPr>
            <p:cNvPr id="654802" name="Group 67"/>
            <p:cNvGrpSpPr/>
            <p:nvPr/>
          </p:nvGrpSpPr>
          <p:grpSpPr bwMode="auto">
            <a:xfrm rot="0">
              <a:off x="12211" y="3827"/>
              <a:ext cx="202" cy="483"/>
              <a:chOff x="2202" y="3900"/>
              <a:chExt cx="81" cy="193"/>
            </a:xfrm>
          </p:grpSpPr>
          <p:sp>
            <p:nvSpPr>
              <p:cNvPr id="654804" name="Line 68"/>
              <p:cNvSpPr>
                <a:spLocks noChangeShapeType="1"/>
              </p:cNvSpPr>
              <p:nvPr/>
            </p:nvSpPr>
            <p:spPr bwMode="auto">
              <a:xfrm>
                <a:off x="2202" y="3901"/>
                <a:ext cx="0" cy="192"/>
              </a:xfrm>
              <a:prstGeom prst="line">
                <a:avLst/>
              </a:prstGeom>
              <a:noFill/>
              <a:ln w="38100">
                <a:solidFill>
                  <a:srgbClr val="0000FF"/>
                </a:solidFill>
                <a:round/>
              </a:ln>
            </p:spPr>
            <p:txBody>
              <a:bodyPr>
                <a:spAutoFit/>
              </a:bodyPr>
              <a:p>
                <a:endParaRPr lang="zh-CN" altLang="en-US"/>
              </a:p>
            </p:txBody>
          </p:sp>
          <p:sp>
            <p:nvSpPr>
              <p:cNvPr id="654805" name="Line 69"/>
              <p:cNvSpPr>
                <a:spLocks noChangeShapeType="1"/>
              </p:cNvSpPr>
              <p:nvPr/>
            </p:nvSpPr>
            <p:spPr bwMode="auto">
              <a:xfrm>
                <a:off x="2283" y="3900"/>
                <a:ext cx="0" cy="192"/>
              </a:xfrm>
              <a:prstGeom prst="line">
                <a:avLst/>
              </a:prstGeom>
              <a:noFill/>
              <a:ln w="38100">
                <a:solidFill>
                  <a:srgbClr val="0000FF"/>
                </a:solidFill>
                <a:round/>
              </a:ln>
            </p:spPr>
            <p:txBody>
              <a:bodyPr>
                <a:spAutoFit/>
              </a:bodyPr>
              <a:p>
                <a:endParaRPr lang="zh-CN" altLang="en-US"/>
              </a:p>
            </p:txBody>
          </p:sp>
        </p:grpSp>
        <p:sp>
          <p:nvSpPr>
            <p:cNvPr id="654806" name="Rectangle 65"/>
            <p:cNvSpPr>
              <a:spLocks noChangeArrowheads="1"/>
            </p:cNvSpPr>
            <p:nvPr/>
          </p:nvSpPr>
          <p:spPr bwMode="auto">
            <a:xfrm>
              <a:off x="12849" y="5029"/>
              <a:ext cx="200" cy="62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260" name="矩形 259"/>
            <p:cNvSpPr/>
            <p:nvPr/>
          </p:nvSpPr>
          <p:spPr>
            <a:xfrm>
              <a:off x="13028" y="5065"/>
              <a:ext cx="684" cy="580"/>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L</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262" name="Line 63"/>
            <p:cNvSpPr>
              <a:spLocks noChangeShapeType="1"/>
            </p:cNvSpPr>
            <p:nvPr/>
          </p:nvSpPr>
          <p:spPr bwMode="auto">
            <a:xfrm flipH="1">
              <a:off x="12171" y="6699"/>
              <a:ext cx="791" cy="1"/>
            </a:xfrm>
            <a:prstGeom prst="line">
              <a:avLst/>
            </a:prstGeom>
            <a:noFill/>
            <a:ln w="38100">
              <a:solidFill>
                <a:schemeClr val="accent2"/>
              </a:solidFill>
              <a:prstDash val="sysDash"/>
              <a:round/>
            </a:ln>
          </p:spPr>
          <p:txBody>
            <a:bodyPr>
              <a:spAutoFit/>
            </a:bodyPr>
            <a:p>
              <a:endParaRPr lang="zh-CN" altLang="en-US"/>
            </a:p>
          </p:txBody>
        </p:sp>
      </p:grpSp>
      <p:grpSp>
        <p:nvGrpSpPr>
          <p:cNvPr id="42" name="组合 41"/>
          <p:cNvGrpSpPr/>
          <p:nvPr/>
        </p:nvGrpSpPr>
        <p:grpSpPr>
          <a:xfrm>
            <a:off x="5541645" y="3800475"/>
            <a:ext cx="544195" cy="949960"/>
            <a:chOff x="8625" y="5988"/>
            <a:chExt cx="857" cy="1496"/>
          </a:xfrm>
        </p:grpSpPr>
        <p:sp>
          <p:nvSpPr>
            <p:cNvPr id="39" name="Line 22"/>
            <p:cNvSpPr>
              <a:spLocks noChangeShapeType="1"/>
            </p:cNvSpPr>
            <p:nvPr/>
          </p:nvSpPr>
          <p:spPr bwMode="auto">
            <a:xfrm flipH="1">
              <a:off x="9240" y="5988"/>
              <a:ext cx="4" cy="1496"/>
            </a:xfrm>
            <a:prstGeom prst="line">
              <a:avLst/>
            </a:prstGeom>
            <a:noFill/>
            <a:ln w="38100">
              <a:solidFill>
                <a:schemeClr val="accent2"/>
              </a:solidFill>
              <a:round/>
              <a:headEnd type="oval"/>
              <a:tailEnd type="oval" w="med" len="med"/>
            </a:ln>
          </p:spPr>
          <p:txBody>
            <a:bodyPr wrap="square">
              <a:spAutoFit/>
            </a:bodyPr>
            <a:p>
              <a:endParaRPr lang="zh-CN" altLang="en-US"/>
            </a:p>
          </p:txBody>
        </p:sp>
        <p:grpSp>
          <p:nvGrpSpPr>
            <p:cNvPr id="33" name="组合 32"/>
            <p:cNvGrpSpPr/>
            <p:nvPr/>
          </p:nvGrpSpPr>
          <p:grpSpPr>
            <a:xfrm rot="16200000">
              <a:off x="9126" y="6435"/>
              <a:ext cx="230" cy="482"/>
              <a:chOff x="2381" y="7496"/>
              <a:chExt cx="230" cy="482"/>
            </a:xfrm>
          </p:grpSpPr>
          <p:sp>
            <p:nvSpPr>
              <p:cNvPr id="34" name="Line 71"/>
              <p:cNvSpPr>
                <a:spLocks noChangeShapeType="1"/>
              </p:cNvSpPr>
              <p:nvPr/>
            </p:nvSpPr>
            <p:spPr bwMode="auto">
              <a:xfrm>
                <a:off x="2381" y="7735"/>
                <a:ext cx="230" cy="1"/>
              </a:xfrm>
              <a:prstGeom prst="line">
                <a:avLst/>
              </a:prstGeom>
              <a:noFill/>
              <a:ln w="50800">
                <a:solidFill>
                  <a:schemeClr val="bg1"/>
                </a:solidFill>
                <a:round/>
              </a:ln>
            </p:spPr>
            <p:txBody>
              <a:bodyPr>
                <a:spAutoFit/>
              </a:bodyPr>
              <a:p>
                <a:endParaRPr lang="zh-CN" altLang="en-US"/>
              </a:p>
            </p:txBody>
          </p:sp>
          <p:grpSp>
            <p:nvGrpSpPr>
              <p:cNvPr id="35" name="Group 51"/>
              <p:cNvGrpSpPr/>
              <p:nvPr/>
            </p:nvGrpSpPr>
            <p:grpSpPr bwMode="auto">
              <a:xfrm>
                <a:off x="2400" y="7496"/>
                <a:ext cx="202" cy="482"/>
                <a:chOff x="2202" y="3900"/>
                <a:chExt cx="81" cy="193"/>
              </a:xfrm>
            </p:grpSpPr>
            <p:sp>
              <p:nvSpPr>
                <p:cNvPr id="36" name="Line 52"/>
                <p:cNvSpPr>
                  <a:spLocks noChangeShapeType="1"/>
                </p:cNvSpPr>
                <p:nvPr/>
              </p:nvSpPr>
              <p:spPr bwMode="auto">
                <a:xfrm>
                  <a:off x="2202" y="3901"/>
                  <a:ext cx="0" cy="192"/>
                </a:xfrm>
                <a:prstGeom prst="line">
                  <a:avLst/>
                </a:prstGeom>
                <a:noFill/>
                <a:ln w="38100">
                  <a:solidFill>
                    <a:srgbClr val="FF0000"/>
                  </a:solidFill>
                  <a:round/>
                </a:ln>
              </p:spPr>
              <p:txBody>
                <a:bodyPr>
                  <a:spAutoFit/>
                </a:bodyPr>
                <a:p>
                  <a:endParaRPr lang="zh-CN" altLang="en-US"/>
                </a:p>
              </p:txBody>
            </p:sp>
            <p:sp>
              <p:nvSpPr>
                <p:cNvPr id="37" name="Line 53"/>
                <p:cNvSpPr>
                  <a:spLocks noChangeShapeType="1"/>
                </p:cNvSpPr>
                <p:nvPr/>
              </p:nvSpPr>
              <p:spPr bwMode="auto">
                <a:xfrm>
                  <a:off x="2283" y="3900"/>
                  <a:ext cx="0" cy="192"/>
                </a:xfrm>
                <a:prstGeom prst="line">
                  <a:avLst/>
                </a:prstGeom>
                <a:noFill/>
                <a:ln w="38100">
                  <a:solidFill>
                    <a:srgbClr val="FF0000"/>
                  </a:solidFill>
                  <a:round/>
                </a:ln>
              </p:spPr>
              <p:txBody>
                <a:bodyPr>
                  <a:spAutoFit/>
                </a:bodyPr>
                <a:p>
                  <a:endParaRPr lang="zh-CN" altLang="en-US"/>
                </a:p>
              </p:txBody>
            </p:sp>
          </p:grpSp>
        </p:grpSp>
        <p:sp>
          <p:nvSpPr>
            <p:cNvPr id="41" name="Text Box 29"/>
            <p:cNvSpPr txBox="1">
              <a:spLocks noChangeArrowheads="1"/>
            </p:cNvSpPr>
            <p:nvPr/>
          </p:nvSpPr>
          <p:spPr bwMode="auto">
            <a:xfrm>
              <a:off x="8625" y="6772"/>
              <a:ext cx="520" cy="484"/>
            </a:xfrm>
            <a:prstGeom prst="rect">
              <a:avLst/>
            </a:prstGeom>
            <a:noFill/>
            <a:ln w="9525">
              <a:noFill/>
              <a:miter lim="800000"/>
            </a:ln>
          </p:spPr>
          <p:txBody>
            <a:bodyPr wrap="square" lIns="0" tIns="0" rIns="0" bIns="0">
              <a:spAutoFit/>
            </a:bodyPr>
            <a:p>
              <a:pPr>
                <a:spcBef>
                  <a:spcPct val="50000"/>
                </a:spcBef>
              </a:pPr>
              <a:r>
                <a:rPr lang="en-US" altLang="en-GB" sz="2000" b="1" i="1" dirty="0" err="1">
                  <a:solidFill>
                    <a:srgbClr val="FF0000"/>
                  </a:solidFill>
                  <a:latin typeface="Times New Roman" panose="02020603050405020304" pitchFamily="18" charset="0"/>
                </a:rPr>
                <a:t>C</a:t>
              </a:r>
              <a:r>
                <a:rPr lang="en-US" sz="2000" b="1" baseline="-25000" dirty="0" err="1">
                  <a:solidFill>
                    <a:srgbClr val="FF0000"/>
                  </a:solidFill>
                  <a:latin typeface="Times New Roman" panose="02020603050405020304" pitchFamily="18" charset="0"/>
                </a:rPr>
                <a:t>gs</a:t>
              </a:r>
              <a:endParaRPr lang="en-US" sz="2000" b="1" baseline="-25000" dirty="0" err="1">
                <a:solidFill>
                  <a:srgbClr val="FF0000"/>
                </a:solidFill>
                <a:latin typeface="Times New Roman" panose="02020603050405020304" pitchFamily="18" charset="0"/>
              </a:endParaRPr>
            </a:p>
          </p:txBody>
        </p:sp>
      </p:grpSp>
      <p:grpSp>
        <p:nvGrpSpPr>
          <p:cNvPr id="44" name="组合 43"/>
          <p:cNvGrpSpPr/>
          <p:nvPr/>
        </p:nvGrpSpPr>
        <p:grpSpPr>
          <a:xfrm>
            <a:off x="403225" y="135859"/>
            <a:ext cx="3561892" cy="3203576"/>
            <a:chOff x="5078846" y="1867238"/>
            <a:chExt cx="3561892" cy="3203576"/>
          </a:xfrm>
        </p:grpSpPr>
        <p:sp>
          <p:nvSpPr>
            <p:cNvPr id="45" name="Line 22"/>
            <p:cNvSpPr>
              <a:spLocks noChangeShapeType="1"/>
            </p:cNvSpPr>
            <p:nvPr/>
          </p:nvSpPr>
          <p:spPr bwMode="auto">
            <a:xfrm flipH="1">
              <a:off x="6159418" y="3563060"/>
              <a:ext cx="4761" cy="1243013"/>
            </a:xfrm>
            <a:prstGeom prst="line">
              <a:avLst/>
            </a:prstGeom>
            <a:noFill/>
            <a:ln w="38100">
              <a:solidFill>
                <a:schemeClr val="accent2"/>
              </a:solidFill>
              <a:round/>
              <a:tailEnd type="oval" w="med" len="med"/>
            </a:ln>
          </p:spPr>
          <p:txBody>
            <a:bodyPr wrap="square">
              <a:spAutoFit/>
            </a:bodyPr>
            <a:p>
              <a:endParaRPr lang="zh-CN" altLang="en-US"/>
            </a:p>
          </p:txBody>
        </p:sp>
        <p:sp>
          <p:nvSpPr>
            <p:cNvPr id="46" name="Rectangle 23"/>
            <p:cNvSpPr>
              <a:spLocks noChangeArrowheads="1"/>
            </p:cNvSpPr>
            <p:nvPr/>
          </p:nvSpPr>
          <p:spPr bwMode="auto">
            <a:xfrm>
              <a:off x="6098907" y="3996249"/>
              <a:ext cx="127000" cy="393700"/>
            </a:xfrm>
            <a:prstGeom prst="rect">
              <a:avLst/>
            </a:prstGeom>
            <a:solidFill>
              <a:schemeClr val="bg1"/>
            </a:solidFill>
            <a:ln w="38100">
              <a:solidFill>
                <a:srgbClr val="0000FF"/>
              </a:solidFill>
              <a:miter lim="800000"/>
            </a:ln>
          </p:spPr>
          <p:txBody>
            <a:bodyPr anchor="ctr">
              <a:spAutoFit/>
            </a:bodyPr>
            <a:p>
              <a:endParaRPr lang="zh-CN" altLang="en-US"/>
            </a:p>
          </p:txBody>
        </p:sp>
        <p:sp>
          <p:nvSpPr>
            <p:cNvPr id="47" name="矩形 46"/>
            <p:cNvSpPr/>
            <p:nvPr/>
          </p:nvSpPr>
          <p:spPr>
            <a:xfrm>
              <a:off x="6187825" y="4008433"/>
              <a:ext cx="535724"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G2</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48" name="矩形 47"/>
            <p:cNvSpPr/>
            <p:nvPr/>
          </p:nvSpPr>
          <p:spPr>
            <a:xfrm>
              <a:off x="6222603" y="2428302"/>
              <a:ext cx="535724"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G1</a:t>
              </a:r>
              <a:endParaRPr kumimoji="1" lang="en-US" altLang="zh-CN" b="1" dirty="0">
                <a:solidFill>
                  <a:srgbClr val="FF0000"/>
                </a:solidFill>
                <a:latin typeface="Times New Roman" panose="02020603050405020304" pitchFamily="18" charset="0"/>
                <a:ea typeface="楷体_GB2312"/>
                <a:cs typeface="楷体_GB2312"/>
              </a:endParaRPr>
            </a:p>
          </p:txBody>
        </p:sp>
        <p:grpSp>
          <p:nvGrpSpPr>
            <p:cNvPr id="49" name="Group 16"/>
            <p:cNvGrpSpPr/>
            <p:nvPr/>
          </p:nvGrpSpPr>
          <p:grpSpPr bwMode="auto">
            <a:xfrm>
              <a:off x="6905159" y="1935501"/>
              <a:ext cx="127000" cy="1062037"/>
              <a:chOff x="2011" y="1560"/>
              <a:chExt cx="80" cy="669"/>
            </a:xfrm>
          </p:grpSpPr>
          <p:sp>
            <p:nvSpPr>
              <p:cNvPr id="50" name="Line 17"/>
              <p:cNvSpPr>
                <a:spLocks noChangeShapeType="1"/>
              </p:cNvSpPr>
              <p:nvPr/>
            </p:nvSpPr>
            <p:spPr bwMode="auto">
              <a:xfrm flipH="1">
                <a:off x="2057" y="1560"/>
                <a:ext cx="0" cy="669"/>
              </a:xfrm>
              <a:prstGeom prst="line">
                <a:avLst/>
              </a:prstGeom>
              <a:noFill/>
              <a:ln w="38100">
                <a:solidFill>
                  <a:schemeClr val="accent2"/>
                </a:solidFill>
                <a:round/>
                <a:headEnd type="oval" w="med" len="med"/>
                <a:tailEnd type="oval"/>
              </a:ln>
            </p:spPr>
            <p:txBody>
              <a:bodyPr>
                <a:spAutoFit/>
              </a:bodyPr>
              <a:p>
                <a:endParaRPr lang="zh-CN" altLang="en-US"/>
              </a:p>
            </p:txBody>
          </p:sp>
          <p:sp>
            <p:nvSpPr>
              <p:cNvPr id="51" name="Rectangle 19"/>
              <p:cNvSpPr>
                <a:spLocks noChangeArrowheads="1"/>
              </p:cNvSpPr>
              <p:nvPr/>
            </p:nvSpPr>
            <p:spPr bwMode="auto">
              <a:xfrm>
                <a:off x="2011" y="1717"/>
                <a:ext cx="80" cy="248"/>
              </a:xfrm>
              <a:prstGeom prst="rect">
                <a:avLst/>
              </a:prstGeom>
              <a:solidFill>
                <a:schemeClr val="bg1"/>
              </a:solidFill>
              <a:ln w="38100">
                <a:solidFill>
                  <a:srgbClr val="0000FF"/>
                </a:solidFill>
                <a:miter lim="800000"/>
              </a:ln>
            </p:spPr>
            <p:txBody>
              <a:bodyPr anchor="ctr">
                <a:spAutoFit/>
              </a:bodyPr>
              <a:p>
                <a:endParaRPr lang="zh-CN" altLang="en-US"/>
              </a:p>
            </p:txBody>
          </p:sp>
        </p:grpSp>
        <p:grpSp>
          <p:nvGrpSpPr>
            <p:cNvPr id="52" name="Group 21"/>
            <p:cNvGrpSpPr/>
            <p:nvPr/>
          </p:nvGrpSpPr>
          <p:grpSpPr bwMode="auto">
            <a:xfrm>
              <a:off x="6109412" y="1927563"/>
              <a:ext cx="127000" cy="1657350"/>
              <a:chOff x="1086" y="1555"/>
              <a:chExt cx="80" cy="1044"/>
            </a:xfrm>
          </p:grpSpPr>
          <p:sp>
            <p:nvSpPr>
              <p:cNvPr id="53" name="Line 22"/>
              <p:cNvSpPr>
                <a:spLocks noChangeShapeType="1"/>
              </p:cNvSpPr>
              <p:nvPr/>
            </p:nvSpPr>
            <p:spPr bwMode="auto">
              <a:xfrm flipH="1">
                <a:off x="1123" y="1555"/>
                <a:ext cx="0" cy="1044"/>
              </a:xfrm>
              <a:prstGeom prst="line">
                <a:avLst/>
              </a:prstGeom>
              <a:noFill/>
              <a:ln w="38100">
                <a:solidFill>
                  <a:schemeClr val="accent2"/>
                </a:solidFill>
                <a:round/>
              </a:ln>
            </p:spPr>
            <p:txBody>
              <a:bodyPr>
                <a:spAutoFit/>
              </a:bodyPr>
              <a:p>
                <a:endParaRPr lang="zh-CN" altLang="en-US"/>
              </a:p>
            </p:txBody>
          </p:sp>
          <p:sp>
            <p:nvSpPr>
              <p:cNvPr id="54" name="Rectangle 23"/>
              <p:cNvSpPr>
                <a:spLocks noChangeArrowheads="1"/>
              </p:cNvSpPr>
              <p:nvPr/>
            </p:nvSpPr>
            <p:spPr bwMode="auto">
              <a:xfrm>
                <a:off x="1086" y="1874"/>
                <a:ext cx="80" cy="248"/>
              </a:xfrm>
              <a:prstGeom prst="rect">
                <a:avLst/>
              </a:prstGeom>
              <a:solidFill>
                <a:schemeClr val="bg1"/>
              </a:solidFill>
              <a:ln w="38100">
                <a:solidFill>
                  <a:srgbClr val="0000FF"/>
                </a:solidFill>
                <a:miter lim="800000"/>
              </a:ln>
            </p:spPr>
            <p:txBody>
              <a:bodyPr anchor="ctr">
                <a:spAutoFit/>
              </a:bodyPr>
              <a:p>
                <a:endParaRPr lang="zh-CN" altLang="en-US"/>
              </a:p>
            </p:txBody>
          </p:sp>
        </p:grpSp>
        <p:grpSp>
          <p:nvGrpSpPr>
            <p:cNvPr id="55" name="Group 26"/>
            <p:cNvGrpSpPr/>
            <p:nvPr/>
          </p:nvGrpSpPr>
          <p:grpSpPr bwMode="auto">
            <a:xfrm>
              <a:off x="5078846" y="3591222"/>
              <a:ext cx="249238" cy="1277938"/>
              <a:chOff x="515" y="3240"/>
              <a:chExt cx="157" cy="805"/>
            </a:xfrm>
          </p:grpSpPr>
          <p:sp>
            <p:nvSpPr>
              <p:cNvPr id="67" name="Text Box 27"/>
              <p:cNvSpPr txBox="1">
                <a:spLocks noChangeArrowheads="1"/>
              </p:cNvSpPr>
              <p:nvPr/>
            </p:nvSpPr>
            <p:spPr bwMode="auto">
              <a:xfrm>
                <a:off x="523" y="3240"/>
                <a:ext cx="124" cy="230"/>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68" name="Text Box 28"/>
              <p:cNvSpPr txBox="1">
                <a:spLocks noChangeArrowheads="1"/>
              </p:cNvSpPr>
              <p:nvPr/>
            </p:nvSpPr>
            <p:spPr bwMode="auto">
              <a:xfrm>
                <a:off x="537" y="3815"/>
                <a:ext cx="124" cy="230"/>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69" name="Text Box 29"/>
              <p:cNvSpPr txBox="1">
                <a:spLocks noChangeArrowheads="1"/>
              </p:cNvSpPr>
              <p:nvPr/>
            </p:nvSpPr>
            <p:spPr bwMode="auto">
              <a:xfrm>
                <a:off x="515" y="3522"/>
                <a:ext cx="157" cy="192"/>
              </a:xfrm>
              <a:prstGeom prst="rect">
                <a:avLst/>
              </a:prstGeom>
              <a:noFill/>
              <a:ln w="9525">
                <a:noFill/>
                <a:miter lim="800000"/>
              </a:ln>
            </p:spPr>
            <p:txBody>
              <a:bodyPr lIns="0" tIns="0" rIns="0" bIns="0">
                <a:spAutoFit/>
              </a:bodyPr>
              <a:p>
                <a:pPr>
                  <a:spcBef>
                    <a:spcPct val="50000"/>
                  </a:spcBef>
                </a:pPr>
                <a:r>
                  <a:rPr lang="en-GB" altLang="zh-CN" sz="2000" b="1" i="1">
                    <a:solidFill>
                      <a:schemeClr val="accent2"/>
                    </a:solidFill>
                    <a:latin typeface="Times New Roman" panose="02020603050405020304" pitchFamily="18" charset="0"/>
                  </a:rPr>
                  <a:t>u</a:t>
                </a:r>
                <a:r>
                  <a:rPr lang="en-GB" altLang="zh-CN" sz="2000" b="1" baseline="-25000">
                    <a:solidFill>
                      <a:schemeClr val="accent2"/>
                    </a:solidFill>
                    <a:latin typeface="Times New Roman" panose="02020603050405020304" pitchFamily="18" charset="0"/>
                  </a:rPr>
                  <a:t>i</a:t>
                </a:r>
                <a:endParaRPr lang="en-US" altLang="zh-CN" sz="2000" b="1">
                  <a:solidFill>
                    <a:schemeClr val="accent2"/>
                  </a:solidFill>
                  <a:latin typeface="Times New Roman" panose="02020603050405020304" pitchFamily="18" charset="0"/>
                </a:endParaRPr>
              </a:p>
            </p:txBody>
          </p:sp>
        </p:grpSp>
        <p:sp>
          <p:nvSpPr>
            <p:cNvPr id="70" name="Line 30"/>
            <p:cNvSpPr>
              <a:spLocks noChangeShapeType="1"/>
            </p:cNvSpPr>
            <p:nvPr/>
          </p:nvSpPr>
          <p:spPr bwMode="auto">
            <a:xfrm>
              <a:off x="5155514" y="3603503"/>
              <a:ext cx="527050" cy="0"/>
            </a:xfrm>
            <a:prstGeom prst="line">
              <a:avLst/>
            </a:prstGeom>
            <a:noFill/>
            <a:ln w="38100">
              <a:solidFill>
                <a:schemeClr val="accent2"/>
              </a:solidFill>
              <a:round/>
            </a:ln>
          </p:spPr>
          <p:txBody>
            <a:bodyPr>
              <a:spAutoFit/>
            </a:bodyPr>
            <a:p>
              <a:endParaRPr lang="zh-CN" altLang="en-US"/>
            </a:p>
          </p:txBody>
        </p:sp>
        <p:grpSp>
          <p:nvGrpSpPr>
            <p:cNvPr id="71" name="Group 37"/>
            <p:cNvGrpSpPr/>
            <p:nvPr/>
          </p:nvGrpSpPr>
          <p:grpSpPr bwMode="auto">
            <a:xfrm>
              <a:off x="5682564" y="3440113"/>
              <a:ext cx="128588" cy="306388"/>
              <a:chOff x="2202" y="3900"/>
              <a:chExt cx="81" cy="193"/>
            </a:xfrm>
          </p:grpSpPr>
          <p:sp>
            <p:nvSpPr>
              <p:cNvPr id="72" name="Line 38"/>
              <p:cNvSpPr>
                <a:spLocks noChangeShapeType="1"/>
              </p:cNvSpPr>
              <p:nvPr/>
            </p:nvSpPr>
            <p:spPr bwMode="auto">
              <a:xfrm>
                <a:off x="2202" y="3901"/>
                <a:ext cx="0" cy="192"/>
              </a:xfrm>
              <a:prstGeom prst="line">
                <a:avLst/>
              </a:prstGeom>
              <a:noFill/>
              <a:ln w="38100">
                <a:solidFill>
                  <a:srgbClr val="0000FF"/>
                </a:solidFill>
                <a:round/>
              </a:ln>
            </p:spPr>
            <p:txBody>
              <a:bodyPr>
                <a:spAutoFit/>
              </a:bodyPr>
              <a:p>
                <a:endParaRPr lang="zh-CN" altLang="en-US"/>
              </a:p>
            </p:txBody>
          </p:sp>
          <p:sp>
            <p:nvSpPr>
              <p:cNvPr id="73" name="Line 39"/>
              <p:cNvSpPr>
                <a:spLocks noChangeShapeType="1"/>
              </p:cNvSpPr>
              <p:nvPr/>
            </p:nvSpPr>
            <p:spPr bwMode="auto">
              <a:xfrm>
                <a:off x="2283" y="3900"/>
                <a:ext cx="0" cy="192"/>
              </a:xfrm>
              <a:prstGeom prst="line">
                <a:avLst/>
              </a:prstGeom>
              <a:noFill/>
              <a:ln w="38100">
                <a:solidFill>
                  <a:srgbClr val="0000FF"/>
                </a:solidFill>
                <a:round/>
              </a:ln>
            </p:spPr>
            <p:txBody>
              <a:bodyPr>
                <a:spAutoFit/>
              </a:bodyPr>
              <a:p>
                <a:endParaRPr lang="zh-CN" altLang="en-US"/>
              </a:p>
            </p:txBody>
          </p:sp>
        </p:grpSp>
        <p:sp>
          <p:nvSpPr>
            <p:cNvPr id="74" name="Line 45"/>
            <p:cNvSpPr>
              <a:spLocks noChangeShapeType="1"/>
            </p:cNvSpPr>
            <p:nvPr/>
          </p:nvSpPr>
          <p:spPr bwMode="auto">
            <a:xfrm>
              <a:off x="5161675" y="4827926"/>
              <a:ext cx="3395662" cy="0"/>
            </a:xfrm>
            <a:prstGeom prst="line">
              <a:avLst/>
            </a:prstGeom>
            <a:noFill/>
            <a:ln w="38100">
              <a:solidFill>
                <a:schemeClr val="accent2"/>
              </a:solidFill>
              <a:round/>
            </a:ln>
          </p:spPr>
          <p:txBody>
            <a:bodyPr>
              <a:spAutoFit/>
            </a:bodyPr>
            <a:p>
              <a:endParaRPr lang="zh-CN" altLang="en-US"/>
            </a:p>
          </p:txBody>
        </p:sp>
        <p:sp>
          <p:nvSpPr>
            <p:cNvPr id="75" name="Line 50"/>
            <p:cNvSpPr>
              <a:spLocks noChangeShapeType="1"/>
            </p:cNvSpPr>
            <p:nvPr/>
          </p:nvSpPr>
          <p:spPr bwMode="auto">
            <a:xfrm rot="5400000">
              <a:off x="6415800" y="3373776"/>
              <a:ext cx="0" cy="468312"/>
            </a:xfrm>
            <a:prstGeom prst="line">
              <a:avLst/>
            </a:prstGeom>
            <a:noFill/>
            <a:ln w="38100">
              <a:solidFill>
                <a:schemeClr val="accent2"/>
              </a:solidFill>
              <a:round/>
            </a:ln>
          </p:spPr>
          <p:txBody>
            <a:bodyPr wrap="none" anchor="ctr"/>
            <a:p>
              <a:endParaRPr lang="zh-CN" altLang="en-US"/>
            </a:p>
          </p:txBody>
        </p:sp>
        <p:sp>
          <p:nvSpPr>
            <p:cNvPr id="76" name="Line 52"/>
            <p:cNvSpPr>
              <a:spLocks noChangeShapeType="1"/>
            </p:cNvSpPr>
            <p:nvPr/>
          </p:nvSpPr>
          <p:spPr bwMode="auto">
            <a:xfrm flipH="1">
              <a:off x="6980671" y="3756363"/>
              <a:ext cx="635" cy="1040765"/>
            </a:xfrm>
            <a:prstGeom prst="line">
              <a:avLst/>
            </a:prstGeom>
            <a:noFill/>
            <a:ln w="38100">
              <a:solidFill>
                <a:schemeClr val="accent2"/>
              </a:solidFill>
              <a:round/>
              <a:tailEnd type="oval" w="med" len="med"/>
            </a:ln>
          </p:spPr>
          <p:txBody>
            <a:bodyPr wrap="square">
              <a:spAutoFit/>
            </a:bodyPr>
            <a:p>
              <a:endParaRPr lang="zh-CN" altLang="en-US"/>
            </a:p>
          </p:txBody>
        </p:sp>
        <p:sp>
          <p:nvSpPr>
            <p:cNvPr id="77" name="Line 53"/>
            <p:cNvSpPr>
              <a:spLocks noChangeShapeType="1"/>
            </p:cNvSpPr>
            <p:nvPr/>
          </p:nvSpPr>
          <p:spPr bwMode="auto">
            <a:xfrm flipH="1">
              <a:off x="6974600" y="3022939"/>
              <a:ext cx="6350" cy="304800"/>
            </a:xfrm>
            <a:prstGeom prst="line">
              <a:avLst/>
            </a:prstGeom>
            <a:noFill/>
            <a:ln w="38100">
              <a:solidFill>
                <a:schemeClr val="accent2"/>
              </a:solidFill>
              <a:round/>
            </a:ln>
          </p:spPr>
          <p:txBody>
            <a:bodyPr wrap="square">
              <a:spAutoFit/>
            </a:bodyPr>
            <a:p>
              <a:endParaRPr lang="zh-CN" altLang="en-US"/>
            </a:p>
          </p:txBody>
        </p:sp>
        <p:sp>
          <p:nvSpPr>
            <p:cNvPr id="78" name="Line 54"/>
            <p:cNvSpPr>
              <a:spLocks noChangeShapeType="1"/>
            </p:cNvSpPr>
            <p:nvPr/>
          </p:nvSpPr>
          <p:spPr bwMode="auto">
            <a:xfrm flipV="1">
              <a:off x="6992062" y="2997539"/>
              <a:ext cx="723900" cy="0"/>
            </a:xfrm>
            <a:prstGeom prst="line">
              <a:avLst/>
            </a:prstGeom>
            <a:noFill/>
            <a:ln w="38100">
              <a:solidFill>
                <a:schemeClr val="accent2"/>
              </a:solidFill>
              <a:round/>
            </a:ln>
          </p:spPr>
          <p:txBody>
            <a:bodyPr wrap="square">
              <a:spAutoFit/>
            </a:bodyPr>
            <a:p>
              <a:endParaRPr lang="zh-CN" altLang="en-US"/>
            </a:p>
          </p:txBody>
        </p:sp>
        <p:sp>
          <p:nvSpPr>
            <p:cNvPr id="79" name="Line 57"/>
            <p:cNvSpPr>
              <a:spLocks noChangeShapeType="1"/>
            </p:cNvSpPr>
            <p:nvPr/>
          </p:nvSpPr>
          <p:spPr bwMode="auto">
            <a:xfrm flipH="1">
              <a:off x="5815725" y="3605551"/>
              <a:ext cx="352425" cy="0"/>
            </a:xfrm>
            <a:prstGeom prst="line">
              <a:avLst/>
            </a:prstGeom>
            <a:noFill/>
            <a:ln w="38100">
              <a:solidFill>
                <a:schemeClr val="accent2"/>
              </a:solidFill>
              <a:round/>
              <a:headEnd type="oval" w="med" len="med"/>
            </a:ln>
          </p:spPr>
          <p:txBody>
            <a:bodyPr>
              <a:spAutoFit/>
            </a:bodyPr>
            <a:p>
              <a:endParaRPr lang="zh-CN" altLang="en-US"/>
            </a:p>
          </p:txBody>
        </p:sp>
        <p:sp>
          <p:nvSpPr>
            <p:cNvPr id="80" name="Text Box 59"/>
            <p:cNvSpPr txBox="1">
              <a:spLocks noChangeArrowheads="1"/>
            </p:cNvSpPr>
            <p:nvPr/>
          </p:nvSpPr>
          <p:spPr bwMode="auto">
            <a:xfrm>
              <a:off x="8421663" y="3140968"/>
              <a:ext cx="196850" cy="365125"/>
            </a:xfrm>
            <a:prstGeom prst="rect">
              <a:avLst/>
            </a:prstGeom>
            <a:noFill/>
            <a:ln w="9525">
              <a:noFill/>
              <a:miter lim="800000"/>
            </a:ln>
          </p:spPr>
          <p:txBody>
            <a:bodyPr lIns="0" tIns="0" rIns="0" bIns="0">
              <a:spAutoFit/>
            </a:bodyPr>
            <a:p>
              <a:pPr>
                <a:spcBef>
                  <a:spcPct val="50000"/>
                </a:spcBef>
              </a:pPr>
              <a:r>
                <a:rPr lang="en-GB" altLang="zh-CN" sz="2400" b="1" dirty="0">
                  <a:solidFill>
                    <a:schemeClr val="accent2"/>
                  </a:solidFill>
                  <a:latin typeface="Times New Roman" panose="02020603050405020304" pitchFamily="18" charset="0"/>
                </a:rPr>
                <a:t>+</a:t>
              </a:r>
              <a:endParaRPr lang="en-US" altLang="zh-CN" sz="2400" b="1" dirty="0">
                <a:solidFill>
                  <a:schemeClr val="accent2"/>
                </a:solidFill>
                <a:latin typeface="Times New Roman" panose="02020603050405020304" pitchFamily="18" charset="0"/>
              </a:endParaRPr>
            </a:p>
          </p:txBody>
        </p:sp>
        <p:sp>
          <p:nvSpPr>
            <p:cNvPr id="81" name="Text Box 60"/>
            <p:cNvSpPr txBox="1">
              <a:spLocks noChangeArrowheads="1"/>
            </p:cNvSpPr>
            <p:nvPr/>
          </p:nvSpPr>
          <p:spPr bwMode="auto">
            <a:xfrm>
              <a:off x="8443888" y="4432027"/>
              <a:ext cx="196850" cy="365125"/>
            </a:xfrm>
            <a:prstGeom prst="rect">
              <a:avLst/>
            </a:prstGeom>
            <a:noFill/>
            <a:ln w="9525">
              <a:noFill/>
              <a:miter lim="800000"/>
            </a:ln>
          </p:spPr>
          <p:txBody>
            <a:bodyPr lIns="0" tIns="0" rIns="0" bIns="0">
              <a:spAutoFit/>
            </a:bodyPr>
            <a:p>
              <a:pPr>
                <a:spcBef>
                  <a:spcPct val="50000"/>
                </a:spcBef>
              </a:pPr>
              <a:r>
                <a:rPr lang="en-GB"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p:txBody>
        </p:sp>
        <p:sp>
          <p:nvSpPr>
            <p:cNvPr id="82" name="Text Box 61"/>
            <p:cNvSpPr txBox="1">
              <a:spLocks noChangeArrowheads="1"/>
            </p:cNvSpPr>
            <p:nvPr/>
          </p:nvSpPr>
          <p:spPr bwMode="auto">
            <a:xfrm>
              <a:off x="8380177" y="3783689"/>
              <a:ext cx="249237" cy="304800"/>
            </a:xfrm>
            <a:prstGeom prst="rect">
              <a:avLst/>
            </a:prstGeom>
            <a:noFill/>
            <a:ln w="9525">
              <a:noFill/>
              <a:miter lim="800000"/>
            </a:ln>
          </p:spPr>
          <p:txBody>
            <a:bodyPr lIns="0" tIns="0" rIns="0" bIns="0">
              <a:spAutoFit/>
            </a:bodyPr>
            <a:p>
              <a:pPr>
                <a:spcBef>
                  <a:spcPct val="50000"/>
                </a:spcBef>
              </a:pPr>
              <a:r>
                <a:rPr lang="en-GB" altLang="zh-CN" sz="2000" b="1" i="1" dirty="0" err="1">
                  <a:solidFill>
                    <a:schemeClr val="accent2"/>
                  </a:solidFill>
                  <a:latin typeface="Times New Roman" panose="02020603050405020304" pitchFamily="18" charset="0"/>
                </a:rPr>
                <a:t>u</a:t>
              </a:r>
              <a:r>
                <a:rPr lang="en-GB" altLang="zh-CN" sz="2000" b="1" i="1" baseline="-25000" dirty="0" err="1">
                  <a:solidFill>
                    <a:schemeClr val="accent2"/>
                  </a:solidFill>
                  <a:latin typeface="Times New Roman" panose="02020603050405020304" pitchFamily="18" charset="0"/>
                </a:rPr>
                <a:t>o</a:t>
              </a:r>
              <a:endParaRPr lang="en-US" altLang="zh-CN" sz="2000" b="1" i="1" dirty="0">
                <a:solidFill>
                  <a:schemeClr val="accent2"/>
                </a:solidFill>
                <a:latin typeface="Times New Roman" panose="02020603050405020304" pitchFamily="18" charset="0"/>
              </a:endParaRPr>
            </a:p>
          </p:txBody>
        </p:sp>
        <p:sp>
          <p:nvSpPr>
            <p:cNvPr id="83" name="Line 64"/>
            <p:cNvSpPr>
              <a:spLocks noChangeShapeType="1"/>
            </p:cNvSpPr>
            <p:nvPr/>
          </p:nvSpPr>
          <p:spPr bwMode="auto">
            <a:xfrm flipH="1" flipV="1">
              <a:off x="7846137" y="2997539"/>
              <a:ext cx="706437" cy="9525"/>
            </a:xfrm>
            <a:prstGeom prst="line">
              <a:avLst/>
            </a:prstGeom>
            <a:noFill/>
            <a:ln w="38100">
              <a:solidFill>
                <a:schemeClr val="accent2"/>
              </a:solidFill>
              <a:round/>
            </a:ln>
          </p:spPr>
          <p:txBody>
            <a:bodyPr wrap="square">
              <a:spAutoFit/>
            </a:bodyPr>
            <a:p>
              <a:endParaRPr lang="zh-CN" altLang="en-US"/>
            </a:p>
          </p:txBody>
        </p:sp>
        <p:grpSp>
          <p:nvGrpSpPr>
            <p:cNvPr id="84" name="Group 68"/>
            <p:cNvGrpSpPr/>
            <p:nvPr/>
          </p:nvGrpSpPr>
          <p:grpSpPr bwMode="auto">
            <a:xfrm>
              <a:off x="7696912" y="2853076"/>
              <a:ext cx="144462" cy="306388"/>
              <a:chOff x="1963" y="3900"/>
              <a:chExt cx="91" cy="193"/>
            </a:xfrm>
          </p:grpSpPr>
          <p:sp>
            <p:nvSpPr>
              <p:cNvPr id="85" name="Line 69"/>
              <p:cNvSpPr>
                <a:spLocks noChangeShapeType="1"/>
              </p:cNvSpPr>
              <p:nvPr/>
            </p:nvSpPr>
            <p:spPr bwMode="auto">
              <a:xfrm>
                <a:off x="1963" y="3901"/>
                <a:ext cx="0" cy="192"/>
              </a:xfrm>
              <a:prstGeom prst="line">
                <a:avLst/>
              </a:prstGeom>
              <a:noFill/>
              <a:ln w="38100">
                <a:solidFill>
                  <a:srgbClr val="0000FF"/>
                </a:solidFill>
                <a:round/>
              </a:ln>
            </p:spPr>
            <p:txBody>
              <a:bodyPr>
                <a:spAutoFit/>
              </a:bodyPr>
              <a:p>
                <a:endParaRPr lang="zh-CN" altLang="en-US"/>
              </a:p>
            </p:txBody>
          </p:sp>
          <p:sp>
            <p:nvSpPr>
              <p:cNvPr id="86" name="Line 70"/>
              <p:cNvSpPr>
                <a:spLocks noChangeShapeType="1"/>
              </p:cNvSpPr>
              <p:nvPr/>
            </p:nvSpPr>
            <p:spPr bwMode="auto">
              <a:xfrm>
                <a:off x="2054" y="3900"/>
                <a:ext cx="0" cy="192"/>
              </a:xfrm>
              <a:prstGeom prst="line">
                <a:avLst/>
              </a:prstGeom>
              <a:noFill/>
              <a:ln w="38100">
                <a:solidFill>
                  <a:srgbClr val="0000FF"/>
                </a:solidFill>
                <a:round/>
              </a:ln>
            </p:spPr>
            <p:txBody>
              <a:bodyPr>
                <a:spAutoFit/>
              </a:bodyPr>
              <a:p>
                <a:endParaRPr lang="zh-CN" altLang="en-US"/>
              </a:p>
            </p:txBody>
          </p:sp>
        </p:grpSp>
        <p:grpSp>
          <p:nvGrpSpPr>
            <p:cNvPr id="87" name="Group 71"/>
            <p:cNvGrpSpPr/>
            <p:nvPr/>
          </p:nvGrpSpPr>
          <p:grpSpPr bwMode="auto">
            <a:xfrm>
              <a:off x="6815850" y="4839039"/>
              <a:ext cx="306387" cy="231775"/>
              <a:chOff x="4252" y="2421"/>
              <a:chExt cx="193" cy="146"/>
            </a:xfrm>
          </p:grpSpPr>
          <p:sp>
            <p:nvSpPr>
              <p:cNvPr id="88" name="Line 72"/>
              <p:cNvSpPr>
                <a:spLocks noChangeShapeType="1"/>
              </p:cNvSpPr>
              <p:nvPr/>
            </p:nvSpPr>
            <p:spPr bwMode="auto">
              <a:xfrm flipV="1">
                <a:off x="4252" y="2558"/>
                <a:ext cx="193" cy="0"/>
              </a:xfrm>
              <a:prstGeom prst="line">
                <a:avLst/>
              </a:prstGeom>
              <a:noFill/>
              <a:ln w="38100">
                <a:solidFill>
                  <a:schemeClr val="accent2"/>
                </a:solidFill>
                <a:round/>
              </a:ln>
            </p:spPr>
            <p:txBody>
              <a:bodyPr>
                <a:spAutoFit/>
              </a:bodyPr>
              <a:p>
                <a:endParaRPr lang="zh-CN" altLang="en-US"/>
              </a:p>
            </p:txBody>
          </p:sp>
          <p:sp>
            <p:nvSpPr>
              <p:cNvPr id="89" name="Line 73"/>
              <p:cNvSpPr>
                <a:spLocks noChangeShapeType="1"/>
              </p:cNvSpPr>
              <p:nvPr/>
            </p:nvSpPr>
            <p:spPr bwMode="auto">
              <a:xfrm>
                <a:off x="4352" y="2421"/>
                <a:ext cx="0" cy="146"/>
              </a:xfrm>
              <a:prstGeom prst="line">
                <a:avLst/>
              </a:prstGeom>
              <a:noFill/>
              <a:ln w="38100">
                <a:solidFill>
                  <a:schemeClr val="accent2"/>
                </a:solidFill>
                <a:round/>
              </a:ln>
            </p:spPr>
            <p:txBody>
              <a:bodyPr>
                <a:spAutoFit/>
              </a:bodyPr>
              <a:p>
                <a:endParaRPr lang="zh-CN" altLang="en-US"/>
              </a:p>
            </p:txBody>
          </p:sp>
        </p:grpSp>
        <p:sp>
          <p:nvSpPr>
            <p:cNvPr id="90" name="Line 79"/>
            <p:cNvSpPr>
              <a:spLocks noChangeShapeType="1"/>
            </p:cNvSpPr>
            <p:nvPr/>
          </p:nvSpPr>
          <p:spPr bwMode="auto">
            <a:xfrm>
              <a:off x="6147512" y="1924388"/>
              <a:ext cx="1916113" cy="0"/>
            </a:xfrm>
            <a:prstGeom prst="line">
              <a:avLst/>
            </a:prstGeom>
            <a:noFill/>
            <a:ln w="38100">
              <a:solidFill>
                <a:schemeClr val="accent2"/>
              </a:solidFill>
              <a:round/>
            </a:ln>
          </p:spPr>
          <p:txBody>
            <a:bodyPr>
              <a:spAutoFit/>
            </a:bodyPr>
            <a:p>
              <a:endParaRPr lang="zh-CN" altLang="en-US"/>
            </a:p>
          </p:txBody>
        </p:sp>
        <p:sp>
          <p:nvSpPr>
            <p:cNvPr id="91" name="Oval 80"/>
            <p:cNvSpPr>
              <a:spLocks noChangeArrowheads="1"/>
            </p:cNvSpPr>
            <p:nvPr/>
          </p:nvSpPr>
          <p:spPr bwMode="auto">
            <a:xfrm>
              <a:off x="8055687" y="1867238"/>
              <a:ext cx="88900" cy="103188"/>
            </a:xfrm>
            <a:prstGeom prst="ellipse">
              <a:avLst/>
            </a:prstGeom>
            <a:noFill/>
            <a:ln w="38100">
              <a:solidFill>
                <a:schemeClr val="accent2"/>
              </a:solidFill>
              <a:round/>
            </a:ln>
          </p:spPr>
          <p:txBody>
            <a:bodyPr anchor="ctr">
              <a:spAutoFit/>
            </a:bodyPr>
            <a:p>
              <a:endParaRPr lang="zh-CN" altLang="en-US"/>
            </a:p>
          </p:txBody>
        </p:sp>
        <p:grpSp>
          <p:nvGrpSpPr>
            <p:cNvPr id="92" name="组合 91"/>
            <p:cNvGrpSpPr/>
            <p:nvPr/>
          </p:nvGrpSpPr>
          <p:grpSpPr>
            <a:xfrm>
              <a:off x="6560467" y="3123814"/>
              <a:ext cx="420483" cy="680899"/>
              <a:chOff x="6932614" y="4728321"/>
              <a:chExt cx="420483" cy="680899"/>
            </a:xfrm>
          </p:grpSpPr>
          <p:sp>
            <p:nvSpPr>
              <p:cNvPr id="93" name="Line 12"/>
              <p:cNvSpPr>
                <a:spLocks noChangeAspect="1" noChangeShapeType="1"/>
              </p:cNvSpPr>
              <p:nvPr/>
            </p:nvSpPr>
            <p:spPr bwMode="auto">
              <a:xfrm>
                <a:off x="7161214" y="4877584"/>
                <a:ext cx="0" cy="115888"/>
              </a:xfrm>
              <a:prstGeom prst="line">
                <a:avLst/>
              </a:prstGeom>
              <a:noFill/>
              <a:ln w="38100">
                <a:solidFill>
                  <a:schemeClr val="tx1"/>
                </a:solidFill>
                <a:round/>
              </a:ln>
            </p:spPr>
            <p:txBody>
              <a:bodyPr/>
              <a:p>
                <a:endParaRPr lang="zh-CN" altLang="en-US"/>
              </a:p>
            </p:txBody>
          </p:sp>
          <p:sp>
            <p:nvSpPr>
              <p:cNvPr id="94" name="Line 13"/>
              <p:cNvSpPr>
                <a:spLocks noChangeShapeType="1"/>
              </p:cNvSpPr>
              <p:nvPr/>
            </p:nvSpPr>
            <p:spPr bwMode="auto">
              <a:xfrm>
                <a:off x="6932614" y="5212345"/>
                <a:ext cx="152400" cy="0"/>
              </a:xfrm>
              <a:prstGeom prst="line">
                <a:avLst/>
              </a:prstGeom>
              <a:noFill/>
              <a:ln w="38100">
                <a:solidFill>
                  <a:schemeClr val="tx1"/>
                </a:solidFill>
                <a:round/>
              </a:ln>
            </p:spPr>
            <p:txBody>
              <a:bodyPr/>
              <a:p>
                <a:endParaRPr lang="zh-CN" altLang="en-US"/>
              </a:p>
            </p:txBody>
          </p:sp>
          <p:sp>
            <p:nvSpPr>
              <p:cNvPr id="95" name="Line 17"/>
              <p:cNvSpPr>
                <a:spLocks noChangeAspect="1" noChangeShapeType="1"/>
              </p:cNvSpPr>
              <p:nvPr/>
            </p:nvSpPr>
            <p:spPr bwMode="auto">
              <a:xfrm>
                <a:off x="7075489" y="4914107"/>
                <a:ext cx="0" cy="301902"/>
              </a:xfrm>
              <a:prstGeom prst="line">
                <a:avLst/>
              </a:prstGeom>
              <a:noFill/>
              <a:ln w="38100">
                <a:solidFill>
                  <a:schemeClr val="tx1"/>
                </a:solidFill>
                <a:round/>
              </a:ln>
            </p:spPr>
            <p:txBody>
              <a:bodyPr/>
              <a:p>
                <a:endParaRPr lang="zh-CN" altLang="en-US"/>
              </a:p>
            </p:txBody>
          </p:sp>
          <p:sp>
            <p:nvSpPr>
              <p:cNvPr id="96" name="Line 18"/>
              <p:cNvSpPr>
                <a:spLocks noChangeAspect="1" noChangeShapeType="1"/>
              </p:cNvSpPr>
              <p:nvPr/>
            </p:nvSpPr>
            <p:spPr bwMode="auto">
              <a:xfrm>
                <a:off x="7161214" y="5220484"/>
                <a:ext cx="188912" cy="0"/>
              </a:xfrm>
              <a:prstGeom prst="line">
                <a:avLst/>
              </a:prstGeom>
              <a:noFill/>
              <a:ln w="38100">
                <a:solidFill>
                  <a:schemeClr val="tx1"/>
                </a:solidFill>
                <a:round/>
              </a:ln>
            </p:spPr>
            <p:txBody>
              <a:bodyPr/>
              <a:p>
                <a:endParaRPr lang="zh-CN" altLang="en-US"/>
              </a:p>
            </p:txBody>
          </p:sp>
          <p:sp>
            <p:nvSpPr>
              <p:cNvPr id="97" name="Line 33"/>
              <p:cNvSpPr>
                <a:spLocks noChangeAspect="1" noChangeShapeType="1"/>
              </p:cNvSpPr>
              <p:nvPr/>
            </p:nvSpPr>
            <p:spPr bwMode="auto">
              <a:xfrm>
                <a:off x="7161214" y="5018872"/>
                <a:ext cx="0" cy="107950"/>
              </a:xfrm>
              <a:prstGeom prst="line">
                <a:avLst/>
              </a:prstGeom>
              <a:noFill/>
              <a:ln w="38100">
                <a:solidFill>
                  <a:schemeClr val="tx1"/>
                </a:solidFill>
                <a:round/>
              </a:ln>
            </p:spPr>
            <p:txBody>
              <a:bodyPr/>
              <a:p>
                <a:endParaRPr lang="zh-CN" altLang="en-US"/>
              </a:p>
            </p:txBody>
          </p:sp>
          <p:sp>
            <p:nvSpPr>
              <p:cNvPr id="98" name="Line 34"/>
              <p:cNvSpPr>
                <a:spLocks noChangeAspect="1" noChangeShapeType="1"/>
              </p:cNvSpPr>
              <p:nvPr/>
            </p:nvSpPr>
            <p:spPr bwMode="auto">
              <a:xfrm>
                <a:off x="7161214" y="5158572"/>
                <a:ext cx="0" cy="115888"/>
              </a:xfrm>
              <a:prstGeom prst="line">
                <a:avLst/>
              </a:prstGeom>
              <a:noFill/>
              <a:ln w="38100">
                <a:solidFill>
                  <a:schemeClr val="tx1"/>
                </a:solidFill>
                <a:round/>
              </a:ln>
            </p:spPr>
            <p:txBody>
              <a:bodyPr/>
              <a:p>
                <a:endParaRPr lang="zh-CN" altLang="en-US"/>
              </a:p>
            </p:txBody>
          </p:sp>
          <p:sp>
            <p:nvSpPr>
              <p:cNvPr id="99" name="Line 18"/>
              <p:cNvSpPr>
                <a:spLocks noChangeAspect="1" noChangeShapeType="1"/>
              </p:cNvSpPr>
              <p:nvPr/>
            </p:nvSpPr>
            <p:spPr bwMode="auto">
              <a:xfrm>
                <a:off x="7161214" y="5070767"/>
                <a:ext cx="188912" cy="0"/>
              </a:xfrm>
              <a:prstGeom prst="line">
                <a:avLst/>
              </a:prstGeom>
              <a:noFill/>
              <a:ln w="38100">
                <a:solidFill>
                  <a:schemeClr val="tx1"/>
                </a:solidFill>
                <a:round/>
                <a:headEnd type="stealth" w="med" len="med"/>
              </a:ln>
            </p:spPr>
            <p:txBody>
              <a:bodyPr/>
              <a:p>
                <a:endParaRPr lang="zh-CN" altLang="en-US"/>
              </a:p>
            </p:txBody>
          </p:sp>
          <p:sp>
            <p:nvSpPr>
              <p:cNvPr id="100" name="Line 18"/>
              <p:cNvSpPr>
                <a:spLocks noChangeAspect="1" noChangeShapeType="1"/>
              </p:cNvSpPr>
              <p:nvPr/>
            </p:nvSpPr>
            <p:spPr bwMode="auto">
              <a:xfrm>
                <a:off x="7161214" y="4935535"/>
                <a:ext cx="188912" cy="0"/>
              </a:xfrm>
              <a:prstGeom prst="line">
                <a:avLst/>
              </a:prstGeom>
              <a:noFill/>
              <a:ln w="38100">
                <a:solidFill>
                  <a:schemeClr val="tx1"/>
                </a:solidFill>
                <a:round/>
              </a:ln>
            </p:spPr>
            <p:txBody>
              <a:bodyPr/>
              <a:p>
                <a:endParaRPr lang="zh-CN" altLang="en-US"/>
              </a:p>
            </p:txBody>
          </p:sp>
          <p:cxnSp>
            <p:nvCxnSpPr>
              <p:cNvPr id="101" name="直接连接符 100"/>
              <p:cNvCxnSpPr>
                <a:stCxn id="99" idx="1"/>
              </p:cNvCxnSpPr>
              <p:nvPr/>
            </p:nvCxnSpPr>
            <p:spPr>
              <a:xfrm>
                <a:off x="7350126" y="5070768"/>
                <a:ext cx="0" cy="3384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7353097" y="4728321"/>
                <a:ext cx="0" cy="2103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矩形 102"/>
            <p:cNvSpPr/>
            <p:nvPr/>
          </p:nvSpPr>
          <p:spPr>
            <a:xfrm>
              <a:off x="6225480" y="2431965"/>
              <a:ext cx="458779"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G</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104" name="矩形 103"/>
            <p:cNvSpPr/>
            <p:nvPr/>
          </p:nvSpPr>
          <p:spPr>
            <a:xfrm>
              <a:off x="6991709" y="2155269"/>
              <a:ext cx="458779"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R</a:t>
              </a:r>
              <a:r>
                <a:rPr kumimoji="1" lang="en-US" altLang="zh-CN" b="1" baseline="-25000" dirty="0">
                  <a:solidFill>
                    <a:srgbClr val="FF0000"/>
                  </a:solidFill>
                  <a:latin typeface="Times New Roman" panose="02020603050405020304" pitchFamily="18" charset="0"/>
                  <a:ea typeface="楷体_GB2312"/>
                  <a:cs typeface="楷体_GB2312"/>
                </a:rPr>
                <a:t>D</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105" name="矩形 104"/>
            <p:cNvSpPr/>
            <p:nvPr/>
          </p:nvSpPr>
          <p:spPr>
            <a:xfrm>
              <a:off x="7956376" y="1993347"/>
              <a:ext cx="579005"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V</a:t>
              </a:r>
              <a:r>
                <a:rPr kumimoji="1" lang="en-US" altLang="zh-CN" b="1" baseline="-25000" dirty="0">
                  <a:solidFill>
                    <a:srgbClr val="FF0000"/>
                  </a:solidFill>
                  <a:latin typeface="Times New Roman" panose="02020603050405020304" pitchFamily="18" charset="0"/>
                  <a:ea typeface="楷体_GB2312"/>
                  <a:cs typeface="楷体_GB2312"/>
                </a:rPr>
                <a:t>DD</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106" name="矩形 105"/>
            <p:cNvSpPr/>
            <p:nvPr/>
          </p:nvSpPr>
          <p:spPr>
            <a:xfrm>
              <a:off x="5526426" y="3061396"/>
              <a:ext cx="409575" cy="368300"/>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sym typeface="+mn-ea"/>
                </a:rPr>
                <a:t>C</a:t>
              </a:r>
              <a:r>
                <a:rPr kumimoji="1" lang="en-US" altLang="zh-CN" b="1" baseline="-25000" dirty="0">
                  <a:solidFill>
                    <a:srgbClr val="FF0000"/>
                  </a:solidFill>
                  <a:latin typeface="Times New Roman" panose="02020603050405020304" pitchFamily="18" charset="0"/>
                  <a:ea typeface="楷体_GB2312"/>
                  <a:cs typeface="楷体_GB2312"/>
                  <a:sym typeface="+mn-ea"/>
                </a:rPr>
                <a:t>1</a:t>
              </a:r>
              <a:endParaRPr kumimoji="1" lang="en-US" altLang="zh-CN" b="1" dirty="0">
                <a:solidFill>
                  <a:srgbClr val="FF0000"/>
                </a:solidFill>
                <a:latin typeface="Times New Roman" panose="02020603050405020304" pitchFamily="18" charset="0"/>
                <a:ea typeface="楷体_GB2312"/>
                <a:cs typeface="楷体_GB2312"/>
              </a:endParaRPr>
            </a:p>
          </p:txBody>
        </p:sp>
        <p:sp>
          <p:nvSpPr>
            <p:cNvPr id="107" name="矩形 106"/>
            <p:cNvSpPr/>
            <p:nvPr/>
          </p:nvSpPr>
          <p:spPr>
            <a:xfrm>
              <a:off x="7558172" y="3176856"/>
              <a:ext cx="415498" cy="369332"/>
            </a:xfrm>
            <a:prstGeom prst="rect">
              <a:avLst/>
            </a:prstGeom>
          </p:spPr>
          <p:txBody>
            <a:bodyPr wrap="none">
              <a:spAutoFit/>
            </a:bodyPr>
            <a:p>
              <a:pPr algn="ctr">
                <a:spcBef>
                  <a:spcPct val="50000"/>
                </a:spcBef>
              </a:pPr>
              <a:r>
                <a:rPr kumimoji="1" lang="en-US" altLang="zh-CN" b="1" i="1" dirty="0">
                  <a:solidFill>
                    <a:srgbClr val="FF0000"/>
                  </a:solidFill>
                  <a:latin typeface="Times New Roman" panose="02020603050405020304" pitchFamily="18" charset="0"/>
                  <a:ea typeface="楷体_GB2312"/>
                  <a:cs typeface="楷体_GB2312"/>
                </a:rPr>
                <a:t>C</a:t>
              </a:r>
              <a:r>
                <a:rPr kumimoji="1" lang="en-US" altLang="zh-CN" b="1" baseline="-25000" dirty="0">
                  <a:solidFill>
                    <a:srgbClr val="FF0000"/>
                  </a:solidFill>
                  <a:latin typeface="Times New Roman" panose="02020603050405020304" pitchFamily="18" charset="0"/>
                  <a:ea typeface="楷体_GB2312"/>
                  <a:cs typeface="楷体_GB2312"/>
                </a:rPr>
                <a:t>2</a:t>
              </a:r>
              <a:endParaRPr kumimoji="1" lang="en-US" altLang="zh-CN" b="1" dirty="0">
                <a:solidFill>
                  <a:srgbClr val="FF0000"/>
                </a:solidFill>
                <a:latin typeface="Times New Roman" panose="02020603050405020304" pitchFamily="18" charset="0"/>
                <a:ea typeface="楷体_GB2312"/>
                <a:cs typeface="楷体_GB2312"/>
              </a:endParaRPr>
            </a:p>
          </p:txBody>
        </p:sp>
      </p:grpSp>
      <p:sp>
        <p:nvSpPr>
          <p:cNvPr id="328763" name="矩形 328762"/>
          <p:cNvSpPr/>
          <p:nvPr/>
        </p:nvSpPr>
        <p:spPr>
          <a:xfrm>
            <a:off x="313690" y="3622675"/>
            <a:ext cx="3454400" cy="1129665"/>
          </a:xfrm>
          <a:prstGeom prst="rect">
            <a:avLst/>
          </a:prstGeom>
          <a:noFill/>
          <a:ln w="9525">
            <a:noFill/>
          </a:ln>
        </p:spPr>
        <p:txBody>
          <a:bodyPr wrap="square">
            <a:spAutoFit/>
          </a:bodyPr>
          <a:p>
            <a:pPr>
              <a:lnSpc>
                <a:spcPct val="125000"/>
              </a:lnSpc>
              <a:spcBef>
                <a:spcPct val="50000"/>
              </a:spcBef>
            </a:pPr>
            <a:r>
              <a:rPr lang="zh-CN" altLang="en-US" sz="1800" b="1" dirty="0">
                <a:latin typeface="Times New Roman" panose="02020603050405020304" pitchFamily="18" charset="0"/>
                <a:ea typeface="楷体_GB2312" pitchFamily="49" charset="-122"/>
              </a:rPr>
              <a:t>　</a:t>
            </a:r>
            <a:r>
              <a:rPr lang="en-US" altLang="zh-CN" sz="1800" b="1" dirty="0">
                <a:latin typeface="Times New Roman" panose="02020603050405020304" pitchFamily="18" charset="0"/>
                <a:ea typeface="楷体_GB2312" pitchFamily="49" charset="-122"/>
              </a:rPr>
              <a:t>C</a:t>
            </a:r>
            <a:r>
              <a:rPr lang="en-US" altLang="zh-CN" sz="1800" b="1" baseline="-25000" dirty="0">
                <a:latin typeface="Times New Roman" panose="02020603050405020304" pitchFamily="18" charset="0"/>
                <a:ea typeface="楷体_GB2312" pitchFamily="49" charset="-122"/>
              </a:rPr>
              <a:t>gs</a:t>
            </a:r>
            <a:r>
              <a:rPr lang="zh-CN" altLang="en-US" sz="1800" b="1" dirty="0">
                <a:latin typeface="Times New Roman" panose="02020603050405020304" pitchFamily="18" charset="0"/>
                <a:ea typeface="楷体_GB2312" pitchFamily="49" charset="-122"/>
              </a:rPr>
              <a:t>级间电容</a:t>
            </a:r>
            <a:r>
              <a:rPr lang="zh-CN" altLang="en-US" sz="1800" b="1" dirty="0">
                <a:latin typeface="宋体" panose="02010600030101010101" pitchFamily="2" charset="-122"/>
              </a:rPr>
              <a:t>直流通路中开路，</a:t>
            </a:r>
            <a:r>
              <a:rPr lang="zh-CN" altLang="en-US" sz="1800" b="1" dirty="0">
                <a:solidFill>
                  <a:srgbClr val="FF0000"/>
                </a:solidFill>
                <a:latin typeface="Times New Roman" panose="02020603050405020304" pitchFamily="18" charset="0"/>
              </a:rPr>
              <a:t>交流通路中视为开路（小电容，</a:t>
            </a:r>
            <a:r>
              <a:rPr lang="en-US" altLang="zh-CN" sz="1800" b="1" dirty="0">
                <a:solidFill>
                  <a:srgbClr val="FF0000"/>
                </a:solidFill>
                <a:latin typeface="Times New Roman" panose="02020603050405020304" pitchFamily="18" charset="0"/>
              </a:rPr>
              <a:t>pF</a:t>
            </a:r>
            <a:r>
              <a:rPr lang="zh-CN" altLang="en-US" sz="1800" b="1" dirty="0">
                <a:solidFill>
                  <a:srgbClr val="FF0000"/>
                </a:solidFill>
                <a:latin typeface="Times New Roman" panose="02020603050405020304" pitchFamily="18" charset="0"/>
              </a:rPr>
              <a:t>量级）</a:t>
            </a:r>
            <a:r>
              <a:rPr lang="zh-CN" altLang="en-US" sz="1800" b="1" dirty="0">
                <a:solidFill>
                  <a:schemeClr val="tx1"/>
                </a:solidFill>
                <a:latin typeface="Times New Roman" panose="02020603050405020304" pitchFamily="18" charset="0"/>
              </a:rPr>
              <a:t>，它决定电路上限频率</a:t>
            </a:r>
            <a:endParaRPr lang="zh-CN" altLang="en-US" sz="18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328763"/>
                                        </p:tgtEl>
                                        <p:attrNameLst>
                                          <p:attrName>style.visibility</p:attrName>
                                        </p:attrNameLst>
                                      </p:cBhvr>
                                      <p:to>
                                        <p:strVal val="visible"/>
                                      </p:to>
                                    </p:set>
                                    <p:anim calcmode="discrete" valueType="clr">
                                      <p:cBhvr override="childStyle">
                                        <p:cTn id="15" dur="80"/>
                                        <p:tgtEl>
                                          <p:spTgt spid="328763"/>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328763"/>
                                        </p:tgtEl>
                                        <p:attrNameLst>
                                          <p:attrName>fillcolor</p:attrName>
                                        </p:attrNameLst>
                                      </p:cBhvr>
                                      <p:tavLst>
                                        <p:tav tm="0">
                                          <p:val>
                                            <p:clrVal>
                                              <a:schemeClr val="accent2"/>
                                            </p:clrVal>
                                          </p:val>
                                        </p:tav>
                                        <p:tav tm="50000">
                                          <p:val>
                                            <p:clrVal>
                                              <a:schemeClr val="hlink"/>
                                            </p:clrVal>
                                          </p:val>
                                        </p:tav>
                                      </p:tavLst>
                                    </p:anim>
                                    <p:set>
                                      <p:cBhvr>
                                        <p:cTn id="17" dur="80"/>
                                        <p:tgtEl>
                                          <p:spTgt spid="32876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6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57" name="Rectangle 2"/>
          <p:cNvSpPr>
            <a:spLocks noGrp="1" noChangeArrowheads="1"/>
          </p:cNvSpPr>
          <p:nvPr>
            <p:ph type="title" idx="4294967295"/>
          </p:nvPr>
        </p:nvSpPr>
        <p:spPr>
          <a:xfrm>
            <a:off x="1411774" y="294357"/>
            <a:ext cx="2809031" cy="400099"/>
          </a:xfrm>
        </p:spPr>
        <p:txBody>
          <a:bodyPr/>
          <a:lstStyle/>
          <a:p>
            <a:pPr algn="l"/>
            <a:r>
              <a:rPr lang="en-US" altLang="zh-CN" sz="2400">
                <a:latin typeface="Times New Roman" panose="02020603050405020304" pitchFamily="18" charset="0"/>
                <a:ea typeface="华文行楷" panose="02010800040101010101" charset="-122"/>
                <a:cs typeface="华文行楷" panose="02010800040101010101" charset="-122"/>
              </a:rPr>
              <a:t>4.</a:t>
            </a:r>
            <a:r>
              <a:rPr lang="en-US" altLang="zh-CN" sz="2400">
                <a:latin typeface="华文行楷" panose="02010800040101010101" charset="-122"/>
                <a:ea typeface="华文行楷" panose="02010800040101010101" charset="-122"/>
                <a:cs typeface="华文行楷" panose="02010800040101010101" charset="-122"/>
              </a:rPr>
              <a:t> </a:t>
            </a:r>
            <a:r>
              <a:rPr lang="zh-CN" altLang="en-US" sz="2400">
                <a:latin typeface="华文行楷" panose="02010800040101010101" charset="-122"/>
                <a:ea typeface="华文行楷" panose="02010800040101010101" charset="-122"/>
                <a:cs typeface="华文行楷" panose="02010800040101010101" charset="-122"/>
              </a:rPr>
              <a:t>通频带</a:t>
            </a:r>
            <a:endParaRPr lang="zh-CN" altLang="en-US" sz="2400">
              <a:latin typeface="华文行楷" panose="02010800040101010101" charset="-122"/>
              <a:ea typeface="华文行楷" panose="02010800040101010101" charset="-122"/>
              <a:cs typeface="华文行楷" panose="02010800040101010101" charset="-122"/>
            </a:endParaRPr>
          </a:p>
        </p:txBody>
      </p:sp>
      <p:pic>
        <p:nvPicPr>
          <p:cNvPr id="67587" name="Picture 3" descr="Dz020104"/>
          <p:cNvPicPr>
            <a:picLocks noChangeAspect="1" noChangeArrowheads="1"/>
          </p:cNvPicPr>
          <p:nvPr/>
        </p:nvPicPr>
        <p:blipFill>
          <a:blip r:embed="rId1"/>
          <a:srcRect/>
          <a:stretch>
            <a:fillRect/>
          </a:stretch>
        </p:blipFill>
        <p:spPr bwMode="auto">
          <a:xfrm>
            <a:off x="2195219" y="1799257"/>
            <a:ext cx="4651155" cy="1907617"/>
          </a:xfrm>
          <a:prstGeom prst="rect">
            <a:avLst/>
          </a:prstGeom>
          <a:noFill/>
          <a:ln w="9525">
            <a:noFill/>
            <a:miter lim="800000"/>
            <a:headEnd/>
            <a:tailEnd/>
          </a:ln>
        </p:spPr>
      </p:pic>
      <p:sp>
        <p:nvSpPr>
          <p:cNvPr id="67589" name="Text Box 5"/>
          <p:cNvSpPr txBox="1">
            <a:spLocks noChangeArrowheads="1"/>
          </p:cNvSpPr>
          <p:nvPr/>
        </p:nvSpPr>
        <p:spPr bwMode="auto">
          <a:xfrm>
            <a:off x="1331910" y="1113372"/>
            <a:ext cx="6481372" cy="922020"/>
          </a:xfrm>
          <a:prstGeom prst="rect">
            <a:avLst/>
          </a:prstGeom>
          <a:noFill/>
          <a:ln w="9525">
            <a:noFill/>
            <a:miter lim="800000"/>
          </a:ln>
        </p:spPr>
        <p:txBody>
          <a:bodyPr>
            <a:spAutoFit/>
          </a:bodyPr>
          <a:lstStyle/>
          <a:p>
            <a:pPr>
              <a:spcBef>
                <a:spcPct val="50000"/>
              </a:spcBef>
            </a:pPr>
            <a:r>
              <a:rPr kumimoji="1" lang="zh-CN" altLang="en-US" sz="1800">
                <a:latin typeface="Times New Roman" panose="02020603050405020304" pitchFamily="18" charset="0"/>
              </a:rPr>
              <a:t>    </a:t>
            </a:r>
            <a:r>
              <a:rPr kumimoji="1" lang="zh-CN" altLang="en-US" sz="1800" b="1">
                <a:latin typeface="Times New Roman" panose="02020603050405020304" pitchFamily="18" charset="0"/>
              </a:rPr>
              <a:t>由于（耦合）电容、电感及放大管</a:t>
            </a:r>
            <a:r>
              <a:rPr kumimoji="1" lang="en-US" altLang="zh-CN" sz="1800" b="1">
                <a:latin typeface="Times New Roman" panose="02020603050405020304" pitchFamily="18" charset="0"/>
              </a:rPr>
              <a:t>PN</a:t>
            </a:r>
            <a:r>
              <a:rPr kumimoji="1" lang="zh-CN" altLang="en-US" sz="1800" b="1">
                <a:latin typeface="Times New Roman" panose="02020603050405020304" pitchFamily="18" charset="0"/>
              </a:rPr>
              <a:t>结的电容效应，使放大电路在信号频率较低和较高时电压放大倍数数值下降，并产生相移。</a:t>
            </a:r>
            <a:endParaRPr kumimoji="1" lang="zh-CN" altLang="en-US" sz="1800" b="1">
              <a:latin typeface="Times New Roman" panose="02020603050405020304" pitchFamily="18" charset="0"/>
            </a:endParaRPr>
          </a:p>
        </p:txBody>
      </p:sp>
      <p:sp>
        <p:nvSpPr>
          <p:cNvPr id="67661" name="Text Box 6"/>
          <p:cNvSpPr txBox="1">
            <a:spLocks noChangeArrowheads="1"/>
          </p:cNvSpPr>
          <p:nvPr/>
        </p:nvSpPr>
        <p:spPr bwMode="auto">
          <a:xfrm>
            <a:off x="1493855" y="789482"/>
            <a:ext cx="4945276" cy="368300"/>
          </a:xfrm>
          <a:prstGeom prst="rect">
            <a:avLst/>
          </a:prstGeom>
          <a:noFill/>
          <a:ln w="9525">
            <a:noFill/>
            <a:miter lim="800000"/>
          </a:ln>
        </p:spPr>
        <p:txBody>
          <a:bodyPr>
            <a:spAutoFit/>
          </a:bodyPr>
          <a:lstStyle/>
          <a:p>
            <a:pPr>
              <a:spcBef>
                <a:spcPct val="50000"/>
              </a:spcBef>
            </a:pPr>
            <a:r>
              <a:rPr kumimoji="1" lang="zh-CN" altLang="en-US" sz="1800" b="1">
                <a:solidFill>
                  <a:schemeClr val="tx2"/>
                </a:solidFill>
                <a:latin typeface="Times New Roman" panose="02020603050405020304" pitchFamily="18" charset="0"/>
              </a:rPr>
              <a:t>衡量放大电路对</a:t>
            </a:r>
            <a:r>
              <a:rPr kumimoji="1" lang="zh-CN" altLang="en-US" sz="1800" b="1">
                <a:solidFill>
                  <a:srgbClr val="FF0000"/>
                </a:solidFill>
                <a:latin typeface="Times New Roman" panose="02020603050405020304" pitchFamily="18" charset="0"/>
              </a:rPr>
              <a:t>不同频率</a:t>
            </a:r>
            <a:r>
              <a:rPr kumimoji="1" lang="zh-CN" altLang="en-US" sz="1800" b="1">
                <a:solidFill>
                  <a:schemeClr val="tx2"/>
                </a:solidFill>
                <a:latin typeface="Times New Roman" panose="02020603050405020304" pitchFamily="18" charset="0"/>
              </a:rPr>
              <a:t>信号的放大能力。</a:t>
            </a:r>
            <a:endParaRPr kumimoji="1" lang="zh-CN" altLang="en-US" sz="1800" b="1">
              <a:solidFill>
                <a:schemeClr val="tx2"/>
              </a:solidFill>
              <a:latin typeface="Times New Roman" panose="02020603050405020304" pitchFamily="18" charset="0"/>
            </a:endParaRPr>
          </a:p>
        </p:txBody>
      </p:sp>
      <p:grpSp>
        <p:nvGrpSpPr>
          <p:cNvPr id="67591" name="Group 7"/>
          <p:cNvGrpSpPr/>
          <p:nvPr/>
        </p:nvGrpSpPr>
        <p:grpSpPr bwMode="auto">
          <a:xfrm>
            <a:off x="1522669" y="2586121"/>
            <a:ext cx="6058648" cy="508459"/>
            <a:chOff x="288" y="2352"/>
            <a:chExt cx="5088" cy="427"/>
          </a:xfrm>
        </p:grpSpPr>
        <p:sp>
          <p:nvSpPr>
            <p:cNvPr id="67664" name="AutoShape 8"/>
            <p:cNvSpPr/>
            <p:nvPr/>
          </p:nvSpPr>
          <p:spPr bwMode="auto">
            <a:xfrm>
              <a:off x="288" y="2408"/>
              <a:ext cx="1008" cy="280"/>
            </a:xfrm>
            <a:prstGeom prst="borderCallout1">
              <a:avLst>
                <a:gd name="adj1" fmla="val 25713"/>
                <a:gd name="adj2" fmla="val 104764"/>
                <a:gd name="adj3" fmla="val 153213"/>
                <a:gd name="adj4" fmla="val 166468"/>
              </a:avLst>
            </a:prstGeom>
            <a:solidFill>
              <a:srgbClr val="66FFFF"/>
            </a:solidFill>
            <a:ln w="19050">
              <a:solidFill>
                <a:srgbClr val="FF0000"/>
              </a:solidFill>
              <a:miter lim="800000"/>
            </a:ln>
          </p:spPr>
          <p:txBody>
            <a:bodyPr/>
            <a:lstStyle/>
            <a:p>
              <a:pPr algn="ctr"/>
              <a:r>
                <a:rPr kumimoji="1" lang="zh-CN" altLang="en-US" sz="1800" b="1">
                  <a:latin typeface="Times New Roman" panose="02020603050405020304" pitchFamily="18" charset="0"/>
                </a:rPr>
                <a:t>下限频率</a:t>
              </a:r>
              <a:endParaRPr kumimoji="1" lang="zh-CN" altLang="en-US" sz="1800" b="1">
                <a:latin typeface="Times New Roman" panose="02020603050405020304" pitchFamily="18" charset="0"/>
              </a:endParaRPr>
            </a:p>
          </p:txBody>
        </p:sp>
        <p:sp>
          <p:nvSpPr>
            <p:cNvPr id="67665" name="AutoShape 9"/>
            <p:cNvSpPr/>
            <p:nvPr/>
          </p:nvSpPr>
          <p:spPr bwMode="auto">
            <a:xfrm>
              <a:off x="4368" y="2352"/>
              <a:ext cx="1008" cy="280"/>
            </a:xfrm>
            <a:prstGeom prst="borderCallout1">
              <a:avLst>
                <a:gd name="adj1" fmla="val 25713"/>
                <a:gd name="adj2" fmla="val -4764"/>
                <a:gd name="adj3" fmla="val 171431"/>
                <a:gd name="adj4" fmla="val -19245"/>
              </a:avLst>
            </a:prstGeom>
            <a:solidFill>
              <a:srgbClr val="66FFFF"/>
            </a:solidFill>
            <a:ln w="19050">
              <a:solidFill>
                <a:srgbClr val="FF0000"/>
              </a:solidFill>
              <a:miter lim="800000"/>
            </a:ln>
          </p:spPr>
          <p:txBody>
            <a:bodyPr/>
            <a:lstStyle/>
            <a:p>
              <a:pPr algn="ctr"/>
              <a:r>
                <a:rPr kumimoji="1" lang="zh-CN" altLang="en-US" sz="1800" b="1">
                  <a:latin typeface="Times New Roman" panose="02020603050405020304" pitchFamily="18" charset="0"/>
                </a:rPr>
                <a:t>上限频率</a:t>
              </a:r>
              <a:endParaRPr kumimoji="1" lang="zh-CN" altLang="en-US" sz="1800" b="1">
                <a:latin typeface="Times New Roman" panose="02020603050405020304" pitchFamily="18" charset="0"/>
              </a:endParaRPr>
            </a:p>
          </p:txBody>
        </p:sp>
        <p:graphicFrame>
          <p:nvGraphicFramePr>
            <p:cNvPr id="67656" name="Object 72"/>
            <p:cNvGraphicFramePr>
              <a:graphicFrameLocks noChangeAspect="1"/>
            </p:cNvGraphicFramePr>
            <p:nvPr/>
          </p:nvGraphicFramePr>
          <p:xfrm>
            <a:off x="2496" y="2496"/>
            <a:ext cx="1056" cy="283"/>
          </p:xfrm>
          <a:graphic>
            <a:graphicData uri="http://schemas.openxmlformats.org/presentationml/2006/ole">
              <mc:AlternateContent xmlns:mc="http://schemas.openxmlformats.org/markup-compatibility/2006">
                <mc:Choice xmlns:v="urn:schemas-microsoft-com:vml" Requires="v">
                  <p:oleObj spid="_x0000_s67786" name="公式" r:id="rId2" imgW="850900" imgH="228600" progId="Equation.3">
                    <p:embed/>
                  </p:oleObj>
                </mc:Choice>
                <mc:Fallback>
                  <p:oleObj name="公式" r:id="rId2" imgW="850900" imgH="228600" progId="Equation.3">
                    <p:embed/>
                    <p:pic>
                      <p:nvPicPr>
                        <p:cNvPr id="0"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 y="2496"/>
                          <a:ext cx="1056" cy="283"/>
                        </a:xfrm>
                        <a:prstGeom prst="rect">
                          <a:avLst/>
                        </a:prstGeom>
                        <a:solidFill>
                          <a:srgbClr val="66FFFF"/>
                        </a:solidFill>
                        <a:ln w="19050">
                          <a:solidFill>
                            <a:srgbClr val="FF0000"/>
                          </a:solidFill>
                          <a:miter lim="800000"/>
                          <a:headEnd/>
                          <a:tailEnd/>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animEffect transition="in" filter="wipe(left)">
                                      <p:cBhvr>
                                        <p:cTn id="7" dur="500"/>
                                        <p:tgtEl>
                                          <p:spTgt spid="6758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67587"/>
                                        </p:tgtEl>
                                        <p:attrNameLst>
                                          <p:attrName>style.visibility</p:attrName>
                                        </p:attrNameLst>
                                      </p:cBhvr>
                                      <p:to>
                                        <p:strVal val="visible"/>
                                      </p:to>
                                    </p:set>
                                    <p:anim calcmode="lin" valueType="num">
                                      <p:cBhvr>
                                        <p:cTn id="12" dur="500" fill="hold"/>
                                        <p:tgtEl>
                                          <p:spTgt spid="67587"/>
                                        </p:tgtEl>
                                        <p:attrNameLst>
                                          <p:attrName>ppt_w</p:attrName>
                                        </p:attrNameLst>
                                      </p:cBhvr>
                                      <p:tavLst>
                                        <p:tav tm="0">
                                          <p:val>
                                            <p:fltVal val="0"/>
                                          </p:val>
                                        </p:tav>
                                        <p:tav tm="100000">
                                          <p:val>
                                            <p:strVal val="#ppt_w"/>
                                          </p:val>
                                        </p:tav>
                                      </p:tavLst>
                                    </p:anim>
                                    <p:anim calcmode="lin" valueType="num">
                                      <p:cBhvr>
                                        <p:cTn id="13" dur="500" fill="hold"/>
                                        <p:tgtEl>
                                          <p:spTgt spid="6758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7591"/>
                                        </p:tgtEl>
                                        <p:attrNameLst>
                                          <p:attrName>style.visibility</p:attrName>
                                        </p:attrNameLst>
                                      </p:cBhvr>
                                      <p:to>
                                        <p:strVal val="visible"/>
                                      </p:to>
                                    </p:set>
                                    <p:animEffect transition="in" filter="wipe(down)">
                                      <p:cBhvr>
                                        <p:cTn id="18"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42" name="组合 215041"/>
          <p:cNvGrpSpPr/>
          <p:nvPr/>
        </p:nvGrpSpPr>
        <p:grpSpPr>
          <a:xfrm>
            <a:off x="4473161" y="1463534"/>
            <a:ext cx="2203042" cy="821675"/>
            <a:chOff x="945" y="1002"/>
            <a:chExt cx="1850" cy="690"/>
          </a:xfrm>
        </p:grpSpPr>
        <p:sp>
          <p:nvSpPr>
            <p:cNvPr id="215043" name="任意多边形 215042"/>
            <p:cNvSpPr/>
            <p:nvPr/>
          </p:nvSpPr>
          <p:spPr>
            <a:xfrm flipH="1">
              <a:off x="945" y="1240"/>
              <a:ext cx="1850" cy="452"/>
            </a:xfrm>
            <a:custGeom>
              <a:avLst/>
              <a:gdLst/>
              <a:ahLst/>
              <a:cxnLst/>
              <a:rect l="0" t="0" r="0" b="0"/>
              <a:pathLst>
                <a:path w="1850" h="873">
                  <a:moveTo>
                    <a:pt x="0" y="445"/>
                  </a:moveTo>
                  <a:cubicBezTo>
                    <a:pt x="14" y="418"/>
                    <a:pt x="59" y="337"/>
                    <a:pt x="86" y="291"/>
                  </a:cubicBezTo>
                  <a:cubicBezTo>
                    <a:pt x="113" y="245"/>
                    <a:pt x="133" y="206"/>
                    <a:pt x="161" y="167"/>
                  </a:cubicBezTo>
                  <a:cubicBezTo>
                    <a:pt x="189" y="128"/>
                    <a:pt x="223" y="84"/>
                    <a:pt x="256" y="58"/>
                  </a:cubicBezTo>
                  <a:cubicBezTo>
                    <a:pt x="290" y="31"/>
                    <a:pt x="324" y="5"/>
                    <a:pt x="364" y="7"/>
                  </a:cubicBezTo>
                  <a:cubicBezTo>
                    <a:pt x="405" y="10"/>
                    <a:pt x="453" y="29"/>
                    <a:pt x="498" y="69"/>
                  </a:cubicBezTo>
                  <a:cubicBezTo>
                    <a:pt x="543" y="110"/>
                    <a:pt x="593" y="190"/>
                    <a:pt x="632" y="251"/>
                  </a:cubicBezTo>
                  <a:cubicBezTo>
                    <a:pt x="670" y="311"/>
                    <a:pt x="696" y="371"/>
                    <a:pt x="732" y="435"/>
                  </a:cubicBezTo>
                  <a:cubicBezTo>
                    <a:pt x="768" y="498"/>
                    <a:pt x="808" y="573"/>
                    <a:pt x="845" y="633"/>
                  </a:cubicBezTo>
                  <a:cubicBezTo>
                    <a:pt x="883" y="692"/>
                    <a:pt x="912" y="754"/>
                    <a:pt x="956" y="793"/>
                  </a:cubicBezTo>
                  <a:cubicBezTo>
                    <a:pt x="1000" y="832"/>
                    <a:pt x="1057" y="873"/>
                    <a:pt x="1110" y="867"/>
                  </a:cubicBezTo>
                  <a:cubicBezTo>
                    <a:pt x="1164" y="860"/>
                    <a:pt x="1216" y="822"/>
                    <a:pt x="1275" y="752"/>
                  </a:cubicBezTo>
                  <a:cubicBezTo>
                    <a:pt x="1334" y="682"/>
                    <a:pt x="1417" y="525"/>
                    <a:pt x="1463" y="447"/>
                  </a:cubicBezTo>
                  <a:cubicBezTo>
                    <a:pt x="1508" y="369"/>
                    <a:pt x="1511" y="344"/>
                    <a:pt x="1550" y="282"/>
                  </a:cubicBezTo>
                  <a:cubicBezTo>
                    <a:pt x="1590" y="220"/>
                    <a:pt x="1656" y="117"/>
                    <a:pt x="1702" y="72"/>
                  </a:cubicBezTo>
                  <a:cubicBezTo>
                    <a:pt x="1748" y="26"/>
                    <a:pt x="1806" y="20"/>
                    <a:pt x="1828" y="10"/>
                  </a:cubicBezTo>
                  <a:cubicBezTo>
                    <a:pt x="1850" y="0"/>
                    <a:pt x="1834" y="13"/>
                    <a:pt x="1835" y="13"/>
                  </a:cubicBezTo>
                </a:path>
              </a:pathLst>
            </a:custGeom>
            <a:noFill/>
            <a:ln w="28575" cap="flat" cmpd="sng">
              <a:solidFill>
                <a:srgbClr val="0000FF">
                  <a:alpha val="100000"/>
                </a:srgbClr>
              </a:solidFill>
              <a:prstDash val="solid"/>
              <a:headEnd type="none" w="med" len="med"/>
              <a:tailEnd type="none" w="med" len="med"/>
            </a:ln>
          </p:spPr>
          <p:txBody>
            <a:bodyPr/>
            <a:lstStyle/>
            <a:p>
              <a:endParaRPr lang="zh-CN" altLang="en-US" sz="100"/>
            </a:p>
          </p:txBody>
        </p:sp>
        <p:sp>
          <p:nvSpPr>
            <p:cNvPr id="215044" name="文本框 215043"/>
            <p:cNvSpPr txBox="1"/>
            <p:nvPr/>
          </p:nvSpPr>
          <p:spPr>
            <a:xfrm>
              <a:off x="2121" y="1002"/>
              <a:ext cx="302" cy="309"/>
            </a:xfrm>
            <a:prstGeom prst="rect">
              <a:avLst/>
            </a:prstGeom>
            <a:noFill/>
            <a:ln w="9525">
              <a:noFill/>
            </a:ln>
          </p:spPr>
          <p:txBody>
            <a:bodyPr>
              <a:spAutoFit/>
            </a:bodyPr>
            <a:lstStyle/>
            <a:p>
              <a:pPr>
                <a:spcBef>
                  <a:spcPct val="50000"/>
                </a:spcBef>
              </a:pPr>
              <a:r>
                <a:rPr lang="en-US" altLang="zh-CN" sz="1800" b="1">
                  <a:solidFill>
                    <a:srgbClr val="0000FF"/>
                  </a:solidFill>
                  <a:latin typeface="Times New Roman" panose="02020603050405020304" pitchFamily="18" charset="0"/>
                  <a:ea typeface="楷体_GB2312" pitchFamily="49" charset="-122"/>
                </a:rPr>
                <a:t> </a:t>
              </a:r>
              <a:r>
                <a:rPr lang="en-US" altLang="zh-CN" sz="1800" b="1" i="1">
                  <a:solidFill>
                    <a:srgbClr val="0000FF"/>
                  </a:solidFill>
                  <a:latin typeface="Times New Roman" panose="02020603050405020304" pitchFamily="18" charset="0"/>
                  <a:ea typeface="楷体_GB2312" pitchFamily="49" charset="-122"/>
                </a:rPr>
                <a:t>i</a:t>
              </a:r>
              <a:endParaRPr lang="en-US" altLang="zh-CN" sz="1800" b="1">
                <a:solidFill>
                  <a:srgbClr val="0000FF"/>
                </a:solidFill>
                <a:latin typeface="Times New Roman" panose="02020603050405020304" pitchFamily="18" charset="0"/>
                <a:ea typeface="楷体_GB2312" pitchFamily="49" charset="-122"/>
              </a:endParaRPr>
            </a:p>
          </p:txBody>
        </p:sp>
      </p:grpSp>
      <p:grpSp>
        <p:nvGrpSpPr>
          <p:cNvPr id="215045" name="组合 215044"/>
          <p:cNvGrpSpPr/>
          <p:nvPr/>
        </p:nvGrpSpPr>
        <p:grpSpPr>
          <a:xfrm>
            <a:off x="4301681" y="970530"/>
            <a:ext cx="3010427" cy="1714800"/>
            <a:chOff x="801" y="588"/>
            <a:chExt cx="2528" cy="1440"/>
          </a:xfrm>
        </p:grpSpPr>
        <p:sp>
          <p:nvSpPr>
            <p:cNvPr id="215046" name="直接连接符 215045"/>
            <p:cNvSpPr/>
            <p:nvPr/>
          </p:nvSpPr>
          <p:spPr>
            <a:xfrm flipV="1">
              <a:off x="1089" y="588"/>
              <a:ext cx="0" cy="1440"/>
            </a:xfrm>
            <a:prstGeom prst="line">
              <a:avLst/>
            </a:prstGeom>
            <a:ln w="19050" cap="flat" cmpd="sng">
              <a:solidFill>
                <a:schemeClr val="tx1"/>
              </a:solidFill>
              <a:prstDash val="solid"/>
              <a:headEnd type="none" w="med" len="med"/>
              <a:tailEnd type="stealth" w="sm" len="med"/>
            </a:ln>
          </p:spPr>
        </p:sp>
        <p:sp>
          <p:nvSpPr>
            <p:cNvPr id="215047" name="直接连接符 215046"/>
            <p:cNvSpPr/>
            <p:nvPr/>
          </p:nvSpPr>
          <p:spPr>
            <a:xfrm flipV="1">
              <a:off x="801" y="1466"/>
              <a:ext cx="2429" cy="0"/>
            </a:xfrm>
            <a:prstGeom prst="line">
              <a:avLst/>
            </a:prstGeom>
            <a:ln w="19050" cap="flat" cmpd="sng">
              <a:solidFill>
                <a:schemeClr val="tx1"/>
              </a:solidFill>
              <a:prstDash val="solid"/>
              <a:headEnd type="none" w="med" len="med"/>
              <a:tailEnd type="stealth" w="sm" len="med"/>
            </a:ln>
          </p:spPr>
        </p:sp>
        <p:sp>
          <p:nvSpPr>
            <p:cNvPr id="215048" name="文本框 215047"/>
            <p:cNvSpPr txBox="1"/>
            <p:nvPr/>
          </p:nvSpPr>
          <p:spPr>
            <a:xfrm>
              <a:off x="2942" y="1423"/>
              <a:ext cx="387" cy="309"/>
            </a:xfrm>
            <a:prstGeom prst="rect">
              <a:avLst/>
            </a:prstGeom>
            <a:noFill/>
            <a:ln w="19050">
              <a:noFill/>
            </a:ln>
          </p:spPr>
          <p:txBody>
            <a:bodyPr wrap="none" anchor="t">
              <a:spAutoFit/>
            </a:bodyPr>
            <a:lstStyle/>
            <a:p>
              <a:pPr eaLnBrk="0" hangingPunct="0"/>
              <a:r>
                <a:rPr lang="en-US" altLang="zh-CN" sz="1800" b="1" i="1">
                  <a:latin typeface="Times New Roman" panose="02020603050405020304" pitchFamily="18" charset="0"/>
                  <a:ea typeface="楷体_GB2312" pitchFamily="49" charset="-122"/>
                  <a:sym typeface="Symbol" panose="05050102010706020507" pitchFamily="18" charset="2"/>
                </a:rPr>
                <a:t> </a:t>
              </a:r>
              <a:r>
                <a:rPr lang="en-US" altLang="zh-CN" sz="1800" b="1" i="1">
                  <a:latin typeface="Times New Roman" panose="02020603050405020304" pitchFamily="18" charset="0"/>
                  <a:ea typeface="楷体_GB2312" pitchFamily="49" charset="-122"/>
                </a:rPr>
                <a:t>t</a:t>
              </a:r>
              <a:endParaRPr lang="en-US" altLang="zh-CN" sz="1800" b="1" i="1">
                <a:latin typeface="Times New Roman" panose="02020603050405020304" pitchFamily="18" charset="0"/>
                <a:ea typeface="楷体_GB2312" pitchFamily="49" charset="-122"/>
              </a:endParaRPr>
            </a:p>
          </p:txBody>
        </p:sp>
        <p:sp>
          <p:nvSpPr>
            <p:cNvPr id="215049" name="文本框 215048"/>
            <p:cNvSpPr txBox="1"/>
            <p:nvPr/>
          </p:nvSpPr>
          <p:spPr>
            <a:xfrm>
              <a:off x="894" y="1460"/>
              <a:ext cx="250" cy="309"/>
            </a:xfrm>
            <a:prstGeom prst="rect">
              <a:avLst/>
            </a:prstGeom>
            <a:noFill/>
            <a:ln w="9525">
              <a:noFill/>
            </a:ln>
          </p:spPr>
          <p:txBody>
            <a:bodyPr wrap="none" anchor="t">
              <a:spAutoFit/>
            </a:bodyPr>
            <a:lstStyle/>
            <a:p>
              <a:pPr>
                <a:spcBef>
                  <a:spcPct val="50000"/>
                </a:spcBef>
              </a:pPr>
              <a:r>
                <a:rPr lang="en-US" altLang="zh-CN" sz="1800" b="1">
                  <a:latin typeface="Times New Roman" panose="02020603050405020304" pitchFamily="18" charset="0"/>
                  <a:ea typeface="楷体_GB2312" pitchFamily="49" charset="-122"/>
                </a:rPr>
                <a:t>0</a:t>
              </a:r>
              <a:endParaRPr lang="en-US" altLang="zh-CN" sz="1800" b="1">
                <a:latin typeface="Times New Roman" panose="02020603050405020304" pitchFamily="18" charset="0"/>
                <a:ea typeface="楷体_GB2312" pitchFamily="49" charset="-122"/>
              </a:endParaRPr>
            </a:p>
          </p:txBody>
        </p:sp>
      </p:grpSp>
      <p:grpSp>
        <p:nvGrpSpPr>
          <p:cNvPr id="215050" name="组合 215049"/>
          <p:cNvGrpSpPr/>
          <p:nvPr/>
        </p:nvGrpSpPr>
        <p:grpSpPr>
          <a:xfrm>
            <a:off x="4444581" y="1482588"/>
            <a:ext cx="2710336" cy="916942"/>
            <a:chOff x="921" y="1018"/>
            <a:chExt cx="2276" cy="770"/>
          </a:xfrm>
        </p:grpSpPr>
        <p:sp>
          <p:nvSpPr>
            <p:cNvPr id="215051" name="任意多边形 215050"/>
            <p:cNvSpPr/>
            <p:nvPr/>
          </p:nvSpPr>
          <p:spPr>
            <a:xfrm>
              <a:off x="921" y="1116"/>
              <a:ext cx="2016" cy="672"/>
            </a:xfrm>
            <a:custGeom>
              <a:avLst/>
              <a:gdLst/>
              <a:ahLst/>
              <a:cxnLst/>
              <a:rect l="0" t="0" r="0" b="0"/>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28575" cap="flat" cmpd="sng">
              <a:solidFill>
                <a:srgbClr val="FF00FF">
                  <a:alpha val="100000"/>
                </a:srgbClr>
              </a:solidFill>
              <a:prstDash val="solid"/>
              <a:headEnd type="none" w="med" len="med"/>
              <a:tailEnd type="none" w="med" len="med"/>
            </a:ln>
          </p:spPr>
          <p:txBody>
            <a:bodyPr/>
            <a:lstStyle/>
            <a:p>
              <a:endParaRPr lang="zh-CN" altLang="en-US" sz="100"/>
            </a:p>
          </p:txBody>
        </p:sp>
        <p:sp>
          <p:nvSpPr>
            <p:cNvPr id="215052" name="文本框 215051"/>
            <p:cNvSpPr txBox="1"/>
            <p:nvPr/>
          </p:nvSpPr>
          <p:spPr>
            <a:xfrm>
              <a:off x="2937" y="1018"/>
              <a:ext cx="260" cy="309"/>
            </a:xfrm>
            <a:prstGeom prst="rect">
              <a:avLst/>
            </a:prstGeom>
            <a:noFill/>
            <a:ln w="9525">
              <a:noFill/>
            </a:ln>
          </p:spPr>
          <p:txBody>
            <a:bodyPr wrap="none" anchor="t">
              <a:spAutoFit/>
            </a:bodyPr>
            <a:lstStyle/>
            <a:p>
              <a:pPr>
                <a:spcBef>
                  <a:spcPct val="50000"/>
                </a:spcBef>
              </a:pPr>
              <a:r>
                <a:rPr lang="en-US" altLang="zh-CN" sz="1800" b="1" i="1">
                  <a:solidFill>
                    <a:srgbClr val="FF00FF"/>
                  </a:solidFill>
                  <a:latin typeface="Times New Roman" panose="02020603050405020304" pitchFamily="18" charset="0"/>
                  <a:ea typeface="楷体_GB2312" pitchFamily="49" charset="-122"/>
                </a:rPr>
                <a:t>u</a:t>
              </a:r>
              <a:endParaRPr lang="en-US" altLang="zh-CN" sz="1800" b="1">
                <a:solidFill>
                  <a:srgbClr val="FF00FF"/>
                </a:solidFill>
                <a:latin typeface="Times New Roman" panose="02020603050405020304" pitchFamily="18" charset="0"/>
                <a:ea typeface="楷体_GB2312" pitchFamily="49" charset="-122"/>
              </a:endParaRPr>
            </a:p>
          </p:txBody>
        </p:sp>
      </p:grpSp>
      <p:grpSp>
        <p:nvGrpSpPr>
          <p:cNvPr id="215053" name="组合 215052"/>
          <p:cNvGrpSpPr/>
          <p:nvPr/>
        </p:nvGrpSpPr>
        <p:grpSpPr>
          <a:xfrm>
            <a:off x="4473161" y="1084849"/>
            <a:ext cx="2509085" cy="1657640"/>
            <a:chOff x="945" y="684"/>
            <a:chExt cx="2107" cy="1392"/>
          </a:xfrm>
        </p:grpSpPr>
        <p:sp>
          <p:nvSpPr>
            <p:cNvPr id="215054" name="任意多边形 215053"/>
            <p:cNvSpPr/>
            <p:nvPr/>
          </p:nvSpPr>
          <p:spPr>
            <a:xfrm>
              <a:off x="1900" y="876"/>
              <a:ext cx="890" cy="1200"/>
            </a:xfrm>
            <a:custGeom>
              <a:avLst/>
              <a:gdLst/>
              <a:ahLst/>
              <a:cxnLst/>
              <a:rect l="0" t="0" r="0" b="0"/>
              <a:pathLst>
                <a:path w="890" h="1248">
                  <a:moveTo>
                    <a:pt x="890" y="594"/>
                  </a:moveTo>
                  <a:cubicBezTo>
                    <a:pt x="885" y="566"/>
                    <a:pt x="871" y="482"/>
                    <a:pt x="860" y="423"/>
                  </a:cubicBezTo>
                  <a:cubicBezTo>
                    <a:pt x="849" y="364"/>
                    <a:pt x="837" y="297"/>
                    <a:pt x="821" y="240"/>
                  </a:cubicBezTo>
                  <a:cubicBezTo>
                    <a:pt x="805" y="183"/>
                    <a:pt x="782" y="119"/>
                    <a:pt x="764" y="81"/>
                  </a:cubicBezTo>
                  <a:cubicBezTo>
                    <a:pt x="746" y="43"/>
                    <a:pt x="728" y="15"/>
                    <a:pt x="710" y="12"/>
                  </a:cubicBezTo>
                  <a:cubicBezTo>
                    <a:pt x="692" y="9"/>
                    <a:pt x="675" y="8"/>
                    <a:pt x="653" y="63"/>
                  </a:cubicBezTo>
                  <a:cubicBezTo>
                    <a:pt x="631" y="118"/>
                    <a:pt x="596" y="255"/>
                    <a:pt x="575" y="345"/>
                  </a:cubicBezTo>
                  <a:cubicBezTo>
                    <a:pt x="554" y="435"/>
                    <a:pt x="540" y="513"/>
                    <a:pt x="524" y="606"/>
                  </a:cubicBezTo>
                  <a:cubicBezTo>
                    <a:pt x="508" y="699"/>
                    <a:pt x="495" y="817"/>
                    <a:pt x="479" y="905"/>
                  </a:cubicBezTo>
                  <a:cubicBezTo>
                    <a:pt x="463" y="993"/>
                    <a:pt x="448" y="1078"/>
                    <a:pt x="427" y="1134"/>
                  </a:cubicBezTo>
                  <a:cubicBezTo>
                    <a:pt x="406" y="1189"/>
                    <a:pt x="380" y="1248"/>
                    <a:pt x="355" y="1239"/>
                  </a:cubicBezTo>
                  <a:cubicBezTo>
                    <a:pt x="330" y="1229"/>
                    <a:pt x="309" y="1181"/>
                    <a:pt x="278" y="1075"/>
                  </a:cubicBezTo>
                  <a:cubicBezTo>
                    <a:pt x="247" y="969"/>
                    <a:pt x="195" y="716"/>
                    <a:pt x="171" y="600"/>
                  </a:cubicBezTo>
                  <a:cubicBezTo>
                    <a:pt x="147" y="484"/>
                    <a:pt x="154" y="467"/>
                    <a:pt x="135" y="378"/>
                  </a:cubicBezTo>
                  <a:cubicBezTo>
                    <a:pt x="116" y="289"/>
                    <a:pt x="80" y="127"/>
                    <a:pt x="59" y="66"/>
                  </a:cubicBezTo>
                  <a:cubicBezTo>
                    <a:pt x="38" y="5"/>
                    <a:pt x="16" y="18"/>
                    <a:pt x="8" y="9"/>
                  </a:cubicBezTo>
                  <a:cubicBezTo>
                    <a:pt x="0" y="0"/>
                    <a:pt x="11" y="9"/>
                    <a:pt x="11" y="9"/>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215055" name="任意多边形 215054"/>
            <p:cNvSpPr/>
            <p:nvPr/>
          </p:nvSpPr>
          <p:spPr>
            <a:xfrm>
              <a:off x="945" y="868"/>
              <a:ext cx="966" cy="1208"/>
            </a:xfrm>
            <a:custGeom>
              <a:avLst/>
              <a:gdLst/>
              <a:ahLst/>
              <a:cxnLst/>
              <a:rect l="0" t="0" r="0" b="0"/>
              <a:pathLst>
                <a:path w="966" h="1208">
                  <a:moveTo>
                    <a:pt x="0" y="616"/>
                  </a:moveTo>
                  <a:cubicBezTo>
                    <a:pt x="7" y="579"/>
                    <a:pt x="31" y="467"/>
                    <a:pt x="45" y="403"/>
                  </a:cubicBezTo>
                  <a:cubicBezTo>
                    <a:pt x="59" y="340"/>
                    <a:pt x="69" y="286"/>
                    <a:pt x="84" y="232"/>
                  </a:cubicBezTo>
                  <a:cubicBezTo>
                    <a:pt x="99" y="178"/>
                    <a:pt x="116" y="117"/>
                    <a:pt x="134" y="81"/>
                  </a:cubicBezTo>
                  <a:cubicBezTo>
                    <a:pt x="151" y="44"/>
                    <a:pt x="169" y="8"/>
                    <a:pt x="190" y="11"/>
                  </a:cubicBezTo>
                  <a:cubicBezTo>
                    <a:pt x="211" y="15"/>
                    <a:pt x="236" y="41"/>
                    <a:pt x="260" y="96"/>
                  </a:cubicBezTo>
                  <a:cubicBezTo>
                    <a:pt x="283" y="153"/>
                    <a:pt x="309" y="264"/>
                    <a:pt x="330" y="348"/>
                  </a:cubicBezTo>
                  <a:cubicBezTo>
                    <a:pt x="349" y="431"/>
                    <a:pt x="363" y="514"/>
                    <a:pt x="382" y="602"/>
                  </a:cubicBezTo>
                  <a:cubicBezTo>
                    <a:pt x="401" y="690"/>
                    <a:pt x="421" y="793"/>
                    <a:pt x="441" y="876"/>
                  </a:cubicBezTo>
                  <a:cubicBezTo>
                    <a:pt x="461" y="958"/>
                    <a:pt x="476" y="1043"/>
                    <a:pt x="499" y="1097"/>
                  </a:cubicBezTo>
                  <a:cubicBezTo>
                    <a:pt x="522" y="1151"/>
                    <a:pt x="551" y="1208"/>
                    <a:pt x="579" y="1200"/>
                  </a:cubicBezTo>
                  <a:cubicBezTo>
                    <a:pt x="607" y="1190"/>
                    <a:pt x="634" y="1137"/>
                    <a:pt x="665" y="1041"/>
                  </a:cubicBezTo>
                  <a:cubicBezTo>
                    <a:pt x="696" y="944"/>
                    <a:pt x="739" y="727"/>
                    <a:pt x="763" y="619"/>
                  </a:cubicBezTo>
                  <a:cubicBezTo>
                    <a:pt x="787" y="511"/>
                    <a:pt x="788" y="477"/>
                    <a:pt x="808" y="391"/>
                  </a:cubicBezTo>
                  <a:cubicBezTo>
                    <a:pt x="829" y="305"/>
                    <a:pt x="864" y="164"/>
                    <a:pt x="888" y="101"/>
                  </a:cubicBezTo>
                  <a:cubicBezTo>
                    <a:pt x="912" y="38"/>
                    <a:pt x="942" y="28"/>
                    <a:pt x="954" y="14"/>
                  </a:cubicBezTo>
                  <a:cubicBezTo>
                    <a:pt x="966" y="0"/>
                    <a:pt x="957" y="19"/>
                    <a:pt x="957" y="2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100"/>
            </a:p>
          </p:txBody>
        </p:sp>
        <p:sp>
          <p:nvSpPr>
            <p:cNvPr id="215056" name="文本框 215055"/>
            <p:cNvSpPr txBox="1"/>
            <p:nvPr/>
          </p:nvSpPr>
          <p:spPr>
            <a:xfrm>
              <a:off x="2673" y="684"/>
              <a:ext cx="379" cy="309"/>
            </a:xfrm>
            <a:prstGeom prst="rect">
              <a:avLst/>
            </a:prstGeom>
            <a:noFill/>
            <a:ln w="9525">
              <a:noFill/>
            </a:ln>
          </p:spPr>
          <p:txBody>
            <a:bodyPr>
              <a:spAutoFit/>
            </a:bodyPr>
            <a:lstStyle/>
            <a:p>
              <a:pPr>
                <a:spcBef>
                  <a:spcPct val="50000"/>
                </a:spcBef>
              </a:pPr>
              <a:r>
                <a:rPr lang="en-US" altLang="zh-CN" sz="1800" b="1" i="1" err="1">
                  <a:solidFill>
                    <a:srgbClr val="FF0000"/>
                  </a:solidFill>
                  <a:latin typeface="Times New Roman" panose="02020603050405020304" pitchFamily="18" charset="0"/>
                  <a:ea typeface="楷体_GB2312" pitchFamily="49" charset="-122"/>
                </a:rPr>
                <a:t>p</a:t>
              </a:r>
              <a:r>
                <a:rPr lang="en-US" altLang="zh-CN" sz="1800" b="1" i="1" baseline="-25000" err="1">
                  <a:solidFill>
                    <a:srgbClr val="FF0000"/>
                  </a:solidFill>
                  <a:latin typeface="Times New Roman" panose="02020603050405020304" pitchFamily="18" charset="0"/>
                  <a:ea typeface="楷体_GB2312" pitchFamily="49" charset="-122"/>
                </a:rPr>
                <a:t>C</a:t>
              </a:r>
              <a:endParaRPr lang="en-US" altLang="zh-CN" sz="1800" b="1">
                <a:solidFill>
                  <a:srgbClr val="FF0000"/>
                </a:solidFill>
                <a:latin typeface="Times New Roman" panose="02020603050405020304" pitchFamily="18" charset="0"/>
                <a:ea typeface="楷体_GB2312" pitchFamily="49" charset="-122"/>
              </a:endParaRPr>
            </a:p>
          </p:txBody>
        </p:sp>
      </p:grpSp>
      <p:graphicFrame>
        <p:nvGraphicFramePr>
          <p:cNvPr id="215057" name="对象 215056"/>
          <p:cNvGraphicFramePr/>
          <p:nvPr/>
        </p:nvGraphicFramePr>
        <p:xfrm>
          <a:off x="3093343" y="3120102"/>
          <a:ext cx="2996613" cy="636381"/>
        </p:xfrm>
        <a:graphic>
          <a:graphicData uri="http://schemas.openxmlformats.org/presentationml/2006/ole">
            <mc:AlternateContent xmlns:mc="http://schemas.openxmlformats.org/markup-compatibility/2006">
              <mc:Choice xmlns:v="urn:schemas-microsoft-com:vml" Requires="v">
                <p:oleObj spid="_x0000_s8201" name="" r:id="rId1" imgW="1917065" imgH="405765" progId="Equation.3">
                  <p:embed/>
                </p:oleObj>
              </mc:Choice>
              <mc:Fallback>
                <p:oleObj name="" r:id="rId1" imgW="1917065" imgH="405765" progId="Equation.3">
                  <p:embed/>
                  <p:pic>
                    <p:nvPicPr>
                      <p:cNvPr id="0" name="图片 3092"/>
                      <p:cNvPicPr/>
                      <p:nvPr/>
                    </p:nvPicPr>
                    <p:blipFill>
                      <a:blip r:embed="rId2"/>
                      <a:stretch>
                        <a:fillRect/>
                      </a:stretch>
                    </p:blipFill>
                    <p:spPr>
                      <a:xfrm>
                        <a:off x="3093343" y="3120102"/>
                        <a:ext cx="2996613" cy="636381"/>
                      </a:xfrm>
                      <a:prstGeom prst="rect">
                        <a:avLst/>
                      </a:prstGeom>
                      <a:noFill/>
                      <a:ln w="38100">
                        <a:noFill/>
                        <a:miter/>
                      </a:ln>
                    </p:spPr>
                  </p:pic>
                </p:oleObj>
              </mc:Fallback>
            </mc:AlternateContent>
          </a:graphicData>
        </a:graphic>
      </p:graphicFrame>
      <p:sp>
        <p:nvSpPr>
          <p:cNvPr id="215058" name="文本框 215057"/>
          <p:cNvSpPr txBox="1"/>
          <p:nvPr/>
        </p:nvSpPr>
        <p:spPr>
          <a:xfrm>
            <a:off x="1506795" y="2807985"/>
            <a:ext cx="2069668" cy="368300"/>
          </a:xfrm>
          <a:prstGeom prst="rect">
            <a:avLst/>
          </a:prstGeom>
          <a:noFill/>
          <a:ln w="9525">
            <a:noFill/>
          </a:ln>
        </p:spPr>
        <p:txBody>
          <a:bodyPr>
            <a:spAutoFit/>
          </a:bodyPr>
          <a:lstStyle/>
          <a:p>
            <a:pPr>
              <a:spcBef>
                <a:spcPct val="50000"/>
              </a:spcBef>
            </a:pPr>
            <a:r>
              <a:rPr lang="zh-CN" altLang="en-US" sz="1800" b="1" dirty="0">
                <a:solidFill>
                  <a:srgbClr val="0000FF"/>
                </a:solidFill>
                <a:latin typeface="Times New Roman" panose="02020603050405020304" pitchFamily="18" charset="0"/>
              </a:rPr>
              <a:t>瞬时功率：</a:t>
            </a:r>
            <a:endParaRPr lang="zh-CN" altLang="en-US" sz="1800" b="1">
              <a:solidFill>
                <a:srgbClr val="0000FF"/>
              </a:solidFill>
              <a:latin typeface="Times New Roman" panose="02020603050405020304" pitchFamily="18" charset="0"/>
            </a:endParaRPr>
          </a:p>
        </p:txBody>
      </p:sp>
      <p:sp>
        <p:nvSpPr>
          <p:cNvPr id="215059" name="文本框 215058"/>
          <p:cNvSpPr txBox="1"/>
          <p:nvPr/>
        </p:nvSpPr>
        <p:spPr>
          <a:xfrm>
            <a:off x="1406527" y="3818050"/>
            <a:ext cx="2194705" cy="368300"/>
          </a:xfrm>
          <a:prstGeom prst="rect">
            <a:avLst/>
          </a:prstGeom>
          <a:noFill/>
          <a:ln w="9525">
            <a:noFill/>
          </a:ln>
        </p:spPr>
        <p:txBody>
          <a:bodyPr>
            <a:spAutoFit/>
          </a:bodyPr>
          <a:lstStyle/>
          <a:p>
            <a:pPr>
              <a:spcBef>
                <a:spcPct val="50000"/>
              </a:spcBef>
            </a:pPr>
            <a:r>
              <a:rPr lang="zh-CN" altLang="en-US" sz="1800" b="1" dirty="0">
                <a:solidFill>
                  <a:srgbClr val="0000FF"/>
                </a:solidFill>
                <a:latin typeface="Times New Roman" panose="02020603050405020304" pitchFamily="18" charset="0"/>
              </a:rPr>
              <a:t>平均功率：</a:t>
            </a:r>
            <a:endParaRPr lang="zh-CN" altLang="en-US" sz="1800" b="1">
              <a:solidFill>
                <a:srgbClr val="0000FF"/>
              </a:solidFill>
              <a:latin typeface="Times New Roman" panose="02020603050405020304" pitchFamily="18" charset="0"/>
            </a:endParaRPr>
          </a:p>
        </p:txBody>
      </p:sp>
      <p:graphicFrame>
        <p:nvGraphicFramePr>
          <p:cNvPr id="215060" name="对象 215059"/>
          <p:cNvGraphicFramePr/>
          <p:nvPr/>
        </p:nvGraphicFramePr>
        <p:xfrm>
          <a:off x="2505666" y="3691822"/>
          <a:ext cx="2491700" cy="608754"/>
        </p:xfrm>
        <a:graphic>
          <a:graphicData uri="http://schemas.openxmlformats.org/presentationml/2006/ole">
            <mc:AlternateContent xmlns:mc="http://schemas.openxmlformats.org/markup-compatibility/2006">
              <mc:Choice xmlns:v="urn:schemas-microsoft-com:vml" Requires="v">
                <p:oleObj spid="_x0000_s8202" name="" r:id="rId3" imgW="1651000" imgH="405765" progId="Equation.3">
                  <p:embed/>
                </p:oleObj>
              </mc:Choice>
              <mc:Fallback>
                <p:oleObj name="" r:id="rId3" imgW="1651000" imgH="405765" progId="Equation.3">
                  <p:embed/>
                  <p:pic>
                    <p:nvPicPr>
                      <p:cNvPr id="0" name="图片 3090"/>
                      <p:cNvPicPr/>
                      <p:nvPr/>
                    </p:nvPicPr>
                    <p:blipFill>
                      <a:blip r:embed="rId4"/>
                      <a:stretch>
                        <a:fillRect/>
                      </a:stretch>
                    </p:blipFill>
                    <p:spPr>
                      <a:xfrm>
                        <a:off x="2505666" y="3691822"/>
                        <a:ext cx="2491700" cy="608754"/>
                      </a:xfrm>
                      <a:prstGeom prst="rect">
                        <a:avLst/>
                      </a:prstGeom>
                      <a:noFill/>
                      <a:ln w="38100">
                        <a:noFill/>
                        <a:miter/>
                      </a:ln>
                    </p:spPr>
                  </p:pic>
                </p:oleObj>
              </mc:Fallback>
            </mc:AlternateContent>
          </a:graphicData>
        </a:graphic>
      </p:graphicFrame>
      <p:sp>
        <p:nvSpPr>
          <p:cNvPr id="215061" name="文本框 215060"/>
          <p:cNvSpPr txBox="1"/>
          <p:nvPr/>
        </p:nvSpPr>
        <p:spPr>
          <a:xfrm>
            <a:off x="1465116" y="4194591"/>
            <a:ext cx="5912487" cy="783590"/>
          </a:xfrm>
          <a:prstGeom prst="rect">
            <a:avLst/>
          </a:prstGeom>
          <a:noFill/>
          <a:ln w="19050">
            <a:noFill/>
          </a:ln>
        </p:spPr>
        <p:txBody>
          <a:bodyPr>
            <a:spAutoFit/>
          </a:bodyPr>
          <a:lstStyle/>
          <a:p>
            <a:pPr>
              <a:lnSpc>
                <a:spcPct val="125000"/>
              </a:lnSpc>
            </a:pPr>
            <a:r>
              <a:rPr lang="en-US" altLang="zh-CN" sz="1800" b="1" dirty="0">
                <a:latin typeface="宋体" panose="02010600030101010101" pitchFamily="2" charset="-122"/>
              </a:rPr>
              <a:t>    </a:t>
            </a:r>
            <a:r>
              <a:rPr lang="zh-CN" altLang="en-US" sz="1800" b="1" dirty="0">
                <a:latin typeface="宋体" panose="02010600030101010101" pitchFamily="2" charset="-122"/>
              </a:rPr>
              <a:t>瞬时功率以</a:t>
            </a:r>
            <a:r>
              <a:rPr lang="en-US" altLang="zh-CN" sz="1800" b="1">
                <a:latin typeface="Times New Roman" panose="02020603050405020304" pitchFamily="18" charset="0"/>
                <a:ea typeface="楷体_GB2312" pitchFamily="49" charset="-122"/>
              </a:rPr>
              <a:t>2</a:t>
            </a:r>
            <a:r>
              <a:rPr lang="en-US" altLang="zh-CN" sz="1800" b="1" i="1">
                <a:latin typeface="Times New Roman" panose="02020603050405020304" pitchFamily="18" charset="0"/>
                <a:ea typeface="楷体_GB2312" pitchFamily="49" charset="-122"/>
                <a:sym typeface="Symbol" panose="05050102010706020507" pitchFamily="18" charset="2"/>
              </a:rPr>
              <a:t></a:t>
            </a:r>
            <a:r>
              <a:rPr lang="zh-CN" altLang="en-US" sz="1800" b="1" dirty="0">
                <a:latin typeface="Times New Roman" panose="02020603050405020304" pitchFamily="18" charset="0"/>
                <a:sym typeface="Symbol" panose="05050102010706020507" pitchFamily="18" charset="2"/>
              </a:rPr>
              <a:t>交变，</a:t>
            </a:r>
            <a:r>
              <a:rPr lang="en-US" altLang="zh-CN" sz="1800" b="1">
                <a:latin typeface="Times New Roman" panose="02020603050405020304" pitchFamily="18" charset="0"/>
                <a:ea typeface="楷体_GB2312" pitchFamily="49" charset="-122"/>
                <a:sym typeface="Symbol" panose="05050102010706020507" pitchFamily="18" charset="2"/>
              </a:rPr>
              <a:t>p&gt;0 </a:t>
            </a:r>
            <a:r>
              <a:rPr lang="zh-CN" altLang="en-US" sz="1800" b="1" dirty="0">
                <a:latin typeface="Times New Roman" panose="02020603050405020304" pitchFamily="18" charset="0"/>
                <a:cs typeface="Times New Roman" panose="02020603050405020304" pitchFamily="18" charset="0"/>
                <a:sym typeface="Symbol" panose="05050102010706020507" pitchFamily="18" charset="2"/>
              </a:rPr>
              <a:t>时存储能量</a:t>
            </a:r>
            <a:r>
              <a:rPr lang="zh-CN" altLang="en-US" sz="1800" b="1" dirty="0">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ea typeface="楷体_GB2312" pitchFamily="49" charset="-122"/>
                <a:sym typeface="Symbol" panose="05050102010706020507" pitchFamily="18" charset="2"/>
              </a:rPr>
              <a:t>p&lt; 0 </a:t>
            </a:r>
            <a:r>
              <a:rPr lang="zh-CN" altLang="en-US" sz="1800" b="1" dirty="0">
                <a:latin typeface="Times New Roman" panose="02020603050405020304" pitchFamily="18" charset="0"/>
                <a:sym typeface="Symbol" panose="05050102010706020507" pitchFamily="18" charset="2"/>
              </a:rPr>
              <a:t>时释放能量，一周期内能量互相抵消。</a:t>
            </a:r>
            <a:r>
              <a:rPr lang="zh-CN" altLang="en-US" sz="1800" b="1" dirty="0">
                <a:latin typeface="Times New Roman" panose="02020603050405020304" pitchFamily="18" charset="0"/>
              </a:rPr>
              <a:t>平均功率为零。</a:t>
            </a:r>
            <a:endParaRPr lang="zh-CN" altLang="en-US" sz="1800" b="1">
              <a:latin typeface="Times New Roman" panose="02020603050405020304" pitchFamily="18" charset="0"/>
            </a:endParaRPr>
          </a:p>
        </p:txBody>
      </p:sp>
      <p:sp>
        <p:nvSpPr>
          <p:cNvPr id="215062" name="文本框 215061"/>
          <p:cNvSpPr txBox="1"/>
          <p:nvPr/>
        </p:nvSpPr>
        <p:spPr>
          <a:xfrm>
            <a:off x="1642550" y="525158"/>
            <a:ext cx="4132191" cy="368300"/>
          </a:xfrm>
          <a:prstGeom prst="rect">
            <a:avLst/>
          </a:prstGeom>
          <a:noFill/>
          <a:ln w="9525">
            <a:noFill/>
          </a:ln>
        </p:spPr>
        <p:txBody>
          <a:bodyPr>
            <a:spAutoFit/>
          </a:bodyPr>
          <a:lstStyle/>
          <a:p>
            <a:pPr>
              <a:spcBef>
                <a:spcPct val="50000"/>
              </a:spcBef>
            </a:pPr>
            <a:r>
              <a:rPr lang="zh-CN" altLang="en-US" sz="1800" b="1" dirty="0">
                <a:solidFill>
                  <a:srgbClr val="0000FF"/>
                </a:solidFill>
                <a:latin typeface="Times New Roman" panose="02020603050405020304" pitchFamily="18" charset="0"/>
                <a:ea typeface="楷体_GB2312" pitchFamily="49" charset="-122"/>
              </a:rPr>
              <a:t>（</a:t>
            </a:r>
            <a:r>
              <a:rPr lang="en-US" altLang="zh-CN" sz="1800" b="1" dirty="0">
                <a:solidFill>
                  <a:srgbClr val="0000FF"/>
                </a:solidFill>
                <a:latin typeface="Times New Roman" panose="02020603050405020304" pitchFamily="18" charset="0"/>
                <a:ea typeface="楷体_GB2312" pitchFamily="49" charset="-122"/>
              </a:rPr>
              <a:t>3</a:t>
            </a:r>
            <a:r>
              <a:rPr lang="zh-CN" altLang="en-US" sz="1800" b="1" dirty="0">
                <a:solidFill>
                  <a:srgbClr val="0000FF"/>
                </a:solidFill>
                <a:latin typeface="Times New Roman" panose="02020603050405020304" pitchFamily="18" charset="0"/>
                <a:ea typeface="楷体_GB2312" pitchFamily="49" charset="-122"/>
              </a:rPr>
              <a:t>）</a:t>
            </a:r>
            <a:r>
              <a:rPr lang="zh-CN" altLang="en-US" sz="1800" b="1" dirty="0">
                <a:solidFill>
                  <a:srgbClr val="0000FF"/>
                </a:solidFill>
                <a:latin typeface="Times New Roman" panose="02020603050405020304" pitchFamily="18" charset="0"/>
              </a:rPr>
              <a:t>电容的瞬时功率与平均功率</a:t>
            </a:r>
            <a:endParaRPr lang="zh-CN" altLang="en-US" sz="1800" b="1">
              <a:solidFill>
                <a:srgbClr val="0000FF"/>
              </a:solidFill>
              <a:latin typeface="Times New Roman" panose="02020603050405020304" pitchFamily="18" charset="0"/>
            </a:endParaRPr>
          </a:p>
        </p:txBody>
      </p:sp>
      <p:grpSp>
        <p:nvGrpSpPr>
          <p:cNvPr id="215063" name="组合 215062"/>
          <p:cNvGrpSpPr/>
          <p:nvPr/>
        </p:nvGrpSpPr>
        <p:grpSpPr>
          <a:xfrm>
            <a:off x="2053388" y="1109857"/>
            <a:ext cx="1894615" cy="999110"/>
            <a:chOff x="3650" y="1140"/>
            <a:chExt cx="1591" cy="839"/>
          </a:xfrm>
        </p:grpSpPr>
        <p:graphicFrame>
          <p:nvGraphicFramePr>
            <p:cNvPr id="215064" name="对象 215063"/>
            <p:cNvGraphicFramePr/>
            <p:nvPr/>
          </p:nvGraphicFramePr>
          <p:xfrm>
            <a:off x="5040" y="1140"/>
            <a:ext cx="201" cy="248"/>
          </p:xfrm>
          <a:graphic>
            <a:graphicData uri="http://schemas.openxmlformats.org/presentationml/2006/ole">
              <mc:AlternateContent xmlns:mc="http://schemas.openxmlformats.org/markup-compatibility/2006">
                <mc:Choice xmlns:v="urn:schemas-microsoft-com:vml" Requires="v">
                  <p:oleObj spid="_x0000_s8203" name="" r:id="rId5" imgW="165100" imgH="203200" progId="Equation.3">
                    <p:embed/>
                  </p:oleObj>
                </mc:Choice>
                <mc:Fallback>
                  <p:oleObj name="" r:id="rId5" imgW="165100" imgH="203200" progId="Equation.3">
                    <p:embed/>
                    <p:pic>
                      <p:nvPicPr>
                        <p:cNvPr id="0" name="图片 3091"/>
                        <p:cNvPicPr/>
                        <p:nvPr/>
                      </p:nvPicPr>
                      <p:blipFill>
                        <a:blip r:embed="rId6">
                          <a:clrChange>
                            <a:clrFrom>
                              <a:srgbClr val="000000"/>
                            </a:clrFrom>
                            <a:clrTo>
                              <a:srgbClr val="000000"/>
                            </a:clrTo>
                          </a:clrChange>
                        </a:blip>
                        <a:stretch>
                          <a:fillRect/>
                        </a:stretch>
                      </p:blipFill>
                      <p:spPr>
                        <a:xfrm>
                          <a:off x="5040" y="1140"/>
                          <a:ext cx="201" cy="248"/>
                        </a:xfrm>
                        <a:prstGeom prst="rect">
                          <a:avLst/>
                        </a:prstGeom>
                        <a:noFill/>
                        <a:ln w="38100">
                          <a:noFill/>
                          <a:miter/>
                        </a:ln>
                      </p:spPr>
                    </p:pic>
                  </p:oleObj>
                </mc:Fallback>
              </mc:AlternateContent>
            </a:graphicData>
          </a:graphic>
        </p:graphicFrame>
        <p:sp>
          <p:nvSpPr>
            <p:cNvPr id="215065" name="任意多边形 215064"/>
            <p:cNvSpPr/>
            <p:nvPr/>
          </p:nvSpPr>
          <p:spPr>
            <a:xfrm>
              <a:off x="4272" y="1212"/>
              <a:ext cx="768" cy="767"/>
            </a:xfrm>
            <a:custGeom>
              <a:avLst/>
              <a:gdLst/>
              <a:ahLst/>
              <a:cxnLst/>
              <a:rect l="0" t="0" r="0" b="0"/>
              <a:pathLst>
                <a:path w="624" h="624">
                  <a:moveTo>
                    <a:pt x="0" y="624"/>
                  </a:moveTo>
                  <a:lnTo>
                    <a:pt x="624" y="0"/>
                  </a:lnTo>
                </a:path>
              </a:pathLst>
            </a:custGeom>
            <a:noFill/>
            <a:ln w="28575" cap="flat" cmpd="sng">
              <a:solidFill>
                <a:srgbClr val="FF00FF">
                  <a:alpha val="100000"/>
                </a:srgbClr>
              </a:solidFill>
              <a:prstDash val="solid"/>
              <a:headEnd type="none" w="med" len="med"/>
              <a:tailEnd type="triangle" w="med" len="med"/>
            </a:ln>
          </p:spPr>
          <p:txBody>
            <a:bodyPr/>
            <a:lstStyle/>
            <a:p>
              <a:endParaRPr lang="zh-CN" altLang="en-US" sz="100"/>
            </a:p>
          </p:txBody>
        </p:sp>
        <p:sp>
          <p:nvSpPr>
            <p:cNvPr id="215066" name="直接连接符 215065"/>
            <p:cNvSpPr/>
            <p:nvPr/>
          </p:nvSpPr>
          <p:spPr>
            <a:xfrm rot="-5400000" flipV="1">
              <a:off x="3792" y="1499"/>
              <a:ext cx="479" cy="480"/>
            </a:xfrm>
            <a:prstGeom prst="line">
              <a:avLst/>
            </a:prstGeom>
            <a:ln w="28575" cap="flat" cmpd="sng">
              <a:solidFill>
                <a:srgbClr val="0000FF"/>
              </a:solidFill>
              <a:prstDash val="solid"/>
              <a:headEnd type="none" w="med" len="med"/>
              <a:tailEnd type="triangle" w="med" len="med"/>
            </a:ln>
          </p:spPr>
        </p:sp>
        <p:graphicFrame>
          <p:nvGraphicFramePr>
            <p:cNvPr id="215067" name="对象 215066"/>
            <p:cNvGraphicFramePr/>
            <p:nvPr/>
          </p:nvGraphicFramePr>
          <p:xfrm>
            <a:off x="3650" y="1264"/>
            <a:ext cx="167" cy="250"/>
          </p:xfrm>
          <a:graphic>
            <a:graphicData uri="http://schemas.openxmlformats.org/presentationml/2006/ole">
              <mc:AlternateContent xmlns:mc="http://schemas.openxmlformats.org/markup-compatibility/2006">
                <mc:Choice xmlns:v="urn:schemas-microsoft-com:vml" Requires="v">
                  <p:oleObj spid="_x0000_s8204" name="" r:id="rId7" imgW="127000" imgH="189865" progId="Equation.3">
                    <p:embed/>
                  </p:oleObj>
                </mc:Choice>
                <mc:Fallback>
                  <p:oleObj name="" r:id="rId7" imgW="127000" imgH="189865" progId="Equation.3">
                    <p:embed/>
                    <p:pic>
                      <p:nvPicPr>
                        <p:cNvPr id="0" name="图片 3093"/>
                        <p:cNvPicPr/>
                        <p:nvPr/>
                      </p:nvPicPr>
                      <p:blipFill>
                        <a:blip r:embed="rId8">
                          <a:clrChange>
                            <a:clrFrom>
                              <a:srgbClr val="000000"/>
                            </a:clrFrom>
                            <a:clrTo>
                              <a:srgbClr val="000000"/>
                            </a:clrTo>
                          </a:clrChange>
                        </a:blip>
                        <a:stretch>
                          <a:fillRect/>
                        </a:stretch>
                      </p:blipFill>
                      <p:spPr>
                        <a:xfrm>
                          <a:off x="3650" y="1264"/>
                          <a:ext cx="167" cy="250"/>
                        </a:xfrm>
                        <a:prstGeom prst="rect">
                          <a:avLst/>
                        </a:prstGeom>
                        <a:noFill/>
                        <a:ln w="38100">
                          <a:noFill/>
                          <a:miter/>
                        </a:ln>
                      </p:spPr>
                    </p:pic>
                  </p:oleObj>
                </mc:Fallback>
              </mc:AlternateContent>
            </a:graphicData>
          </a:graphic>
        </p:graphicFrame>
        <p:sp>
          <p:nvSpPr>
            <p:cNvPr id="215068" name="任意多边形 215067"/>
            <p:cNvSpPr/>
            <p:nvPr/>
          </p:nvSpPr>
          <p:spPr>
            <a:xfrm>
              <a:off x="4401" y="1848"/>
              <a:ext cx="82" cy="131"/>
            </a:xfrm>
            <a:custGeom>
              <a:avLst/>
              <a:gdLst/>
              <a:ahLst/>
              <a:cxnLst/>
              <a:rect l="0" t="0" r="0" b="0"/>
              <a:pathLst>
                <a:path w="82" h="129">
                  <a:moveTo>
                    <a:pt x="0" y="0"/>
                  </a:moveTo>
                  <a:cubicBezTo>
                    <a:pt x="6" y="4"/>
                    <a:pt x="26" y="12"/>
                    <a:pt x="39" y="24"/>
                  </a:cubicBezTo>
                  <a:cubicBezTo>
                    <a:pt x="52" y="36"/>
                    <a:pt x="68" y="54"/>
                    <a:pt x="75" y="72"/>
                  </a:cubicBezTo>
                  <a:cubicBezTo>
                    <a:pt x="82" y="90"/>
                    <a:pt x="80" y="117"/>
                    <a:pt x="81" y="129"/>
                  </a:cubicBezTo>
                </a:path>
              </a:pathLst>
            </a:custGeom>
            <a:noFill/>
            <a:ln w="9525" cap="flat" cmpd="sng">
              <a:solidFill>
                <a:schemeClr val="tx1">
                  <a:alpha val="100000"/>
                </a:schemeClr>
              </a:solidFill>
              <a:prstDash val="solid"/>
              <a:headEnd type="stealth" w="sm" len="med"/>
              <a:tailEnd type="none" w="med" len="med"/>
            </a:ln>
          </p:spPr>
          <p:txBody>
            <a:bodyPr/>
            <a:lstStyle/>
            <a:p>
              <a:endParaRPr lang="zh-CN" altLang="en-US" sz="100"/>
            </a:p>
          </p:txBody>
        </p:sp>
        <p:sp>
          <p:nvSpPr>
            <p:cNvPr id="215069" name="文本框 215068"/>
            <p:cNvSpPr txBox="1"/>
            <p:nvPr/>
          </p:nvSpPr>
          <p:spPr>
            <a:xfrm>
              <a:off x="4464" y="1639"/>
              <a:ext cx="384" cy="309"/>
            </a:xfrm>
            <a:prstGeom prst="rect">
              <a:avLst/>
            </a:prstGeom>
            <a:noFill/>
            <a:ln w="9525">
              <a:noFill/>
            </a:ln>
          </p:spPr>
          <p:txBody>
            <a:bodyPr>
              <a:spAutoFit/>
            </a:bodyPr>
            <a:lstStyle/>
            <a:p>
              <a:pPr>
                <a:spcBef>
                  <a:spcPct val="50000"/>
                </a:spcBef>
              </a:pPr>
              <a:r>
                <a:rPr lang="en-US" altLang="zh-CN" sz="1800" b="1" i="1" dirty="0">
                  <a:latin typeface="Times New Roman" panose="02020603050405020304" pitchFamily="18" charset="0"/>
                  <a:ea typeface="楷体_GB2312" pitchFamily="49" charset="-122"/>
                  <a:sym typeface="Symbol" panose="05050102010706020507" pitchFamily="18" charset="2"/>
                </a:rPr>
                <a:t></a:t>
              </a:r>
              <a:r>
                <a:rPr lang="en-US" altLang="zh-CN" sz="1800" b="1" i="1" baseline="-25000">
                  <a:latin typeface="Times New Roman" panose="02020603050405020304" pitchFamily="18" charset="0"/>
                  <a:ea typeface="楷体_GB2312" pitchFamily="49" charset="-122"/>
                  <a:sym typeface="Symbol" panose="05050102010706020507" pitchFamily="18" charset="2"/>
                </a:rPr>
                <a:t>u</a:t>
              </a:r>
              <a:endParaRPr lang="en-US" altLang="zh-CN" sz="1800" b="1" i="1" baseline="-25000">
                <a:latin typeface="Times New Roman" panose="02020603050405020304" pitchFamily="18" charset="0"/>
                <a:ea typeface="楷体_GB2312" pitchFamily="49" charset="-122"/>
                <a:sym typeface="Symbol" panose="05050102010706020507" pitchFamily="18" charset="2"/>
              </a:endParaRPr>
            </a:p>
          </p:txBody>
        </p:sp>
        <p:sp>
          <p:nvSpPr>
            <p:cNvPr id="215070" name="任意多边形 215069"/>
            <p:cNvSpPr/>
            <p:nvPr/>
          </p:nvSpPr>
          <p:spPr>
            <a:xfrm>
              <a:off x="4176" y="1778"/>
              <a:ext cx="192" cy="97"/>
            </a:xfrm>
            <a:custGeom>
              <a:avLst/>
              <a:gdLst/>
              <a:ahLst/>
              <a:cxnLst/>
              <a:rect l="0" t="0" r="0" b="0"/>
              <a:pathLst>
                <a:path w="192" h="96">
                  <a:moveTo>
                    <a:pt x="0" y="96"/>
                  </a:moveTo>
                  <a:lnTo>
                    <a:pt x="96" y="0"/>
                  </a:lnTo>
                  <a:lnTo>
                    <a:pt x="192" y="96"/>
                  </a:lnTo>
                </a:path>
              </a:pathLst>
            </a:custGeom>
            <a:noFill/>
            <a:ln w="9525" cap="flat" cmpd="sng">
              <a:solidFill>
                <a:schemeClr val="tx1">
                  <a:alpha val="100000"/>
                </a:schemeClr>
              </a:solidFill>
              <a:prstDash val="solid"/>
              <a:headEnd type="none" w="med" len="med"/>
              <a:tailEnd type="none" w="med" len="med"/>
            </a:ln>
          </p:spPr>
          <p:txBody>
            <a:bodyPr/>
            <a:lstStyle/>
            <a:p>
              <a:endParaRPr lang="zh-CN" altLang="en-US" sz="100"/>
            </a:p>
          </p:txBody>
        </p:sp>
        <p:sp>
          <p:nvSpPr>
            <p:cNvPr id="215071" name="直接连接符 215070"/>
            <p:cNvSpPr/>
            <p:nvPr/>
          </p:nvSpPr>
          <p:spPr>
            <a:xfrm>
              <a:off x="4272" y="1979"/>
              <a:ext cx="917" cy="0"/>
            </a:xfrm>
            <a:prstGeom prst="line">
              <a:avLst/>
            </a:prstGeom>
            <a:ln w="9525" cap="flat" cmpd="sng">
              <a:solidFill>
                <a:schemeClr val="tx1"/>
              </a:solidFill>
              <a:prstDash val="solid"/>
              <a:headEnd type="none" w="med" len="med"/>
              <a:tailEnd type="none" w="med" len="med"/>
            </a:ln>
          </p:spPr>
        </p:sp>
      </p:grpSp>
      <p:sp>
        <p:nvSpPr>
          <p:cNvPr id="215073" name="矩形 215072"/>
          <p:cNvSpPr/>
          <p:nvPr/>
        </p:nvSpPr>
        <p:spPr>
          <a:xfrm>
            <a:off x="2037907" y="2368568"/>
            <a:ext cx="1859280" cy="368300"/>
          </a:xfrm>
          <a:prstGeom prst="rect">
            <a:avLst/>
          </a:prstGeom>
          <a:noFill/>
          <a:ln w="9525">
            <a:noFill/>
          </a:ln>
        </p:spPr>
        <p:txBody>
          <a:bodyPr wrap="none" anchor="t">
            <a:spAutoFit/>
          </a:bodyPr>
          <a:lstStyle/>
          <a:p>
            <a:r>
              <a:rPr lang="en-US" altLang="zh-CN" sz="1800" b="1" i="1" dirty="0">
                <a:latin typeface="Times New Roman" panose="02020603050405020304" pitchFamily="18" charset="0"/>
                <a:ea typeface="楷体_GB2312" pitchFamily="49" charset="-122"/>
                <a:sym typeface="Symbol" panose="05050102010706020507" pitchFamily="18" charset="2"/>
              </a:rPr>
              <a:t> </a:t>
            </a:r>
            <a:r>
              <a:rPr lang="en-US" altLang="zh-CN" sz="1800" b="1">
                <a:latin typeface="Times New Roman" panose="02020603050405020304" pitchFamily="18" charset="0"/>
                <a:ea typeface="楷体_GB2312" pitchFamily="49" charset="-122"/>
                <a:sym typeface="Symbol" panose="05050102010706020507" pitchFamily="18" charset="2"/>
              </a:rPr>
              <a:t>=</a:t>
            </a:r>
            <a:r>
              <a:rPr lang="en-US" altLang="zh-CN" sz="1800" b="1" i="1">
                <a:latin typeface="Times New Roman" panose="02020603050405020304" pitchFamily="18" charset="0"/>
                <a:sym typeface="Symbol" panose="05050102010706020507" pitchFamily="18" charset="2"/>
              </a:rPr>
              <a:t></a:t>
            </a:r>
            <a:r>
              <a:rPr lang="en-US" altLang="zh-CN" sz="1800" b="1" i="1" baseline="-25000" err="1">
                <a:latin typeface="Times New Roman" panose="02020603050405020304" pitchFamily="18" charset="0"/>
                <a:ea typeface="楷体_GB2312" pitchFamily="49" charset="-122"/>
                <a:sym typeface="Symbol" panose="05050102010706020507" pitchFamily="18" charset="2"/>
              </a:rPr>
              <a:t>u</a:t>
            </a:r>
            <a:r>
              <a:rPr lang="en-US" altLang="zh-CN" sz="1800" err="1">
                <a:latin typeface="楷体_GB2312" pitchFamily="49" charset="-122"/>
                <a:ea typeface="楷体_GB2312" pitchFamily="49" charset="-122"/>
                <a:sym typeface="Symbol" panose="05050102010706020507" pitchFamily="18" charset="2"/>
              </a:rPr>
              <a:t>-</a:t>
            </a:r>
            <a:r>
              <a:rPr lang="en-US" altLang="zh-CN" sz="1800" b="1" i="1" err="1">
                <a:latin typeface="Times New Roman" panose="02020603050405020304" pitchFamily="18" charset="0"/>
                <a:sym typeface="Symbol" panose="05050102010706020507" pitchFamily="18" charset="2"/>
              </a:rPr>
              <a:t></a:t>
            </a:r>
            <a:r>
              <a:rPr lang="en-US" altLang="zh-CN" sz="1800" b="1" i="1" baseline="-25000" err="1">
                <a:latin typeface="Times New Roman" panose="02020603050405020304" pitchFamily="18" charset="0"/>
                <a:ea typeface="楷体_GB2312" pitchFamily="49" charset="-122"/>
                <a:sym typeface="Symbol" panose="05050102010706020507" pitchFamily="18" charset="2"/>
              </a:rPr>
              <a:t>i</a:t>
            </a:r>
            <a:r>
              <a:rPr lang="en-US" altLang="zh-CN" sz="1800" b="1" i="1" baseline="-25000">
                <a:latin typeface="Times New Roman" panose="02020603050405020304" pitchFamily="18" charset="0"/>
                <a:ea typeface="楷体_GB2312" pitchFamily="49" charset="-122"/>
                <a:sym typeface="Symbol" panose="05050102010706020507" pitchFamily="18" charset="2"/>
              </a:rPr>
              <a:t> </a:t>
            </a:r>
            <a:r>
              <a:rPr lang="en-US" altLang="zh-CN" sz="1800" b="1">
                <a:latin typeface="Times New Roman" panose="02020603050405020304" pitchFamily="18" charset="0"/>
                <a:ea typeface="楷体_GB2312" pitchFamily="49" charset="-122"/>
                <a:sym typeface="Symbol" panose="05050102010706020507" pitchFamily="18" charset="2"/>
              </a:rPr>
              <a:t>= </a:t>
            </a:r>
            <a:r>
              <a:rPr lang="en-US" altLang="zh-CN" sz="1800">
                <a:latin typeface="楷体_GB2312" pitchFamily="49" charset="-122"/>
                <a:ea typeface="楷体_GB2312" pitchFamily="49" charset="-122"/>
                <a:sym typeface="Symbol" panose="05050102010706020507" pitchFamily="18" charset="2"/>
              </a:rPr>
              <a:t>-</a:t>
            </a:r>
            <a:r>
              <a:rPr lang="en-US" altLang="zh-CN" sz="1800" b="1">
                <a:latin typeface="Times New Roman" panose="02020603050405020304" pitchFamily="18" charset="0"/>
                <a:ea typeface="楷体_GB2312" pitchFamily="49" charset="-122"/>
                <a:sym typeface="Symbol" panose="05050102010706020507" pitchFamily="18" charset="2"/>
              </a:rPr>
              <a:t>90°</a:t>
            </a:r>
            <a:endParaRPr lang="en-US" altLang="en-US" sz="1800" b="1">
              <a:latin typeface="Times New Roman" panose="02020603050405020304" pitchFamily="18" charset="0"/>
              <a:ea typeface="楷体_GB2312" pitchFamily="49" charset="-122"/>
              <a:sym typeface="Symbol" panose="05050102010706020507" pitchFamily="18" charset="2"/>
            </a:endParaRPr>
          </a:p>
        </p:txBody>
      </p:sp>
      <p:sp>
        <p:nvSpPr>
          <p:cNvPr id="213027" name="文本框 213026"/>
          <p:cNvSpPr txBox="1"/>
          <p:nvPr/>
        </p:nvSpPr>
        <p:spPr>
          <a:xfrm>
            <a:off x="2735735" y="2807985"/>
            <a:ext cx="4814301" cy="368300"/>
          </a:xfrm>
          <a:prstGeom prst="rect">
            <a:avLst/>
          </a:prstGeom>
          <a:noFill/>
          <a:ln w="9525">
            <a:noFill/>
          </a:ln>
        </p:spPr>
        <p:txBody>
          <a:bodyPr wrap="square">
            <a:spAutoFit/>
          </a:bodyPr>
          <a:lstStyle/>
          <a:p>
            <a:pPr>
              <a:spcBef>
                <a:spcPct val="50000"/>
              </a:spcBef>
            </a:pPr>
            <a:r>
              <a:rPr lang="en-US" altLang="zh-CN" sz="1800" b="1" i="1" err="1">
                <a:latin typeface="Times New Roman" panose="02020603050405020304" pitchFamily="18" charset="0"/>
                <a:ea typeface="楷体_GB2312" pitchFamily="49" charset="-122"/>
              </a:rPr>
              <a:t>p</a:t>
            </a:r>
            <a:r>
              <a:rPr lang="en-US" altLang="zh-CN" sz="1800" b="1" err="1">
                <a:latin typeface="Times New Roman" panose="02020603050405020304" pitchFamily="18" charset="0"/>
                <a:ea typeface="楷体_GB2312" pitchFamily="49" charset="-122"/>
              </a:rPr>
              <a:t>(t</a:t>
            </a:r>
            <a:r>
              <a:rPr lang="en-US" altLang="zh-CN" sz="1800" b="1">
                <a:latin typeface="Times New Roman" panose="02020603050405020304" pitchFamily="18" charset="0"/>
                <a:ea typeface="楷体_GB2312" pitchFamily="49" charset="-122"/>
              </a:rPr>
              <a:t>) </a:t>
            </a:r>
            <a:r>
              <a:rPr lang="en-US" altLang="zh-CN" sz="1800" b="1">
                <a:latin typeface="Times New Roman" panose="02020603050405020304" pitchFamily="18" charset="0"/>
              </a:rPr>
              <a:t>=</a:t>
            </a:r>
            <a:r>
              <a:rPr lang="en-US" altLang="zh-CN" sz="1800" b="1">
                <a:latin typeface="Times New Roman" panose="02020603050405020304" pitchFamily="18" charset="0"/>
                <a:ea typeface="楷体_GB2312" pitchFamily="49" charset="-122"/>
              </a:rPr>
              <a:t> 1/2</a:t>
            </a:r>
            <a:r>
              <a:rPr lang="en-US" altLang="zh-CN" sz="1800" b="1" i="1" err="1">
                <a:latin typeface="Times New Roman" panose="02020603050405020304" pitchFamily="18" charset="0"/>
                <a:ea typeface="楷体_GB2312" pitchFamily="49" charset="-122"/>
              </a:rPr>
              <a:t>U</a:t>
            </a:r>
            <a:r>
              <a:rPr lang="en-US" altLang="zh-CN" sz="1800" b="1" i="1" baseline="-25000" err="1">
                <a:latin typeface="Times New Roman" panose="02020603050405020304" pitchFamily="18" charset="0"/>
                <a:ea typeface="楷体_GB2312" pitchFamily="49" charset="-122"/>
              </a:rPr>
              <a:t>m</a:t>
            </a:r>
            <a:r>
              <a:rPr lang="en-US" altLang="zh-CN" sz="1800" b="1" i="1" err="1">
                <a:latin typeface="Times New Roman" panose="02020603050405020304" pitchFamily="18" charset="0"/>
                <a:ea typeface="楷体_GB2312" pitchFamily="49" charset="-122"/>
              </a:rPr>
              <a:t>I</a:t>
            </a:r>
            <a:r>
              <a:rPr lang="en-US" altLang="zh-CN" sz="1800" b="1" i="1" baseline="-25000" err="1">
                <a:latin typeface="Times New Roman" panose="02020603050405020304" pitchFamily="18" charset="0"/>
                <a:ea typeface="楷体_GB2312" pitchFamily="49" charset="-122"/>
              </a:rPr>
              <a:t>m</a:t>
            </a:r>
            <a:r>
              <a:rPr lang="en-US" altLang="zh-CN" sz="1800" b="1" err="1">
                <a:latin typeface="Times New Roman" panose="02020603050405020304" pitchFamily="18" charset="0"/>
                <a:ea typeface="楷体_GB2312" pitchFamily="49" charset="-122"/>
              </a:rPr>
              <a:t>cos</a:t>
            </a:r>
            <a:r>
              <a:rPr lang="en-US" altLang="zh-CN" sz="1800" b="1" i="1">
                <a:latin typeface="Garamond" panose="02020404030301010803" pitchFamily="18" charset="0"/>
                <a:ea typeface="楷体_GB2312" pitchFamily="49" charset="-122"/>
                <a:sym typeface="Symbol" panose="05050102010706020507" pitchFamily="18" charset="2"/>
              </a:rPr>
              <a:t> </a:t>
            </a:r>
            <a:r>
              <a:rPr lang="en-US" altLang="zh-CN" sz="1800" b="1">
                <a:latin typeface="Garamond" panose="02020404030301010803" pitchFamily="18" charset="0"/>
                <a:ea typeface="楷体_GB2312" pitchFamily="49" charset="-122"/>
                <a:sym typeface="Symbol" panose="05050102010706020507" pitchFamily="18" charset="2"/>
              </a:rPr>
              <a:t>+</a:t>
            </a:r>
            <a:r>
              <a:rPr lang="en-US" altLang="zh-CN" sz="1800" b="1">
                <a:latin typeface="Times New Roman" panose="02020603050405020304" pitchFamily="18" charset="0"/>
                <a:ea typeface="楷体_GB2312" pitchFamily="49" charset="-122"/>
                <a:sym typeface="+mn-ea"/>
              </a:rPr>
              <a:t>1/2</a:t>
            </a:r>
            <a:r>
              <a:rPr lang="en-US" altLang="zh-CN" sz="1800" b="1" i="1" err="1">
                <a:latin typeface="Times New Roman" panose="02020603050405020304" pitchFamily="18" charset="0"/>
                <a:ea typeface="楷体_GB2312" pitchFamily="49" charset="-122"/>
              </a:rPr>
              <a:t>U</a:t>
            </a:r>
            <a:r>
              <a:rPr lang="en-US" altLang="zh-CN" sz="1800" b="1" i="1" baseline="-25000" err="1">
                <a:latin typeface="Times New Roman" panose="02020603050405020304" pitchFamily="18" charset="0"/>
                <a:ea typeface="楷体_GB2312" pitchFamily="49" charset="-122"/>
              </a:rPr>
              <a:t>m</a:t>
            </a:r>
            <a:r>
              <a:rPr lang="en-US" altLang="zh-CN" sz="1800" b="1" i="1" err="1">
                <a:latin typeface="Times New Roman" panose="02020603050405020304" pitchFamily="18" charset="0"/>
                <a:ea typeface="楷体_GB2312" pitchFamily="49" charset="-122"/>
              </a:rPr>
              <a:t>I</a:t>
            </a:r>
            <a:r>
              <a:rPr lang="en-US" altLang="zh-CN" sz="1800" b="1" i="1" baseline="-25000" err="1">
                <a:latin typeface="Times New Roman" panose="02020603050405020304" pitchFamily="18" charset="0"/>
                <a:ea typeface="楷体_GB2312" pitchFamily="49" charset="-122"/>
              </a:rPr>
              <a:t>m</a:t>
            </a:r>
            <a:r>
              <a:rPr lang="en-US" altLang="zh-CN" sz="1800" b="1" err="1">
                <a:latin typeface="Times New Roman" panose="02020603050405020304" pitchFamily="18" charset="0"/>
                <a:ea typeface="楷体_GB2312" pitchFamily="49" charset="-122"/>
              </a:rPr>
              <a:t>cos</a:t>
            </a:r>
            <a:r>
              <a:rPr lang="en-US" altLang="zh-CN" sz="1800" b="1">
                <a:latin typeface="Times New Roman" panose="02020603050405020304" pitchFamily="18" charset="0"/>
                <a:ea typeface="楷体_GB2312" pitchFamily="49" charset="-122"/>
              </a:rPr>
              <a:t>( </a:t>
            </a:r>
            <a:r>
              <a:rPr lang="en-US" altLang="zh-CN" sz="1800" b="1">
                <a:latin typeface="Times New Roman" panose="02020603050405020304" pitchFamily="18" charset="0"/>
                <a:ea typeface="楷体_GB2312" pitchFamily="49" charset="-122"/>
                <a:sym typeface="Symbol" panose="05050102010706020507" pitchFamily="18" charset="2"/>
              </a:rPr>
              <a:t>2</a:t>
            </a:r>
            <a:r>
              <a:rPr lang="en-US" altLang="zh-CN" sz="1800" b="1" i="1">
                <a:latin typeface="Times New Roman" panose="02020603050405020304" pitchFamily="18" charset="0"/>
                <a:ea typeface="楷体_GB2312" pitchFamily="49" charset="-122"/>
                <a:sym typeface="Symbol" panose="05050102010706020507" pitchFamily="18" charset="2"/>
              </a:rPr>
              <a:t> t </a:t>
            </a:r>
            <a:r>
              <a:rPr lang="en-US" altLang="zh-CN" sz="1800" b="1">
                <a:latin typeface="Times New Roman" panose="02020603050405020304" pitchFamily="18" charset="0"/>
                <a:ea typeface="楷体_GB2312" pitchFamily="49" charset="-122"/>
                <a:sym typeface="Symbol" panose="05050102010706020507" pitchFamily="18" charset="2"/>
              </a:rPr>
              <a:t>+2</a:t>
            </a:r>
            <a:r>
              <a:rPr lang="en-US" altLang="zh-CN" sz="1800" b="1" i="1">
                <a:latin typeface="Symbol" panose="05050102010706020507" pitchFamily="18" charset="2"/>
                <a:ea typeface="楷体_GB2312" pitchFamily="49" charset="-122"/>
                <a:sym typeface="Symbol" panose="05050102010706020507" pitchFamily="18" charset="2"/>
              </a:rPr>
              <a:t>y</a:t>
            </a:r>
            <a:r>
              <a:rPr lang="en-US" altLang="zh-CN" sz="1800" b="1" i="1" baseline="-25000">
                <a:latin typeface="Times New Roman" panose="02020603050405020304" pitchFamily="18" charset="0"/>
                <a:ea typeface="楷体_GB2312" pitchFamily="49" charset="-122"/>
                <a:sym typeface="Symbol" panose="05050102010706020507" pitchFamily="18" charset="2"/>
              </a:rPr>
              <a:t>u</a:t>
            </a:r>
            <a:r>
              <a:rPr lang="en-US" altLang="zh-CN" sz="1800">
                <a:latin typeface="Times New Roman" panose="02020603050405020304" pitchFamily="18" charset="0"/>
                <a:ea typeface="楷体_GB2312" pitchFamily="49" charset="-122"/>
                <a:sym typeface="Symbol" panose="05050102010706020507" pitchFamily="18" charset="2"/>
              </a:rPr>
              <a:t></a:t>
            </a:r>
            <a:r>
              <a:rPr lang="en-US" altLang="zh-CN" sz="1800" b="1" i="1">
                <a:latin typeface="Times New Roman" panose="02020603050405020304" pitchFamily="18" charset="0"/>
                <a:ea typeface="楷体_GB2312" pitchFamily="49" charset="-122"/>
                <a:sym typeface="Symbol" panose="05050102010706020507" pitchFamily="18" charset="2"/>
              </a:rPr>
              <a:t>  </a:t>
            </a:r>
            <a:r>
              <a:rPr lang="en-US" altLang="zh-CN" sz="1800" b="1">
                <a:latin typeface="Times New Roman" panose="02020603050405020304" pitchFamily="18" charset="0"/>
                <a:ea typeface="楷体_GB2312" pitchFamily="49" charset="-122"/>
                <a:sym typeface="Symbol" panose="05050102010706020507" pitchFamily="18" charset="2"/>
              </a:rPr>
              <a:t>)</a:t>
            </a:r>
            <a:endParaRPr lang="en-US" altLang="zh-CN" sz="1800" b="1">
              <a:latin typeface="Times New Roman" panose="02020603050405020304" pitchFamily="18" charset="0"/>
              <a:ea typeface="楷体_GB2312" pitchFamily="49"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15062">
                                            <p:txEl>
                                              <p:pRg st="0" end="0"/>
                                            </p:txEl>
                                          </p:spTgt>
                                        </p:tgtEl>
                                        <p:attrNameLst>
                                          <p:attrName>style.visibility</p:attrName>
                                        </p:attrNameLst>
                                      </p:cBhvr>
                                      <p:to>
                                        <p:strVal val="visible"/>
                                      </p:to>
                                    </p:set>
                                    <p:anim calcmode="lin" valueType="num">
                                      <p:cBhvr>
                                        <p:cTn id="7" dur="1000" fill="hold"/>
                                        <p:tgtEl>
                                          <p:spTgt spid="21506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1506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1506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1506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5045"/>
                                        </p:tgtEl>
                                        <p:attrNameLst>
                                          <p:attrName>style.visibility</p:attrName>
                                        </p:attrNameLst>
                                      </p:cBhvr>
                                      <p:to>
                                        <p:strVal val="visible"/>
                                      </p:to>
                                    </p:set>
                                    <p:animEffect transition="in" filter="wipe(left)">
                                      <p:cBhvr>
                                        <p:cTn id="15" dur="500"/>
                                        <p:tgtEl>
                                          <p:spTgt spid="215045"/>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272" fill="hold" nodeType="clickEffect">
                                  <p:stCondLst>
                                    <p:cond delay="0"/>
                                  </p:stCondLst>
                                  <p:childTnLst>
                                    <p:set>
                                      <p:cBhvr>
                                        <p:cTn id="19" dur="1" fill="hold">
                                          <p:stCondLst>
                                            <p:cond delay="0"/>
                                          </p:stCondLst>
                                        </p:cTn>
                                        <p:tgtEl>
                                          <p:spTgt spid="215063"/>
                                        </p:tgtEl>
                                        <p:attrNameLst>
                                          <p:attrName>style.visibility</p:attrName>
                                        </p:attrNameLst>
                                      </p:cBhvr>
                                      <p:to>
                                        <p:strVal val="visible"/>
                                      </p:to>
                                    </p:set>
                                    <p:anim calcmode="lin" valueType="num">
                                      <p:cBhvr>
                                        <p:cTn id="20" dur="500" fill="hold"/>
                                        <p:tgtEl>
                                          <p:spTgt spid="215063"/>
                                        </p:tgtEl>
                                        <p:attrNameLst>
                                          <p:attrName>ppt_w</p:attrName>
                                        </p:attrNameLst>
                                      </p:cBhvr>
                                      <p:tavLst>
                                        <p:tav tm="0">
                                          <p:val>
                                            <p:strVal val="2/3*#ppt_w"/>
                                          </p:val>
                                        </p:tav>
                                        <p:tav tm="100000">
                                          <p:val>
                                            <p:strVal val="#ppt_w"/>
                                          </p:val>
                                        </p:tav>
                                      </p:tavLst>
                                    </p:anim>
                                    <p:anim calcmode="lin" valueType="num">
                                      <p:cBhvr>
                                        <p:cTn id="21" dur="500" fill="hold"/>
                                        <p:tgtEl>
                                          <p:spTgt spid="215063"/>
                                        </p:tgtEl>
                                        <p:attrNameLst>
                                          <p:attrName>ppt_h</p:attrName>
                                        </p:attrNameLst>
                                      </p:cBhvr>
                                      <p:tavLst>
                                        <p:tav tm="0">
                                          <p:val>
                                            <p:strVal val="2/3*#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iterate type="lt">
                                    <p:tmPct val="5000"/>
                                  </p:iterate>
                                  <p:childTnLst>
                                    <p:set>
                                      <p:cBhvr>
                                        <p:cTn id="25" dur="1" fill="hold">
                                          <p:stCondLst>
                                            <p:cond delay="0"/>
                                          </p:stCondLst>
                                        </p:cTn>
                                        <p:tgtEl>
                                          <p:spTgt spid="215073"/>
                                        </p:tgtEl>
                                        <p:attrNameLst>
                                          <p:attrName>style.visibility</p:attrName>
                                        </p:attrNameLst>
                                      </p:cBhvr>
                                      <p:to>
                                        <p:strVal val="visible"/>
                                      </p:to>
                                    </p:set>
                                    <p:anim calcmode="lin" valueType="num">
                                      <p:cBhvr>
                                        <p:cTn id="26" dur="1000" fill="hold"/>
                                        <p:tgtEl>
                                          <p:spTgt spid="215073"/>
                                        </p:tgtEl>
                                        <p:attrNameLst>
                                          <p:attrName>ppt_w</p:attrName>
                                        </p:attrNameLst>
                                      </p:cBhvr>
                                      <p:tavLst>
                                        <p:tav tm="0">
                                          <p:val>
                                            <p:fltVal val="0"/>
                                          </p:val>
                                        </p:tav>
                                        <p:tav tm="100000">
                                          <p:val>
                                            <p:strVal val="#ppt_w"/>
                                          </p:val>
                                        </p:tav>
                                      </p:tavLst>
                                    </p:anim>
                                    <p:anim calcmode="lin" valueType="num">
                                      <p:cBhvr>
                                        <p:cTn id="27" dur="1000" fill="hold"/>
                                        <p:tgtEl>
                                          <p:spTgt spid="215073"/>
                                        </p:tgtEl>
                                        <p:attrNameLst>
                                          <p:attrName>ppt_h</p:attrName>
                                        </p:attrNameLst>
                                      </p:cBhvr>
                                      <p:tavLst>
                                        <p:tav tm="0">
                                          <p:val>
                                            <p:fltVal val="0"/>
                                          </p:val>
                                        </p:tav>
                                        <p:tav tm="100000">
                                          <p:val>
                                            <p:strVal val="#ppt_h"/>
                                          </p:val>
                                        </p:tav>
                                      </p:tavLst>
                                    </p:anim>
                                    <p:anim calcmode="lin" valueType="num">
                                      <p:cBhvr>
                                        <p:cTn id="28" dur="1000" fill="hold"/>
                                        <p:tgtEl>
                                          <p:spTgt spid="215073"/>
                                        </p:tgtEl>
                                        <p:attrNameLst>
                                          <p:attrName>style.rotation</p:attrName>
                                        </p:attrNameLst>
                                      </p:cBhvr>
                                      <p:tavLst>
                                        <p:tav tm="0">
                                          <p:val>
                                            <p:fltVal val="90"/>
                                          </p:val>
                                        </p:tav>
                                        <p:tav tm="100000">
                                          <p:val>
                                            <p:fltVal val="0"/>
                                          </p:val>
                                        </p:tav>
                                      </p:tavLst>
                                    </p:anim>
                                    <p:animEffect transition="in" filter="fade">
                                      <p:cBhvr>
                                        <p:cTn id="29" dur="1000"/>
                                        <p:tgtEl>
                                          <p:spTgt spid="21507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5050"/>
                                        </p:tgtEl>
                                        <p:attrNameLst>
                                          <p:attrName>style.visibility</p:attrName>
                                        </p:attrNameLst>
                                      </p:cBhvr>
                                      <p:to>
                                        <p:strVal val="visible"/>
                                      </p:to>
                                    </p:set>
                                    <p:animEffect transition="in" filter="wipe(left)">
                                      <p:cBhvr>
                                        <p:cTn id="34" dur="500"/>
                                        <p:tgtEl>
                                          <p:spTgt spid="21505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15042"/>
                                        </p:tgtEl>
                                        <p:attrNameLst>
                                          <p:attrName>style.visibility</p:attrName>
                                        </p:attrNameLst>
                                      </p:cBhvr>
                                      <p:to>
                                        <p:strVal val="visible"/>
                                      </p:to>
                                    </p:set>
                                    <p:animEffect transition="in" filter="wipe(left)">
                                      <p:cBhvr>
                                        <p:cTn id="39" dur="500"/>
                                        <p:tgtEl>
                                          <p:spTgt spid="215042"/>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215058">
                                            <p:txEl>
                                              <p:pRg st="0" end="0"/>
                                            </p:txEl>
                                          </p:spTgt>
                                        </p:tgtEl>
                                        <p:attrNameLst>
                                          <p:attrName>style.visibility</p:attrName>
                                        </p:attrNameLst>
                                      </p:cBhvr>
                                      <p:to>
                                        <p:strVal val="visible"/>
                                      </p:to>
                                    </p:set>
                                    <p:anim calcmode="lin" valueType="num">
                                      <p:cBhvr>
                                        <p:cTn id="44" dur="1000" fill="hold"/>
                                        <p:tgtEl>
                                          <p:spTgt spid="215058">
                                            <p:txEl>
                                              <p:pRg st="0" end="0"/>
                                            </p:txEl>
                                          </p:spTgt>
                                        </p:tgtEl>
                                        <p:attrNameLst>
                                          <p:attrName>ppt_w</p:attrName>
                                        </p:attrNameLst>
                                      </p:cBhvr>
                                      <p:tavLst>
                                        <p:tav tm="0">
                                          <p:val>
                                            <p:fltVal val="0"/>
                                          </p:val>
                                        </p:tav>
                                        <p:tav tm="100000">
                                          <p:val>
                                            <p:strVal val="#ppt_w"/>
                                          </p:val>
                                        </p:tav>
                                      </p:tavLst>
                                    </p:anim>
                                    <p:anim calcmode="lin" valueType="num">
                                      <p:cBhvr>
                                        <p:cTn id="45" dur="1000" fill="hold"/>
                                        <p:tgtEl>
                                          <p:spTgt spid="215058">
                                            <p:txEl>
                                              <p:pRg st="0" end="0"/>
                                            </p:txEl>
                                          </p:spTgt>
                                        </p:tgtEl>
                                        <p:attrNameLst>
                                          <p:attrName>ppt_h</p:attrName>
                                        </p:attrNameLst>
                                      </p:cBhvr>
                                      <p:tavLst>
                                        <p:tav tm="0">
                                          <p:val>
                                            <p:fltVal val="0"/>
                                          </p:val>
                                        </p:tav>
                                        <p:tav tm="100000">
                                          <p:val>
                                            <p:strVal val="#ppt_h"/>
                                          </p:val>
                                        </p:tav>
                                      </p:tavLst>
                                    </p:anim>
                                    <p:anim calcmode="lin" valueType="num">
                                      <p:cBhvr>
                                        <p:cTn id="46" dur="1000" fill="hold"/>
                                        <p:tgtEl>
                                          <p:spTgt spid="215058">
                                            <p:txEl>
                                              <p:pRg st="0" end="0"/>
                                            </p:txEl>
                                          </p:spTgt>
                                        </p:tgtEl>
                                        <p:attrNameLst>
                                          <p:attrName>style.rotation</p:attrName>
                                        </p:attrNameLst>
                                      </p:cBhvr>
                                      <p:tavLst>
                                        <p:tav tm="0">
                                          <p:val>
                                            <p:fltVal val="90"/>
                                          </p:val>
                                        </p:tav>
                                        <p:tav tm="100000">
                                          <p:val>
                                            <p:fltVal val="0"/>
                                          </p:val>
                                        </p:tav>
                                      </p:tavLst>
                                    </p:anim>
                                    <p:animEffect transition="in" filter="fade">
                                      <p:cBhvr>
                                        <p:cTn id="47" dur="1000"/>
                                        <p:tgtEl>
                                          <p:spTgt spid="21505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213027">
                                            <p:txEl>
                                              <p:pRg st="0" end="0"/>
                                            </p:txEl>
                                          </p:spTgt>
                                        </p:tgtEl>
                                        <p:attrNameLst>
                                          <p:attrName>style.visibility</p:attrName>
                                        </p:attrNameLst>
                                      </p:cBhvr>
                                      <p:to>
                                        <p:strVal val="visible"/>
                                      </p:to>
                                    </p:set>
                                    <p:animEffect transition="in" filter="wipe(left)">
                                      <p:cBhvr>
                                        <p:cTn id="52" dur="300"/>
                                        <p:tgtEl>
                                          <p:spTgt spid="21302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15057"/>
                                        </p:tgtEl>
                                        <p:attrNameLst>
                                          <p:attrName>style.visibility</p:attrName>
                                        </p:attrNameLst>
                                      </p:cBhvr>
                                      <p:to>
                                        <p:strVal val="visible"/>
                                      </p:to>
                                    </p:set>
                                    <p:animEffect transition="in" filter="wipe(left)">
                                      <p:cBhvr>
                                        <p:cTn id="57" dur="500"/>
                                        <p:tgtEl>
                                          <p:spTgt spid="21505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5059">
                                            <p:txEl>
                                              <p:pRg st="0" end="0"/>
                                            </p:txEl>
                                          </p:spTgt>
                                        </p:tgtEl>
                                        <p:attrNameLst>
                                          <p:attrName>style.visibility</p:attrName>
                                        </p:attrNameLst>
                                      </p:cBhvr>
                                      <p:to>
                                        <p:strVal val="visible"/>
                                      </p:to>
                                    </p:set>
                                    <p:animEffect transition="in" filter="wipe(left)">
                                      <p:cBhvr>
                                        <p:cTn id="62" dur="500"/>
                                        <p:tgtEl>
                                          <p:spTgt spid="215059">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5060"/>
                                        </p:tgtEl>
                                        <p:attrNameLst>
                                          <p:attrName>style.visibility</p:attrName>
                                        </p:attrNameLst>
                                      </p:cBhvr>
                                      <p:to>
                                        <p:strVal val="visible"/>
                                      </p:to>
                                    </p:set>
                                    <p:animEffect transition="in" filter="wipe(left)">
                                      <p:cBhvr>
                                        <p:cTn id="67" dur="500"/>
                                        <p:tgtEl>
                                          <p:spTgt spid="21506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15053"/>
                                        </p:tgtEl>
                                        <p:attrNameLst>
                                          <p:attrName>style.visibility</p:attrName>
                                        </p:attrNameLst>
                                      </p:cBhvr>
                                      <p:to>
                                        <p:strVal val="visible"/>
                                      </p:to>
                                    </p:set>
                                    <p:animEffect transition="in" filter="wipe(left)">
                                      <p:cBhvr>
                                        <p:cTn id="72" dur="500"/>
                                        <p:tgtEl>
                                          <p:spTgt spid="215053"/>
                                        </p:tgtEl>
                                      </p:cBhvr>
                                    </p:animEffect>
                                  </p:childTnLst>
                                </p:cTn>
                              </p:par>
                            </p:childTnLst>
                          </p:cTn>
                        </p:par>
                      </p:childTnLst>
                    </p:cTn>
                  </p:par>
                  <p:par>
                    <p:cTn id="73" fill="hold">
                      <p:stCondLst>
                        <p:cond delay="indefinite"/>
                      </p:stCondLst>
                      <p:childTnLst>
                        <p:par>
                          <p:cTn id="74" fill="hold">
                            <p:stCondLst>
                              <p:cond delay="0"/>
                            </p:stCondLst>
                            <p:childTnLst>
                              <p:par>
                                <p:cTn id="75" presetID="52" presetClass="entr" presetSubtype="0" fill="hold" grpId="0" nodeType="clickEffect">
                                  <p:stCondLst>
                                    <p:cond delay="0"/>
                                  </p:stCondLst>
                                  <p:iterate type="lt">
                                    <p:tmPct val="10000"/>
                                  </p:iterate>
                                  <p:childTnLst>
                                    <p:set>
                                      <p:cBhvr>
                                        <p:cTn id="76" dur="1" fill="hold">
                                          <p:stCondLst>
                                            <p:cond delay="0"/>
                                          </p:stCondLst>
                                        </p:cTn>
                                        <p:tgtEl>
                                          <p:spTgt spid="215061">
                                            <p:txEl>
                                              <p:pRg st="0" end="0"/>
                                            </p:txEl>
                                          </p:spTgt>
                                        </p:tgtEl>
                                        <p:attrNameLst>
                                          <p:attrName>style.visibility</p:attrName>
                                        </p:attrNameLst>
                                      </p:cBhvr>
                                      <p:to>
                                        <p:strVal val="visible"/>
                                      </p:to>
                                    </p:set>
                                    <p:animScale>
                                      <p:cBhvr>
                                        <p:cTn id="77" dur="1000" decel="50000" fill="hold">
                                          <p:stCondLst>
                                            <p:cond delay="0"/>
                                          </p:stCondLst>
                                        </p:cTn>
                                        <p:tgtEl>
                                          <p:spTgt spid="21506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78" dur="1000" decel="50000" fill="hold">
                                          <p:stCondLst>
                                            <p:cond delay="0"/>
                                          </p:stCondLst>
                                        </p:cTn>
                                        <p:tgtEl>
                                          <p:spTgt spid="215061">
                                            <p:txEl>
                                              <p:pRg st="0" end="0"/>
                                            </p:txEl>
                                          </p:spTgt>
                                        </p:tgtEl>
                                        <p:attrNameLst>
                                          <p:attrName>ppt_x</p:attrName>
                                          <p:attrName>ppt_y</p:attrName>
                                        </p:attrNameLst>
                                      </p:cBhvr>
                                    </p:animMotion>
                                    <p:animEffect transition="in" filter="fade">
                                      <p:cBhvr>
                                        <p:cTn id="79" dur="1000"/>
                                        <p:tgtEl>
                                          <p:spTgt spid="2150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8" grpId="0" build="p"/>
      <p:bldP spid="215059" grpId="0" build="p"/>
      <p:bldP spid="215061" grpId="0" build="p"/>
      <p:bldP spid="215062" grpId="0" build="p"/>
      <p:bldP spid="215073" grpId="0"/>
      <p:bldP spid="2130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7" name="矩形 111626"/>
          <p:cNvSpPr/>
          <p:nvPr/>
        </p:nvSpPr>
        <p:spPr>
          <a:xfrm>
            <a:off x="1628260" y="251028"/>
            <a:ext cx="4687120" cy="368300"/>
          </a:xfrm>
          <a:prstGeom prst="rect">
            <a:avLst/>
          </a:prstGeom>
          <a:noFill/>
          <a:ln w="38100">
            <a:noFill/>
          </a:ln>
        </p:spPr>
        <p:txBody>
          <a:bodyPr>
            <a:spAutoFit/>
          </a:bodyPr>
          <a:lstStyle/>
          <a:p>
            <a:pPr>
              <a:spcBef>
                <a:spcPct val="50000"/>
              </a:spcBef>
            </a:pPr>
            <a:r>
              <a:rPr lang="zh-CN" altLang="en-US" sz="1800" b="1" dirty="0">
                <a:solidFill>
                  <a:srgbClr val="0000FF"/>
                </a:solidFill>
                <a:latin typeface="Arial" panose="020B0604020202020204" pitchFamily="34" charset="0"/>
              </a:rPr>
              <a:t>（</a:t>
            </a:r>
            <a:r>
              <a:rPr lang="en-US" altLang="zh-CN" sz="1800" b="1">
                <a:solidFill>
                  <a:srgbClr val="0000FF"/>
                </a:solidFill>
                <a:latin typeface="Times New Roman" panose="02020603050405020304" pitchFamily="18" charset="0"/>
              </a:rPr>
              <a:t>4</a:t>
            </a:r>
            <a:r>
              <a:rPr lang="zh-CN" altLang="en-US" sz="1800" b="1" dirty="0">
                <a:solidFill>
                  <a:srgbClr val="0000FF"/>
                </a:solidFill>
                <a:latin typeface="Arial" panose="020B0604020202020204" pitchFamily="34" charset="0"/>
              </a:rPr>
              <a:t>）由</a:t>
            </a:r>
            <a:r>
              <a:rPr lang="en-US" altLang="zh-CN" sz="1800" b="1" dirty="0">
                <a:solidFill>
                  <a:srgbClr val="0000FF"/>
                </a:solidFill>
                <a:latin typeface="Times New Roman" panose="02020603050405020304" pitchFamily="18" charset="0"/>
              </a:rPr>
              <a:t>R</a:t>
            </a:r>
            <a:r>
              <a:rPr lang="zh-CN" altLang="en-US" sz="1800" b="1" dirty="0">
                <a:solidFill>
                  <a:srgbClr val="0000FF"/>
                </a:solidFill>
                <a:latin typeface="Times New Roman" panose="02020603050405020304" pitchFamily="18" charset="0"/>
              </a:rPr>
              <a:t>、</a:t>
            </a:r>
            <a:r>
              <a:rPr lang="en-US" altLang="zh-CN" sz="1800" b="1" dirty="0">
                <a:solidFill>
                  <a:srgbClr val="0000FF"/>
                </a:solidFill>
                <a:latin typeface="Times New Roman" panose="02020603050405020304" pitchFamily="18" charset="0"/>
              </a:rPr>
              <a:t>L</a:t>
            </a:r>
            <a:r>
              <a:rPr lang="zh-CN" altLang="en-US" sz="1800" b="1" dirty="0">
                <a:solidFill>
                  <a:srgbClr val="0000FF"/>
                </a:solidFill>
                <a:latin typeface="Times New Roman" panose="02020603050405020304" pitchFamily="18" charset="0"/>
              </a:rPr>
              <a:t>、</a:t>
            </a:r>
            <a:r>
              <a:rPr lang="en-US" altLang="zh-CN" sz="1800" b="1">
                <a:solidFill>
                  <a:srgbClr val="0000FF"/>
                </a:solidFill>
                <a:latin typeface="Times New Roman" panose="02020603050405020304" pitchFamily="18" charset="0"/>
              </a:rPr>
              <a:t>C</a:t>
            </a:r>
            <a:r>
              <a:rPr lang="zh-CN" altLang="en-US" sz="1800" b="1" dirty="0">
                <a:solidFill>
                  <a:srgbClr val="0000FF"/>
                </a:solidFill>
                <a:latin typeface="Arial" panose="020B0604020202020204" pitchFamily="34" charset="0"/>
              </a:rPr>
              <a:t>元件构成的单口网络</a:t>
            </a:r>
            <a:endParaRPr lang="zh-CN" altLang="en-US" sz="1800" b="1" dirty="0">
              <a:solidFill>
                <a:srgbClr val="0000FF"/>
              </a:solidFill>
              <a:latin typeface="Times New Roman" panose="02020603050405020304" pitchFamily="18" charset="0"/>
              <a:ea typeface="楷体_GB2312" pitchFamily="49" charset="-122"/>
            </a:endParaRPr>
          </a:p>
        </p:txBody>
      </p:sp>
      <p:graphicFrame>
        <p:nvGraphicFramePr>
          <p:cNvPr id="111628" name="对象 111627"/>
          <p:cNvGraphicFramePr/>
          <p:nvPr/>
        </p:nvGraphicFramePr>
        <p:xfrm>
          <a:off x="1375089" y="977198"/>
          <a:ext cx="5760299" cy="1077466"/>
        </p:xfrm>
        <a:graphic>
          <a:graphicData uri="http://schemas.openxmlformats.org/presentationml/2006/ole">
            <mc:AlternateContent xmlns:mc="http://schemas.openxmlformats.org/markup-compatibility/2006">
              <mc:Choice xmlns:v="urn:schemas-microsoft-com:vml" Requires="v">
                <p:oleObj spid="_x0000_s9219" name="" r:id="rId1" imgW="3848100" imgH="647700" progId="Equation.3">
                  <p:embed/>
                </p:oleObj>
              </mc:Choice>
              <mc:Fallback>
                <p:oleObj name="" r:id="rId1" imgW="3848100" imgH="647700" progId="Equation.3">
                  <p:embed/>
                  <p:pic>
                    <p:nvPicPr>
                      <p:cNvPr id="0" name="图片 3094"/>
                      <p:cNvPicPr/>
                      <p:nvPr/>
                    </p:nvPicPr>
                    <p:blipFill>
                      <a:blip r:embed="rId2"/>
                      <a:stretch>
                        <a:fillRect/>
                      </a:stretch>
                    </p:blipFill>
                    <p:spPr>
                      <a:xfrm>
                        <a:off x="1375089" y="977198"/>
                        <a:ext cx="5760299" cy="1077466"/>
                      </a:xfrm>
                      <a:prstGeom prst="rect">
                        <a:avLst/>
                      </a:prstGeom>
                      <a:noFill/>
                      <a:ln w="38100">
                        <a:noFill/>
                        <a:miter/>
                      </a:ln>
                    </p:spPr>
                  </p:pic>
                </p:oleObj>
              </mc:Fallback>
            </mc:AlternateContent>
          </a:graphicData>
        </a:graphic>
      </p:graphicFrame>
      <p:sp>
        <p:nvSpPr>
          <p:cNvPr id="111629" name="矩形 111628"/>
          <p:cNvSpPr/>
          <p:nvPr/>
        </p:nvSpPr>
        <p:spPr>
          <a:xfrm>
            <a:off x="1709237" y="2005363"/>
            <a:ext cx="5455208" cy="553720"/>
          </a:xfrm>
          <a:prstGeom prst="rect">
            <a:avLst/>
          </a:prstGeom>
          <a:noFill/>
          <a:ln w="9525">
            <a:noFill/>
          </a:ln>
        </p:spPr>
        <p:txBody>
          <a:bodyPr lIns="0" tIns="0" rIns="0" bIns="0">
            <a:spAutoFit/>
          </a:bodyPr>
          <a:lstStyle/>
          <a:p>
            <a:pPr eaLnBrk="0" hangingPunct="0"/>
            <a:r>
              <a:rPr lang="zh-CN" altLang="en-US" sz="1800" b="1" dirty="0">
                <a:latin typeface="Times New Roman" panose="02020603050405020304" pitchFamily="18" charset="0"/>
              </a:rPr>
              <a:t>无源单口的平均功率就是等效阻抗</a:t>
            </a:r>
            <a:r>
              <a:rPr lang="en-US" altLang="zh-CN" sz="1800" b="1">
                <a:latin typeface="Times New Roman" panose="02020603050405020304" pitchFamily="18" charset="0"/>
                <a:ea typeface="楷体_GB2312" pitchFamily="49" charset="-122"/>
              </a:rPr>
              <a:t>Z</a:t>
            </a:r>
            <a:r>
              <a:rPr lang="zh-CN" altLang="en-US" sz="1800" b="1" dirty="0">
                <a:latin typeface="Times New Roman" panose="02020603050405020304" pitchFamily="18" charset="0"/>
              </a:rPr>
              <a:t>中电阻分量</a:t>
            </a:r>
            <a:r>
              <a:rPr lang="en-US" altLang="zh-CN" sz="1800" b="1">
                <a:latin typeface="Times New Roman" panose="02020603050405020304" pitchFamily="18" charset="0"/>
                <a:ea typeface="楷体_GB2312" pitchFamily="49" charset="-122"/>
              </a:rPr>
              <a:t>R</a:t>
            </a:r>
            <a:r>
              <a:rPr lang="zh-CN" altLang="en-US" sz="1800" b="1" dirty="0">
                <a:latin typeface="Times New Roman" panose="02020603050405020304" pitchFamily="18" charset="0"/>
              </a:rPr>
              <a:t>的平均功率，或等效导纳</a:t>
            </a:r>
            <a:r>
              <a:rPr lang="en-US" altLang="zh-CN" sz="1800" b="1">
                <a:latin typeface="Times New Roman" panose="02020603050405020304" pitchFamily="18" charset="0"/>
                <a:ea typeface="楷体_GB2312" pitchFamily="49" charset="-122"/>
              </a:rPr>
              <a:t>Y</a:t>
            </a:r>
            <a:r>
              <a:rPr lang="zh-CN" altLang="en-US" sz="1800" b="1" dirty="0">
                <a:latin typeface="Times New Roman" panose="02020603050405020304" pitchFamily="18" charset="0"/>
              </a:rPr>
              <a:t>中电导分量</a:t>
            </a:r>
            <a:r>
              <a:rPr lang="en-US" altLang="zh-CN" sz="1800" b="1">
                <a:latin typeface="Times New Roman" panose="02020603050405020304" pitchFamily="18" charset="0"/>
                <a:ea typeface="楷体_GB2312" pitchFamily="49" charset="-122"/>
              </a:rPr>
              <a:t>G</a:t>
            </a:r>
            <a:r>
              <a:rPr lang="zh-CN" altLang="en-US" sz="1800" b="1" dirty="0">
                <a:latin typeface="Times New Roman" panose="02020603050405020304" pitchFamily="18" charset="0"/>
              </a:rPr>
              <a:t>的平均功率。</a:t>
            </a:r>
            <a:endParaRPr lang="zh-CN" altLang="en-US" sz="1800" b="1" dirty="0">
              <a:latin typeface="Times New Roman" panose="02020603050405020304" pitchFamily="18" charset="0"/>
            </a:endParaRPr>
          </a:p>
        </p:txBody>
      </p:sp>
      <p:sp>
        <p:nvSpPr>
          <p:cNvPr id="111630" name="矩形 111629"/>
          <p:cNvSpPr/>
          <p:nvPr/>
        </p:nvSpPr>
        <p:spPr>
          <a:xfrm>
            <a:off x="1628260" y="2616261"/>
            <a:ext cx="4834783" cy="368300"/>
          </a:xfrm>
          <a:prstGeom prst="rect">
            <a:avLst/>
          </a:prstGeom>
          <a:noFill/>
          <a:ln w="38100">
            <a:noFill/>
          </a:ln>
        </p:spPr>
        <p:txBody>
          <a:bodyPr>
            <a:spAutoFit/>
          </a:bodyPr>
          <a:lstStyle/>
          <a:p>
            <a:r>
              <a:rPr lang="zh-CN" altLang="en-US" sz="1800" b="1" dirty="0">
                <a:solidFill>
                  <a:srgbClr val="0000FF"/>
                </a:solidFill>
                <a:latin typeface="Arial" panose="020B0604020202020204" pitchFamily="34" charset="0"/>
              </a:rPr>
              <a:t>（</a:t>
            </a:r>
            <a:r>
              <a:rPr lang="en-US" altLang="zh-CN" sz="1800" b="1">
                <a:solidFill>
                  <a:srgbClr val="0000FF"/>
                </a:solidFill>
                <a:latin typeface="Times New Roman" panose="02020603050405020304" pitchFamily="18" charset="0"/>
              </a:rPr>
              <a:t>5</a:t>
            </a:r>
            <a:r>
              <a:rPr lang="zh-CN" altLang="en-US" sz="1800" b="1" dirty="0">
                <a:solidFill>
                  <a:srgbClr val="0000FF"/>
                </a:solidFill>
                <a:latin typeface="Arial" panose="020B0604020202020204" pitchFamily="34" charset="0"/>
              </a:rPr>
              <a:t>）当单口网络含有独立源或受控源</a:t>
            </a:r>
            <a:endParaRPr lang="zh-CN" altLang="en-US" sz="1800" b="1" dirty="0">
              <a:solidFill>
                <a:srgbClr val="0000FF"/>
              </a:solidFill>
              <a:latin typeface="Arial" panose="020B0604020202020204" pitchFamily="34" charset="0"/>
            </a:endParaRPr>
          </a:p>
        </p:txBody>
      </p:sp>
      <p:sp>
        <p:nvSpPr>
          <p:cNvPr id="111632" name="矩形 111631"/>
          <p:cNvSpPr/>
          <p:nvPr/>
        </p:nvSpPr>
        <p:spPr>
          <a:xfrm>
            <a:off x="1709237" y="647576"/>
            <a:ext cx="4915760" cy="368300"/>
          </a:xfrm>
          <a:prstGeom prst="rect">
            <a:avLst/>
          </a:prstGeom>
          <a:noFill/>
          <a:ln w="38100">
            <a:noFill/>
          </a:ln>
        </p:spPr>
        <p:txBody>
          <a:bodyPr>
            <a:spAutoFit/>
          </a:bodyPr>
          <a:lstStyle/>
          <a:p>
            <a:pPr>
              <a:spcBef>
                <a:spcPct val="50000"/>
              </a:spcBef>
            </a:pPr>
            <a:r>
              <a:rPr lang="zh-CN" altLang="en-US" sz="1800" b="1" dirty="0">
                <a:latin typeface="Times New Roman" panose="02020603050405020304" pitchFamily="18" charset="0"/>
              </a:rPr>
              <a:t>等效阻抗为</a:t>
            </a:r>
            <a:r>
              <a:rPr lang="en-US" altLang="zh-CN" sz="1800" b="1" err="1">
                <a:latin typeface="Times New Roman" panose="02020603050405020304" pitchFamily="18" charset="0"/>
                <a:ea typeface="楷体_GB2312" pitchFamily="49" charset="-122"/>
              </a:rPr>
              <a:t>Z=R+jX</a:t>
            </a:r>
            <a:r>
              <a:rPr lang="zh-CN" altLang="en-US" sz="1800" b="1" dirty="0">
                <a:latin typeface="Times New Roman" panose="02020603050405020304" pitchFamily="18" charset="0"/>
              </a:rPr>
              <a:t>或</a:t>
            </a:r>
            <a:r>
              <a:rPr lang="en-US" altLang="zh-CN" sz="1800" b="1" err="1">
                <a:latin typeface="Times New Roman" panose="02020603050405020304" pitchFamily="18" charset="0"/>
                <a:ea typeface="楷体_GB2312" pitchFamily="49" charset="-122"/>
              </a:rPr>
              <a:t>Y=G+jB</a:t>
            </a:r>
            <a:r>
              <a:rPr lang="zh-CN" altLang="en-US" sz="1800" b="1" dirty="0">
                <a:latin typeface="Times New Roman" panose="02020603050405020304" pitchFamily="18" charset="0"/>
              </a:rPr>
              <a:t>，</a:t>
            </a:r>
            <a:r>
              <a:rPr lang="en-US" altLang="zh-CN" sz="1800" b="1">
                <a:latin typeface="Times New Roman" panose="02020603050405020304" pitchFamily="18" charset="0"/>
                <a:ea typeface="楷体_GB2312" pitchFamily="49" charset="-122"/>
              </a:rPr>
              <a:t>R</a:t>
            </a:r>
            <a:r>
              <a:rPr lang="zh-CN" altLang="en-US" sz="1800" b="1" dirty="0">
                <a:latin typeface="Times New Roman" panose="02020603050405020304" pitchFamily="18" charset="0"/>
              </a:rPr>
              <a:t>和</a:t>
            </a:r>
            <a:r>
              <a:rPr lang="en-US" altLang="zh-CN" sz="1800" b="1">
                <a:latin typeface="Times New Roman" panose="02020603050405020304" pitchFamily="18" charset="0"/>
                <a:ea typeface="楷体_GB2312" pitchFamily="49" charset="-122"/>
              </a:rPr>
              <a:t>G</a:t>
            </a:r>
            <a:r>
              <a:rPr lang="zh-CN" altLang="en-US" sz="1800" b="1" dirty="0">
                <a:latin typeface="Times New Roman" panose="02020603050405020304" pitchFamily="18" charset="0"/>
              </a:rPr>
              <a:t>总大于</a:t>
            </a:r>
            <a:r>
              <a:rPr lang="en-US" altLang="zh-CN" sz="1800" b="1">
                <a:latin typeface="Times New Roman" panose="02020603050405020304" pitchFamily="18" charset="0"/>
                <a:ea typeface="楷体_GB2312" pitchFamily="49" charset="-122"/>
              </a:rPr>
              <a:t>0</a:t>
            </a:r>
            <a:endParaRPr lang="en-US" altLang="zh-CN" sz="1800" b="1">
              <a:latin typeface="Times New Roman" panose="02020603050405020304" pitchFamily="18" charset="0"/>
              <a:ea typeface="楷体_GB2312" pitchFamily="49" charset="-122"/>
            </a:endParaRPr>
          </a:p>
        </p:txBody>
      </p:sp>
      <p:sp>
        <p:nvSpPr>
          <p:cNvPr id="111634" name="矩形 111633"/>
          <p:cNvSpPr/>
          <p:nvPr/>
        </p:nvSpPr>
        <p:spPr>
          <a:xfrm>
            <a:off x="1709237" y="2959221"/>
            <a:ext cx="5671939" cy="922020"/>
          </a:xfrm>
          <a:prstGeom prst="rect">
            <a:avLst/>
          </a:prstGeom>
          <a:noFill/>
          <a:ln w="38100">
            <a:noFill/>
          </a:ln>
        </p:spPr>
        <p:txBody>
          <a:bodyPr>
            <a:spAutoFit/>
          </a:bodyPr>
          <a:lstStyle/>
          <a:p>
            <a:r>
              <a:rPr lang="zh-CN" altLang="en-US" sz="1800" b="1" dirty="0">
                <a:latin typeface="Arial" panose="020B0604020202020204" pitchFamily="34" charset="0"/>
              </a:rPr>
              <a:t>此时单口电压与电流的相位差</a:t>
            </a:r>
            <a:r>
              <a:rPr lang="en-US" altLang="zh-CN" sz="1800" b="1" i="1" dirty="0">
                <a:latin typeface="Times New Roman" panose="02020603050405020304" pitchFamily="18" charset="0"/>
                <a:sym typeface="Symbol" panose="05050102010706020507" pitchFamily="18" charset="2"/>
              </a:rPr>
              <a:t></a:t>
            </a:r>
            <a:r>
              <a:rPr lang="zh-CN" altLang="en-US" sz="1800" b="1" dirty="0">
                <a:latin typeface="Arial" panose="020B0604020202020204" pitchFamily="34" charset="0"/>
              </a:rPr>
              <a:t>可能在</a:t>
            </a:r>
            <a:r>
              <a:rPr lang="en-US" altLang="zh-CN" sz="1800" b="1">
                <a:latin typeface="Times New Roman" panose="02020603050405020304" pitchFamily="18" charset="0"/>
              </a:rPr>
              <a:t>+90</a:t>
            </a:r>
            <a:r>
              <a:rPr lang="en-US" altLang="zh-CN" sz="1800" b="1">
                <a:latin typeface="Times New Roman" panose="02020603050405020304" pitchFamily="18" charset="0"/>
                <a:cs typeface="Times New Roman" panose="02020603050405020304" pitchFamily="18" charset="0"/>
              </a:rPr>
              <a:t>°</a:t>
            </a:r>
            <a:r>
              <a:rPr lang="zh-CN" altLang="en-US" sz="1800" b="1" dirty="0">
                <a:latin typeface="Arial" panose="020B0604020202020204" pitchFamily="34" charset="0"/>
              </a:rPr>
              <a:t>到</a:t>
            </a:r>
            <a:r>
              <a:rPr lang="en-US" altLang="zh-CN" sz="1800" b="1">
                <a:latin typeface="Times New Roman" panose="02020603050405020304" pitchFamily="18" charset="0"/>
              </a:rPr>
              <a:t>+270</a:t>
            </a:r>
            <a:r>
              <a:rPr lang="en-US" altLang="zh-CN" sz="1800" b="1">
                <a:latin typeface="Times New Roman" panose="02020603050405020304" pitchFamily="18" charset="0"/>
                <a:cs typeface="Times New Roman" panose="02020603050405020304" pitchFamily="18" charset="0"/>
              </a:rPr>
              <a:t>°</a:t>
            </a:r>
            <a:r>
              <a:rPr lang="zh-CN" altLang="en-US" sz="1800" b="1" dirty="0">
                <a:latin typeface="Arial" panose="020B0604020202020204" pitchFamily="34" charset="0"/>
              </a:rPr>
              <a:t>之间变化，功率因数</a:t>
            </a:r>
            <a:r>
              <a:rPr lang="en-US" altLang="zh-CN" sz="1800" b="1" err="1">
                <a:latin typeface="Times New Roman" panose="02020603050405020304" pitchFamily="18" charset="0"/>
              </a:rPr>
              <a:t>cos</a:t>
            </a:r>
            <a:r>
              <a:rPr lang="en-US" altLang="zh-CN" sz="1800" b="1" i="1">
                <a:latin typeface="Times New Roman" panose="02020603050405020304" pitchFamily="18" charset="0"/>
                <a:sym typeface="Symbol" panose="05050102010706020507" pitchFamily="18" charset="2"/>
              </a:rPr>
              <a:t></a:t>
            </a:r>
            <a:r>
              <a:rPr lang="zh-CN" altLang="en-US" sz="1800" b="1" dirty="0">
                <a:latin typeface="Arial" panose="020B0604020202020204" pitchFamily="34" charset="0"/>
              </a:rPr>
              <a:t>在</a:t>
            </a:r>
            <a:r>
              <a:rPr lang="en-US" altLang="zh-CN" sz="1800" b="1">
                <a:latin typeface="Times New Roman" panose="02020603050405020304" pitchFamily="18" charset="0"/>
              </a:rPr>
              <a:t>0</a:t>
            </a:r>
            <a:r>
              <a:rPr lang="zh-CN" altLang="en-US" sz="1800" b="1" dirty="0">
                <a:latin typeface="Arial" panose="020B0604020202020204" pitchFamily="34" charset="0"/>
              </a:rPr>
              <a:t>到</a:t>
            </a:r>
            <a:r>
              <a:rPr lang="en-US" altLang="zh-CN" sz="1800" b="1">
                <a:latin typeface="Times New Roman" panose="02020603050405020304" pitchFamily="18" charset="0"/>
              </a:rPr>
              <a:t>-1</a:t>
            </a:r>
            <a:r>
              <a:rPr lang="zh-CN" altLang="en-US" sz="1800" b="1" dirty="0">
                <a:latin typeface="Arial" panose="020B0604020202020204" pitchFamily="34" charset="0"/>
              </a:rPr>
              <a:t>之间变化，导致平均功率为负值，这意味着单口网络产生功率。</a:t>
            </a:r>
            <a:endParaRPr lang="zh-CN" altLang="en-US" sz="1800" b="1" dirty="0">
              <a:latin typeface="Arial" panose="020B0604020202020204" pitchFamily="34" charset="0"/>
            </a:endParaRPr>
          </a:p>
        </p:txBody>
      </p:sp>
      <p:sp>
        <p:nvSpPr>
          <p:cNvPr id="111636" name="矩形 111635"/>
          <p:cNvSpPr/>
          <p:nvPr/>
        </p:nvSpPr>
        <p:spPr>
          <a:xfrm>
            <a:off x="1502032" y="4057169"/>
            <a:ext cx="414410" cy="645160"/>
          </a:xfrm>
          <a:prstGeom prst="rect">
            <a:avLst/>
          </a:prstGeom>
          <a:noFill/>
          <a:ln w="38100">
            <a:noFill/>
          </a:ln>
        </p:spPr>
        <p:txBody>
          <a:bodyPr>
            <a:spAutoFit/>
          </a:bodyPr>
          <a:lstStyle/>
          <a:p>
            <a:r>
              <a:rPr lang="zh-CN" altLang="en-US" sz="1800" b="1" dirty="0">
                <a:solidFill>
                  <a:srgbClr val="FF0000"/>
                </a:solidFill>
                <a:latin typeface="Arial" panose="020B0604020202020204" pitchFamily="34" charset="0"/>
              </a:rPr>
              <a:t>注意：</a:t>
            </a:r>
            <a:endParaRPr lang="zh-CN" altLang="en-US" sz="1800" b="1" dirty="0">
              <a:solidFill>
                <a:srgbClr val="FF0000"/>
              </a:solidFill>
              <a:latin typeface="Arial" panose="020B0604020202020204" pitchFamily="34" charset="0"/>
            </a:endParaRPr>
          </a:p>
        </p:txBody>
      </p:sp>
      <p:sp>
        <p:nvSpPr>
          <p:cNvPr id="111638" name="矩形 111637"/>
          <p:cNvSpPr/>
          <p:nvPr/>
        </p:nvSpPr>
        <p:spPr>
          <a:xfrm>
            <a:off x="1916442" y="3949994"/>
            <a:ext cx="5788641" cy="922020"/>
          </a:xfrm>
          <a:prstGeom prst="rect">
            <a:avLst/>
          </a:prstGeom>
          <a:noFill/>
          <a:ln w="38100">
            <a:noFill/>
          </a:ln>
        </p:spPr>
        <p:txBody>
          <a:bodyPr>
            <a:spAutoFit/>
          </a:bodyPr>
          <a:lstStyle/>
          <a:p>
            <a:r>
              <a:rPr lang="zh-CN" altLang="en-US" sz="1800" b="1" dirty="0">
                <a:latin typeface="Arial" panose="020B0604020202020204" pitchFamily="34" charset="0"/>
              </a:rPr>
              <a:t>用</a:t>
            </a:r>
            <a:r>
              <a:rPr lang="en-US" altLang="zh-CN" sz="1800" b="1" dirty="0">
                <a:latin typeface="Arial" panose="020B0604020202020204" pitchFamily="34" charset="0"/>
              </a:rPr>
              <a:t>1/2</a:t>
            </a:r>
            <a:r>
              <a:rPr lang="en-US" altLang="zh-CN" sz="1800" b="1" i="1" err="1">
                <a:latin typeface="Times New Roman" panose="02020603050405020304" pitchFamily="18" charset="0"/>
              </a:rPr>
              <a:t>U</a:t>
            </a:r>
            <a:r>
              <a:rPr lang="en-US" altLang="zh-CN" sz="1800" b="1" i="1" baseline="-25000" err="1">
                <a:latin typeface="Times New Roman" panose="02020603050405020304" pitchFamily="18" charset="0"/>
              </a:rPr>
              <a:t>m</a:t>
            </a:r>
            <a:r>
              <a:rPr lang="en-US" altLang="zh-CN" sz="1800" b="1" i="1" err="1">
                <a:latin typeface="Times New Roman" panose="02020603050405020304" pitchFamily="18" charset="0"/>
              </a:rPr>
              <a:t>I</a:t>
            </a:r>
            <a:r>
              <a:rPr lang="en-US" altLang="zh-CN" sz="1800" b="1" i="1" baseline="-25000" err="1">
                <a:latin typeface="Times New Roman" panose="02020603050405020304" pitchFamily="18" charset="0"/>
              </a:rPr>
              <a:t>m</a:t>
            </a:r>
            <a:r>
              <a:rPr lang="en-US" altLang="zh-CN" sz="1800" b="1" err="1">
                <a:latin typeface="Times New Roman" panose="02020603050405020304" pitchFamily="18" charset="0"/>
              </a:rPr>
              <a:t>cos</a:t>
            </a:r>
            <a:r>
              <a:rPr lang="en-US" altLang="zh-CN" sz="1800" b="1" i="1">
                <a:latin typeface="Times New Roman" panose="02020603050405020304" pitchFamily="18" charset="0"/>
                <a:sym typeface="Symbol" panose="05050102010706020507" pitchFamily="18" charset="2"/>
              </a:rPr>
              <a:t></a:t>
            </a:r>
            <a:r>
              <a:rPr lang="zh-CN" altLang="en-US" sz="1800" b="1" dirty="0">
                <a:latin typeface="Arial" panose="020B0604020202020204" pitchFamily="34" charset="0"/>
              </a:rPr>
              <a:t>计算单口网络吸收的平均功率时，一定要采用</a:t>
            </a:r>
            <a:r>
              <a:rPr lang="zh-CN" altLang="en-US" sz="1800" b="1" dirty="0">
                <a:solidFill>
                  <a:srgbClr val="0000FF"/>
                </a:solidFill>
                <a:latin typeface="Arial" panose="020B0604020202020204" pitchFamily="34" charset="0"/>
              </a:rPr>
              <a:t>电压电流的关联参考方向</a:t>
            </a:r>
            <a:r>
              <a:rPr lang="zh-CN" altLang="en-US" sz="1800" b="1" dirty="0">
                <a:latin typeface="Arial" panose="020B0604020202020204" pitchFamily="34" charset="0"/>
              </a:rPr>
              <a:t>，否则会影响相位差</a:t>
            </a:r>
            <a:r>
              <a:rPr lang="en-US" altLang="zh-CN" sz="1800" b="1" i="1" dirty="0">
                <a:latin typeface="Times New Roman" panose="02020603050405020304" pitchFamily="18" charset="0"/>
                <a:sym typeface="Symbol" panose="05050102010706020507" pitchFamily="18" charset="2"/>
              </a:rPr>
              <a:t></a:t>
            </a:r>
            <a:r>
              <a:rPr lang="zh-CN" altLang="en-US" sz="1800" b="1" dirty="0">
                <a:latin typeface="Arial" panose="020B0604020202020204" pitchFamily="34" charset="0"/>
              </a:rPr>
              <a:t>的数值，从而影响到功率因数</a:t>
            </a:r>
            <a:r>
              <a:rPr lang="en-US" altLang="zh-CN" sz="1800" b="1" err="1">
                <a:latin typeface="Times New Roman" panose="02020603050405020304" pitchFamily="18" charset="0"/>
              </a:rPr>
              <a:t>cos</a:t>
            </a:r>
            <a:r>
              <a:rPr lang="en-US" altLang="zh-CN" sz="1800" b="1" i="1">
                <a:latin typeface="Times New Roman" panose="02020603050405020304" pitchFamily="18" charset="0"/>
                <a:sym typeface="Symbol" panose="05050102010706020507" pitchFamily="18" charset="2"/>
              </a:rPr>
              <a:t></a:t>
            </a:r>
            <a:r>
              <a:rPr lang="zh-CN" altLang="en-US" sz="1800" b="1" dirty="0">
                <a:latin typeface="Arial" panose="020B0604020202020204" pitchFamily="34" charset="0"/>
              </a:rPr>
              <a:t>以及平均功率的正负。 </a:t>
            </a:r>
            <a:endParaRPr lang="zh-CN" altLang="en-US" sz="1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627"/>
                                        </p:tgtEl>
                                        <p:attrNameLst>
                                          <p:attrName>style.visibility</p:attrName>
                                        </p:attrNameLst>
                                      </p:cBhvr>
                                      <p:to>
                                        <p:strVal val="visible"/>
                                      </p:to>
                                    </p:set>
                                    <p:animEffect transition="in" filter="wipe(left)">
                                      <p:cBhvr>
                                        <p:cTn id="7" dur="500"/>
                                        <p:tgtEl>
                                          <p:spTgt spid="1116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32"/>
                                        </p:tgtEl>
                                        <p:attrNameLst>
                                          <p:attrName>style.visibility</p:attrName>
                                        </p:attrNameLst>
                                      </p:cBhvr>
                                      <p:to>
                                        <p:strVal val="visible"/>
                                      </p:to>
                                    </p:set>
                                    <p:animEffect transition="in" filter="wipe(left)">
                                      <p:cBhvr>
                                        <p:cTn id="12" dur="500"/>
                                        <p:tgtEl>
                                          <p:spTgt spid="1116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1628"/>
                                        </p:tgtEl>
                                        <p:attrNameLst>
                                          <p:attrName>style.visibility</p:attrName>
                                        </p:attrNameLst>
                                      </p:cBhvr>
                                      <p:to>
                                        <p:strVal val="visible"/>
                                      </p:to>
                                    </p:set>
                                    <p:animEffect transition="in" filter="dissolve">
                                      <p:cBhvr>
                                        <p:cTn id="17" dur="500"/>
                                        <p:tgtEl>
                                          <p:spTgt spid="111628"/>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11629"/>
                                        </p:tgtEl>
                                        <p:attrNameLst>
                                          <p:attrName>style.visibility</p:attrName>
                                        </p:attrNameLst>
                                      </p:cBhvr>
                                      <p:to>
                                        <p:strVal val="visible"/>
                                      </p:to>
                                    </p:set>
                                    <p:animEffect transition="in" filter="dissolve">
                                      <p:cBhvr>
                                        <p:cTn id="21" dur="500"/>
                                        <p:tgtEl>
                                          <p:spTgt spid="1116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1630"/>
                                        </p:tgtEl>
                                        <p:attrNameLst>
                                          <p:attrName>style.visibility</p:attrName>
                                        </p:attrNameLst>
                                      </p:cBhvr>
                                      <p:to>
                                        <p:strVal val="visible"/>
                                      </p:to>
                                    </p:set>
                                    <p:animEffect transition="in" filter="wipe(left)">
                                      <p:cBhvr>
                                        <p:cTn id="26" dur="500"/>
                                        <p:tgtEl>
                                          <p:spTgt spid="11163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11634"/>
                                        </p:tgtEl>
                                        <p:attrNameLst>
                                          <p:attrName>style.visibility</p:attrName>
                                        </p:attrNameLst>
                                      </p:cBhvr>
                                      <p:to>
                                        <p:strVal val="visible"/>
                                      </p:to>
                                    </p:set>
                                    <p:animEffect transition="in" filter="wipe(left)">
                                      <p:cBhvr>
                                        <p:cTn id="30" dur="500"/>
                                        <p:tgtEl>
                                          <p:spTgt spid="1116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1636"/>
                                        </p:tgtEl>
                                        <p:attrNameLst>
                                          <p:attrName>style.visibility</p:attrName>
                                        </p:attrNameLst>
                                      </p:cBhvr>
                                      <p:to>
                                        <p:strVal val="visible"/>
                                      </p:to>
                                    </p:set>
                                    <p:animEffect transition="in" filter="wipe(left)">
                                      <p:cBhvr>
                                        <p:cTn id="35" dur="500"/>
                                        <p:tgtEl>
                                          <p:spTgt spid="111636"/>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11638"/>
                                        </p:tgtEl>
                                        <p:attrNameLst>
                                          <p:attrName>style.visibility</p:attrName>
                                        </p:attrNameLst>
                                      </p:cBhvr>
                                      <p:to>
                                        <p:strVal val="visible"/>
                                      </p:to>
                                    </p:set>
                                    <p:animEffect transition="in" filter="wipe(left)">
                                      <p:cBhvr>
                                        <p:cTn id="39" dur="500"/>
                                        <p:tgtEl>
                                          <p:spTgt spid="111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7" grpId="0"/>
      <p:bldP spid="111629" grpId="0"/>
      <p:bldP spid="111630" grpId="0"/>
      <p:bldP spid="111632" grpId="0"/>
      <p:bldP spid="111634" grpId="0"/>
      <p:bldP spid="111636" grpId="0"/>
      <p:bldP spid="1116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4" name="组合 117763"/>
          <p:cNvGrpSpPr/>
          <p:nvPr/>
        </p:nvGrpSpPr>
        <p:grpSpPr>
          <a:xfrm>
            <a:off x="3805103" y="1189643"/>
            <a:ext cx="3360532" cy="379875"/>
            <a:chOff x="680" y="1337"/>
            <a:chExt cx="2822" cy="319"/>
          </a:xfrm>
        </p:grpSpPr>
        <p:sp>
          <p:nvSpPr>
            <p:cNvPr id="117765" name="文本框 117764"/>
            <p:cNvSpPr txBox="1"/>
            <p:nvPr/>
          </p:nvSpPr>
          <p:spPr>
            <a:xfrm>
              <a:off x="2945" y="1337"/>
              <a:ext cx="557" cy="309"/>
            </a:xfrm>
            <a:prstGeom prst="rect">
              <a:avLst/>
            </a:prstGeom>
            <a:noFill/>
            <a:ln w="38100">
              <a:noFill/>
            </a:ln>
          </p:spPr>
          <p:txBody>
            <a:bodyPr>
              <a:spAutoFit/>
            </a:bodyPr>
            <a:lstStyle/>
            <a:p>
              <a:pPr>
                <a:spcBef>
                  <a:spcPct val="50000"/>
                </a:spcBef>
              </a:pPr>
              <a:r>
                <a:rPr lang="en-US" altLang="zh-CN" sz="1800" b="1">
                  <a:solidFill>
                    <a:srgbClr val="FF0000"/>
                  </a:solidFill>
                  <a:latin typeface="Times New Roman" panose="02020603050405020304" pitchFamily="18" charset="0"/>
                </a:rPr>
                <a:t>-j2</a:t>
              </a:r>
              <a:r>
                <a:rPr lang="el-GR" altLang="zh-CN" sz="1800" b="1" dirty="0">
                  <a:solidFill>
                    <a:srgbClr val="FF0000"/>
                  </a:solidFill>
                  <a:latin typeface="Times New Roman" panose="02020603050405020304" pitchFamily="18" charset="0"/>
                </a:rPr>
                <a:t>Ω</a:t>
              </a:r>
              <a:endParaRPr lang="en-US" altLang="zh-CN" sz="1800" b="1">
                <a:solidFill>
                  <a:srgbClr val="FF0000"/>
                </a:solidFill>
                <a:latin typeface="Times New Roman" panose="02020603050405020304" pitchFamily="18" charset="0"/>
              </a:endParaRPr>
            </a:p>
          </p:txBody>
        </p:sp>
        <p:sp>
          <p:nvSpPr>
            <p:cNvPr id="117766" name="文本框 117765"/>
            <p:cNvSpPr txBox="1"/>
            <p:nvPr/>
          </p:nvSpPr>
          <p:spPr>
            <a:xfrm>
              <a:off x="2138" y="1337"/>
              <a:ext cx="524" cy="309"/>
            </a:xfrm>
            <a:prstGeom prst="rect">
              <a:avLst/>
            </a:prstGeom>
            <a:noFill/>
            <a:ln w="38100">
              <a:noFill/>
            </a:ln>
          </p:spPr>
          <p:txBody>
            <a:bodyPr>
              <a:spAutoFit/>
            </a:bodyPr>
            <a:lstStyle/>
            <a:p>
              <a:pPr>
                <a:spcBef>
                  <a:spcPct val="50000"/>
                </a:spcBef>
              </a:pPr>
              <a:r>
                <a:rPr lang="en-US" altLang="zh-CN" sz="1800" b="1">
                  <a:solidFill>
                    <a:srgbClr val="FF0000"/>
                  </a:solidFill>
                  <a:latin typeface="Times New Roman" panose="02020603050405020304" pitchFamily="18" charset="0"/>
                </a:rPr>
                <a:t>j2</a:t>
              </a:r>
              <a:r>
                <a:rPr lang="el-GR" altLang="zh-CN" sz="1800" b="1" dirty="0">
                  <a:solidFill>
                    <a:srgbClr val="FF0000"/>
                  </a:solidFill>
                  <a:latin typeface="Times New Roman" panose="02020603050405020304" pitchFamily="18" charset="0"/>
                </a:rPr>
                <a:t>Ω</a:t>
              </a:r>
              <a:endParaRPr lang="en-US" altLang="zh-CN" sz="1800" b="1">
                <a:solidFill>
                  <a:srgbClr val="FF0000"/>
                </a:solidFill>
                <a:latin typeface="Times New Roman" panose="02020603050405020304" pitchFamily="18" charset="0"/>
              </a:endParaRPr>
            </a:p>
          </p:txBody>
        </p:sp>
        <p:graphicFrame>
          <p:nvGraphicFramePr>
            <p:cNvPr id="117767" name="对象 117766"/>
            <p:cNvGraphicFramePr/>
            <p:nvPr/>
          </p:nvGraphicFramePr>
          <p:xfrm>
            <a:off x="680" y="1400"/>
            <a:ext cx="448" cy="256"/>
          </p:xfrm>
          <a:graphic>
            <a:graphicData uri="http://schemas.openxmlformats.org/presentationml/2006/ole">
              <mc:AlternateContent xmlns:mc="http://schemas.openxmlformats.org/markup-compatibility/2006">
                <mc:Choice xmlns:v="urn:schemas-microsoft-com:vml" Requires="v">
                  <p:oleObj spid="_x0000_s10257" name="" r:id="rId1" imgW="355600" imgH="203200" progId="Equation.3">
                    <p:embed/>
                  </p:oleObj>
                </mc:Choice>
                <mc:Fallback>
                  <p:oleObj name="" r:id="rId1" imgW="355600" imgH="203200" progId="Equation.3">
                    <p:embed/>
                    <p:pic>
                      <p:nvPicPr>
                        <p:cNvPr id="0" name="图片 3095"/>
                        <p:cNvPicPr/>
                        <p:nvPr/>
                      </p:nvPicPr>
                      <p:blipFill>
                        <a:blip r:embed="rId2">
                          <a:clrChange>
                            <a:clrFrom>
                              <a:srgbClr val="000000"/>
                            </a:clrFrom>
                            <a:clrTo>
                              <a:srgbClr val="FF0000"/>
                            </a:clrTo>
                          </a:clrChange>
                        </a:blip>
                        <a:stretch>
                          <a:fillRect/>
                        </a:stretch>
                      </p:blipFill>
                      <p:spPr>
                        <a:xfrm>
                          <a:off x="680" y="1400"/>
                          <a:ext cx="448" cy="256"/>
                        </a:xfrm>
                        <a:prstGeom prst="rect">
                          <a:avLst/>
                        </a:prstGeom>
                        <a:noFill/>
                        <a:ln w="38100">
                          <a:noFill/>
                          <a:miter/>
                        </a:ln>
                      </p:spPr>
                    </p:pic>
                  </p:oleObj>
                </mc:Fallback>
              </mc:AlternateContent>
            </a:graphicData>
          </a:graphic>
        </p:graphicFrame>
      </p:grpSp>
      <p:grpSp>
        <p:nvGrpSpPr>
          <p:cNvPr id="117768" name="组合 117767"/>
          <p:cNvGrpSpPr/>
          <p:nvPr/>
        </p:nvGrpSpPr>
        <p:grpSpPr>
          <a:xfrm>
            <a:off x="3852737" y="146473"/>
            <a:ext cx="3752316" cy="1791013"/>
            <a:chOff x="682" y="452"/>
            <a:chExt cx="3151" cy="1504"/>
          </a:xfrm>
        </p:grpSpPr>
        <p:grpSp>
          <p:nvGrpSpPr>
            <p:cNvPr id="117769" name="组合 117768"/>
            <p:cNvGrpSpPr/>
            <p:nvPr/>
          </p:nvGrpSpPr>
          <p:grpSpPr>
            <a:xfrm>
              <a:off x="682" y="452"/>
              <a:ext cx="2969" cy="1341"/>
              <a:chOff x="682" y="452"/>
              <a:chExt cx="2969" cy="1341"/>
            </a:xfrm>
          </p:grpSpPr>
          <p:grpSp>
            <p:nvGrpSpPr>
              <p:cNvPr id="117770" name="组合 117769"/>
              <p:cNvGrpSpPr/>
              <p:nvPr/>
            </p:nvGrpSpPr>
            <p:grpSpPr>
              <a:xfrm>
                <a:off x="3411" y="1241"/>
                <a:ext cx="240" cy="96"/>
                <a:chOff x="1148" y="1106"/>
                <a:chExt cx="240" cy="96"/>
              </a:xfrm>
            </p:grpSpPr>
            <p:sp>
              <p:nvSpPr>
                <p:cNvPr id="117771" name="直接连接符 117770"/>
                <p:cNvSpPr/>
                <p:nvPr/>
              </p:nvSpPr>
              <p:spPr>
                <a:xfrm>
                  <a:off x="1148" y="1106"/>
                  <a:ext cx="240" cy="0"/>
                </a:xfrm>
                <a:prstGeom prst="line">
                  <a:avLst/>
                </a:prstGeom>
                <a:ln w="38100" cap="flat" cmpd="sng">
                  <a:solidFill>
                    <a:schemeClr val="tx1"/>
                  </a:solidFill>
                  <a:prstDash val="solid"/>
                  <a:headEnd type="none" w="med" len="med"/>
                  <a:tailEnd type="none" w="med" len="med"/>
                </a:ln>
              </p:spPr>
            </p:sp>
            <p:sp>
              <p:nvSpPr>
                <p:cNvPr id="117772" name="直接连接符 117771"/>
                <p:cNvSpPr/>
                <p:nvPr/>
              </p:nvSpPr>
              <p:spPr>
                <a:xfrm>
                  <a:off x="1148" y="1202"/>
                  <a:ext cx="240" cy="0"/>
                </a:xfrm>
                <a:prstGeom prst="line">
                  <a:avLst/>
                </a:prstGeom>
                <a:ln w="38100" cap="flat" cmpd="sng">
                  <a:solidFill>
                    <a:schemeClr val="tx1"/>
                  </a:solidFill>
                  <a:prstDash val="solid"/>
                  <a:headEnd type="none" w="med" len="med"/>
                  <a:tailEnd type="none" w="med" len="med"/>
                </a:ln>
              </p:spPr>
            </p:sp>
          </p:grpSp>
          <p:sp>
            <p:nvSpPr>
              <p:cNvPr id="117773" name="直接连接符 117772"/>
              <p:cNvSpPr/>
              <p:nvPr/>
            </p:nvSpPr>
            <p:spPr>
              <a:xfrm flipV="1">
                <a:off x="2642" y="1481"/>
                <a:ext cx="0" cy="269"/>
              </a:xfrm>
              <a:prstGeom prst="line">
                <a:avLst/>
              </a:prstGeom>
              <a:ln w="38100" cap="flat" cmpd="sng">
                <a:solidFill>
                  <a:schemeClr val="tx1"/>
                </a:solidFill>
                <a:prstDash val="solid"/>
                <a:headEnd type="oval" w="med" len="med"/>
                <a:tailEnd type="none" w="med" len="med"/>
              </a:ln>
            </p:spPr>
          </p:sp>
          <p:sp>
            <p:nvSpPr>
              <p:cNvPr id="117774" name="直接连接符 117773"/>
              <p:cNvSpPr/>
              <p:nvPr/>
            </p:nvSpPr>
            <p:spPr>
              <a:xfrm flipV="1">
                <a:off x="1587" y="812"/>
                <a:ext cx="1944" cy="0"/>
              </a:xfrm>
              <a:prstGeom prst="line">
                <a:avLst/>
              </a:prstGeom>
              <a:ln w="38100" cap="flat" cmpd="sng">
                <a:solidFill>
                  <a:schemeClr val="tx1"/>
                </a:solidFill>
                <a:prstDash val="solid"/>
                <a:headEnd type="none" w="med" len="med"/>
                <a:tailEnd type="none" w="med" len="med"/>
              </a:ln>
            </p:spPr>
          </p:sp>
          <p:sp>
            <p:nvSpPr>
              <p:cNvPr id="117775" name="直接连接符 117774"/>
              <p:cNvSpPr/>
              <p:nvPr/>
            </p:nvSpPr>
            <p:spPr>
              <a:xfrm>
                <a:off x="1587" y="1759"/>
                <a:ext cx="1941" cy="0"/>
              </a:xfrm>
              <a:prstGeom prst="line">
                <a:avLst/>
              </a:prstGeom>
              <a:ln w="38100" cap="flat" cmpd="sng">
                <a:solidFill>
                  <a:schemeClr val="tx1"/>
                </a:solidFill>
                <a:prstDash val="solid"/>
                <a:headEnd type="none" w="med" len="med"/>
                <a:tailEnd type="none" w="med" len="med"/>
              </a:ln>
            </p:spPr>
          </p:sp>
          <p:sp>
            <p:nvSpPr>
              <p:cNvPr id="117776" name="文本框 117775"/>
              <p:cNvSpPr txBox="1"/>
              <p:nvPr/>
            </p:nvSpPr>
            <p:spPr>
              <a:xfrm>
                <a:off x="1205" y="1400"/>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117777" name="文本框 117776"/>
              <p:cNvSpPr txBox="1"/>
              <p:nvPr/>
            </p:nvSpPr>
            <p:spPr>
              <a:xfrm>
                <a:off x="1205" y="863"/>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117778" name="椭圆 117777"/>
              <p:cNvSpPr/>
              <p:nvPr/>
            </p:nvSpPr>
            <p:spPr>
              <a:xfrm>
                <a:off x="1430" y="1127"/>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117779" name="直接连接符 117778"/>
              <p:cNvSpPr/>
              <p:nvPr/>
            </p:nvSpPr>
            <p:spPr>
              <a:xfrm flipH="1">
                <a:off x="1587" y="797"/>
                <a:ext cx="3" cy="953"/>
              </a:xfrm>
              <a:prstGeom prst="line">
                <a:avLst/>
              </a:prstGeom>
              <a:ln w="38100" cap="flat" cmpd="sng">
                <a:solidFill>
                  <a:schemeClr val="tx1"/>
                </a:solidFill>
                <a:prstDash val="solid"/>
                <a:headEnd type="none" w="med" len="med"/>
                <a:tailEnd type="none" w="med" len="med"/>
              </a:ln>
            </p:spPr>
          </p:sp>
          <p:sp>
            <p:nvSpPr>
              <p:cNvPr id="117780" name="直接连接符 117779"/>
              <p:cNvSpPr/>
              <p:nvPr/>
            </p:nvSpPr>
            <p:spPr>
              <a:xfrm>
                <a:off x="2632" y="806"/>
                <a:ext cx="0" cy="291"/>
              </a:xfrm>
              <a:prstGeom prst="line">
                <a:avLst/>
              </a:prstGeom>
              <a:ln w="38100" cap="flat" cmpd="sng">
                <a:solidFill>
                  <a:schemeClr val="tx1"/>
                </a:solidFill>
                <a:prstDash val="solid"/>
                <a:headEnd type="oval" w="med" len="med"/>
                <a:tailEnd type="none" w="med" len="med"/>
              </a:ln>
            </p:spPr>
          </p:sp>
          <p:sp>
            <p:nvSpPr>
              <p:cNvPr id="117781" name="矩形 117780"/>
              <p:cNvSpPr/>
              <p:nvPr/>
            </p:nvSpPr>
            <p:spPr>
              <a:xfrm>
                <a:off x="2061" y="740"/>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117782" name="文本框 117781"/>
              <p:cNvSpPr txBox="1"/>
              <p:nvPr/>
            </p:nvSpPr>
            <p:spPr>
              <a:xfrm>
                <a:off x="2025" y="461"/>
                <a:ext cx="411"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2</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grpSp>
            <p:nvGrpSpPr>
              <p:cNvPr id="117783" name="组合 117782"/>
              <p:cNvGrpSpPr/>
              <p:nvPr/>
            </p:nvGrpSpPr>
            <p:grpSpPr>
              <a:xfrm rot="5400000">
                <a:off x="2468" y="1260"/>
                <a:ext cx="384" cy="57"/>
                <a:chOff x="576" y="711"/>
                <a:chExt cx="384" cy="57"/>
              </a:xfrm>
            </p:grpSpPr>
            <p:sp>
              <p:nvSpPr>
                <p:cNvPr id="117784" name="任意多边形 117783"/>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17785" name="任意多边形 117784"/>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17786" name="任意多边形 117785"/>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17787" name="任意多边形 117786"/>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grpSp>
          <p:sp>
            <p:nvSpPr>
              <p:cNvPr id="117788" name="文本框 117787"/>
              <p:cNvSpPr txBox="1"/>
              <p:nvPr/>
            </p:nvSpPr>
            <p:spPr>
              <a:xfrm>
                <a:off x="2231" y="1138"/>
                <a:ext cx="411"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1H</a:t>
                </a:r>
                <a:endParaRPr lang="en-US" altLang="zh-CN" sz="1800" b="1">
                  <a:latin typeface="Times New Roman" panose="02020603050405020304" pitchFamily="18" charset="0"/>
                </a:endParaRPr>
              </a:p>
            </p:txBody>
          </p:sp>
          <p:sp>
            <p:nvSpPr>
              <p:cNvPr id="117789" name="直接连接符 117788"/>
              <p:cNvSpPr/>
              <p:nvPr/>
            </p:nvSpPr>
            <p:spPr>
              <a:xfrm flipH="1">
                <a:off x="3531" y="812"/>
                <a:ext cx="0" cy="429"/>
              </a:xfrm>
              <a:prstGeom prst="line">
                <a:avLst/>
              </a:prstGeom>
              <a:ln w="38100" cap="flat" cmpd="sng">
                <a:solidFill>
                  <a:schemeClr val="tx1"/>
                </a:solidFill>
                <a:prstDash val="solid"/>
                <a:headEnd type="none" w="med" len="med"/>
                <a:tailEnd type="none" w="med" len="med"/>
              </a:ln>
            </p:spPr>
          </p:sp>
          <p:graphicFrame>
            <p:nvGraphicFramePr>
              <p:cNvPr id="117790" name="对象 117789"/>
              <p:cNvGraphicFramePr/>
              <p:nvPr/>
            </p:nvGraphicFramePr>
            <p:xfrm>
              <a:off x="682" y="1137"/>
              <a:ext cx="628" cy="224"/>
            </p:xfrm>
            <a:graphic>
              <a:graphicData uri="http://schemas.openxmlformats.org/presentationml/2006/ole">
                <mc:AlternateContent xmlns:mc="http://schemas.openxmlformats.org/markup-compatibility/2006">
                  <mc:Choice xmlns:v="urn:schemas-microsoft-com:vml" Requires="v">
                    <p:oleObj spid="_x0000_s10258" name="" r:id="rId3" imgW="495300" imgH="177165" progId="Equation.3">
                      <p:embed/>
                    </p:oleObj>
                  </mc:Choice>
                  <mc:Fallback>
                    <p:oleObj name="" r:id="rId3" imgW="495300" imgH="177165" progId="Equation.3">
                      <p:embed/>
                      <p:pic>
                        <p:nvPicPr>
                          <p:cNvPr id="0" name="图片 3098"/>
                          <p:cNvPicPr/>
                          <p:nvPr/>
                        </p:nvPicPr>
                        <p:blipFill>
                          <a:blip r:embed="rId4"/>
                          <a:stretch>
                            <a:fillRect/>
                          </a:stretch>
                        </p:blipFill>
                        <p:spPr>
                          <a:xfrm>
                            <a:off x="682" y="1137"/>
                            <a:ext cx="628" cy="224"/>
                          </a:xfrm>
                          <a:prstGeom prst="rect">
                            <a:avLst/>
                          </a:prstGeom>
                          <a:noFill/>
                          <a:ln w="38100">
                            <a:noFill/>
                            <a:miter/>
                          </a:ln>
                        </p:spPr>
                      </p:pic>
                    </p:oleObj>
                  </mc:Fallback>
                </mc:AlternateContent>
              </a:graphicData>
            </a:graphic>
          </p:graphicFrame>
          <p:sp>
            <p:nvSpPr>
              <p:cNvPr id="117791" name="文本框 117790"/>
              <p:cNvSpPr txBox="1"/>
              <p:nvPr/>
            </p:nvSpPr>
            <p:spPr>
              <a:xfrm>
                <a:off x="2945" y="1138"/>
                <a:ext cx="517"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1/4F</a:t>
                </a:r>
                <a:endParaRPr lang="en-US" altLang="zh-CN" sz="1800" b="1">
                  <a:latin typeface="Times New Roman" panose="02020603050405020304" pitchFamily="18" charset="0"/>
                </a:endParaRPr>
              </a:p>
            </p:txBody>
          </p:sp>
          <p:sp>
            <p:nvSpPr>
              <p:cNvPr id="117792" name="直接连接符 117791"/>
              <p:cNvSpPr/>
              <p:nvPr/>
            </p:nvSpPr>
            <p:spPr>
              <a:xfrm>
                <a:off x="3528" y="1337"/>
                <a:ext cx="0" cy="422"/>
              </a:xfrm>
              <a:prstGeom prst="line">
                <a:avLst/>
              </a:prstGeom>
              <a:ln w="38100" cap="flat" cmpd="sng">
                <a:solidFill>
                  <a:schemeClr val="tx1"/>
                </a:solidFill>
                <a:prstDash val="solid"/>
                <a:headEnd type="none" w="med" len="med"/>
                <a:tailEnd type="none" w="med" len="med"/>
              </a:ln>
            </p:spPr>
          </p:sp>
          <p:sp>
            <p:nvSpPr>
              <p:cNvPr id="117793" name="矩形 117792"/>
              <p:cNvSpPr/>
              <p:nvPr/>
            </p:nvSpPr>
            <p:spPr>
              <a:xfrm>
                <a:off x="2918" y="749"/>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117794" name="文本框 117793"/>
              <p:cNvSpPr txBox="1"/>
              <p:nvPr/>
            </p:nvSpPr>
            <p:spPr>
              <a:xfrm>
                <a:off x="2918" y="452"/>
                <a:ext cx="411"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2</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sp>
            <p:nvSpPr>
              <p:cNvPr id="117795" name="椭圆 117794"/>
              <p:cNvSpPr/>
              <p:nvPr/>
            </p:nvSpPr>
            <p:spPr>
              <a:xfrm>
                <a:off x="1743" y="772"/>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sp>
            <p:nvSpPr>
              <p:cNvPr id="117796" name="椭圆 117795"/>
              <p:cNvSpPr/>
              <p:nvPr/>
            </p:nvSpPr>
            <p:spPr>
              <a:xfrm>
                <a:off x="1743" y="1725"/>
                <a:ext cx="68" cy="68"/>
              </a:xfrm>
              <a:prstGeom prst="ellipse">
                <a:avLst/>
              </a:prstGeom>
              <a:solidFill>
                <a:srgbClr val="FFFFFF"/>
              </a:solidFill>
              <a:ln w="38100" cap="flat" cmpd="sng">
                <a:solidFill>
                  <a:srgbClr val="000000"/>
                </a:solidFill>
                <a:prstDash val="solid"/>
                <a:headEnd type="none" w="med" len="med"/>
                <a:tailEnd type="none" w="med" len="med"/>
              </a:ln>
            </p:spPr>
            <p:txBody>
              <a:bodyPr/>
              <a:lstStyle/>
              <a:p>
                <a:endParaRPr lang="zh-CN" altLang="en-US" sz="100"/>
              </a:p>
            </p:txBody>
          </p:sp>
        </p:grpSp>
        <p:sp>
          <p:nvSpPr>
            <p:cNvPr id="117797" name="矩形 117796"/>
            <p:cNvSpPr/>
            <p:nvPr/>
          </p:nvSpPr>
          <p:spPr>
            <a:xfrm>
              <a:off x="1927" y="452"/>
              <a:ext cx="1906" cy="1504"/>
            </a:xfrm>
            <a:prstGeom prst="rect">
              <a:avLst/>
            </a:prstGeom>
            <a:noFill/>
            <a:ln w="38100" cap="flat" cmpd="sng">
              <a:solidFill>
                <a:schemeClr val="accent2"/>
              </a:solidFill>
              <a:prstDash val="sysDot"/>
              <a:miter/>
              <a:headEnd type="none" w="med" len="med"/>
              <a:tailEnd type="none" w="med" len="med"/>
            </a:ln>
          </p:spPr>
          <p:txBody>
            <a:bodyPr/>
            <a:lstStyle/>
            <a:p>
              <a:endParaRPr lang="zh-CN" altLang="en-US" sz="100"/>
            </a:p>
          </p:txBody>
        </p:sp>
      </p:grpSp>
      <p:grpSp>
        <p:nvGrpSpPr>
          <p:cNvPr id="117798" name="组合 117797"/>
          <p:cNvGrpSpPr/>
          <p:nvPr/>
        </p:nvGrpSpPr>
        <p:grpSpPr>
          <a:xfrm>
            <a:off x="5251966" y="1128910"/>
            <a:ext cx="325097" cy="1142009"/>
            <a:chOff x="1993" y="1286"/>
            <a:chExt cx="273" cy="959"/>
          </a:xfrm>
        </p:grpSpPr>
        <p:sp>
          <p:nvSpPr>
            <p:cNvPr id="117799" name="直接连接符 117798"/>
            <p:cNvSpPr/>
            <p:nvPr/>
          </p:nvSpPr>
          <p:spPr>
            <a:xfrm>
              <a:off x="1995" y="1286"/>
              <a:ext cx="0" cy="794"/>
            </a:xfrm>
            <a:prstGeom prst="line">
              <a:avLst/>
            </a:prstGeom>
            <a:ln w="38100" cap="flat" cmpd="sng">
              <a:solidFill>
                <a:srgbClr val="FF0000"/>
              </a:solidFill>
              <a:prstDash val="solid"/>
              <a:headEnd type="none" w="med" len="med"/>
              <a:tailEnd type="none" w="med" len="med"/>
            </a:ln>
          </p:spPr>
        </p:sp>
        <p:sp>
          <p:nvSpPr>
            <p:cNvPr id="117800" name="直接连接符 117799"/>
            <p:cNvSpPr/>
            <p:nvPr/>
          </p:nvSpPr>
          <p:spPr>
            <a:xfrm>
              <a:off x="1993" y="1286"/>
              <a:ext cx="252" cy="0"/>
            </a:xfrm>
            <a:prstGeom prst="line">
              <a:avLst/>
            </a:prstGeom>
            <a:ln w="38100" cap="flat" cmpd="sng">
              <a:solidFill>
                <a:srgbClr val="FF0000"/>
              </a:solidFill>
              <a:prstDash val="solid"/>
              <a:headEnd type="none" w="med" len="med"/>
              <a:tailEnd type="stealth" w="med" len="lg"/>
            </a:ln>
          </p:spPr>
        </p:sp>
        <p:sp>
          <p:nvSpPr>
            <p:cNvPr id="117801" name="矩形 117800"/>
            <p:cNvSpPr/>
            <p:nvPr/>
          </p:nvSpPr>
          <p:spPr>
            <a:xfrm>
              <a:off x="1995" y="1936"/>
              <a:ext cx="271" cy="309"/>
            </a:xfrm>
            <a:prstGeom prst="rect">
              <a:avLst/>
            </a:prstGeom>
            <a:noFill/>
            <a:ln w="38100">
              <a:noFill/>
            </a:ln>
          </p:spPr>
          <p:txBody>
            <a:bodyPr wrap="none" anchor="t">
              <a:spAutoFit/>
            </a:bodyPr>
            <a:lstStyle/>
            <a:p>
              <a:r>
                <a:rPr lang="en-US" altLang="zh-CN" sz="1800" b="1" i="1">
                  <a:solidFill>
                    <a:srgbClr val="FF0000"/>
                  </a:solidFill>
                  <a:latin typeface="Times New Roman" panose="02020603050405020304" pitchFamily="18" charset="0"/>
                </a:rPr>
                <a:t>Z</a:t>
              </a:r>
              <a:endParaRPr lang="en-US" altLang="zh-CN" sz="1800" b="1" baseline="-25000">
                <a:solidFill>
                  <a:srgbClr val="FF0000"/>
                </a:solidFill>
                <a:latin typeface="Times New Roman" panose="02020603050405020304" pitchFamily="18" charset="0"/>
              </a:endParaRPr>
            </a:p>
          </p:txBody>
        </p:sp>
      </p:grpSp>
      <p:sp>
        <p:nvSpPr>
          <p:cNvPr id="117802" name="矩形 117801"/>
          <p:cNvSpPr/>
          <p:nvPr/>
        </p:nvSpPr>
        <p:spPr>
          <a:xfrm>
            <a:off x="1423437" y="266747"/>
            <a:ext cx="2688902" cy="645160"/>
          </a:xfrm>
          <a:prstGeom prst="rect">
            <a:avLst/>
          </a:prstGeom>
          <a:noFill/>
          <a:ln w="25400">
            <a:noFill/>
          </a:ln>
        </p:spPr>
        <p:txBody>
          <a:bodyPr>
            <a:spAutoFit/>
          </a:bodyPr>
          <a:lstStyle/>
          <a:p>
            <a:pPr eaLnBrk="0" hangingPunct="0">
              <a:spcBef>
                <a:spcPct val="50000"/>
              </a:spcBef>
            </a:pPr>
            <a:r>
              <a:rPr lang="zh-CN" altLang="en-US" sz="1800" b="1" dirty="0">
                <a:latin typeface="Times New Roman" panose="02020603050405020304" pitchFamily="18" charset="0"/>
              </a:rPr>
              <a:t>例</a:t>
            </a:r>
            <a:r>
              <a:rPr lang="en-US" altLang="zh-CN" sz="1800" b="1" dirty="0">
                <a:latin typeface="Times New Roman" panose="02020603050405020304" pitchFamily="18" charset="0"/>
              </a:rPr>
              <a:t>1  </a:t>
            </a:r>
            <a:r>
              <a:rPr lang="zh-CN" altLang="en-US" sz="1800" b="1" dirty="0">
                <a:latin typeface="Times New Roman" panose="02020603050405020304" pitchFamily="18" charset="0"/>
              </a:rPr>
              <a:t>图示电路，计算单口网络吸收的平均功率</a:t>
            </a:r>
            <a:r>
              <a:rPr lang="en-US" altLang="zh-CN" sz="1800" b="1">
                <a:latin typeface="Times New Roman" panose="02020603050405020304" pitchFamily="18" charset="0"/>
              </a:rPr>
              <a:t>P</a:t>
            </a:r>
            <a:endParaRPr lang="en-US" altLang="zh-CN" sz="1800" b="1">
              <a:latin typeface="Times New Roman" panose="02020603050405020304" pitchFamily="18" charset="0"/>
            </a:endParaRPr>
          </a:p>
        </p:txBody>
      </p:sp>
      <p:sp>
        <p:nvSpPr>
          <p:cNvPr id="117803" name="矩形 117802"/>
          <p:cNvSpPr/>
          <p:nvPr/>
        </p:nvSpPr>
        <p:spPr>
          <a:xfrm>
            <a:off x="1532993" y="1766006"/>
            <a:ext cx="2688902" cy="368300"/>
          </a:xfrm>
          <a:prstGeom prst="rect">
            <a:avLst/>
          </a:prstGeom>
          <a:noFill/>
          <a:ln w="9525">
            <a:noFill/>
          </a:ln>
        </p:spPr>
        <p:txBody>
          <a:bodyPr>
            <a:spAutoFit/>
          </a:bodyPr>
          <a:lstStyle/>
          <a:p>
            <a:r>
              <a:rPr lang="zh-CN" altLang="en-US" sz="1800" b="1" dirty="0">
                <a:latin typeface="Times New Roman" panose="02020603050405020304" pitchFamily="18" charset="0"/>
              </a:rPr>
              <a:t>解</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作出相量模型</a:t>
            </a:r>
            <a:endParaRPr lang="zh-CN" altLang="en-US" sz="1800" dirty="0">
              <a:latin typeface="Times New Roman" panose="02020603050405020304" pitchFamily="18" charset="0"/>
            </a:endParaRPr>
          </a:p>
        </p:txBody>
      </p:sp>
      <p:graphicFrame>
        <p:nvGraphicFramePr>
          <p:cNvPr id="117804" name="对象 117803"/>
          <p:cNvGraphicFramePr/>
          <p:nvPr/>
        </p:nvGraphicFramePr>
        <p:xfrm>
          <a:off x="1900961" y="2245912"/>
          <a:ext cx="2574582" cy="308426"/>
        </p:xfrm>
        <a:graphic>
          <a:graphicData uri="http://schemas.openxmlformats.org/presentationml/2006/ole">
            <mc:AlternateContent xmlns:mc="http://schemas.openxmlformats.org/markup-compatibility/2006">
              <mc:Choice xmlns:v="urn:schemas-microsoft-com:vml" Requires="v">
                <p:oleObj spid="_x0000_s10259" name="" r:id="rId5" imgW="1800860" imgH="215900" progId="Equation.3">
                  <p:embed/>
                </p:oleObj>
              </mc:Choice>
              <mc:Fallback>
                <p:oleObj name="" r:id="rId5" imgW="1800860" imgH="215900" progId="Equation.3">
                  <p:embed/>
                  <p:pic>
                    <p:nvPicPr>
                      <p:cNvPr id="0" name="图片 3099"/>
                      <p:cNvPicPr/>
                      <p:nvPr/>
                    </p:nvPicPr>
                    <p:blipFill>
                      <a:blip r:embed="rId6">
                        <a:clrChange>
                          <a:clrFrom>
                            <a:srgbClr val="000000"/>
                          </a:clrFrom>
                          <a:clrTo>
                            <a:srgbClr val="000000"/>
                          </a:clrTo>
                        </a:clrChange>
                      </a:blip>
                      <a:stretch>
                        <a:fillRect/>
                      </a:stretch>
                    </p:blipFill>
                    <p:spPr>
                      <a:xfrm>
                        <a:off x="1900961" y="2245912"/>
                        <a:ext cx="2574582" cy="308426"/>
                      </a:xfrm>
                      <a:prstGeom prst="rect">
                        <a:avLst/>
                      </a:prstGeom>
                      <a:noFill/>
                      <a:ln w="38100">
                        <a:noFill/>
                        <a:miter/>
                      </a:ln>
                    </p:spPr>
                  </p:pic>
                </p:oleObj>
              </mc:Fallback>
            </mc:AlternateContent>
          </a:graphicData>
        </a:graphic>
      </p:graphicFrame>
      <p:graphicFrame>
        <p:nvGraphicFramePr>
          <p:cNvPr id="117805" name="对象 117804"/>
          <p:cNvGraphicFramePr/>
          <p:nvPr/>
        </p:nvGraphicFramePr>
        <p:xfrm>
          <a:off x="1837013" y="2710218"/>
          <a:ext cx="2794171" cy="634952"/>
        </p:xfrm>
        <a:graphic>
          <a:graphicData uri="http://schemas.openxmlformats.org/presentationml/2006/ole">
            <mc:AlternateContent xmlns:mc="http://schemas.openxmlformats.org/markup-compatibility/2006">
              <mc:Choice xmlns:v="urn:schemas-microsoft-com:vml" Requires="v">
                <p:oleObj spid="_x0000_s10260" name="" r:id="rId7" imgW="1955800" imgH="444500" progId="Equation.3">
                  <p:embed/>
                </p:oleObj>
              </mc:Choice>
              <mc:Fallback>
                <p:oleObj name="" r:id="rId7" imgW="1955800" imgH="444500" progId="Equation.3">
                  <p:embed/>
                  <p:pic>
                    <p:nvPicPr>
                      <p:cNvPr id="0" name="图片 3100"/>
                      <p:cNvPicPr/>
                      <p:nvPr/>
                    </p:nvPicPr>
                    <p:blipFill>
                      <a:blip r:embed="rId8"/>
                      <a:stretch>
                        <a:fillRect/>
                      </a:stretch>
                    </p:blipFill>
                    <p:spPr>
                      <a:xfrm>
                        <a:off x="1837013" y="2710218"/>
                        <a:ext cx="2794171" cy="634952"/>
                      </a:xfrm>
                      <a:prstGeom prst="rect">
                        <a:avLst/>
                      </a:prstGeom>
                      <a:noFill/>
                      <a:ln w="38100">
                        <a:noFill/>
                        <a:miter/>
                      </a:ln>
                    </p:spPr>
                  </p:pic>
                </p:oleObj>
              </mc:Fallback>
            </mc:AlternateContent>
          </a:graphicData>
        </a:graphic>
      </p:graphicFrame>
      <p:graphicFrame>
        <p:nvGraphicFramePr>
          <p:cNvPr id="117806" name="对象 117805"/>
          <p:cNvGraphicFramePr/>
          <p:nvPr/>
        </p:nvGraphicFramePr>
        <p:xfrm>
          <a:off x="2206529" y="3377203"/>
          <a:ext cx="3066158" cy="707355"/>
        </p:xfrm>
        <a:graphic>
          <a:graphicData uri="http://schemas.openxmlformats.org/presentationml/2006/ole">
            <mc:AlternateContent xmlns:mc="http://schemas.openxmlformats.org/markup-compatibility/2006">
              <mc:Choice xmlns:v="urn:schemas-microsoft-com:vml" Requires="v">
                <p:oleObj spid="_x0000_s10261" name="" r:id="rId9" imgW="2145665" imgH="495300" progId="Equation.3">
                  <p:embed/>
                </p:oleObj>
              </mc:Choice>
              <mc:Fallback>
                <p:oleObj name="" r:id="rId9" imgW="2145665" imgH="495300" progId="Equation.3">
                  <p:embed/>
                  <p:pic>
                    <p:nvPicPr>
                      <p:cNvPr id="0" name="图片 3096"/>
                      <p:cNvPicPr/>
                      <p:nvPr/>
                    </p:nvPicPr>
                    <p:blipFill>
                      <a:blip r:embed="rId10"/>
                      <a:stretch>
                        <a:fillRect/>
                      </a:stretch>
                    </p:blipFill>
                    <p:spPr>
                      <a:xfrm>
                        <a:off x="2206529" y="3377203"/>
                        <a:ext cx="3066158" cy="707355"/>
                      </a:xfrm>
                      <a:prstGeom prst="rect">
                        <a:avLst/>
                      </a:prstGeom>
                      <a:noFill/>
                      <a:ln w="38100">
                        <a:noFill/>
                        <a:miter/>
                      </a:ln>
                    </p:spPr>
                  </p:pic>
                </p:oleObj>
              </mc:Fallback>
            </mc:AlternateContent>
          </a:graphicData>
        </a:graphic>
      </p:graphicFrame>
      <p:graphicFrame>
        <p:nvGraphicFramePr>
          <p:cNvPr id="117807" name="对象 117806"/>
          <p:cNvGraphicFramePr/>
          <p:nvPr/>
        </p:nvGraphicFramePr>
        <p:xfrm>
          <a:off x="2306439" y="4133502"/>
          <a:ext cx="4682833" cy="634952"/>
        </p:xfrm>
        <a:graphic>
          <a:graphicData uri="http://schemas.openxmlformats.org/presentationml/2006/ole">
            <mc:AlternateContent xmlns:mc="http://schemas.openxmlformats.org/markup-compatibility/2006">
              <mc:Choice xmlns:v="urn:schemas-microsoft-com:vml" Requires="v">
                <p:oleObj spid="_x0000_s10262" name="" r:id="rId11" imgW="3276600" imgH="444500" progId="Equation.3">
                  <p:embed/>
                </p:oleObj>
              </mc:Choice>
              <mc:Fallback>
                <p:oleObj name="" r:id="rId11" imgW="3276600" imgH="444500" progId="Equation.3">
                  <p:embed/>
                  <p:pic>
                    <p:nvPicPr>
                      <p:cNvPr id="0" name="图片 3097"/>
                      <p:cNvPicPr/>
                      <p:nvPr/>
                    </p:nvPicPr>
                    <p:blipFill>
                      <a:blip r:embed="rId12"/>
                      <a:stretch>
                        <a:fillRect/>
                      </a:stretch>
                    </p:blipFill>
                    <p:spPr>
                      <a:xfrm>
                        <a:off x="2306439" y="4133502"/>
                        <a:ext cx="4682833" cy="634952"/>
                      </a:xfrm>
                      <a:prstGeom prst="rect">
                        <a:avLst/>
                      </a:prstGeom>
                      <a:noFill/>
                      <a:ln w="38100">
                        <a:noFill/>
                        <a:miter/>
                      </a:ln>
                    </p:spPr>
                  </p:pic>
                </p:oleObj>
              </mc:Fallback>
            </mc:AlternateContent>
          </a:graphicData>
        </a:graphic>
      </p:graphicFrame>
      <p:grpSp>
        <p:nvGrpSpPr>
          <p:cNvPr id="117827" name="组合 117826"/>
          <p:cNvGrpSpPr/>
          <p:nvPr/>
        </p:nvGrpSpPr>
        <p:grpSpPr>
          <a:xfrm>
            <a:off x="5116211" y="2119683"/>
            <a:ext cx="2361422" cy="1791013"/>
            <a:chOff x="1252" y="2393"/>
            <a:chExt cx="1983" cy="1504"/>
          </a:xfrm>
        </p:grpSpPr>
        <p:sp>
          <p:nvSpPr>
            <p:cNvPr id="117828" name="直接连接符 117827"/>
            <p:cNvSpPr/>
            <p:nvPr/>
          </p:nvSpPr>
          <p:spPr>
            <a:xfrm flipV="1">
              <a:off x="2925" y="3422"/>
              <a:ext cx="0" cy="269"/>
            </a:xfrm>
            <a:prstGeom prst="line">
              <a:avLst/>
            </a:prstGeom>
            <a:ln w="38100" cap="flat" cmpd="sng">
              <a:solidFill>
                <a:schemeClr val="tx1"/>
              </a:solidFill>
              <a:prstDash val="solid"/>
              <a:headEnd type="none" w="med" len="med"/>
              <a:tailEnd type="none" w="med" len="med"/>
            </a:ln>
          </p:spPr>
        </p:sp>
        <p:sp>
          <p:nvSpPr>
            <p:cNvPr id="117829" name="直接连接符 117828"/>
            <p:cNvSpPr/>
            <p:nvPr/>
          </p:nvSpPr>
          <p:spPr>
            <a:xfrm flipV="1">
              <a:off x="1870" y="2753"/>
              <a:ext cx="1045" cy="0"/>
            </a:xfrm>
            <a:prstGeom prst="line">
              <a:avLst/>
            </a:prstGeom>
            <a:ln w="38100" cap="flat" cmpd="sng">
              <a:solidFill>
                <a:schemeClr val="tx1"/>
              </a:solidFill>
              <a:prstDash val="solid"/>
              <a:headEnd type="none" w="med" len="med"/>
              <a:tailEnd type="none" w="med" len="med"/>
            </a:ln>
          </p:spPr>
        </p:sp>
        <p:sp>
          <p:nvSpPr>
            <p:cNvPr id="117830" name="直接连接符 117829"/>
            <p:cNvSpPr/>
            <p:nvPr/>
          </p:nvSpPr>
          <p:spPr>
            <a:xfrm>
              <a:off x="1870" y="3700"/>
              <a:ext cx="1049" cy="0"/>
            </a:xfrm>
            <a:prstGeom prst="line">
              <a:avLst/>
            </a:prstGeom>
            <a:ln w="38100" cap="flat" cmpd="sng">
              <a:solidFill>
                <a:schemeClr val="tx1"/>
              </a:solidFill>
              <a:prstDash val="solid"/>
              <a:headEnd type="none" w="med" len="med"/>
              <a:tailEnd type="none" w="med" len="med"/>
            </a:ln>
          </p:spPr>
        </p:sp>
        <p:sp>
          <p:nvSpPr>
            <p:cNvPr id="117831" name="文本框 117830"/>
            <p:cNvSpPr txBox="1"/>
            <p:nvPr/>
          </p:nvSpPr>
          <p:spPr>
            <a:xfrm>
              <a:off x="1488" y="3341"/>
              <a:ext cx="251" cy="309"/>
            </a:xfrm>
            <a:prstGeom prst="rect">
              <a:avLst/>
            </a:prstGeom>
            <a:noFill/>
            <a:ln w="9525">
              <a:noFill/>
            </a:ln>
          </p:spPr>
          <p:txBody>
            <a:bodyPr wrap="none">
              <a:spAutoFit/>
            </a:bodyPr>
            <a:lstStyle/>
            <a:p>
              <a:pPr>
                <a:spcBef>
                  <a:spcPct val="50000"/>
                </a:spcBef>
              </a:pPr>
              <a:r>
                <a:rPr lang="en-US" altLang="zh-CN" sz="1800" b="1">
                  <a:latin typeface="宋体" panose="02010600030101010101" pitchFamily="2" charset="-122"/>
                </a:rPr>
                <a:t>-</a:t>
              </a:r>
              <a:endParaRPr lang="en-US" altLang="zh-CN" sz="1800" b="1">
                <a:latin typeface="Times New Roman" panose="02020603050405020304" pitchFamily="18" charset="0"/>
              </a:endParaRPr>
            </a:p>
          </p:txBody>
        </p:sp>
        <p:sp>
          <p:nvSpPr>
            <p:cNvPr id="117832" name="文本框 117831"/>
            <p:cNvSpPr txBox="1"/>
            <p:nvPr/>
          </p:nvSpPr>
          <p:spPr>
            <a:xfrm>
              <a:off x="1488" y="2804"/>
              <a:ext cx="263" cy="309"/>
            </a:xfrm>
            <a:prstGeom prst="rect">
              <a:avLst/>
            </a:prstGeom>
            <a:noFill/>
            <a:ln w="9525">
              <a:noFill/>
            </a:ln>
          </p:spPr>
          <p:txBody>
            <a:bodyPr wrap="none">
              <a:spAutoFit/>
            </a:bodyPr>
            <a:lstStyle/>
            <a:p>
              <a:pPr>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p:txBody>
        </p:sp>
        <p:sp>
          <p:nvSpPr>
            <p:cNvPr id="117833" name="椭圆 117832"/>
            <p:cNvSpPr/>
            <p:nvPr/>
          </p:nvSpPr>
          <p:spPr>
            <a:xfrm>
              <a:off x="1713" y="3068"/>
              <a:ext cx="313" cy="299"/>
            </a:xfrm>
            <a:prstGeom prst="ellipse">
              <a:avLst/>
            </a:prstGeom>
            <a:solidFill>
              <a:schemeClr val="accent1"/>
            </a:solidFill>
            <a:ln w="38100" cap="flat" cmpd="sng">
              <a:solidFill>
                <a:schemeClr val="tx1"/>
              </a:solidFill>
              <a:prstDash val="solid"/>
              <a:headEnd type="none" w="med" len="med"/>
              <a:tailEnd type="none" w="med" len="med"/>
            </a:ln>
          </p:spPr>
          <p:txBody>
            <a:bodyPr/>
            <a:lstStyle/>
            <a:p>
              <a:endParaRPr lang="zh-CN" altLang="en-US" sz="100"/>
            </a:p>
          </p:txBody>
        </p:sp>
        <p:sp>
          <p:nvSpPr>
            <p:cNvPr id="117834" name="直接连接符 117833"/>
            <p:cNvSpPr/>
            <p:nvPr/>
          </p:nvSpPr>
          <p:spPr>
            <a:xfrm flipH="1">
              <a:off x="1870" y="2738"/>
              <a:ext cx="3" cy="953"/>
            </a:xfrm>
            <a:prstGeom prst="line">
              <a:avLst/>
            </a:prstGeom>
            <a:ln w="38100" cap="flat" cmpd="sng">
              <a:solidFill>
                <a:schemeClr val="tx1"/>
              </a:solidFill>
              <a:prstDash val="solid"/>
              <a:headEnd type="none" w="med" len="med"/>
              <a:tailEnd type="none" w="med" len="med"/>
            </a:ln>
          </p:spPr>
        </p:sp>
        <p:sp>
          <p:nvSpPr>
            <p:cNvPr id="117835" name="直接连接符 117834"/>
            <p:cNvSpPr/>
            <p:nvPr/>
          </p:nvSpPr>
          <p:spPr>
            <a:xfrm>
              <a:off x="2915" y="2747"/>
              <a:ext cx="0" cy="291"/>
            </a:xfrm>
            <a:prstGeom prst="line">
              <a:avLst/>
            </a:prstGeom>
            <a:ln w="38100" cap="flat" cmpd="sng">
              <a:solidFill>
                <a:schemeClr val="tx1"/>
              </a:solidFill>
              <a:prstDash val="solid"/>
              <a:headEnd type="none" w="med" len="med"/>
              <a:tailEnd type="none" w="med" len="med"/>
            </a:ln>
          </p:spPr>
        </p:sp>
        <p:sp>
          <p:nvSpPr>
            <p:cNvPr id="117836" name="矩形 117835"/>
            <p:cNvSpPr/>
            <p:nvPr/>
          </p:nvSpPr>
          <p:spPr>
            <a:xfrm>
              <a:off x="2344" y="2681"/>
              <a:ext cx="339" cy="114"/>
            </a:xfrm>
            <a:prstGeom prst="rect">
              <a:avLst/>
            </a:prstGeom>
            <a:solidFill>
              <a:schemeClr val="accent1"/>
            </a:solidFill>
            <a:ln w="38100" cap="flat" cmpd="sng">
              <a:solidFill>
                <a:schemeClr val="tx1"/>
              </a:solidFill>
              <a:prstDash val="solid"/>
              <a:miter/>
              <a:headEnd type="none" w="med" len="med"/>
              <a:tailEnd type="none" w="med" len="lg"/>
            </a:ln>
          </p:spPr>
          <p:txBody>
            <a:bodyPr/>
            <a:lstStyle/>
            <a:p>
              <a:endParaRPr lang="zh-CN" altLang="en-US" sz="100"/>
            </a:p>
          </p:txBody>
        </p:sp>
        <p:sp>
          <p:nvSpPr>
            <p:cNvPr id="117837" name="文本框 117836"/>
            <p:cNvSpPr txBox="1"/>
            <p:nvPr/>
          </p:nvSpPr>
          <p:spPr>
            <a:xfrm>
              <a:off x="2308" y="2402"/>
              <a:ext cx="411" cy="309"/>
            </a:xfrm>
            <a:prstGeom prst="rect">
              <a:avLst/>
            </a:prstGeom>
            <a:noFill/>
            <a:ln w="38100">
              <a:noFill/>
            </a:ln>
          </p:spPr>
          <p:txBody>
            <a:bodyPr>
              <a:spAutoFit/>
            </a:bodyPr>
            <a:lstStyle/>
            <a:p>
              <a:pPr>
                <a:spcBef>
                  <a:spcPct val="50000"/>
                </a:spcBef>
              </a:pPr>
              <a:r>
                <a:rPr lang="en-US" altLang="zh-CN" sz="1800" b="1">
                  <a:latin typeface="Times New Roman" panose="02020603050405020304" pitchFamily="18" charset="0"/>
                </a:rPr>
                <a:t>4</a:t>
              </a:r>
              <a:r>
                <a:rPr lang="el-GR" altLang="zh-CN" sz="1800" b="1" dirty="0">
                  <a:latin typeface="Times New Roman" panose="02020603050405020304" pitchFamily="18" charset="0"/>
                  <a:cs typeface="Times New Roman" panose="02020603050405020304" pitchFamily="18" charset="0"/>
                </a:rPr>
                <a:t>Ω</a:t>
              </a:r>
              <a:endParaRPr lang="el-GR" altLang="zh-CN" sz="1800" b="1" dirty="0">
                <a:latin typeface="Times New Roman" panose="02020603050405020304" pitchFamily="18" charset="0"/>
                <a:ea typeface="Times New Roman" panose="02020603050405020304" pitchFamily="18" charset="0"/>
              </a:endParaRPr>
            </a:p>
          </p:txBody>
        </p:sp>
        <p:grpSp>
          <p:nvGrpSpPr>
            <p:cNvPr id="117838" name="组合 117837"/>
            <p:cNvGrpSpPr/>
            <p:nvPr/>
          </p:nvGrpSpPr>
          <p:grpSpPr>
            <a:xfrm rot="5400000">
              <a:off x="2751" y="3201"/>
              <a:ext cx="384" cy="57"/>
              <a:chOff x="576" y="711"/>
              <a:chExt cx="384" cy="57"/>
            </a:xfrm>
          </p:grpSpPr>
          <p:sp>
            <p:nvSpPr>
              <p:cNvPr id="117839" name="任意多边形 117838"/>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17840" name="任意多边形 117839"/>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17841" name="任意多边形 117840"/>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sp>
            <p:nvSpPr>
              <p:cNvPr id="117842" name="任意多边形 117841"/>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chemeClr val="tx1">
                    <a:alpha val="100000"/>
                  </a:schemeClr>
                </a:solidFill>
                <a:prstDash val="solid"/>
                <a:headEnd type="none" w="med" len="med"/>
                <a:tailEnd type="none" w="med" len="med"/>
              </a:ln>
            </p:spPr>
            <p:txBody>
              <a:bodyPr/>
              <a:lstStyle/>
              <a:p>
                <a:endParaRPr lang="zh-CN" altLang="en-US" sz="100"/>
              </a:p>
            </p:txBody>
          </p:sp>
        </p:grpSp>
        <p:sp>
          <p:nvSpPr>
            <p:cNvPr id="117843" name="矩形 117842"/>
            <p:cNvSpPr/>
            <p:nvPr/>
          </p:nvSpPr>
          <p:spPr>
            <a:xfrm>
              <a:off x="2202" y="2393"/>
              <a:ext cx="1033" cy="1504"/>
            </a:xfrm>
            <a:prstGeom prst="rect">
              <a:avLst/>
            </a:prstGeom>
            <a:noFill/>
            <a:ln w="38100" cap="flat" cmpd="sng">
              <a:solidFill>
                <a:schemeClr val="accent2"/>
              </a:solidFill>
              <a:prstDash val="sysDot"/>
              <a:miter/>
              <a:headEnd type="none" w="med" len="med"/>
              <a:tailEnd type="none" w="med" len="med"/>
            </a:ln>
          </p:spPr>
          <p:txBody>
            <a:bodyPr/>
            <a:lstStyle/>
            <a:p>
              <a:endParaRPr lang="zh-CN" altLang="en-US" sz="100"/>
            </a:p>
          </p:txBody>
        </p:sp>
        <p:sp>
          <p:nvSpPr>
            <p:cNvPr id="117844" name="文本框 117843"/>
            <p:cNvSpPr txBox="1"/>
            <p:nvPr/>
          </p:nvSpPr>
          <p:spPr>
            <a:xfrm>
              <a:off x="2433" y="3087"/>
              <a:ext cx="572" cy="309"/>
            </a:xfrm>
            <a:prstGeom prst="rect">
              <a:avLst/>
            </a:prstGeom>
            <a:noFill/>
            <a:ln w="38100">
              <a:noFill/>
            </a:ln>
          </p:spPr>
          <p:txBody>
            <a:bodyPr>
              <a:spAutoFit/>
            </a:bodyPr>
            <a:lstStyle/>
            <a:p>
              <a:pPr>
                <a:spcBef>
                  <a:spcPct val="50000"/>
                </a:spcBef>
              </a:pPr>
              <a:r>
                <a:rPr lang="en-US" altLang="zh-CN" sz="1800" b="1">
                  <a:solidFill>
                    <a:srgbClr val="FF0000"/>
                  </a:solidFill>
                  <a:latin typeface="Times New Roman" panose="02020603050405020304" pitchFamily="18" charset="0"/>
                </a:rPr>
                <a:t>j2</a:t>
              </a:r>
              <a:r>
                <a:rPr lang="el-GR" altLang="zh-CN" sz="1800" b="1" dirty="0">
                  <a:solidFill>
                    <a:srgbClr val="FF0000"/>
                  </a:solidFill>
                  <a:latin typeface="Times New Roman" panose="02020603050405020304" pitchFamily="18" charset="0"/>
                </a:rPr>
                <a:t>Ω</a:t>
              </a:r>
              <a:endParaRPr lang="en-US" altLang="zh-CN" sz="1800" b="1">
                <a:solidFill>
                  <a:srgbClr val="FF0000"/>
                </a:solidFill>
                <a:latin typeface="Times New Roman" panose="02020603050405020304" pitchFamily="18" charset="0"/>
              </a:endParaRPr>
            </a:p>
          </p:txBody>
        </p:sp>
        <p:graphicFrame>
          <p:nvGraphicFramePr>
            <p:cNvPr id="117845" name="对象 117844"/>
            <p:cNvGraphicFramePr/>
            <p:nvPr/>
          </p:nvGraphicFramePr>
          <p:xfrm>
            <a:off x="1252" y="3069"/>
            <a:ext cx="448" cy="256"/>
          </p:xfrm>
          <a:graphic>
            <a:graphicData uri="http://schemas.openxmlformats.org/presentationml/2006/ole">
              <mc:AlternateContent xmlns:mc="http://schemas.openxmlformats.org/markup-compatibility/2006">
                <mc:Choice xmlns:v="urn:schemas-microsoft-com:vml" Requires="v">
                  <p:oleObj spid="_x0000_s10263" name="" r:id="rId13" imgW="355600" imgH="203200" progId="Equation.3">
                    <p:embed/>
                  </p:oleObj>
                </mc:Choice>
                <mc:Fallback>
                  <p:oleObj name="" r:id="rId13" imgW="355600" imgH="203200" progId="Equation.3">
                    <p:embed/>
                    <p:pic>
                      <p:nvPicPr>
                        <p:cNvPr id="0" name="图片 3104"/>
                        <p:cNvPicPr/>
                        <p:nvPr/>
                      </p:nvPicPr>
                      <p:blipFill>
                        <a:blip r:embed="rId14">
                          <a:clrChange>
                            <a:clrFrom>
                              <a:srgbClr val="000000"/>
                            </a:clrFrom>
                            <a:clrTo>
                              <a:srgbClr val="FF0000"/>
                            </a:clrTo>
                          </a:clrChange>
                        </a:blip>
                        <a:stretch>
                          <a:fillRect/>
                        </a:stretch>
                      </p:blipFill>
                      <p:spPr>
                        <a:xfrm>
                          <a:off x="1252" y="3069"/>
                          <a:ext cx="448" cy="256"/>
                        </a:xfrm>
                        <a:prstGeom prst="rect">
                          <a:avLst/>
                        </a:prstGeom>
                        <a:noFill/>
                        <a:ln w="38100">
                          <a:noFill/>
                          <a:miter/>
                        </a:ln>
                      </p:spPr>
                    </p:pic>
                  </p:oleObj>
                </mc:Fallback>
              </mc:AlternateContent>
            </a:graphicData>
          </a:graphic>
        </p:graphicFrame>
        <p:sp>
          <p:nvSpPr>
            <p:cNvPr id="117846" name="直接连接符 117845"/>
            <p:cNvSpPr/>
            <p:nvPr/>
          </p:nvSpPr>
          <p:spPr>
            <a:xfrm>
              <a:off x="1968" y="2753"/>
              <a:ext cx="229" cy="0"/>
            </a:xfrm>
            <a:prstGeom prst="line">
              <a:avLst/>
            </a:prstGeom>
            <a:ln w="38100" cap="flat" cmpd="sng">
              <a:solidFill>
                <a:srgbClr val="FF0000"/>
              </a:solidFill>
              <a:prstDash val="solid"/>
              <a:headEnd type="none" w="med" len="med"/>
              <a:tailEnd type="stealth" w="med" len="lg"/>
            </a:ln>
          </p:spPr>
        </p:sp>
        <p:graphicFrame>
          <p:nvGraphicFramePr>
            <p:cNvPr id="117847" name="对象 117846"/>
            <p:cNvGraphicFramePr/>
            <p:nvPr/>
          </p:nvGraphicFramePr>
          <p:xfrm>
            <a:off x="1923" y="2442"/>
            <a:ext cx="240" cy="271"/>
          </p:xfrm>
          <a:graphic>
            <a:graphicData uri="http://schemas.openxmlformats.org/presentationml/2006/ole">
              <mc:AlternateContent xmlns:mc="http://schemas.openxmlformats.org/markup-compatibility/2006">
                <mc:Choice xmlns:v="urn:schemas-microsoft-com:vml" Requires="v">
                  <p:oleObj spid="_x0000_s10264" name="" r:id="rId15" imgW="203200" imgH="228600" progId="Equation.3">
                    <p:embed/>
                  </p:oleObj>
                </mc:Choice>
                <mc:Fallback>
                  <p:oleObj name="" r:id="rId15" imgW="203200" imgH="228600" progId="Equation.3">
                    <p:embed/>
                    <p:pic>
                      <p:nvPicPr>
                        <p:cNvPr id="0" name="图片 3101"/>
                        <p:cNvPicPr/>
                        <p:nvPr/>
                      </p:nvPicPr>
                      <p:blipFill>
                        <a:blip r:embed="rId16"/>
                        <a:stretch>
                          <a:fillRect/>
                        </a:stretch>
                      </p:blipFill>
                      <p:spPr>
                        <a:xfrm>
                          <a:off x="1923" y="2442"/>
                          <a:ext cx="240" cy="271"/>
                        </a:xfrm>
                        <a:prstGeom prst="rect">
                          <a:avLst/>
                        </a:prstGeom>
                        <a:noFill/>
                        <a:ln w="38100">
                          <a:noFill/>
                          <a:miter/>
                        </a:ln>
                      </p:spPr>
                    </p:pic>
                  </p:oleObj>
                </mc:Fallback>
              </mc:AlternateContent>
            </a:graphicData>
          </a:graphic>
        </p:graphicFrame>
      </p:grpSp>
      <p:sp>
        <p:nvSpPr>
          <p:cNvPr id="117848" name="矩形 117847"/>
          <p:cNvSpPr/>
          <p:nvPr/>
        </p:nvSpPr>
        <p:spPr>
          <a:xfrm>
            <a:off x="1606825" y="3567737"/>
            <a:ext cx="675203" cy="368300"/>
          </a:xfrm>
          <a:prstGeom prst="rect">
            <a:avLst/>
          </a:prstGeom>
          <a:noFill/>
          <a:ln w="9525">
            <a:noFill/>
          </a:ln>
        </p:spPr>
        <p:txBody>
          <a:bodyPr>
            <a:spAutoFit/>
          </a:bodyPr>
          <a:lstStyle/>
          <a:p>
            <a:r>
              <a:rPr lang="zh-CN" altLang="en-US" sz="1800" b="1" dirty="0">
                <a:solidFill>
                  <a:schemeClr val="accent2"/>
                </a:solidFill>
                <a:latin typeface="Times New Roman" panose="02020603050405020304" pitchFamily="18" charset="0"/>
              </a:rPr>
              <a:t>法</a:t>
            </a:r>
            <a:r>
              <a:rPr lang="en-US" altLang="zh-CN" sz="1800" b="1" dirty="0">
                <a:solidFill>
                  <a:schemeClr val="accent2"/>
                </a:solidFill>
                <a:latin typeface="Times New Roman" panose="02020603050405020304" pitchFamily="18" charset="0"/>
              </a:rPr>
              <a:t>1</a:t>
            </a:r>
            <a:r>
              <a:rPr lang="zh-CN" altLang="en-US" sz="1800" b="1" dirty="0">
                <a:solidFill>
                  <a:schemeClr val="accent2"/>
                </a:solidFill>
                <a:latin typeface="Times New Roman" panose="02020603050405020304" pitchFamily="18" charset="0"/>
              </a:rPr>
              <a:t>：</a:t>
            </a:r>
            <a:endParaRPr lang="zh-CN" altLang="en-US" sz="1800" dirty="0">
              <a:solidFill>
                <a:schemeClr val="accent2"/>
              </a:solidFill>
              <a:latin typeface="Times New Roman" panose="02020603050405020304" pitchFamily="18" charset="0"/>
            </a:endParaRPr>
          </a:p>
        </p:txBody>
      </p:sp>
      <p:sp>
        <p:nvSpPr>
          <p:cNvPr id="117849" name="矩形 117848"/>
          <p:cNvSpPr/>
          <p:nvPr/>
        </p:nvSpPr>
        <p:spPr>
          <a:xfrm>
            <a:off x="1606825" y="4246511"/>
            <a:ext cx="675203" cy="368300"/>
          </a:xfrm>
          <a:prstGeom prst="rect">
            <a:avLst/>
          </a:prstGeom>
          <a:noFill/>
          <a:ln w="9525">
            <a:noFill/>
          </a:ln>
        </p:spPr>
        <p:txBody>
          <a:bodyPr>
            <a:spAutoFit/>
          </a:bodyPr>
          <a:lstStyle/>
          <a:p>
            <a:r>
              <a:rPr lang="zh-CN" altLang="en-US" sz="1800" b="1" dirty="0">
                <a:solidFill>
                  <a:schemeClr val="accent2"/>
                </a:solidFill>
                <a:latin typeface="Times New Roman" panose="02020603050405020304" pitchFamily="18" charset="0"/>
              </a:rPr>
              <a:t>法</a:t>
            </a:r>
            <a:r>
              <a:rPr lang="en-US" altLang="zh-CN" sz="1800" b="1" dirty="0">
                <a:solidFill>
                  <a:schemeClr val="accent2"/>
                </a:solidFill>
                <a:latin typeface="Times New Roman" panose="02020603050405020304" pitchFamily="18" charset="0"/>
              </a:rPr>
              <a:t>2</a:t>
            </a:r>
            <a:r>
              <a:rPr lang="zh-CN" altLang="en-US" sz="1800" b="1" dirty="0">
                <a:solidFill>
                  <a:schemeClr val="accent2"/>
                </a:solidFill>
                <a:latin typeface="Times New Roman" panose="02020603050405020304" pitchFamily="18" charset="0"/>
              </a:rPr>
              <a:t>：</a:t>
            </a:r>
            <a:endParaRPr lang="zh-CN" altLang="en-US" sz="1800" dirty="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7802"/>
                                        </p:tgtEl>
                                        <p:attrNameLst>
                                          <p:attrName>style.visibility</p:attrName>
                                        </p:attrNameLst>
                                      </p:cBhvr>
                                      <p:to>
                                        <p:strVal val="visible"/>
                                      </p:to>
                                    </p:set>
                                    <p:animEffect transition="in" filter="blinds(horizontal)">
                                      <p:cBhvr>
                                        <p:cTn id="7" dur="500"/>
                                        <p:tgtEl>
                                          <p:spTgt spid="11780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7768"/>
                                        </p:tgtEl>
                                        <p:attrNameLst>
                                          <p:attrName>style.visibility</p:attrName>
                                        </p:attrNameLst>
                                      </p:cBhvr>
                                      <p:to>
                                        <p:strVal val="visible"/>
                                      </p:to>
                                    </p:set>
                                    <p:animEffect transition="in" filter="blinds(horizontal)">
                                      <p:cBhvr>
                                        <p:cTn id="11" dur="500"/>
                                        <p:tgtEl>
                                          <p:spTgt spid="117768"/>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17803"/>
                                        </p:tgtEl>
                                        <p:attrNameLst>
                                          <p:attrName>style.visibility</p:attrName>
                                        </p:attrNameLst>
                                      </p:cBhvr>
                                      <p:to>
                                        <p:strVal val="visible"/>
                                      </p:to>
                                    </p:set>
                                    <p:animEffect transition="in" filter="checkerboard(across)">
                                      <p:cBhvr>
                                        <p:cTn id="16" dur="500"/>
                                        <p:tgtEl>
                                          <p:spTgt spid="11780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nodeType="clickEffect">
                                  <p:stCondLst>
                                    <p:cond delay="0"/>
                                  </p:stCondLst>
                                  <p:childTnLst>
                                    <p:set>
                                      <p:cBhvr>
                                        <p:cTn id="20" dur="1" fill="hold">
                                          <p:stCondLst>
                                            <p:cond delay="0"/>
                                          </p:stCondLst>
                                        </p:cTn>
                                        <p:tgtEl>
                                          <p:spTgt spid="117764"/>
                                        </p:tgtEl>
                                        <p:attrNameLst>
                                          <p:attrName>style.visibility</p:attrName>
                                        </p:attrNameLst>
                                      </p:cBhvr>
                                      <p:to>
                                        <p:strVal val="visible"/>
                                      </p:to>
                                    </p:set>
                                    <p:animEffect transition="in" filter="slide(fromTop)">
                                      <p:cBhvr>
                                        <p:cTn id="21" dur="500"/>
                                        <p:tgtEl>
                                          <p:spTgt spid="117764"/>
                                        </p:tgtEl>
                                      </p:cBhvr>
                                    </p:animEffec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117798"/>
                                        </p:tgtEl>
                                        <p:attrNameLst>
                                          <p:attrName>style.visibility</p:attrName>
                                        </p:attrNameLst>
                                      </p:cBhvr>
                                      <p:to>
                                        <p:strVal val="visible"/>
                                      </p:to>
                                    </p:set>
                                    <p:animEffect transition="in" filter="fade">
                                      <p:cBhvr>
                                        <p:cTn id="26" dur="1000"/>
                                        <p:tgtEl>
                                          <p:spTgt spid="117798"/>
                                        </p:tgtEl>
                                      </p:cBhvr>
                                    </p:animEffect>
                                    <p:anim calcmode="lin" valueType="num">
                                      <p:cBhvr>
                                        <p:cTn id="27" dur="1000" fill="hold"/>
                                        <p:tgtEl>
                                          <p:spTgt spid="117798"/>
                                        </p:tgtEl>
                                        <p:attrNameLst>
                                          <p:attrName>ppt_x</p:attrName>
                                        </p:attrNameLst>
                                      </p:cBhvr>
                                      <p:tavLst>
                                        <p:tav tm="0">
                                          <p:val>
                                            <p:strVal val="#ppt_x"/>
                                          </p:val>
                                        </p:tav>
                                        <p:tav tm="100000">
                                          <p:val>
                                            <p:strVal val="#ppt_x"/>
                                          </p:val>
                                        </p:tav>
                                      </p:tavLst>
                                    </p:anim>
                                    <p:anim calcmode="lin" valueType="num">
                                      <p:cBhvr>
                                        <p:cTn id="28" dur="1000" fill="hold"/>
                                        <p:tgtEl>
                                          <p:spTgt spid="11779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499"/>
                                          </p:stCondLst>
                                        </p:cTn>
                                        <p:tgtEl>
                                          <p:spTgt spid="117804"/>
                                        </p:tgtEl>
                                        <p:attrNameLst>
                                          <p:attrName>style.visibility</p:attrName>
                                        </p:attrNameLst>
                                      </p:cBhvr>
                                      <p:to>
                                        <p:strVal val="visible"/>
                                      </p:to>
                                    </p:set>
                                    <p:anim to="" calcmode="lin" valueType="num">
                                      <p:cBhvr>
                                        <p:cTn id="33" dur="1" fill="hold"/>
                                        <p:tgtEl>
                                          <p:spTgt spid="117804"/>
                                        </p:tgtEl>
                                        <p:attrNameLst>
                                          <p:attrName>style.visibility</p:attrName>
                                        </p:attrNameLst>
                                      </p:cBhvr>
                                    </p:anim>
                                  </p:childTnLst>
                                </p:cTn>
                              </p:par>
                            </p:childTnLst>
                          </p:cTn>
                        </p:par>
                      </p:childTnLst>
                    </p:cTn>
                  </p:par>
                  <p:par>
                    <p:cTn id="34" fill="hold">
                      <p:stCondLst>
                        <p:cond delay="indefinite"/>
                      </p:stCondLst>
                      <p:childTnLst>
                        <p:par>
                          <p:cTn id="35" fill="hold">
                            <p:stCondLst>
                              <p:cond delay="0"/>
                            </p:stCondLst>
                            <p:childTnLst>
                              <p:par>
                                <p:cTn id="36" presetID="12" presetClass="entr" presetSubtype="2" fill="hold" nodeType="clickEffect">
                                  <p:stCondLst>
                                    <p:cond delay="0"/>
                                  </p:stCondLst>
                                  <p:childTnLst>
                                    <p:set>
                                      <p:cBhvr>
                                        <p:cTn id="37" dur="1" fill="hold">
                                          <p:stCondLst>
                                            <p:cond delay="0"/>
                                          </p:stCondLst>
                                        </p:cTn>
                                        <p:tgtEl>
                                          <p:spTgt spid="117827"/>
                                        </p:tgtEl>
                                        <p:attrNameLst>
                                          <p:attrName>style.visibility</p:attrName>
                                        </p:attrNameLst>
                                      </p:cBhvr>
                                      <p:to>
                                        <p:strVal val="visible"/>
                                      </p:to>
                                    </p:set>
                                    <p:animEffect transition="in" filter="slide(fromRight)">
                                      <p:cBhvr>
                                        <p:cTn id="38" dur="500"/>
                                        <p:tgtEl>
                                          <p:spTgt spid="117827"/>
                                        </p:tgtEl>
                                      </p:cBhvr>
                                    </p:animEffect>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nodeType="clickEffect">
                                  <p:stCondLst>
                                    <p:cond delay="0"/>
                                  </p:stCondLst>
                                  <p:childTnLst>
                                    <p:set>
                                      <p:cBhvr>
                                        <p:cTn id="42" dur="1" fill="hold">
                                          <p:stCondLst>
                                            <p:cond delay="499"/>
                                          </p:stCondLst>
                                        </p:cTn>
                                        <p:tgtEl>
                                          <p:spTgt spid="117805"/>
                                        </p:tgtEl>
                                        <p:attrNameLst>
                                          <p:attrName>style.visibility</p:attrName>
                                        </p:attrNameLst>
                                      </p:cBhvr>
                                      <p:to>
                                        <p:strVal val="visible"/>
                                      </p:to>
                                    </p:set>
                                    <p:anim to="" calcmode="lin" valueType="num">
                                      <p:cBhvr>
                                        <p:cTn id="43" dur="1" fill="hold"/>
                                        <p:tgtEl>
                                          <p:spTgt spid="117805"/>
                                        </p:tgtEl>
                                        <p:attrNameLst>
                                          <p:attrName>style.visibility</p:attrName>
                                        </p:attrNameLst>
                                      </p:cBhvr>
                                    </p:anim>
                                  </p:childTnLst>
                                </p:cTn>
                              </p:par>
                            </p:childTnLst>
                          </p:cTn>
                        </p:par>
                      </p:childTnLst>
                    </p:cTn>
                  </p:par>
                  <p:par>
                    <p:cTn id="44" fill="hold">
                      <p:stCondLst>
                        <p:cond delay="indefinite"/>
                      </p:stCondLst>
                      <p:childTnLst>
                        <p:par>
                          <p:cTn id="45" fill="hold">
                            <p:stCondLst>
                              <p:cond delay="0"/>
                            </p:stCondLst>
                            <p:childTnLst>
                              <p:par>
                                <p:cTn id="46" presetID="24" presetClass="entr" presetSubtype="0" fill="hold" nodeType="clickEffect">
                                  <p:stCondLst>
                                    <p:cond delay="0"/>
                                  </p:stCondLst>
                                  <p:childTnLst>
                                    <p:set>
                                      <p:cBhvr>
                                        <p:cTn id="47" dur="1" fill="hold">
                                          <p:stCondLst>
                                            <p:cond delay="499"/>
                                          </p:stCondLst>
                                        </p:cTn>
                                        <p:tgtEl>
                                          <p:spTgt spid="117806"/>
                                        </p:tgtEl>
                                        <p:attrNameLst>
                                          <p:attrName>style.visibility</p:attrName>
                                        </p:attrNameLst>
                                      </p:cBhvr>
                                      <p:to>
                                        <p:strVal val="visible"/>
                                      </p:to>
                                    </p:set>
                                    <p:anim to="" calcmode="lin" valueType="num">
                                      <p:cBhvr>
                                        <p:cTn id="48" dur="1" fill="hold"/>
                                        <p:tgtEl>
                                          <p:spTgt spid="117806"/>
                                        </p:tgtEl>
                                        <p:attrNameLst>
                                          <p:attrName>style.visibility</p:attrName>
                                        </p:attrNameLst>
                                      </p:cBhvr>
                                    </p:anim>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17848"/>
                                        </p:tgtEl>
                                        <p:attrNameLst>
                                          <p:attrName>style.visibility</p:attrName>
                                        </p:attrNameLst>
                                      </p:cBhvr>
                                      <p:to>
                                        <p:strVal val="visible"/>
                                      </p:to>
                                    </p:set>
                                    <p:animEffect transition="in" filter="checkerboard(across)">
                                      <p:cBhvr>
                                        <p:cTn id="53" dur="500"/>
                                        <p:tgtEl>
                                          <p:spTgt spid="117848"/>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17849"/>
                                        </p:tgtEl>
                                        <p:attrNameLst>
                                          <p:attrName>style.visibility</p:attrName>
                                        </p:attrNameLst>
                                      </p:cBhvr>
                                      <p:to>
                                        <p:strVal val="visible"/>
                                      </p:to>
                                    </p:set>
                                    <p:animEffect transition="in" filter="checkerboard(across)">
                                      <p:cBhvr>
                                        <p:cTn id="58" dur="500"/>
                                        <p:tgtEl>
                                          <p:spTgt spid="117849"/>
                                        </p:tgtEl>
                                      </p:cBhvr>
                                    </p:animEffect>
                                  </p:childTnLst>
                                </p:cTn>
                              </p:par>
                            </p:childTnLst>
                          </p:cTn>
                        </p:par>
                        <p:par>
                          <p:cTn id="59" fill="hold">
                            <p:stCondLst>
                              <p:cond delay="500"/>
                            </p:stCondLst>
                            <p:childTnLst>
                              <p:par>
                                <p:cTn id="60" presetID="24" presetClass="entr" presetSubtype="0" fill="hold" nodeType="afterEffect">
                                  <p:stCondLst>
                                    <p:cond delay="0"/>
                                  </p:stCondLst>
                                  <p:childTnLst>
                                    <p:set>
                                      <p:cBhvr>
                                        <p:cTn id="61" dur="1" fill="hold">
                                          <p:stCondLst>
                                            <p:cond delay="499"/>
                                          </p:stCondLst>
                                        </p:cTn>
                                        <p:tgtEl>
                                          <p:spTgt spid="117807"/>
                                        </p:tgtEl>
                                        <p:attrNameLst>
                                          <p:attrName>style.visibility</p:attrName>
                                        </p:attrNameLst>
                                      </p:cBhvr>
                                      <p:to>
                                        <p:strVal val="visible"/>
                                      </p:to>
                                    </p:set>
                                    <p:anim to="" calcmode="lin" valueType="num">
                                      <p:cBhvr>
                                        <p:cTn id="62" dur="1" fill="hold"/>
                                        <p:tgtEl>
                                          <p:spTgt spid="117807"/>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02" grpId="0"/>
      <p:bldP spid="117803" grpId="0"/>
      <p:bldP spid="117848" grpId="0"/>
      <p:bldP spid="117849" grpId="0"/>
    </p:bldLst>
  </p:timing>
</p:sld>
</file>

<file path=ppt/theme/theme1.xml><?xml version="1.0" encoding="utf-8"?>
<a:theme xmlns:a="http://schemas.openxmlformats.org/drawingml/2006/main" name="空演示文稿">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Template>
  <TotalTime>0</TotalTime>
  <Words>6962</Words>
  <Application>WPS 演示</Application>
  <PresentationFormat>全屏显示(4:3)</PresentationFormat>
  <Paragraphs>1716</Paragraphs>
  <Slides>62</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238</vt:i4>
      </vt:variant>
      <vt:variant>
        <vt:lpstr>幻灯片标题</vt:lpstr>
      </vt:variant>
      <vt:variant>
        <vt:i4>62</vt:i4>
      </vt:variant>
    </vt:vector>
  </HeadingPairs>
  <TitlesOfParts>
    <vt:vector size="321" baseType="lpstr">
      <vt:lpstr>Arial</vt:lpstr>
      <vt:lpstr>宋体</vt:lpstr>
      <vt:lpstr>Wingdings</vt:lpstr>
      <vt:lpstr>Times New Roman</vt:lpstr>
      <vt:lpstr>Symbol</vt:lpstr>
      <vt:lpstr>Wingdings 2</vt:lpstr>
      <vt:lpstr>楷体_GB2312</vt:lpstr>
      <vt:lpstr>新宋体</vt:lpstr>
      <vt:lpstr>Garamond</vt:lpstr>
      <vt:lpstr>微软雅黑</vt:lpstr>
      <vt:lpstr>Arial Unicode MS</vt:lpstr>
      <vt:lpstr>Calibri</vt:lpstr>
      <vt:lpstr>隶书</vt:lpstr>
      <vt:lpstr>Symbol</vt:lpstr>
      <vt:lpstr>仿宋_GB2312</vt:lpstr>
      <vt:lpstr>仿宋</vt:lpstr>
      <vt:lpstr>楷体_GB2312</vt:lpstr>
      <vt:lpstr>华文行楷</vt:lpstr>
      <vt:lpstr>Monotype Sorts</vt:lpstr>
      <vt:lpstr>Wingdings</vt:lpstr>
      <vt:lpstr>空演示文稿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通频带</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雨林木风</dc:creator>
  <cp:lastModifiedBy>ylmf</cp:lastModifiedBy>
  <cp:revision>425</cp:revision>
  <dcterms:created xsi:type="dcterms:W3CDTF">2009-04-16T17:03:00Z</dcterms:created>
  <dcterms:modified xsi:type="dcterms:W3CDTF">2020-06-07T17:35:15Z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