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9" r:id="rId3"/>
    <p:sldId id="450" r:id="rId4"/>
    <p:sldId id="451" r:id="rId5"/>
    <p:sldId id="363" r:id="rId6"/>
    <p:sldId id="346" r:id="rId7"/>
    <p:sldId id="412" r:id="rId8"/>
    <p:sldId id="314" r:id="rId9"/>
    <p:sldId id="414" r:id="rId10"/>
    <p:sldId id="317" r:id="rId11"/>
    <p:sldId id="350" r:id="rId12"/>
    <p:sldId id="349" r:id="rId13"/>
    <p:sldId id="348" r:id="rId14"/>
    <p:sldId id="319" r:id="rId15"/>
    <p:sldId id="320" r:id="rId16"/>
    <p:sldId id="324" r:id="rId17"/>
    <p:sldId id="366" r:id="rId18"/>
    <p:sldId id="367" r:id="rId19"/>
    <p:sldId id="332" r:id="rId20"/>
    <p:sldId id="334" r:id="rId21"/>
    <p:sldId id="368" r:id="rId22"/>
    <p:sldId id="483" r:id="rId23"/>
    <p:sldId id="337" r:id="rId24"/>
    <p:sldId id="338" r:id="rId25"/>
    <p:sldId id="339" r:id="rId26"/>
    <p:sldId id="340" r:id="rId27"/>
    <p:sldId id="442" r:id="rId28"/>
    <p:sldId id="443" r:id="rId29"/>
    <p:sldId id="446" r:id="rId30"/>
    <p:sldId id="447" r:id="rId31"/>
    <p:sldId id="444" r:id="rId32"/>
    <p:sldId id="445" r:id="rId33"/>
    <p:sldId id="484" r:id="rId34"/>
    <p:sldId id="485" r:id="rId35"/>
    <p:sldId id="448" r:id="rId36"/>
    <p:sldId id="449" r:id="rId37"/>
    <p:sldId id="434" r:id="rId38"/>
    <p:sldId id="335" r:id="rId39"/>
  </p:sldIdLst>
  <p:sldSz cx="9144000" cy="6858000" type="screen4x3"/>
  <p:notesSz cx="6858000" cy="9144000"/>
  <p:custDataLst>
    <p:tags r:id="rId4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62"/>
    <p:restoredTop sz="93889"/>
  </p:normalViewPr>
  <p:slideViewPr>
    <p:cSldViewPr snapToObjects="1" showGuides="1">
      <p:cViewPr>
        <p:scale>
          <a:sx n="100" d="100"/>
          <a:sy n="100" d="100"/>
        </p:scale>
        <p:origin x="-252" y="-144"/>
      </p:cViewPr>
      <p:guideLst>
        <p:guide orient="horz" pos="2681"/>
        <p:guide pos="4898"/>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1" Type="http://schemas.openxmlformats.org/officeDocument/2006/relationships/image" Target="../media/image86.wmf"/><Relationship Id="rId10" Type="http://schemas.openxmlformats.org/officeDocument/2006/relationships/image" Target="../media/image85.wmf"/><Relationship Id="rId1"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5" Type="http://schemas.openxmlformats.org/officeDocument/2006/relationships/image" Target="../media/image85.wmf"/><Relationship Id="rId14" Type="http://schemas.openxmlformats.org/officeDocument/2006/relationships/image" Target="../media/image84.wmf"/><Relationship Id="rId13" Type="http://schemas.openxmlformats.org/officeDocument/2006/relationships/image" Target="../media/image83.wmf"/><Relationship Id="rId12" Type="http://schemas.openxmlformats.org/officeDocument/2006/relationships/image" Target="../media/image82.wmf"/><Relationship Id="rId11" Type="http://schemas.openxmlformats.org/officeDocument/2006/relationships/image" Target="../media/image81.wmf"/><Relationship Id="rId10" Type="http://schemas.openxmlformats.org/officeDocument/2006/relationships/image" Target="../media/image80.wmf"/><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112.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8.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png"/></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2" Type="http://schemas.openxmlformats.org/officeDocument/2006/relationships/image" Target="../media/image37.wmf"/><Relationship Id="rId11" Type="http://schemas.openxmlformats.org/officeDocument/2006/relationships/image" Target="../media/image36.wmf"/><Relationship Id="rId10" Type="http://schemas.openxmlformats.org/officeDocument/2006/relationships/image" Target="../media/image35.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44.wmf"/><Relationship Id="rId7" Type="http://schemas.openxmlformats.org/officeDocument/2006/relationships/image" Target="../media/image43.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6" Type="http://schemas.openxmlformats.org/officeDocument/2006/relationships/image" Target="../media/image29.wmf"/><Relationship Id="rId15" Type="http://schemas.openxmlformats.org/officeDocument/2006/relationships/image" Target="../media/image28.wmf"/><Relationship Id="rId14" Type="http://schemas.openxmlformats.org/officeDocument/2006/relationships/image" Target="../media/image49.wmf"/><Relationship Id="rId13" Type="http://schemas.openxmlformats.org/officeDocument/2006/relationships/image" Target="../media/image48.wmf"/><Relationship Id="rId12" Type="http://schemas.openxmlformats.org/officeDocument/2006/relationships/image" Target="../media/image47.wmf"/><Relationship Id="rId11" Type="http://schemas.openxmlformats.org/officeDocument/2006/relationships/image" Target="../media/image46.wmf"/><Relationship Id="rId10" Type="http://schemas.openxmlformats.org/officeDocument/2006/relationships/image" Target="../media/image45.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62" name="页眉占位符 34816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348163" name="日期占位符 348162"/>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348164" name="幻灯片图像占位符 34816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348165" name="文本占位符 34816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48166" name="页脚占位符 348165"/>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348167" name="灯片编号占位符 348166"/>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3.wmf"/><Relationship Id="rId7" Type="http://schemas.openxmlformats.org/officeDocument/2006/relationships/oleObject" Target="../embeddings/oleObject66.bin"/><Relationship Id="rId6" Type="http://schemas.openxmlformats.org/officeDocument/2006/relationships/image" Target="../media/image62.wmf"/><Relationship Id="rId5" Type="http://schemas.openxmlformats.org/officeDocument/2006/relationships/oleObject" Target="../embeddings/oleObject65.bin"/><Relationship Id="rId4" Type="http://schemas.openxmlformats.org/officeDocument/2006/relationships/image" Target="../media/image61.wmf"/><Relationship Id="rId3" Type="http://schemas.openxmlformats.org/officeDocument/2006/relationships/oleObject" Target="../embeddings/oleObject64.bin"/><Relationship Id="rId2" Type="http://schemas.openxmlformats.org/officeDocument/2006/relationships/image" Target="../media/image60.wmf"/><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22.wmf"/><Relationship Id="rId1" Type="http://schemas.openxmlformats.org/officeDocument/2006/relationships/oleObject" Target="../embeddings/oleObject63.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66.wmf"/><Relationship Id="rId5" Type="http://schemas.openxmlformats.org/officeDocument/2006/relationships/oleObject" Target="../embeddings/oleObject70.bin"/><Relationship Id="rId4" Type="http://schemas.openxmlformats.org/officeDocument/2006/relationships/image" Target="../media/image65.wmf"/><Relationship Id="rId3" Type="http://schemas.openxmlformats.org/officeDocument/2006/relationships/oleObject" Target="../embeddings/oleObject69.bin"/><Relationship Id="rId2" Type="http://schemas.openxmlformats.org/officeDocument/2006/relationships/image" Target="../media/image64.wmf"/><Relationship Id="rId1"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0.wmf"/><Relationship Id="rId7" Type="http://schemas.openxmlformats.org/officeDocument/2006/relationships/oleObject" Target="../embeddings/oleObject74.bin"/><Relationship Id="rId6" Type="http://schemas.openxmlformats.org/officeDocument/2006/relationships/image" Target="../media/image69.wmf"/><Relationship Id="rId5" Type="http://schemas.openxmlformats.org/officeDocument/2006/relationships/oleObject" Target="../embeddings/oleObject73.bin"/><Relationship Id="rId4" Type="http://schemas.openxmlformats.org/officeDocument/2006/relationships/image" Target="../media/image68.wmf"/><Relationship Id="rId3" Type="http://schemas.openxmlformats.org/officeDocument/2006/relationships/oleObject" Target="../embeddings/oleObject72.bin"/><Relationship Id="rId2" Type="http://schemas.openxmlformats.org/officeDocument/2006/relationships/image" Target="../media/image67.wmf"/><Relationship Id="rId10" Type="http://schemas.openxmlformats.org/officeDocument/2006/relationships/vmlDrawing" Target="../drawings/vmlDrawing11.vml"/><Relationship Id="rId1" Type="http://schemas.openxmlformats.org/officeDocument/2006/relationships/oleObject" Target="../embeddings/oleObject71.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74.wmf"/><Relationship Id="rId7" Type="http://schemas.openxmlformats.org/officeDocument/2006/relationships/oleObject" Target="../embeddings/oleObject78.bin"/><Relationship Id="rId6" Type="http://schemas.openxmlformats.org/officeDocument/2006/relationships/image" Target="../media/image73.wmf"/><Relationship Id="rId5" Type="http://schemas.openxmlformats.org/officeDocument/2006/relationships/oleObject" Target="../embeddings/oleObject77.bin"/><Relationship Id="rId4" Type="http://schemas.openxmlformats.org/officeDocument/2006/relationships/image" Target="../media/image72.wmf"/><Relationship Id="rId3" Type="http://schemas.openxmlformats.org/officeDocument/2006/relationships/oleObject" Target="../embeddings/oleObject76.bin"/><Relationship Id="rId2" Type="http://schemas.openxmlformats.org/officeDocument/2006/relationships/image" Target="../media/image71.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75.wmf"/><Relationship Id="rId1"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79.wmf"/><Relationship Id="rId7" Type="http://schemas.openxmlformats.org/officeDocument/2006/relationships/oleObject" Target="../embeddings/oleObject83.bin"/><Relationship Id="rId6" Type="http://schemas.openxmlformats.org/officeDocument/2006/relationships/image" Target="../media/image78.wmf"/><Relationship Id="rId5" Type="http://schemas.openxmlformats.org/officeDocument/2006/relationships/oleObject" Target="../embeddings/oleObject82.bin"/><Relationship Id="rId4" Type="http://schemas.openxmlformats.org/officeDocument/2006/relationships/image" Target="../media/image77.wmf"/><Relationship Id="rId3" Type="http://schemas.openxmlformats.org/officeDocument/2006/relationships/oleObject" Target="../embeddings/oleObject81.bin"/><Relationship Id="rId24" Type="http://schemas.openxmlformats.org/officeDocument/2006/relationships/vmlDrawing" Target="../drawings/vmlDrawing13.vml"/><Relationship Id="rId23" Type="http://schemas.openxmlformats.org/officeDocument/2006/relationships/slideLayout" Target="../slideLayouts/slideLayout7.xml"/><Relationship Id="rId22" Type="http://schemas.openxmlformats.org/officeDocument/2006/relationships/image" Target="../media/image86.wmf"/><Relationship Id="rId21" Type="http://schemas.openxmlformats.org/officeDocument/2006/relationships/oleObject" Target="../embeddings/oleObject90.bin"/><Relationship Id="rId20" Type="http://schemas.openxmlformats.org/officeDocument/2006/relationships/image" Target="../media/image85.wmf"/><Relationship Id="rId2" Type="http://schemas.openxmlformats.org/officeDocument/2006/relationships/image" Target="../media/image76.wmf"/><Relationship Id="rId19" Type="http://schemas.openxmlformats.org/officeDocument/2006/relationships/oleObject" Target="../embeddings/oleObject89.bin"/><Relationship Id="rId18" Type="http://schemas.openxmlformats.org/officeDocument/2006/relationships/image" Target="../media/image84.wmf"/><Relationship Id="rId17" Type="http://schemas.openxmlformats.org/officeDocument/2006/relationships/oleObject" Target="../embeddings/oleObject88.bin"/><Relationship Id="rId16" Type="http://schemas.openxmlformats.org/officeDocument/2006/relationships/image" Target="../media/image83.wmf"/><Relationship Id="rId15" Type="http://schemas.openxmlformats.org/officeDocument/2006/relationships/oleObject" Target="../embeddings/oleObject87.bin"/><Relationship Id="rId14" Type="http://schemas.openxmlformats.org/officeDocument/2006/relationships/image" Target="../media/image82.wmf"/><Relationship Id="rId13" Type="http://schemas.openxmlformats.org/officeDocument/2006/relationships/oleObject" Target="../embeddings/oleObject86.bin"/><Relationship Id="rId12" Type="http://schemas.openxmlformats.org/officeDocument/2006/relationships/image" Target="../media/image81.wmf"/><Relationship Id="rId11" Type="http://schemas.openxmlformats.org/officeDocument/2006/relationships/oleObject" Target="../embeddings/oleObject85.bin"/><Relationship Id="rId10" Type="http://schemas.openxmlformats.org/officeDocument/2006/relationships/image" Target="../media/image80.wmf"/><Relationship Id="rId1" Type="http://schemas.openxmlformats.org/officeDocument/2006/relationships/oleObject" Target="../embeddings/oleObject80.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90.wmf"/><Relationship Id="rId7" Type="http://schemas.openxmlformats.org/officeDocument/2006/relationships/oleObject" Target="../embeddings/oleObject94.bin"/><Relationship Id="rId6" Type="http://schemas.openxmlformats.org/officeDocument/2006/relationships/image" Target="../media/image89.wmf"/><Relationship Id="rId5" Type="http://schemas.openxmlformats.org/officeDocument/2006/relationships/oleObject" Target="../embeddings/oleObject93.bin"/><Relationship Id="rId4" Type="http://schemas.openxmlformats.org/officeDocument/2006/relationships/image" Target="../media/image88.wmf"/><Relationship Id="rId32" Type="http://schemas.openxmlformats.org/officeDocument/2006/relationships/vmlDrawing" Target="../drawings/vmlDrawing14.vml"/><Relationship Id="rId31" Type="http://schemas.openxmlformats.org/officeDocument/2006/relationships/slideLayout" Target="../slideLayouts/slideLayout7.xml"/><Relationship Id="rId30" Type="http://schemas.openxmlformats.org/officeDocument/2006/relationships/image" Target="../media/image85.wmf"/><Relationship Id="rId3" Type="http://schemas.openxmlformats.org/officeDocument/2006/relationships/oleObject" Target="../embeddings/oleObject92.bin"/><Relationship Id="rId29" Type="http://schemas.openxmlformats.org/officeDocument/2006/relationships/oleObject" Target="../embeddings/oleObject105.bin"/><Relationship Id="rId28" Type="http://schemas.openxmlformats.org/officeDocument/2006/relationships/image" Target="../media/image84.wmf"/><Relationship Id="rId27" Type="http://schemas.openxmlformats.org/officeDocument/2006/relationships/oleObject" Target="../embeddings/oleObject104.bin"/><Relationship Id="rId26" Type="http://schemas.openxmlformats.org/officeDocument/2006/relationships/image" Target="../media/image83.wmf"/><Relationship Id="rId25" Type="http://schemas.openxmlformats.org/officeDocument/2006/relationships/oleObject" Target="../embeddings/oleObject103.bin"/><Relationship Id="rId24" Type="http://schemas.openxmlformats.org/officeDocument/2006/relationships/image" Target="../media/image82.wmf"/><Relationship Id="rId23" Type="http://schemas.openxmlformats.org/officeDocument/2006/relationships/oleObject" Target="../embeddings/oleObject102.bin"/><Relationship Id="rId22" Type="http://schemas.openxmlformats.org/officeDocument/2006/relationships/image" Target="../media/image81.wmf"/><Relationship Id="rId21" Type="http://schemas.openxmlformats.org/officeDocument/2006/relationships/oleObject" Target="../embeddings/oleObject101.bin"/><Relationship Id="rId20" Type="http://schemas.openxmlformats.org/officeDocument/2006/relationships/image" Target="../media/image80.wmf"/><Relationship Id="rId2" Type="http://schemas.openxmlformats.org/officeDocument/2006/relationships/image" Target="../media/image87.wmf"/><Relationship Id="rId19" Type="http://schemas.openxmlformats.org/officeDocument/2006/relationships/oleObject" Target="../embeddings/oleObject100.bin"/><Relationship Id="rId18" Type="http://schemas.openxmlformats.org/officeDocument/2006/relationships/image" Target="../media/image79.wmf"/><Relationship Id="rId17" Type="http://schemas.openxmlformats.org/officeDocument/2006/relationships/oleObject" Target="../embeddings/oleObject99.bin"/><Relationship Id="rId16" Type="http://schemas.openxmlformats.org/officeDocument/2006/relationships/image" Target="../media/image94.wmf"/><Relationship Id="rId15" Type="http://schemas.openxmlformats.org/officeDocument/2006/relationships/oleObject" Target="../embeddings/oleObject98.bin"/><Relationship Id="rId14" Type="http://schemas.openxmlformats.org/officeDocument/2006/relationships/image" Target="../media/image93.wmf"/><Relationship Id="rId13" Type="http://schemas.openxmlformats.org/officeDocument/2006/relationships/oleObject" Target="../embeddings/oleObject97.bin"/><Relationship Id="rId12" Type="http://schemas.openxmlformats.org/officeDocument/2006/relationships/image" Target="../media/image92.wmf"/><Relationship Id="rId11" Type="http://schemas.openxmlformats.org/officeDocument/2006/relationships/oleObject" Target="../embeddings/oleObject96.bin"/><Relationship Id="rId10" Type="http://schemas.openxmlformats.org/officeDocument/2006/relationships/image" Target="../media/image91.wmf"/><Relationship Id="rId1" Type="http://schemas.openxmlformats.org/officeDocument/2006/relationships/oleObject" Target="../embeddings/oleObject9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98.wmf"/><Relationship Id="rId7" Type="http://schemas.openxmlformats.org/officeDocument/2006/relationships/oleObject" Target="../embeddings/oleObject109.bin"/><Relationship Id="rId6" Type="http://schemas.openxmlformats.org/officeDocument/2006/relationships/image" Target="../media/image97.wmf"/><Relationship Id="rId5" Type="http://schemas.openxmlformats.org/officeDocument/2006/relationships/oleObject" Target="../embeddings/oleObject108.bin"/><Relationship Id="rId4" Type="http://schemas.openxmlformats.org/officeDocument/2006/relationships/image" Target="../media/image96.wmf"/><Relationship Id="rId3" Type="http://schemas.openxmlformats.org/officeDocument/2006/relationships/oleObject" Target="../embeddings/oleObject107.bin"/><Relationship Id="rId2" Type="http://schemas.openxmlformats.org/officeDocument/2006/relationships/image" Target="../media/image95.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99.wmf"/><Relationship Id="rId1" Type="http://schemas.openxmlformats.org/officeDocument/2006/relationships/oleObject" Target="../embeddings/oleObject10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102.wmf"/><Relationship Id="rId7" Type="http://schemas.openxmlformats.org/officeDocument/2006/relationships/oleObject" Target="../embeddings/oleObject114.bin"/><Relationship Id="rId6" Type="http://schemas.openxmlformats.org/officeDocument/2006/relationships/image" Target="../media/image101.wmf"/><Relationship Id="rId5" Type="http://schemas.openxmlformats.org/officeDocument/2006/relationships/oleObject" Target="../embeddings/oleObject113.bin"/><Relationship Id="rId4" Type="http://schemas.openxmlformats.org/officeDocument/2006/relationships/image" Target="../media/image100.wmf"/><Relationship Id="rId3" Type="http://schemas.openxmlformats.org/officeDocument/2006/relationships/oleObject" Target="../embeddings/oleObject112.bin"/><Relationship Id="rId2" Type="http://schemas.openxmlformats.org/officeDocument/2006/relationships/image" Target="../media/image99.wmf"/><Relationship Id="rId12" Type="http://schemas.openxmlformats.org/officeDocument/2006/relationships/vmlDrawing" Target="../drawings/vmlDrawing16.vml"/><Relationship Id="rId11" Type="http://schemas.openxmlformats.org/officeDocument/2006/relationships/slideLayout" Target="../slideLayouts/slideLayout7.xml"/><Relationship Id="rId10" Type="http://schemas.openxmlformats.org/officeDocument/2006/relationships/image" Target="../media/image103.wmf"/><Relationship Id="rId1" Type="http://schemas.openxmlformats.org/officeDocument/2006/relationships/oleObject" Target="../embeddings/oleObject111.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7.wmf"/><Relationship Id="rId7" Type="http://schemas.openxmlformats.org/officeDocument/2006/relationships/oleObject" Target="../embeddings/oleObject119.bin"/><Relationship Id="rId6" Type="http://schemas.openxmlformats.org/officeDocument/2006/relationships/image" Target="../media/image106.wmf"/><Relationship Id="rId5" Type="http://schemas.openxmlformats.org/officeDocument/2006/relationships/oleObject" Target="../embeddings/oleObject118.bin"/><Relationship Id="rId4" Type="http://schemas.openxmlformats.org/officeDocument/2006/relationships/image" Target="../media/image105.wmf"/><Relationship Id="rId3" Type="http://schemas.openxmlformats.org/officeDocument/2006/relationships/oleObject" Target="../embeddings/oleObject117.bin"/><Relationship Id="rId2" Type="http://schemas.openxmlformats.org/officeDocument/2006/relationships/image" Target="../media/image104.wmf"/><Relationship Id="rId10" Type="http://schemas.openxmlformats.org/officeDocument/2006/relationships/vmlDrawing" Target="../drawings/vmlDrawing17.vml"/><Relationship Id="rId1" Type="http://schemas.openxmlformats.org/officeDocument/2006/relationships/oleObject" Target="../embeddings/oleObject116.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11.wmf"/><Relationship Id="rId7" Type="http://schemas.openxmlformats.org/officeDocument/2006/relationships/oleObject" Target="../embeddings/oleObject123.bin"/><Relationship Id="rId6" Type="http://schemas.openxmlformats.org/officeDocument/2006/relationships/image" Target="../media/image110.wmf"/><Relationship Id="rId5" Type="http://schemas.openxmlformats.org/officeDocument/2006/relationships/oleObject" Target="../embeddings/oleObject122.bin"/><Relationship Id="rId4" Type="http://schemas.openxmlformats.org/officeDocument/2006/relationships/image" Target="../media/image109.wmf"/><Relationship Id="rId3" Type="http://schemas.openxmlformats.org/officeDocument/2006/relationships/oleObject" Target="../embeddings/oleObject121.bin"/><Relationship Id="rId2" Type="http://schemas.openxmlformats.org/officeDocument/2006/relationships/image" Target="../media/image108.wmf"/><Relationship Id="rId12" Type="http://schemas.openxmlformats.org/officeDocument/2006/relationships/vmlDrawing" Target="../drawings/vmlDrawing18.vml"/><Relationship Id="rId11" Type="http://schemas.openxmlformats.org/officeDocument/2006/relationships/slideLayout" Target="../slideLayouts/slideLayout7.xml"/><Relationship Id="rId10" Type="http://schemas.openxmlformats.org/officeDocument/2006/relationships/image" Target="../media/image112.wmf"/><Relationship Id="rId1" Type="http://schemas.openxmlformats.org/officeDocument/2006/relationships/oleObject" Target="../embeddings/oleObject120.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3.wmf"/><Relationship Id="rId19" Type="http://schemas.openxmlformats.org/officeDocument/2006/relationships/slideLayout" Target="../slideLayouts/slideLayout7.xml"/><Relationship Id="rId18" Type="http://schemas.openxmlformats.org/officeDocument/2006/relationships/image" Target="../media/image11.wmf"/><Relationship Id="rId17" Type="http://schemas.openxmlformats.org/officeDocument/2006/relationships/oleObject" Target="../embeddings/oleObject9.bin"/><Relationship Id="rId16" Type="http://schemas.openxmlformats.org/officeDocument/2006/relationships/image" Target="../media/image10.wmf"/><Relationship Id="rId15" Type="http://schemas.openxmlformats.org/officeDocument/2006/relationships/oleObject" Target="../embeddings/oleObject8.bin"/><Relationship Id="rId14" Type="http://schemas.openxmlformats.org/officeDocument/2006/relationships/image" Target="../media/image9.wmf"/><Relationship Id="rId13" Type="http://schemas.openxmlformats.org/officeDocument/2006/relationships/oleObject" Target="../embeddings/oleObject7.bin"/><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2.wmf"/><Relationship Id="rId7" Type="http://schemas.openxmlformats.org/officeDocument/2006/relationships/oleObject" Target="../embeddings/oleObject128.bin"/><Relationship Id="rId6" Type="http://schemas.openxmlformats.org/officeDocument/2006/relationships/image" Target="../media/image114.wmf"/><Relationship Id="rId5" Type="http://schemas.openxmlformats.org/officeDocument/2006/relationships/oleObject" Target="../embeddings/oleObject127.bin"/><Relationship Id="rId4" Type="http://schemas.openxmlformats.org/officeDocument/2006/relationships/image" Target="../media/image113.wmf"/><Relationship Id="rId3" Type="http://schemas.openxmlformats.org/officeDocument/2006/relationships/oleObject" Target="../embeddings/oleObject126.bin"/><Relationship Id="rId2" Type="http://schemas.openxmlformats.org/officeDocument/2006/relationships/image" Target="../media/image110.wmf"/><Relationship Id="rId10" Type="http://schemas.openxmlformats.org/officeDocument/2006/relationships/vmlDrawing" Target="../drawings/vmlDrawing19.vml"/><Relationship Id="rId1" Type="http://schemas.openxmlformats.org/officeDocument/2006/relationships/oleObject" Target="../embeddings/oleObject125.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5.emf"/></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7.xml"/><Relationship Id="rId4" Type="http://schemas.openxmlformats.org/officeDocument/2006/relationships/image" Target="../media/image117.wmf"/><Relationship Id="rId3" Type="http://schemas.openxmlformats.org/officeDocument/2006/relationships/oleObject" Target="../embeddings/oleObject130.bin"/><Relationship Id="rId2" Type="http://schemas.openxmlformats.org/officeDocument/2006/relationships/image" Target="../media/image116.wmf"/><Relationship Id="rId1" Type="http://schemas.openxmlformats.org/officeDocument/2006/relationships/oleObject" Target="../embeddings/oleObject129.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1.wmf"/><Relationship Id="rId7" Type="http://schemas.openxmlformats.org/officeDocument/2006/relationships/oleObject" Target="../embeddings/oleObject134.bin"/><Relationship Id="rId6" Type="http://schemas.openxmlformats.org/officeDocument/2006/relationships/image" Target="../media/image120.wmf"/><Relationship Id="rId5" Type="http://schemas.openxmlformats.org/officeDocument/2006/relationships/oleObject" Target="../embeddings/oleObject133.bin"/><Relationship Id="rId4" Type="http://schemas.openxmlformats.org/officeDocument/2006/relationships/image" Target="../media/image119.wmf"/><Relationship Id="rId3" Type="http://schemas.openxmlformats.org/officeDocument/2006/relationships/oleObject" Target="../embeddings/oleObject132.bin"/><Relationship Id="rId2" Type="http://schemas.openxmlformats.org/officeDocument/2006/relationships/image" Target="../media/image118.wmf"/><Relationship Id="rId10" Type="http://schemas.openxmlformats.org/officeDocument/2006/relationships/vmlDrawing" Target="../drawings/vmlDrawing21.vml"/><Relationship Id="rId1" Type="http://schemas.openxmlformats.org/officeDocument/2006/relationships/oleObject" Target="../embeddings/oleObject131.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124.wmf"/><Relationship Id="rId5" Type="http://schemas.openxmlformats.org/officeDocument/2006/relationships/oleObject" Target="../embeddings/oleObject137.bin"/><Relationship Id="rId4" Type="http://schemas.openxmlformats.org/officeDocument/2006/relationships/image" Target="../media/image123.wmf"/><Relationship Id="rId3" Type="http://schemas.openxmlformats.org/officeDocument/2006/relationships/oleObject" Target="../embeddings/oleObject136.bin"/><Relationship Id="rId2" Type="http://schemas.openxmlformats.org/officeDocument/2006/relationships/image" Target="../media/image122.wmf"/><Relationship Id="rId1" Type="http://schemas.openxmlformats.org/officeDocument/2006/relationships/oleObject" Target="../embeddings/oleObject135.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125.wmf"/><Relationship Id="rId1" Type="http://schemas.openxmlformats.org/officeDocument/2006/relationships/oleObject" Target="../embeddings/oleObject138.bin"/></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7.emf"/><Relationship Id="rId1" Type="http://schemas.openxmlformats.org/officeDocument/2006/relationships/image" Target="../media/image129.emf"/></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image" Target="../media/image130.emf"/></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6.emf"/><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11.wmf"/><Relationship Id="rId11" Type="http://schemas.openxmlformats.org/officeDocument/2006/relationships/oleObject" Target="../embeddings/oleObject15.bin"/><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emf"/></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6.png"/><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image" Target="../media/image143.pn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42.bin"/><Relationship Id="rId8" Type="http://schemas.openxmlformats.org/officeDocument/2006/relationships/image" Target="../media/image151.wmf"/><Relationship Id="rId7" Type="http://schemas.openxmlformats.org/officeDocument/2006/relationships/oleObject" Target="../embeddings/oleObject141.bin"/><Relationship Id="rId6" Type="http://schemas.openxmlformats.org/officeDocument/2006/relationships/image" Target="../media/image150.wmf"/><Relationship Id="rId5" Type="http://schemas.openxmlformats.org/officeDocument/2006/relationships/oleObject" Target="../embeddings/oleObject140.bin"/><Relationship Id="rId4" Type="http://schemas.openxmlformats.org/officeDocument/2006/relationships/image" Target="../media/image149.png"/><Relationship Id="rId3" Type="http://schemas.openxmlformats.org/officeDocument/2006/relationships/image" Target="../media/image148.emf"/><Relationship Id="rId2" Type="http://schemas.openxmlformats.org/officeDocument/2006/relationships/oleObject" Target="../embeddings/oleObject139.bin"/><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152.wmf"/><Relationship Id="rId1" Type="http://schemas.openxmlformats.org/officeDocument/2006/relationships/image" Target="../media/image147.png"/></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25.vml"/><Relationship Id="rId6" Type="http://schemas.openxmlformats.org/officeDocument/2006/relationships/slideLayout" Target="../slideLayouts/slideLayout7.xml"/><Relationship Id="rId5" Type="http://schemas.openxmlformats.org/officeDocument/2006/relationships/image" Target="../media/image155.wmf"/><Relationship Id="rId4" Type="http://schemas.openxmlformats.org/officeDocument/2006/relationships/oleObject" Target="../embeddings/oleObject144.bin"/><Relationship Id="rId3" Type="http://schemas.openxmlformats.org/officeDocument/2006/relationships/image" Target="../media/image154.png"/><Relationship Id="rId2" Type="http://schemas.openxmlformats.org/officeDocument/2006/relationships/oleObject" Target="../embeddings/oleObject143.bin"/><Relationship Id="rId1" Type="http://schemas.openxmlformats.org/officeDocument/2006/relationships/image" Target="../media/image153.png"/></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7.xml"/><Relationship Id="rId4" Type="http://schemas.openxmlformats.org/officeDocument/2006/relationships/image" Target="../media/image157.wmf"/><Relationship Id="rId3" Type="http://schemas.openxmlformats.org/officeDocument/2006/relationships/oleObject" Target="../embeddings/oleObject146.bin"/><Relationship Id="rId2" Type="http://schemas.openxmlformats.org/officeDocument/2006/relationships/image" Target="../media/image156.png"/><Relationship Id="rId1" Type="http://schemas.openxmlformats.org/officeDocument/2006/relationships/oleObject" Target="../embeddings/oleObject145.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61.wmf"/><Relationship Id="rId7" Type="http://schemas.openxmlformats.org/officeDocument/2006/relationships/oleObject" Target="../embeddings/oleObject150.bin"/><Relationship Id="rId6" Type="http://schemas.openxmlformats.org/officeDocument/2006/relationships/image" Target="../media/image160.wmf"/><Relationship Id="rId5" Type="http://schemas.openxmlformats.org/officeDocument/2006/relationships/oleObject" Target="../embeddings/oleObject149.bin"/><Relationship Id="rId4" Type="http://schemas.openxmlformats.org/officeDocument/2006/relationships/image" Target="../media/image159.wmf"/><Relationship Id="rId3" Type="http://schemas.openxmlformats.org/officeDocument/2006/relationships/oleObject" Target="../embeddings/oleObject148.bin"/><Relationship Id="rId2" Type="http://schemas.openxmlformats.org/officeDocument/2006/relationships/image" Target="../media/image158.wmf"/><Relationship Id="rId12" Type="http://schemas.openxmlformats.org/officeDocument/2006/relationships/vmlDrawing" Target="../drawings/vmlDrawing27.vml"/><Relationship Id="rId11" Type="http://schemas.openxmlformats.org/officeDocument/2006/relationships/slideLayout" Target="../slideLayouts/slideLayout7.xml"/><Relationship Id="rId10" Type="http://schemas.openxmlformats.org/officeDocument/2006/relationships/image" Target="../media/image162.wmf"/><Relationship Id="rId1" Type="http://schemas.openxmlformats.org/officeDocument/2006/relationships/oleObject" Target="../embeddings/oleObject147.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65.wmf"/><Relationship Id="rId7" Type="http://schemas.openxmlformats.org/officeDocument/2006/relationships/oleObject" Target="../embeddings/oleObject155.bin"/><Relationship Id="rId6" Type="http://schemas.openxmlformats.org/officeDocument/2006/relationships/image" Target="../media/image164.wmf"/><Relationship Id="rId5" Type="http://schemas.openxmlformats.org/officeDocument/2006/relationships/oleObject" Target="../embeddings/oleObject154.bin"/><Relationship Id="rId4" Type="http://schemas.openxmlformats.org/officeDocument/2006/relationships/image" Target="../media/image163.wmf"/><Relationship Id="rId3" Type="http://schemas.openxmlformats.org/officeDocument/2006/relationships/oleObject" Target="../embeddings/oleObject153.bin"/><Relationship Id="rId2" Type="http://schemas.openxmlformats.org/officeDocument/2006/relationships/image" Target="../media/image4.wmf"/><Relationship Id="rId14" Type="http://schemas.openxmlformats.org/officeDocument/2006/relationships/vmlDrawing" Target="../drawings/vmlDrawing28.vml"/><Relationship Id="rId13" Type="http://schemas.openxmlformats.org/officeDocument/2006/relationships/slideLayout" Target="../slideLayouts/slideLayout7.xml"/><Relationship Id="rId12" Type="http://schemas.openxmlformats.org/officeDocument/2006/relationships/image" Target="../media/image167.wmf"/><Relationship Id="rId11" Type="http://schemas.openxmlformats.org/officeDocument/2006/relationships/oleObject" Target="../embeddings/oleObject157.bin"/><Relationship Id="rId10" Type="http://schemas.openxmlformats.org/officeDocument/2006/relationships/image" Target="../media/image166.wmf"/><Relationship Id="rId1" Type="http://schemas.openxmlformats.org/officeDocument/2006/relationships/oleObject" Target="../embeddings/oleObject152.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0.wmf"/><Relationship Id="rId7" Type="http://schemas.openxmlformats.org/officeDocument/2006/relationships/oleObject" Target="../embeddings/oleObject19.bin"/><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 Id="rId3" Type="http://schemas.openxmlformats.org/officeDocument/2006/relationships/oleObject" Target="../embeddings/oleObject17.bin"/><Relationship Id="rId2" Type="http://schemas.openxmlformats.org/officeDocument/2006/relationships/image" Target="../media/image17.wmf"/><Relationship Id="rId12" Type="http://schemas.openxmlformats.org/officeDocument/2006/relationships/vmlDrawing" Target="../drawings/vmlDrawing3.vml"/><Relationship Id="rId11" Type="http://schemas.openxmlformats.org/officeDocument/2006/relationships/slideLayout" Target="../slideLayouts/slideLayout1.xml"/><Relationship Id="rId10" Type="http://schemas.openxmlformats.org/officeDocument/2006/relationships/image" Target="../media/image21.wmf"/><Relationship Id="rId1"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24.bin"/><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 Id="rId3" Type="http://schemas.openxmlformats.org/officeDocument/2006/relationships/oleObject" Target="../embeddings/oleObject22.bin"/><Relationship Id="rId2" Type="http://schemas.openxmlformats.org/officeDocument/2006/relationships/image" Target="../media/image22.wmf"/><Relationship Id="rId10" Type="http://schemas.openxmlformats.org/officeDocument/2006/relationships/vmlDrawing" Target="../drawings/vmlDrawing4.vml"/><Relationship Id="rId1"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9.wmf"/><Relationship Id="rId7" Type="http://schemas.openxmlformats.org/officeDocument/2006/relationships/oleObject" Target="../embeddings/oleObject28.bin"/><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 Id="rId3" Type="http://schemas.openxmlformats.org/officeDocument/2006/relationships/oleObject" Target="../embeddings/oleObject26.bin"/><Relationship Id="rId26" Type="http://schemas.openxmlformats.org/officeDocument/2006/relationships/vmlDrawing" Target="../drawings/vmlDrawing5.vml"/><Relationship Id="rId25" Type="http://schemas.openxmlformats.org/officeDocument/2006/relationships/slideLayout" Target="../slideLayouts/slideLayout7.xml"/><Relationship Id="rId24" Type="http://schemas.openxmlformats.org/officeDocument/2006/relationships/image" Target="../media/image37.wmf"/><Relationship Id="rId23" Type="http://schemas.openxmlformats.org/officeDocument/2006/relationships/oleObject" Target="../embeddings/oleObject36.bin"/><Relationship Id="rId22" Type="http://schemas.openxmlformats.org/officeDocument/2006/relationships/image" Target="../media/image36.wmf"/><Relationship Id="rId21" Type="http://schemas.openxmlformats.org/officeDocument/2006/relationships/oleObject" Target="../embeddings/oleObject35.bin"/><Relationship Id="rId20" Type="http://schemas.openxmlformats.org/officeDocument/2006/relationships/image" Target="../media/image35.wmf"/><Relationship Id="rId2" Type="http://schemas.openxmlformats.org/officeDocument/2006/relationships/image" Target="../media/image26.wmf"/><Relationship Id="rId19" Type="http://schemas.openxmlformats.org/officeDocument/2006/relationships/oleObject" Target="../embeddings/oleObject34.bin"/><Relationship Id="rId18" Type="http://schemas.openxmlformats.org/officeDocument/2006/relationships/image" Target="../media/image34.wmf"/><Relationship Id="rId17" Type="http://schemas.openxmlformats.org/officeDocument/2006/relationships/oleObject" Target="../embeddings/oleObject33.bin"/><Relationship Id="rId16" Type="http://schemas.openxmlformats.org/officeDocument/2006/relationships/image" Target="../media/image33.wmf"/><Relationship Id="rId15" Type="http://schemas.openxmlformats.org/officeDocument/2006/relationships/oleObject" Target="../embeddings/oleObject32.bin"/><Relationship Id="rId14" Type="http://schemas.openxmlformats.org/officeDocument/2006/relationships/image" Target="../media/image32.wmf"/><Relationship Id="rId13" Type="http://schemas.openxmlformats.org/officeDocument/2006/relationships/oleObject" Target="../embeddings/oleObject31.bin"/><Relationship Id="rId12" Type="http://schemas.openxmlformats.org/officeDocument/2006/relationships/image" Target="../media/image31.wmf"/><Relationship Id="rId11" Type="http://schemas.openxmlformats.org/officeDocument/2006/relationships/oleObject" Target="../embeddings/oleObject30.bin"/><Relationship Id="rId10" Type="http://schemas.openxmlformats.org/officeDocument/2006/relationships/image" Target="../media/image30.wmf"/><Relationship Id="rId1"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0.wmf"/><Relationship Id="rId7" Type="http://schemas.openxmlformats.org/officeDocument/2006/relationships/oleObject" Target="../embeddings/oleObject40.bin"/><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 Id="rId34" Type="http://schemas.openxmlformats.org/officeDocument/2006/relationships/vmlDrawing" Target="../drawings/vmlDrawing6.vml"/><Relationship Id="rId33" Type="http://schemas.openxmlformats.org/officeDocument/2006/relationships/slideLayout" Target="../slideLayouts/slideLayout7.xml"/><Relationship Id="rId32" Type="http://schemas.openxmlformats.org/officeDocument/2006/relationships/image" Target="../media/image29.wmf"/><Relationship Id="rId31" Type="http://schemas.openxmlformats.org/officeDocument/2006/relationships/oleObject" Target="../embeddings/oleObject52.bin"/><Relationship Id="rId30" Type="http://schemas.openxmlformats.org/officeDocument/2006/relationships/image" Target="../media/image28.wmf"/><Relationship Id="rId3" Type="http://schemas.openxmlformats.org/officeDocument/2006/relationships/oleObject" Target="../embeddings/oleObject38.bin"/><Relationship Id="rId29" Type="http://schemas.openxmlformats.org/officeDocument/2006/relationships/oleObject" Target="../embeddings/oleObject51.bin"/><Relationship Id="rId28" Type="http://schemas.openxmlformats.org/officeDocument/2006/relationships/image" Target="../media/image49.wmf"/><Relationship Id="rId27" Type="http://schemas.openxmlformats.org/officeDocument/2006/relationships/oleObject" Target="../embeddings/oleObject50.bin"/><Relationship Id="rId26" Type="http://schemas.openxmlformats.org/officeDocument/2006/relationships/image" Target="../media/image48.wmf"/><Relationship Id="rId25" Type="http://schemas.openxmlformats.org/officeDocument/2006/relationships/oleObject" Target="../embeddings/oleObject49.bin"/><Relationship Id="rId24" Type="http://schemas.openxmlformats.org/officeDocument/2006/relationships/image" Target="../media/image47.wmf"/><Relationship Id="rId23" Type="http://schemas.openxmlformats.org/officeDocument/2006/relationships/oleObject" Target="../embeddings/oleObject48.bin"/><Relationship Id="rId22" Type="http://schemas.openxmlformats.org/officeDocument/2006/relationships/image" Target="../media/image46.wmf"/><Relationship Id="rId21" Type="http://schemas.openxmlformats.org/officeDocument/2006/relationships/oleObject" Target="../embeddings/oleObject47.bin"/><Relationship Id="rId20" Type="http://schemas.openxmlformats.org/officeDocument/2006/relationships/image" Target="../media/image45.wmf"/><Relationship Id="rId2" Type="http://schemas.openxmlformats.org/officeDocument/2006/relationships/image" Target="../media/image30.wmf"/><Relationship Id="rId19" Type="http://schemas.openxmlformats.org/officeDocument/2006/relationships/oleObject" Target="../embeddings/oleObject46.bin"/><Relationship Id="rId18" Type="http://schemas.openxmlformats.org/officeDocument/2006/relationships/image" Target="../media/image34.wmf"/><Relationship Id="rId17" Type="http://schemas.openxmlformats.org/officeDocument/2006/relationships/oleObject" Target="../embeddings/oleObject45.bin"/><Relationship Id="rId16" Type="http://schemas.openxmlformats.org/officeDocument/2006/relationships/image" Target="../media/image44.wmf"/><Relationship Id="rId15" Type="http://schemas.openxmlformats.org/officeDocument/2006/relationships/oleObject" Target="../embeddings/oleObject44.bin"/><Relationship Id="rId14" Type="http://schemas.openxmlformats.org/officeDocument/2006/relationships/image" Target="../media/image43.wmf"/><Relationship Id="rId13" Type="http://schemas.openxmlformats.org/officeDocument/2006/relationships/oleObject" Target="../embeddings/oleObject43.bin"/><Relationship Id="rId12" Type="http://schemas.openxmlformats.org/officeDocument/2006/relationships/image" Target="../media/image42.wmf"/><Relationship Id="rId11" Type="http://schemas.openxmlformats.org/officeDocument/2006/relationships/oleObject" Target="../embeddings/oleObject42.bin"/><Relationship Id="rId10" Type="http://schemas.openxmlformats.org/officeDocument/2006/relationships/image" Target="../media/image41.wmf"/><Relationship Id="rId1"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54.bin"/><Relationship Id="rId2" Type="http://schemas.openxmlformats.org/officeDocument/2006/relationships/image" Target="../media/image50.wmf"/><Relationship Id="rId1" Type="http://schemas.openxmlformats.org/officeDocument/2006/relationships/oleObject" Target="../embeddings/oleObject5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55.wmf"/><Relationship Id="rId7" Type="http://schemas.openxmlformats.org/officeDocument/2006/relationships/oleObject" Target="../embeddings/oleObject58.bin"/><Relationship Id="rId6" Type="http://schemas.openxmlformats.org/officeDocument/2006/relationships/image" Target="../media/image54.wmf"/><Relationship Id="rId5" Type="http://schemas.openxmlformats.org/officeDocument/2006/relationships/oleObject" Target="../embeddings/oleObject57.bin"/><Relationship Id="rId4" Type="http://schemas.openxmlformats.org/officeDocument/2006/relationships/image" Target="../media/image53.wmf"/><Relationship Id="rId3" Type="http://schemas.openxmlformats.org/officeDocument/2006/relationships/oleObject" Target="../embeddings/oleObject56.bin"/><Relationship Id="rId2" Type="http://schemas.openxmlformats.org/officeDocument/2006/relationships/image" Target="../media/image52.wmf"/><Relationship Id="rId18" Type="http://schemas.openxmlformats.org/officeDocument/2006/relationships/vmlDrawing" Target="../drawings/vmlDrawing8.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62.bin"/><Relationship Id="rId14" Type="http://schemas.openxmlformats.org/officeDocument/2006/relationships/image" Target="../media/image58.wmf"/><Relationship Id="rId13" Type="http://schemas.openxmlformats.org/officeDocument/2006/relationships/oleObject" Target="../embeddings/oleObject61.bin"/><Relationship Id="rId12" Type="http://schemas.openxmlformats.org/officeDocument/2006/relationships/image" Target="../media/image57.wmf"/><Relationship Id="rId11" Type="http://schemas.openxmlformats.org/officeDocument/2006/relationships/oleObject" Target="../embeddings/oleObject60.bin"/><Relationship Id="rId10" Type="http://schemas.openxmlformats.org/officeDocument/2006/relationships/image" Target="../media/image56.wmf"/><Relationship Id="rId1" Type="http://schemas.openxmlformats.org/officeDocument/2006/relationships/oleObject" Target="../embeddings/oleObject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框 70657"/>
          <p:cNvSpPr txBox="1"/>
          <p:nvPr/>
        </p:nvSpPr>
        <p:spPr>
          <a:xfrm>
            <a:off x="1403350" y="1052830"/>
            <a:ext cx="4832985" cy="583565"/>
          </a:xfrm>
          <a:prstGeom prst="rect">
            <a:avLst/>
          </a:prstGeom>
          <a:gradFill rotWithShape="0">
            <a:gsLst>
              <a:gs pos="0">
                <a:srgbClr val="CCECFF"/>
              </a:gs>
              <a:gs pos="100000">
                <a:srgbClr val="CCECFF">
                  <a:gamma/>
                  <a:shade val="46275"/>
                  <a:invGamma/>
                </a:srgbClr>
              </a:gs>
            </a:gsLst>
            <a:lin ang="5400000" scaled="1"/>
            <a:tileRect/>
          </a:gradFill>
          <a:ln w="9525">
            <a:noFill/>
          </a:ln>
          <a:effectLst>
            <a:prstShdw prst="shdw17" dist="17961" dir="2699999">
              <a:srgbClr val="CCECFF">
                <a:gamma/>
                <a:shade val="60000"/>
                <a:invGamma/>
              </a:srgbClr>
            </a:prstShdw>
          </a:effectLst>
        </p:spPr>
        <p:txBody>
          <a:bodyPr wrap="square">
            <a:spAutoFit/>
          </a:bodyPr>
          <a:p>
            <a:r>
              <a:rPr lang="zh-CN" altLang="zh-CN" sz="3200" b="1" dirty="0">
                <a:latin typeface="Times New Roman" panose="02020603050405020304" pitchFamily="18" charset="0"/>
              </a:rPr>
              <a:t>第1</a:t>
            </a:r>
            <a:r>
              <a:rPr lang="en-US" altLang="zh-CN" sz="3200" b="1" dirty="0">
                <a:latin typeface="Times New Roman" panose="02020603050405020304" pitchFamily="18" charset="0"/>
              </a:rPr>
              <a:t>4</a:t>
            </a:r>
            <a:r>
              <a:rPr lang="zh-CN" altLang="zh-CN" sz="3200" b="1" dirty="0">
                <a:latin typeface="Times New Roman" panose="02020603050405020304" pitchFamily="18" charset="0"/>
              </a:rPr>
              <a:t>章</a:t>
            </a:r>
            <a:r>
              <a:rPr lang="zh-CN" altLang="zh-CN" sz="3200" b="1">
                <a:latin typeface="Times New Roman" panose="02020603050405020304" pitchFamily="18" charset="0"/>
              </a:rPr>
              <a:t>  </a:t>
            </a:r>
            <a:r>
              <a:rPr lang="zh-CN" altLang="en-US" sz="3200" b="1" dirty="0">
                <a:latin typeface="Times New Roman" panose="02020603050405020304" pitchFamily="18" charset="0"/>
              </a:rPr>
              <a:t>正弦稳态：谐振</a:t>
            </a:r>
            <a:endParaRPr lang="zh-CN" altLang="en-US" sz="3200" b="1" dirty="0">
              <a:latin typeface="Times New Roman" panose="02020603050405020304" pitchFamily="18" charset="0"/>
            </a:endParaRPr>
          </a:p>
        </p:txBody>
      </p:sp>
      <p:sp>
        <p:nvSpPr>
          <p:cNvPr id="70659" name="文本框 70658"/>
          <p:cNvSpPr txBox="1"/>
          <p:nvPr/>
        </p:nvSpPr>
        <p:spPr>
          <a:xfrm>
            <a:off x="989013" y="2139950"/>
            <a:ext cx="1250950" cy="519113"/>
          </a:xfrm>
          <a:prstGeom prst="rect">
            <a:avLst/>
          </a:prstGeom>
          <a:gradFill rotWithShape="0">
            <a:gsLst>
              <a:gs pos="0">
                <a:srgbClr val="FFFF00"/>
              </a:gs>
              <a:gs pos="100000">
                <a:srgbClr val="FFFF00">
                  <a:gamma/>
                  <a:shade val="46275"/>
                  <a:invGamma/>
                </a:srgbClr>
              </a:gs>
            </a:gsLst>
            <a:lin ang="5400000" scaled="1"/>
            <a:tileRect/>
          </a:gradFill>
          <a:ln w="9525">
            <a:noFill/>
          </a:ln>
        </p:spPr>
        <p:txBody>
          <a:bodyPr wrap="none" anchor="t">
            <a:spAutoFit/>
          </a:bodyPr>
          <a:p>
            <a:r>
              <a:rPr lang="zh-CN" altLang="en-US" sz="2800" b="1" dirty="0">
                <a:latin typeface="Times New Roman" panose="02020603050405020304" pitchFamily="18" charset="0"/>
              </a:rPr>
              <a:t>重点：</a:t>
            </a:r>
            <a:endParaRPr lang="zh-CN" altLang="en-US" sz="2800" b="1">
              <a:latin typeface="Times New Roman" panose="02020603050405020304" pitchFamily="18" charset="0"/>
            </a:endParaRPr>
          </a:p>
        </p:txBody>
      </p:sp>
      <p:sp>
        <p:nvSpPr>
          <p:cNvPr id="70662" name="矩形 70661" descr="羊皮纸"/>
          <p:cNvSpPr/>
          <p:nvPr/>
        </p:nvSpPr>
        <p:spPr>
          <a:xfrm>
            <a:off x="1547813" y="3087370"/>
            <a:ext cx="6445250" cy="457200"/>
          </a:xfrm>
          <a:prstGeom prst="rect">
            <a:avLst/>
          </a:prstGeom>
          <a:blipFill rotWithShape="0">
            <a:blip r:embed="rId1"/>
          </a:blipFill>
          <a:ln w="9525">
            <a:noFill/>
          </a:ln>
        </p:spPr>
        <p:txBody>
          <a:bodyPr>
            <a:spAutoFit/>
          </a:bodyPr>
          <a:p>
            <a:r>
              <a:rPr lang="en-US" altLang="zh-CN" sz="2400" b="1" dirty="0">
                <a:solidFill>
                  <a:srgbClr val="FF0000"/>
                </a:solidFill>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rPr>
              <a:t>掌握谐振电路以及谐振角频率、品质因数；</a:t>
            </a:r>
            <a:endParaRPr lang="zh-CN" altLang="en-US" sz="2400" b="1" dirty="0">
              <a:latin typeface="Times New Roman" panose="02020603050405020304" pitchFamily="18" charset="0"/>
            </a:endParaRPr>
          </a:p>
        </p:txBody>
      </p:sp>
      <p:sp>
        <p:nvSpPr>
          <p:cNvPr id="70668" name="矩形 70667" descr="羊皮纸"/>
          <p:cNvSpPr/>
          <p:nvPr/>
        </p:nvSpPr>
        <p:spPr>
          <a:xfrm>
            <a:off x="1547813" y="3749358"/>
            <a:ext cx="6445250" cy="460375"/>
          </a:xfrm>
          <a:prstGeom prst="rect">
            <a:avLst/>
          </a:prstGeom>
          <a:blipFill rotWithShape="0">
            <a:blip r:embed="rId1"/>
          </a:blipFill>
          <a:ln w="9525">
            <a:noFill/>
          </a:ln>
        </p:spPr>
        <p:txBody>
          <a:bodyPr>
            <a:spAutoFit/>
          </a:bodyPr>
          <a:p>
            <a:r>
              <a:rPr lang="en-US" altLang="zh-CN" sz="2400" b="1" dirty="0">
                <a:solidFill>
                  <a:srgbClr val="FF0000"/>
                </a:solidFill>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rPr>
              <a:t>掌握谐振电路的通频带和带通滤波特性。</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000000"/>
                                          </p:val>
                                        </p:tav>
                                        <p:tav tm="100000">
                                          <p:val>
                                            <p:strVal val="#ppt_w"/>
                                          </p:val>
                                        </p:tav>
                                      </p:tavLst>
                                    </p:anim>
                                    <p:anim calcmode="lin" valueType="num">
                                      <p:cBhvr>
                                        <p:cTn id="8" dur="500" fill="hold"/>
                                        <p:tgtEl>
                                          <p:spTgt spid="70658"/>
                                        </p:tgtEl>
                                        <p:attrNameLst>
                                          <p:attrName>ppt_h</p:attrName>
                                        </p:attrNameLst>
                                      </p:cBhvr>
                                      <p:tavLst>
                                        <p:tav tm="0">
                                          <p:val>
                                            <p:fltVal val="0.000000"/>
                                          </p:val>
                                        </p:tav>
                                        <p:tav tm="100000">
                                          <p:val>
                                            <p:strVal val="#ppt_h"/>
                                          </p:val>
                                        </p:tav>
                                      </p:tavLst>
                                    </p:anim>
                                    <p:anim calcmode="lin" valueType="num">
                                      <p:cBhvr>
                                        <p:cTn id="9" dur="500" fill="hold"/>
                                        <p:tgtEl>
                                          <p:spTgt spid="70658"/>
                                        </p:tgtEl>
                                        <p:attrNameLst>
                                          <p:attrName>ppt_x</p:attrName>
                                        </p:attrNameLst>
                                      </p:cBhvr>
                                      <p:tavLst>
                                        <p:tav tm="0">
                                          <p:val>
                                            <p:fltVal val="0.500000"/>
                                          </p:val>
                                        </p:tav>
                                        <p:tav tm="100000">
                                          <p:val>
                                            <p:strVal val="#ppt_x"/>
                                          </p:val>
                                        </p:tav>
                                      </p:tavLst>
                                    </p:anim>
                                    <p:anim calcmode="lin" valueType="num">
                                      <p:cBhvr>
                                        <p:cTn id="10" dur="500" fill="hold"/>
                                        <p:tgtEl>
                                          <p:spTgt spid="70658"/>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0659"/>
                                        </p:tgtEl>
                                        <p:attrNameLst>
                                          <p:attrName>style.visibility</p:attrName>
                                        </p:attrNameLst>
                                      </p:cBhvr>
                                      <p:to>
                                        <p:strVal val="visible"/>
                                      </p:to>
                                    </p:set>
                                    <p:anim calcmode="lin" valueType="num">
                                      <p:cBhvr additive="base">
                                        <p:cTn id="15" dur="500" fill="hold"/>
                                        <p:tgtEl>
                                          <p:spTgt spid="70659"/>
                                        </p:tgtEl>
                                        <p:attrNameLst>
                                          <p:attrName>ppt_x</p:attrName>
                                        </p:attrNameLst>
                                      </p:cBhvr>
                                      <p:tavLst>
                                        <p:tav tm="0">
                                          <p:val>
                                            <p:strVal val="0-#ppt_w/2"/>
                                          </p:val>
                                        </p:tav>
                                        <p:tav tm="100000">
                                          <p:val>
                                            <p:strVal val="#ppt_x"/>
                                          </p:val>
                                        </p:tav>
                                      </p:tavLst>
                                    </p:anim>
                                    <p:anim calcmode="lin" valueType="num">
                                      <p:cBhvr additive="base">
                                        <p:cTn id="16"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70662"/>
                                        </p:tgtEl>
                                        <p:attrNameLst>
                                          <p:attrName>style.visibility</p:attrName>
                                        </p:attrNameLst>
                                      </p:cBhvr>
                                      <p:to>
                                        <p:strVal val="visible"/>
                                      </p:to>
                                    </p:set>
                                    <p:animEffect transition="in" filter="slide(fromBottom)">
                                      <p:cBhvr>
                                        <p:cTn id="21" dur="500"/>
                                        <p:tgtEl>
                                          <p:spTgt spid="7066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0668"/>
                                        </p:tgtEl>
                                        <p:attrNameLst>
                                          <p:attrName>style.visibility</p:attrName>
                                        </p:attrNameLst>
                                      </p:cBhvr>
                                      <p:to>
                                        <p:strVal val="visible"/>
                                      </p:to>
                                    </p:set>
                                    <p:animEffect transition="in" filter="slide(fromBottom)">
                                      <p:cBhvr>
                                        <p:cTn id="26"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ldLvl="0" animBg="1"/>
      <p:bldP spid="70659" grpId="0" animBg="1"/>
      <p:bldP spid="70662" grpId="0" bldLvl="0" animBg="1"/>
      <p:bldP spid="7066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9076" name="对象 259075"/>
          <p:cNvGraphicFramePr/>
          <p:nvPr/>
        </p:nvGraphicFramePr>
        <p:xfrm>
          <a:off x="800100" y="4365625"/>
          <a:ext cx="6219825" cy="850900"/>
        </p:xfrm>
        <a:graphic>
          <a:graphicData uri="http://schemas.openxmlformats.org/presentationml/2006/ole">
            <mc:AlternateContent xmlns:mc="http://schemas.openxmlformats.org/markup-compatibility/2006">
              <mc:Choice xmlns:v="urn:schemas-microsoft-com:vml" Requires="v">
                <p:oleObj spid="_x0000_s3229" name="" r:id="rId1" imgW="2943860" imgH="405765" progId="Equation.3">
                  <p:embed/>
                </p:oleObj>
              </mc:Choice>
              <mc:Fallback>
                <p:oleObj name="" r:id="rId1" imgW="2943860" imgH="405765" progId="Equation.3">
                  <p:embed/>
                  <p:pic>
                    <p:nvPicPr>
                      <p:cNvPr id="0" name="图片 3228"/>
                      <p:cNvPicPr/>
                      <p:nvPr/>
                    </p:nvPicPr>
                    <p:blipFill>
                      <a:blip r:embed="rId2"/>
                      <a:stretch>
                        <a:fillRect/>
                      </a:stretch>
                    </p:blipFill>
                    <p:spPr>
                      <a:xfrm>
                        <a:off x="800100" y="4365625"/>
                        <a:ext cx="6219825" cy="850900"/>
                      </a:xfrm>
                      <a:prstGeom prst="rect">
                        <a:avLst/>
                      </a:prstGeom>
                      <a:noFill/>
                      <a:ln w="38100">
                        <a:noFill/>
                        <a:miter/>
                      </a:ln>
                    </p:spPr>
                  </p:pic>
                </p:oleObj>
              </mc:Fallback>
            </mc:AlternateContent>
          </a:graphicData>
        </a:graphic>
      </p:graphicFrame>
      <p:graphicFrame>
        <p:nvGraphicFramePr>
          <p:cNvPr id="259078" name="对象 259077"/>
          <p:cNvGraphicFramePr/>
          <p:nvPr/>
        </p:nvGraphicFramePr>
        <p:xfrm>
          <a:off x="831850" y="5468938"/>
          <a:ext cx="3806825" cy="731837"/>
        </p:xfrm>
        <a:graphic>
          <a:graphicData uri="http://schemas.openxmlformats.org/presentationml/2006/ole">
            <mc:AlternateContent xmlns:mc="http://schemas.openxmlformats.org/markup-compatibility/2006">
              <mc:Choice xmlns:v="urn:schemas-microsoft-com:vml" Requires="v">
                <p:oleObj spid="_x0000_s3228" name="" r:id="rId3" imgW="1777365" imgH="342900" progId="Equation.3">
                  <p:embed/>
                </p:oleObj>
              </mc:Choice>
              <mc:Fallback>
                <p:oleObj name="" r:id="rId3" imgW="1777365" imgH="342900" progId="Equation.3">
                  <p:embed/>
                  <p:pic>
                    <p:nvPicPr>
                      <p:cNvPr id="0" name="图片 3227"/>
                      <p:cNvPicPr/>
                      <p:nvPr/>
                    </p:nvPicPr>
                    <p:blipFill>
                      <a:blip r:embed="rId4"/>
                      <a:stretch>
                        <a:fillRect/>
                      </a:stretch>
                    </p:blipFill>
                    <p:spPr>
                      <a:xfrm>
                        <a:off x="831850" y="5468938"/>
                        <a:ext cx="3806825" cy="731837"/>
                      </a:xfrm>
                      <a:prstGeom prst="rect">
                        <a:avLst/>
                      </a:prstGeom>
                      <a:noFill/>
                      <a:ln w="38100">
                        <a:noFill/>
                        <a:miter/>
                      </a:ln>
                    </p:spPr>
                  </p:pic>
                </p:oleObj>
              </mc:Fallback>
            </mc:AlternateContent>
          </a:graphicData>
        </a:graphic>
      </p:graphicFrame>
      <p:sp>
        <p:nvSpPr>
          <p:cNvPr id="259079" name="文本框 259078"/>
          <p:cNvSpPr txBox="1"/>
          <p:nvPr/>
        </p:nvSpPr>
        <p:spPr>
          <a:xfrm>
            <a:off x="7262813" y="4532313"/>
            <a:ext cx="1763712" cy="457200"/>
          </a:xfrm>
          <a:prstGeom prst="rect">
            <a:avLst/>
          </a:prstGeom>
          <a:noFill/>
          <a:ln w="9525">
            <a:noFill/>
          </a:ln>
        </p:spPr>
        <p:txBody>
          <a:bodyPr>
            <a:spAutoFit/>
          </a:bodyPr>
          <a:p>
            <a:r>
              <a:rPr lang="zh-CN" altLang="en-US" sz="2400" b="1" dirty="0">
                <a:latin typeface="Times New Roman" panose="02020603050405020304" pitchFamily="18" charset="0"/>
              </a:rPr>
              <a:t>电场能量</a:t>
            </a:r>
            <a:endParaRPr lang="zh-CN" altLang="en-US" sz="2400" b="1">
              <a:latin typeface="Times New Roman" panose="02020603050405020304" pitchFamily="18" charset="0"/>
            </a:endParaRPr>
          </a:p>
        </p:txBody>
      </p:sp>
      <p:sp>
        <p:nvSpPr>
          <p:cNvPr id="259080" name="文本框 259079"/>
          <p:cNvSpPr txBox="1"/>
          <p:nvPr/>
        </p:nvSpPr>
        <p:spPr>
          <a:xfrm>
            <a:off x="5207000" y="5624513"/>
            <a:ext cx="2065338" cy="457200"/>
          </a:xfrm>
          <a:prstGeom prst="rect">
            <a:avLst/>
          </a:prstGeom>
          <a:noFill/>
          <a:ln w="9525">
            <a:noFill/>
          </a:ln>
        </p:spPr>
        <p:txBody>
          <a:bodyPr>
            <a:spAutoFit/>
          </a:bodyPr>
          <a:p>
            <a:r>
              <a:rPr lang="zh-CN" altLang="en-US" sz="2400" b="1" dirty="0">
                <a:latin typeface="Times New Roman" panose="02020603050405020304" pitchFamily="18" charset="0"/>
              </a:rPr>
              <a:t>磁场能量</a:t>
            </a:r>
            <a:endParaRPr lang="zh-CN" altLang="en-US" sz="2400" b="1">
              <a:latin typeface="Times New Roman" panose="02020603050405020304" pitchFamily="18" charset="0"/>
            </a:endParaRPr>
          </a:p>
        </p:txBody>
      </p:sp>
      <p:sp>
        <p:nvSpPr>
          <p:cNvPr id="259086" name="文本框 259085"/>
          <p:cNvSpPr txBox="1"/>
          <p:nvPr/>
        </p:nvSpPr>
        <p:spPr>
          <a:xfrm>
            <a:off x="866775" y="1030288"/>
            <a:ext cx="3344863" cy="457200"/>
          </a:xfrm>
          <a:prstGeom prst="rect">
            <a:avLst/>
          </a:prstGeom>
          <a:noFill/>
          <a:ln w="9525">
            <a:noFill/>
          </a:ln>
        </p:spPr>
        <p:txBody>
          <a:bodyPr>
            <a:spAutoFit/>
          </a:bodyPr>
          <a:p>
            <a:r>
              <a:rPr lang="zh-CN" altLang="en-US" sz="2400" b="1" dirty="0">
                <a:latin typeface="Times New Roman" panose="02020603050405020304" pitchFamily="18" charset="0"/>
              </a:rPr>
              <a:t>假设</a:t>
            </a:r>
            <a:r>
              <a:rPr lang="en-US" altLang="zh-CN" sz="2400" b="1" i="1" err="1">
                <a:latin typeface="Times New Roman" panose="02020603050405020304" pitchFamily="18" charset="0"/>
                <a:ea typeface="楷体_GB2312" pitchFamily="49" charset="-122"/>
              </a:rPr>
              <a:t>u</a:t>
            </a:r>
            <a:r>
              <a:rPr lang="en-US" altLang="zh-CN" sz="2400" b="1" baseline="-30000" err="1">
                <a:latin typeface="Times New Roman" panose="02020603050405020304" pitchFamily="18" charset="0"/>
                <a:ea typeface="楷体_GB2312" pitchFamily="49" charset="-122"/>
              </a:rPr>
              <a:t>S</a:t>
            </a:r>
            <a:r>
              <a:rPr lang="en-US" altLang="zh-CN" sz="2400" b="1" err="1">
                <a:latin typeface="Times New Roman" panose="02020603050405020304" pitchFamily="18" charset="0"/>
                <a:ea typeface="楷体_GB2312" pitchFamily="49" charset="-122"/>
              </a:rPr>
              <a:t>(</a:t>
            </a:r>
            <a:r>
              <a:rPr lang="en-US" altLang="zh-CN" sz="2400" b="1" i="1" err="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U</a:t>
            </a:r>
            <a:r>
              <a:rPr lang="en-US" altLang="zh-CN" sz="2400" b="1" baseline="-30000">
                <a:latin typeface="Times New Roman" panose="02020603050405020304" pitchFamily="18" charset="0"/>
                <a:ea typeface="楷体_GB2312" pitchFamily="49" charset="-122"/>
              </a:rPr>
              <a:t>sm</a:t>
            </a:r>
            <a:r>
              <a:rPr lang="en-US" altLang="zh-CN" sz="2400" b="1">
                <a:latin typeface="Times New Roman" panose="02020603050405020304" pitchFamily="18" charset="0"/>
                <a:ea typeface="楷体_GB2312" pitchFamily="49" charset="-122"/>
              </a:rPr>
              <a:t>cos(</a:t>
            </a: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baseline="-25000">
                <a:latin typeface="Times New Roman" panose="02020603050405020304" pitchFamily="18" charset="0"/>
                <a:ea typeface="楷体_GB2312" pitchFamily="49" charset="-122"/>
                <a:sym typeface="Symbol" panose="05050102010706020507" pitchFamily="18" charset="2"/>
              </a:rPr>
              <a:t>0</a:t>
            </a:r>
            <a:r>
              <a:rPr lang="en-US" altLang="zh-CN" sz="2400" b="1" i="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a:t>
            </a:r>
            <a:endParaRPr lang="en-US" altLang="zh-CN" sz="2400" b="1">
              <a:latin typeface="Times New Roman" panose="02020603050405020304" pitchFamily="18" charset="0"/>
              <a:ea typeface="楷体_GB2312" pitchFamily="49" charset="-122"/>
            </a:endParaRPr>
          </a:p>
        </p:txBody>
      </p:sp>
      <p:sp>
        <p:nvSpPr>
          <p:cNvPr id="259087" name="文本框 259086"/>
          <p:cNvSpPr txBox="1"/>
          <p:nvPr/>
        </p:nvSpPr>
        <p:spPr>
          <a:xfrm>
            <a:off x="831850" y="1955800"/>
            <a:ext cx="644525" cy="457200"/>
          </a:xfrm>
          <a:prstGeom prst="rect">
            <a:avLst/>
          </a:prstGeom>
          <a:noFill/>
          <a:ln w="9525">
            <a:noFill/>
          </a:ln>
        </p:spPr>
        <p:txBody>
          <a:bodyPr>
            <a:spAutoFit/>
          </a:bodyPr>
          <a:p>
            <a:r>
              <a:rPr lang="zh-CN" altLang="en-US" sz="2400" b="1">
                <a:latin typeface="Times New Roman" panose="02020603050405020304" pitchFamily="18" charset="0"/>
              </a:rPr>
              <a:t>则</a:t>
            </a:r>
            <a:endParaRPr lang="zh-CN" altLang="en-US" sz="2400" b="1">
              <a:latin typeface="Times New Roman" panose="02020603050405020304" pitchFamily="18" charset="0"/>
            </a:endParaRPr>
          </a:p>
        </p:txBody>
      </p:sp>
      <p:graphicFrame>
        <p:nvGraphicFramePr>
          <p:cNvPr id="259088" name="对象 259087"/>
          <p:cNvGraphicFramePr/>
          <p:nvPr/>
        </p:nvGraphicFramePr>
        <p:xfrm>
          <a:off x="1476375" y="1766888"/>
          <a:ext cx="3989388" cy="833437"/>
        </p:xfrm>
        <a:graphic>
          <a:graphicData uri="http://schemas.openxmlformats.org/presentationml/2006/ole">
            <mc:AlternateContent xmlns:mc="http://schemas.openxmlformats.org/markup-compatibility/2006">
              <mc:Choice xmlns:v="urn:schemas-microsoft-com:vml" Requires="v">
                <p:oleObj spid="_x0000_s3227" name="" r:id="rId5" imgW="1815465" imgH="381000" progId="Equation.3">
                  <p:embed/>
                </p:oleObj>
              </mc:Choice>
              <mc:Fallback>
                <p:oleObj name="" r:id="rId5" imgW="1815465" imgH="381000" progId="Equation.3">
                  <p:embed/>
                  <p:pic>
                    <p:nvPicPr>
                      <p:cNvPr id="0" name="图片 3226"/>
                      <p:cNvPicPr/>
                      <p:nvPr/>
                    </p:nvPicPr>
                    <p:blipFill>
                      <a:blip r:embed="rId6"/>
                      <a:stretch>
                        <a:fillRect/>
                      </a:stretch>
                    </p:blipFill>
                    <p:spPr>
                      <a:xfrm>
                        <a:off x="1476375" y="1766888"/>
                        <a:ext cx="3989388" cy="833437"/>
                      </a:xfrm>
                      <a:prstGeom prst="rect">
                        <a:avLst/>
                      </a:prstGeom>
                      <a:noFill/>
                      <a:ln w="38100">
                        <a:noFill/>
                        <a:miter/>
                      </a:ln>
                    </p:spPr>
                  </p:pic>
                </p:oleObj>
              </mc:Fallback>
            </mc:AlternateContent>
          </a:graphicData>
        </a:graphic>
      </p:graphicFrame>
      <p:grpSp>
        <p:nvGrpSpPr>
          <p:cNvPr id="259089" name="组合 259088"/>
          <p:cNvGrpSpPr/>
          <p:nvPr/>
        </p:nvGrpSpPr>
        <p:grpSpPr>
          <a:xfrm>
            <a:off x="5800725" y="246063"/>
            <a:ext cx="2617788" cy="2166937"/>
            <a:chOff x="791" y="2036"/>
            <a:chExt cx="1649" cy="1365"/>
          </a:xfrm>
        </p:grpSpPr>
        <p:grpSp>
          <p:nvGrpSpPr>
            <p:cNvPr id="259090" name="组合 259089"/>
            <p:cNvGrpSpPr/>
            <p:nvPr/>
          </p:nvGrpSpPr>
          <p:grpSpPr>
            <a:xfrm rot="5400000">
              <a:off x="1343" y="2362"/>
              <a:ext cx="240" cy="96"/>
              <a:chOff x="1148" y="1106"/>
              <a:chExt cx="240" cy="96"/>
            </a:xfrm>
          </p:grpSpPr>
          <p:sp>
            <p:nvSpPr>
              <p:cNvPr id="259091" name="直接连接符 259090"/>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59092" name="直接连接符 259091"/>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59093" name="组合 259092"/>
            <p:cNvGrpSpPr/>
            <p:nvPr/>
          </p:nvGrpSpPr>
          <p:grpSpPr>
            <a:xfrm>
              <a:off x="1789" y="2365"/>
              <a:ext cx="384" cy="57"/>
              <a:chOff x="576" y="711"/>
              <a:chExt cx="384" cy="57"/>
            </a:xfrm>
          </p:grpSpPr>
          <p:sp>
            <p:nvSpPr>
              <p:cNvPr id="259094" name="任意多边形 259093"/>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9095" name="任意多边形 259094"/>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9096" name="任意多边形 259095"/>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9097" name="任意多边形 259096"/>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59098" name="矩形 259097"/>
            <p:cNvSpPr/>
            <p:nvPr/>
          </p:nvSpPr>
          <p:spPr>
            <a:xfrm>
              <a:off x="1358" y="2036"/>
              <a:ext cx="244" cy="288"/>
            </a:xfrm>
            <a:prstGeom prst="rect">
              <a:avLst/>
            </a:prstGeom>
            <a:noFill/>
            <a:ln w="38100">
              <a:noFill/>
            </a:ln>
          </p:spPr>
          <p:txBody>
            <a:bodyPr wrap="none" anchor="t">
              <a:spAutoFit/>
            </a:bodyPr>
            <a:p>
              <a:r>
                <a:rPr lang="en-US" altLang="zh-CN" sz="2400" b="1" i="1">
                  <a:latin typeface="Times New Roman" panose="02020603050405020304" pitchFamily="18" charset="0"/>
                </a:rPr>
                <a:t>C</a:t>
              </a:r>
              <a:endParaRPr lang="en-US" altLang="zh-CN" sz="2400" b="1" baseline="-25000">
                <a:latin typeface="Times New Roman" panose="02020603050405020304" pitchFamily="18" charset="0"/>
              </a:endParaRPr>
            </a:p>
          </p:txBody>
        </p:sp>
        <p:sp>
          <p:nvSpPr>
            <p:cNvPr id="259099" name="文本框 259098"/>
            <p:cNvSpPr txBox="1"/>
            <p:nvPr/>
          </p:nvSpPr>
          <p:spPr>
            <a:xfrm>
              <a:off x="1863" y="2106"/>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59100" name="直接连接符 259099"/>
            <p:cNvSpPr/>
            <p:nvPr/>
          </p:nvSpPr>
          <p:spPr>
            <a:xfrm flipV="1">
              <a:off x="2175" y="2412"/>
              <a:ext cx="211" cy="3"/>
            </a:xfrm>
            <a:prstGeom prst="line">
              <a:avLst/>
            </a:prstGeom>
            <a:ln w="38100" cap="flat" cmpd="sng">
              <a:solidFill>
                <a:schemeClr val="tx1"/>
              </a:solidFill>
              <a:prstDash val="solid"/>
              <a:headEnd type="none" w="med" len="med"/>
              <a:tailEnd type="none" w="med" len="med"/>
            </a:ln>
          </p:spPr>
        </p:sp>
        <p:sp>
          <p:nvSpPr>
            <p:cNvPr id="259101" name="直接连接符 259100"/>
            <p:cNvSpPr/>
            <p:nvPr/>
          </p:nvSpPr>
          <p:spPr>
            <a:xfrm flipV="1">
              <a:off x="934" y="3375"/>
              <a:ext cx="1450" cy="0"/>
            </a:xfrm>
            <a:prstGeom prst="line">
              <a:avLst/>
            </a:prstGeom>
            <a:ln w="38100" cap="flat" cmpd="sng">
              <a:solidFill>
                <a:schemeClr val="tx1"/>
              </a:solidFill>
              <a:prstDash val="solid"/>
              <a:headEnd type="none" w="med" len="med"/>
              <a:tailEnd type="none" w="med" len="med"/>
            </a:ln>
          </p:spPr>
        </p:sp>
        <p:sp>
          <p:nvSpPr>
            <p:cNvPr id="259102" name="直接连接符 259101"/>
            <p:cNvSpPr/>
            <p:nvPr/>
          </p:nvSpPr>
          <p:spPr>
            <a:xfrm>
              <a:off x="1511" y="2407"/>
              <a:ext cx="278" cy="0"/>
            </a:xfrm>
            <a:prstGeom prst="line">
              <a:avLst/>
            </a:prstGeom>
            <a:ln w="38100" cap="flat" cmpd="sng">
              <a:solidFill>
                <a:schemeClr val="tx1"/>
              </a:solidFill>
              <a:prstDash val="solid"/>
              <a:headEnd type="none" w="med" len="med"/>
              <a:tailEnd type="none" w="med" len="med"/>
            </a:ln>
          </p:spPr>
        </p:sp>
        <p:sp>
          <p:nvSpPr>
            <p:cNvPr id="259103" name="直接连接符 259102"/>
            <p:cNvSpPr/>
            <p:nvPr/>
          </p:nvSpPr>
          <p:spPr>
            <a:xfrm flipV="1">
              <a:off x="938" y="2410"/>
              <a:ext cx="477" cy="2"/>
            </a:xfrm>
            <a:prstGeom prst="line">
              <a:avLst/>
            </a:prstGeom>
            <a:ln w="38100" cap="flat" cmpd="sng">
              <a:solidFill>
                <a:schemeClr val="tx1"/>
              </a:solidFill>
              <a:prstDash val="solid"/>
              <a:headEnd type="none" w="med" len="med"/>
              <a:tailEnd type="none" w="med" len="med"/>
            </a:ln>
          </p:spPr>
        </p:sp>
        <p:sp>
          <p:nvSpPr>
            <p:cNvPr id="259104" name="直接连接符 259103"/>
            <p:cNvSpPr/>
            <p:nvPr/>
          </p:nvSpPr>
          <p:spPr>
            <a:xfrm flipV="1">
              <a:off x="2383" y="2397"/>
              <a:ext cx="0" cy="978"/>
            </a:xfrm>
            <a:prstGeom prst="line">
              <a:avLst/>
            </a:prstGeom>
            <a:ln w="38100" cap="flat" cmpd="sng">
              <a:solidFill>
                <a:schemeClr val="tx1"/>
              </a:solidFill>
              <a:prstDash val="solid"/>
              <a:headEnd type="none" w="med" len="med"/>
              <a:tailEnd type="none" w="med" len="med"/>
            </a:ln>
          </p:spPr>
        </p:sp>
        <p:sp>
          <p:nvSpPr>
            <p:cNvPr id="259105" name="椭圆 259104"/>
            <p:cNvSpPr/>
            <p:nvPr/>
          </p:nvSpPr>
          <p:spPr>
            <a:xfrm>
              <a:off x="870" y="333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59106" name="椭圆 259105"/>
            <p:cNvSpPr/>
            <p:nvPr/>
          </p:nvSpPr>
          <p:spPr>
            <a:xfrm>
              <a:off x="866" y="2378"/>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59107" name="直接连接符 259106"/>
            <p:cNvSpPr/>
            <p:nvPr/>
          </p:nvSpPr>
          <p:spPr>
            <a:xfrm>
              <a:off x="938" y="2412"/>
              <a:ext cx="261" cy="0"/>
            </a:xfrm>
            <a:prstGeom prst="line">
              <a:avLst/>
            </a:prstGeom>
            <a:ln w="38100" cap="flat" cmpd="sng">
              <a:solidFill>
                <a:srgbClr val="FF0000"/>
              </a:solidFill>
              <a:prstDash val="solid"/>
              <a:headEnd type="none" w="med" len="med"/>
              <a:tailEnd type="stealth" w="med" len="lg"/>
            </a:ln>
          </p:spPr>
        </p:sp>
        <p:sp>
          <p:nvSpPr>
            <p:cNvPr id="259108" name="文本框 259107"/>
            <p:cNvSpPr txBox="1"/>
            <p:nvPr/>
          </p:nvSpPr>
          <p:spPr>
            <a:xfrm>
              <a:off x="2020" y="2745"/>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59109" name="文本框 259108"/>
            <p:cNvSpPr txBox="1"/>
            <p:nvPr/>
          </p:nvSpPr>
          <p:spPr>
            <a:xfrm>
              <a:off x="791" y="2431"/>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59110" name="文本框 259109"/>
            <p:cNvSpPr txBox="1"/>
            <p:nvPr/>
          </p:nvSpPr>
          <p:spPr>
            <a:xfrm>
              <a:off x="802" y="302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59111" name="矩形 259110"/>
            <p:cNvSpPr/>
            <p:nvPr/>
          </p:nvSpPr>
          <p:spPr>
            <a:xfrm>
              <a:off x="791" y="2737"/>
              <a:ext cx="273"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s</a:t>
              </a:r>
              <a:endParaRPr lang="en-US" altLang="zh-CN" sz="2400" b="1" baseline="-25000">
                <a:latin typeface="Times New Roman" panose="02020603050405020304" pitchFamily="18" charset="0"/>
              </a:endParaRPr>
            </a:p>
          </p:txBody>
        </p:sp>
        <p:sp>
          <p:nvSpPr>
            <p:cNvPr id="259112" name="矩形 259111"/>
            <p:cNvSpPr/>
            <p:nvPr/>
          </p:nvSpPr>
          <p:spPr>
            <a:xfrm>
              <a:off x="949" y="2124"/>
              <a:ext cx="169" cy="288"/>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59113" name="矩形 259112"/>
            <p:cNvSpPr/>
            <p:nvPr/>
          </p:nvSpPr>
          <p:spPr>
            <a:xfrm rot="5400000">
              <a:off x="2213" y="2828"/>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grpSp>
      <p:graphicFrame>
        <p:nvGraphicFramePr>
          <p:cNvPr id="259114" name="对象 259113"/>
          <p:cNvGraphicFramePr/>
          <p:nvPr/>
        </p:nvGraphicFramePr>
        <p:xfrm>
          <a:off x="943134" y="2713673"/>
          <a:ext cx="6078220" cy="1719580"/>
        </p:xfrm>
        <a:graphic>
          <a:graphicData uri="http://schemas.openxmlformats.org/presentationml/2006/ole">
            <mc:AlternateContent xmlns:mc="http://schemas.openxmlformats.org/markup-compatibility/2006">
              <mc:Choice xmlns:v="urn:schemas-microsoft-com:vml" Requires="v">
                <p:oleObj spid="_x0000_s3225" name="" r:id="rId7" imgW="2857500" imgH="812800" progId="Equation.3">
                  <p:embed/>
                </p:oleObj>
              </mc:Choice>
              <mc:Fallback>
                <p:oleObj name="" r:id="rId7" imgW="2857500" imgH="812800" progId="Equation.3">
                  <p:embed/>
                  <p:pic>
                    <p:nvPicPr>
                      <p:cNvPr id="0" name="图片 3224"/>
                      <p:cNvPicPr/>
                      <p:nvPr/>
                    </p:nvPicPr>
                    <p:blipFill>
                      <a:blip r:embed="rId8"/>
                      <a:stretch>
                        <a:fillRect/>
                      </a:stretch>
                    </p:blipFill>
                    <p:spPr>
                      <a:xfrm>
                        <a:off x="943134" y="2713673"/>
                        <a:ext cx="6078220" cy="1719580"/>
                      </a:xfrm>
                      <a:prstGeom prst="rect">
                        <a:avLst/>
                      </a:prstGeom>
                      <a:noFill/>
                      <a:ln w="38100">
                        <a:noFill/>
                        <a:miter/>
                      </a:ln>
                    </p:spPr>
                  </p:pic>
                </p:oleObj>
              </mc:Fallback>
            </mc:AlternateContent>
          </a:graphicData>
        </a:graphic>
      </p:graphicFrame>
      <p:graphicFrame>
        <p:nvGraphicFramePr>
          <p:cNvPr id="259115" name="对象 259114"/>
          <p:cNvGraphicFramePr/>
          <p:nvPr/>
        </p:nvGraphicFramePr>
        <p:xfrm>
          <a:off x="7162800" y="3357563"/>
          <a:ext cx="1354138" cy="735012"/>
        </p:xfrm>
        <a:graphic>
          <a:graphicData uri="http://schemas.openxmlformats.org/presentationml/2006/ole">
            <mc:AlternateContent xmlns:mc="http://schemas.openxmlformats.org/markup-compatibility/2006">
              <mc:Choice xmlns:v="urn:schemas-microsoft-com:vml" Requires="v">
                <p:oleObj spid="_x0000_s3226" name="" r:id="rId9" imgW="723900" imgH="393700" progId="Equation.3">
                  <p:embed/>
                </p:oleObj>
              </mc:Choice>
              <mc:Fallback>
                <p:oleObj name="" r:id="rId9" imgW="723900" imgH="393700" progId="Equation.3">
                  <p:embed/>
                  <p:pic>
                    <p:nvPicPr>
                      <p:cNvPr id="0" name="图片 3225"/>
                      <p:cNvPicPr/>
                      <p:nvPr/>
                    </p:nvPicPr>
                    <p:blipFill>
                      <a:blip r:embed="rId10"/>
                      <a:stretch>
                        <a:fillRect/>
                      </a:stretch>
                    </p:blipFill>
                    <p:spPr>
                      <a:xfrm>
                        <a:off x="7162800" y="3357563"/>
                        <a:ext cx="1354138" cy="735012"/>
                      </a:xfrm>
                      <a:prstGeom prst="rect">
                        <a:avLst/>
                      </a:prstGeom>
                      <a:solidFill>
                        <a:srgbClr val="CCFFFF"/>
                      </a:solidFill>
                      <a:ln w="38100">
                        <a:noFill/>
                        <a:miter/>
                      </a:ln>
                      <a:effectLst>
                        <a:prstShdw prst="shdw17" dist="17961" dir="2699999">
                          <a:srgbClr val="CCFFFF">
                            <a:gamma/>
                            <a:shade val="60000"/>
                            <a:invGamma/>
                          </a:srgbClr>
                        </a:prstShdw>
                      </a:effectLst>
                    </p:spPr>
                  </p:pic>
                </p:oleObj>
              </mc:Fallback>
            </mc:AlternateContent>
          </a:graphicData>
        </a:graphic>
      </p:graphicFrame>
      <p:sp>
        <p:nvSpPr>
          <p:cNvPr id="259116" name="矩形 259115"/>
          <p:cNvSpPr/>
          <p:nvPr/>
        </p:nvSpPr>
        <p:spPr>
          <a:xfrm>
            <a:off x="323850" y="152400"/>
            <a:ext cx="5275263" cy="733425"/>
          </a:xfrm>
          <a:prstGeom prst="rect">
            <a:avLst/>
          </a:prstGeom>
          <a:noFill/>
          <a:ln w="38100">
            <a:noFill/>
          </a:ln>
        </p:spPr>
        <p:txBody>
          <a:bodyPr>
            <a:spAutoFit/>
          </a:bodyPr>
          <a:p>
            <a:pPr>
              <a:lnSpc>
                <a:spcPct val="150000"/>
              </a:lnSpc>
              <a:spcBef>
                <a:spcPct val="50000"/>
              </a:spcBef>
            </a:pPr>
            <a:r>
              <a:rPr lang="en-US" altLang="zh-CN" sz="2800" b="1" dirty="0">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3. </a:t>
            </a:r>
            <a:r>
              <a:rPr lang="zh-CN" altLang="en-US" sz="2800" b="1" dirty="0">
                <a:latin typeface="Times New Roman" panose="02020603050405020304" pitchFamily="18" charset="0"/>
              </a:rPr>
              <a:t>串联谐振时的功率和能量</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59086"/>
                                        </p:tgtEl>
                                        <p:attrNameLst>
                                          <p:attrName>style.visibility</p:attrName>
                                        </p:attrNameLst>
                                      </p:cBhvr>
                                      <p:to>
                                        <p:strVal val="visible"/>
                                      </p:to>
                                    </p:set>
                                    <p:anim calcmode="lin" valueType="num">
                                      <p:cBhvr>
                                        <p:cTn id="7" dur="1000" fill="hold"/>
                                        <p:tgtEl>
                                          <p:spTgt spid="259086"/>
                                        </p:tgtEl>
                                        <p:attrNameLst>
                                          <p:attrName>ppt_w</p:attrName>
                                        </p:attrNameLst>
                                      </p:cBhvr>
                                      <p:tavLst>
                                        <p:tav tm="0">
                                          <p:val>
                                            <p:fltVal val="0.000000"/>
                                          </p:val>
                                        </p:tav>
                                        <p:tav tm="100000">
                                          <p:val>
                                            <p:strVal val="#ppt_w"/>
                                          </p:val>
                                        </p:tav>
                                      </p:tavLst>
                                    </p:anim>
                                    <p:anim calcmode="lin" valueType="num">
                                      <p:cBhvr>
                                        <p:cTn id="8" dur="1000" fill="hold"/>
                                        <p:tgtEl>
                                          <p:spTgt spid="259086"/>
                                        </p:tgtEl>
                                        <p:attrNameLst>
                                          <p:attrName>ppt_h</p:attrName>
                                        </p:attrNameLst>
                                      </p:cBhvr>
                                      <p:tavLst>
                                        <p:tav tm="0">
                                          <p:val>
                                            <p:fltVal val="0.000000"/>
                                          </p:val>
                                        </p:tav>
                                        <p:tav tm="100000">
                                          <p:val>
                                            <p:strVal val="#ppt_h"/>
                                          </p:val>
                                        </p:tav>
                                      </p:tavLst>
                                    </p:anim>
                                    <p:anim calcmode="lin" valueType="num">
                                      <p:cBhvr>
                                        <p:cTn id="9" dur="1000" fill="hold"/>
                                        <p:tgtEl>
                                          <p:spTgt spid="25908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908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9087"/>
                                        </p:tgtEl>
                                        <p:attrNameLst>
                                          <p:attrName>style.visibility</p:attrName>
                                        </p:attrNameLst>
                                      </p:cBhvr>
                                      <p:to>
                                        <p:strVal val="visible"/>
                                      </p:to>
                                    </p:set>
                                    <p:animEffect transition="in" filter="wipe(left)">
                                      <p:cBhvr>
                                        <p:cTn id="15" dur="500"/>
                                        <p:tgtEl>
                                          <p:spTgt spid="25908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nodeType="clickEffect">
                                  <p:stCondLst>
                                    <p:cond delay="0"/>
                                  </p:stCondLst>
                                  <p:childTnLst>
                                    <p:set>
                                      <p:cBhvr>
                                        <p:cTn id="19" dur="1" fill="hold">
                                          <p:stCondLst>
                                            <p:cond delay="0"/>
                                          </p:stCondLst>
                                        </p:cTn>
                                        <p:tgtEl>
                                          <p:spTgt spid="259088"/>
                                        </p:tgtEl>
                                        <p:attrNameLst>
                                          <p:attrName>style.visibility</p:attrName>
                                        </p:attrNameLst>
                                      </p:cBhvr>
                                      <p:to>
                                        <p:strVal val="visible"/>
                                      </p:to>
                                    </p:set>
                                    <p:animEffect transition="in" filter="slide(fromTop)">
                                      <p:cBhvr>
                                        <p:cTn id="20" dur="500"/>
                                        <p:tgtEl>
                                          <p:spTgt spid="25908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259114"/>
                                        </p:tgtEl>
                                        <p:attrNameLst>
                                          <p:attrName>style.visibility</p:attrName>
                                        </p:attrNameLst>
                                      </p:cBhvr>
                                      <p:to>
                                        <p:strVal val="visible"/>
                                      </p:to>
                                    </p:set>
                                    <p:animEffect transition="in" filter="slide(fromTop)">
                                      <p:cBhvr>
                                        <p:cTn id="25" dur="500"/>
                                        <p:tgtEl>
                                          <p:spTgt spid="259114"/>
                                        </p:tgtEl>
                                      </p:cBhvr>
                                    </p:animEffect>
                                  </p:childTnLst>
                                </p:cTn>
                              </p:par>
                              <p:par>
                                <p:cTn id="26" presetID="2" presetClass="entr" presetSubtype="8" fill="hold" nodeType="withEffect">
                                  <p:stCondLst>
                                    <p:cond delay="0"/>
                                  </p:stCondLst>
                                  <p:childTnLst>
                                    <p:set>
                                      <p:cBhvr>
                                        <p:cTn id="27" dur="1" fill="hold">
                                          <p:stCondLst>
                                            <p:cond delay="0"/>
                                          </p:stCondLst>
                                        </p:cTn>
                                        <p:tgtEl>
                                          <p:spTgt spid="259115"/>
                                        </p:tgtEl>
                                        <p:attrNameLst>
                                          <p:attrName>style.visibility</p:attrName>
                                        </p:attrNameLst>
                                      </p:cBhvr>
                                      <p:to>
                                        <p:strVal val="visible"/>
                                      </p:to>
                                    </p:set>
                                    <p:anim calcmode="lin" valueType="num">
                                      <p:cBhvr additive="base">
                                        <p:cTn id="28" dur="500" fill="hold"/>
                                        <p:tgtEl>
                                          <p:spTgt spid="259115"/>
                                        </p:tgtEl>
                                        <p:attrNameLst>
                                          <p:attrName>ppt_x</p:attrName>
                                        </p:attrNameLst>
                                      </p:cBhvr>
                                      <p:tavLst>
                                        <p:tav tm="0">
                                          <p:val>
                                            <p:strVal val="0-#ppt_w/2"/>
                                          </p:val>
                                        </p:tav>
                                        <p:tav tm="100000">
                                          <p:val>
                                            <p:strVal val="#ppt_x"/>
                                          </p:val>
                                        </p:tav>
                                      </p:tavLst>
                                    </p:anim>
                                    <p:anim calcmode="lin" valueType="num">
                                      <p:cBhvr additive="base">
                                        <p:cTn id="29" dur="500" fill="hold"/>
                                        <p:tgtEl>
                                          <p:spTgt spid="25911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nodeType="clickEffect">
                                  <p:stCondLst>
                                    <p:cond delay="0"/>
                                  </p:stCondLst>
                                  <p:childTnLst>
                                    <p:set>
                                      <p:cBhvr>
                                        <p:cTn id="33" dur="1" fill="hold">
                                          <p:stCondLst>
                                            <p:cond delay="0"/>
                                          </p:stCondLst>
                                        </p:cTn>
                                        <p:tgtEl>
                                          <p:spTgt spid="259076"/>
                                        </p:tgtEl>
                                        <p:attrNameLst>
                                          <p:attrName>style.visibility</p:attrName>
                                        </p:attrNameLst>
                                      </p:cBhvr>
                                      <p:to>
                                        <p:strVal val="visible"/>
                                      </p:to>
                                    </p:set>
                                    <p:animEffect transition="in" filter="slide(fromTop)">
                                      <p:cBhvr>
                                        <p:cTn id="34" dur="500"/>
                                        <p:tgtEl>
                                          <p:spTgt spid="25907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59079"/>
                                        </p:tgtEl>
                                        <p:attrNameLst>
                                          <p:attrName>style.visibility</p:attrName>
                                        </p:attrNameLst>
                                      </p:cBhvr>
                                      <p:to>
                                        <p:strVal val="visible"/>
                                      </p:to>
                                    </p:set>
                                    <p:anim calcmode="lin" valueType="num">
                                      <p:cBhvr additive="base">
                                        <p:cTn id="39" dur="500" fill="hold"/>
                                        <p:tgtEl>
                                          <p:spTgt spid="259079"/>
                                        </p:tgtEl>
                                        <p:attrNameLst>
                                          <p:attrName>ppt_x</p:attrName>
                                        </p:attrNameLst>
                                      </p:cBhvr>
                                      <p:tavLst>
                                        <p:tav tm="0">
                                          <p:val>
                                            <p:strVal val="1+#ppt_w/2"/>
                                          </p:val>
                                        </p:tav>
                                        <p:tav tm="100000">
                                          <p:val>
                                            <p:strVal val="#ppt_x"/>
                                          </p:val>
                                        </p:tav>
                                      </p:tavLst>
                                    </p:anim>
                                    <p:anim calcmode="lin" valueType="num">
                                      <p:cBhvr additive="base">
                                        <p:cTn id="40" dur="500" fill="hold"/>
                                        <p:tgtEl>
                                          <p:spTgt spid="25907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259078"/>
                                        </p:tgtEl>
                                        <p:attrNameLst>
                                          <p:attrName>style.visibility</p:attrName>
                                        </p:attrNameLst>
                                      </p:cBhvr>
                                      <p:to>
                                        <p:strVal val="visible"/>
                                      </p:to>
                                    </p:set>
                                    <p:animEffect transition="in" filter="slide(fromTop)">
                                      <p:cBhvr>
                                        <p:cTn id="45" dur="500"/>
                                        <p:tgtEl>
                                          <p:spTgt spid="25907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59080"/>
                                        </p:tgtEl>
                                        <p:attrNameLst>
                                          <p:attrName>style.visibility</p:attrName>
                                        </p:attrNameLst>
                                      </p:cBhvr>
                                      <p:to>
                                        <p:strVal val="visible"/>
                                      </p:to>
                                    </p:set>
                                    <p:anim calcmode="lin" valueType="num">
                                      <p:cBhvr additive="base">
                                        <p:cTn id="50" dur="500" fill="hold"/>
                                        <p:tgtEl>
                                          <p:spTgt spid="259080"/>
                                        </p:tgtEl>
                                        <p:attrNameLst>
                                          <p:attrName>ppt_x</p:attrName>
                                        </p:attrNameLst>
                                      </p:cBhvr>
                                      <p:tavLst>
                                        <p:tav tm="0">
                                          <p:val>
                                            <p:strVal val="1+#ppt_w/2"/>
                                          </p:val>
                                        </p:tav>
                                        <p:tav tm="100000">
                                          <p:val>
                                            <p:strVal val="#ppt_x"/>
                                          </p:val>
                                        </p:tav>
                                      </p:tavLst>
                                    </p:anim>
                                    <p:anim calcmode="lin" valueType="num">
                                      <p:cBhvr additive="base">
                                        <p:cTn id="51" dur="500" fill="hold"/>
                                        <p:tgtEl>
                                          <p:spTgt spid="259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9" grpId="0"/>
      <p:bldP spid="259080" grpId="0"/>
      <p:bldP spid="259086" grpId="0"/>
      <p:bldP spid="2590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114" name="文本框 257113"/>
          <p:cNvSpPr txBox="1"/>
          <p:nvPr/>
        </p:nvSpPr>
        <p:spPr>
          <a:xfrm>
            <a:off x="746125" y="3098800"/>
            <a:ext cx="7642225" cy="1917700"/>
          </a:xfrm>
          <a:prstGeom prst="rect">
            <a:avLst/>
          </a:prstGeom>
          <a:noFill/>
          <a:ln w="9525">
            <a:noFill/>
          </a:ln>
        </p:spPr>
        <p:txBody>
          <a:bodyPr>
            <a:spAutoFit/>
          </a:bodyPr>
          <a:p>
            <a:r>
              <a:rPr lang="en-US" altLang="zh-CN" sz="2400" b="1" dirty="0">
                <a:latin typeface="楷体_GB2312" pitchFamily="49" charset="-122"/>
                <a:ea typeface="楷体_GB2312" pitchFamily="49" charset="-122"/>
              </a:rPr>
              <a:t>    </a:t>
            </a:r>
            <a:r>
              <a:rPr lang="zh-CN" altLang="en-US" sz="2400" b="1" dirty="0">
                <a:latin typeface="宋体" panose="02010600030101010101" pitchFamily="2" charset="-122"/>
              </a:rPr>
              <a:t>从图中曲线可看出，</a:t>
            </a:r>
            <a:r>
              <a:rPr lang="zh-CN" altLang="en-US" sz="2400" b="1" dirty="0">
                <a:solidFill>
                  <a:srgbClr val="000000"/>
                </a:solidFill>
                <a:latin typeface="宋体" panose="02010600030101010101" pitchFamily="2" charset="-122"/>
              </a:rPr>
              <a:t>电感和电容能量按正弦规律变化，最大值相等 </a:t>
            </a:r>
            <a:r>
              <a:rPr lang="en-US" altLang="zh-CN" sz="2400" b="1" i="1" err="1">
                <a:solidFill>
                  <a:srgbClr val="000000"/>
                </a:solidFill>
                <a:latin typeface="Times New Roman" panose="02020603050405020304" pitchFamily="18" charset="0"/>
              </a:rPr>
              <a:t>W</a:t>
            </a:r>
            <a:r>
              <a:rPr lang="en-US" altLang="zh-CN" sz="2400" b="1" i="1" baseline="-25000" err="1">
                <a:solidFill>
                  <a:srgbClr val="000000"/>
                </a:solidFill>
                <a:latin typeface="Times New Roman" panose="02020603050405020304" pitchFamily="18" charset="0"/>
              </a:rPr>
              <a:t>L</a:t>
            </a:r>
            <a:r>
              <a:rPr lang="en-US" altLang="zh-CN" sz="2400" b="1" baseline="-25000" err="1">
                <a:solidFill>
                  <a:srgbClr val="000000"/>
                </a:solidFill>
                <a:latin typeface="Times New Roman" panose="02020603050405020304" pitchFamily="18" charset="0"/>
              </a:rPr>
              <a:t>m</a:t>
            </a:r>
            <a:r>
              <a:rPr lang="en-US" altLang="zh-CN" sz="2400" b="1">
                <a:solidFill>
                  <a:srgbClr val="000000"/>
                </a:solidFill>
                <a:latin typeface="Times New Roman" panose="02020603050405020304" pitchFamily="18" charset="0"/>
              </a:rPr>
              <a:t>=</a:t>
            </a:r>
            <a:r>
              <a:rPr lang="en-US" altLang="zh-CN" sz="2400" b="1" i="1" err="1">
                <a:solidFill>
                  <a:srgbClr val="000000"/>
                </a:solidFill>
                <a:latin typeface="Times New Roman" panose="02020603050405020304" pitchFamily="18" charset="0"/>
              </a:rPr>
              <a:t>W</a:t>
            </a:r>
            <a:r>
              <a:rPr lang="en-US" altLang="zh-CN" sz="2400" b="1" i="1" baseline="-25000" err="1">
                <a:solidFill>
                  <a:srgbClr val="000000"/>
                </a:solidFill>
                <a:latin typeface="Times New Roman" panose="02020603050405020304" pitchFamily="18" charset="0"/>
              </a:rPr>
              <a:t>C</a:t>
            </a:r>
            <a:r>
              <a:rPr lang="en-US" altLang="zh-CN" sz="2400" b="1" baseline="-25000" err="1">
                <a:solidFill>
                  <a:srgbClr val="000000"/>
                </a:solidFill>
                <a:latin typeface="Times New Roman" panose="02020603050405020304" pitchFamily="18" charset="0"/>
              </a:rPr>
              <a:t>m</a:t>
            </a:r>
            <a:r>
              <a:rPr lang="zh-CN" altLang="en-US" sz="2400" b="1" dirty="0">
                <a:solidFill>
                  <a:srgbClr val="000000"/>
                </a:solidFill>
                <a:latin typeface="宋体" panose="02010600030101010101" pitchFamily="2" charset="-122"/>
              </a:rPr>
              <a:t>；</a:t>
            </a:r>
            <a:r>
              <a:rPr lang="zh-CN" altLang="en-US" sz="2400" b="1" dirty="0">
                <a:latin typeface="宋体" panose="02010600030101010101" pitchFamily="2" charset="-122"/>
              </a:rPr>
              <a:t>电场能量增加时，磁场能量在减少，且增加率和减少率相等，反之亦然。这说明电场与磁场间存在着完全的能量振荡，二者的和</a:t>
            </a:r>
            <a:r>
              <a:rPr lang="en-US" altLang="zh-CN" sz="2400" b="1" i="1">
                <a:latin typeface="Times New Roman" panose="02020603050405020304" pitchFamily="18" charset="0"/>
              </a:rPr>
              <a:t>W</a:t>
            </a:r>
            <a:r>
              <a:rPr lang="zh-CN" altLang="en-US" sz="2400" b="1" dirty="0">
                <a:latin typeface="宋体" panose="02010600030101010101" pitchFamily="2" charset="-122"/>
              </a:rPr>
              <a:t>不随时间变化，为一常量。</a:t>
            </a:r>
            <a:endParaRPr lang="zh-CN" altLang="en-US" sz="2400" b="1">
              <a:latin typeface="宋体" panose="02010600030101010101" pitchFamily="2" charset="-122"/>
            </a:endParaRPr>
          </a:p>
        </p:txBody>
      </p:sp>
      <p:sp>
        <p:nvSpPr>
          <p:cNvPr id="257115" name="文本框 257114"/>
          <p:cNvSpPr txBox="1"/>
          <p:nvPr/>
        </p:nvSpPr>
        <p:spPr>
          <a:xfrm>
            <a:off x="755650" y="5768975"/>
            <a:ext cx="7178675" cy="822325"/>
          </a:xfrm>
          <a:prstGeom prst="rect">
            <a:avLst/>
          </a:prstGeom>
          <a:noFill/>
          <a:ln w="9525">
            <a:noFill/>
          </a:ln>
        </p:spPr>
        <p:txBody>
          <a:bodyPr>
            <a:spAutoFit/>
          </a:bodyPr>
          <a:p>
            <a:r>
              <a:rPr lang="zh-CN" altLang="en-US" sz="2400" b="1" dirty="0">
                <a:solidFill>
                  <a:srgbClr val="000000"/>
                </a:solidFill>
                <a:latin typeface="Times New Roman" panose="02020603050405020304" pitchFamily="18" charset="0"/>
              </a:rPr>
              <a:t>总能量是常量，不随时间变化，正好等于最大值，</a:t>
            </a:r>
            <a:r>
              <a:rPr lang="zh-CN" altLang="en-US" sz="2400" b="1" dirty="0">
                <a:solidFill>
                  <a:srgbClr val="000000"/>
                </a:solidFill>
                <a:latin typeface="楷体_GB2312" pitchFamily="49" charset="-122"/>
              </a:rPr>
              <a:t>与</a:t>
            </a:r>
            <a:r>
              <a:rPr lang="zh-CN" altLang="en-US" sz="2400" b="1" dirty="0">
                <a:solidFill>
                  <a:srgbClr val="000000"/>
                </a:solidFill>
                <a:latin typeface="楷体_GB2312" pitchFamily="49" charset="-122"/>
                <a:ea typeface="楷体_GB2312" pitchFamily="49" charset="-122"/>
              </a:rPr>
              <a:t> </a:t>
            </a:r>
            <a:r>
              <a:rPr lang="en-US" altLang="zh-CN" sz="2400" b="1" i="1">
                <a:solidFill>
                  <a:srgbClr val="000000"/>
                </a:solidFill>
                <a:latin typeface="Times New Roman" panose="02020603050405020304" pitchFamily="18" charset="0"/>
              </a:rPr>
              <a:t>Q</a:t>
            </a:r>
            <a:r>
              <a:rPr lang="en-US" altLang="zh-CN" sz="2400" b="1" baseline="3000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成正比。</a:t>
            </a:r>
            <a:endParaRPr lang="zh-CN" altLang="en-US" sz="2400" b="1">
              <a:solidFill>
                <a:srgbClr val="000000"/>
              </a:solidFill>
              <a:latin typeface="Times New Roman" panose="02020603050405020304" pitchFamily="18" charset="0"/>
            </a:endParaRPr>
          </a:p>
        </p:txBody>
      </p:sp>
      <p:graphicFrame>
        <p:nvGraphicFramePr>
          <p:cNvPr id="257116" name="对象 257115"/>
          <p:cNvGraphicFramePr/>
          <p:nvPr/>
        </p:nvGraphicFramePr>
        <p:xfrm>
          <a:off x="1342708" y="5016500"/>
          <a:ext cx="4658360" cy="752475"/>
        </p:xfrm>
        <a:graphic>
          <a:graphicData uri="http://schemas.openxmlformats.org/presentationml/2006/ole">
            <mc:AlternateContent xmlns:mc="http://schemas.openxmlformats.org/markup-compatibility/2006">
              <mc:Choice xmlns:v="urn:schemas-microsoft-com:vml" Requires="v">
                <p:oleObj spid="_x0000_s3231" name="" r:id="rId1" imgW="2108200" imgH="342900" progId="Equation.3">
                  <p:embed/>
                </p:oleObj>
              </mc:Choice>
              <mc:Fallback>
                <p:oleObj name="" r:id="rId1" imgW="2108200" imgH="342900" progId="Equation.3">
                  <p:embed/>
                  <p:pic>
                    <p:nvPicPr>
                      <p:cNvPr id="0" name="图片 3230"/>
                      <p:cNvPicPr/>
                      <p:nvPr/>
                    </p:nvPicPr>
                    <p:blipFill>
                      <a:blip r:embed="rId2"/>
                      <a:stretch>
                        <a:fillRect/>
                      </a:stretch>
                    </p:blipFill>
                    <p:spPr>
                      <a:xfrm>
                        <a:off x="1342708" y="5016500"/>
                        <a:ext cx="4658360" cy="752475"/>
                      </a:xfrm>
                      <a:prstGeom prst="rect">
                        <a:avLst/>
                      </a:prstGeom>
                      <a:gradFill rotWithShape="0">
                        <a:gsLst>
                          <a:gs pos="0">
                            <a:srgbClr val="FFFF00"/>
                          </a:gs>
                          <a:gs pos="100000">
                            <a:srgbClr val="FFFF00">
                              <a:gamma/>
                              <a:tint val="38039"/>
                              <a:invGamma/>
                            </a:srgbClr>
                          </a:gs>
                        </a:gsLst>
                        <a:lin ang="5400000" scaled="1"/>
                        <a:tileRect/>
                      </a:gradFill>
                      <a:ln w="38100">
                        <a:noFill/>
                        <a:miter/>
                      </a:ln>
                      <a:effectLst>
                        <a:prstShdw prst="shdw17" dist="17961" dir="2699999">
                          <a:srgbClr val="FFFF00">
                            <a:gamma/>
                            <a:shade val="60000"/>
                            <a:invGamma/>
                          </a:srgbClr>
                        </a:prstShdw>
                      </a:effectLst>
                    </p:spPr>
                  </p:pic>
                </p:oleObj>
              </mc:Fallback>
            </mc:AlternateContent>
          </a:graphicData>
        </a:graphic>
      </p:graphicFrame>
      <p:graphicFrame>
        <p:nvGraphicFramePr>
          <p:cNvPr id="257117" name="对象 257116"/>
          <p:cNvGraphicFramePr/>
          <p:nvPr/>
        </p:nvGraphicFramePr>
        <p:xfrm>
          <a:off x="6273800" y="5049838"/>
          <a:ext cx="1651000" cy="719137"/>
        </p:xfrm>
        <a:graphic>
          <a:graphicData uri="http://schemas.openxmlformats.org/presentationml/2006/ole">
            <mc:AlternateContent xmlns:mc="http://schemas.openxmlformats.org/markup-compatibility/2006">
              <mc:Choice xmlns:v="urn:schemas-microsoft-com:vml" Requires="v">
                <p:oleObj spid="_x0000_s3230" name="" r:id="rId3" imgW="786765" imgH="342900" progId="Equation.3">
                  <p:embed/>
                </p:oleObj>
              </mc:Choice>
              <mc:Fallback>
                <p:oleObj name="" r:id="rId3" imgW="786765" imgH="342900" progId="Equation.3">
                  <p:embed/>
                  <p:pic>
                    <p:nvPicPr>
                      <p:cNvPr id="0" name="图片 3229"/>
                      <p:cNvPicPr/>
                      <p:nvPr/>
                    </p:nvPicPr>
                    <p:blipFill>
                      <a:blip r:embed="rId4"/>
                      <a:stretch>
                        <a:fillRect/>
                      </a:stretch>
                    </p:blipFill>
                    <p:spPr>
                      <a:xfrm>
                        <a:off x="6273800" y="5049838"/>
                        <a:ext cx="1651000" cy="719137"/>
                      </a:xfrm>
                      <a:prstGeom prst="rect">
                        <a:avLst/>
                      </a:prstGeom>
                      <a:noFill/>
                      <a:ln w="38100">
                        <a:noFill/>
                        <a:miter/>
                      </a:ln>
                    </p:spPr>
                  </p:pic>
                </p:oleObj>
              </mc:Fallback>
            </mc:AlternateContent>
          </a:graphicData>
        </a:graphic>
      </p:graphicFrame>
      <p:grpSp>
        <p:nvGrpSpPr>
          <p:cNvPr id="257143" name="组合 257142"/>
          <p:cNvGrpSpPr/>
          <p:nvPr/>
        </p:nvGrpSpPr>
        <p:grpSpPr>
          <a:xfrm>
            <a:off x="1098550" y="233363"/>
            <a:ext cx="7058025" cy="2889250"/>
            <a:chOff x="582" y="147"/>
            <a:chExt cx="4446" cy="1820"/>
          </a:xfrm>
        </p:grpSpPr>
        <p:sp>
          <p:nvSpPr>
            <p:cNvPr id="257119" name="任意多边形 257118"/>
            <p:cNvSpPr/>
            <p:nvPr/>
          </p:nvSpPr>
          <p:spPr>
            <a:xfrm>
              <a:off x="3472" y="637"/>
              <a:ext cx="701" cy="518"/>
            </a:xfrm>
            <a:custGeom>
              <a:avLst/>
              <a:gdLst/>
              <a:ahLst/>
              <a:cxnLst/>
              <a:pathLst>
                <a:path w="701" h="518">
                  <a:moveTo>
                    <a:pt x="701" y="518"/>
                  </a:moveTo>
                  <a:lnTo>
                    <a:pt x="675" y="447"/>
                  </a:lnTo>
                  <a:lnTo>
                    <a:pt x="648" y="379"/>
                  </a:lnTo>
                  <a:lnTo>
                    <a:pt x="624" y="322"/>
                  </a:lnTo>
                  <a:lnTo>
                    <a:pt x="600" y="265"/>
                  </a:lnTo>
                  <a:lnTo>
                    <a:pt x="576" y="215"/>
                  </a:lnTo>
                  <a:lnTo>
                    <a:pt x="551" y="169"/>
                  </a:lnTo>
                  <a:lnTo>
                    <a:pt x="525" y="129"/>
                  </a:lnTo>
                  <a:lnTo>
                    <a:pt x="499" y="94"/>
                  </a:lnTo>
                  <a:lnTo>
                    <a:pt x="475" y="65"/>
                  </a:lnTo>
                  <a:lnTo>
                    <a:pt x="450" y="41"/>
                  </a:lnTo>
                  <a:lnTo>
                    <a:pt x="426" y="24"/>
                  </a:lnTo>
                  <a:lnTo>
                    <a:pt x="400" y="8"/>
                  </a:lnTo>
                  <a:lnTo>
                    <a:pt x="376" y="2"/>
                  </a:lnTo>
                  <a:lnTo>
                    <a:pt x="349" y="0"/>
                  </a:lnTo>
                  <a:lnTo>
                    <a:pt x="325" y="2"/>
                  </a:lnTo>
                  <a:lnTo>
                    <a:pt x="301" y="8"/>
                  </a:lnTo>
                  <a:lnTo>
                    <a:pt x="275" y="24"/>
                  </a:lnTo>
                  <a:lnTo>
                    <a:pt x="250" y="41"/>
                  </a:lnTo>
                  <a:lnTo>
                    <a:pt x="226" y="65"/>
                  </a:lnTo>
                  <a:lnTo>
                    <a:pt x="200" y="94"/>
                  </a:lnTo>
                  <a:lnTo>
                    <a:pt x="176" y="129"/>
                  </a:lnTo>
                  <a:lnTo>
                    <a:pt x="149" y="169"/>
                  </a:lnTo>
                  <a:lnTo>
                    <a:pt x="125" y="215"/>
                  </a:lnTo>
                  <a:lnTo>
                    <a:pt x="101" y="265"/>
                  </a:lnTo>
                  <a:lnTo>
                    <a:pt x="77" y="322"/>
                  </a:lnTo>
                  <a:lnTo>
                    <a:pt x="50" y="379"/>
                  </a:lnTo>
                  <a:lnTo>
                    <a:pt x="26" y="447"/>
                  </a:lnTo>
                  <a:lnTo>
                    <a:pt x="0" y="518"/>
                  </a:ln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257120" name="任意多边形 257119"/>
            <p:cNvSpPr/>
            <p:nvPr/>
          </p:nvSpPr>
          <p:spPr>
            <a:xfrm>
              <a:off x="2785" y="1131"/>
              <a:ext cx="699" cy="518"/>
            </a:xfrm>
            <a:custGeom>
              <a:avLst/>
              <a:gdLst/>
              <a:ahLst/>
              <a:cxnLst/>
              <a:pathLst>
                <a:path w="699" h="518">
                  <a:moveTo>
                    <a:pt x="699" y="0"/>
                  </a:moveTo>
                  <a:lnTo>
                    <a:pt x="675" y="72"/>
                  </a:lnTo>
                  <a:lnTo>
                    <a:pt x="650" y="138"/>
                  </a:lnTo>
                  <a:lnTo>
                    <a:pt x="626" y="199"/>
                  </a:lnTo>
                  <a:lnTo>
                    <a:pt x="600" y="254"/>
                  </a:lnTo>
                  <a:lnTo>
                    <a:pt x="576" y="305"/>
                  </a:lnTo>
                  <a:lnTo>
                    <a:pt x="549" y="349"/>
                  </a:lnTo>
                  <a:lnTo>
                    <a:pt x="525" y="388"/>
                  </a:lnTo>
                  <a:lnTo>
                    <a:pt x="501" y="423"/>
                  </a:lnTo>
                  <a:lnTo>
                    <a:pt x="475" y="452"/>
                  </a:lnTo>
                  <a:lnTo>
                    <a:pt x="450" y="474"/>
                  </a:lnTo>
                  <a:lnTo>
                    <a:pt x="426" y="494"/>
                  </a:lnTo>
                  <a:lnTo>
                    <a:pt x="400" y="507"/>
                  </a:lnTo>
                  <a:lnTo>
                    <a:pt x="376" y="516"/>
                  </a:lnTo>
                  <a:lnTo>
                    <a:pt x="349" y="518"/>
                  </a:lnTo>
                  <a:lnTo>
                    <a:pt x="325" y="516"/>
                  </a:lnTo>
                  <a:lnTo>
                    <a:pt x="301" y="507"/>
                  </a:lnTo>
                  <a:lnTo>
                    <a:pt x="277" y="494"/>
                  </a:lnTo>
                  <a:lnTo>
                    <a:pt x="250" y="474"/>
                  </a:lnTo>
                  <a:lnTo>
                    <a:pt x="224" y="452"/>
                  </a:lnTo>
                  <a:lnTo>
                    <a:pt x="200" y="423"/>
                  </a:lnTo>
                  <a:lnTo>
                    <a:pt x="176" y="388"/>
                  </a:lnTo>
                  <a:lnTo>
                    <a:pt x="152" y="349"/>
                  </a:lnTo>
                  <a:lnTo>
                    <a:pt x="127" y="305"/>
                  </a:lnTo>
                  <a:lnTo>
                    <a:pt x="101" y="254"/>
                  </a:lnTo>
                  <a:lnTo>
                    <a:pt x="75" y="199"/>
                  </a:lnTo>
                  <a:lnTo>
                    <a:pt x="50" y="138"/>
                  </a:lnTo>
                  <a:lnTo>
                    <a:pt x="26" y="72"/>
                  </a:lnTo>
                  <a:lnTo>
                    <a:pt x="0" y="0"/>
                  </a:ln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257121" name="任意多边形 257120"/>
            <p:cNvSpPr/>
            <p:nvPr/>
          </p:nvSpPr>
          <p:spPr>
            <a:xfrm>
              <a:off x="3481" y="1131"/>
              <a:ext cx="701" cy="518"/>
            </a:xfrm>
            <a:custGeom>
              <a:avLst/>
              <a:gdLst/>
              <a:ahLst/>
              <a:cxnLst/>
              <a:pathLst>
                <a:path w="701" h="518">
                  <a:moveTo>
                    <a:pt x="701" y="0"/>
                  </a:moveTo>
                  <a:lnTo>
                    <a:pt x="675" y="72"/>
                  </a:lnTo>
                  <a:lnTo>
                    <a:pt x="648" y="138"/>
                  </a:lnTo>
                  <a:lnTo>
                    <a:pt x="624" y="199"/>
                  </a:lnTo>
                  <a:lnTo>
                    <a:pt x="600" y="254"/>
                  </a:lnTo>
                  <a:lnTo>
                    <a:pt x="576" y="305"/>
                  </a:lnTo>
                  <a:lnTo>
                    <a:pt x="551" y="349"/>
                  </a:lnTo>
                  <a:lnTo>
                    <a:pt x="525" y="388"/>
                  </a:lnTo>
                  <a:lnTo>
                    <a:pt x="499" y="423"/>
                  </a:lnTo>
                  <a:lnTo>
                    <a:pt x="475" y="452"/>
                  </a:lnTo>
                  <a:lnTo>
                    <a:pt x="450" y="474"/>
                  </a:lnTo>
                  <a:lnTo>
                    <a:pt x="426" y="494"/>
                  </a:lnTo>
                  <a:lnTo>
                    <a:pt x="400" y="507"/>
                  </a:lnTo>
                  <a:lnTo>
                    <a:pt x="376" y="516"/>
                  </a:lnTo>
                  <a:lnTo>
                    <a:pt x="349" y="518"/>
                  </a:lnTo>
                  <a:lnTo>
                    <a:pt x="325" y="516"/>
                  </a:lnTo>
                  <a:lnTo>
                    <a:pt x="301" y="507"/>
                  </a:lnTo>
                  <a:lnTo>
                    <a:pt x="275" y="494"/>
                  </a:lnTo>
                  <a:lnTo>
                    <a:pt x="250" y="474"/>
                  </a:lnTo>
                  <a:lnTo>
                    <a:pt x="226" y="452"/>
                  </a:lnTo>
                  <a:lnTo>
                    <a:pt x="200" y="423"/>
                  </a:lnTo>
                  <a:lnTo>
                    <a:pt x="176" y="388"/>
                  </a:lnTo>
                  <a:lnTo>
                    <a:pt x="149" y="349"/>
                  </a:lnTo>
                  <a:lnTo>
                    <a:pt x="125" y="305"/>
                  </a:lnTo>
                  <a:lnTo>
                    <a:pt x="101" y="254"/>
                  </a:lnTo>
                  <a:lnTo>
                    <a:pt x="77" y="199"/>
                  </a:lnTo>
                  <a:lnTo>
                    <a:pt x="50" y="138"/>
                  </a:lnTo>
                  <a:lnTo>
                    <a:pt x="26" y="72"/>
                  </a:lnTo>
                  <a:lnTo>
                    <a:pt x="0" y="0"/>
                  </a:ln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257122" name="任意多边形 257121"/>
            <p:cNvSpPr/>
            <p:nvPr/>
          </p:nvSpPr>
          <p:spPr>
            <a:xfrm>
              <a:off x="692" y="618"/>
              <a:ext cx="701" cy="518"/>
            </a:xfrm>
            <a:custGeom>
              <a:avLst/>
              <a:gdLst/>
              <a:ahLst/>
              <a:cxnLst/>
              <a:pathLst>
                <a:path w="701" h="518">
                  <a:moveTo>
                    <a:pt x="701" y="518"/>
                  </a:moveTo>
                  <a:lnTo>
                    <a:pt x="677" y="447"/>
                  </a:lnTo>
                  <a:lnTo>
                    <a:pt x="653" y="379"/>
                  </a:lnTo>
                  <a:lnTo>
                    <a:pt x="626" y="322"/>
                  </a:lnTo>
                  <a:lnTo>
                    <a:pt x="600" y="265"/>
                  </a:lnTo>
                  <a:lnTo>
                    <a:pt x="576" y="215"/>
                  </a:lnTo>
                  <a:lnTo>
                    <a:pt x="552" y="169"/>
                  </a:lnTo>
                  <a:lnTo>
                    <a:pt x="527" y="129"/>
                  </a:lnTo>
                  <a:lnTo>
                    <a:pt x="503" y="94"/>
                  </a:lnTo>
                  <a:lnTo>
                    <a:pt x="477" y="65"/>
                  </a:lnTo>
                  <a:lnTo>
                    <a:pt x="450" y="41"/>
                  </a:lnTo>
                  <a:lnTo>
                    <a:pt x="426" y="24"/>
                  </a:lnTo>
                  <a:lnTo>
                    <a:pt x="402" y="8"/>
                  </a:lnTo>
                  <a:lnTo>
                    <a:pt x="378" y="2"/>
                  </a:lnTo>
                  <a:lnTo>
                    <a:pt x="352" y="0"/>
                  </a:lnTo>
                  <a:lnTo>
                    <a:pt x="327" y="2"/>
                  </a:lnTo>
                  <a:lnTo>
                    <a:pt x="301" y="8"/>
                  </a:lnTo>
                  <a:lnTo>
                    <a:pt x="277" y="24"/>
                  </a:lnTo>
                  <a:lnTo>
                    <a:pt x="253" y="41"/>
                  </a:lnTo>
                  <a:lnTo>
                    <a:pt x="226" y="65"/>
                  </a:lnTo>
                  <a:lnTo>
                    <a:pt x="202" y="94"/>
                  </a:lnTo>
                  <a:lnTo>
                    <a:pt x="178" y="129"/>
                  </a:lnTo>
                  <a:lnTo>
                    <a:pt x="152" y="169"/>
                  </a:lnTo>
                  <a:lnTo>
                    <a:pt x="127" y="215"/>
                  </a:lnTo>
                  <a:lnTo>
                    <a:pt x="101" y="265"/>
                  </a:lnTo>
                  <a:lnTo>
                    <a:pt x="77" y="322"/>
                  </a:lnTo>
                  <a:lnTo>
                    <a:pt x="53" y="379"/>
                  </a:lnTo>
                  <a:lnTo>
                    <a:pt x="29" y="447"/>
                  </a:lnTo>
                  <a:lnTo>
                    <a:pt x="0" y="518"/>
                  </a:ln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257123" name="任意多边形 257122"/>
            <p:cNvSpPr/>
            <p:nvPr/>
          </p:nvSpPr>
          <p:spPr>
            <a:xfrm>
              <a:off x="1392" y="1131"/>
              <a:ext cx="699" cy="518"/>
            </a:xfrm>
            <a:custGeom>
              <a:avLst/>
              <a:gdLst/>
              <a:ahLst/>
              <a:cxnLst/>
              <a:pathLst>
                <a:path w="699" h="518">
                  <a:moveTo>
                    <a:pt x="699" y="0"/>
                  </a:moveTo>
                  <a:lnTo>
                    <a:pt x="673" y="72"/>
                  </a:lnTo>
                  <a:lnTo>
                    <a:pt x="646" y="138"/>
                  </a:lnTo>
                  <a:lnTo>
                    <a:pt x="622" y="199"/>
                  </a:lnTo>
                  <a:lnTo>
                    <a:pt x="598" y="254"/>
                  </a:lnTo>
                  <a:lnTo>
                    <a:pt x="574" y="305"/>
                  </a:lnTo>
                  <a:lnTo>
                    <a:pt x="550" y="349"/>
                  </a:lnTo>
                  <a:lnTo>
                    <a:pt x="523" y="388"/>
                  </a:lnTo>
                  <a:lnTo>
                    <a:pt x="499" y="423"/>
                  </a:lnTo>
                  <a:lnTo>
                    <a:pt x="475" y="452"/>
                  </a:lnTo>
                  <a:lnTo>
                    <a:pt x="451" y="474"/>
                  </a:lnTo>
                  <a:lnTo>
                    <a:pt x="424" y="494"/>
                  </a:lnTo>
                  <a:lnTo>
                    <a:pt x="400" y="507"/>
                  </a:lnTo>
                  <a:lnTo>
                    <a:pt x="374" y="516"/>
                  </a:lnTo>
                  <a:lnTo>
                    <a:pt x="350" y="518"/>
                  </a:lnTo>
                  <a:lnTo>
                    <a:pt x="325" y="516"/>
                  </a:lnTo>
                  <a:lnTo>
                    <a:pt x="301" y="507"/>
                  </a:lnTo>
                  <a:lnTo>
                    <a:pt x="275" y="494"/>
                  </a:lnTo>
                  <a:lnTo>
                    <a:pt x="251" y="474"/>
                  </a:lnTo>
                  <a:lnTo>
                    <a:pt x="224" y="452"/>
                  </a:lnTo>
                  <a:lnTo>
                    <a:pt x="200" y="423"/>
                  </a:lnTo>
                  <a:lnTo>
                    <a:pt x="176" y="388"/>
                  </a:lnTo>
                  <a:lnTo>
                    <a:pt x="149" y="349"/>
                  </a:lnTo>
                  <a:lnTo>
                    <a:pt x="125" y="305"/>
                  </a:lnTo>
                  <a:lnTo>
                    <a:pt x="101" y="254"/>
                  </a:lnTo>
                  <a:lnTo>
                    <a:pt x="75" y="199"/>
                  </a:lnTo>
                  <a:lnTo>
                    <a:pt x="51" y="138"/>
                  </a:lnTo>
                  <a:lnTo>
                    <a:pt x="24" y="72"/>
                  </a:lnTo>
                  <a:lnTo>
                    <a:pt x="0" y="0"/>
                  </a:ln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257124" name="任意多边形 257123"/>
            <p:cNvSpPr/>
            <p:nvPr/>
          </p:nvSpPr>
          <p:spPr>
            <a:xfrm>
              <a:off x="2094" y="618"/>
              <a:ext cx="699" cy="518"/>
            </a:xfrm>
            <a:custGeom>
              <a:avLst/>
              <a:gdLst/>
              <a:ahLst/>
              <a:cxnLst/>
              <a:pathLst>
                <a:path w="699" h="518">
                  <a:moveTo>
                    <a:pt x="699" y="518"/>
                  </a:moveTo>
                  <a:lnTo>
                    <a:pt x="672" y="447"/>
                  </a:lnTo>
                  <a:lnTo>
                    <a:pt x="648" y="379"/>
                  </a:lnTo>
                  <a:lnTo>
                    <a:pt x="622" y="322"/>
                  </a:lnTo>
                  <a:lnTo>
                    <a:pt x="598" y="265"/>
                  </a:lnTo>
                  <a:lnTo>
                    <a:pt x="574" y="215"/>
                  </a:lnTo>
                  <a:lnTo>
                    <a:pt x="547" y="169"/>
                  </a:lnTo>
                  <a:lnTo>
                    <a:pt x="523" y="129"/>
                  </a:lnTo>
                  <a:lnTo>
                    <a:pt x="499" y="94"/>
                  </a:lnTo>
                  <a:lnTo>
                    <a:pt x="472" y="65"/>
                  </a:lnTo>
                  <a:lnTo>
                    <a:pt x="448" y="41"/>
                  </a:lnTo>
                  <a:lnTo>
                    <a:pt x="422" y="24"/>
                  </a:lnTo>
                  <a:lnTo>
                    <a:pt x="398" y="8"/>
                  </a:lnTo>
                  <a:lnTo>
                    <a:pt x="374" y="2"/>
                  </a:lnTo>
                  <a:lnTo>
                    <a:pt x="349" y="0"/>
                  </a:lnTo>
                  <a:lnTo>
                    <a:pt x="323" y="2"/>
                  </a:lnTo>
                  <a:lnTo>
                    <a:pt x="299" y="8"/>
                  </a:lnTo>
                  <a:lnTo>
                    <a:pt x="272" y="24"/>
                  </a:lnTo>
                  <a:lnTo>
                    <a:pt x="248" y="41"/>
                  </a:lnTo>
                  <a:lnTo>
                    <a:pt x="224" y="65"/>
                  </a:lnTo>
                  <a:lnTo>
                    <a:pt x="198" y="94"/>
                  </a:lnTo>
                  <a:lnTo>
                    <a:pt x="174" y="129"/>
                  </a:lnTo>
                  <a:lnTo>
                    <a:pt x="149" y="169"/>
                  </a:lnTo>
                  <a:lnTo>
                    <a:pt x="123" y="215"/>
                  </a:lnTo>
                  <a:lnTo>
                    <a:pt x="99" y="265"/>
                  </a:lnTo>
                  <a:lnTo>
                    <a:pt x="72" y="322"/>
                  </a:lnTo>
                  <a:lnTo>
                    <a:pt x="48" y="379"/>
                  </a:lnTo>
                  <a:lnTo>
                    <a:pt x="24" y="447"/>
                  </a:lnTo>
                  <a:lnTo>
                    <a:pt x="0" y="518"/>
                  </a:lnTo>
                </a:path>
              </a:pathLst>
            </a:custGeom>
            <a:noFill/>
            <a:ln w="38100" cap="flat" cmpd="sng">
              <a:solidFill>
                <a:srgbClr val="000000"/>
              </a:solidFill>
              <a:prstDash val="solid"/>
              <a:headEnd type="none" w="med" len="med"/>
              <a:tailEnd type="none" w="med" len="med"/>
            </a:ln>
          </p:spPr>
          <p:txBody>
            <a:bodyPr/>
            <a:p>
              <a:endParaRPr lang="zh-CN" altLang="en-US"/>
            </a:p>
          </p:txBody>
        </p:sp>
        <p:sp>
          <p:nvSpPr>
            <p:cNvPr id="257125" name="任意多边形 257124"/>
            <p:cNvSpPr/>
            <p:nvPr/>
          </p:nvSpPr>
          <p:spPr>
            <a:xfrm>
              <a:off x="692" y="1131"/>
              <a:ext cx="701" cy="518"/>
            </a:xfrm>
            <a:custGeom>
              <a:avLst/>
              <a:gdLst/>
              <a:ahLst/>
              <a:cxnLst/>
              <a:pathLst>
                <a:path w="701" h="518">
                  <a:moveTo>
                    <a:pt x="701" y="0"/>
                  </a:moveTo>
                  <a:lnTo>
                    <a:pt x="677" y="72"/>
                  </a:lnTo>
                  <a:lnTo>
                    <a:pt x="653" y="138"/>
                  </a:lnTo>
                  <a:lnTo>
                    <a:pt x="626" y="199"/>
                  </a:lnTo>
                  <a:lnTo>
                    <a:pt x="600" y="254"/>
                  </a:lnTo>
                  <a:lnTo>
                    <a:pt x="576" y="305"/>
                  </a:lnTo>
                  <a:lnTo>
                    <a:pt x="552" y="349"/>
                  </a:lnTo>
                  <a:lnTo>
                    <a:pt x="527" y="388"/>
                  </a:lnTo>
                  <a:lnTo>
                    <a:pt x="503" y="423"/>
                  </a:lnTo>
                  <a:lnTo>
                    <a:pt x="477" y="452"/>
                  </a:lnTo>
                  <a:lnTo>
                    <a:pt x="450" y="474"/>
                  </a:lnTo>
                  <a:lnTo>
                    <a:pt x="426" y="494"/>
                  </a:lnTo>
                  <a:lnTo>
                    <a:pt x="402" y="507"/>
                  </a:lnTo>
                  <a:lnTo>
                    <a:pt x="378" y="516"/>
                  </a:lnTo>
                  <a:lnTo>
                    <a:pt x="352" y="518"/>
                  </a:lnTo>
                  <a:lnTo>
                    <a:pt x="327" y="516"/>
                  </a:lnTo>
                  <a:lnTo>
                    <a:pt x="301" y="507"/>
                  </a:lnTo>
                  <a:lnTo>
                    <a:pt x="277" y="494"/>
                  </a:lnTo>
                  <a:lnTo>
                    <a:pt x="253" y="474"/>
                  </a:lnTo>
                  <a:lnTo>
                    <a:pt x="226" y="452"/>
                  </a:lnTo>
                  <a:lnTo>
                    <a:pt x="202" y="423"/>
                  </a:lnTo>
                  <a:lnTo>
                    <a:pt x="178" y="388"/>
                  </a:lnTo>
                  <a:lnTo>
                    <a:pt x="152" y="349"/>
                  </a:lnTo>
                  <a:lnTo>
                    <a:pt x="127" y="305"/>
                  </a:lnTo>
                  <a:lnTo>
                    <a:pt x="101" y="254"/>
                  </a:lnTo>
                  <a:lnTo>
                    <a:pt x="77" y="199"/>
                  </a:lnTo>
                  <a:lnTo>
                    <a:pt x="53" y="138"/>
                  </a:lnTo>
                  <a:lnTo>
                    <a:pt x="29" y="72"/>
                  </a:lnTo>
                  <a:lnTo>
                    <a:pt x="0" y="0"/>
                  </a:ln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257126" name="任意多边形 257125"/>
            <p:cNvSpPr/>
            <p:nvPr/>
          </p:nvSpPr>
          <p:spPr>
            <a:xfrm>
              <a:off x="1392" y="618"/>
              <a:ext cx="699" cy="518"/>
            </a:xfrm>
            <a:custGeom>
              <a:avLst/>
              <a:gdLst/>
              <a:ahLst/>
              <a:cxnLst/>
              <a:pathLst>
                <a:path w="699" h="518">
                  <a:moveTo>
                    <a:pt x="699" y="518"/>
                  </a:moveTo>
                  <a:lnTo>
                    <a:pt x="673" y="447"/>
                  </a:lnTo>
                  <a:lnTo>
                    <a:pt x="646" y="379"/>
                  </a:lnTo>
                  <a:lnTo>
                    <a:pt x="622" y="322"/>
                  </a:lnTo>
                  <a:lnTo>
                    <a:pt x="598" y="265"/>
                  </a:lnTo>
                  <a:lnTo>
                    <a:pt x="574" y="215"/>
                  </a:lnTo>
                  <a:lnTo>
                    <a:pt x="550" y="169"/>
                  </a:lnTo>
                  <a:lnTo>
                    <a:pt x="523" y="129"/>
                  </a:lnTo>
                  <a:lnTo>
                    <a:pt x="499" y="94"/>
                  </a:lnTo>
                  <a:lnTo>
                    <a:pt x="475" y="65"/>
                  </a:lnTo>
                  <a:lnTo>
                    <a:pt x="451" y="41"/>
                  </a:lnTo>
                  <a:lnTo>
                    <a:pt x="424" y="24"/>
                  </a:lnTo>
                  <a:lnTo>
                    <a:pt x="400" y="8"/>
                  </a:lnTo>
                  <a:lnTo>
                    <a:pt x="374" y="2"/>
                  </a:lnTo>
                  <a:lnTo>
                    <a:pt x="350" y="0"/>
                  </a:lnTo>
                  <a:lnTo>
                    <a:pt x="325" y="2"/>
                  </a:lnTo>
                  <a:lnTo>
                    <a:pt x="301" y="8"/>
                  </a:lnTo>
                  <a:lnTo>
                    <a:pt x="275" y="24"/>
                  </a:lnTo>
                  <a:lnTo>
                    <a:pt x="251" y="41"/>
                  </a:lnTo>
                  <a:lnTo>
                    <a:pt x="224" y="65"/>
                  </a:lnTo>
                  <a:lnTo>
                    <a:pt x="200" y="94"/>
                  </a:lnTo>
                  <a:lnTo>
                    <a:pt x="176" y="129"/>
                  </a:lnTo>
                  <a:lnTo>
                    <a:pt x="149" y="169"/>
                  </a:lnTo>
                  <a:lnTo>
                    <a:pt x="125" y="215"/>
                  </a:lnTo>
                  <a:lnTo>
                    <a:pt x="101" y="265"/>
                  </a:lnTo>
                  <a:lnTo>
                    <a:pt x="75" y="322"/>
                  </a:lnTo>
                  <a:lnTo>
                    <a:pt x="51" y="379"/>
                  </a:lnTo>
                  <a:lnTo>
                    <a:pt x="24" y="447"/>
                  </a:lnTo>
                  <a:lnTo>
                    <a:pt x="0" y="518"/>
                  </a:ln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257127" name="任意多边形 257126"/>
            <p:cNvSpPr/>
            <p:nvPr/>
          </p:nvSpPr>
          <p:spPr>
            <a:xfrm>
              <a:off x="2094" y="1131"/>
              <a:ext cx="699" cy="518"/>
            </a:xfrm>
            <a:custGeom>
              <a:avLst/>
              <a:gdLst/>
              <a:ahLst/>
              <a:cxnLst/>
              <a:pathLst>
                <a:path w="699" h="518">
                  <a:moveTo>
                    <a:pt x="699" y="0"/>
                  </a:moveTo>
                  <a:lnTo>
                    <a:pt x="672" y="72"/>
                  </a:lnTo>
                  <a:lnTo>
                    <a:pt x="648" y="138"/>
                  </a:lnTo>
                  <a:lnTo>
                    <a:pt x="622" y="199"/>
                  </a:lnTo>
                  <a:lnTo>
                    <a:pt x="598" y="254"/>
                  </a:lnTo>
                  <a:lnTo>
                    <a:pt x="574" y="305"/>
                  </a:lnTo>
                  <a:lnTo>
                    <a:pt x="547" y="349"/>
                  </a:lnTo>
                  <a:lnTo>
                    <a:pt x="523" y="388"/>
                  </a:lnTo>
                  <a:lnTo>
                    <a:pt x="499" y="423"/>
                  </a:lnTo>
                  <a:lnTo>
                    <a:pt x="472" y="452"/>
                  </a:lnTo>
                  <a:lnTo>
                    <a:pt x="448" y="474"/>
                  </a:lnTo>
                  <a:lnTo>
                    <a:pt x="422" y="494"/>
                  </a:lnTo>
                  <a:lnTo>
                    <a:pt x="398" y="507"/>
                  </a:lnTo>
                  <a:lnTo>
                    <a:pt x="374" y="516"/>
                  </a:lnTo>
                  <a:lnTo>
                    <a:pt x="349" y="518"/>
                  </a:lnTo>
                  <a:lnTo>
                    <a:pt x="323" y="516"/>
                  </a:lnTo>
                  <a:lnTo>
                    <a:pt x="299" y="507"/>
                  </a:lnTo>
                  <a:lnTo>
                    <a:pt x="272" y="494"/>
                  </a:lnTo>
                  <a:lnTo>
                    <a:pt x="248" y="474"/>
                  </a:lnTo>
                  <a:lnTo>
                    <a:pt x="224" y="452"/>
                  </a:lnTo>
                  <a:lnTo>
                    <a:pt x="198" y="423"/>
                  </a:lnTo>
                  <a:lnTo>
                    <a:pt x="174" y="388"/>
                  </a:lnTo>
                  <a:lnTo>
                    <a:pt x="149" y="349"/>
                  </a:lnTo>
                  <a:lnTo>
                    <a:pt x="123" y="305"/>
                  </a:lnTo>
                  <a:lnTo>
                    <a:pt x="99" y="254"/>
                  </a:lnTo>
                  <a:lnTo>
                    <a:pt x="72" y="199"/>
                  </a:lnTo>
                  <a:lnTo>
                    <a:pt x="48" y="138"/>
                  </a:lnTo>
                  <a:lnTo>
                    <a:pt x="24" y="72"/>
                  </a:lnTo>
                  <a:lnTo>
                    <a:pt x="0" y="0"/>
                  </a:ln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257128" name="任意多边形 257127"/>
            <p:cNvSpPr/>
            <p:nvPr/>
          </p:nvSpPr>
          <p:spPr>
            <a:xfrm>
              <a:off x="2785" y="618"/>
              <a:ext cx="699" cy="518"/>
            </a:xfrm>
            <a:custGeom>
              <a:avLst/>
              <a:gdLst/>
              <a:ahLst/>
              <a:cxnLst/>
              <a:pathLst>
                <a:path w="699" h="518">
                  <a:moveTo>
                    <a:pt x="699" y="518"/>
                  </a:moveTo>
                  <a:lnTo>
                    <a:pt x="675" y="447"/>
                  </a:lnTo>
                  <a:lnTo>
                    <a:pt x="650" y="379"/>
                  </a:lnTo>
                  <a:lnTo>
                    <a:pt x="626" y="322"/>
                  </a:lnTo>
                  <a:lnTo>
                    <a:pt x="600" y="265"/>
                  </a:lnTo>
                  <a:lnTo>
                    <a:pt x="576" y="215"/>
                  </a:lnTo>
                  <a:lnTo>
                    <a:pt x="549" y="169"/>
                  </a:lnTo>
                  <a:lnTo>
                    <a:pt x="525" y="129"/>
                  </a:lnTo>
                  <a:lnTo>
                    <a:pt x="501" y="94"/>
                  </a:lnTo>
                  <a:lnTo>
                    <a:pt x="475" y="65"/>
                  </a:lnTo>
                  <a:lnTo>
                    <a:pt x="450" y="41"/>
                  </a:lnTo>
                  <a:lnTo>
                    <a:pt x="426" y="24"/>
                  </a:lnTo>
                  <a:lnTo>
                    <a:pt x="400" y="8"/>
                  </a:lnTo>
                  <a:lnTo>
                    <a:pt x="376" y="2"/>
                  </a:lnTo>
                  <a:lnTo>
                    <a:pt x="349" y="0"/>
                  </a:lnTo>
                  <a:lnTo>
                    <a:pt x="325" y="2"/>
                  </a:lnTo>
                  <a:lnTo>
                    <a:pt x="301" y="8"/>
                  </a:lnTo>
                  <a:lnTo>
                    <a:pt x="277" y="24"/>
                  </a:lnTo>
                  <a:lnTo>
                    <a:pt x="250" y="41"/>
                  </a:lnTo>
                  <a:lnTo>
                    <a:pt x="224" y="65"/>
                  </a:lnTo>
                  <a:lnTo>
                    <a:pt x="200" y="94"/>
                  </a:lnTo>
                  <a:lnTo>
                    <a:pt x="176" y="129"/>
                  </a:lnTo>
                  <a:lnTo>
                    <a:pt x="152" y="169"/>
                  </a:lnTo>
                  <a:lnTo>
                    <a:pt x="127" y="215"/>
                  </a:lnTo>
                  <a:lnTo>
                    <a:pt x="101" y="265"/>
                  </a:lnTo>
                  <a:lnTo>
                    <a:pt x="75" y="322"/>
                  </a:lnTo>
                  <a:lnTo>
                    <a:pt x="50" y="379"/>
                  </a:lnTo>
                  <a:lnTo>
                    <a:pt x="26" y="447"/>
                  </a:lnTo>
                  <a:lnTo>
                    <a:pt x="0" y="518"/>
                  </a:ln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257129" name="矩形 257128"/>
            <p:cNvSpPr/>
            <p:nvPr/>
          </p:nvSpPr>
          <p:spPr>
            <a:xfrm>
              <a:off x="1641" y="392"/>
              <a:ext cx="294" cy="202"/>
            </a:xfrm>
            <a:prstGeom prst="rect">
              <a:avLst/>
            </a:prstGeom>
            <a:noFill/>
            <a:ln w="9525">
              <a:noFill/>
            </a:ln>
          </p:spPr>
          <p:txBody>
            <a:bodyPr lIns="0" tIns="0" rIns="0" bIns="0">
              <a:spAutoFit/>
            </a:bodyPr>
            <a:p>
              <a:r>
                <a:rPr lang="en-US" altLang="zh-CN" sz="2100" b="1" i="1">
                  <a:solidFill>
                    <a:srgbClr val="FF0000"/>
                  </a:solidFill>
                  <a:latin typeface="Times New Roman" panose="02020603050405020304" pitchFamily="18" charset="0"/>
                </a:rPr>
                <a:t>W</a:t>
              </a:r>
              <a:r>
                <a:rPr lang="en-US" altLang="zh-CN" sz="2100" b="1" i="1" baseline="-25000">
                  <a:solidFill>
                    <a:srgbClr val="FF0000"/>
                  </a:solidFill>
                  <a:latin typeface="Times New Roman" panose="02020603050405020304" pitchFamily="18" charset="0"/>
                </a:rPr>
                <a:t>C</a:t>
              </a:r>
              <a:endParaRPr lang="en-US" altLang="zh-CN" b="1" baseline="-25000">
                <a:solidFill>
                  <a:srgbClr val="FF0000"/>
                </a:solidFill>
                <a:latin typeface="Arial" panose="020B0604020202020204" pitchFamily="34" charset="0"/>
              </a:endParaRPr>
            </a:p>
          </p:txBody>
        </p:sp>
        <p:sp>
          <p:nvSpPr>
            <p:cNvPr id="257130" name="直接连接符 257129"/>
            <p:cNvSpPr/>
            <p:nvPr/>
          </p:nvSpPr>
          <p:spPr>
            <a:xfrm flipH="1">
              <a:off x="1043" y="248"/>
              <a:ext cx="7" cy="1719"/>
            </a:xfrm>
            <a:prstGeom prst="line">
              <a:avLst/>
            </a:prstGeom>
            <a:ln w="38100" cap="flat" cmpd="sng">
              <a:solidFill>
                <a:schemeClr val="tx1"/>
              </a:solidFill>
              <a:prstDash val="solid"/>
              <a:headEnd type="stealth" w="med" len="lg"/>
              <a:tailEnd type="none" w="med" len="med"/>
            </a:ln>
          </p:spPr>
        </p:sp>
        <p:sp>
          <p:nvSpPr>
            <p:cNvPr id="257131" name="直接连接符 257130"/>
            <p:cNvSpPr/>
            <p:nvPr/>
          </p:nvSpPr>
          <p:spPr>
            <a:xfrm>
              <a:off x="582" y="1649"/>
              <a:ext cx="4160" cy="0"/>
            </a:xfrm>
            <a:prstGeom prst="line">
              <a:avLst/>
            </a:prstGeom>
            <a:ln w="38100" cap="flat" cmpd="sng">
              <a:solidFill>
                <a:schemeClr val="tx1"/>
              </a:solidFill>
              <a:prstDash val="solid"/>
              <a:headEnd type="none" w="med" len="med"/>
              <a:tailEnd type="stealth" w="med" len="lg"/>
            </a:ln>
          </p:spPr>
        </p:sp>
        <p:graphicFrame>
          <p:nvGraphicFramePr>
            <p:cNvPr id="257132" name="对象 257131"/>
            <p:cNvGraphicFramePr/>
            <p:nvPr/>
          </p:nvGraphicFramePr>
          <p:xfrm>
            <a:off x="4285" y="730"/>
            <a:ext cx="743" cy="812"/>
          </p:xfrm>
          <a:graphic>
            <a:graphicData uri="http://schemas.openxmlformats.org/presentationml/2006/ole">
              <mc:AlternateContent xmlns:mc="http://schemas.openxmlformats.org/markup-compatibility/2006">
                <mc:Choice xmlns:v="urn:schemas-microsoft-com:vml" Requires="v">
                  <p:oleObj spid="_x0000_s3233" name="" r:id="rId5" imgW="837565" imgH="812165" progId="Equation.3">
                    <p:embed/>
                  </p:oleObj>
                </mc:Choice>
                <mc:Fallback>
                  <p:oleObj name="" r:id="rId5" imgW="837565" imgH="812165" progId="Equation.3">
                    <p:embed/>
                    <p:pic>
                      <p:nvPicPr>
                        <p:cNvPr id="0" name="图片 3232"/>
                        <p:cNvPicPr/>
                        <p:nvPr/>
                      </p:nvPicPr>
                      <p:blipFill>
                        <a:blip r:embed="rId6">
                          <a:clrChange>
                            <a:clrFrom>
                              <a:srgbClr val="000000"/>
                            </a:clrFrom>
                            <a:clrTo>
                              <a:srgbClr val="3333CC"/>
                            </a:clrTo>
                          </a:clrChange>
                        </a:blip>
                        <a:stretch>
                          <a:fillRect/>
                        </a:stretch>
                      </p:blipFill>
                      <p:spPr>
                        <a:xfrm>
                          <a:off x="4285" y="730"/>
                          <a:ext cx="743" cy="812"/>
                        </a:xfrm>
                        <a:prstGeom prst="rect">
                          <a:avLst/>
                        </a:prstGeom>
                        <a:noFill/>
                        <a:ln w="38100">
                          <a:noFill/>
                          <a:miter/>
                        </a:ln>
                      </p:spPr>
                    </p:pic>
                  </p:oleObj>
                </mc:Fallback>
              </mc:AlternateContent>
            </a:graphicData>
          </a:graphic>
        </p:graphicFrame>
        <p:sp>
          <p:nvSpPr>
            <p:cNvPr id="257133" name="直接连接符 257132"/>
            <p:cNvSpPr/>
            <p:nvPr/>
          </p:nvSpPr>
          <p:spPr>
            <a:xfrm>
              <a:off x="1050" y="618"/>
              <a:ext cx="3332" cy="0"/>
            </a:xfrm>
            <a:prstGeom prst="line">
              <a:avLst/>
            </a:prstGeom>
            <a:ln w="38100" cap="flat" cmpd="sng">
              <a:solidFill>
                <a:schemeClr val="accent2"/>
              </a:solidFill>
              <a:prstDash val="sysDot"/>
              <a:headEnd type="none" w="med" len="med"/>
              <a:tailEnd type="none" w="med" len="med"/>
            </a:ln>
          </p:spPr>
        </p:sp>
        <p:sp>
          <p:nvSpPr>
            <p:cNvPr id="257134" name="直接连接符 257133"/>
            <p:cNvSpPr/>
            <p:nvPr/>
          </p:nvSpPr>
          <p:spPr>
            <a:xfrm>
              <a:off x="4256" y="637"/>
              <a:ext cx="0" cy="1012"/>
            </a:xfrm>
            <a:prstGeom prst="line">
              <a:avLst/>
            </a:prstGeom>
            <a:ln w="38100" cap="flat" cmpd="sng">
              <a:solidFill>
                <a:schemeClr val="accent2"/>
              </a:solidFill>
              <a:prstDash val="solid"/>
              <a:headEnd type="stealth" w="med" len="med"/>
              <a:tailEnd type="stealth" w="med" len="med"/>
            </a:ln>
          </p:spPr>
        </p:sp>
        <p:sp>
          <p:nvSpPr>
            <p:cNvPr id="257135" name="文本框 257134"/>
            <p:cNvSpPr txBox="1"/>
            <p:nvPr/>
          </p:nvSpPr>
          <p:spPr>
            <a:xfrm>
              <a:off x="815" y="1649"/>
              <a:ext cx="212" cy="288"/>
            </a:xfrm>
            <a:prstGeom prst="rect">
              <a:avLst/>
            </a:prstGeom>
            <a:noFill/>
            <a:ln w="38100">
              <a:noFill/>
            </a:ln>
          </p:spPr>
          <p:txBody>
            <a:bodyPr wrap="none" anchor="t">
              <a:spAutoFit/>
            </a:bodyPr>
            <a:p>
              <a:r>
                <a:rPr lang="en-US" altLang="zh-CN" sz="2400" b="1">
                  <a:latin typeface="Times New Roman" panose="02020603050405020304" pitchFamily="18" charset="0"/>
                </a:rPr>
                <a:t>0</a:t>
              </a:r>
              <a:endParaRPr lang="en-US" altLang="zh-CN" sz="2400" b="1">
                <a:latin typeface="Times New Roman" panose="02020603050405020304" pitchFamily="18" charset="0"/>
              </a:endParaRPr>
            </a:p>
          </p:txBody>
        </p:sp>
        <p:sp>
          <p:nvSpPr>
            <p:cNvPr id="257136" name="矩形 257135"/>
            <p:cNvSpPr/>
            <p:nvPr/>
          </p:nvSpPr>
          <p:spPr>
            <a:xfrm>
              <a:off x="4535" y="1609"/>
              <a:ext cx="182" cy="288"/>
            </a:xfrm>
            <a:prstGeom prst="rect">
              <a:avLst/>
            </a:prstGeom>
            <a:noFill/>
            <a:ln w="38100">
              <a:noFill/>
            </a:ln>
          </p:spPr>
          <p:txBody>
            <a:bodyPr>
              <a:spAutoFit/>
            </a:bodyPr>
            <a:p>
              <a:r>
                <a:rPr lang="en-US" altLang="zh-CN" sz="2400" b="1" i="1">
                  <a:latin typeface="Times New Roman" panose="02020603050405020304" pitchFamily="18" charset="0"/>
                </a:rPr>
                <a:t>t</a:t>
              </a:r>
              <a:endParaRPr lang="en-US" altLang="zh-CN" sz="2400" b="1">
                <a:latin typeface="Times New Roman" panose="02020603050405020304" pitchFamily="18" charset="0"/>
              </a:endParaRPr>
            </a:p>
          </p:txBody>
        </p:sp>
        <p:sp>
          <p:nvSpPr>
            <p:cNvPr id="257137" name="矩形 257136"/>
            <p:cNvSpPr/>
            <p:nvPr/>
          </p:nvSpPr>
          <p:spPr>
            <a:xfrm>
              <a:off x="1631" y="1609"/>
              <a:ext cx="289" cy="288"/>
            </a:xfrm>
            <a:prstGeom prst="rect">
              <a:avLst/>
            </a:prstGeom>
            <a:noFill/>
            <a:ln w="38100">
              <a:noFill/>
            </a:ln>
          </p:spPr>
          <p:txBody>
            <a:bodyPr>
              <a:spAutoFit/>
            </a:bodyPr>
            <a:p>
              <a:r>
                <a:rPr lang="en-US" altLang="zh-CN" sz="2400" b="1" i="1">
                  <a:latin typeface="Times New Roman" panose="02020603050405020304" pitchFamily="18" charset="0"/>
                </a:rPr>
                <a:t>t</a:t>
              </a:r>
              <a:r>
                <a:rPr lang="en-US" altLang="zh-CN" sz="2400" b="1" baseline="-25000">
                  <a:latin typeface="Times New Roman" panose="02020603050405020304" pitchFamily="18" charset="0"/>
                </a:rPr>
                <a:t>0</a:t>
              </a:r>
              <a:endParaRPr lang="en-US" altLang="zh-CN" sz="2400" b="1" baseline="-25000">
                <a:latin typeface="Times New Roman" panose="02020603050405020304" pitchFamily="18" charset="0"/>
              </a:endParaRPr>
            </a:p>
          </p:txBody>
        </p:sp>
        <p:sp>
          <p:nvSpPr>
            <p:cNvPr id="257138" name="矩形 257137"/>
            <p:cNvSpPr/>
            <p:nvPr/>
          </p:nvSpPr>
          <p:spPr>
            <a:xfrm>
              <a:off x="2334" y="1609"/>
              <a:ext cx="289" cy="288"/>
            </a:xfrm>
            <a:prstGeom prst="rect">
              <a:avLst/>
            </a:prstGeom>
            <a:noFill/>
            <a:ln w="38100">
              <a:noFill/>
            </a:ln>
          </p:spPr>
          <p:txBody>
            <a:bodyPr>
              <a:spAutoFit/>
            </a:bodyPr>
            <a:p>
              <a:r>
                <a:rPr lang="en-US" altLang="zh-CN" sz="2400" b="1" i="1">
                  <a:latin typeface="Times New Roman" panose="02020603050405020304" pitchFamily="18" charset="0"/>
                </a:rPr>
                <a:t>t</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sp>
          <p:nvSpPr>
            <p:cNvPr id="257139" name="矩形 257138"/>
            <p:cNvSpPr/>
            <p:nvPr/>
          </p:nvSpPr>
          <p:spPr>
            <a:xfrm>
              <a:off x="3037" y="1609"/>
              <a:ext cx="246" cy="288"/>
            </a:xfrm>
            <a:prstGeom prst="rect">
              <a:avLst/>
            </a:prstGeom>
            <a:noFill/>
            <a:ln w="38100">
              <a:noFill/>
            </a:ln>
          </p:spPr>
          <p:txBody>
            <a:bodyPr>
              <a:spAutoFit/>
            </a:bodyPr>
            <a:p>
              <a:r>
                <a:rPr lang="en-US" altLang="zh-CN" sz="2400" b="1" i="1">
                  <a:latin typeface="Times New Roman" panose="02020603050405020304" pitchFamily="18" charset="0"/>
                </a:rPr>
                <a:t>t</a:t>
              </a:r>
              <a:r>
                <a:rPr lang="en-US" altLang="zh-CN" sz="2400" b="1" baseline="-25000">
                  <a:latin typeface="Times New Roman" panose="02020603050405020304" pitchFamily="18" charset="0"/>
                </a:rPr>
                <a:t>2</a:t>
              </a:r>
              <a:endParaRPr lang="en-US" altLang="zh-CN" sz="2400" b="1" baseline="-25000">
                <a:latin typeface="Times New Roman" panose="02020603050405020304" pitchFamily="18" charset="0"/>
              </a:endParaRPr>
            </a:p>
          </p:txBody>
        </p:sp>
        <p:sp>
          <p:nvSpPr>
            <p:cNvPr id="257140" name="矩形 257139"/>
            <p:cNvSpPr/>
            <p:nvPr/>
          </p:nvSpPr>
          <p:spPr>
            <a:xfrm>
              <a:off x="3724" y="1609"/>
              <a:ext cx="246" cy="288"/>
            </a:xfrm>
            <a:prstGeom prst="rect">
              <a:avLst/>
            </a:prstGeom>
            <a:noFill/>
            <a:ln w="38100">
              <a:noFill/>
            </a:ln>
          </p:spPr>
          <p:txBody>
            <a:bodyPr>
              <a:spAutoFit/>
            </a:bodyPr>
            <a:p>
              <a:r>
                <a:rPr lang="en-US" altLang="zh-CN" sz="2400" b="1" i="1">
                  <a:latin typeface="Times New Roman" panose="02020603050405020304" pitchFamily="18" charset="0"/>
                </a:rPr>
                <a:t>t</a:t>
              </a:r>
              <a:r>
                <a:rPr lang="en-US" altLang="zh-CN" sz="2400" b="1" baseline="-25000">
                  <a:latin typeface="Times New Roman" panose="02020603050405020304" pitchFamily="18" charset="0"/>
                </a:rPr>
                <a:t>3</a:t>
              </a:r>
              <a:endParaRPr lang="en-US" altLang="zh-CN" sz="2400" b="1" baseline="-25000">
                <a:latin typeface="Times New Roman" panose="02020603050405020304" pitchFamily="18" charset="0"/>
              </a:endParaRPr>
            </a:p>
          </p:txBody>
        </p:sp>
        <p:sp>
          <p:nvSpPr>
            <p:cNvPr id="257141" name="矩形 257140"/>
            <p:cNvSpPr/>
            <p:nvPr/>
          </p:nvSpPr>
          <p:spPr>
            <a:xfrm>
              <a:off x="2338" y="392"/>
              <a:ext cx="294" cy="202"/>
            </a:xfrm>
            <a:prstGeom prst="rect">
              <a:avLst/>
            </a:prstGeom>
            <a:noFill/>
            <a:ln w="9525">
              <a:noFill/>
            </a:ln>
          </p:spPr>
          <p:txBody>
            <a:bodyPr lIns="0" tIns="0" rIns="0" bIns="0">
              <a:spAutoFit/>
            </a:bodyPr>
            <a:p>
              <a:r>
                <a:rPr lang="en-US" altLang="zh-CN" sz="2100" b="1" i="1">
                  <a:solidFill>
                    <a:srgbClr val="000000"/>
                  </a:solidFill>
                  <a:latin typeface="Times New Roman" panose="02020603050405020304" pitchFamily="18" charset="0"/>
                </a:rPr>
                <a:t>W</a:t>
              </a:r>
              <a:r>
                <a:rPr lang="en-US" altLang="zh-CN" sz="2100" b="1" i="1" baseline="-25000">
                  <a:solidFill>
                    <a:srgbClr val="000000"/>
                  </a:solidFill>
                  <a:latin typeface="Times New Roman" panose="02020603050405020304" pitchFamily="18" charset="0"/>
                </a:rPr>
                <a:t>L</a:t>
              </a:r>
              <a:endParaRPr lang="en-US" altLang="zh-CN" b="1" baseline="-25000">
                <a:latin typeface="Arial" panose="020B0604020202020204" pitchFamily="34" charset="0"/>
              </a:endParaRPr>
            </a:p>
          </p:txBody>
        </p:sp>
        <p:sp>
          <p:nvSpPr>
            <p:cNvPr id="257142" name="矩形 257141"/>
            <p:cNvSpPr/>
            <p:nvPr/>
          </p:nvSpPr>
          <p:spPr>
            <a:xfrm>
              <a:off x="1071" y="147"/>
              <a:ext cx="717" cy="202"/>
            </a:xfrm>
            <a:prstGeom prst="rect">
              <a:avLst/>
            </a:prstGeom>
            <a:noFill/>
            <a:ln w="9525">
              <a:noFill/>
            </a:ln>
          </p:spPr>
          <p:txBody>
            <a:bodyPr lIns="0" tIns="0" rIns="0" bIns="0">
              <a:spAutoFit/>
            </a:bodyPr>
            <a:p>
              <a:r>
                <a:rPr lang="en-US" altLang="zh-CN" sz="2100" b="1" i="1">
                  <a:solidFill>
                    <a:srgbClr val="000000"/>
                  </a:solidFill>
                  <a:latin typeface="Times New Roman" panose="02020603050405020304" pitchFamily="18" charset="0"/>
                </a:rPr>
                <a:t>W</a:t>
              </a:r>
              <a:r>
                <a:rPr lang="en-US" altLang="zh-CN" sz="2100" b="1" i="1" baseline="-25000">
                  <a:solidFill>
                    <a:srgbClr val="000000"/>
                  </a:solidFill>
                  <a:latin typeface="Times New Roman" panose="02020603050405020304" pitchFamily="18" charset="0"/>
                </a:rPr>
                <a:t>C </a:t>
              </a:r>
              <a:r>
                <a:rPr lang="en-US" altLang="zh-CN" sz="2100" b="1">
                  <a:solidFill>
                    <a:srgbClr val="000000"/>
                  </a:solidFill>
                  <a:latin typeface="楷体_GB2312" pitchFamily="49" charset="-122"/>
                  <a:ea typeface="楷体_GB2312" pitchFamily="49" charset="-122"/>
                </a:rPr>
                <a:t>,</a:t>
              </a:r>
              <a:r>
                <a:rPr lang="en-US" altLang="zh-CN" sz="2100" b="1" i="1">
                  <a:solidFill>
                    <a:srgbClr val="000000"/>
                  </a:solidFill>
                  <a:latin typeface="Times New Roman" panose="02020603050405020304" pitchFamily="18" charset="0"/>
                </a:rPr>
                <a:t>W</a:t>
              </a:r>
              <a:r>
                <a:rPr lang="en-US" altLang="zh-CN" sz="2100" b="1" i="1" baseline="-25000">
                  <a:solidFill>
                    <a:srgbClr val="000000"/>
                  </a:solidFill>
                  <a:latin typeface="Times New Roman" panose="02020603050405020304" pitchFamily="18" charset="0"/>
                </a:rPr>
                <a:t>L</a:t>
              </a:r>
              <a:endParaRPr lang="en-US" altLang="zh-CN" sz="2100" b="1" i="1" baseline="-2500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7114"/>
                                        </p:tgtEl>
                                        <p:attrNameLst>
                                          <p:attrName>style.visibility</p:attrName>
                                        </p:attrNameLst>
                                      </p:cBhvr>
                                      <p:to>
                                        <p:strVal val="visible"/>
                                      </p:to>
                                    </p:set>
                                    <p:anim calcmode="lin" valueType="num">
                                      <p:cBhvr>
                                        <p:cTn id="7" dur="500" fill="hold"/>
                                        <p:tgtEl>
                                          <p:spTgt spid="257114"/>
                                        </p:tgtEl>
                                        <p:attrNameLst>
                                          <p:attrName>ppt_x</p:attrName>
                                        </p:attrNameLst>
                                      </p:cBhvr>
                                      <p:tavLst>
                                        <p:tav tm="0">
                                          <p:val>
                                            <p:strVal val="#ppt_x-#ppt_w/2"/>
                                          </p:val>
                                        </p:tav>
                                        <p:tav tm="100000">
                                          <p:val>
                                            <p:strVal val="#ppt_x"/>
                                          </p:val>
                                        </p:tav>
                                      </p:tavLst>
                                    </p:anim>
                                    <p:anim calcmode="lin" valueType="num">
                                      <p:cBhvr>
                                        <p:cTn id="8" dur="500" fill="hold"/>
                                        <p:tgtEl>
                                          <p:spTgt spid="257114"/>
                                        </p:tgtEl>
                                        <p:attrNameLst>
                                          <p:attrName>ppt_y</p:attrName>
                                        </p:attrNameLst>
                                      </p:cBhvr>
                                      <p:tavLst>
                                        <p:tav tm="0">
                                          <p:val>
                                            <p:strVal val="#ppt_y"/>
                                          </p:val>
                                        </p:tav>
                                        <p:tav tm="100000">
                                          <p:val>
                                            <p:strVal val="#ppt_y"/>
                                          </p:val>
                                        </p:tav>
                                      </p:tavLst>
                                    </p:anim>
                                    <p:anim calcmode="lin" valueType="num">
                                      <p:cBhvr>
                                        <p:cTn id="9" dur="500" fill="hold"/>
                                        <p:tgtEl>
                                          <p:spTgt spid="257114"/>
                                        </p:tgtEl>
                                        <p:attrNameLst>
                                          <p:attrName>ppt_w</p:attrName>
                                        </p:attrNameLst>
                                      </p:cBhvr>
                                      <p:tavLst>
                                        <p:tav tm="0">
                                          <p:val>
                                            <p:fltVal val="0.000000"/>
                                          </p:val>
                                        </p:tav>
                                        <p:tav tm="100000">
                                          <p:val>
                                            <p:strVal val="#ppt_w"/>
                                          </p:val>
                                        </p:tav>
                                      </p:tavLst>
                                    </p:anim>
                                    <p:anim calcmode="lin" valueType="num">
                                      <p:cBhvr>
                                        <p:cTn id="10" dur="500" fill="hold"/>
                                        <p:tgtEl>
                                          <p:spTgt spid="25711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7116"/>
                                        </p:tgtEl>
                                        <p:attrNameLst>
                                          <p:attrName>style.visibility</p:attrName>
                                        </p:attrNameLst>
                                      </p:cBhvr>
                                      <p:to>
                                        <p:strVal val="visible"/>
                                      </p:to>
                                    </p:set>
                                    <p:animEffect transition="in" filter="dissolve">
                                      <p:cBhvr>
                                        <p:cTn id="15" dur="500"/>
                                        <p:tgtEl>
                                          <p:spTgt spid="2571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257117"/>
                                        </p:tgtEl>
                                        <p:attrNameLst>
                                          <p:attrName>style.visibility</p:attrName>
                                        </p:attrNameLst>
                                      </p:cBhvr>
                                      <p:to>
                                        <p:strVal val="visible"/>
                                      </p:to>
                                    </p:set>
                                    <p:animEffect transition="in" filter="box(out)">
                                      <p:cBhvr>
                                        <p:cTn id="20" dur="500"/>
                                        <p:tgtEl>
                                          <p:spTgt spid="2571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7115"/>
                                        </p:tgtEl>
                                        <p:attrNameLst>
                                          <p:attrName>style.visibility</p:attrName>
                                        </p:attrNameLst>
                                      </p:cBhvr>
                                      <p:to>
                                        <p:strVal val="visible"/>
                                      </p:to>
                                    </p:set>
                                    <p:anim calcmode="lin" valueType="num">
                                      <p:cBhvr additive="base">
                                        <p:cTn id="25" dur="500" fill="hold"/>
                                        <p:tgtEl>
                                          <p:spTgt spid="257115"/>
                                        </p:tgtEl>
                                        <p:attrNameLst>
                                          <p:attrName>ppt_x</p:attrName>
                                        </p:attrNameLst>
                                      </p:cBhvr>
                                      <p:tavLst>
                                        <p:tav tm="0">
                                          <p:val>
                                            <p:strVal val="#ppt_x"/>
                                          </p:val>
                                        </p:tav>
                                        <p:tav tm="100000">
                                          <p:val>
                                            <p:strVal val="#ppt_x"/>
                                          </p:val>
                                        </p:tav>
                                      </p:tavLst>
                                    </p:anim>
                                    <p:anim calcmode="lin" valueType="num">
                                      <p:cBhvr additive="base">
                                        <p:cTn id="26" dur="500" fill="hold"/>
                                        <p:tgtEl>
                                          <p:spTgt spid="257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4" grpId="0"/>
      <p:bldP spid="2571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4" name="文本框 256003"/>
          <p:cNvSpPr txBox="1"/>
          <p:nvPr/>
        </p:nvSpPr>
        <p:spPr>
          <a:xfrm>
            <a:off x="412750" y="4470559"/>
            <a:ext cx="1744663" cy="521970"/>
          </a:xfrm>
          <a:prstGeom prst="rect">
            <a:avLst/>
          </a:prstGeom>
          <a:solidFill>
            <a:srgbClr val="A50021"/>
          </a:solidFill>
          <a:ln w="28575">
            <a:noFill/>
          </a:ln>
        </p:spPr>
        <p:txBody>
          <a:bodyPr anchor="ctr">
            <a:spAutoFit/>
          </a:bodyPr>
          <a:p>
            <a:pPr>
              <a:spcBef>
                <a:spcPct val="50000"/>
              </a:spcBef>
            </a:pPr>
            <a:r>
              <a:rPr lang="zh-CN" altLang="en-US" sz="2800" b="1" dirty="0">
                <a:solidFill>
                  <a:schemeClr val="bg1"/>
                </a:solidFill>
                <a:latin typeface="Times New Roman" panose="02020603050405020304" pitchFamily="18" charset="0"/>
              </a:rPr>
              <a:t>作业</a:t>
            </a:r>
            <a:r>
              <a:rPr lang="en-US" altLang="zh-CN" sz="2800" b="1">
                <a:solidFill>
                  <a:schemeClr val="bg1"/>
                </a:solidFill>
                <a:latin typeface="Times New Roman" panose="02020603050405020304" pitchFamily="18" charset="0"/>
              </a:rPr>
              <a:t>14-1</a:t>
            </a:r>
            <a:endParaRPr lang="en-US" altLang="zh-CN" sz="2800" b="1">
              <a:solidFill>
                <a:schemeClr val="bg1"/>
              </a:solidFill>
              <a:latin typeface="Times New Roman" panose="02020603050405020304" pitchFamily="18" charset="0"/>
            </a:endParaRPr>
          </a:p>
        </p:txBody>
      </p:sp>
      <p:sp>
        <p:nvSpPr>
          <p:cNvPr id="256006" name="文本框 256005"/>
          <p:cNvSpPr txBox="1"/>
          <p:nvPr/>
        </p:nvSpPr>
        <p:spPr>
          <a:xfrm>
            <a:off x="1055688" y="476250"/>
            <a:ext cx="3516312" cy="457200"/>
          </a:xfrm>
          <a:prstGeom prst="rect">
            <a:avLst/>
          </a:prstGeom>
          <a:noFill/>
          <a:ln w="12700">
            <a:noFill/>
          </a:ln>
        </p:spPr>
        <p:txBody>
          <a:bodyPr anchor="ctr">
            <a:spAutoFit/>
          </a:bodyPr>
          <a:p>
            <a:pPr algn="just"/>
            <a:r>
              <a:rPr lang="zh-CN" altLang="en-US" sz="2400" b="1" dirty="0">
                <a:solidFill>
                  <a:srgbClr val="000000"/>
                </a:solidFill>
                <a:latin typeface="Times New Roman" panose="02020603050405020304" pitchFamily="18" charset="0"/>
              </a:rPr>
              <a:t>电路如图所示。已知</a:t>
            </a:r>
            <a:r>
              <a:rPr lang="zh-CN" altLang="en-US" sz="2400" b="1" dirty="0">
                <a:solidFill>
                  <a:srgbClr val="000000"/>
                </a:solidFill>
                <a:latin typeface="Times New Roman" panose="02020603050405020304" pitchFamily="18" charset="0"/>
                <a:ea typeface="楷体_GB2312" pitchFamily="49" charset="-122"/>
              </a:rPr>
              <a:t>        </a:t>
            </a:r>
            <a:endParaRPr lang="zh-CN" altLang="en-US" sz="2400" b="1">
              <a:solidFill>
                <a:srgbClr val="000000"/>
              </a:solidFill>
              <a:latin typeface="Times New Roman" panose="02020603050405020304" pitchFamily="18" charset="0"/>
              <a:ea typeface="楷体_GB2312" pitchFamily="49" charset="-122"/>
            </a:endParaRPr>
          </a:p>
        </p:txBody>
      </p:sp>
      <p:sp>
        <p:nvSpPr>
          <p:cNvPr id="256007" name="文本框 256006"/>
          <p:cNvSpPr txBox="1"/>
          <p:nvPr/>
        </p:nvSpPr>
        <p:spPr>
          <a:xfrm>
            <a:off x="479425" y="457200"/>
            <a:ext cx="566738" cy="457200"/>
          </a:xfrm>
          <a:prstGeom prst="rect">
            <a:avLst/>
          </a:prstGeom>
          <a:noFill/>
          <a:ln w="9525">
            <a:noFill/>
          </a:ln>
        </p:spPr>
        <p:txBody>
          <a:bodyPr wrap="none">
            <a:spAutoFit/>
          </a:bodyPr>
          <a:p>
            <a:pPr>
              <a:spcBef>
                <a:spcPct val="50000"/>
              </a:spcBef>
            </a:pPr>
            <a:r>
              <a:rPr lang="zh-CN" altLang="en-US" sz="2400" b="1" dirty="0">
                <a:solidFill>
                  <a:srgbClr val="3333FF"/>
                </a:solidFill>
                <a:latin typeface="Times New Roman" panose="02020603050405020304" pitchFamily="18" charset="0"/>
              </a:rPr>
              <a:t>例</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256033" name="对象 256032"/>
          <p:cNvGraphicFramePr/>
          <p:nvPr/>
        </p:nvGraphicFramePr>
        <p:xfrm>
          <a:off x="4288156" y="464979"/>
          <a:ext cx="2355215" cy="444500"/>
        </p:xfrm>
        <a:graphic>
          <a:graphicData uri="http://schemas.openxmlformats.org/presentationml/2006/ole">
            <mc:AlternateContent xmlns:mc="http://schemas.openxmlformats.org/markup-compatibility/2006">
              <mc:Choice xmlns:v="urn:schemas-microsoft-com:vml" Requires="v">
                <p:oleObj spid="_x0000_s3232" name="" r:id="rId1" imgW="1206500" imgH="228600" progId="Equation.3">
                  <p:embed/>
                </p:oleObj>
              </mc:Choice>
              <mc:Fallback>
                <p:oleObj name="" r:id="rId1" imgW="1206500" imgH="228600" progId="Equation.3">
                  <p:embed/>
                  <p:pic>
                    <p:nvPicPr>
                      <p:cNvPr id="0" name="图片 3231"/>
                      <p:cNvPicPr/>
                      <p:nvPr/>
                    </p:nvPicPr>
                    <p:blipFill>
                      <a:blip r:embed="rId2"/>
                      <a:stretch>
                        <a:fillRect/>
                      </a:stretch>
                    </p:blipFill>
                    <p:spPr>
                      <a:xfrm>
                        <a:off x="4288156" y="464979"/>
                        <a:ext cx="2355215" cy="444500"/>
                      </a:xfrm>
                      <a:prstGeom prst="rect">
                        <a:avLst/>
                      </a:prstGeom>
                      <a:noFill/>
                      <a:ln w="38100">
                        <a:noFill/>
                        <a:miter/>
                      </a:ln>
                    </p:spPr>
                  </p:pic>
                </p:oleObj>
              </mc:Fallback>
            </mc:AlternateContent>
          </a:graphicData>
        </a:graphic>
      </p:graphicFrame>
      <p:sp>
        <p:nvSpPr>
          <p:cNvPr id="256035" name="矩形 256034"/>
          <p:cNvSpPr/>
          <p:nvPr/>
        </p:nvSpPr>
        <p:spPr>
          <a:xfrm>
            <a:off x="1046163" y="908050"/>
            <a:ext cx="6981825" cy="829945"/>
          </a:xfrm>
          <a:prstGeom prst="rect">
            <a:avLst/>
          </a:prstGeom>
          <a:noFill/>
          <a:ln w="38100">
            <a:noFill/>
          </a:ln>
        </p:spPr>
        <p:txBody>
          <a:bodyPr>
            <a:spAutoFit/>
          </a:bodyPr>
          <a:p>
            <a:pPr algn="just"/>
            <a:r>
              <a:rPr lang="zh-CN" altLang="en-US" sz="2400" b="1" dirty="0">
                <a:solidFill>
                  <a:srgbClr val="000000"/>
                </a:solidFill>
                <a:latin typeface="宋体" panose="02010600030101010101" pitchFamily="2" charset="-122"/>
              </a:rPr>
              <a:t>求</a:t>
            </a:r>
            <a:r>
              <a:rPr lang="en-US" altLang="zh-CN"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ea typeface="楷体_GB2312" pitchFamily="49" charset="-122"/>
              </a:rPr>
              <a:t> (1) </a:t>
            </a:r>
            <a:r>
              <a:rPr lang="zh-CN" altLang="en-US" sz="2400" b="1" dirty="0">
                <a:solidFill>
                  <a:srgbClr val="000000"/>
                </a:solidFill>
                <a:latin typeface="Times New Roman" panose="02020603050405020304" pitchFamily="18" charset="0"/>
              </a:rPr>
              <a:t>频率</a:t>
            </a:r>
            <a:r>
              <a:rPr lang="en-US" altLang="zh-CN" sz="2400" b="1" i="1" dirty="0">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400" b="1" dirty="0">
                <a:solidFill>
                  <a:srgbClr val="000000"/>
                </a:solidFill>
                <a:latin typeface="Times New Roman" panose="02020603050405020304" pitchFamily="18" charset="0"/>
              </a:rPr>
              <a:t>为何值时，电路发生谐振。</a:t>
            </a:r>
            <a:endParaRPr lang="zh-CN" altLang="en-US" sz="2400" b="1" dirty="0">
              <a:solidFill>
                <a:srgbClr val="000000"/>
              </a:solidFill>
              <a:latin typeface="Times New Roman" panose="02020603050405020304" pitchFamily="18" charset="0"/>
            </a:endParaRPr>
          </a:p>
          <a:p>
            <a:r>
              <a:rPr lang="zh-CN" altLang="en-US" sz="2400" b="1" dirty="0">
                <a:solidFill>
                  <a:srgbClr val="000000"/>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(2)</a:t>
            </a:r>
            <a:r>
              <a:rPr lang="zh-CN" altLang="en-US" sz="2400" b="1" dirty="0">
                <a:solidFill>
                  <a:srgbClr val="000000"/>
                </a:solidFill>
                <a:latin typeface="宋体" panose="02010600030101010101" pitchFamily="2" charset="-122"/>
              </a:rPr>
              <a:t>电路谐振时</a:t>
            </a:r>
            <a:r>
              <a:rPr lang="en-US" altLang="zh-CN" sz="2400" b="1">
                <a:solidFill>
                  <a:srgbClr val="000000"/>
                </a:solidFill>
                <a:latin typeface="宋体" panose="02010600030101010101" pitchFamily="2" charset="-122"/>
              </a:rPr>
              <a:t>,</a:t>
            </a:r>
            <a:r>
              <a:rPr lang="en-US" altLang="zh-CN" sz="2400" b="1" i="1">
                <a:solidFill>
                  <a:srgbClr val="000000"/>
                </a:solidFill>
                <a:latin typeface="Times New Roman" panose="02020603050405020304" pitchFamily="18" charset="0"/>
                <a:ea typeface="楷体_GB2312" pitchFamily="49" charset="-122"/>
              </a:rPr>
              <a:t> U</a:t>
            </a:r>
            <a:r>
              <a:rPr lang="en-US" altLang="zh-CN" sz="2400" b="1" baseline="-30000">
                <a:solidFill>
                  <a:srgbClr val="000000"/>
                </a:solidFill>
                <a:latin typeface="Times New Roman" panose="02020603050405020304" pitchFamily="18" charset="0"/>
                <a:ea typeface="楷体_GB2312" pitchFamily="49" charset="-122"/>
              </a:rPr>
              <a:t>Lm</a:t>
            </a:r>
            <a:r>
              <a:rPr lang="zh-CN" altLang="en-US" sz="2400" b="1" dirty="0">
                <a:solidFill>
                  <a:srgbClr val="000000"/>
                </a:solidFill>
                <a:latin typeface="Times New Roman" panose="02020603050405020304" pitchFamily="18" charset="0"/>
              </a:rPr>
              <a:t>和</a:t>
            </a:r>
            <a:r>
              <a:rPr lang="en-US" altLang="zh-CN" sz="2400" b="1" i="1">
                <a:solidFill>
                  <a:srgbClr val="000000"/>
                </a:solidFill>
                <a:latin typeface="Times New Roman" panose="02020603050405020304" pitchFamily="18" charset="0"/>
                <a:ea typeface="楷体_GB2312" pitchFamily="49" charset="-122"/>
              </a:rPr>
              <a:t>U</a:t>
            </a:r>
            <a:r>
              <a:rPr lang="en-US" altLang="zh-CN" sz="2400" b="1" baseline="-30000">
                <a:solidFill>
                  <a:srgbClr val="000000"/>
                </a:solidFill>
                <a:latin typeface="Times New Roman" panose="02020603050405020304" pitchFamily="18" charset="0"/>
                <a:ea typeface="楷体_GB2312" pitchFamily="49" charset="-122"/>
              </a:rPr>
              <a:t>Cm</a:t>
            </a:r>
            <a:r>
              <a:rPr lang="zh-CN" altLang="en-US" sz="2400" b="1" dirty="0">
                <a:solidFill>
                  <a:srgbClr val="000000"/>
                </a:solidFill>
                <a:latin typeface="Times New Roman" panose="02020603050405020304" pitchFamily="18" charset="0"/>
              </a:rPr>
              <a:t>为何值。</a:t>
            </a:r>
            <a:endParaRPr lang="zh-CN" altLang="en-US" sz="2400" b="1" dirty="0">
              <a:solidFill>
                <a:srgbClr val="000000"/>
              </a:solidFill>
              <a:latin typeface="Times New Roman" panose="02020603050405020304" pitchFamily="18" charset="0"/>
            </a:endParaRPr>
          </a:p>
        </p:txBody>
      </p:sp>
      <p:grpSp>
        <p:nvGrpSpPr>
          <p:cNvPr id="256090" name="组合 256089"/>
          <p:cNvGrpSpPr/>
          <p:nvPr/>
        </p:nvGrpSpPr>
        <p:grpSpPr>
          <a:xfrm>
            <a:off x="5456238" y="1736725"/>
            <a:ext cx="3067050" cy="1943100"/>
            <a:chOff x="3460" y="1079"/>
            <a:chExt cx="1932" cy="1224"/>
          </a:xfrm>
        </p:grpSpPr>
        <p:sp>
          <p:nvSpPr>
            <p:cNvPr id="256037" name="直接连接符 256036"/>
            <p:cNvSpPr/>
            <p:nvPr/>
          </p:nvSpPr>
          <p:spPr>
            <a:xfrm>
              <a:off x="3879" y="1417"/>
              <a:ext cx="809" cy="0"/>
            </a:xfrm>
            <a:prstGeom prst="line">
              <a:avLst/>
            </a:prstGeom>
            <a:ln w="38100" cap="flat" cmpd="sng">
              <a:solidFill>
                <a:schemeClr val="tx1"/>
              </a:solidFill>
              <a:prstDash val="solid"/>
              <a:headEnd type="none" w="med" len="med"/>
              <a:tailEnd type="none" w="med" len="med"/>
            </a:ln>
          </p:spPr>
        </p:sp>
        <p:grpSp>
          <p:nvGrpSpPr>
            <p:cNvPr id="256038" name="组合 256037"/>
            <p:cNvGrpSpPr/>
            <p:nvPr/>
          </p:nvGrpSpPr>
          <p:grpSpPr>
            <a:xfrm>
              <a:off x="5152" y="1803"/>
              <a:ext cx="240" cy="96"/>
              <a:chOff x="1148" y="1106"/>
              <a:chExt cx="240" cy="96"/>
            </a:xfrm>
          </p:grpSpPr>
          <p:sp>
            <p:nvSpPr>
              <p:cNvPr id="256039" name="直接连接符 256038"/>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56040" name="直接连接符 256039"/>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56041" name="组合 256040"/>
            <p:cNvGrpSpPr/>
            <p:nvPr/>
          </p:nvGrpSpPr>
          <p:grpSpPr>
            <a:xfrm>
              <a:off x="4688" y="1367"/>
              <a:ext cx="384" cy="57"/>
              <a:chOff x="576" y="711"/>
              <a:chExt cx="384" cy="57"/>
            </a:xfrm>
          </p:grpSpPr>
          <p:sp>
            <p:nvSpPr>
              <p:cNvPr id="256042" name="任意多边形 256041"/>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43" name="任意多边形 256042"/>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44" name="任意多边形 256043"/>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45" name="任意多边形 256044"/>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56046" name="直接连接符 256045"/>
            <p:cNvSpPr/>
            <p:nvPr/>
          </p:nvSpPr>
          <p:spPr>
            <a:xfrm>
              <a:off x="5072" y="1418"/>
              <a:ext cx="199" cy="1"/>
            </a:xfrm>
            <a:prstGeom prst="line">
              <a:avLst/>
            </a:prstGeom>
            <a:ln w="38100" cap="flat" cmpd="sng">
              <a:solidFill>
                <a:schemeClr val="tx1"/>
              </a:solidFill>
              <a:prstDash val="solid"/>
              <a:headEnd type="none" w="med" len="med"/>
              <a:tailEnd type="none" w="med" len="med"/>
            </a:ln>
          </p:spPr>
        </p:sp>
        <p:sp>
          <p:nvSpPr>
            <p:cNvPr id="256047" name="直接连接符 256046"/>
            <p:cNvSpPr/>
            <p:nvPr/>
          </p:nvSpPr>
          <p:spPr>
            <a:xfrm flipV="1">
              <a:off x="3879" y="2303"/>
              <a:ext cx="1393" cy="0"/>
            </a:xfrm>
            <a:prstGeom prst="line">
              <a:avLst/>
            </a:prstGeom>
            <a:ln w="38100" cap="flat" cmpd="sng">
              <a:solidFill>
                <a:schemeClr val="tx1"/>
              </a:solidFill>
              <a:prstDash val="solid"/>
              <a:headEnd type="none" w="med" len="med"/>
              <a:tailEnd type="none" w="med" len="med"/>
            </a:ln>
          </p:spPr>
        </p:sp>
        <p:sp>
          <p:nvSpPr>
            <p:cNvPr id="256048" name="直接连接符 256047"/>
            <p:cNvSpPr/>
            <p:nvPr/>
          </p:nvSpPr>
          <p:spPr>
            <a:xfrm>
              <a:off x="5272" y="1422"/>
              <a:ext cx="0" cy="381"/>
            </a:xfrm>
            <a:prstGeom prst="line">
              <a:avLst/>
            </a:prstGeom>
            <a:ln w="38100" cap="flat" cmpd="sng">
              <a:solidFill>
                <a:schemeClr val="tx1"/>
              </a:solidFill>
              <a:prstDash val="solid"/>
              <a:headEnd type="none" w="med" len="med"/>
              <a:tailEnd type="none" w="med" len="med"/>
            </a:ln>
          </p:spPr>
        </p:sp>
        <p:sp>
          <p:nvSpPr>
            <p:cNvPr id="256049" name="矩形 256048"/>
            <p:cNvSpPr/>
            <p:nvPr/>
          </p:nvSpPr>
          <p:spPr>
            <a:xfrm>
              <a:off x="4151" y="1360"/>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56050" name="直接连接符 256049"/>
            <p:cNvSpPr/>
            <p:nvPr/>
          </p:nvSpPr>
          <p:spPr>
            <a:xfrm flipV="1">
              <a:off x="5271" y="1899"/>
              <a:ext cx="0" cy="404"/>
            </a:xfrm>
            <a:prstGeom prst="line">
              <a:avLst/>
            </a:prstGeom>
            <a:ln w="38100" cap="flat" cmpd="sng">
              <a:solidFill>
                <a:schemeClr val="tx1"/>
              </a:solidFill>
              <a:prstDash val="solid"/>
              <a:headEnd type="none" w="med" len="med"/>
              <a:tailEnd type="none" w="med" len="med"/>
            </a:ln>
          </p:spPr>
        </p:sp>
        <p:sp>
          <p:nvSpPr>
            <p:cNvPr id="256051" name="文本框 256050"/>
            <p:cNvSpPr txBox="1"/>
            <p:nvPr/>
          </p:nvSpPr>
          <p:spPr>
            <a:xfrm>
              <a:off x="3508" y="1456"/>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56052" name="文本框 256051"/>
            <p:cNvSpPr txBox="1"/>
            <p:nvPr/>
          </p:nvSpPr>
          <p:spPr>
            <a:xfrm>
              <a:off x="3508" y="1873"/>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56053" name="文本框 256052"/>
            <p:cNvSpPr txBox="1"/>
            <p:nvPr/>
          </p:nvSpPr>
          <p:spPr>
            <a:xfrm>
              <a:off x="4562" y="1079"/>
              <a:ext cx="771" cy="288"/>
            </a:xfrm>
            <a:prstGeom prst="rect">
              <a:avLst/>
            </a:prstGeom>
            <a:noFill/>
            <a:ln w="9525">
              <a:noFill/>
            </a:ln>
          </p:spPr>
          <p:txBody>
            <a:bodyPr>
              <a:spAutoFit/>
            </a:bodyPr>
            <a:p>
              <a:r>
                <a:rPr lang="en-US" altLang="zh-CN" sz="2400" b="1">
                  <a:latin typeface="Times New Roman" panose="02020603050405020304" pitchFamily="18" charset="0"/>
                </a:rPr>
                <a:t>0.1mH</a:t>
              </a:r>
              <a:endParaRPr lang="en-US" altLang="zh-CN" sz="2400" b="1">
                <a:latin typeface="Times New Roman" panose="02020603050405020304" pitchFamily="18" charset="0"/>
              </a:endParaRPr>
            </a:p>
          </p:txBody>
        </p:sp>
        <p:sp>
          <p:nvSpPr>
            <p:cNvPr id="256054" name="椭圆 256053"/>
            <p:cNvSpPr/>
            <p:nvPr/>
          </p:nvSpPr>
          <p:spPr>
            <a:xfrm>
              <a:off x="3722" y="1676"/>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56055" name="直接连接符 256054"/>
            <p:cNvSpPr/>
            <p:nvPr/>
          </p:nvSpPr>
          <p:spPr>
            <a:xfrm>
              <a:off x="3879" y="1417"/>
              <a:ext cx="0" cy="886"/>
            </a:xfrm>
            <a:prstGeom prst="line">
              <a:avLst/>
            </a:prstGeom>
            <a:ln w="38100" cap="flat" cmpd="sng">
              <a:solidFill>
                <a:schemeClr val="tx1"/>
              </a:solidFill>
              <a:prstDash val="solid"/>
              <a:headEnd type="none" w="med" len="med"/>
              <a:tailEnd type="none" w="med" len="med"/>
            </a:ln>
          </p:spPr>
        </p:sp>
        <p:sp>
          <p:nvSpPr>
            <p:cNvPr id="256056" name="矩形 256055"/>
            <p:cNvSpPr/>
            <p:nvPr/>
          </p:nvSpPr>
          <p:spPr>
            <a:xfrm>
              <a:off x="4405" y="1687"/>
              <a:ext cx="762" cy="288"/>
            </a:xfrm>
            <a:prstGeom prst="rect">
              <a:avLst/>
            </a:prstGeom>
            <a:noFill/>
            <a:ln w="38100">
              <a:noFill/>
            </a:ln>
          </p:spPr>
          <p:txBody>
            <a:bodyPr wrap="none" anchor="t">
              <a:spAutoFit/>
            </a:bodyPr>
            <a:p>
              <a:r>
                <a:rPr lang="en-US" altLang="zh-CN" sz="2400" b="1">
                  <a:latin typeface="Times New Roman" panose="02020603050405020304" pitchFamily="18" charset="0"/>
                </a:rPr>
                <a:t>0.01</a:t>
              </a:r>
              <a:r>
                <a:rPr lang="el-GR" altLang="zh-CN" sz="2400" b="1" dirty="0">
                  <a:latin typeface="Times New Roman" panose="02020603050405020304" pitchFamily="18" charset="0"/>
                  <a:cs typeface="Times New Roman" panose="02020603050405020304" pitchFamily="18" charset="0"/>
                </a:rPr>
                <a:t>μ</a:t>
              </a:r>
              <a:r>
                <a:rPr lang="en-US" altLang="zh-CN" sz="2400" b="1">
                  <a:latin typeface="Times New Roman" panose="02020603050405020304" pitchFamily="18" charset="0"/>
                </a:rPr>
                <a:t>F</a:t>
              </a:r>
              <a:endParaRPr lang="en-US" altLang="zh-CN" sz="2400" b="1" baseline="-25000">
                <a:latin typeface="Times New Roman" panose="02020603050405020304" pitchFamily="18" charset="0"/>
              </a:endParaRPr>
            </a:p>
          </p:txBody>
        </p:sp>
        <p:sp>
          <p:nvSpPr>
            <p:cNvPr id="256057" name="矩形 256056"/>
            <p:cNvSpPr/>
            <p:nvPr/>
          </p:nvSpPr>
          <p:spPr>
            <a:xfrm>
              <a:off x="3460" y="1611"/>
              <a:ext cx="273"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s</a:t>
              </a:r>
              <a:endParaRPr lang="en-US" altLang="zh-CN" sz="2400" b="1" baseline="-25000">
                <a:latin typeface="Times New Roman" panose="02020603050405020304" pitchFamily="18" charset="0"/>
              </a:endParaRPr>
            </a:p>
          </p:txBody>
        </p:sp>
        <p:sp>
          <p:nvSpPr>
            <p:cNvPr id="256058" name="文本框 256057"/>
            <p:cNvSpPr txBox="1"/>
            <p:nvPr/>
          </p:nvSpPr>
          <p:spPr>
            <a:xfrm>
              <a:off x="4151" y="1100"/>
              <a:ext cx="411" cy="288"/>
            </a:xfrm>
            <a:prstGeom prst="rect">
              <a:avLst/>
            </a:prstGeom>
            <a:noFill/>
            <a:ln w="38100">
              <a:noFill/>
            </a:ln>
          </p:spPr>
          <p:txBody>
            <a:bodyPr>
              <a:spAutoFit/>
            </a:bodyPr>
            <a:p>
              <a:pPr>
                <a:spcBef>
                  <a:spcPct val="50000"/>
                </a:spcBef>
              </a:pPr>
              <a:r>
                <a:rPr lang="en-US" altLang="zh-CN" sz="2400" b="1">
                  <a:latin typeface="Times New Roman" panose="02020603050405020304" pitchFamily="18" charset="0"/>
                </a:rPr>
                <a:t>1</a:t>
              </a:r>
              <a:r>
                <a:rPr lang="el-GR" altLang="zh-CN" sz="2400" b="1" dirty="0">
                  <a:latin typeface="Times New Roman" panose="02020603050405020304" pitchFamily="18" charset="0"/>
                  <a:cs typeface="Times New Roman" panose="02020603050405020304" pitchFamily="18" charset="0"/>
                </a:rPr>
                <a:t>Ω</a:t>
              </a:r>
              <a:endParaRPr lang="el-GR" altLang="zh-CN" sz="2400" b="1" dirty="0">
                <a:latin typeface="Times New Roman" panose="02020603050405020304" pitchFamily="18" charset="0"/>
                <a:ea typeface="Times New Roman" panose="02020603050405020304" pitchFamily="18" charset="0"/>
              </a:endParaRPr>
            </a:p>
          </p:txBody>
        </p:sp>
      </p:grpSp>
      <p:graphicFrame>
        <p:nvGraphicFramePr>
          <p:cNvPr id="256059" name="对象 256058"/>
          <p:cNvGraphicFramePr/>
          <p:nvPr/>
        </p:nvGraphicFramePr>
        <p:xfrm>
          <a:off x="1330325" y="1895475"/>
          <a:ext cx="2773363" cy="839788"/>
        </p:xfrm>
        <a:graphic>
          <a:graphicData uri="http://schemas.openxmlformats.org/presentationml/2006/ole">
            <mc:AlternateContent xmlns:mc="http://schemas.openxmlformats.org/markup-compatibility/2006">
              <mc:Choice xmlns:v="urn:schemas-microsoft-com:vml" Requires="v">
                <p:oleObj spid="_x0000_s3236" name="" r:id="rId3" imgW="1421765" imgH="431800" progId="Equation.3">
                  <p:embed/>
                </p:oleObj>
              </mc:Choice>
              <mc:Fallback>
                <p:oleObj name="" r:id="rId3" imgW="1421765" imgH="431800" progId="Equation.3">
                  <p:embed/>
                  <p:pic>
                    <p:nvPicPr>
                      <p:cNvPr id="0" name="图片 3235"/>
                      <p:cNvPicPr/>
                      <p:nvPr/>
                    </p:nvPicPr>
                    <p:blipFill>
                      <a:blip r:embed="rId4"/>
                      <a:stretch>
                        <a:fillRect/>
                      </a:stretch>
                    </p:blipFill>
                    <p:spPr>
                      <a:xfrm>
                        <a:off x="1330325" y="1895475"/>
                        <a:ext cx="2773363" cy="839788"/>
                      </a:xfrm>
                      <a:prstGeom prst="rect">
                        <a:avLst/>
                      </a:prstGeom>
                      <a:noFill/>
                      <a:ln w="38100">
                        <a:noFill/>
                        <a:miter/>
                      </a:ln>
                    </p:spPr>
                  </p:pic>
                </p:oleObj>
              </mc:Fallback>
            </mc:AlternateContent>
          </a:graphicData>
        </a:graphic>
      </p:graphicFrame>
      <p:graphicFrame>
        <p:nvGraphicFramePr>
          <p:cNvPr id="256061" name="对象 256060"/>
          <p:cNvGraphicFramePr/>
          <p:nvPr/>
        </p:nvGraphicFramePr>
        <p:xfrm>
          <a:off x="1285875" y="2793365"/>
          <a:ext cx="2879725" cy="835025"/>
        </p:xfrm>
        <a:graphic>
          <a:graphicData uri="http://schemas.openxmlformats.org/presentationml/2006/ole">
            <mc:AlternateContent xmlns:mc="http://schemas.openxmlformats.org/markup-compatibility/2006">
              <mc:Choice xmlns:v="urn:schemas-microsoft-com:vml" Requires="v">
                <p:oleObj spid="_x0000_s3235" name="" r:id="rId5" imgW="1536065" imgH="444500" progId="Equation.3">
                  <p:embed/>
                </p:oleObj>
              </mc:Choice>
              <mc:Fallback>
                <p:oleObj name="" r:id="rId5" imgW="1536065" imgH="444500" progId="Equation.3">
                  <p:embed/>
                  <p:pic>
                    <p:nvPicPr>
                      <p:cNvPr id="0" name="图片 3234"/>
                      <p:cNvPicPr/>
                      <p:nvPr/>
                    </p:nvPicPr>
                    <p:blipFill>
                      <a:blip r:embed="rId6"/>
                      <a:stretch>
                        <a:fillRect/>
                      </a:stretch>
                    </p:blipFill>
                    <p:spPr>
                      <a:xfrm>
                        <a:off x="1285875" y="2793365"/>
                        <a:ext cx="2879725" cy="835025"/>
                      </a:xfrm>
                      <a:prstGeom prst="rect">
                        <a:avLst/>
                      </a:prstGeom>
                      <a:noFill/>
                      <a:ln w="38100">
                        <a:noFill/>
                        <a:miter/>
                      </a:ln>
                    </p:spPr>
                  </p:pic>
                </p:oleObj>
              </mc:Fallback>
            </mc:AlternateContent>
          </a:graphicData>
        </a:graphic>
      </p:graphicFrame>
      <p:graphicFrame>
        <p:nvGraphicFramePr>
          <p:cNvPr id="256062" name="对象 256061"/>
          <p:cNvGraphicFramePr/>
          <p:nvPr/>
        </p:nvGraphicFramePr>
        <p:xfrm>
          <a:off x="1320800" y="3779361"/>
          <a:ext cx="3622040" cy="445770"/>
        </p:xfrm>
        <a:graphic>
          <a:graphicData uri="http://schemas.openxmlformats.org/presentationml/2006/ole">
            <mc:AlternateContent xmlns:mc="http://schemas.openxmlformats.org/markup-compatibility/2006">
              <mc:Choice xmlns:v="urn:schemas-microsoft-com:vml" Requires="v">
                <p:oleObj spid="_x0000_s3234" name="" r:id="rId7" imgW="1828800" imgH="228600" progId="Equation.3">
                  <p:embed/>
                </p:oleObj>
              </mc:Choice>
              <mc:Fallback>
                <p:oleObj name="" r:id="rId7" imgW="1828800" imgH="228600" progId="Equation.3">
                  <p:embed/>
                  <p:pic>
                    <p:nvPicPr>
                      <p:cNvPr id="0" name="图片 3233"/>
                      <p:cNvPicPr/>
                      <p:nvPr/>
                    </p:nvPicPr>
                    <p:blipFill>
                      <a:blip r:embed="rId8"/>
                      <a:stretch>
                        <a:fillRect/>
                      </a:stretch>
                    </p:blipFill>
                    <p:spPr>
                      <a:xfrm>
                        <a:off x="1320800" y="3779361"/>
                        <a:ext cx="3622040" cy="445770"/>
                      </a:xfrm>
                      <a:prstGeom prst="rect">
                        <a:avLst/>
                      </a:prstGeom>
                      <a:noFill/>
                      <a:ln w="38100">
                        <a:noFill/>
                        <a:miter/>
                      </a:ln>
                    </p:spPr>
                  </p:pic>
                </p:oleObj>
              </mc:Fallback>
            </mc:AlternateContent>
          </a:graphicData>
        </a:graphic>
      </p:graphicFrame>
      <p:sp>
        <p:nvSpPr>
          <p:cNvPr id="256063" name="文本框 256062"/>
          <p:cNvSpPr txBox="1"/>
          <p:nvPr/>
        </p:nvSpPr>
        <p:spPr>
          <a:xfrm>
            <a:off x="488950" y="1908175"/>
            <a:ext cx="566738" cy="457200"/>
          </a:xfrm>
          <a:prstGeom prst="rect">
            <a:avLst/>
          </a:prstGeom>
          <a:noFill/>
          <a:ln w="9525">
            <a:noFill/>
          </a:ln>
        </p:spPr>
        <p:txBody>
          <a:bodyPr wrap="none">
            <a:spAutoFit/>
          </a:bodyPr>
          <a:p>
            <a:pPr>
              <a:spcBef>
                <a:spcPct val="50000"/>
              </a:spcBef>
            </a:pPr>
            <a:r>
              <a:rPr lang="zh-CN" altLang="en-US" sz="2400" b="1" dirty="0">
                <a:solidFill>
                  <a:srgbClr val="3333FF"/>
                </a:solidFill>
                <a:latin typeface="Times New Roman" panose="02020603050405020304" pitchFamily="18" charset="0"/>
              </a:rPr>
              <a:t>解</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grpSp>
        <p:nvGrpSpPr>
          <p:cNvPr id="256087" name="组合 256086"/>
          <p:cNvGrpSpPr/>
          <p:nvPr/>
        </p:nvGrpSpPr>
        <p:grpSpPr>
          <a:xfrm>
            <a:off x="1641475" y="4581525"/>
            <a:ext cx="3067050" cy="1943100"/>
            <a:chOff x="2542" y="2810"/>
            <a:chExt cx="1932" cy="1224"/>
          </a:xfrm>
        </p:grpSpPr>
        <p:sp>
          <p:nvSpPr>
            <p:cNvPr id="256065" name="直接连接符 256064"/>
            <p:cNvSpPr/>
            <p:nvPr/>
          </p:nvSpPr>
          <p:spPr>
            <a:xfrm>
              <a:off x="2961" y="3148"/>
              <a:ext cx="809" cy="0"/>
            </a:xfrm>
            <a:prstGeom prst="line">
              <a:avLst/>
            </a:prstGeom>
            <a:ln w="38100" cap="flat" cmpd="sng">
              <a:solidFill>
                <a:schemeClr val="tx1"/>
              </a:solidFill>
              <a:prstDash val="solid"/>
              <a:headEnd type="none" w="med" len="med"/>
              <a:tailEnd type="none" w="med" len="med"/>
            </a:ln>
          </p:spPr>
        </p:sp>
        <p:grpSp>
          <p:nvGrpSpPr>
            <p:cNvPr id="256066" name="组合 256065"/>
            <p:cNvGrpSpPr/>
            <p:nvPr/>
          </p:nvGrpSpPr>
          <p:grpSpPr>
            <a:xfrm>
              <a:off x="4234" y="3534"/>
              <a:ext cx="240" cy="96"/>
              <a:chOff x="1148" y="1106"/>
              <a:chExt cx="240" cy="96"/>
            </a:xfrm>
          </p:grpSpPr>
          <p:sp>
            <p:nvSpPr>
              <p:cNvPr id="256067" name="直接连接符 256066"/>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56068" name="直接连接符 256067"/>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56069" name="组合 256068"/>
            <p:cNvGrpSpPr/>
            <p:nvPr/>
          </p:nvGrpSpPr>
          <p:grpSpPr>
            <a:xfrm>
              <a:off x="3770" y="3098"/>
              <a:ext cx="384" cy="57"/>
              <a:chOff x="576" y="711"/>
              <a:chExt cx="384" cy="57"/>
            </a:xfrm>
          </p:grpSpPr>
          <p:sp>
            <p:nvSpPr>
              <p:cNvPr id="256070" name="任意多边形 256069"/>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71" name="任意多边形 256070"/>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72" name="任意多边形 256071"/>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56073" name="任意多边形 256072"/>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56074" name="直接连接符 256073"/>
            <p:cNvSpPr/>
            <p:nvPr/>
          </p:nvSpPr>
          <p:spPr>
            <a:xfrm>
              <a:off x="4154" y="3149"/>
              <a:ext cx="199" cy="1"/>
            </a:xfrm>
            <a:prstGeom prst="line">
              <a:avLst/>
            </a:prstGeom>
            <a:ln w="38100" cap="flat" cmpd="sng">
              <a:solidFill>
                <a:schemeClr val="tx1"/>
              </a:solidFill>
              <a:prstDash val="solid"/>
              <a:headEnd type="none" w="med" len="med"/>
              <a:tailEnd type="none" w="med" len="med"/>
            </a:ln>
          </p:spPr>
        </p:sp>
        <p:sp>
          <p:nvSpPr>
            <p:cNvPr id="256075" name="直接连接符 256074"/>
            <p:cNvSpPr/>
            <p:nvPr/>
          </p:nvSpPr>
          <p:spPr>
            <a:xfrm flipV="1">
              <a:off x="2961" y="4034"/>
              <a:ext cx="1393" cy="0"/>
            </a:xfrm>
            <a:prstGeom prst="line">
              <a:avLst/>
            </a:prstGeom>
            <a:ln w="38100" cap="flat" cmpd="sng">
              <a:solidFill>
                <a:schemeClr val="tx1"/>
              </a:solidFill>
              <a:prstDash val="solid"/>
              <a:headEnd type="none" w="med" len="med"/>
              <a:tailEnd type="none" w="med" len="med"/>
            </a:ln>
          </p:spPr>
        </p:sp>
        <p:sp>
          <p:nvSpPr>
            <p:cNvPr id="256076" name="直接连接符 256075"/>
            <p:cNvSpPr/>
            <p:nvPr/>
          </p:nvSpPr>
          <p:spPr>
            <a:xfrm>
              <a:off x="4354" y="3153"/>
              <a:ext cx="0" cy="381"/>
            </a:xfrm>
            <a:prstGeom prst="line">
              <a:avLst/>
            </a:prstGeom>
            <a:ln w="38100" cap="flat" cmpd="sng">
              <a:solidFill>
                <a:schemeClr val="tx1"/>
              </a:solidFill>
              <a:prstDash val="solid"/>
              <a:headEnd type="none" w="med" len="med"/>
              <a:tailEnd type="none" w="med" len="med"/>
            </a:ln>
          </p:spPr>
        </p:sp>
        <p:sp>
          <p:nvSpPr>
            <p:cNvPr id="256077" name="矩形 256076"/>
            <p:cNvSpPr/>
            <p:nvPr/>
          </p:nvSpPr>
          <p:spPr>
            <a:xfrm>
              <a:off x="3233" y="3091"/>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56078" name="直接连接符 256077"/>
            <p:cNvSpPr/>
            <p:nvPr/>
          </p:nvSpPr>
          <p:spPr>
            <a:xfrm flipV="1">
              <a:off x="4353" y="3630"/>
              <a:ext cx="0" cy="404"/>
            </a:xfrm>
            <a:prstGeom prst="line">
              <a:avLst/>
            </a:prstGeom>
            <a:ln w="38100" cap="flat" cmpd="sng">
              <a:solidFill>
                <a:schemeClr val="tx1"/>
              </a:solidFill>
              <a:prstDash val="solid"/>
              <a:headEnd type="none" w="med" len="med"/>
              <a:tailEnd type="none" w="med" len="med"/>
            </a:ln>
          </p:spPr>
        </p:sp>
        <p:sp>
          <p:nvSpPr>
            <p:cNvPr id="256079" name="文本框 256078"/>
            <p:cNvSpPr txBox="1"/>
            <p:nvPr/>
          </p:nvSpPr>
          <p:spPr>
            <a:xfrm>
              <a:off x="2590" y="3187"/>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56080" name="文本框 256079"/>
            <p:cNvSpPr txBox="1"/>
            <p:nvPr/>
          </p:nvSpPr>
          <p:spPr>
            <a:xfrm>
              <a:off x="2590" y="3604"/>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56081" name="文本框 256080"/>
            <p:cNvSpPr txBox="1"/>
            <p:nvPr/>
          </p:nvSpPr>
          <p:spPr>
            <a:xfrm>
              <a:off x="3703" y="2810"/>
              <a:ext cx="598" cy="288"/>
            </a:xfrm>
            <a:prstGeom prst="rect">
              <a:avLst/>
            </a:prstGeom>
            <a:noFill/>
            <a:ln w="9525">
              <a:noFill/>
            </a:ln>
          </p:spPr>
          <p:txBody>
            <a:bodyPr>
              <a:spAutoFit/>
            </a:bodyPr>
            <a:p>
              <a:r>
                <a:rPr lang="en-US" altLang="zh-CN" sz="2400" b="1">
                  <a:latin typeface="Times New Roman" panose="02020603050405020304" pitchFamily="18" charset="0"/>
                </a:rPr>
                <a:t>0.1H</a:t>
              </a:r>
              <a:endParaRPr lang="en-US" altLang="zh-CN" sz="2400" b="1">
                <a:latin typeface="Times New Roman" panose="02020603050405020304" pitchFamily="18" charset="0"/>
              </a:endParaRPr>
            </a:p>
          </p:txBody>
        </p:sp>
        <p:sp>
          <p:nvSpPr>
            <p:cNvPr id="256082" name="椭圆 256081"/>
            <p:cNvSpPr/>
            <p:nvPr/>
          </p:nvSpPr>
          <p:spPr>
            <a:xfrm>
              <a:off x="2804" y="340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56083" name="直接连接符 256082"/>
            <p:cNvSpPr/>
            <p:nvPr/>
          </p:nvSpPr>
          <p:spPr>
            <a:xfrm>
              <a:off x="2961" y="3148"/>
              <a:ext cx="0" cy="886"/>
            </a:xfrm>
            <a:prstGeom prst="line">
              <a:avLst/>
            </a:prstGeom>
            <a:ln w="38100" cap="flat" cmpd="sng">
              <a:solidFill>
                <a:schemeClr val="tx1"/>
              </a:solidFill>
              <a:prstDash val="solid"/>
              <a:headEnd type="none" w="med" len="med"/>
              <a:tailEnd type="none" w="med" len="med"/>
            </a:ln>
          </p:spPr>
        </p:sp>
        <p:sp>
          <p:nvSpPr>
            <p:cNvPr id="256084" name="矩形 256083"/>
            <p:cNvSpPr/>
            <p:nvPr/>
          </p:nvSpPr>
          <p:spPr>
            <a:xfrm>
              <a:off x="3703" y="3418"/>
              <a:ext cx="606" cy="288"/>
            </a:xfrm>
            <a:prstGeom prst="rect">
              <a:avLst/>
            </a:prstGeom>
            <a:noFill/>
            <a:ln w="38100">
              <a:noFill/>
            </a:ln>
          </p:spPr>
          <p:txBody>
            <a:bodyPr>
              <a:spAutoFit/>
            </a:bodyPr>
            <a:p>
              <a:r>
                <a:rPr lang="en-US" altLang="zh-CN" sz="2400" b="1">
                  <a:latin typeface="Times New Roman" panose="02020603050405020304" pitchFamily="18" charset="0"/>
                </a:rPr>
                <a:t>1</a:t>
              </a:r>
              <a:r>
                <a:rPr lang="el-GR" altLang="zh-CN" sz="2400" b="1" dirty="0">
                  <a:latin typeface="Times New Roman" panose="02020603050405020304" pitchFamily="18" charset="0"/>
                  <a:cs typeface="Times New Roman" panose="02020603050405020304" pitchFamily="18" charset="0"/>
                </a:rPr>
                <a:t>μ</a:t>
              </a:r>
              <a:r>
                <a:rPr lang="en-US" altLang="zh-CN" sz="2400" b="1">
                  <a:latin typeface="Times New Roman" panose="02020603050405020304" pitchFamily="18" charset="0"/>
                </a:rPr>
                <a:t>F</a:t>
              </a:r>
              <a:endParaRPr lang="en-US" altLang="zh-CN" sz="2400" b="1" baseline="-25000">
                <a:latin typeface="Times New Roman" panose="02020603050405020304" pitchFamily="18" charset="0"/>
              </a:endParaRPr>
            </a:p>
          </p:txBody>
        </p:sp>
        <p:sp>
          <p:nvSpPr>
            <p:cNvPr id="256085" name="矩形 256084"/>
            <p:cNvSpPr/>
            <p:nvPr/>
          </p:nvSpPr>
          <p:spPr>
            <a:xfrm>
              <a:off x="2542" y="3342"/>
              <a:ext cx="273"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s</a:t>
              </a:r>
              <a:endParaRPr lang="en-US" altLang="zh-CN" sz="2400" b="1" baseline="-25000">
                <a:latin typeface="Times New Roman" panose="02020603050405020304" pitchFamily="18" charset="0"/>
              </a:endParaRPr>
            </a:p>
          </p:txBody>
        </p:sp>
        <p:sp>
          <p:nvSpPr>
            <p:cNvPr id="256086" name="文本框 256085"/>
            <p:cNvSpPr txBox="1"/>
            <p:nvPr/>
          </p:nvSpPr>
          <p:spPr>
            <a:xfrm>
              <a:off x="3233" y="2831"/>
              <a:ext cx="411" cy="288"/>
            </a:xfrm>
            <a:prstGeom prst="rect">
              <a:avLst/>
            </a:prstGeom>
            <a:noFill/>
            <a:ln w="38100">
              <a:noFill/>
            </a:ln>
          </p:spPr>
          <p:txBody>
            <a:bodyPr>
              <a:spAutoFit/>
            </a:bodyPr>
            <a:p>
              <a:pPr>
                <a:spcBef>
                  <a:spcPct val="50000"/>
                </a:spcBef>
              </a:pPr>
              <a:r>
                <a:rPr lang="en-US" altLang="zh-CN" sz="2400" b="1">
                  <a:latin typeface="Times New Roman" panose="02020603050405020304" pitchFamily="18" charset="0"/>
                </a:rPr>
                <a:t>1</a:t>
              </a:r>
              <a:r>
                <a:rPr lang="el-GR" altLang="zh-CN" sz="2400" b="1" dirty="0">
                  <a:latin typeface="Times New Roman" panose="02020603050405020304" pitchFamily="18" charset="0"/>
                  <a:cs typeface="Times New Roman" panose="02020603050405020304" pitchFamily="18" charset="0"/>
                </a:rPr>
                <a:t>Ω</a:t>
              </a:r>
              <a:endParaRPr lang="el-GR" altLang="zh-CN" sz="2400" b="1" dirty="0">
                <a:latin typeface="Times New Roman" panose="02020603050405020304" pitchFamily="18" charset="0"/>
                <a:ea typeface="Times New Roman" panose="02020603050405020304" pitchFamily="18" charset="0"/>
              </a:endParaRPr>
            </a:p>
          </p:txBody>
        </p:sp>
      </p:grpSp>
      <p:sp>
        <p:nvSpPr>
          <p:cNvPr id="256088" name="矩形 256087"/>
          <p:cNvSpPr/>
          <p:nvPr/>
        </p:nvSpPr>
        <p:spPr>
          <a:xfrm>
            <a:off x="4838700" y="4935538"/>
            <a:ext cx="3978275" cy="1568450"/>
          </a:xfrm>
          <a:prstGeom prst="rect">
            <a:avLst/>
          </a:prstGeom>
          <a:noFill/>
          <a:ln w="38100">
            <a:noFill/>
          </a:ln>
        </p:spPr>
        <p:txBody>
          <a:bodyPr>
            <a:spAutoFit/>
          </a:bodyPr>
          <a:p>
            <a:pPr algn="just"/>
            <a:r>
              <a:rPr lang="zh-CN" altLang="en-US" sz="2400" b="1" dirty="0">
                <a:solidFill>
                  <a:srgbClr val="000000"/>
                </a:solidFill>
                <a:latin typeface="宋体" panose="02010600030101010101" pitchFamily="2" charset="-122"/>
              </a:rPr>
              <a:t>图示</a:t>
            </a:r>
            <a:r>
              <a:rPr lang="en-US" altLang="zh-CN" sz="2400" b="1">
                <a:solidFill>
                  <a:srgbClr val="000000"/>
                </a:solidFill>
                <a:latin typeface="Times New Roman" panose="02020603050405020304" pitchFamily="18" charset="0"/>
              </a:rPr>
              <a:t>RLC</a:t>
            </a:r>
            <a:r>
              <a:rPr lang="zh-CN" altLang="en-US" sz="2400" b="1" dirty="0">
                <a:solidFill>
                  <a:srgbClr val="000000"/>
                </a:solidFill>
                <a:latin typeface="宋体" panose="02010600030101010101" pitchFamily="2" charset="-122"/>
              </a:rPr>
              <a:t>串联谐振电路电路</a:t>
            </a:r>
            <a:endParaRPr lang="zh-CN" altLang="en-US" sz="2400" b="1" dirty="0">
              <a:solidFill>
                <a:srgbClr val="000000"/>
              </a:solidFill>
              <a:latin typeface="宋体" panose="02010600030101010101" pitchFamily="2" charset="-122"/>
            </a:endParaRPr>
          </a:p>
          <a:p>
            <a:pPr algn="just"/>
            <a:r>
              <a:rPr lang="zh-CN" altLang="en-US" sz="2400" b="1" dirty="0">
                <a:solidFill>
                  <a:srgbClr val="000000"/>
                </a:solidFill>
                <a:latin typeface="宋体" panose="02010600030101010101" pitchFamily="2" charset="-122"/>
              </a:rPr>
              <a:t>求</a:t>
            </a:r>
            <a:r>
              <a:rPr lang="en-US" altLang="zh-CN"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ea typeface="楷体_GB2312" pitchFamily="49" charset="-122"/>
              </a:rPr>
              <a:t> (1) </a:t>
            </a: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0  </a:t>
            </a:r>
            <a:r>
              <a:rPr lang="en-US" altLang="zh-CN" sz="2400" b="1">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f</a:t>
            </a:r>
            <a:r>
              <a:rPr lang="en-US" altLang="zh-CN" sz="2400" b="1" baseline="-25000">
                <a:solidFill>
                  <a:srgbClr val="000000"/>
                </a:solidFill>
                <a:latin typeface="Times New Roman" panose="02020603050405020304" pitchFamily="18" charset="0"/>
                <a:ea typeface="楷体_GB2312" pitchFamily="49" charset="-122"/>
                <a:sym typeface="Symbol" panose="05050102010706020507" pitchFamily="18" charset="2"/>
              </a:rPr>
              <a:t>0 </a:t>
            </a:r>
            <a:endParaRPr lang="en-US" altLang="zh-CN" sz="2400" b="1">
              <a:solidFill>
                <a:srgbClr val="000000"/>
              </a:solidFill>
              <a:latin typeface="Times New Roman" panose="02020603050405020304" pitchFamily="18" charset="0"/>
              <a:ea typeface="楷体_GB2312" pitchFamily="49" charset="-122"/>
            </a:endParaRPr>
          </a:p>
          <a:p>
            <a:r>
              <a:rPr lang="en-US" altLang="zh-CN" sz="2400" b="1">
                <a:solidFill>
                  <a:srgbClr val="000000"/>
                </a:solidFill>
                <a:latin typeface="Times New Roman" panose="02020603050405020304" pitchFamily="18" charset="0"/>
                <a:ea typeface="楷体_GB2312" pitchFamily="49" charset="-122"/>
              </a:rPr>
              <a:t>       (2)</a:t>
            </a:r>
            <a:r>
              <a:rPr lang="zh-CN" altLang="en-US" sz="2400" b="1" dirty="0">
                <a:solidFill>
                  <a:srgbClr val="000000"/>
                </a:solidFill>
                <a:latin typeface="Times New Roman" panose="02020603050405020304" pitchFamily="18" charset="0"/>
              </a:rPr>
              <a:t>求</a:t>
            </a:r>
            <a:r>
              <a:rPr lang="en-US" altLang="zh-CN" sz="2400" b="1" i="1">
                <a:solidFill>
                  <a:srgbClr val="000000"/>
                </a:solidFill>
                <a:latin typeface="Times New Roman" panose="02020603050405020304" pitchFamily="18" charset="0"/>
                <a:ea typeface="楷体_GB2312" pitchFamily="49" charset="-122"/>
              </a:rPr>
              <a:t>Q</a:t>
            </a:r>
            <a:r>
              <a:rPr lang="en-US" altLang="zh-CN" sz="2400" b="1">
                <a:solidFill>
                  <a:srgbClr val="000000"/>
                </a:solidFill>
                <a:latin typeface="Times New Roman" panose="02020603050405020304" pitchFamily="18" charset="0"/>
                <a:ea typeface="楷体_GB2312" pitchFamily="49" charset="-122"/>
              </a:rPr>
              <a:t>,</a:t>
            </a:r>
            <a:r>
              <a:rPr lang="en-US" altLang="zh-CN" sz="2400" b="1" i="1">
                <a:solidFill>
                  <a:srgbClr val="000000"/>
                </a:solidFill>
                <a:latin typeface="Times New Roman" panose="02020603050405020304" pitchFamily="18" charset="0"/>
                <a:ea typeface="楷体_GB2312" pitchFamily="49" charset="-122"/>
              </a:rPr>
              <a:t> U</a:t>
            </a:r>
            <a:r>
              <a:rPr lang="en-US" altLang="zh-CN" sz="2400" b="1" baseline="-30000">
                <a:solidFill>
                  <a:srgbClr val="000000"/>
                </a:solidFill>
                <a:latin typeface="Times New Roman" panose="02020603050405020304" pitchFamily="18" charset="0"/>
                <a:ea typeface="楷体_GB2312" pitchFamily="49" charset="-122"/>
              </a:rPr>
              <a:t>Lm</a:t>
            </a:r>
            <a:r>
              <a:rPr lang="zh-CN" altLang="en-US" sz="2400" b="1" dirty="0">
                <a:solidFill>
                  <a:srgbClr val="000000"/>
                </a:solidFill>
                <a:latin typeface="Times New Roman" panose="02020603050405020304" pitchFamily="18" charset="0"/>
                <a:ea typeface="楷体_GB2312" pitchFamily="49" charset="-122"/>
              </a:rPr>
              <a:t>和</a:t>
            </a:r>
            <a:r>
              <a:rPr lang="en-US" altLang="zh-CN" sz="2400" b="1" i="1">
                <a:solidFill>
                  <a:srgbClr val="000000"/>
                </a:solidFill>
                <a:latin typeface="Times New Roman" panose="02020603050405020304" pitchFamily="18" charset="0"/>
                <a:ea typeface="楷体_GB2312" pitchFamily="49" charset="-122"/>
              </a:rPr>
              <a:t>U</a:t>
            </a:r>
            <a:r>
              <a:rPr lang="en-US" altLang="zh-CN" sz="2400" b="1" baseline="-30000">
                <a:solidFill>
                  <a:srgbClr val="000000"/>
                </a:solidFill>
                <a:latin typeface="Times New Roman" panose="02020603050405020304" pitchFamily="18" charset="0"/>
                <a:ea typeface="楷体_GB2312" pitchFamily="49" charset="-122"/>
              </a:rPr>
              <a:t>Cm</a:t>
            </a:r>
            <a:r>
              <a:rPr lang="zh-CN" altLang="en-US" sz="2400" b="1" dirty="0">
                <a:solidFill>
                  <a:srgbClr val="000000"/>
                </a:solidFill>
                <a:latin typeface="Times New Roman" panose="02020603050405020304" pitchFamily="18" charset="0"/>
                <a:ea typeface="楷体_GB2312" pitchFamily="49" charset="-122"/>
              </a:rPr>
              <a:t>。</a:t>
            </a:r>
            <a:endParaRPr lang="zh-CN" altLang="en-US" sz="2400" b="1" dirty="0">
              <a:solidFill>
                <a:srgbClr val="000000"/>
              </a:solidFill>
              <a:latin typeface="Times New Roman" panose="02020603050405020304" pitchFamily="18" charset="0"/>
              <a:ea typeface="楷体_GB2312" pitchFamily="49" charset="-122"/>
            </a:endParaRPr>
          </a:p>
          <a:p>
            <a:r>
              <a:rPr lang="zh-CN" altLang="en-US" sz="2400" b="1" dirty="0">
                <a:solidFill>
                  <a:srgbClr val="000000"/>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(3)</a:t>
            </a:r>
            <a:r>
              <a:rPr lang="zh-CN" altLang="en-US" sz="2400" b="1" dirty="0">
                <a:solidFill>
                  <a:srgbClr val="000000"/>
                </a:solidFill>
                <a:latin typeface="Times New Roman" panose="02020603050405020304" pitchFamily="18" charset="0"/>
              </a:rPr>
              <a:t>求通频带带宽</a:t>
            </a:r>
            <a:endParaRPr lang="zh-CN" altLang="en-US" sz="2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56007"/>
                                        </p:tgtEl>
                                        <p:attrNameLst>
                                          <p:attrName>style.visibility</p:attrName>
                                        </p:attrNameLst>
                                      </p:cBhvr>
                                      <p:to>
                                        <p:strVal val="visible"/>
                                      </p:to>
                                    </p:set>
                                    <p:anim calcmode="lin" valueType="num">
                                      <p:cBhvr>
                                        <p:cTn id="7" dur="1000" fill="hold"/>
                                        <p:tgtEl>
                                          <p:spTgt spid="256007"/>
                                        </p:tgtEl>
                                        <p:attrNameLst>
                                          <p:attrName>ppt_w</p:attrName>
                                        </p:attrNameLst>
                                      </p:cBhvr>
                                      <p:tavLst>
                                        <p:tav tm="0">
                                          <p:val>
                                            <p:fltVal val="0.000000"/>
                                          </p:val>
                                        </p:tav>
                                        <p:tav tm="100000">
                                          <p:val>
                                            <p:strVal val="#ppt_w"/>
                                          </p:val>
                                        </p:tav>
                                      </p:tavLst>
                                    </p:anim>
                                    <p:anim calcmode="lin" valueType="num">
                                      <p:cBhvr>
                                        <p:cTn id="8" dur="1000" fill="hold"/>
                                        <p:tgtEl>
                                          <p:spTgt spid="256007"/>
                                        </p:tgtEl>
                                        <p:attrNameLst>
                                          <p:attrName>ppt_h</p:attrName>
                                        </p:attrNameLst>
                                      </p:cBhvr>
                                      <p:tavLst>
                                        <p:tav tm="0">
                                          <p:val>
                                            <p:fltVal val="0.000000"/>
                                          </p:val>
                                        </p:tav>
                                        <p:tav tm="100000">
                                          <p:val>
                                            <p:strVal val="#ppt_h"/>
                                          </p:val>
                                        </p:tav>
                                      </p:tavLst>
                                    </p:anim>
                                    <p:anim calcmode="lin" valueType="num">
                                      <p:cBhvr>
                                        <p:cTn id="9" dur="1000" fill="hold"/>
                                        <p:tgtEl>
                                          <p:spTgt spid="25600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6007"/>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17" presetClass="entr" presetSubtype="8" fill="hold" grpId="0" nodeType="afterEffect">
                                  <p:stCondLst>
                                    <p:cond delay="0"/>
                                  </p:stCondLst>
                                  <p:iterate type="lt">
                                    <p:tmPct val="100000"/>
                                  </p:iterate>
                                  <p:childTnLst>
                                    <p:set>
                                      <p:cBhvr>
                                        <p:cTn id="13" dur="1" fill="hold">
                                          <p:stCondLst>
                                            <p:cond delay="0"/>
                                          </p:stCondLst>
                                        </p:cTn>
                                        <p:tgtEl>
                                          <p:spTgt spid="256006"/>
                                        </p:tgtEl>
                                        <p:attrNameLst>
                                          <p:attrName>style.visibility</p:attrName>
                                        </p:attrNameLst>
                                      </p:cBhvr>
                                      <p:to>
                                        <p:strVal val="visible"/>
                                      </p:to>
                                    </p:set>
                                    <p:anim calcmode="lin" valueType="num">
                                      <p:cBhvr>
                                        <p:cTn id="14" dur="75" fill="hold"/>
                                        <p:tgtEl>
                                          <p:spTgt spid="256006"/>
                                        </p:tgtEl>
                                        <p:attrNameLst>
                                          <p:attrName>ppt_x</p:attrName>
                                        </p:attrNameLst>
                                      </p:cBhvr>
                                      <p:tavLst>
                                        <p:tav tm="0">
                                          <p:val>
                                            <p:strVal val="#ppt_x-#ppt_w/2"/>
                                          </p:val>
                                        </p:tav>
                                        <p:tav tm="100000">
                                          <p:val>
                                            <p:strVal val="#ppt_x"/>
                                          </p:val>
                                        </p:tav>
                                      </p:tavLst>
                                    </p:anim>
                                    <p:anim calcmode="lin" valueType="num">
                                      <p:cBhvr>
                                        <p:cTn id="15" dur="75" fill="hold"/>
                                        <p:tgtEl>
                                          <p:spTgt spid="256006"/>
                                        </p:tgtEl>
                                        <p:attrNameLst>
                                          <p:attrName>ppt_y</p:attrName>
                                        </p:attrNameLst>
                                      </p:cBhvr>
                                      <p:tavLst>
                                        <p:tav tm="0">
                                          <p:val>
                                            <p:strVal val="#ppt_y"/>
                                          </p:val>
                                        </p:tav>
                                        <p:tav tm="100000">
                                          <p:val>
                                            <p:strVal val="#ppt_y"/>
                                          </p:val>
                                        </p:tav>
                                      </p:tavLst>
                                    </p:anim>
                                    <p:anim calcmode="lin" valueType="num">
                                      <p:cBhvr>
                                        <p:cTn id="16" dur="75" fill="hold"/>
                                        <p:tgtEl>
                                          <p:spTgt spid="256006"/>
                                        </p:tgtEl>
                                        <p:attrNameLst>
                                          <p:attrName>ppt_w</p:attrName>
                                        </p:attrNameLst>
                                      </p:cBhvr>
                                      <p:tavLst>
                                        <p:tav tm="0">
                                          <p:val>
                                            <p:fltVal val="0.000000"/>
                                          </p:val>
                                        </p:tav>
                                        <p:tav tm="100000">
                                          <p:val>
                                            <p:strVal val="#ppt_w"/>
                                          </p:val>
                                        </p:tav>
                                      </p:tavLst>
                                    </p:anim>
                                    <p:anim calcmode="lin" valueType="num">
                                      <p:cBhvr>
                                        <p:cTn id="17" dur="75" fill="hold"/>
                                        <p:tgtEl>
                                          <p:spTgt spid="256006"/>
                                        </p:tgtEl>
                                        <p:attrNameLst>
                                          <p:attrName>ppt_h</p:attrName>
                                        </p:attrNameLst>
                                      </p:cBhvr>
                                      <p:tavLst>
                                        <p:tav tm="0">
                                          <p:val>
                                            <p:strVal val="#ppt_h"/>
                                          </p:val>
                                        </p:tav>
                                        <p:tav tm="100000">
                                          <p:val>
                                            <p:strVal val="#ppt_h"/>
                                          </p:val>
                                        </p:tav>
                                      </p:tavLst>
                                    </p:anim>
                                  </p:childTnLst>
                                </p:cTn>
                              </p:par>
                              <p:par>
                                <p:cTn id="18" presetID="22" presetClass="entr" presetSubtype="4" fill="hold" nodeType="withEffect">
                                  <p:stCondLst>
                                    <p:cond delay="0"/>
                                  </p:stCondLst>
                                  <p:childTnLst>
                                    <p:set>
                                      <p:cBhvr>
                                        <p:cTn id="19" dur="1" fill="hold">
                                          <p:stCondLst>
                                            <p:cond delay="0"/>
                                          </p:stCondLst>
                                        </p:cTn>
                                        <p:tgtEl>
                                          <p:spTgt spid="256033"/>
                                        </p:tgtEl>
                                        <p:attrNameLst>
                                          <p:attrName>style.visibility</p:attrName>
                                        </p:attrNameLst>
                                      </p:cBhvr>
                                      <p:to>
                                        <p:strVal val="visible"/>
                                      </p:to>
                                    </p:set>
                                    <p:animEffect transition="in" filter="wipe(down)">
                                      <p:cBhvr>
                                        <p:cTn id="20" dur="500"/>
                                        <p:tgtEl>
                                          <p:spTgt spid="256033"/>
                                        </p:tgtEl>
                                      </p:cBhvr>
                                    </p:animEffect>
                                  </p:childTnLst>
                                </p:cTn>
                              </p:par>
                            </p:childTnLst>
                          </p:cTn>
                        </p:par>
                        <p:par>
                          <p:cTn id="21" fill="hold">
                            <p:stCondLst>
                              <p:cond delay="1275"/>
                            </p:stCondLst>
                            <p:childTnLst>
                              <p:par>
                                <p:cTn id="22" presetID="22" presetClass="entr" presetSubtype="4" fill="hold" grpId="0" nodeType="afterEffect">
                                  <p:stCondLst>
                                    <p:cond delay="0"/>
                                  </p:stCondLst>
                                  <p:childTnLst>
                                    <p:set>
                                      <p:cBhvr>
                                        <p:cTn id="23" dur="1" fill="hold">
                                          <p:stCondLst>
                                            <p:cond delay="0"/>
                                          </p:stCondLst>
                                        </p:cTn>
                                        <p:tgtEl>
                                          <p:spTgt spid="256035"/>
                                        </p:tgtEl>
                                        <p:attrNameLst>
                                          <p:attrName>style.visibility</p:attrName>
                                        </p:attrNameLst>
                                      </p:cBhvr>
                                      <p:to>
                                        <p:strVal val="visible"/>
                                      </p:to>
                                    </p:set>
                                    <p:animEffect transition="in" filter="wipe(down)">
                                      <p:cBhvr>
                                        <p:cTn id="24" dur="500"/>
                                        <p:tgtEl>
                                          <p:spTgt spid="256035"/>
                                        </p:tgtEl>
                                      </p:cBhvr>
                                    </p:animEffect>
                                  </p:childTnLst>
                                </p:cTn>
                              </p:par>
                            </p:childTnLst>
                          </p:cTn>
                        </p:par>
                        <p:par>
                          <p:cTn id="25" fill="hold">
                            <p:stCondLst>
                              <p:cond delay="1775"/>
                            </p:stCondLst>
                            <p:childTnLst>
                              <p:par>
                                <p:cTn id="26" presetID="22" presetClass="entr" presetSubtype="4" fill="hold" nodeType="afterEffect">
                                  <p:stCondLst>
                                    <p:cond delay="0"/>
                                  </p:stCondLst>
                                  <p:childTnLst>
                                    <p:set>
                                      <p:cBhvr>
                                        <p:cTn id="27" dur="1" fill="hold">
                                          <p:stCondLst>
                                            <p:cond delay="0"/>
                                          </p:stCondLst>
                                        </p:cTn>
                                        <p:tgtEl>
                                          <p:spTgt spid="256090"/>
                                        </p:tgtEl>
                                        <p:attrNameLst>
                                          <p:attrName>style.visibility</p:attrName>
                                        </p:attrNameLst>
                                      </p:cBhvr>
                                      <p:to>
                                        <p:strVal val="visible"/>
                                      </p:to>
                                    </p:set>
                                    <p:animEffect transition="in" filter="wipe(down)">
                                      <p:cBhvr>
                                        <p:cTn id="28" dur="500"/>
                                        <p:tgtEl>
                                          <p:spTgt spid="256090"/>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256063"/>
                                        </p:tgtEl>
                                        <p:attrNameLst>
                                          <p:attrName>style.visibility</p:attrName>
                                        </p:attrNameLst>
                                      </p:cBhvr>
                                      <p:to>
                                        <p:strVal val="visible"/>
                                      </p:to>
                                    </p:set>
                                    <p:anim calcmode="lin" valueType="num">
                                      <p:cBhvr>
                                        <p:cTn id="33" dur="1000" fill="hold"/>
                                        <p:tgtEl>
                                          <p:spTgt spid="256063"/>
                                        </p:tgtEl>
                                        <p:attrNameLst>
                                          <p:attrName>ppt_w</p:attrName>
                                        </p:attrNameLst>
                                      </p:cBhvr>
                                      <p:tavLst>
                                        <p:tav tm="0">
                                          <p:val>
                                            <p:fltVal val="0.000000"/>
                                          </p:val>
                                        </p:tav>
                                        <p:tav tm="100000">
                                          <p:val>
                                            <p:strVal val="#ppt_w"/>
                                          </p:val>
                                        </p:tav>
                                      </p:tavLst>
                                    </p:anim>
                                    <p:anim calcmode="lin" valueType="num">
                                      <p:cBhvr>
                                        <p:cTn id="34" dur="1000" fill="hold"/>
                                        <p:tgtEl>
                                          <p:spTgt spid="256063"/>
                                        </p:tgtEl>
                                        <p:attrNameLst>
                                          <p:attrName>ppt_h</p:attrName>
                                        </p:attrNameLst>
                                      </p:cBhvr>
                                      <p:tavLst>
                                        <p:tav tm="0">
                                          <p:val>
                                            <p:fltVal val="0.000000"/>
                                          </p:val>
                                        </p:tav>
                                        <p:tav tm="100000">
                                          <p:val>
                                            <p:strVal val="#ppt_h"/>
                                          </p:val>
                                        </p:tav>
                                      </p:tavLst>
                                    </p:anim>
                                    <p:anim calcmode="lin" valueType="num">
                                      <p:cBhvr>
                                        <p:cTn id="35" dur="1000" fill="hold"/>
                                        <p:tgtEl>
                                          <p:spTgt spid="256063"/>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25606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56059"/>
                                        </p:tgtEl>
                                        <p:attrNameLst>
                                          <p:attrName>style.visibility</p:attrName>
                                        </p:attrNameLst>
                                      </p:cBhvr>
                                      <p:to>
                                        <p:strVal val="visible"/>
                                      </p:to>
                                    </p:set>
                                    <p:animEffect transition="in" filter="wipe(down)">
                                      <p:cBhvr>
                                        <p:cTn id="41" dur="500"/>
                                        <p:tgtEl>
                                          <p:spTgt spid="256059"/>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32" fill="hold" nodeType="clickEffect">
                                  <p:stCondLst>
                                    <p:cond delay="0"/>
                                  </p:stCondLst>
                                  <p:childTnLst>
                                    <p:set>
                                      <p:cBhvr>
                                        <p:cTn id="45" dur="1" fill="hold">
                                          <p:stCondLst>
                                            <p:cond delay="0"/>
                                          </p:stCondLst>
                                        </p:cTn>
                                        <p:tgtEl>
                                          <p:spTgt spid="256061"/>
                                        </p:tgtEl>
                                        <p:attrNameLst>
                                          <p:attrName>style.visibility</p:attrName>
                                        </p:attrNameLst>
                                      </p:cBhvr>
                                      <p:to>
                                        <p:strVal val="visible"/>
                                      </p:to>
                                    </p:set>
                                    <p:animEffect transition="in" filter="diamond(out)">
                                      <p:cBhvr>
                                        <p:cTn id="46" dur="500"/>
                                        <p:tgtEl>
                                          <p:spTgt spid="256061"/>
                                        </p:tgtEl>
                                      </p:cBhvr>
                                    </p:animEffect>
                                  </p:childTnLst>
                                </p:cTn>
                              </p:par>
                            </p:childTnLst>
                          </p:cTn>
                        </p:par>
                        <p:par>
                          <p:cTn id="47" fill="hold">
                            <p:stCondLst>
                              <p:cond delay="500"/>
                            </p:stCondLst>
                            <p:childTnLst>
                              <p:par>
                                <p:cTn id="48" presetID="8" presetClass="entr" presetSubtype="32" fill="hold" nodeType="afterEffect">
                                  <p:stCondLst>
                                    <p:cond delay="0"/>
                                  </p:stCondLst>
                                  <p:childTnLst>
                                    <p:set>
                                      <p:cBhvr>
                                        <p:cTn id="49" dur="1" fill="hold">
                                          <p:stCondLst>
                                            <p:cond delay="0"/>
                                          </p:stCondLst>
                                        </p:cTn>
                                        <p:tgtEl>
                                          <p:spTgt spid="256062"/>
                                        </p:tgtEl>
                                        <p:attrNameLst>
                                          <p:attrName>style.visibility</p:attrName>
                                        </p:attrNameLst>
                                      </p:cBhvr>
                                      <p:to>
                                        <p:strVal val="visible"/>
                                      </p:to>
                                    </p:set>
                                    <p:animEffect transition="in" filter="diamond(out)">
                                      <p:cBhvr>
                                        <p:cTn id="50" dur="500"/>
                                        <p:tgtEl>
                                          <p:spTgt spid="25606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56004"/>
                                        </p:tgtEl>
                                        <p:attrNameLst>
                                          <p:attrName>style.visibility</p:attrName>
                                        </p:attrNameLst>
                                      </p:cBhvr>
                                      <p:to>
                                        <p:strVal val="visible"/>
                                      </p:to>
                                    </p:set>
                                    <p:animEffect transition="in" filter="box(in)">
                                      <p:cBhvr>
                                        <p:cTn id="55" dur="500"/>
                                        <p:tgtEl>
                                          <p:spTgt spid="256004"/>
                                        </p:tgtEl>
                                      </p:cBhvr>
                                    </p:animEffect>
                                  </p:childTnLst>
                                </p:cTn>
                              </p:par>
                              <p:par>
                                <p:cTn id="56" presetID="4" presetClass="entr" presetSubtype="16" fill="hold" nodeType="withEffect">
                                  <p:stCondLst>
                                    <p:cond delay="0"/>
                                  </p:stCondLst>
                                  <p:childTnLst>
                                    <p:set>
                                      <p:cBhvr>
                                        <p:cTn id="57" dur="1" fill="hold">
                                          <p:stCondLst>
                                            <p:cond delay="0"/>
                                          </p:stCondLst>
                                        </p:cTn>
                                        <p:tgtEl>
                                          <p:spTgt spid="256087"/>
                                        </p:tgtEl>
                                        <p:attrNameLst>
                                          <p:attrName>style.visibility</p:attrName>
                                        </p:attrNameLst>
                                      </p:cBhvr>
                                      <p:to>
                                        <p:strVal val="visible"/>
                                      </p:to>
                                    </p:set>
                                    <p:animEffect transition="in" filter="box(in)">
                                      <p:cBhvr>
                                        <p:cTn id="58" dur="500"/>
                                        <p:tgtEl>
                                          <p:spTgt spid="25608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56088"/>
                                        </p:tgtEl>
                                        <p:attrNameLst>
                                          <p:attrName>style.visibility</p:attrName>
                                        </p:attrNameLst>
                                      </p:cBhvr>
                                      <p:to>
                                        <p:strVal val="visible"/>
                                      </p:to>
                                    </p:set>
                                    <p:animEffect transition="in" filter="box(in)">
                                      <p:cBhvr>
                                        <p:cTn id="61" dur="500"/>
                                        <p:tgtEl>
                                          <p:spTgt spid="25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bldLvl="0" animBg="1"/>
      <p:bldP spid="256006" grpId="0"/>
      <p:bldP spid="256007" grpId="0"/>
      <p:bldP spid="256035" grpId="0"/>
      <p:bldP spid="256063" grpId="0"/>
      <p:bldP spid="2560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43" name="矩形 225342"/>
          <p:cNvSpPr/>
          <p:nvPr/>
        </p:nvSpPr>
        <p:spPr>
          <a:xfrm>
            <a:off x="571500" y="5192713"/>
            <a:ext cx="8213725" cy="1260475"/>
          </a:xfrm>
          <a:prstGeom prst="rect">
            <a:avLst/>
          </a:prstGeom>
          <a:noFill/>
          <a:ln w="9525">
            <a:noFill/>
          </a:ln>
        </p:spPr>
        <p:txBody>
          <a:bodyPr>
            <a:spAutoFit/>
          </a:bodyPr>
          <a:p>
            <a:pPr>
              <a:lnSpc>
                <a:spcPct val="16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宋体" panose="02010600030101010101" pitchFamily="2" charset="-122"/>
              </a:rPr>
              <a:t>当             时</a:t>
            </a:r>
            <a:r>
              <a:rPr lang="en-US" altLang="zh-CN" sz="2400" b="1">
                <a:latin typeface="宋体" panose="02010600030101010101" pitchFamily="2" charset="-122"/>
              </a:rPr>
              <a:t>,</a:t>
            </a:r>
            <a:r>
              <a:rPr lang="en-US" altLang="zh-CN" sz="2400" b="1" i="1">
                <a:latin typeface="Times New Roman" panose="02020603050405020304" pitchFamily="18" charset="0"/>
                <a:ea typeface="楷体_GB2312" pitchFamily="49" charset="-122"/>
              </a:rPr>
              <a:t> Y</a:t>
            </a:r>
            <a:r>
              <a:rPr lang="en-US" altLang="zh-CN" sz="2400" b="1">
                <a:latin typeface="Times New Roman" panose="02020603050405020304" pitchFamily="18" charset="0"/>
                <a:ea typeface="楷体_GB2312" pitchFamily="49" charset="-122"/>
              </a:rPr>
              <a:t>(j</a:t>
            </a: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G</a:t>
            </a:r>
            <a:r>
              <a:rPr lang="en-US" altLang="zh-CN" sz="2400" b="1">
                <a:latin typeface="Times New Roman" panose="02020603050405020304" pitchFamily="18" charset="0"/>
                <a:ea typeface="楷体_GB2312" pitchFamily="49" charset="-122"/>
              </a:rPr>
              <a:t>=1/</a:t>
            </a:r>
            <a:r>
              <a:rPr lang="en-US" altLang="zh-CN" sz="2400" b="1" i="1">
                <a:latin typeface="Times New Roman" panose="02020603050405020304" pitchFamily="18" charset="0"/>
                <a:ea typeface="楷体_GB2312" pitchFamily="49" charset="-122"/>
              </a:rPr>
              <a:t>R</a:t>
            </a:r>
            <a:r>
              <a:rPr lang="zh-CN" altLang="en-US" sz="2400" b="1" dirty="0">
                <a:latin typeface="Times New Roman" panose="02020603050405020304" pitchFamily="18" charset="0"/>
              </a:rPr>
              <a:t>，电压</a:t>
            </a:r>
            <a:r>
              <a:rPr lang="en-US" altLang="zh-CN" sz="2400" b="1" i="1">
                <a:latin typeface="Times New Roman" panose="02020603050405020304" pitchFamily="18" charset="0"/>
                <a:ea typeface="楷体_GB2312" pitchFamily="49" charset="-122"/>
              </a:rPr>
              <a:t>u</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a:t>
            </a:r>
            <a:r>
              <a:rPr lang="zh-CN" altLang="en-US" sz="2400" b="1" dirty="0">
                <a:latin typeface="Times New Roman" panose="02020603050405020304" pitchFamily="18" charset="0"/>
              </a:rPr>
              <a:t>和电流</a:t>
            </a:r>
            <a:r>
              <a:rPr lang="en-US" altLang="zh-CN" sz="2400" b="1" i="1">
                <a:latin typeface="Times New Roman" panose="02020603050405020304" pitchFamily="18" charset="0"/>
                <a:ea typeface="楷体_GB2312" pitchFamily="49" charset="-122"/>
              </a:rPr>
              <a:t>i</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a:t>
            </a:r>
            <a:r>
              <a:rPr lang="zh-CN" altLang="en-US" sz="2400" b="1" dirty="0">
                <a:latin typeface="Times New Roman" panose="02020603050405020304" pitchFamily="18" charset="0"/>
              </a:rPr>
              <a:t>同相，电路发生谐振。因此，</a:t>
            </a:r>
            <a:r>
              <a:rPr lang="en-US" altLang="zh-CN" sz="2400" b="1" i="1">
                <a:latin typeface="Times New Roman" panose="02020603050405020304" pitchFamily="18" charset="0"/>
                <a:ea typeface="楷体_GB2312" pitchFamily="49" charset="-122"/>
              </a:rPr>
              <a:t>RLC</a:t>
            </a:r>
            <a:r>
              <a:rPr lang="zh-CN" altLang="en-US" sz="2400" b="1" dirty="0">
                <a:latin typeface="Times New Roman" panose="02020603050405020304" pitchFamily="18" charset="0"/>
              </a:rPr>
              <a:t>并联电路谐振的条件是</a:t>
            </a: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p:txBody>
      </p:sp>
      <p:sp>
        <p:nvSpPr>
          <p:cNvPr id="225282" name="文本框 225281"/>
          <p:cNvSpPr txBox="1"/>
          <p:nvPr/>
        </p:nvSpPr>
        <p:spPr>
          <a:xfrm>
            <a:off x="609600" y="260350"/>
            <a:ext cx="4106863" cy="639763"/>
          </a:xfrm>
          <a:prstGeom prst="rect">
            <a:avLst/>
          </a:prstGeom>
          <a:noFill/>
          <a:ln w="9525">
            <a:noFill/>
          </a:ln>
        </p:spPr>
        <p:txBody>
          <a:bodyPr>
            <a:spAutoFit/>
          </a:bodyPr>
          <a:p>
            <a:pPr algn="just">
              <a:lnSpc>
                <a:spcPct val="150000"/>
              </a:lnSpc>
              <a:spcBef>
                <a:spcPct val="50000"/>
              </a:spcBef>
            </a:pPr>
            <a:r>
              <a:rPr lang="zh-CN" altLang="en-US" sz="2400" b="1" dirty="0">
                <a:latin typeface="Times New Roman" panose="02020603050405020304" pitchFamily="18" charset="0"/>
              </a:rPr>
              <a:t>二、</a:t>
            </a:r>
            <a:r>
              <a:rPr lang="en-US" altLang="zh-CN" sz="2400" b="1" i="1">
                <a:latin typeface="Times New Roman" panose="02020603050405020304" pitchFamily="18" charset="0"/>
                <a:ea typeface="楷体_GB2312" pitchFamily="49" charset="-122"/>
              </a:rPr>
              <a:t>RLC</a:t>
            </a:r>
            <a:r>
              <a:rPr lang="zh-CN" altLang="en-US" sz="2400" b="1" dirty="0">
                <a:latin typeface="Times New Roman" panose="02020603050405020304" pitchFamily="18" charset="0"/>
              </a:rPr>
              <a:t>并联谐振电路</a:t>
            </a:r>
            <a:endParaRPr lang="zh-CN" altLang="en-US" sz="2400" b="1">
              <a:latin typeface="Times New Roman" panose="02020603050405020304" pitchFamily="18" charset="0"/>
            </a:endParaRPr>
          </a:p>
        </p:txBody>
      </p:sp>
      <p:grpSp>
        <p:nvGrpSpPr>
          <p:cNvPr id="225286" name="组合 225285"/>
          <p:cNvGrpSpPr/>
          <p:nvPr/>
        </p:nvGrpSpPr>
        <p:grpSpPr>
          <a:xfrm>
            <a:off x="1208088" y="830263"/>
            <a:ext cx="2720975" cy="2027237"/>
            <a:chOff x="961" y="1340"/>
            <a:chExt cx="1714" cy="1277"/>
          </a:xfrm>
        </p:grpSpPr>
        <p:grpSp>
          <p:nvGrpSpPr>
            <p:cNvPr id="225287" name="组合 225286"/>
            <p:cNvGrpSpPr/>
            <p:nvPr/>
          </p:nvGrpSpPr>
          <p:grpSpPr>
            <a:xfrm>
              <a:off x="2435" y="2075"/>
              <a:ext cx="240" cy="96"/>
              <a:chOff x="1148" y="1106"/>
              <a:chExt cx="240" cy="96"/>
            </a:xfrm>
          </p:grpSpPr>
          <p:sp>
            <p:nvSpPr>
              <p:cNvPr id="225288" name="直接连接符 22528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5289" name="直接连接符 225288"/>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5290" name="组合 225289"/>
            <p:cNvGrpSpPr/>
            <p:nvPr/>
          </p:nvGrpSpPr>
          <p:grpSpPr>
            <a:xfrm rot="5400000">
              <a:off x="1909" y="2053"/>
              <a:ext cx="384" cy="57"/>
              <a:chOff x="576" y="711"/>
              <a:chExt cx="384" cy="57"/>
            </a:xfrm>
          </p:grpSpPr>
          <p:sp>
            <p:nvSpPr>
              <p:cNvPr id="225291" name="任意多边形 225290"/>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292" name="任意多边形 225291"/>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293" name="任意多边形 225292"/>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294" name="任意多边形 225293"/>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5295" name="矩形 225294"/>
            <p:cNvSpPr/>
            <p:nvPr/>
          </p:nvSpPr>
          <p:spPr>
            <a:xfrm>
              <a:off x="2191" y="1955"/>
              <a:ext cx="244" cy="288"/>
            </a:xfrm>
            <a:prstGeom prst="rect">
              <a:avLst/>
            </a:prstGeom>
            <a:noFill/>
            <a:ln w="38100">
              <a:noFill/>
            </a:ln>
          </p:spPr>
          <p:txBody>
            <a:bodyPr wrap="none" anchor="t">
              <a:spAutoFit/>
            </a:bodyPr>
            <a:p>
              <a:r>
                <a:rPr lang="en-US" altLang="zh-CN" sz="2400" b="1" i="1">
                  <a:latin typeface="Times New Roman" panose="02020603050405020304" pitchFamily="18" charset="0"/>
                </a:rPr>
                <a:t>C</a:t>
              </a:r>
              <a:endParaRPr lang="en-US" altLang="zh-CN" sz="2400" b="1" baseline="-25000">
                <a:latin typeface="Times New Roman" panose="02020603050405020304" pitchFamily="18" charset="0"/>
              </a:endParaRPr>
            </a:p>
          </p:txBody>
        </p:sp>
        <p:sp>
          <p:nvSpPr>
            <p:cNvPr id="225296" name="文本框 225295"/>
            <p:cNvSpPr txBox="1"/>
            <p:nvPr/>
          </p:nvSpPr>
          <p:spPr>
            <a:xfrm>
              <a:off x="1804" y="1955"/>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25297" name="直接连接符 225296"/>
            <p:cNvSpPr/>
            <p:nvPr/>
          </p:nvSpPr>
          <p:spPr>
            <a:xfrm>
              <a:off x="2060" y="1626"/>
              <a:ext cx="0" cy="284"/>
            </a:xfrm>
            <a:prstGeom prst="line">
              <a:avLst/>
            </a:prstGeom>
            <a:ln w="38100" cap="flat" cmpd="sng">
              <a:solidFill>
                <a:schemeClr val="tx1"/>
              </a:solidFill>
              <a:prstDash val="solid"/>
              <a:headEnd type="oval" w="med" len="med"/>
              <a:tailEnd type="none" w="med" len="med"/>
            </a:ln>
          </p:spPr>
        </p:sp>
        <p:sp>
          <p:nvSpPr>
            <p:cNvPr id="225298" name="直接连接符 225297"/>
            <p:cNvSpPr/>
            <p:nvPr/>
          </p:nvSpPr>
          <p:spPr>
            <a:xfrm flipV="1">
              <a:off x="1104" y="2591"/>
              <a:ext cx="1450" cy="0"/>
            </a:xfrm>
            <a:prstGeom prst="line">
              <a:avLst/>
            </a:prstGeom>
            <a:ln w="38100" cap="flat" cmpd="sng">
              <a:solidFill>
                <a:schemeClr val="tx1"/>
              </a:solidFill>
              <a:prstDash val="solid"/>
              <a:headEnd type="none" w="med" len="med"/>
              <a:tailEnd type="none" w="med" len="med"/>
            </a:ln>
          </p:spPr>
        </p:sp>
        <p:sp>
          <p:nvSpPr>
            <p:cNvPr id="225299" name="直接连接符 225298"/>
            <p:cNvSpPr/>
            <p:nvPr/>
          </p:nvSpPr>
          <p:spPr>
            <a:xfrm>
              <a:off x="2555" y="1626"/>
              <a:ext cx="0" cy="437"/>
            </a:xfrm>
            <a:prstGeom prst="line">
              <a:avLst/>
            </a:prstGeom>
            <a:ln w="38100" cap="flat" cmpd="sng">
              <a:solidFill>
                <a:schemeClr val="tx1"/>
              </a:solidFill>
              <a:prstDash val="solid"/>
              <a:headEnd type="none" w="med" len="med"/>
              <a:tailEnd type="none" w="med" len="med"/>
            </a:ln>
          </p:spPr>
        </p:sp>
        <p:sp>
          <p:nvSpPr>
            <p:cNvPr id="225300" name="直接连接符 225299"/>
            <p:cNvSpPr/>
            <p:nvPr/>
          </p:nvSpPr>
          <p:spPr>
            <a:xfrm flipV="1">
              <a:off x="1108" y="1626"/>
              <a:ext cx="1446" cy="2"/>
            </a:xfrm>
            <a:prstGeom prst="line">
              <a:avLst/>
            </a:prstGeom>
            <a:ln w="38100" cap="flat" cmpd="sng">
              <a:solidFill>
                <a:schemeClr val="tx1"/>
              </a:solidFill>
              <a:prstDash val="solid"/>
              <a:headEnd type="none" w="med" len="med"/>
              <a:tailEnd type="none" w="med" len="med"/>
            </a:ln>
          </p:spPr>
        </p:sp>
        <p:sp>
          <p:nvSpPr>
            <p:cNvPr id="225301" name="直接连接符 225300"/>
            <p:cNvSpPr/>
            <p:nvPr/>
          </p:nvSpPr>
          <p:spPr>
            <a:xfrm flipV="1">
              <a:off x="2554" y="2171"/>
              <a:ext cx="0" cy="420"/>
            </a:xfrm>
            <a:prstGeom prst="line">
              <a:avLst/>
            </a:prstGeom>
            <a:ln w="38100" cap="flat" cmpd="sng">
              <a:solidFill>
                <a:schemeClr val="tx1"/>
              </a:solidFill>
              <a:prstDash val="solid"/>
              <a:headEnd type="none" w="med" len="med"/>
              <a:tailEnd type="none" w="med" len="med"/>
            </a:ln>
          </p:spPr>
        </p:sp>
        <p:sp>
          <p:nvSpPr>
            <p:cNvPr id="225302" name="椭圆 225301"/>
            <p:cNvSpPr/>
            <p:nvPr/>
          </p:nvSpPr>
          <p:spPr>
            <a:xfrm>
              <a:off x="1040" y="2549"/>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25303" name="椭圆 225302"/>
            <p:cNvSpPr/>
            <p:nvPr/>
          </p:nvSpPr>
          <p:spPr>
            <a:xfrm>
              <a:off x="1036" y="1594"/>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25304" name="直接连接符 225303"/>
            <p:cNvSpPr/>
            <p:nvPr/>
          </p:nvSpPr>
          <p:spPr>
            <a:xfrm>
              <a:off x="1108" y="1628"/>
              <a:ext cx="261" cy="0"/>
            </a:xfrm>
            <a:prstGeom prst="line">
              <a:avLst/>
            </a:prstGeom>
            <a:ln w="38100" cap="flat" cmpd="sng">
              <a:solidFill>
                <a:srgbClr val="FF0000"/>
              </a:solidFill>
              <a:prstDash val="solid"/>
              <a:headEnd type="none" w="med" len="med"/>
              <a:tailEnd type="stealth" w="med" len="lg"/>
            </a:ln>
          </p:spPr>
        </p:sp>
        <p:sp>
          <p:nvSpPr>
            <p:cNvPr id="225305" name="文本框 225304"/>
            <p:cNvSpPr txBox="1"/>
            <p:nvPr/>
          </p:nvSpPr>
          <p:spPr>
            <a:xfrm>
              <a:off x="1325" y="1955"/>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G</a:t>
              </a:r>
              <a:endParaRPr lang="en-US" altLang="zh-CN" sz="2400" b="1" i="1">
                <a:latin typeface="Times New Roman" panose="02020603050405020304" pitchFamily="18" charset="0"/>
              </a:endParaRPr>
            </a:p>
          </p:txBody>
        </p:sp>
        <p:sp>
          <p:nvSpPr>
            <p:cNvPr id="225306" name="文本框 225305"/>
            <p:cNvSpPr txBox="1"/>
            <p:nvPr/>
          </p:nvSpPr>
          <p:spPr>
            <a:xfrm>
              <a:off x="961" y="1647"/>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5307" name="文本框 225306"/>
            <p:cNvSpPr txBox="1"/>
            <p:nvPr/>
          </p:nvSpPr>
          <p:spPr>
            <a:xfrm>
              <a:off x="972" y="2243"/>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5308" name="矩形 225307"/>
            <p:cNvSpPr/>
            <p:nvPr/>
          </p:nvSpPr>
          <p:spPr>
            <a:xfrm>
              <a:off x="961" y="1953"/>
              <a:ext cx="223" cy="288"/>
            </a:xfrm>
            <a:prstGeom prst="rect">
              <a:avLst/>
            </a:prstGeom>
            <a:noFill/>
            <a:ln w="38100">
              <a:noFill/>
            </a:ln>
          </p:spPr>
          <p:txBody>
            <a:bodyPr wrap="none" anchor="t">
              <a:spAutoFit/>
            </a:bodyPr>
            <a:p>
              <a:r>
                <a:rPr lang="en-US" altLang="zh-CN" sz="2400" b="1" i="1">
                  <a:latin typeface="Times New Roman" panose="02020603050405020304" pitchFamily="18" charset="0"/>
                </a:rPr>
                <a:t>u</a:t>
              </a:r>
              <a:endParaRPr lang="en-US" altLang="zh-CN" sz="2400" b="1">
                <a:latin typeface="Times New Roman" panose="02020603050405020304" pitchFamily="18" charset="0"/>
              </a:endParaRPr>
            </a:p>
          </p:txBody>
        </p:sp>
        <p:sp>
          <p:nvSpPr>
            <p:cNvPr id="225309" name="矩形 225308"/>
            <p:cNvSpPr/>
            <p:nvPr/>
          </p:nvSpPr>
          <p:spPr>
            <a:xfrm>
              <a:off x="1119" y="1340"/>
              <a:ext cx="169" cy="288"/>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25310" name="直接连接符 225309"/>
            <p:cNvSpPr/>
            <p:nvPr/>
          </p:nvSpPr>
          <p:spPr>
            <a:xfrm>
              <a:off x="1635" y="1626"/>
              <a:ext cx="0" cy="960"/>
            </a:xfrm>
            <a:prstGeom prst="line">
              <a:avLst/>
            </a:prstGeom>
            <a:ln w="38100" cap="flat" cmpd="sng">
              <a:solidFill>
                <a:schemeClr val="tx1"/>
              </a:solidFill>
              <a:prstDash val="solid"/>
              <a:headEnd type="oval" w="med" len="med"/>
              <a:tailEnd type="oval" w="med" len="med"/>
            </a:ln>
          </p:spPr>
        </p:sp>
        <p:sp>
          <p:nvSpPr>
            <p:cNvPr id="225311" name="矩形 225310"/>
            <p:cNvSpPr/>
            <p:nvPr/>
          </p:nvSpPr>
          <p:spPr>
            <a:xfrm rot="5400000">
              <a:off x="1465" y="2047"/>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5312" name="直接连接符 225311"/>
            <p:cNvSpPr/>
            <p:nvPr/>
          </p:nvSpPr>
          <p:spPr>
            <a:xfrm>
              <a:off x="2077" y="2274"/>
              <a:ext cx="2" cy="312"/>
            </a:xfrm>
            <a:prstGeom prst="line">
              <a:avLst/>
            </a:prstGeom>
            <a:ln w="38100" cap="flat" cmpd="sng">
              <a:solidFill>
                <a:schemeClr val="tx1"/>
              </a:solidFill>
              <a:prstDash val="solid"/>
              <a:headEnd type="none" w="med" len="med"/>
              <a:tailEnd type="oval" w="med" len="med"/>
            </a:ln>
          </p:spPr>
        </p:sp>
      </p:grpSp>
      <p:grpSp>
        <p:nvGrpSpPr>
          <p:cNvPr id="225313" name="组合 225312"/>
          <p:cNvGrpSpPr/>
          <p:nvPr/>
        </p:nvGrpSpPr>
        <p:grpSpPr>
          <a:xfrm>
            <a:off x="4895850" y="779463"/>
            <a:ext cx="2967038" cy="2055812"/>
            <a:chOff x="1366" y="2444"/>
            <a:chExt cx="1869" cy="1295"/>
          </a:xfrm>
        </p:grpSpPr>
        <p:graphicFrame>
          <p:nvGraphicFramePr>
            <p:cNvPr id="225314" name="对象 225313"/>
            <p:cNvGraphicFramePr/>
            <p:nvPr/>
          </p:nvGraphicFramePr>
          <p:xfrm>
            <a:off x="1575" y="2444"/>
            <a:ext cx="256" cy="305"/>
          </p:xfrm>
          <a:graphic>
            <a:graphicData uri="http://schemas.openxmlformats.org/presentationml/2006/ole">
              <mc:AlternateContent xmlns:mc="http://schemas.openxmlformats.org/markup-compatibility/2006">
                <mc:Choice xmlns:v="urn:schemas-microsoft-com:vml" Requires="v">
                  <p:oleObj spid="_x0000_s3238" name="" r:id="rId1" imgW="203200" imgH="241300" progId="Equation.3">
                    <p:embed/>
                  </p:oleObj>
                </mc:Choice>
                <mc:Fallback>
                  <p:oleObj name="" r:id="rId1" imgW="203200" imgH="241300" progId="Equation.3">
                    <p:embed/>
                    <p:pic>
                      <p:nvPicPr>
                        <p:cNvPr id="0" name="图片 3237"/>
                        <p:cNvPicPr/>
                        <p:nvPr/>
                      </p:nvPicPr>
                      <p:blipFill>
                        <a:blip r:embed="rId2"/>
                        <a:stretch>
                          <a:fillRect/>
                        </a:stretch>
                      </p:blipFill>
                      <p:spPr>
                        <a:xfrm>
                          <a:off x="1575" y="2444"/>
                          <a:ext cx="256" cy="305"/>
                        </a:xfrm>
                        <a:prstGeom prst="rect">
                          <a:avLst/>
                        </a:prstGeom>
                        <a:noFill/>
                        <a:ln w="38100">
                          <a:noFill/>
                          <a:miter/>
                        </a:ln>
                      </p:spPr>
                    </p:pic>
                  </p:oleObj>
                </mc:Fallback>
              </mc:AlternateContent>
            </a:graphicData>
          </a:graphic>
        </p:graphicFrame>
        <p:graphicFrame>
          <p:nvGraphicFramePr>
            <p:cNvPr id="225315" name="对象 225314"/>
            <p:cNvGraphicFramePr/>
            <p:nvPr/>
          </p:nvGraphicFramePr>
          <p:xfrm>
            <a:off x="1366" y="3088"/>
            <a:ext cx="284" cy="285"/>
          </p:xfrm>
          <a:graphic>
            <a:graphicData uri="http://schemas.openxmlformats.org/presentationml/2006/ole">
              <mc:AlternateContent xmlns:mc="http://schemas.openxmlformats.org/markup-compatibility/2006">
                <mc:Choice xmlns:v="urn:schemas-microsoft-com:vml" Requires="v">
                  <p:oleObj spid="_x0000_s3239" name="" r:id="rId3" imgW="241300" imgH="241300" progId="Equation.3">
                    <p:embed/>
                  </p:oleObj>
                </mc:Choice>
                <mc:Fallback>
                  <p:oleObj name="" r:id="rId3" imgW="241300" imgH="241300" progId="Equation.3">
                    <p:embed/>
                    <p:pic>
                      <p:nvPicPr>
                        <p:cNvPr id="0" name="图片 3238"/>
                        <p:cNvPicPr/>
                        <p:nvPr/>
                      </p:nvPicPr>
                      <p:blipFill>
                        <a:blip r:embed="rId4"/>
                        <a:stretch>
                          <a:fillRect/>
                        </a:stretch>
                      </p:blipFill>
                      <p:spPr>
                        <a:xfrm>
                          <a:off x="1366" y="3088"/>
                          <a:ext cx="284" cy="285"/>
                        </a:xfrm>
                        <a:prstGeom prst="rect">
                          <a:avLst/>
                        </a:prstGeom>
                        <a:noFill/>
                        <a:ln w="38100">
                          <a:noFill/>
                          <a:miter/>
                        </a:ln>
                      </p:spPr>
                    </p:pic>
                  </p:oleObj>
                </mc:Fallback>
              </mc:AlternateContent>
            </a:graphicData>
          </a:graphic>
        </p:graphicFrame>
        <p:sp>
          <p:nvSpPr>
            <p:cNvPr id="225316" name="文本框 225315"/>
            <p:cNvSpPr txBox="1"/>
            <p:nvPr/>
          </p:nvSpPr>
          <p:spPr>
            <a:xfrm>
              <a:off x="2626" y="3252"/>
              <a:ext cx="531" cy="288"/>
            </a:xfrm>
            <a:prstGeom prst="rect">
              <a:avLst/>
            </a:prstGeom>
            <a:noFill/>
            <a:ln w="9525">
              <a:noFill/>
            </a:ln>
          </p:spPr>
          <p:txBody>
            <a:bodyPr>
              <a:spAutoFit/>
            </a:bodyPr>
            <a:p>
              <a:r>
                <a:rPr lang="en-US" altLang="zh-CN" sz="2400" b="1" err="1">
                  <a:latin typeface="Times New Roman" panose="02020603050405020304" pitchFamily="18" charset="0"/>
                </a:rPr>
                <a:t>j</a:t>
              </a:r>
              <a:r>
                <a:rPr lang="en-US" altLang="zh-CN" sz="2400" b="1" i="1" err="1">
                  <a:latin typeface="Times New Roman" panose="02020603050405020304" pitchFamily="18" charset="0"/>
                  <a:sym typeface="Symbol" panose="05050102010706020507" pitchFamily="18" charset="2"/>
                </a:rPr>
                <a:t></a:t>
              </a:r>
              <a:r>
                <a:rPr lang="en-US" altLang="zh-CN" sz="2400" b="1" err="1">
                  <a:latin typeface="Times New Roman" panose="02020603050405020304" pitchFamily="18" charset="0"/>
                </a:rPr>
                <a:t>C</a:t>
              </a:r>
              <a:endParaRPr lang="en-US" altLang="zh-CN" sz="2400" b="1">
                <a:latin typeface="Times New Roman" panose="02020603050405020304" pitchFamily="18" charset="0"/>
              </a:endParaRPr>
            </a:p>
          </p:txBody>
        </p:sp>
        <p:graphicFrame>
          <p:nvGraphicFramePr>
            <p:cNvPr id="225317" name="对象 225316"/>
            <p:cNvGraphicFramePr/>
            <p:nvPr/>
          </p:nvGraphicFramePr>
          <p:xfrm>
            <a:off x="2157" y="2932"/>
            <a:ext cx="403" cy="510"/>
          </p:xfrm>
          <a:graphic>
            <a:graphicData uri="http://schemas.openxmlformats.org/presentationml/2006/ole">
              <mc:AlternateContent xmlns:mc="http://schemas.openxmlformats.org/markup-compatibility/2006">
                <mc:Choice xmlns:v="urn:schemas-microsoft-com:vml" Requires="v">
                  <p:oleObj spid="_x0000_s3237" name="" r:id="rId5" imgW="342900" imgH="431800" progId="Equation.3">
                    <p:embed/>
                  </p:oleObj>
                </mc:Choice>
                <mc:Fallback>
                  <p:oleObj name="" r:id="rId5" imgW="342900" imgH="431800" progId="Equation.3">
                    <p:embed/>
                    <p:pic>
                      <p:nvPicPr>
                        <p:cNvPr id="0" name="图片 3236"/>
                        <p:cNvPicPr/>
                        <p:nvPr/>
                      </p:nvPicPr>
                      <p:blipFill>
                        <a:blip r:embed="rId6"/>
                        <a:stretch>
                          <a:fillRect/>
                        </a:stretch>
                      </p:blipFill>
                      <p:spPr>
                        <a:xfrm>
                          <a:off x="2157" y="2932"/>
                          <a:ext cx="403" cy="510"/>
                        </a:xfrm>
                        <a:prstGeom prst="rect">
                          <a:avLst/>
                        </a:prstGeom>
                        <a:noFill/>
                        <a:ln w="38100">
                          <a:noFill/>
                          <a:miter/>
                        </a:ln>
                      </p:spPr>
                    </p:pic>
                  </p:oleObj>
                </mc:Fallback>
              </mc:AlternateContent>
            </a:graphicData>
          </a:graphic>
        </p:graphicFrame>
        <p:grpSp>
          <p:nvGrpSpPr>
            <p:cNvPr id="225318" name="组合 225317"/>
            <p:cNvGrpSpPr/>
            <p:nvPr/>
          </p:nvGrpSpPr>
          <p:grpSpPr>
            <a:xfrm>
              <a:off x="2995" y="3197"/>
              <a:ext cx="240" cy="96"/>
              <a:chOff x="1148" y="1106"/>
              <a:chExt cx="240" cy="96"/>
            </a:xfrm>
          </p:grpSpPr>
          <p:sp>
            <p:nvSpPr>
              <p:cNvPr id="225319" name="直接连接符 225318"/>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5320" name="直接连接符 225319"/>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5321" name="组合 225320"/>
            <p:cNvGrpSpPr/>
            <p:nvPr/>
          </p:nvGrpSpPr>
          <p:grpSpPr>
            <a:xfrm rot="5400000">
              <a:off x="2404" y="3175"/>
              <a:ext cx="384" cy="57"/>
              <a:chOff x="576" y="711"/>
              <a:chExt cx="384" cy="57"/>
            </a:xfrm>
          </p:grpSpPr>
          <p:sp>
            <p:nvSpPr>
              <p:cNvPr id="225322" name="任意多边形 225321"/>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323" name="任意多边形 225322"/>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324" name="任意多边形 225323"/>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5325" name="任意多边形 225324"/>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5326" name="直接连接符 225325"/>
            <p:cNvSpPr/>
            <p:nvPr/>
          </p:nvSpPr>
          <p:spPr>
            <a:xfrm>
              <a:off x="2555" y="2748"/>
              <a:ext cx="0" cy="284"/>
            </a:xfrm>
            <a:prstGeom prst="line">
              <a:avLst/>
            </a:prstGeom>
            <a:ln w="38100" cap="flat" cmpd="sng">
              <a:solidFill>
                <a:schemeClr val="tx1"/>
              </a:solidFill>
              <a:prstDash val="solid"/>
              <a:headEnd type="oval" w="med" len="med"/>
              <a:tailEnd type="none" w="med" len="med"/>
            </a:ln>
          </p:spPr>
        </p:sp>
        <p:sp>
          <p:nvSpPr>
            <p:cNvPr id="225327" name="直接连接符 225326"/>
            <p:cNvSpPr/>
            <p:nvPr/>
          </p:nvSpPr>
          <p:spPr>
            <a:xfrm flipV="1">
              <a:off x="1543" y="3708"/>
              <a:ext cx="1571" cy="5"/>
            </a:xfrm>
            <a:prstGeom prst="line">
              <a:avLst/>
            </a:prstGeom>
            <a:ln w="38100" cap="flat" cmpd="sng">
              <a:solidFill>
                <a:schemeClr val="tx1"/>
              </a:solidFill>
              <a:prstDash val="solid"/>
              <a:headEnd type="none" w="med" len="med"/>
              <a:tailEnd type="none" w="med" len="med"/>
            </a:ln>
          </p:spPr>
        </p:sp>
        <p:sp>
          <p:nvSpPr>
            <p:cNvPr id="225328" name="直接连接符 225327"/>
            <p:cNvSpPr/>
            <p:nvPr/>
          </p:nvSpPr>
          <p:spPr>
            <a:xfrm>
              <a:off x="3115" y="2748"/>
              <a:ext cx="0" cy="437"/>
            </a:xfrm>
            <a:prstGeom prst="line">
              <a:avLst/>
            </a:prstGeom>
            <a:ln w="38100" cap="flat" cmpd="sng">
              <a:solidFill>
                <a:schemeClr val="tx1"/>
              </a:solidFill>
              <a:prstDash val="solid"/>
              <a:headEnd type="none" w="med" len="med"/>
              <a:tailEnd type="none" w="med" len="med"/>
            </a:ln>
          </p:spPr>
        </p:sp>
        <p:sp>
          <p:nvSpPr>
            <p:cNvPr id="225329" name="直接连接符 225328"/>
            <p:cNvSpPr/>
            <p:nvPr/>
          </p:nvSpPr>
          <p:spPr>
            <a:xfrm flipV="1">
              <a:off x="1547" y="2750"/>
              <a:ext cx="1567" cy="0"/>
            </a:xfrm>
            <a:prstGeom prst="line">
              <a:avLst/>
            </a:prstGeom>
            <a:ln w="38100" cap="flat" cmpd="sng">
              <a:solidFill>
                <a:schemeClr val="tx1"/>
              </a:solidFill>
              <a:prstDash val="solid"/>
              <a:headEnd type="none" w="med" len="med"/>
              <a:tailEnd type="none" w="med" len="med"/>
            </a:ln>
          </p:spPr>
        </p:sp>
        <p:sp>
          <p:nvSpPr>
            <p:cNvPr id="225330" name="直接连接符 225329"/>
            <p:cNvSpPr/>
            <p:nvPr/>
          </p:nvSpPr>
          <p:spPr>
            <a:xfrm flipV="1">
              <a:off x="3114" y="3293"/>
              <a:ext cx="0" cy="420"/>
            </a:xfrm>
            <a:prstGeom prst="line">
              <a:avLst/>
            </a:prstGeom>
            <a:ln w="38100" cap="flat" cmpd="sng">
              <a:solidFill>
                <a:schemeClr val="tx1"/>
              </a:solidFill>
              <a:prstDash val="solid"/>
              <a:headEnd type="none" w="med" len="med"/>
              <a:tailEnd type="none" w="med" len="med"/>
            </a:ln>
          </p:spPr>
        </p:sp>
        <p:sp>
          <p:nvSpPr>
            <p:cNvPr id="225331" name="椭圆 225330"/>
            <p:cNvSpPr/>
            <p:nvPr/>
          </p:nvSpPr>
          <p:spPr>
            <a:xfrm>
              <a:off x="1479" y="3671"/>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25332" name="椭圆 225331"/>
            <p:cNvSpPr/>
            <p:nvPr/>
          </p:nvSpPr>
          <p:spPr>
            <a:xfrm>
              <a:off x="1475" y="2716"/>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25333" name="直接连接符 225332"/>
            <p:cNvSpPr/>
            <p:nvPr/>
          </p:nvSpPr>
          <p:spPr>
            <a:xfrm>
              <a:off x="1547" y="2750"/>
              <a:ext cx="261" cy="0"/>
            </a:xfrm>
            <a:prstGeom prst="line">
              <a:avLst/>
            </a:prstGeom>
            <a:ln w="38100" cap="flat" cmpd="sng">
              <a:solidFill>
                <a:srgbClr val="FF0000"/>
              </a:solidFill>
              <a:prstDash val="solid"/>
              <a:headEnd type="none" w="med" len="med"/>
              <a:tailEnd type="stealth" w="med" len="lg"/>
            </a:ln>
          </p:spPr>
        </p:sp>
        <p:sp>
          <p:nvSpPr>
            <p:cNvPr id="225334" name="文本框 225333"/>
            <p:cNvSpPr txBox="1"/>
            <p:nvPr/>
          </p:nvSpPr>
          <p:spPr>
            <a:xfrm>
              <a:off x="1764" y="3077"/>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G</a:t>
              </a:r>
              <a:endParaRPr lang="en-US" altLang="zh-CN" sz="2400" b="1" i="1">
                <a:latin typeface="Times New Roman" panose="02020603050405020304" pitchFamily="18" charset="0"/>
              </a:endParaRPr>
            </a:p>
          </p:txBody>
        </p:sp>
        <p:sp>
          <p:nvSpPr>
            <p:cNvPr id="225335" name="文本框 225334"/>
            <p:cNvSpPr txBox="1"/>
            <p:nvPr/>
          </p:nvSpPr>
          <p:spPr>
            <a:xfrm>
              <a:off x="1400" y="2769"/>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5336" name="文本框 225335"/>
            <p:cNvSpPr txBox="1"/>
            <p:nvPr/>
          </p:nvSpPr>
          <p:spPr>
            <a:xfrm>
              <a:off x="1411" y="3365"/>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5337" name="直接连接符 225336"/>
            <p:cNvSpPr/>
            <p:nvPr/>
          </p:nvSpPr>
          <p:spPr>
            <a:xfrm>
              <a:off x="2074" y="2748"/>
              <a:ext cx="0" cy="960"/>
            </a:xfrm>
            <a:prstGeom prst="line">
              <a:avLst/>
            </a:prstGeom>
            <a:ln w="38100" cap="flat" cmpd="sng">
              <a:solidFill>
                <a:schemeClr val="tx1"/>
              </a:solidFill>
              <a:prstDash val="solid"/>
              <a:headEnd type="oval" w="med" len="med"/>
              <a:tailEnd type="oval" w="med" len="med"/>
            </a:ln>
          </p:spPr>
        </p:sp>
        <p:sp>
          <p:nvSpPr>
            <p:cNvPr id="225338" name="矩形 225337"/>
            <p:cNvSpPr/>
            <p:nvPr/>
          </p:nvSpPr>
          <p:spPr>
            <a:xfrm rot="5400000">
              <a:off x="1904" y="3169"/>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5339" name="直接连接符 225338"/>
            <p:cNvSpPr/>
            <p:nvPr/>
          </p:nvSpPr>
          <p:spPr>
            <a:xfrm>
              <a:off x="2572" y="3396"/>
              <a:ext cx="2" cy="312"/>
            </a:xfrm>
            <a:prstGeom prst="line">
              <a:avLst/>
            </a:prstGeom>
            <a:ln w="38100" cap="flat" cmpd="sng">
              <a:solidFill>
                <a:schemeClr val="tx1"/>
              </a:solidFill>
              <a:prstDash val="solid"/>
              <a:headEnd type="none" w="med" len="med"/>
              <a:tailEnd type="oval" w="med" len="med"/>
            </a:ln>
          </p:spPr>
        </p:sp>
      </p:grpSp>
      <p:sp>
        <p:nvSpPr>
          <p:cNvPr id="225340" name="矩形 225339"/>
          <p:cNvSpPr/>
          <p:nvPr/>
        </p:nvSpPr>
        <p:spPr>
          <a:xfrm>
            <a:off x="812800" y="4445000"/>
            <a:ext cx="2160588" cy="457200"/>
          </a:xfrm>
          <a:prstGeom prst="rect">
            <a:avLst/>
          </a:prstGeom>
          <a:noFill/>
          <a:ln w="9525">
            <a:noFill/>
          </a:ln>
        </p:spPr>
        <p:txBody>
          <a:bodyPr>
            <a:spAutoFit/>
          </a:bodyPr>
          <a:p>
            <a:r>
              <a:rPr lang="en-US" altLang="zh-CN" sz="2400" b="1">
                <a:solidFill>
                  <a:schemeClr val="accent2"/>
                </a:solidFill>
                <a:latin typeface="Times New Roman" panose="02020603050405020304" pitchFamily="18" charset="0"/>
                <a:ea typeface="楷体_GB2312" pitchFamily="49" charset="-122"/>
              </a:rPr>
              <a:t>1. </a:t>
            </a:r>
            <a:r>
              <a:rPr lang="zh-CN" altLang="en-US" sz="2400" b="1" dirty="0">
                <a:solidFill>
                  <a:schemeClr val="accent2"/>
                </a:solidFill>
                <a:latin typeface="Times New Roman" panose="02020603050405020304" pitchFamily="18" charset="0"/>
              </a:rPr>
              <a:t>谐振条件</a:t>
            </a:r>
            <a:endParaRPr lang="zh-CN" altLang="en-US" sz="2400" b="1" dirty="0">
              <a:solidFill>
                <a:schemeClr val="accent2"/>
              </a:solidFill>
              <a:latin typeface="Times New Roman" panose="02020603050405020304" pitchFamily="18" charset="0"/>
            </a:endParaRPr>
          </a:p>
        </p:txBody>
      </p:sp>
      <p:graphicFrame>
        <p:nvGraphicFramePr>
          <p:cNvPr id="225341" name="对象 225340"/>
          <p:cNvGraphicFramePr/>
          <p:nvPr/>
        </p:nvGraphicFramePr>
        <p:xfrm>
          <a:off x="1705610" y="3624104"/>
          <a:ext cx="5488305" cy="871855"/>
        </p:xfrm>
        <a:graphic>
          <a:graphicData uri="http://schemas.openxmlformats.org/presentationml/2006/ole">
            <mc:AlternateContent xmlns:mc="http://schemas.openxmlformats.org/markup-compatibility/2006">
              <mc:Choice xmlns:v="urn:schemas-microsoft-com:vml" Requires="v">
                <p:oleObj spid="_x0000_s3243" name="" r:id="rId7" imgW="3048000" imgH="457200" progId="Equation.3">
                  <p:embed/>
                </p:oleObj>
              </mc:Choice>
              <mc:Fallback>
                <p:oleObj name="" r:id="rId7" imgW="3048000" imgH="457200" progId="Equation.3">
                  <p:embed/>
                  <p:pic>
                    <p:nvPicPr>
                      <p:cNvPr id="0" name="图片 3242"/>
                      <p:cNvPicPr/>
                      <p:nvPr/>
                    </p:nvPicPr>
                    <p:blipFill>
                      <a:blip r:embed="rId8"/>
                      <a:stretch>
                        <a:fillRect/>
                      </a:stretch>
                    </p:blipFill>
                    <p:spPr>
                      <a:xfrm>
                        <a:off x="1705610" y="3624104"/>
                        <a:ext cx="5488305" cy="871855"/>
                      </a:xfrm>
                      <a:prstGeom prst="rect">
                        <a:avLst/>
                      </a:prstGeom>
                      <a:noFill/>
                      <a:ln w="38100">
                        <a:noFill/>
                        <a:miter/>
                      </a:ln>
                    </p:spPr>
                  </p:pic>
                </p:oleObj>
              </mc:Fallback>
            </mc:AlternateContent>
          </a:graphicData>
        </a:graphic>
      </p:graphicFrame>
      <p:sp>
        <p:nvSpPr>
          <p:cNvPr id="225342" name="矩形 225341"/>
          <p:cNvSpPr/>
          <p:nvPr/>
        </p:nvSpPr>
        <p:spPr>
          <a:xfrm>
            <a:off x="844550" y="3203575"/>
            <a:ext cx="2892425" cy="457200"/>
          </a:xfrm>
          <a:prstGeom prst="rect">
            <a:avLst/>
          </a:prstGeom>
          <a:noFill/>
          <a:ln w="9525">
            <a:noFill/>
          </a:ln>
        </p:spPr>
        <p:txBody>
          <a:bodyPr>
            <a:spAutoFit/>
          </a:bodyPr>
          <a:p>
            <a:r>
              <a:rPr lang="zh-CN" altLang="en-US" sz="2400" b="1" dirty="0">
                <a:latin typeface="Times New Roman" panose="02020603050405020304" pitchFamily="18" charset="0"/>
              </a:rPr>
              <a:t>驱动点导纳为</a:t>
            </a:r>
            <a:endParaRPr lang="zh-CN" altLang="en-US" sz="2400" b="1" dirty="0">
              <a:latin typeface="Times New Roman" panose="02020603050405020304" pitchFamily="18" charset="0"/>
            </a:endParaRPr>
          </a:p>
        </p:txBody>
      </p:sp>
      <p:graphicFrame>
        <p:nvGraphicFramePr>
          <p:cNvPr id="225345" name="对象 225344"/>
          <p:cNvGraphicFramePr/>
          <p:nvPr/>
        </p:nvGraphicFramePr>
        <p:xfrm>
          <a:off x="1565275" y="5192713"/>
          <a:ext cx="2011363" cy="833437"/>
        </p:xfrm>
        <a:graphic>
          <a:graphicData uri="http://schemas.openxmlformats.org/presentationml/2006/ole">
            <mc:AlternateContent xmlns:mc="http://schemas.openxmlformats.org/markup-compatibility/2006">
              <mc:Choice xmlns:v="urn:schemas-microsoft-com:vml" Requires="v">
                <p:oleObj spid="_x0000_s3245" name="" r:id="rId9" imgW="850265" imgH="405765" progId="Equation.3">
                  <p:embed/>
                </p:oleObj>
              </mc:Choice>
              <mc:Fallback>
                <p:oleObj name="" r:id="rId9" imgW="850265" imgH="405765" progId="Equation.3">
                  <p:embed/>
                  <p:pic>
                    <p:nvPicPr>
                      <p:cNvPr id="0" name="图片 3244"/>
                      <p:cNvPicPr/>
                      <p:nvPr/>
                    </p:nvPicPr>
                    <p:blipFill>
                      <a:blip r:embed="rId10"/>
                      <a:stretch>
                        <a:fillRect/>
                      </a:stretch>
                    </p:blipFill>
                    <p:spPr>
                      <a:xfrm>
                        <a:off x="1565275" y="5192713"/>
                        <a:ext cx="2011363" cy="833437"/>
                      </a:xfrm>
                      <a:prstGeom prst="rect">
                        <a:avLst/>
                      </a:prstGeom>
                      <a:solidFill>
                        <a:srgbClr val="00FFCC"/>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diamond(out)">
                                      <p:cBhvr>
                                        <p:cTn id="7" dur="500"/>
                                        <p:tgtEl>
                                          <p:spTgt spid="225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286"/>
                                        </p:tgtEl>
                                        <p:attrNameLst>
                                          <p:attrName>style.visibility</p:attrName>
                                        </p:attrNameLst>
                                      </p:cBhvr>
                                      <p:to>
                                        <p:strVal val="visible"/>
                                      </p:to>
                                    </p:set>
                                    <p:animEffect transition="in" filter="wipe(down)">
                                      <p:cBhvr>
                                        <p:cTn id="12" dur="500"/>
                                        <p:tgtEl>
                                          <p:spTgt spid="22528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25313"/>
                                        </p:tgtEl>
                                        <p:attrNameLst>
                                          <p:attrName>style.visibility</p:attrName>
                                        </p:attrNameLst>
                                      </p:cBhvr>
                                      <p:to>
                                        <p:strVal val="visible"/>
                                      </p:to>
                                    </p:set>
                                    <p:animEffect transition="in" filter="wipe(down)">
                                      <p:cBhvr>
                                        <p:cTn id="16" dur="500"/>
                                        <p:tgtEl>
                                          <p:spTgt spid="2253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25342"/>
                                        </p:tgtEl>
                                        <p:attrNameLst>
                                          <p:attrName>style.visibility</p:attrName>
                                        </p:attrNameLst>
                                      </p:cBhvr>
                                      <p:to>
                                        <p:strVal val="visible"/>
                                      </p:to>
                                    </p:set>
                                    <p:animEffect transition="in" filter="wipe(down)">
                                      <p:cBhvr>
                                        <p:cTn id="21" dur="500"/>
                                        <p:tgtEl>
                                          <p:spTgt spid="225342"/>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225341"/>
                                        </p:tgtEl>
                                        <p:attrNameLst>
                                          <p:attrName>style.visibility</p:attrName>
                                        </p:attrNameLst>
                                      </p:cBhvr>
                                      <p:to>
                                        <p:strVal val="visible"/>
                                      </p:to>
                                    </p:set>
                                    <p:animEffect transition="in" filter="blinds(horizontal)">
                                      <p:cBhvr>
                                        <p:cTn id="25" dur="500"/>
                                        <p:tgtEl>
                                          <p:spTgt spid="22534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5340"/>
                                        </p:tgtEl>
                                        <p:attrNameLst>
                                          <p:attrName>style.visibility</p:attrName>
                                        </p:attrNameLst>
                                      </p:cBhvr>
                                      <p:to>
                                        <p:strVal val="visible"/>
                                      </p:to>
                                    </p:set>
                                    <p:animEffect transition="in" filter="blinds(horizontal)">
                                      <p:cBhvr>
                                        <p:cTn id="30" dur="500"/>
                                        <p:tgtEl>
                                          <p:spTgt spid="22534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5343"/>
                                        </p:tgtEl>
                                        <p:attrNameLst>
                                          <p:attrName>style.visibility</p:attrName>
                                        </p:attrNameLst>
                                      </p:cBhvr>
                                      <p:to>
                                        <p:strVal val="visible"/>
                                      </p:to>
                                    </p:set>
                                    <p:animEffect transition="in" filter="wipe(down)">
                                      <p:cBhvr>
                                        <p:cTn id="35" dur="500"/>
                                        <p:tgtEl>
                                          <p:spTgt spid="225343"/>
                                        </p:tgtEl>
                                      </p:cBhvr>
                                    </p:animEffect>
                                  </p:childTnLst>
                                </p:cTn>
                              </p:par>
                              <p:par>
                                <p:cTn id="36" presetID="22" presetClass="entr" presetSubtype="4" fill="hold" nodeType="withEffect">
                                  <p:stCondLst>
                                    <p:cond delay="0"/>
                                  </p:stCondLst>
                                  <p:childTnLst>
                                    <p:set>
                                      <p:cBhvr>
                                        <p:cTn id="37" dur="1" fill="hold">
                                          <p:stCondLst>
                                            <p:cond delay="0"/>
                                          </p:stCondLst>
                                        </p:cTn>
                                        <p:tgtEl>
                                          <p:spTgt spid="225345"/>
                                        </p:tgtEl>
                                        <p:attrNameLst>
                                          <p:attrName>style.visibility</p:attrName>
                                        </p:attrNameLst>
                                      </p:cBhvr>
                                      <p:to>
                                        <p:strVal val="visible"/>
                                      </p:to>
                                    </p:set>
                                    <p:animEffect transition="in" filter="wipe(down)">
                                      <p:cBhvr>
                                        <p:cTn id="38" dur="500"/>
                                        <p:tgtEl>
                                          <p:spTgt spid="225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3" grpId="0"/>
      <p:bldP spid="225282" grpId="0"/>
      <p:bldP spid="225340" grpId="0"/>
      <p:bldP spid="2253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6365" name="对象 226364"/>
          <p:cNvGraphicFramePr/>
          <p:nvPr/>
        </p:nvGraphicFramePr>
        <p:xfrm>
          <a:off x="971550" y="300038"/>
          <a:ext cx="2146300" cy="1012825"/>
        </p:xfrm>
        <a:graphic>
          <a:graphicData uri="http://schemas.openxmlformats.org/presentationml/2006/ole">
            <mc:AlternateContent xmlns:mc="http://schemas.openxmlformats.org/markup-compatibility/2006">
              <mc:Choice xmlns:v="urn:schemas-microsoft-com:vml" Requires="v">
                <p:oleObj spid="_x0000_s3246" name="" r:id="rId1" imgW="989965" imgH="431800" progId="Equation.3">
                  <p:embed/>
                </p:oleObj>
              </mc:Choice>
              <mc:Fallback>
                <p:oleObj name="" r:id="rId1" imgW="989965" imgH="431800" progId="Equation.3">
                  <p:embed/>
                  <p:pic>
                    <p:nvPicPr>
                      <p:cNvPr id="0" name="图片 3245"/>
                      <p:cNvPicPr/>
                      <p:nvPr/>
                    </p:nvPicPr>
                    <p:blipFill>
                      <a:blip r:embed="rId2"/>
                      <a:stretch>
                        <a:fillRect/>
                      </a:stretch>
                    </p:blipFill>
                    <p:spPr>
                      <a:xfrm>
                        <a:off x="971550" y="300038"/>
                        <a:ext cx="2146300" cy="1012825"/>
                      </a:xfrm>
                      <a:prstGeom prst="rect">
                        <a:avLst/>
                      </a:prstGeom>
                      <a:solidFill>
                        <a:srgbClr val="00FFCC"/>
                      </a:solidFill>
                      <a:ln w="38100">
                        <a:noFill/>
                        <a:miter/>
                      </a:ln>
                    </p:spPr>
                  </p:pic>
                </p:oleObj>
              </mc:Fallback>
            </mc:AlternateContent>
          </a:graphicData>
        </a:graphic>
      </p:graphicFrame>
      <p:sp>
        <p:nvSpPr>
          <p:cNvPr id="226366" name="文本框 226365"/>
          <p:cNvSpPr txBox="1"/>
          <p:nvPr/>
        </p:nvSpPr>
        <p:spPr>
          <a:xfrm>
            <a:off x="711200" y="1536700"/>
            <a:ext cx="4724400" cy="457200"/>
          </a:xfrm>
          <a:prstGeom prst="rect">
            <a:avLst/>
          </a:prstGeom>
          <a:noFill/>
          <a:ln w="9525">
            <a:noFill/>
          </a:ln>
        </p:spPr>
        <p:txBody>
          <a:bodyPr>
            <a:spAutoFit/>
          </a:bodyPr>
          <a:p>
            <a:r>
              <a:rPr lang="en-US" altLang="zh-CN" sz="2400" b="1">
                <a:latin typeface="Times New Roman" panose="02020603050405020304" pitchFamily="18" charset="0"/>
                <a:ea typeface="楷体_GB2312" pitchFamily="49" charset="-122"/>
              </a:rPr>
              <a:t>2. </a:t>
            </a:r>
            <a:r>
              <a:rPr lang="zh-CN" altLang="en-US" sz="2400" b="1" dirty="0">
                <a:latin typeface="Times New Roman" panose="02020603050405020304" pitchFamily="18" charset="0"/>
              </a:rPr>
              <a:t>谐振时的电压和电流</a:t>
            </a:r>
            <a:endParaRPr lang="zh-CN" altLang="en-US" sz="2400" b="1" dirty="0">
              <a:latin typeface="Times New Roman" panose="02020603050405020304" pitchFamily="18" charset="0"/>
            </a:endParaRPr>
          </a:p>
        </p:txBody>
      </p:sp>
      <p:graphicFrame>
        <p:nvGraphicFramePr>
          <p:cNvPr id="226367" name="对象 226366"/>
          <p:cNvGraphicFramePr/>
          <p:nvPr/>
        </p:nvGraphicFramePr>
        <p:xfrm>
          <a:off x="512763" y="3392488"/>
          <a:ext cx="3122930" cy="927100"/>
        </p:xfrm>
        <a:graphic>
          <a:graphicData uri="http://schemas.openxmlformats.org/presentationml/2006/ole">
            <mc:AlternateContent xmlns:mc="http://schemas.openxmlformats.org/markup-compatibility/2006">
              <mc:Choice xmlns:v="urn:schemas-microsoft-com:vml" Requires="v">
                <p:oleObj spid="_x0000_s3247" name="" r:id="rId3" imgW="1511300" imgH="419100" progId="Equation.3">
                  <p:embed/>
                </p:oleObj>
              </mc:Choice>
              <mc:Fallback>
                <p:oleObj name="" r:id="rId3" imgW="1511300" imgH="419100" progId="Equation.3">
                  <p:embed/>
                  <p:pic>
                    <p:nvPicPr>
                      <p:cNvPr id="0" name="图片 3246"/>
                      <p:cNvPicPr/>
                      <p:nvPr/>
                    </p:nvPicPr>
                    <p:blipFill>
                      <a:blip r:embed="rId4"/>
                      <a:stretch>
                        <a:fillRect/>
                      </a:stretch>
                    </p:blipFill>
                    <p:spPr>
                      <a:xfrm>
                        <a:off x="512763" y="3392488"/>
                        <a:ext cx="3122930" cy="927100"/>
                      </a:xfrm>
                      <a:prstGeom prst="rect">
                        <a:avLst/>
                      </a:prstGeom>
                      <a:noFill/>
                      <a:ln w="38100">
                        <a:noFill/>
                        <a:miter/>
                      </a:ln>
                    </p:spPr>
                  </p:pic>
                </p:oleObj>
              </mc:Fallback>
            </mc:AlternateContent>
          </a:graphicData>
        </a:graphic>
      </p:graphicFrame>
      <p:grpSp>
        <p:nvGrpSpPr>
          <p:cNvPr id="226368" name="组合 226367"/>
          <p:cNvGrpSpPr/>
          <p:nvPr/>
        </p:nvGrpSpPr>
        <p:grpSpPr>
          <a:xfrm>
            <a:off x="571500" y="1993900"/>
            <a:ext cx="8001000" cy="1257301"/>
            <a:chOff x="384" y="1056"/>
            <a:chExt cx="5040" cy="792"/>
          </a:xfrm>
        </p:grpSpPr>
        <p:sp>
          <p:nvSpPr>
            <p:cNvPr id="226369" name="文本框 226368"/>
            <p:cNvSpPr txBox="1"/>
            <p:nvPr/>
          </p:nvSpPr>
          <p:spPr>
            <a:xfrm>
              <a:off x="384" y="1056"/>
              <a:ext cx="5040" cy="748"/>
            </a:xfrm>
            <a:prstGeom prst="rect">
              <a:avLst/>
            </a:prstGeom>
            <a:noFill/>
            <a:ln w="9525">
              <a:noFill/>
            </a:ln>
          </p:spPr>
          <p:txBody>
            <a:bodyPr>
              <a:spAutoFit/>
            </a:bodyPr>
            <a:p>
              <a:pPr>
                <a:lnSpc>
                  <a:spcPct val="150000"/>
                </a:lnSpc>
                <a:spcBef>
                  <a:spcPct val="50000"/>
                </a:spcBef>
              </a:pPr>
              <a:r>
                <a:rPr lang="en-US" altLang="zh-CN" sz="2400" b="1" i="1">
                  <a:latin typeface="Times New Roman" panose="02020603050405020304" pitchFamily="18" charset="0"/>
                  <a:ea typeface="楷体_GB2312" pitchFamily="49" charset="-122"/>
                </a:rPr>
                <a:t>        RLC</a:t>
              </a:r>
              <a:r>
                <a:rPr lang="zh-CN" altLang="en-US" sz="2400" b="1" dirty="0">
                  <a:latin typeface="Times New Roman" panose="02020603050405020304" pitchFamily="18" charset="0"/>
                </a:rPr>
                <a:t>并联电路谐振时，导纳</a:t>
              </a:r>
              <a:r>
                <a:rPr lang="en-US" altLang="zh-CN" sz="2400" b="1" i="1">
                  <a:latin typeface="Times New Roman" panose="02020603050405020304" pitchFamily="18" charset="0"/>
                  <a:ea typeface="楷体_GB2312" pitchFamily="49" charset="-122"/>
                </a:rPr>
                <a:t>Y</a:t>
              </a:r>
              <a:r>
                <a:rPr lang="en-US" altLang="zh-CN" sz="2400" b="1">
                  <a:latin typeface="Times New Roman" panose="02020603050405020304" pitchFamily="18" charset="0"/>
                  <a:ea typeface="楷体_GB2312" pitchFamily="49" charset="-122"/>
                </a:rPr>
                <a:t>(j</a:t>
              </a: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baseline="-30000">
                  <a:latin typeface="Times New Roman" panose="02020603050405020304" pitchFamily="18" charset="0"/>
                  <a:ea typeface="楷体_GB2312" pitchFamily="49" charset="-122"/>
                </a:rPr>
                <a:t>0</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G</a:t>
              </a:r>
              <a:r>
                <a:rPr lang="en-US" altLang="zh-CN" sz="2400" b="1">
                  <a:latin typeface="Times New Roman" panose="02020603050405020304" pitchFamily="18" charset="0"/>
                  <a:ea typeface="楷体_GB2312" pitchFamily="49" charset="-122"/>
                </a:rPr>
                <a:t>=1/</a:t>
              </a:r>
              <a:r>
                <a:rPr lang="en-US" altLang="zh-CN" sz="2400" b="1" i="1">
                  <a:latin typeface="Times New Roman" panose="02020603050405020304" pitchFamily="18" charset="0"/>
                  <a:ea typeface="楷体_GB2312" pitchFamily="49" charset="-122"/>
                </a:rPr>
                <a:t>R</a:t>
              </a:r>
              <a:r>
                <a:rPr lang="zh-CN" altLang="en-US" sz="2400" b="1" dirty="0">
                  <a:latin typeface="Times New Roman" panose="02020603050405020304" pitchFamily="18" charset="0"/>
                </a:rPr>
                <a:t>，具有最小值。若端口外加电流源</a:t>
              </a:r>
              <a:r>
                <a:rPr lang="zh-CN" altLang="en-US"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，电路谐振时的电压为</a:t>
              </a:r>
              <a:endParaRPr lang="zh-CN" altLang="en-US" sz="2400" b="1" dirty="0">
                <a:latin typeface="Times New Roman" panose="02020603050405020304" pitchFamily="18" charset="0"/>
              </a:endParaRPr>
            </a:p>
          </p:txBody>
        </p:sp>
        <p:graphicFrame>
          <p:nvGraphicFramePr>
            <p:cNvPr id="226370" name="对象 226369"/>
            <p:cNvGraphicFramePr/>
            <p:nvPr/>
          </p:nvGraphicFramePr>
          <p:xfrm>
            <a:off x="2421" y="1418"/>
            <a:ext cx="468" cy="430"/>
          </p:xfrm>
          <a:graphic>
            <a:graphicData uri="http://schemas.openxmlformats.org/presentationml/2006/ole">
              <mc:AlternateContent xmlns:mc="http://schemas.openxmlformats.org/markup-compatibility/2006">
                <mc:Choice xmlns:v="urn:schemas-microsoft-com:vml" Requires="v">
                  <p:oleObj spid="_x0000_s3241" name="" r:id="rId5" imgW="254000" imgH="241300" progId="Equation.3">
                    <p:embed/>
                  </p:oleObj>
                </mc:Choice>
                <mc:Fallback>
                  <p:oleObj name="" r:id="rId5" imgW="254000" imgH="241300" progId="Equation.3">
                    <p:embed/>
                    <p:pic>
                      <p:nvPicPr>
                        <p:cNvPr id="0" name="图片 3240"/>
                        <p:cNvPicPr/>
                        <p:nvPr/>
                      </p:nvPicPr>
                      <p:blipFill>
                        <a:blip r:embed="rId6"/>
                        <a:stretch>
                          <a:fillRect/>
                        </a:stretch>
                      </p:blipFill>
                      <p:spPr>
                        <a:xfrm>
                          <a:off x="2421" y="1418"/>
                          <a:ext cx="468" cy="430"/>
                        </a:xfrm>
                        <a:prstGeom prst="rect">
                          <a:avLst/>
                        </a:prstGeom>
                        <a:solidFill>
                          <a:srgbClr val="00FFCC"/>
                        </a:solidFill>
                        <a:ln w="38100">
                          <a:noFill/>
                          <a:miter/>
                        </a:ln>
                      </p:spPr>
                    </p:pic>
                  </p:oleObj>
                </mc:Fallback>
              </mc:AlternateContent>
            </a:graphicData>
          </a:graphic>
        </p:graphicFrame>
      </p:grpSp>
      <p:sp>
        <p:nvSpPr>
          <p:cNvPr id="226372" name="矩形 226371"/>
          <p:cNvSpPr/>
          <p:nvPr/>
        </p:nvSpPr>
        <p:spPr>
          <a:xfrm>
            <a:off x="3189288" y="541338"/>
            <a:ext cx="1858962" cy="457200"/>
          </a:xfrm>
          <a:prstGeom prst="rect">
            <a:avLst/>
          </a:prstGeom>
          <a:noFill/>
          <a:ln w="9525">
            <a:noFill/>
          </a:ln>
        </p:spPr>
        <p:txBody>
          <a:bodyPr>
            <a:spAutoFit/>
          </a:bodyPr>
          <a:p>
            <a:r>
              <a:rPr lang="zh-CN" altLang="en-US" sz="2400" b="1" dirty="0">
                <a:latin typeface="Times New Roman" panose="02020603050405020304" pitchFamily="18" charset="0"/>
              </a:rPr>
              <a:t>谐振角频率</a:t>
            </a:r>
            <a:r>
              <a:rPr lang="zh-CN" altLang="en-US" sz="2400" b="1" dirty="0">
                <a:latin typeface="Times New Roman" panose="02020603050405020304" pitchFamily="18" charset="0"/>
              </a:rPr>
              <a:t> </a:t>
            </a:r>
            <a:endParaRPr lang="zh-CN" altLang="en-US" sz="2400" b="1">
              <a:latin typeface="Times New Roman" panose="02020603050405020304" pitchFamily="18" charset="0"/>
            </a:endParaRPr>
          </a:p>
        </p:txBody>
      </p:sp>
      <p:graphicFrame>
        <p:nvGraphicFramePr>
          <p:cNvPr id="226373" name="对象 226372"/>
          <p:cNvGraphicFramePr/>
          <p:nvPr/>
        </p:nvGraphicFramePr>
        <p:xfrm>
          <a:off x="3840481" y="3338513"/>
          <a:ext cx="5042535" cy="1962150"/>
        </p:xfrm>
        <a:graphic>
          <a:graphicData uri="http://schemas.openxmlformats.org/presentationml/2006/ole">
            <mc:AlternateContent xmlns:mc="http://schemas.openxmlformats.org/markup-compatibility/2006">
              <mc:Choice xmlns:v="urn:schemas-microsoft-com:vml" Requires="v">
                <p:oleObj spid="_x0000_s3244" name="" r:id="rId7" imgW="2463165" imgH="939800" progId="Equation.3">
                  <p:embed/>
                </p:oleObj>
              </mc:Choice>
              <mc:Fallback>
                <p:oleObj name="" r:id="rId7" imgW="2463165" imgH="939800" progId="Equation.3">
                  <p:embed/>
                  <p:pic>
                    <p:nvPicPr>
                      <p:cNvPr id="0" name="图片 3243"/>
                      <p:cNvPicPr/>
                      <p:nvPr/>
                    </p:nvPicPr>
                    <p:blipFill>
                      <a:blip r:embed="rId8"/>
                      <a:stretch>
                        <a:fillRect/>
                      </a:stretch>
                    </p:blipFill>
                    <p:spPr>
                      <a:xfrm>
                        <a:off x="3840481" y="3338513"/>
                        <a:ext cx="5042535" cy="1962150"/>
                      </a:xfrm>
                      <a:prstGeom prst="rect">
                        <a:avLst/>
                      </a:prstGeom>
                      <a:noFill/>
                      <a:ln w="38100">
                        <a:noFill/>
                        <a:miter/>
                      </a:ln>
                    </p:spPr>
                  </p:pic>
                </p:oleObj>
              </mc:Fallback>
            </mc:AlternateContent>
          </a:graphicData>
        </a:graphic>
      </p:graphicFrame>
      <p:grpSp>
        <p:nvGrpSpPr>
          <p:cNvPr id="226374" name="组合 226373"/>
          <p:cNvGrpSpPr/>
          <p:nvPr/>
        </p:nvGrpSpPr>
        <p:grpSpPr>
          <a:xfrm>
            <a:off x="5094605" y="324803"/>
            <a:ext cx="3870326" cy="1541463"/>
            <a:chOff x="2912" y="629"/>
            <a:chExt cx="2438" cy="971"/>
          </a:xfrm>
        </p:grpSpPr>
        <p:sp>
          <p:nvSpPr>
            <p:cNvPr id="226375" name="直接连接符 226374"/>
            <p:cNvSpPr/>
            <p:nvPr/>
          </p:nvSpPr>
          <p:spPr>
            <a:xfrm>
              <a:off x="3906" y="635"/>
              <a:ext cx="0" cy="960"/>
            </a:xfrm>
            <a:prstGeom prst="line">
              <a:avLst/>
            </a:prstGeom>
            <a:ln w="38100" cap="flat" cmpd="sng">
              <a:solidFill>
                <a:schemeClr val="tx1"/>
              </a:solidFill>
              <a:prstDash val="solid"/>
              <a:headEnd type="oval" w="med" len="med"/>
              <a:tailEnd type="oval" w="med" len="med"/>
            </a:ln>
          </p:spPr>
        </p:sp>
        <p:sp>
          <p:nvSpPr>
            <p:cNvPr id="226376" name="直接连接符 226375"/>
            <p:cNvSpPr/>
            <p:nvPr/>
          </p:nvSpPr>
          <p:spPr>
            <a:xfrm>
              <a:off x="3906" y="682"/>
              <a:ext cx="0" cy="208"/>
            </a:xfrm>
            <a:prstGeom prst="line">
              <a:avLst/>
            </a:prstGeom>
            <a:ln w="38100" cap="flat" cmpd="sng">
              <a:solidFill>
                <a:srgbClr val="FF0000"/>
              </a:solidFill>
              <a:prstDash val="solid"/>
              <a:headEnd type="none" w="med" len="med"/>
              <a:tailEnd type="stealth" w="med" len="lg"/>
            </a:ln>
          </p:spPr>
        </p:sp>
        <p:graphicFrame>
          <p:nvGraphicFramePr>
            <p:cNvPr id="226377" name="对象 226376"/>
            <p:cNvGraphicFramePr/>
            <p:nvPr/>
          </p:nvGraphicFramePr>
          <p:xfrm>
            <a:off x="2912" y="751"/>
            <a:ext cx="320" cy="304"/>
          </p:xfrm>
          <a:graphic>
            <a:graphicData uri="http://schemas.openxmlformats.org/presentationml/2006/ole">
              <mc:AlternateContent xmlns:mc="http://schemas.openxmlformats.org/markup-compatibility/2006">
                <mc:Choice xmlns:v="urn:schemas-microsoft-com:vml" Requires="v">
                  <p:oleObj spid="_x0000_s3240" name="" r:id="rId9" imgW="254000" imgH="241300" progId="Equation.3">
                    <p:embed/>
                  </p:oleObj>
                </mc:Choice>
                <mc:Fallback>
                  <p:oleObj name="" r:id="rId9" imgW="254000" imgH="241300" progId="Equation.3">
                    <p:embed/>
                    <p:pic>
                      <p:nvPicPr>
                        <p:cNvPr id="0" name="图片 3239"/>
                        <p:cNvPicPr/>
                        <p:nvPr/>
                      </p:nvPicPr>
                      <p:blipFill>
                        <a:blip r:embed="rId10"/>
                        <a:stretch>
                          <a:fillRect/>
                        </a:stretch>
                      </p:blipFill>
                      <p:spPr>
                        <a:xfrm>
                          <a:off x="2912" y="751"/>
                          <a:ext cx="320" cy="304"/>
                        </a:xfrm>
                        <a:prstGeom prst="rect">
                          <a:avLst/>
                        </a:prstGeom>
                        <a:noFill/>
                        <a:ln w="38100">
                          <a:noFill/>
                          <a:miter/>
                        </a:ln>
                      </p:spPr>
                    </p:pic>
                  </p:oleObj>
                </mc:Fallback>
              </mc:AlternateContent>
            </a:graphicData>
          </a:graphic>
        </p:graphicFrame>
        <p:graphicFrame>
          <p:nvGraphicFramePr>
            <p:cNvPr id="226378" name="对象 226377"/>
            <p:cNvGraphicFramePr/>
            <p:nvPr/>
          </p:nvGraphicFramePr>
          <p:xfrm>
            <a:off x="5066" y="999"/>
            <a:ext cx="284" cy="285"/>
          </p:xfrm>
          <a:graphic>
            <a:graphicData uri="http://schemas.openxmlformats.org/presentationml/2006/ole">
              <mc:AlternateContent xmlns:mc="http://schemas.openxmlformats.org/markup-compatibility/2006">
                <mc:Choice xmlns:v="urn:schemas-microsoft-com:vml" Requires="v">
                  <p:oleObj spid="_x0000_s3248" name="" r:id="rId11" imgW="241300" imgH="241300" progId="Equation.3">
                    <p:embed/>
                  </p:oleObj>
                </mc:Choice>
                <mc:Fallback>
                  <p:oleObj name="" r:id="rId11" imgW="241300" imgH="241300" progId="Equation.3">
                    <p:embed/>
                    <p:pic>
                      <p:nvPicPr>
                        <p:cNvPr id="0" name="图片 3247"/>
                        <p:cNvPicPr/>
                        <p:nvPr/>
                      </p:nvPicPr>
                      <p:blipFill>
                        <a:blip r:embed="rId12"/>
                        <a:stretch>
                          <a:fillRect/>
                        </a:stretch>
                      </p:blipFill>
                      <p:spPr>
                        <a:xfrm>
                          <a:off x="5066" y="999"/>
                          <a:ext cx="284" cy="285"/>
                        </a:xfrm>
                        <a:prstGeom prst="rect">
                          <a:avLst/>
                        </a:prstGeom>
                        <a:noFill/>
                        <a:ln w="38100">
                          <a:noFill/>
                          <a:miter/>
                        </a:ln>
                      </p:spPr>
                    </p:pic>
                  </p:oleObj>
                </mc:Fallback>
              </mc:AlternateContent>
            </a:graphicData>
          </a:graphic>
        </p:graphicFrame>
        <p:sp>
          <p:nvSpPr>
            <p:cNvPr id="226379" name="文本框 226378"/>
            <p:cNvSpPr txBox="1"/>
            <p:nvPr/>
          </p:nvSpPr>
          <p:spPr>
            <a:xfrm>
              <a:off x="4481" y="1128"/>
              <a:ext cx="482" cy="250"/>
            </a:xfrm>
            <a:prstGeom prst="rect">
              <a:avLst/>
            </a:prstGeom>
            <a:noFill/>
            <a:ln w="9525">
              <a:noFill/>
            </a:ln>
          </p:spPr>
          <p:txBody>
            <a:bodyPr>
              <a:spAutoFit/>
            </a:bodyPr>
            <a:p>
              <a:r>
                <a:rPr lang="en-US" altLang="zh-CN" sz="2000" b="1">
                  <a:latin typeface="Times New Roman" panose="02020603050405020304" pitchFamily="18" charset="0"/>
                </a:rPr>
                <a:t>j</a:t>
              </a:r>
              <a:r>
                <a:rPr lang="en-US" altLang="zh-CN" sz="2000" b="1" i="1">
                  <a:latin typeface="Times New Roman" panose="02020603050405020304" pitchFamily="18" charset="0"/>
                  <a:sym typeface="Symbol" panose="05050102010706020507" pitchFamily="18" charset="2"/>
                </a:rPr>
                <a:t></a:t>
              </a:r>
              <a:r>
                <a:rPr lang="en-US" altLang="zh-CN" sz="2000" b="1" baseline="-25000">
                  <a:latin typeface="Times New Roman" panose="02020603050405020304" pitchFamily="18" charset="0"/>
                  <a:sym typeface="Symbol" panose="05050102010706020507" pitchFamily="18" charset="2"/>
                </a:rPr>
                <a:t>0</a:t>
              </a:r>
              <a:r>
                <a:rPr lang="en-US" altLang="zh-CN" sz="2000" b="1">
                  <a:latin typeface="Times New Roman" panose="02020603050405020304" pitchFamily="18" charset="0"/>
                </a:rPr>
                <a:t>C</a:t>
              </a:r>
              <a:endParaRPr lang="en-US" altLang="zh-CN" sz="2000" b="1">
                <a:latin typeface="Times New Roman" panose="02020603050405020304" pitchFamily="18" charset="0"/>
              </a:endParaRPr>
            </a:p>
          </p:txBody>
        </p:sp>
        <p:graphicFrame>
          <p:nvGraphicFramePr>
            <p:cNvPr id="226380" name="对象 226379"/>
            <p:cNvGraphicFramePr/>
            <p:nvPr/>
          </p:nvGraphicFramePr>
          <p:xfrm>
            <a:off x="3998" y="919"/>
            <a:ext cx="404" cy="459"/>
          </p:xfrm>
          <a:graphic>
            <a:graphicData uri="http://schemas.openxmlformats.org/presentationml/2006/ole">
              <mc:AlternateContent xmlns:mc="http://schemas.openxmlformats.org/markup-compatibility/2006">
                <mc:Choice xmlns:v="urn:schemas-microsoft-com:vml" Requires="v">
                  <p:oleObj spid="_x0000_s3242" name="" r:id="rId13" imgW="393700" imgH="444500" progId="Equation.3">
                    <p:embed/>
                  </p:oleObj>
                </mc:Choice>
                <mc:Fallback>
                  <p:oleObj name="" r:id="rId13" imgW="393700" imgH="444500" progId="Equation.3">
                    <p:embed/>
                    <p:pic>
                      <p:nvPicPr>
                        <p:cNvPr id="0" name="图片 3241"/>
                        <p:cNvPicPr/>
                        <p:nvPr/>
                      </p:nvPicPr>
                      <p:blipFill>
                        <a:blip r:embed="rId14"/>
                        <a:stretch>
                          <a:fillRect/>
                        </a:stretch>
                      </p:blipFill>
                      <p:spPr>
                        <a:xfrm>
                          <a:off x="3998" y="919"/>
                          <a:ext cx="404" cy="459"/>
                        </a:xfrm>
                        <a:prstGeom prst="rect">
                          <a:avLst/>
                        </a:prstGeom>
                        <a:noFill/>
                        <a:ln w="38100">
                          <a:noFill/>
                          <a:miter/>
                        </a:ln>
                      </p:spPr>
                    </p:pic>
                  </p:oleObj>
                </mc:Fallback>
              </mc:AlternateContent>
            </a:graphicData>
          </a:graphic>
        </p:graphicFrame>
        <p:grpSp>
          <p:nvGrpSpPr>
            <p:cNvPr id="226381" name="组合 226380"/>
            <p:cNvGrpSpPr/>
            <p:nvPr/>
          </p:nvGrpSpPr>
          <p:grpSpPr>
            <a:xfrm>
              <a:off x="4827" y="1084"/>
              <a:ext cx="240" cy="96"/>
              <a:chOff x="1148" y="1106"/>
              <a:chExt cx="240" cy="96"/>
            </a:xfrm>
          </p:grpSpPr>
          <p:sp>
            <p:nvSpPr>
              <p:cNvPr id="226382" name="直接连接符 226381"/>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6383" name="直接连接符 226382"/>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6384" name="组合 226383"/>
            <p:cNvGrpSpPr/>
            <p:nvPr/>
          </p:nvGrpSpPr>
          <p:grpSpPr>
            <a:xfrm rot="5400000">
              <a:off x="4223" y="1110"/>
              <a:ext cx="384" cy="57"/>
              <a:chOff x="576" y="711"/>
              <a:chExt cx="384" cy="57"/>
            </a:xfrm>
          </p:grpSpPr>
          <p:sp>
            <p:nvSpPr>
              <p:cNvPr id="226385" name="任意多边形 226384"/>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6" name="任意多边形 226385"/>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7" name="任意多边形 226386"/>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8" name="任意多边形 226387"/>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6389" name="直接连接符 226388"/>
            <p:cNvSpPr/>
            <p:nvPr/>
          </p:nvSpPr>
          <p:spPr>
            <a:xfrm>
              <a:off x="4387" y="635"/>
              <a:ext cx="0" cy="329"/>
            </a:xfrm>
            <a:prstGeom prst="line">
              <a:avLst/>
            </a:prstGeom>
            <a:ln w="38100" cap="flat" cmpd="sng">
              <a:solidFill>
                <a:schemeClr val="tx1"/>
              </a:solidFill>
              <a:prstDash val="solid"/>
              <a:headEnd type="oval" w="med" len="med"/>
              <a:tailEnd type="none" w="med" len="med"/>
            </a:ln>
          </p:spPr>
        </p:sp>
        <p:sp>
          <p:nvSpPr>
            <p:cNvPr id="226390" name="直接连接符 226389"/>
            <p:cNvSpPr/>
            <p:nvPr/>
          </p:nvSpPr>
          <p:spPr>
            <a:xfrm flipV="1">
              <a:off x="3251" y="1595"/>
              <a:ext cx="1695" cy="5"/>
            </a:xfrm>
            <a:prstGeom prst="line">
              <a:avLst/>
            </a:prstGeom>
            <a:ln w="38100" cap="flat" cmpd="sng">
              <a:solidFill>
                <a:schemeClr val="tx1"/>
              </a:solidFill>
              <a:prstDash val="solid"/>
              <a:headEnd type="none" w="med" len="med"/>
              <a:tailEnd type="none" w="med" len="med"/>
            </a:ln>
          </p:spPr>
        </p:sp>
        <p:sp>
          <p:nvSpPr>
            <p:cNvPr id="226391" name="直接连接符 226390"/>
            <p:cNvSpPr/>
            <p:nvPr/>
          </p:nvSpPr>
          <p:spPr>
            <a:xfrm>
              <a:off x="4947" y="635"/>
              <a:ext cx="0" cy="437"/>
            </a:xfrm>
            <a:prstGeom prst="line">
              <a:avLst/>
            </a:prstGeom>
            <a:ln w="38100" cap="flat" cmpd="sng">
              <a:solidFill>
                <a:schemeClr val="tx1"/>
              </a:solidFill>
              <a:prstDash val="solid"/>
              <a:headEnd type="none" w="med" len="med"/>
              <a:tailEnd type="none" w="med" len="med"/>
            </a:ln>
          </p:spPr>
        </p:sp>
        <p:sp>
          <p:nvSpPr>
            <p:cNvPr id="226392" name="直接连接符 226391"/>
            <p:cNvSpPr/>
            <p:nvPr/>
          </p:nvSpPr>
          <p:spPr>
            <a:xfrm>
              <a:off x="3251" y="635"/>
              <a:ext cx="1695" cy="2"/>
            </a:xfrm>
            <a:prstGeom prst="line">
              <a:avLst/>
            </a:prstGeom>
            <a:ln w="38100" cap="flat" cmpd="sng">
              <a:solidFill>
                <a:schemeClr val="tx1"/>
              </a:solidFill>
              <a:prstDash val="solid"/>
              <a:headEnd type="none" w="med" len="med"/>
              <a:tailEnd type="none" w="med" len="med"/>
            </a:ln>
          </p:spPr>
        </p:sp>
        <p:sp>
          <p:nvSpPr>
            <p:cNvPr id="226393" name="直接连接符 226392"/>
            <p:cNvSpPr/>
            <p:nvPr/>
          </p:nvSpPr>
          <p:spPr>
            <a:xfrm flipV="1">
              <a:off x="4946" y="1180"/>
              <a:ext cx="0" cy="420"/>
            </a:xfrm>
            <a:prstGeom prst="line">
              <a:avLst/>
            </a:prstGeom>
            <a:ln w="38100" cap="flat" cmpd="sng">
              <a:solidFill>
                <a:schemeClr val="tx1"/>
              </a:solidFill>
              <a:prstDash val="solid"/>
              <a:headEnd type="none" w="med" len="med"/>
              <a:tailEnd type="none" w="med" len="med"/>
            </a:ln>
          </p:spPr>
        </p:sp>
        <p:sp>
          <p:nvSpPr>
            <p:cNvPr id="226394" name="文本框 226393"/>
            <p:cNvSpPr txBox="1"/>
            <p:nvPr/>
          </p:nvSpPr>
          <p:spPr>
            <a:xfrm>
              <a:off x="3587" y="1015"/>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26395" name="文本框 226394"/>
            <p:cNvSpPr txBox="1"/>
            <p:nvPr/>
          </p:nvSpPr>
          <p:spPr>
            <a:xfrm>
              <a:off x="5036" y="734"/>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6396" name="文本框 226395"/>
            <p:cNvSpPr txBox="1"/>
            <p:nvPr/>
          </p:nvSpPr>
          <p:spPr>
            <a:xfrm>
              <a:off x="5035" y="1225"/>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6397" name="矩形 226396"/>
            <p:cNvSpPr/>
            <p:nvPr/>
          </p:nvSpPr>
          <p:spPr>
            <a:xfrm rot="5400000">
              <a:off x="3736" y="1076"/>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6398" name="直接连接符 226397"/>
            <p:cNvSpPr/>
            <p:nvPr/>
          </p:nvSpPr>
          <p:spPr>
            <a:xfrm>
              <a:off x="4404" y="1329"/>
              <a:ext cx="2" cy="266"/>
            </a:xfrm>
            <a:prstGeom prst="line">
              <a:avLst/>
            </a:prstGeom>
            <a:ln w="38100" cap="flat" cmpd="sng">
              <a:solidFill>
                <a:schemeClr val="tx1"/>
              </a:solidFill>
              <a:prstDash val="solid"/>
              <a:headEnd type="none" w="med" len="med"/>
              <a:tailEnd type="oval" w="med" len="med"/>
            </a:ln>
          </p:spPr>
        </p:sp>
        <p:sp>
          <p:nvSpPr>
            <p:cNvPr id="226399" name="直接连接符 226398"/>
            <p:cNvSpPr/>
            <p:nvPr/>
          </p:nvSpPr>
          <p:spPr>
            <a:xfrm flipV="1">
              <a:off x="3253" y="630"/>
              <a:ext cx="0" cy="970"/>
            </a:xfrm>
            <a:prstGeom prst="line">
              <a:avLst/>
            </a:prstGeom>
            <a:ln w="38100" cap="flat" cmpd="sng">
              <a:solidFill>
                <a:schemeClr val="tx1"/>
              </a:solidFill>
              <a:prstDash val="solid"/>
              <a:headEnd type="none" w="med" len="med"/>
              <a:tailEnd type="none" w="med" len="med"/>
            </a:ln>
          </p:spPr>
        </p:sp>
        <p:grpSp>
          <p:nvGrpSpPr>
            <p:cNvPr id="226400" name="组合 226399"/>
            <p:cNvGrpSpPr/>
            <p:nvPr/>
          </p:nvGrpSpPr>
          <p:grpSpPr>
            <a:xfrm>
              <a:off x="3094" y="1004"/>
              <a:ext cx="313" cy="299"/>
              <a:chOff x="3358" y="1792"/>
              <a:chExt cx="313" cy="299"/>
            </a:xfrm>
          </p:grpSpPr>
          <p:sp>
            <p:nvSpPr>
              <p:cNvPr id="226401" name="椭圆 226400"/>
              <p:cNvSpPr/>
              <p:nvPr/>
            </p:nvSpPr>
            <p:spPr>
              <a:xfrm>
                <a:off x="3358" y="1792"/>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26402" name="直接连接符 226401"/>
              <p:cNvSpPr/>
              <p:nvPr/>
            </p:nvSpPr>
            <p:spPr>
              <a:xfrm>
                <a:off x="3358" y="1951"/>
                <a:ext cx="313" cy="1"/>
              </a:xfrm>
              <a:prstGeom prst="line">
                <a:avLst/>
              </a:prstGeom>
              <a:ln w="38100" cap="flat" cmpd="sng">
                <a:solidFill>
                  <a:schemeClr val="tx1"/>
                </a:solidFill>
                <a:prstDash val="solid"/>
                <a:headEnd type="none" w="med" len="med"/>
                <a:tailEnd type="none" w="med" len="med"/>
              </a:ln>
            </p:spPr>
          </p:sp>
        </p:grpSp>
        <p:sp>
          <p:nvSpPr>
            <p:cNvPr id="226403" name="直接连接符 226402"/>
            <p:cNvSpPr/>
            <p:nvPr/>
          </p:nvSpPr>
          <p:spPr>
            <a:xfrm flipH="1" flipV="1">
              <a:off x="3251" y="825"/>
              <a:ext cx="2" cy="179"/>
            </a:xfrm>
            <a:prstGeom prst="line">
              <a:avLst/>
            </a:prstGeom>
            <a:ln w="38100" cap="flat" cmpd="sng">
              <a:solidFill>
                <a:srgbClr val="FF0000"/>
              </a:solidFill>
              <a:prstDash val="solid"/>
              <a:headEnd type="none" w="med" len="med"/>
              <a:tailEnd type="stealth" w="med" len="lg"/>
            </a:ln>
          </p:spPr>
        </p:sp>
        <p:graphicFrame>
          <p:nvGraphicFramePr>
            <p:cNvPr id="226404" name="对象 226403"/>
            <p:cNvGraphicFramePr/>
            <p:nvPr/>
          </p:nvGraphicFramePr>
          <p:xfrm>
            <a:off x="3564" y="629"/>
            <a:ext cx="336" cy="304"/>
          </p:xfrm>
          <a:graphic>
            <a:graphicData uri="http://schemas.openxmlformats.org/presentationml/2006/ole">
              <mc:AlternateContent xmlns:mc="http://schemas.openxmlformats.org/markup-compatibility/2006">
                <mc:Choice xmlns:v="urn:schemas-microsoft-com:vml" Requires="v">
                  <p:oleObj spid="_x0000_s3249" name="" r:id="rId15" imgW="266700" imgH="241300" progId="Equation.3">
                    <p:embed/>
                  </p:oleObj>
                </mc:Choice>
                <mc:Fallback>
                  <p:oleObj name="" r:id="rId15" imgW="266700" imgH="241300" progId="Equation.3">
                    <p:embed/>
                    <p:pic>
                      <p:nvPicPr>
                        <p:cNvPr id="0" name="图片 3248"/>
                        <p:cNvPicPr/>
                        <p:nvPr/>
                      </p:nvPicPr>
                      <p:blipFill>
                        <a:blip r:embed="rId16"/>
                        <a:stretch>
                          <a:fillRect/>
                        </a:stretch>
                      </p:blipFill>
                      <p:spPr>
                        <a:xfrm>
                          <a:off x="3564" y="629"/>
                          <a:ext cx="336" cy="304"/>
                        </a:xfrm>
                        <a:prstGeom prst="rect">
                          <a:avLst/>
                        </a:prstGeom>
                        <a:noFill/>
                        <a:ln w="38100">
                          <a:noFill/>
                          <a:miter/>
                        </a:ln>
                      </p:spPr>
                    </p:pic>
                  </p:oleObj>
                </mc:Fallback>
              </mc:AlternateContent>
            </a:graphicData>
          </a:graphic>
        </p:graphicFrame>
        <p:sp>
          <p:nvSpPr>
            <p:cNvPr id="226405" name="直接连接符 226404"/>
            <p:cNvSpPr/>
            <p:nvPr/>
          </p:nvSpPr>
          <p:spPr>
            <a:xfrm>
              <a:off x="4387" y="695"/>
              <a:ext cx="0" cy="208"/>
            </a:xfrm>
            <a:prstGeom prst="line">
              <a:avLst/>
            </a:prstGeom>
            <a:ln w="38100" cap="flat" cmpd="sng">
              <a:solidFill>
                <a:srgbClr val="FF0000"/>
              </a:solidFill>
              <a:prstDash val="solid"/>
              <a:headEnd type="none" w="med" len="med"/>
              <a:tailEnd type="stealth" w="med" len="lg"/>
            </a:ln>
          </p:spPr>
        </p:sp>
        <p:graphicFrame>
          <p:nvGraphicFramePr>
            <p:cNvPr id="226406" name="对象 226405"/>
            <p:cNvGraphicFramePr/>
            <p:nvPr/>
          </p:nvGraphicFramePr>
          <p:xfrm>
            <a:off x="4053" y="642"/>
            <a:ext cx="320" cy="304"/>
          </p:xfrm>
          <a:graphic>
            <a:graphicData uri="http://schemas.openxmlformats.org/presentationml/2006/ole">
              <mc:AlternateContent xmlns:mc="http://schemas.openxmlformats.org/markup-compatibility/2006">
                <mc:Choice xmlns:v="urn:schemas-microsoft-com:vml" Requires="v">
                  <p:oleObj spid="_x0000_s3251" name="" r:id="rId17" imgW="254000" imgH="241300" progId="Equation.3">
                    <p:embed/>
                  </p:oleObj>
                </mc:Choice>
                <mc:Fallback>
                  <p:oleObj name="" r:id="rId17" imgW="254000" imgH="241300" progId="Equation.3">
                    <p:embed/>
                    <p:pic>
                      <p:nvPicPr>
                        <p:cNvPr id="0" name="图片 3250"/>
                        <p:cNvPicPr/>
                        <p:nvPr/>
                      </p:nvPicPr>
                      <p:blipFill>
                        <a:blip r:embed="rId18"/>
                        <a:stretch>
                          <a:fillRect/>
                        </a:stretch>
                      </p:blipFill>
                      <p:spPr>
                        <a:xfrm>
                          <a:off x="4053" y="642"/>
                          <a:ext cx="320" cy="304"/>
                        </a:xfrm>
                        <a:prstGeom prst="rect">
                          <a:avLst/>
                        </a:prstGeom>
                        <a:noFill/>
                        <a:ln w="38100">
                          <a:noFill/>
                          <a:miter/>
                        </a:ln>
                      </p:spPr>
                    </p:pic>
                  </p:oleObj>
                </mc:Fallback>
              </mc:AlternateContent>
            </a:graphicData>
          </a:graphic>
        </p:graphicFrame>
        <p:sp>
          <p:nvSpPr>
            <p:cNvPr id="226407" name="直接连接符 226406"/>
            <p:cNvSpPr/>
            <p:nvPr/>
          </p:nvSpPr>
          <p:spPr>
            <a:xfrm>
              <a:off x="4945" y="691"/>
              <a:ext cx="0" cy="208"/>
            </a:xfrm>
            <a:prstGeom prst="line">
              <a:avLst/>
            </a:prstGeom>
            <a:ln w="38100" cap="flat" cmpd="sng">
              <a:solidFill>
                <a:srgbClr val="FF0000"/>
              </a:solidFill>
              <a:prstDash val="solid"/>
              <a:headEnd type="none" w="med" len="med"/>
              <a:tailEnd type="stealth" w="med" len="lg"/>
            </a:ln>
          </p:spPr>
        </p:sp>
        <p:graphicFrame>
          <p:nvGraphicFramePr>
            <p:cNvPr id="226408" name="对象 226407"/>
            <p:cNvGraphicFramePr/>
            <p:nvPr/>
          </p:nvGraphicFramePr>
          <p:xfrm>
            <a:off x="4611" y="642"/>
            <a:ext cx="320" cy="304"/>
          </p:xfrm>
          <a:graphic>
            <a:graphicData uri="http://schemas.openxmlformats.org/presentationml/2006/ole">
              <mc:AlternateContent xmlns:mc="http://schemas.openxmlformats.org/markup-compatibility/2006">
                <mc:Choice xmlns:v="urn:schemas-microsoft-com:vml" Requires="v">
                  <p:oleObj spid="_x0000_s3252" name="" r:id="rId19" imgW="254000" imgH="241300" progId="Equation.3">
                    <p:embed/>
                  </p:oleObj>
                </mc:Choice>
                <mc:Fallback>
                  <p:oleObj name="" r:id="rId19" imgW="254000" imgH="241300" progId="Equation.3">
                    <p:embed/>
                    <p:pic>
                      <p:nvPicPr>
                        <p:cNvPr id="0" name="图片 3251"/>
                        <p:cNvPicPr/>
                        <p:nvPr/>
                      </p:nvPicPr>
                      <p:blipFill>
                        <a:blip r:embed="rId20"/>
                        <a:stretch>
                          <a:fillRect/>
                        </a:stretch>
                      </p:blipFill>
                      <p:spPr>
                        <a:xfrm>
                          <a:off x="4611" y="642"/>
                          <a:ext cx="320" cy="304"/>
                        </a:xfrm>
                        <a:prstGeom prst="rect">
                          <a:avLst/>
                        </a:prstGeom>
                        <a:noFill/>
                        <a:ln w="38100">
                          <a:noFill/>
                          <a:miter/>
                        </a:ln>
                      </p:spPr>
                    </p:pic>
                  </p:oleObj>
                </mc:Fallback>
              </mc:AlternateContent>
            </a:graphicData>
          </a:graphic>
        </p:graphicFrame>
      </p:grpSp>
      <p:graphicFrame>
        <p:nvGraphicFramePr>
          <p:cNvPr id="226409" name="对象 226408"/>
          <p:cNvGraphicFramePr/>
          <p:nvPr/>
        </p:nvGraphicFramePr>
        <p:xfrm>
          <a:off x="571500" y="5532438"/>
          <a:ext cx="4000500" cy="941387"/>
        </p:xfrm>
        <a:graphic>
          <a:graphicData uri="http://schemas.openxmlformats.org/presentationml/2006/ole">
            <mc:AlternateContent xmlns:mc="http://schemas.openxmlformats.org/markup-compatibility/2006">
              <mc:Choice xmlns:v="urn:schemas-microsoft-com:vml" Requires="v">
                <p:oleObj spid="_x0000_s3250" name="" r:id="rId21" imgW="1968500" imgH="469900" progId="Equation.3">
                  <p:embed/>
                </p:oleObj>
              </mc:Choice>
              <mc:Fallback>
                <p:oleObj name="" r:id="rId21" imgW="1968500" imgH="469900" progId="Equation.3">
                  <p:embed/>
                  <p:pic>
                    <p:nvPicPr>
                      <p:cNvPr id="0" name="图片 3249"/>
                      <p:cNvPicPr/>
                      <p:nvPr/>
                    </p:nvPicPr>
                    <p:blipFill>
                      <a:blip r:embed="rId22"/>
                      <a:stretch>
                        <a:fillRect/>
                      </a:stretch>
                    </p:blipFill>
                    <p:spPr>
                      <a:xfrm>
                        <a:off x="571500" y="5532438"/>
                        <a:ext cx="4000500" cy="941387"/>
                      </a:xfrm>
                      <a:prstGeom prst="rect">
                        <a:avLst/>
                      </a:prstGeom>
                      <a:noFill/>
                      <a:ln w="38100">
                        <a:noFill/>
                        <a:miter/>
                      </a:ln>
                    </p:spPr>
                  </p:pic>
                </p:oleObj>
              </mc:Fallback>
            </mc:AlternateContent>
          </a:graphicData>
        </a:graphic>
      </p:graphicFrame>
      <p:sp>
        <p:nvSpPr>
          <p:cNvPr id="226410" name="矩形 226409"/>
          <p:cNvSpPr/>
          <p:nvPr/>
        </p:nvSpPr>
        <p:spPr>
          <a:xfrm>
            <a:off x="4826000" y="5734050"/>
            <a:ext cx="3879850" cy="457200"/>
          </a:xfrm>
          <a:prstGeom prst="rect">
            <a:avLst/>
          </a:prstGeom>
          <a:noFill/>
          <a:ln w="38100">
            <a:noFill/>
          </a:ln>
        </p:spPr>
        <p:txBody>
          <a:bodyPr>
            <a:spAutoFit/>
          </a:bodyPr>
          <a:p>
            <a:r>
              <a:rPr lang="zh-CN" altLang="en-US" sz="2400" b="1" dirty="0">
                <a:latin typeface="Arial" panose="020B0604020202020204" pitchFamily="34" charset="0"/>
              </a:rPr>
              <a:t>并联谐振电路的</a:t>
            </a:r>
            <a:r>
              <a:rPr lang="zh-CN" altLang="en-US" sz="2400" b="1" dirty="0">
                <a:solidFill>
                  <a:srgbClr val="FF0000"/>
                </a:solidFill>
                <a:latin typeface="Arial" panose="020B0604020202020204" pitchFamily="34" charset="0"/>
              </a:rPr>
              <a:t>品质因数</a:t>
            </a:r>
            <a:endParaRPr lang="zh-CN" altLang="en-US" sz="24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6365"/>
                                        </p:tgtEl>
                                        <p:attrNameLst>
                                          <p:attrName>style.visibility</p:attrName>
                                        </p:attrNameLst>
                                      </p:cBhvr>
                                      <p:to>
                                        <p:strVal val="visible"/>
                                      </p:to>
                                    </p:set>
                                    <p:animEffect transition="in" filter="blinds(horizontal)">
                                      <p:cBhvr>
                                        <p:cTn id="7" dur="500"/>
                                        <p:tgtEl>
                                          <p:spTgt spid="22636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26372"/>
                                        </p:tgtEl>
                                        <p:attrNameLst>
                                          <p:attrName>style.visibility</p:attrName>
                                        </p:attrNameLst>
                                      </p:cBhvr>
                                      <p:to>
                                        <p:strVal val="visible"/>
                                      </p:to>
                                    </p:set>
                                    <p:anim calcmode="lin" valueType="num">
                                      <p:cBhvr additive="base">
                                        <p:cTn id="11" dur="500" fill="hold"/>
                                        <p:tgtEl>
                                          <p:spTgt spid="226372"/>
                                        </p:tgtEl>
                                        <p:attrNameLst>
                                          <p:attrName>ppt_x</p:attrName>
                                        </p:attrNameLst>
                                      </p:cBhvr>
                                      <p:tavLst>
                                        <p:tav tm="0">
                                          <p:val>
                                            <p:strVal val="1+#ppt_w/2"/>
                                          </p:val>
                                        </p:tav>
                                        <p:tav tm="100000">
                                          <p:val>
                                            <p:strVal val="#ppt_x"/>
                                          </p:val>
                                        </p:tav>
                                      </p:tavLst>
                                    </p:anim>
                                    <p:anim calcmode="lin" valueType="num">
                                      <p:cBhvr additive="base">
                                        <p:cTn id="12" dur="500" fill="hold"/>
                                        <p:tgtEl>
                                          <p:spTgt spid="22637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366"/>
                                        </p:tgtEl>
                                        <p:attrNameLst>
                                          <p:attrName>style.visibility</p:attrName>
                                        </p:attrNameLst>
                                      </p:cBhvr>
                                      <p:to>
                                        <p:strVal val="visible"/>
                                      </p:to>
                                    </p:set>
                                    <p:animEffect transition="in" filter="blinds(horizontal)">
                                      <p:cBhvr>
                                        <p:cTn id="17" dur="500"/>
                                        <p:tgtEl>
                                          <p:spTgt spid="2263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6368"/>
                                        </p:tgtEl>
                                        <p:attrNameLst>
                                          <p:attrName>style.visibility</p:attrName>
                                        </p:attrNameLst>
                                      </p:cBhvr>
                                      <p:to>
                                        <p:strVal val="visible"/>
                                      </p:to>
                                    </p:set>
                                    <p:animEffect transition="in" filter="blinds(horizontal)">
                                      <p:cBhvr>
                                        <p:cTn id="22" dur="500"/>
                                        <p:tgtEl>
                                          <p:spTgt spid="226368"/>
                                        </p:tgtEl>
                                      </p:cBhvr>
                                    </p:animEffec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226374"/>
                                        </p:tgtEl>
                                        <p:attrNameLst>
                                          <p:attrName>style.visibility</p:attrName>
                                        </p:attrNameLst>
                                      </p:cBhvr>
                                      <p:to>
                                        <p:strVal val="visible"/>
                                      </p:to>
                                    </p:set>
                                    <p:animEffect transition="in" filter="slide(fromBottom)">
                                      <p:cBhvr>
                                        <p:cTn id="26" dur="500"/>
                                        <p:tgtEl>
                                          <p:spTgt spid="22637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6367"/>
                                        </p:tgtEl>
                                        <p:attrNameLst>
                                          <p:attrName>style.visibility</p:attrName>
                                        </p:attrNameLst>
                                      </p:cBhvr>
                                      <p:to>
                                        <p:strVal val="visible"/>
                                      </p:to>
                                    </p:set>
                                    <p:animEffect transition="in" filter="blinds(horizontal)">
                                      <p:cBhvr>
                                        <p:cTn id="31" dur="500"/>
                                        <p:tgtEl>
                                          <p:spTgt spid="22636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6373"/>
                                        </p:tgtEl>
                                        <p:attrNameLst>
                                          <p:attrName>style.visibility</p:attrName>
                                        </p:attrNameLst>
                                      </p:cBhvr>
                                      <p:to>
                                        <p:strVal val="visible"/>
                                      </p:to>
                                    </p:set>
                                    <p:animEffect transition="in" filter="dissolve">
                                      <p:cBhvr>
                                        <p:cTn id="36" dur="500"/>
                                        <p:tgtEl>
                                          <p:spTgt spid="22637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26409"/>
                                        </p:tgtEl>
                                        <p:attrNameLst>
                                          <p:attrName>style.visibility</p:attrName>
                                        </p:attrNameLst>
                                      </p:cBhvr>
                                      <p:to>
                                        <p:strVal val="visible"/>
                                      </p:to>
                                    </p:set>
                                    <p:animEffect transition="in" filter="dissolve">
                                      <p:cBhvr>
                                        <p:cTn id="41" dur="500"/>
                                        <p:tgtEl>
                                          <p:spTgt spid="226409"/>
                                        </p:tgtEl>
                                      </p:cBhvr>
                                    </p:animEffect>
                                  </p:childTnLst>
                                </p:cTn>
                              </p:par>
                            </p:childTnLst>
                          </p:cTn>
                        </p:par>
                        <p:par>
                          <p:cTn id="42" fill="hold">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226410"/>
                                        </p:tgtEl>
                                        <p:attrNameLst>
                                          <p:attrName>style.visibility</p:attrName>
                                        </p:attrNameLst>
                                      </p:cBhvr>
                                      <p:to>
                                        <p:strVal val="visible"/>
                                      </p:to>
                                    </p:set>
                                    <p:animEffect transition="in" filter="strips(downRight)">
                                      <p:cBhvr>
                                        <p:cTn id="45" dur="500"/>
                                        <p:tgtEl>
                                          <p:spTgt spid="226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66" grpId="0"/>
      <p:bldP spid="226372" grpId="0"/>
      <p:bldP spid="2264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0402" name="组合 230401"/>
          <p:cNvGrpSpPr/>
          <p:nvPr/>
        </p:nvGrpSpPr>
        <p:grpSpPr>
          <a:xfrm>
            <a:off x="576263" y="2708275"/>
            <a:ext cx="8001000" cy="2306638"/>
            <a:chOff x="384" y="1776"/>
            <a:chExt cx="5040" cy="1453"/>
          </a:xfrm>
        </p:grpSpPr>
        <p:sp>
          <p:nvSpPr>
            <p:cNvPr id="230403" name="文本框 230402"/>
            <p:cNvSpPr txBox="1"/>
            <p:nvPr/>
          </p:nvSpPr>
          <p:spPr>
            <a:xfrm>
              <a:off x="384" y="1776"/>
              <a:ext cx="5040" cy="1453"/>
            </a:xfrm>
            <a:prstGeom prst="rect">
              <a:avLst/>
            </a:prstGeom>
            <a:noFill/>
            <a:ln w="9525">
              <a:noFill/>
            </a:ln>
          </p:spPr>
          <p:txBody>
            <a:bodyPr>
              <a:spAutoFit/>
            </a:bodyPr>
            <a:p>
              <a:pPr>
                <a:lnSpc>
                  <a:spcPct val="1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由以上各式和复平面</a:t>
              </a:r>
              <a:r>
                <a:rPr lang="zh-CN" altLang="en-US" sz="2400" b="1" dirty="0">
                  <a:latin typeface="Times New Roman" panose="02020603050405020304" pitchFamily="18" charset="0"/>
                </a:rPr>
                <a:t>图可见，谐振时电阻电流与电流源电流相等</a:t>
              </a:r>
              <a:r>
                <a:rPr lang="zh-CN" altLang="en-US"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  电感电流与电容电流之和为零，即</a:t>
              </a:r>
              <a:r>
                <a:rPr lang="zh-CN" altLang="en-US"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。电感电流或电容电流的幅度为电流源电流或电阻电流的</a:t>
              </a:r>
              <a:r>
                <a:rPr lang="en-US" altLang="zh-CN" sz="2400" b="1" i="1">
                  <a:latin typeface="Times New Roman" panose="02020603050405020304" pitchFamily="18" charset="0"/>
                  <a:ea typeface="楷体_GB2312" pitchFamily="49" charset="-122"/>
                </a:rPr>
                <a:t>Q</a:t>
              </a:r>
              <a:r>
                <a:rPr lang="zh-CN" altLang="en-US" sz="2400" b="1" dirty="0">
                  <a:latin typeface="Times New Roman" panose="02020603050405020304" pitchFamily="18" charset="0"/>
                </a:rPr>
                <a:t>倍，即</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aphicFrame>
          <p:nvGraphicFramePr>
            <p:cNvPr id="230404" name="对象 230403"/>
            <p:cNvGraphicFramePr/>
            <p:nvPr/>
          </p:nvGraphicFramePr>
          <p:xfrm>
            <a:off x="1441" y="2205"/>
            <a:ext cx="964" cy="298"/>
          </p:xfrm>
          <a:graphic>
            <a:graphicData uri="http://schemas.openxmlformats.org/presentationml/2006/ole">
              <mc:AlternateContent xmlns:mc="http://schemas.openxmlformats.org/markup-compatibility/2006">
                <mc:Choice xmlns:v="urn:schemas-microsoft-com:vml" Requires="v">
                  <p:oleObj spid="_x0000_s3124" name="" r:id="rId1" imgW="634365" imgH="241300" progId="Equation.3">
                    <p:embed/>
                  </p:oleObj>
                </mc:Choice>
                <mc:Fallback>
                  <p:oleObj name="" r:id="rId1" imgW="634365" imgH="241300" progId="Equation.3">
                    <p:embed/>
                    <p:pic>
                      <p:nvPicPr>
                        <p:cNvPr id="0" name="图片 3123"/>
                        <p:cNvPicPr/>
                        <p:nvPr/>
                      </p:nvPicPr>
                      <p:blipFill>
                        <a:blip r:embed="rId2"/>
                        <a:stretch>
                          <a:fillRect/>
                        </a:stretch>
                      </p:blipFill>
                      <p:spPr>
                        <a:xfrm>
                          <a:off x="1441" y="2205"/>
                          <a:ext cx="964" cy="298"/>
                        </a:xfrm>
                        <a:prstGeom prst="rect">
                          <a:avLst/>
                        </a:prstGeom>
                        <a:solidFill>
                          <a:srgbClr val="00FFCC"/>
                        </a:solidFill>
                        <a:ln w="38100">
                          <a:noFill/>
                          <a:miter/>
                        </a:ln>
                      </p:spPr>
                    </p:pic>
                  </p:oleObj>
                </mc:Fallback>
              </mc:AlternateContent>
            </a:graphicData>
          </a:graphic>
        </p:graphicFrame>
        <p:graphicFrame>
          <p:nvGraphicFramePr>
            <p:cNvPr id="230405" name="对象 230404"/>
            <p:cNvGraphicFramePr/>
            <p:nvPr/>
          </p:nvGraphicFramePr>
          <p:xfrm>
            <a:off x="661" y="2594"/>
            <a:ext cx="1320" cy="284"/>
          </p:xfrm>
          <a:graphic>
            <a:graphicData uri="http://schemas.openxmlformats.org/presentationml/2006/ole">
              <mc:AlternateContent xmlns:mc="http://schemas.openxmlformats.org/markup-compatibility/2006">
                <mc:Choice xmlns:v="urn:schemas-microsoft-com:vml" Requires="v">
                  <p:oleObj spid="_x0000_s3122" name="" r:id="rId3" imgW="876300" imgH="241300" progId="Equation.3">
                    <p:embed/>
                  </p:oleObj>
                </mc:Choice>
                <mc:Fallback>
                  <p:oleObj name="" r:id="rId3" imgW="876300" imgH="241300" progId="Equation.3">
                    <p:embed/>
                    <p:pic>
                      <p:nvPicPr>
                        <p:cNvPr id="0" name="图片 3121"/>
                        <p:cNvPicPr/>
                        <p:nvPr/>
                      </p:nvPicPr>
                      <p:blipFill>
                        <a:blip r:embed="rId4"/>
                        <a:stretch>
                          <a:fillRect/>
                        </a:stretch>
                      </p:blipFill>
                      <p:spPr>
                        <a:xfrm>
                          <a:off x="661" y="2594"/>
                          <a:ext cx="1320" cy="284"/>
                        </a:xfrm>
                        <a:prstGeom prst="rect">
                          <a:avLst/>
                        </a:prstGeom>
                        <a:solidFill>
                          <a:srgbClr val="00FFCC"/>
                        </a:solidFill>
                        <a:ln w="38100">
                          <a:noFill/>
                          <a:miter/>
                        </a:ln>
                      </p:spPr>
                    </p:pic>
                  </p:oleObj>
                </mc:Fallback>
              </mc:AlternateContent>
            </a:graphicData>
          </a:graphic>
        </p:graphicFrame>
      </p:grpSp>
      <p:graphicFrame>
        <p:nvGraphicFramePr>
          <p:cNvPr id="230406" name="对象 230405"/>
          <p:cNvGraphicFramePr/>
          <p:nvPr/>
        </p:nvGraphicFramePr>
        <p:xfrm>
          <a:off x="842328" y="5184775"/>
          <a:ext cx="3871595" cy="549275"/>
        </p:xfrm>
        <a:graphic>
          <a:graphicData uri="http://schemas.openxmlformats.org/presentationml/2006/ole">
            <mc:AlternateContent xmlns:mc="http://schemas.openxmlformats.org/markup-compatibility/2006">
              <mc:Choice xmlns:v="urn:schemas-microsoft-com:vml" Requires="v">
                <p:oleObj spid="_x0000_s3125" name="" r:id="rId5" imgW="1612900" imgH="228600" progId="Equation.3">
                  <p:embed/>
                </p:oleObj>
              </mc:Choice>
              <mc:Fallback>
                <p:oleObj name="" r:id="rId5" imgW="1612900" imgH="228600" progId="Equation.3">
                  <p:embed/>
                  <p:pic>
                    <p:nvPicPr>
                      <p:cNvPr id="0" name="图片 3124"/>
                      <p:cNvPicPr/>
                      <p:nvPr/>
                    </p:nvPicPr>
                    <p:blipFill>
                      <a:blip r:embed="rId6"/>
                      <a:stretch>
                        <a:fillRect/>
                      </a:stretch>
                    </p:blipFill>
                    <p:spPr>
                      <a:xfrm>
                        <a:off x="842328" y="5184775"/>
                        <a:ext cx="3871595" cy="549275"/>
                      </a:xfrm>
                      <a:prstGeom prst="rect">
                        <a:avLst/>
                      </a:prstGeom>
                      <a:noFill/>
                      <a:ln w="38100">
                        <a:noFill/>
                        <a:miter/>
                      </a:ln>
                    </p:spPr>
                  </p:pic>
                </p:oleObj>
              </mc:Fallback>
            </mc:AlternateContent>
          </a:graphicData>
        </a:graphic>
      </p:graphicFrame>
      <p:sp>
        <p:nvSpPr>
          <p:cNvPr id="230407" name="文本框 230406"/>
          <p:cNvSpPr txBox="1"/>
          <p:nvPr/>
        </p:nvSpPr>
        <p:spPr>
          <a:xfrm>
            <a:off x="1012825" y="5697538"/>
            <a:ext cx="5257800" cy="639762"/>
          </a:xfrm>
          <a:prstGeom prst="rect">
            <a:avLst/>
          </a:prstGeom>
          <a:noFill/>
          <a:ln w="9525">
            <a:noFill/>
          </a:ln>
        </p:spPr>
        <p:txBody>
          <a:bodyPr>
            <a:spAutoFit/>
          </a:bodyPr>
          <a:p>
            <a:pPr>
              <a:lnSpc>
                <a:spcPct val="150000"/>
              </a:lnSpc>
              <a:spcBef>
                <a:spcPct val="50000"/>
              </a:spcBef>
            </a:pPr>
            <a:r>
              <a:rPr lang="zh-CN" altLang="en-US" sz="2400" b="1" dirty="0">
                <a:latin typeface="Times New Roman" panose="02020603050405020304" pitchFamily="18" charset="0"/>
              </a:rPr>
              <a:t>并联谐振又称为电流谐振。</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pSp>
        <p:nvGrpSpPr>
          <p:cNvPr id="230446" name="组合 230445"/>
          <p:cNvGrpSpPr/>
          <p:nvPr/>
        </p:nvGrpSpPr>
        <p:grpSpPr>
          <a:xfrm>
            <a:off x="5784850" y="30163"/>
            <a:ext cx="2181226" cy="2500313"/>
            <a:chOff x="3793" y="2171"/>
            <a:chExt cx="1374" cy="1575"/>
          </a:xfrm>
        </p:grpSpPr>
        <p:sp>
          <p:nvSpPr>
            <p:cNvPr id="230447" name="直接连接符 230446"/>
            <p:cNvSpPr/>
            <p:nvPr/>
          </p:nvSpPr>
          <p:spPr>
            <a:xfrm>
              <a:off x="4162" y="2953"/>
              <a:ext cx="929" cy="0"/>
            </a:xfrm>
            <a:prstGeom prst="line">
              <a:avLst/>
            </a:prstGeom>
            <a:ln w="38100" cap="flat" cmpd="sng">
              <a:solidFill>
                <a:srgbClr val="FF3300"/>
              </a:solidFill>
              <a:prstDash val="solid"/>
              <a:headEnd type="none" w="med" len="med"/>
              <a:tailEnd type="stealth" w="lg" len="lg"/>
            </a:ln>
          </p:spPr>
        </p:sp>
        <p:sp>
          <p:nvSpPr>
            <p:cNvPr id="230448" name="直接连接符 230447"/>
            <p:cNvSpPr/>
            <p:nvPr/>
          </p:nvSpPr>
          <p:spPr>
            <a:xfrm>
              <a:off x="4162" y="2953"/>
              <a:ext cx="430" cy="0"/>
            </a:xfrm>
            <a:prstGeom prst="line">
              <a:avLst/>
            </a:prstGeom>
            <a:ln w="38100" cap="flat" cmpd="sng">
              <a:solidFill>
                <a:schemeClr val="tx1"/>
              </a:solidFill>
              <a:prstDash val="solid"/>
              <a:headEnd type="none" w="med" len="med"/>
              <a:tailEnd type="stealth" w="lg" len="lg"/>
            </a:ln>
          </p:spPr>
        </p:sp>
        <p:sp>
          <p:nvSpPr>
            <p:cNvPr id="230449" name="直接连接符 230448"/>
            <p:cNvSpPr/>
            <p:nvPr/>
          </p:nvSpPr>
          <p:spPr>
            <a:xfrm flipV="1">
              <a:off x="4162" y="2233"/>
              <a:ext cx="0" cy="793"/>
            </a:xfrm>
            <a:prstGeom prst="line">
              <a:avLst/>
            </a:prstGeom>
            <a:ln w="38100" cap="flat" cmpd="sng">
              <a:solidFill>
                <a:schemeClr val="tx1"/>
              </a:solidFill>
              <a:prstDash val="solid"/>
              <a:headEnd type="none" w="med" len="med"/>
              <a:tailEnd type="stealth" w="lg" len="lg"/>
            </a:ln>
          </p:spPr>
        </p:sp>
        <p:sp>
          <p:nvSpPr>
            <p:cNvPr id="230450" name="直接连接符 230449"/>
            <p:cNvSpPr/>
            <p:nvPr/>
          </p:nvSpPr>
          <p:spPr>
            <a:xfrm>
              <a:off x="4162" y="2953"/>
              <a:ext cx="0" cy="707"/>
            </a:xfrm>
            <a:prstGeom prst="line">
              <a:avLst/>
            </a:prstGeom>
            <a:ln w="38100" cap="flat" cmpd="sng">
              <a:solidFill>
                <a:schemeClr val="tx1"/>
              </a:solidFill>
              <a:prstDash val="solid"/>
              <a:headEnd type="none" w="med" len="med"/>
              <a:tailEnd type="stealth" w="lg" len="lg"/>
            </a:ln>
          </p:spPr>
        </p:sp>
        <p:graphicFrame>
          <p:nvGraphicFramePr>
            <p:cNvPr id="230451" name="对象 230450"/>
            <p:cNvGraphicFramePr/>
            <p:nvPr/>
          </p:nvGraphicFramePr>
          <p:xfrm>
            <a:off x="3810" y="2171"/>
            <a:ext cx="340" cy="325"/>
          </p:xfrm>
          <a:graphic>
            <a:graphicData uri="http://schemas.openxmlformats.org/presentationml/2006/ole">
              <mc:AlternateContent xmlns:mc="http://schemas.openxmlformats.org/markup-compatibility/2006">
                <mc:Choice xmlns:v="urn:schemas-microsoft-com:vml" Requires="v">
                  <p:oleObj spid="_x0000_s3129" name="" r:id="rId7" imgW="254000" imgH="241300" progId="Equation.3">
                    <p:embed/>
                  </p:oleObj>
                </mc:Choice>
                <mc:Fallback>
                  <p:oleObj name="" r:id="rId7" imgW="254000" imgH="241300" progId="Equation.3">
                    <p:embed/>
                    <p:pic>
                      <p:nvPicPr>
                        <p:cNvPr id="0" name="图片 3128"/>
                        <p:cNvPicPr/>
                        <p:nvPr/>
                      </p:nvPicPr>
                      <p:blipFill>
                        <a:blip r:embed="rId8"/>
                        <a:stretch>
                          <a:fillRect/>
                        </a:stretch>
                      </p:blipFill>
                      <p:spPr>
                        <a:xfrm>
                          <a:off x="3810" y="2171"/>
                          <a:ext cx="340" cy="325"/>
                        </a:xfrm>
                        <a:prstGeom prst="rect">
                          <a:avLst/>
                        </a:prstGeom>
                        <a:noFill/>
                        <a:ln w="38100">
                          <a:noFill/>
                          <a:miter/>
                        </a:ln>
                      </p:spPr>
                    </p:pic>
                  </p:oleObj>
                </mc:Fallback>
              </mc:AlternateContent>
            </a:graphicData>
          </a:graphic>
        </p:graphicFrame>
        <p:graphicFrame>
          <p:nvGraphicFramePr>
            <p:cNvPr id="230452" name="对象 230451"/>
            <p:cNvGraphicFramePr/>
            <p:nvPr/>
          </p:nvGraphicFramePr>
          <p:xfrm>
            <a:off x="3793" y="3421"/>
            <a:ext cx="340" cy="325"/>
          </p:xfrm>
          <a:graphic>
            <a:graphicData uri="http://schemas.openxmlformats.org/presentationml/2006/ole">
              <mc:AlternateContent xmlns:mc="http://schemas.openxmlformats.org/markup-compatibility/2006">
                <mc:Choice xmlns:v="urn:schemas-microsoft-com:vml" Requires="v">
                  <p:oleObj spid="_x0000_s3131" name="" r:id="rId9" imgW="254000" imgH="241300" progId="Equation.3">
                    <p:embed/>
                  </p:oleObj>
                </mc:Choice>
                <mc:Fallback>
                  <p:oleObj name="" r:id="rId9" imgW="254000" imgH="241300" progId="Equation.3">
                    <p:embed/>
                    <p:pic>
                      <p:nvPicPr>
                        <p:cNvPr id="0" name="图片 3130"/>
                        <p:cNvPicPr/>
                        <p:nvPr/>
                      </p:nvPicPr>
                      <p:blipFill>
                        <a:blip r:embed="rId10"/>
                        <a:stretch>
                          <a:fillRect/>
                        </a:stretch>
                      </p:blipFill>
                      <p:spPr>
                        <a:xfrm>
                          <a:off x="3793" y="3421"/>
                          <a:ext cx="340" cy="325"/>
                        </a:xfrm>
                        <a:prstGeom prst="rect">
                          <a:avLst/>
                        </a:prstGeom>
                        <a:noFill/>
                        <a:ln w="38100">
                          <a:noFill/>
                          <a:miter/>
                        </a:ln>
                      </p:spPr>
                    </p:pic>
                  </p:oleObj>
                </mc:Fallback>
              </mc:AlternateContent>
            </a:graphicData>
          </a:graphic>
        </p:graphicFrame>
        <p:graphicFrame>
          <p:nvGraphicFramePr>
            <p:cNvPr id="230453" name="对象 230452"/>
            <p:cNvGraphicFramePr/>
            <p:nvPr/>
          </p:nvGraphicFramePr>
          <p:xfrm>
            <a:off x="4222" y="2576"/>
            <a:ext cx="826" cy="308"/>
          </p:xfrm>
          <a:graphic>
            <a:graphicData uri="http://schemas.openxmlformats.org/presentationml/2006/ole">
              <mc:AlternateContent xmlns:mc="http://schemas.openxmlformats.org/markup-compatibility/2006">
                <mc:Choice xmlns:v="urn:schemas-microsoft-com:vml" Requires="v">
                  <p:oleObj spid="_x0000_s3132" name="" r:id="rId11" imgW="647700" imgH="241300" progId="Equation.3">
                    <p:embed/>
                  </p:oleObj>
                </mc:Choice>
                <mc:Fallback>
                  <p:oleObj name="" r:id="rId11" imgW="647700" imgH="241300" progId="Equation.3">
                    <p:embed/>
                    <p:pic>
                      <p:nvPicPr>
                        <p:cNvPr id="0" name="图片 3131"/>
                        <p:cNvPicPr/>
                        <p:nvPr/>
                      </p:nvPicPr>
                      <p:blipFill>
                        <a:blip r:embed="rId12"/>
                        <a:stretch>
                          <a:fillRect/>
                        </a:stretch>
                      </p:blipFill>
                      <p:spPr>
                        <a:xfrm>
                          <a:off x="4222" y="2576"/>
                          <a:ext cx="826" cy="308"/>
                        </a:xfrm>
                        <a:prstGeom prst="rect">
                          <a:avLst/>
                        </a:prstGeom>
                        <a:noFill/>
                        <a:ln w="38100">
                          <a:noFill/>
                          <a:miter/>
                        </a:ln>
                      </p:spPr>
                    </p:pic>
                  </p:oleObj>
                </mc:Fallback>
              </mc:AlternateContent>
            </a:graphicData>
          </a:graphic>
        </p:graphicFrame>
        <p:graphicFrame>
          <p:nvGraphicFramePr>
            <p:cNvPr id="230454" name="对象 230453"/>
            <p:cNvGraphicFramePr/>
            <p:nvPr/>
          </p:nvGraphicFramePr>
          <p:xfrm>
            <a:off x="4847" y="2993"/>
            <a:ext cx="320" cy="324"/>
          </p:xfrm>
          <a:graphic>
            <a:graphicData uri="http://schemas.openxmlformats.org/presentationml/2006/ole">
              <mc:AlternateContent xmlns:mc="http://schemas.openxmlformats.org/markup-compatibility/2006">
                <mc:Choice xmlns:v="urn:schemas-microsoft-com:vml" Requires="v">
                  <p:oleObj spid="_x0000_s3123" name="" r:id="rId13" imgW="241300" imgH="241300" progId="Equation.3">
                    <p:embed/>
                  </p:oleObj>
                </mc:Choice>
                <mc:Fallback>
                  <p:oleObj name="" r:id="rId13" imgW="241300" imgH="241300" progId="Equation.3">
                    <p:embed/>
                    <p:pic>
                      <p:nvPicPr>
                        <p:cNvPr id="0" name="图片 3122"/>
                        <p:cNvPicPr/>
                        <p:nvPr/>
                      </p:nvPicPr>
                      <p:blipFill>
                        <a:blip r:embed="rId14">
                          <a:clrChange>
                            <a:clrFrom>
                              <a:srgbClr val="000000"/>
                            </a:clrFrom>
                            <a:clrTo>
                              <a:srgbClr val="FF0000"/>
                            </a:clrTo>
                          </a:clrChange>
                        </a:blip>
                        <a:stretch>
                          <a:fillRect/>
                        </a:stretch>
                      </p:blipFill>
                      <p:spPr>
                        <a:xfrm>
                          <a:off x="4847" y="2993"/>
                          <a:ext cx="320" cy="324"/>
                        </a:xfrm>
                        <a:prstGeom prst="rect">
                          <a:avLst/>
                        </a:prstGeom>
                        <a:noFill/>
                        <a:ln w="38100">
                          <a:noFill/>
                          <a:miter/>
                        </a:ln>
                      </p:spPr>
                    </p:pic>
                  </p:oleObj>
                </mc:Fallback>
              </mc:AlternateContent>
            </a:graphicData>
          </a:graphic>
        </p:graphicFrame>
      </p:grpSp>
      <p:sp>
        <p:nvSpPr>
          <p:cNvPr id="230491" name="矩形 230490"/>
          <p:cNvSpPr/>
          <p:nvPr/>
        </p:nvSpPr>
        <p:spPr>
          <a:xfrm>
            <a:off x="5565775" y="2457450"/>
            <a:ext cx="3254375" cy="398780"/>
          </a:xfrm>
          <a:prstGeom prst="rect">
            <a:avLst/>
          </a:prstGeom>
          <a:noFill/>
          <a:ln w="38100">
            <a:noFill/>
          </a:ln>
        </p:spPr>
        <p:txBody>
          <a:bodyPr>
            <a:spAutoFit/>
          </a:bodyPr>
          <a:p>
            <a:r>
              <a:rPr lang="zh-CN" altLang="en-US" sz="2000" b="1" dirty="0">
                <a:latin typeface="Times New Roman" panose="02020603050405020304" pitchFamily="18" charset="0"/>
              </a:rPr>
              <a:t>电路谐振时的复平面</a:t>
            </a:r>
            <a:r>
              <a:rPr lang="zh-CN" altLang="en-US" sz="2000" b="1" dirty="0">
                <a:latin typeface="Times New Roman" panose="02020603050405020304" pitchFamily="18" charset="0"/>
              </a:rPr>
              <a:t>图</a:t>
            </a:r>
            <a:endParaRPr lang="zh-CN" altLang="en-US" sz="2000" b="1" dirty="0">
              <a:latin typeface="Times New Roman" panose="02020603050405020304" pitchFamily="18" charset="0"/>
            </a:endParaRPr>
          </a:p>
        </p:txBody>
      </p:sp>
      <p:grpSp>
        <p:nvGrpSpPr>
          <p:cNvPr id="230528" name="组合 230527"/>
          <p:cNvGrpSpPr/>
          <p:nvPr/>
        </p:nvGrpSpPr>
        <p:grpSpPr>
          <a:xfrm>
            <a:off x="6346825" y="4437063"/>
            <a:ext cx="830263" cy="706438"/>
            <a:chOff x="3811" y="309"/>
            <a:chExt cx="523" cy="445"/>
          </a:xfrm>
        </p:grpSpPr>
        <p:graphicFrame>
          <p:nvGraphicFramePr>
            <p:cNvPr id="230529" name="对象 230528"/>
            <p:cNvGraphicFramePr/>
            <p:nvPr/>
          </p:nvGraphicFramePr>
          <p:xfrm>
            <a:off x="3811" y="309"/>
            <a:ext cx="523" cy="285"/>
          </p:xfrm>
          <a:graphic>
            <a:graphicData uri="http://schemas.openxmlformats.org/presentationml/2006/ole">
              <mc:AlternateContent xmlns:mc="http://schemas.openxmlformats.org/markup-compatibility/2006">
                <mc:Choice xmlns:v="urn:schemas-microsoft-com:vml" Requires="v">
                  <p:oleObj spid="_x0000_s3079" name="" r:id="rId15" imgW="444500" imgH="241300" progId="Equation.3">
                    <p:embed/>
                  </p:oleObj>
                </mc:Choice>
                <mc:Fallback>
                  <p:oleObj name="" r:id="rId15" imgW="444500" imgH="241300" progId="Equation.3">
                    <p:embed/>
                    <p:pic>
                      <p:nvPicPr>
                        <p:cNvPr id="0" name="图片 3078"/>
                        <p:cNvPicPr/>
                        <p:nvPr/>
                      </p:nvPicPr>
                      <p:blipFill>
                        <a:blip r:embed="rId16">
                          <a:clrChange>
                            <a:clrFrom>
                              <a:srgbClr val="000000"/>
                            </a:clrFrom>
                            <a:clrTo>
                              <a:srgbClr val="3333CC"/>
                            </a:clrTo>
                          </a:clrChange>
                        </a:blip>
                        <a:stretch>
                          <a:fillRect/>
                        </a:stretch>
                      </p:blipFill>
                      <p:spPr>
                        <a:xfrm>
                          <a:off x="3811" y="309"/>
                          <a:ext cx="523" cy="285"/>
                        </a:xfrm>
                        <a:prstGeom prst="rect">
                          <a:avLst/>
                        </a:prstGeom>
                        <a:noFill/>
                        <a:ln w="38100">
                          <a:noFill/>
                          <a:miter/>
                        </a:ln>
                      </p:spPr>
                    </p:pic>
                  </p:oleObj>
                </mc:Fallback>
              </mc:AlternateContent>
            </a:graphicData>
          </a:graphic>
        </p:graphicFrame>
        <p:sp>
          <p:nvSpPr>
            <p:cNvPr id="230530" name="文本框 230529"/>
            <p:cNvSpPr txBox="1"/>
            <p:nvPr/>
          </p:nvSpPr>
          <p:spPr>
            <a:xfrm>
              <a:off x="3918" y="504"/>
              <a:ext cx="277" cy="250"/>
            </a:xfrm>
            <a:prstGeom prst="rect">
              <a:avLst/>
            </a:prstGeom>
            <a:noFill/>
            <a:ln w="9525">
              <a:noFill/>
            </a:ln>
          </p:spPr>
          <p:txBody>
            <a:bodyPr wrap="none">
              <a:spAutoFit/>
            </a:bodyPr>
            <a:p>
              <a:pPr>
                <a:spcBef>
                  <a:spcPct val="50000"/>
                </a:spcBef>
              </a:pPr>
              <a:r>
                <a:rPr lang="en-US" altLang="zh-CN" sz="2000" b="1">
                  <a:solidFill>
                    <a:schemeClr val="accent2"/>
                  </a:solidFill>
                  <a:latin typeface="Arial" panose="020B0604020202020204" pitchFamily="34" charset="0"/>
                </a:rPr>
                <a:t>×</a:t>
              </a:r>
              <a:endParaRPr lang="en-US" altLang="zh-CN" sz="2000" b="1">
                <a:solidFill>
                  <a:schemeClr val="accent2"/>
                </a:solidFill>
                <a:latin typeface="Arial" panose="020B0604020202020204" pitchFamily="34" charset="0"/>
              </a:endParaRPr>
            </a:p>
          </p:txBody>
        </p:sp>
      </p:grpSp>
      <p:graphicFrame>
        <p:nvGraphicFramePr>
          <p:cNvPr id="226373" name="对象 226372"/>
          <p:cNvGraphicFramePr/>
          <p:nvPr/>
        </p:nvGraphicFramePr>
        <p:xfrm>
          <a:off x="497841" y="280353"/>
          <a:ext cx="5042535" cy="1962150"/>
        </p:xfrm>
        <a:graphic>
          <a:graphicData uri="http://schemas.openxmlformats.org/presentationml/2006/ole">
            <mc:AlternateContent xmlns:mc="http://schemas.openxmlformats.org/markup-compatibility/2006">
              <mc:Choice xmlns:v="urn:schemas-microsoft-com:vml" Requires="v">
                <p:oleObj spid="_x0000_s3244" name="" r:id="rId17" imgW="2463165" imgH="939800" progId="Equation.3">
                  <p:embed/>
                </p:oleObj>
              </mc:Choice>
              <mc:Fallback>
                <p:oleObj name="" r:id="rId17" imgW="2463165" imgH="939800" progId="Equation.3">
                  <p:embed/>
                  <p:pic>
                    <p:nvPicPr>
                      <p:cNvPr id="0" name="图片 3243"/>
                      <p:cNvPicPr/>
                      <p:nvPr/>
                    </p:nvPicPr>
                    <p:blipFill>
                      <a:blip r:embed="rId18"/>
                      <a:stretch>
                        <a:fillRect/>
                      </a:stretch>
                    </p:blipFill>
                    <p:spPr>
                      <a:xfrm>
                        <a:off x="497841" y="280353"/>
                        <a:ext cx="5042535" cy="1962150"/>
                      </a:xfrm>
                      <a:prstGeom prst="rect">
                        <a:avLst/>
                      </a:prstGeom>
                      <a:noFill/>
                      <a:ln w="38100">
                        <a:noFill/>
                        <a:miter/>
                      </a:ln>
                    </p:spPr>
                  </p:pic>
                </p:oleObj>
              </mc:Fallback>
            </mc:AlternateContent>
          </a:graphicData>
        </a:graphic>
      </p:graphicFrame>
      <p:grpSp>
        <p:nvGrpSpPr>
          <p:cNvPr id="226374" name="组合 226373"/>
          <p:cNvGrpSpPr/>
          <p:nvPr/>
        </p:nvGrpSpPr>
        <p:grpSpPr>
          <a:xfrm>
            <a:off x="4777105" y="4934268"/>
            <a:ext cx="3870326" cy="1541463"/>
            <a:chOff x="2912" y="629"/>
            <a:chExt cx="2438" cy="971"/>
          </a:xfrm>
        </p:grpSpPr>
        <p:sp>
          <p:nvSpPr>
            <p:cNvPr id="226375" name="直接连接符 226374"/>
            <p:cNvSpPr/>
            <p:nvPr/>
          </p:nvSpPr>
          <p:spPr>
            <a:xfrm>
              <a:off x="3906" y="635"/>
              <a:ext cx="0" cy="960"/>
            </a:xfrm>
            <a:prstGeom prst="line">
              <a:avLst/>
            </a:prstGeom>
            <a:ln w="38100" cap="flat" cmpd="sng">
              <a:solidFill>
                <a:schemeClr val="tx1"/>
              </a:solidFill>
              <a:prstDash val="solid"/>
              <a:headEnd type="oval" w="med" len="med"/>
              <a:tailEnd type="oval" w="med" len="med"/>
            </a:ln>
          </p:spPr>
        </p:sp>
        <p:sp>
          <p:nvSpPr>
            <p:cNvPr id="226376" name="直接连接符 226375"/>
            <p:cNvSpPr/>
            <p:nvPr/>
          </p:nvSpPr>
          <p:spPr>
            <a:xfrm>
              <a:off x="3906" y="682"/>
              <a:ext cx="0" cy="208"/>
            </a:xfrm>
            <a:prstGeom prst="line">
              <a:avLst/>
            </a:prstGeom>
            <a:ln w="38100" cap="flat" cmpd="sng">
              <a:solidFill>
                <a:srgbClr val="FF0000"/>
              </a:solidFill>
              <a:prstDash val="solid"/>
              <a:headEnd type="none" w="med" len="med"/>
              <a:tailEnd type="stealth" w="med" len="lg"/>
            </a:ln>
          </p:spPr>
        </p:sp>
        <p:graphicFrame>
          <p:nvGraphicFramePr>
            <p:cNvPr id="226377" name="对象 226376"/>
            <p:cNvGraphicFramePr/>
            <p:nvPr/>
          </p:nvGraphicFramePr>
          <p:xfrm>
            <a:off x="2912" y="751"/>
            <a:ext cx="320" cy="304"/>
          </p:xfrm>
          <a:graphic>
            <a:graphicData uri="http://schemas.openxmlformats.org/presentationml/2006/ole">
              <mc:AlternateContent xmlns:mc="http://schemas.openxmlformats.org/markup-compatibility/2006">
                <mc:Choice xmlns:v="urn:schemas-microsoft-com:vml" Requires="v">
                  <p:oleObj spid="_x0000_s3240" name="" r:id="rId19" imgW="254000" imgH="241300" progId="Equation.3">
                    <p:embed/>
                  </p:oleObj>
                </mc:Choice>
                <mc:Fallback>
                  <p:oleObj name="" r:id="rId19" imgW="254000" imgH="241300" progId="Equation.3">
                    <p:embed/>
                    <p:pic>
                      <p:nvPicPr>
                        <p:cNvPr id="0" name="图片 3239"/>
                        <p:cNvPicPr/>
                        <p:nvPr/>
                      </p:nvPicPr>
                      <p:blipFill>
                        <a:blip r:embed="rId20"/>
                        <a:stretch>
                          <a:fillRect/>
                        </a:stretch>
                      </p:blipFill>
                      <p:spPr>
                        <a:xfrm>
                          <a:off x="2912" y="751"/>
                          <a:ext cx="320" cy="304"/>
                        </a:xfrm>
                        <a:prstGeom prst="rect">
                          <a:avLst/>
                        </a:prstGeom>
                        <a:noFill/>
                        <a:ln w="38100">
                          <a:noFill/>
                          <a:miter/>
                        </a:ln>
                      </p:spPr>
                    </p:pic>
                  </p:oleObj>
                </mc:Fallback>
              </mc:AlternateContent>
            </a:graphicData>
          </a:graphic>
        </p:graphicFrame>
        <p:graphicFrame>
          <p:nvGraphicFramePr>
            <p:cNvPr id="226378" name="对象 226377"/>
            <p:cNvGraphicFramePr/>
            <p:nvPr/>
          </p:nvGraphicFramePr>
          <p:xfrm>
            <a:off x="5066" y="999"/>
            <a:ext cx="284" cy="285"/>
          </p:xfrm>
          <a:graphic>
            <a:graphicData uri="http://schemas.openxmlformats.org/presentationml/2006/ole">
              <mc:AlternateContent xmlns:mc="http://schemas.openxmlformats.org/markup-compatibility/2006">
                <mc:Choice xmlns:v="urn:schemas-microsoft-com:vml" Requires="v">
                  <p:oleObj spid="_x0000_s3248" name="" r:id="rId21" imgW="241300" imgH="241300" progId="Equation.3">
                    <p:embed/>
                  </p:oleObj>
                </mc:Choice>
                <mc:Fallback>
                  <p:oleObj name="" r:id="rId21" imgW="241300" imgH="241300" progId="Equation.3">
                    <p:embed/>
                    <p:pic>
                      <p:nvPicPr>
                        <p:cNvPr id="0" name="图片 3247"/>
                        <p:cNvPicPr/>
                        <p:nvPr/>
                      </p:nvPicPr>
                      <p:blipFill>
                        <a:blip r:embed="rId22"/>
                        <a:stretch>
                          <a:fillRect/>
                        </a:stretch>
                      </p:blipFill>
                      <p:spPr>
                        <a:xfrm>
                          <a:off x="5066" y="999"/>
                          <a:ext cx="284" cy="285"/>
                        </a:xfrm>
                        <a:prstGeom prst="rect">
                          <a:avLst/>
                        </a:prstGeom>
                        <a:noFill/>
                        <a:ln w="38100">
                          <a:noFill/>
                          <a:miter/>
                        </a:ln>
                      </p:spPr>
                    </p:pic>
                  </p:oleObj>
                </mc:Fallback>
              </mc:AlternateContent>
            </a:graphicData>
          </a:graphic>
        </p:graphicFrame>
        <p:sp>
          <p:nvSpPr>
            <p:cNvPr id="226379" name="文本框 226378"/>
            <p:cNvSpPr txBox="1"/>
            <p:nvPr/>
          </p:nvSpPr>
          <p:spPr>
            <a:xfrm>
              <a:off x="4481" y="1128"/>
              <a:ext cx="482" cy="250"/>
            </a:xfrm>
            <a:prstGeom prst="rect">
              <a:avLst/>
            </a:prstGeom>
            <a:noFill/>
            <a:ln w="9525">
              <a:noFill/>
            </a:ln>
          </p:spPr>
          <p:txBody>
            <a:bodyPr>
              <a:spAutoFit/>
            </a:bodyPr>
            <a:p>
              <a:r>
                <a:rPr lang="en-US" altLang="zh-CN" sz="2000" b="1">
                  <a:latin typeface="Times New Roman" panose="02020603050405020304" pitchFamily="18" charset="0"/>
                </a:rPr>
                <a:t>j</a:t>
              </a:r>
              <a:r>
                <a:rPr lang="en-US" altLang="zh-CN" sz="2000" b="1" i="1">
                  <a:latin typeface="Times New Roman" panose="02020603050405020304" pitchFamily="18" charset="0"/>
                  <a:sym typeface="Symbol" panose="05050102010706020507" pitchFamily="18" charset="2"/>
                </a:rPr>
                <a:t></a:t>
              </a:r>
              <a:r>
                <a:rPr lang="en-US" altLang="zh-CN" sz="2000" b="1" baseline="-25000">
                  <a:latin typeface="Times New Roman" panose="02020603050405020304" pitchFamily="18" charset="0"/>
                  <a:sym typeface="Symbol" panose="05050102010706020507" pitchFamily="18" charset="2"/>
                </a:rPr>
                <a:t>0</a:t>
              </a:r>
              <a:r>
                <a:rPr lang="en-US" altLang="zh-CN" sz="2000" b="1">
                  <a:latin typeface="Times New Roman" panose="02020603050405020304" pitchFamily="18" charset="0"/>
                </a:rPr>
                <a:t>C</a:t>
              </a:r>
              <a:endParaRPr lang="en-US" altLang="zh-CN" sz="2000" b="1">
                <a:latin typeface="Times New Roman" panose="02020603050405020304" pitchFamily="18" charset="0"/>
              </a:endParaRPr>
            </a:p>
          </p:txBody>
        </p:sp>
        <p:graphicFrame>
          <p:nvGraphicFramePr>
            <p:cNvPr id="226380" name="对象 226379"/>
            <p:cNvGraphicFramePr/>
            <p:nvPr/>
          </p:nvGraphicFramePr>
          <p:xfrm>
            <a:off x="3998" y="919"/>
            <a:ext cx="404" cy="459"/>
          </p:xfrm>
          <a:graphic>
            <a:graphicData uri="http://schemas.openxmlformats.org/presentationml/2006/ole">
              <mc:AlternateContent xmlns:mc="http://schemas.openxmlformats.org/markup-compatibility/2006">
                <mc:Choice xmlns:v="urn:schemas-microsoft-com:vml" Requires="v">
                  <p:oleObj spid="_x0000_s3242" name="" r:id="rId23" imgW="393700" imgH="444500" progId="Equation.3">
                    <p:embed/>
                  </p:oleObj>
                </mc:Choice>
                <mc:Fallback>
                  <p:oleObj name="" r:id="rId23" imgW="393700" imgH="444500" progId="Equation.3">
                    <p:embed/>
                    <p:pic>
                      <p:nvPicPr>
                        <p:cNvPr id="0" name="图片 3241"/>
                        <p:cNvPicPr/>
                        <p:nvPr/>
                      </p:nvPicPr>
                      <p:blipFill>
                        <a:blip r:embed="rId24"/>
                        <a:stretch>
                          <a:fillRect/>
                        </a:stretch>
                      </p:blipFill>
                      <p:spPr>
                        <a:xfrm>
                          <a:off x="3998" y="919"/>
                          <a:ext cx="404" cy="459"/>
                        </a:xfrm>
                        <a:prstGeom prst="rect">
                          <a:avLst/>
                        </a:prstGeom>
                        <a:noFill/>
                        <a:ln w="38100">
                          <a:noFill/>
                          <a:miter/>
                        </a:ln>
                      </p:spPr>
                    </p:pic>
                  </p:oleObj>
                </mc:Fallback>
              </mc:AlternateContent>
            </a:graphicData>
          </a:graphic>
        </p:graphicFrame>
        <p:grpSp>
          <p:nvGrpSpPr>
            <p:cNvPr id="226381" name="组合 226380"/>
            <p:cNvGrpSpPr/>
            <p:nvPr/>
          </p:nvGrpSpPr>
          <p:grpSpPr>
            <a:xfrm>
              <a:off x="4827" y="1084"/>
              <a:ext cx="240" cy="96"/>
              <a:chOff x="1148" y="1106"/>
              <a:chExt cx="240" cy="96"/>
            </a:xfrm>
          </p:grpSpPr>
          <p:sp>
            <p:nvSpPr>
              <p:cNvPr id="226382" name="直接连接符 226381"/>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6383" name="直接连接符 226382"/>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6384" name="组合 226383"/>
            <p:cNvGrpSpPr/>
            <p:nvPr/>
          </p:nvGrpSpPr>
          <p:grpSpPr>
            <a:xfrm rot="5400000">
              <a:off x="4223" y="1110"/>
              <a:ext cx="384" cy="57"/>
              <a:chOff x="576" y="711"/>
              <a:chExt cx="384" cy="57"/>
            </a:xfrm>
          </p:grpSpPr>
          <p:sp>
            <p:nvSpPr>
              <p:cNvPr id="226385" name="任意多边形 226384"/>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6" name="任意多边形 226385"/>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7" name="任意多边形 226386"/>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6388" name="任意多边形 226387"/>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6389" name="直接连接符 226388"/>
            <p:cNvSpPr/>
            <p:nvPr/>
          </p:nvSpPr>
          <p:spPr>
            <a:xfrm>
              <a:off x="4387" y="635"/>
              <a:ext cx="0" cy="329"/>
            </a:xfrm>
            <a:prstGeom prst="line">
              <a:avLst/>
            </a:prstGeom>
            <a:ln w="38100" cap="flat" cmpd="sng">
              <a:solidFill>
                <a:schemeClr val="tx1"/>
              </a:solidFill>
              <a:prstDash val="solid"/>
              <a:headEnd type="oval" w="med" len="med"/>
              <a:tailEnd type="none" w="med" len="med"/>
            </a:ln>
          </p:spPr>
        </p:sp>
        <p:sp>
          <p:nvSpPr>
            <p:cNvPr id="226390" name="直接连接符 226389"/>
            <p:cNvSpPr/>
            <p:nvPr/>
          </p:nvSpPr>
          <p:spPr>
            <a:xfrm flipV="1">
              <a:off x="3251" y="1595"/>
              <a:ext cx="1695" cy="5"/>
            </a:xfrm>
            <a:prstGeom prst="line">
              <a:avLst/>
            </a:prstGeom>
            <a:ln w="38100" cap="flat" cmpd="sng">
              <a:solidFill>
                <a:schemeClr val="tx1"/>
              </a:solidFill>
              <a:prstDash val="solid"/>
              <a:headEnd type="none" w="med" len="med"/>
              <a:tailEnd type="none" w="med" len="med"/>
            </a:ln>
          </p:spPr>
        </p:sp>
        <p:sp>
          <p:nvSpPr>
            <p:cNvPr id="226391" name="直接连接符 226390"/>
            <p:cNvSpPr/>
            <p:nvPr/>
          </p:nvSpPr>
          <p:spPr>
            <a:xfrm>
              <a:off x="4947" y="635"/>
              <a:ext cx="0" cy="437"/>
            </a:xfrm>
            <a:prstGeom prst="line">
              <a:avLst/>
            </a:prstGeom>
            <a:ln w="38100" cap="flat" cmpd="sng">
              <a:solidFill>
                <a:schemeClr val="tx1"/>
              </a:solidFill>
              <a:prstDash val="solid"/>
              <a:headEnd type="none" w="med" len="med"/>
              <a:tailEnd type="none" w="med" len="med"/>
            </a:ln>
          </p:spPr>
        </p:sp>
        <p:sp>
          <p:nvSpPr>
            <p:cNvPr id="226392" name="直接连接符 226391"/>
            <p:cNvSpPr/>
            <p:nvPr/>
          </p:nvSpPr>
          <p:spPr>
            <a:xfrm>
              <a:off x="3251" y="635"/>
              <a:ext cx="1695" cy="2"/>
            </a:xfrm>
            <a:prstGeom prst="line">
              <a:avLst/>
            </a:prstGeom>
            <a:ln w="38100" cap="flat" cmpd="sng">
              <a:solidFill>
                <a:schemeClr val="tx1"/>
              </a:solidFill>
              <a:prstDash val="solid"/>
              <a:headEnd type="none" w="med" len="med"/>
              <a:tailEnd type="none" w="med" len="med"/>
            </a:ln>
          </p:spPr>
        </p:sp>
        <p:sp>
          <p:nvSpPr>
            <p:cNvPr id="226393" name="直接连接符 226392"/>
            <p:cNvSpPr/>
            <p:nvPr/>
          </p:nvSpPr>
          <p:spPr>
            <a:xfrm flipV="1">
              <a:off x="4946" y="1180"/>
              <a:ext cx="0" cy="420"/>
            </a:xfrm>
            <a:prstGeom prst="line">
              <a:avLst/>
            </a:prstGeom>
            <a:ln w="38100" cap="flat" cmpd="sng">
              <a:solidFill>
                <a:schemeClr val="tx1"/>
              </a:solidFill>
              <a:prstDash val="solid"/>
              <a:headEnd type="none" w="med" len="med"/>
              <a:tailEnd type="none" w="med" len="med"/>
            </a:ln>
          </p:spPr>
        </p:sp>
        <p:sp>
          <p:nvSpPr>
            <p:cNvPr id="226394" name="文本框 226393"/>
            <p:cNvSpPr txBox="1"/>
            <p:nvPr/>
          </p:nvSpPr>
          <p:spPr>
            <a:xfrm>
              <a:off x="3587" y="1015"/>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26395" name="文本框 226394"/>
            <p:cNvSpPr txBox="1"/>
            <p:nvPr/>
          </p:nvSpPr>
          <p:spPr>
            <a:xfrm>
              <a:off x="5036" y="734"/>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6396" name="文本框 226395"/>
            <p:cNvSpPr txBox="1"/>
            <p:nvPr/>
          </p:nvSpPr>
          <p:spPr>
            <a:xfrm>
              <a:off x="5035" y="1225"/>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6397" name="矩形 226396"/>
            <p:cNvSpPr/>
            <p:nvPr/>
          </p:nvSpPr>
          <p:spPr>
            <a:xfrm rot="5400000">
              <a:off x="3736" y="1076"/>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6398" name="直接连接符 226397"/>
            <p:cNvSpPr/>
            <p:nvPr/>
          </p:nvSpPr>
          <p:spPr>
            <a:xfrm>
              <a:off x="4404" y="1329"/>
              <a:ext cx="2" cy="266"/>
            </a:xfrm>
            <a:prstGeom prst="line">
              <a:avLst/>
            </a:prstGeom>
            <a:ln w="38100" cap="flat" cmpd="sng">
              <a:solidFill>
                <a:schemeClr val="tx1"/>
              </a:solidFill>
              <a:prstDash val="solid"/>
              <a:headEnd type="none" w="med" len="med"/>
              <a:tailEnd type="oval" w="med" len="med"/>
            </a:ln>
          </p:spPr>
        </p:sp>
        <p:sp>
          <p:nvSpPr>
            <p:cNvPr id="226399" name="直接连接符 226398"/>
            <p:cNvSpPr/>
            <p:nvPr/>
          </p:nvSpPr>
          <p:spPr>
            <a:xfrm flipV="1">
              <a:off x="3253" y="630"/>
              <a:ext cx="0" cy="970"/>
            </a:xfrm>
            <a:prstGeom prst="line">
              <a:avLst/>
            </a:prstGeom>
            <a:ln w="38100" cap="flat" cmpd="sng">
              <a:solidFill>
                <a:schemeClr val="tx1"/>
              </a:solidFill>
              <a:prstDash val="solid"/>
              <a:headEnd type="none" w="med" len="med"/>
              <a:tailEnd type="none" w="med" len="med"/>
            </a:ln>
          </p:spPr>
        </p:sp>
        <p:grpSp>
          <p:nvGrpSpPr>
            <p:cNvPr id="226400" name="组合 226399"/>
            <p:cNvGrpSpPr/>
            <p:nvPr/>
          </p:nvGrpSpPr>
          <p:grpSpPr>
            <a:xfrm>
              <a:off x="3094" y="1004"/>
              <a:ext cx="313" cy="299"/>
              <a:chOff x="3358" y="1792"/>
              <a:chExt cx="313" cy="299"/>
            </a:xfrm>
          </p:grpSpPr>
          <p:sp>
            <p:nvSpPr>
              <p:cNvPr id="226401" name="椭圆 226400"/>
              <p:cNvSpPr/>
              <p:nvPr/>
            </p:nvSpPr>
            <p:spPr>
              <a:xfrm>
                <a:off x="3358" y="1792"/>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26402" name="直接连接符 226401"/>
              <p:cNvSpPr/>
              <p:nvPr/>
            </p:nvSpPr>
            <p:spPr>
              <a:xfrm>
                <a:off x="3358" y="1951"/>
                <a:ext cx="313" cy="1"/>
              </a:xfrm>
              <a:prstGeom prst="line">
                <a:avLst/>
              </a:prstGeom>
              <a:ln w="38100" cap="flat" cmpd="sng">
                <a:solidFill>
                  <a:schemeClr val="tx1"/>
                </a:solidFill>
                <a:prstDash val="solid"/>
                <a:headEnd type="none" w="med" len="med"/>
                <a:tailEnd type="none" w="med" len="med"/>
              </a:ln>
            </p:spPr>
          </p:sp>
        </p:grpSp>
        <p:sp>
          <p:nvSpPr>
            <p:cNvPr id="226403" name="直接连接符 226402"/>
            <p:cNvSpPr/>
            <p:nvPr/>
          </p:nvSpPr>
          <p:spPr>
            <a:xfrm flipH="1" flipV="1">
              <a:off x="3251" y="825"/>
              <a:ext cx="2" cy="179"/>
            </a:xfrm>
            <a:prstGeom prst="line">
              <a:avLst/>
            </a:prstGeom>
            <a:ln w="38100" cap="flat" cmpd="sng">
              <a:solidFill>
                <a:srgbClr val="FF0000"/>
              </a:solidFill>
              <a:prstDash val="solid"/>
              <a:headEnd type="none" w="med" len="med"/>
              <a:tailEnd type="stealth" w="med" len="lg"/>
            </a:ln>
          </p:spPr>
        </p:sp>
        <p:graphicFrame>
          <p:nvGraphicFramePr>
            <p:cNvPr id="226404" name="对象 226403"/>
            <p:cNvGraphicFramePr/>
            <p:nvPr/>
          </p:nvGraphicFramePr>
          <p:xfrm>
            <a:off x="3564" y="629"/>
            <a:ext cx="336" cy="304"/>
          </p:xfrm>
          <a:graphic>
            <a:graphicData uri="http://schemas.openxmlformats.org/presentationml/2006/ole">
              <mc:AlternateContent xmlns:mc="http://schemas.openxmlformats.org/markup-compatibility/2006">
                <mc:Choice xmlns:v="urn:schemas-microsoft-com:vml" Requires="v">
                  <p:oleObj spid="_x0000_s3249" name="" r:id="rId25" imgW="266700" imgH="241300" progId="Equation.3">
                    <p:embed/>
                  </p:oleObj>
                </mc:Choice>
                <mc:Fallback>
                  <p:oleObj name="" r:id="rId25" imgW="266700" imgH="241300" progId="Equation.3">
                    <p:embed/>
                    <p:pic>
                      <p:nvPicPr>
                        <p:cNvPr id="0" name="图片 3248"/>
                        <p:cNvPicPr/>
                        <p:nvPr/>
                      </p:nvPicPr>
                      <p:blipFill>
                        <a:blip r:embed="rId26"/>
                        <a:stretch>
                          <a:fillRect/>
                        </a:stretch>
                      </p:blipFill>
                      <p:spPr>
                        <a:xfrm>
                          <a:off x="3564" y="629"/>
                          <a:ext cx="336" cy="304"/>
                        </a:xfrm>
                        <a:prstGeom prst="rect">
                          <a:avLst/>
                        </a:prstGeom>
                        <a:noFill/>
                        <a:ln w="38100">
                          <a:noFill/>
                          <a:miter/>
                        </a:ln>
                      </p:spPr>
                    </p:pic>
                  </p:oleObj>
                </mc:Fallback>
              </mc:AlternateContent>
            </a:graphicData>
          </a:graphic>
        </p:graphicFrame>
        <p:sp>
          <p:nvSpPr>
            <p:cNvPr id="226405" name="直接连接符 226404"/>
            <p:cNvSpPr/>
            <p:nvPr/>
          </p:nvSpPr>
          <p:spPr>
            <a:xfrm>
              <a:off x="4387" y="695"/>
              <a:ext cx="0" cy="208"/>
            </a:xfrm>
            <a:prstGeom prst="line">
              <a:avLst/>
            </a:prstGeom>
            <a:ln w="38100" cap="flat" cmpd="sng">
              <a:solidFill>
                <a:srgbClr val="FF0000"/>
              </a:solidFill>
              <a:prstDash val="solid"/>
              <a:headEnd type="none" w="med" len="med"/>
              <a:tailEnd type="stealth" w="med" len="lg"/>
            </a:ln>
          </p:spPr>
        </p:sp>
        <p:graphicFrame>
          <p:nvGraphicFramePr>
            <p:cNvPr id="226406" name="对象 226405"/>
            <p:cNvGraphicFramePr/>
            <p:nvPr/>
          </p:nvGraphicFramePr>
          <p:xfrm>
            <a:off x="4053" y="642"/>
            <a:ext cx="320" cy="304"/>
          </p:xfrm>
          <a:graphic>
            <a:graphicData uri="http://schemas.openxmlformats.org/presentationml/2006/ole">
              <mc:AlternateContent xmlns:mc="http://schemas.openxmlformats.org/markup-compatibility/2006">
                <mc:Choice xmlns:v="urn:schemas-microsoft-com:vml" Requires="v">
                  <p:oleObj spid="_x0000_s3251" name="" r:id="rId27" imgW="254000" imgH="241300" progId="Equation.3">
                    <p:embed/>
                  </p:oleObj>
                </mc:Choice>
                <mc:Fallback>
                  <p:oleObj name="" r:id="rId27" imgW="254000" imgH="241300" progId="Equation.3">
                    <p:embed/>
                    <p:pic>
                      <p:nvPicPr>
                        <p:cNvPr id="0" name="图片 3250"/>
                        <p:cNvPicPr/>
                        <p:nvPr/>
                      </p:nvPicPr>
                      <p:blipFill>
                        <a:blip r:embed="rId28"/>
                        <a:stretch>
                          <a:fillRect/>
                        </a:stretch>
                      </p:blipFill>
                      <p:spPr>
                        <a:xfrm>
                          <a:off x="4053" y="642"/>
                          <a:ext cx="320" cy="304"/>
                        </a:xfrm>
                        <a:prstGeom prst="rect">
                          <a:avLst/>
                        </a:prstGeom>
                        <a:noFill/>
                        <a:ln w="38100">
                          <a:noFill/>
                          <a:miter/>
                        </a:ln>
                      </p:spPr>
                    </p:pic>
                  </p:oleObj>
                </mc:Fallback>
              </mc:AlternateContent>
            </a:graphicData>
          </a:graphic>
        </p:graphicFrame>
        <p:sp>
          <p:nvSpPr>
            <p:cNvPr id="226407" name="直接连接符 226406"/>
            <p:cNvSpPr/>
            <p:nvPr/>
          </p:nvSpPr>
          <p:spPr>
            <a:xfrm>
              <a:off x="4945" y="691"/>
              <a:ext cx="0" cy="208"/>
            </a:xfrm>
            <a:prstGeom prst="line">
              <a:avLst/>
            </a:prstGeom>
            <a:ln w="38100" cap="flat" cmpd="sng">
              <a:solidFill>
                <a:srgbClr val="FF0000"/>
              </a:solidFill>
              <a:prstDash val="solid"/>
              <a:headEnd type="none" w="med" len="med"/>
              <a:tailEnd type="stealth" w="med" len="lg"/>
            </a:ln>
          </p:spPr>
        </p:sp>
        <p:graphicFrame>
          <p:nvGraphicFramePr>
            <p:cNvPr id="226408" name="对象 226407"/>
            <p:cNvGraphicFramePr/>
            <p:nvPr/>
          </p:nvGraphicFramePr>
          <p:xfrm>
            <a:off x="4611" y="642"/>
            <a:ext cx="320" cy="304"/>
          </p:xfrm>
          <a:graphic>
            <a:graphicData uri="http://schemas.openxmlformats.org/presentationml/2006/ole">
              <mc:AlternateContent xmlns:mc="http://schemas.openxmlformats.org/markup-compatibility/2006">
                <mc:Choice xmlns:v="urn:schemas-microsoft-com:vml" Requires="v">
                  <p:oleObj spid="_x0000_s3252" name="" r:id="rId29" imgW="254000" imgH="241300" progId="Equation.3">
                    <p:embed/>
                  </p:oleObj>
                </mc:Choice>
                <mc:Fallback>
                  <p:oleObj name="" r:id="rId29" imgW="254000" imgH="241300" progId="Equation.3">
                    <p:embed/>
                    <p:pic>
                      <p:nvPicPr>
                        <p:cNvPr id="0" name="图片 3251"/>
                        <p:cNvPicPr/>
                        <p:nvPr/>
                      </p:nvPicPr>
                      <p:blipFill>
                        <a:blip r:embed="rId30"/>
                        <a:stretch>
                          <a:fillRect/>
                        </a:stretch>
                      </p:blipFill>
                      <p:spPr>
                        <a:xfrm>
                          <a:off x="4611" y="642"/>
                          <a:ext cx="320" cy="304"/>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0446"/>
                                        </p:tgtEl>
                                        <p:attrNameLst>
                                          <p:attrName>style.visibility</p:attrName>
                                        </p:attrNameLst>
                                      </p:cBhvr>
                                      <p:to>
                                        <p:strVal val="visible"/>
                                      </p:to>
                                    </p:set>
                                    <p:anim calcmode="lin" valueType="num">
                                      <p:cBhvr>
                                        <p:cTn id="7" dur="500" fill="hold"/>
                                        <p:tgtEl>
                                          <p:spTgt spid="230446"/>
                                        </p:tgtEl>
                                        <p:attrNameLst>
                                          <p:attrName>ppt_w</p:attrName>
                                        </p:attrNameLst>
                                      </p:cBhvr>
                                      <p:tavLst>
                                        <p:tav tm="0">
                                          <p:val>
                                            <p:fltVal val="0.000000"/>
                                          </p:val>
                                        </p:tav>
                                        <p:tav tm="100000">
                                          <p:val>
                                            <p:strVal val="#ppt_w"/>
                                          </p:val>
                                        </p:tav>
                                      </p:tavLst>
                                    </p:anim>
                                    <p:anim calcmode="lin" valueType="num">
                                      <p:cBhvr>
                                        <p:cTn id="8" dur="500" fill="hold"/>
                                        <p:tgtEl>
                                          <p:spTgt spid="230446"/>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30491"/>
                                        </p:tgtEl>
                                        <p:attrNameLst>
                                          <p:attrName>style.visibility</p:attrName>
                                        </p:attrNameLst>
                                      </p:cBhvr>
                                      <p:to>
                                        <p:strVal val="visible"/>
                                      </p:to>
                                    </p:set>
                                    <p:anim calcmode="lin" valueType="num">
                                      <p:cBhvr>
                                        <p:cTn id="12" dur="500" fill="hold"/>
                                        <p:tgtEl>
                                          <p:spTgt spid="230491"/>
                                        </p:tgtEl>
                                        <p:attrNameLst>
                                          <p:attrName>ppt_w</p:attrName>
                                        </p:attrNameLst>
                                      </p:cBhvr>
                                      <p:tavLst>
                                        <p:tav tm="0">
                                          <p:val>
                                            <p:fltVal val="0.000000"/>
                                          </p:val>
                                        </p:tav>
                                        <p:tav tm="100000">
                                          <p:val>
                                            <p:strVal val="#ppt_w"/>
                                          </p:val>
                                        </p:tav>
                                      </p:tavLst>
                                    </p:anim>
                                    <p:anim calcmode="lin" valueType="num">
                                      <p:cBhvr>
                                        <p:cTn id="13" dur="500" fill="hold"/>
                                        <p:tgtEl>
                                          <p:spTgt spid="230491"/>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30402"/>
                                        </p:tgtEl>
                                        <p:attrNameLst>
                                          <p:attrName>style.visibility</p:attrName>
                                        </p:attrNameLst>
                                      </p:cBhvr>
                                      <p:to>
                                        <p:strVal val="visible"/>
                                      </p:to>
                                    </p:set>
                                    <p:animEffect transition="in" filter="dissolve">
                                      <p:cBhvr>
                                        <p:cTn id="18" dur="500"/>
                                        <p:tgtEl>
                                          <p:spTgt spid="230402"/>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230406"/>
                                        </p:tgtEl>
                                        <p:attrNameLst>
                                          <p:attrName>style.visibility</p:attrName>
                                        </p:attrNameLst>
                                      </p:cBhvr>
                                      <p:to>
                                        <p:strVal val="visible"/>
                                      </p:to>
                                    </p:set>
                                    <p:animEffect transition="in" filter="dissolve">
                                      <p:cBhvr>
                                        <p:cTn id="22" dur="500"/>
                                        <p:tgtEl>
                                          <p:spTgt spid="230406"/>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230407">
                                            <p:txEl>
                                              <p:charRg st="0" end="15"/>
                                            </p:txEl>
                                          </p:spTgt>
                                        </p:tgtEl>
                                        <p:attrNameLst>
                                          <p:attrName>style.visibility</p:attrName>
                                        </p:attrNameLst>
                                      </p:cBhvr>
                                      <p:to>
                                        <p:strVal val="visible"/>
                                      </p:to>
                                    </p:set>
                                    <p:animEffect transition="in" filter="dissolve">
                                      <p:cBhvr>
                                        <p:cTn id="26" dur="500"/>
                                        <p:tgtEl>
                                          <p:spTgt spid="230407">
                                            <p:txEl>
                                              <p:charRg st="0" end="1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528"/>
                                        </p:tgtEl>
                                        <p:attrNameLst>
                                          <p:attrName>style.visibility</p:attrName>
                                        </p:attrNameLst>
                                      </p:cBhvr>
                                      <p:to>
                                        <p:strVal val="visible"/>
                                      </p:to>
                                    </p:set>
                                  </p:childTnLst>
                                </p:cTn>
                              </p:par>
                            </p:childTnLst>
                          </p:cTn>
                        </p:par>
                        <p:par>
                          <p:cTn id="31" fill="hold">
                            <p:stCondLst>
                              <p:cond delay="0"/>
                            </p:stCondLst>
                            <p:childTnLst>
                              <p:par>
                                <p:cTn id="32" presetID="12" presetClass="entr" presetSubtype="4" fill="hold" nodeType="afterEffect">
                                  <p:stCondLst>
                                    <p:cond delay="0"/>
                                  </p:stCondLst>
                                  <p:childTnLst>
                                    <p:set>
                                      <p:cBhvr>
                                        <p:cTn id="33" dur="1" fill="hold">
                                          <p:stCondLst>
                                            <p:cond delay="0"/>
                                          </p:stCondLst>
                                        </p:cTn>
                                        <p:tgtEl>
                                          <p:spTgt spid="226374"/>
                                        </p:tgtEl>
                                        <p:attrNameLst>
                                          <p:attrName>style.visibility</p:attrName>
                                        </p:attrNameLst>
                                      </p:cBhvr>
                                      <p:to>
                                        <p:strVal val="visible"/>
                                      </p:to>
                                    </p:set>
                                    <p:animEffect transition="in" filter="slide(fromBottom)">
                                      <p:cBhvr>
                                        <p:cTn id="34" dur="500"/>
                                        <p:tgtEl>
                                          <p:spTgt spid="22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build="p"/>
      <p:bldP spid="2304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矩形 284673"/>
          <p:cNvSpPr/>
          <p:nvPr/>
        </p:nvSpPr>
        <p:spPr>
          <a:xfrm>
            <a:off x="576263" y="1162050"/>
            <a:ext cx="7958137" cy="1187450"/>
          </a:xfrm>
          <a:prstGeom prst="rect">
            <a:avLst/>
          </a:prstGeom>
          <a:noFill/>
          <a:ln w="38100">
            <a:noFill/>
          </a:ln>
        </p:spPr>
        <p:txBody>
          <a:bodyPr>
            <a:spAutoFit/>
          </a:bodyPr>
          <a:p>
            <a:r>
              <a:rPr lang="zh-CN" altLang="en-US" sz="2400" b="1" dirty="0">
                <a:latin typeface="Arial" panose="020B0604020202020204" pitchFamily="34" charset="0"/>
              </a:rPr>
              <a:t>上面讨论的电流谐振现象实际上不一定产生，因为电感线圈总是</a:t>
            </a:r>
            <a:r>
              <a:rPr lang="zh-CN" altLang="en-US" sz="2400" b="1" dirty="0">
                <a:solidFill>
                  <a:srgbClr val="FF0000"/>
                </a:solidFill>
                <a:latin typeface="Arial" panose="020B0604020202020204" pitchFamily="34" charset="0"/>
              </a:rPr>
              <a:t>存在电阻</a:t>
            </a:r>
            <a:r>
              <a:rPr lang="zh-CN" altLang="en-US" sz="2400" b="1" dirty="0">
                <a:latin typeface="Arial" panose="020B0604020202020204" pitchFamily="34" charset="0"/>
              </a:rPr>
              <a:t>的，于是电路就变成了</a:t>
            </a:r>
            <a:r>
              <a:rPr lang="zh-CN" altLang="en-US" sz="2400" b="1" dirty="0">
                <a:solidFill>
                  <a:srgbClr val="FF0000"/>
                </a:solidFill>
                <a:latin typeface="Arial" panose="020B0604020202020204" pitchFamily="34" charset="0"/>
              </a:rPr>
              <a:t>混联</a:t>
            </a:r>
            <a:r>
              <a:rPr lang="zh-CN" altLang="en-US" sz="2400" b="1" dirty="0">
                <a:latin typeface="Arial" panose="020B0604020202020204" pitchFamily="34" charset="0"/>
              </a:rPr>
              <a:t>，谐振现象也就较为复杂。</a:t>
            </a:r>
            <a:endParaRPr lang="zh-CN" altLang="en-US" sz="2400" b="1" dirty="0">
              <a:latin typeface="Arial" panose="020B0604020202020204" pitchFamily="34" charset="0"/>
            </a:endParaRPr>
          </a:p>
        </p:txBody>
      </p:sp>
      <p:sp>
        <p:nvSpPr>
          <p:cNvPr id="284675" name="矩形 284674"/>
          <p:cNvSpPr/>
          <p:nvPr/>
        </p:nvSpPr>
        <p:spPr>
          <a:xfrm>
            <a:off x="576263" y="523875"/>
            <a:ext cx="5003800" cy="457200"/>
          </a:xfrm>
          <a:prstGeom prst="rect">
            <a:avLst/>
          </a:prstGeom>
          <a:noFill/>
          <a:ln w="38100">
            <a:noFill/>
          </a:ln>
        </p:spPr>
        <p:txBody>
          <a:bodyPr>
            <a:spAutoFit/>
          </a:bodyPr>
          <a:p>
            <a:r>
              <a:rPr lang="en-US" altLang="zh-CN" sz="2400" b="1">
                <a:latin typeface="Times New Roman" panose="02020603050405020304" pitchFamily="18" charset="0"/>
              </a:rPr>
              <a:t>3 .</a:t>
            </a:r>
            <a:r>
              <a:rPr lang="en-US" altLang="zh-CN" sz="2400" b="1" dirty="0">
                <a:latin typeface="Arial" panose="020B0604020202020204" pitchFamily="34" charset="0"/>
              </a:rPr>
              <a:t> </a:t>
            </a:r>
            <a:r>
              <a:rPr lang="zh-CN" altLang="en-US" sz="2400" b="1" dirty="0">
                <a:latin typeface="Arial" panose="020B0604020202020204" pitchFamily="34" charset="0"/>
              </a:rPr>
              <a:t>实际电感与电容并联的谐振</a:t>
            </a:r>
            <a:endParaRPr lang="zh-CN" altLang="en-US" sz="2400" b="1" dirty="0">
              <a:latin typeface="Arial" panose="020B0604020202020204" pitchFamily="34" charset="0"/>
            </a:endParaRPr>
          </a:p>
        </p:txBody>
      </p:sp>
      <p:grpSp>
        <p:nvGrpSpPr>
          <p:cNvPr id="284676" name="组合 284675"/>
          <p:cNvGrpSpPr/>
          <p:nvPr/>
        </p:nvGrpSpPr>
        <p:grpSpPr>
          <a:xfrm>
            <a:off x="792163" y="2312988"/>
            <a:ext cx="2514600" cy="2324100"/>
            <a:chOff x="797" y="1707"/>
            <a:chExt cx="1584" cy="1464"/>
          </a:xfrm>
        </p:grpSpPr>
        <p:grpSp>
          <p:nvGrpSpPr>
            <p:cNvPr id="284677" name="组合 284676"/>
            <p:cNvGrpSpPr/>
            <p:nvPr/>
          </p:nvGrpSpPr>
          <p:grpSpPr>
            <a:xfrm>
              <a:off x="1897" y="2483"/>
              <a:ext cx="240" cy="96"/>
              <a:chOff x="1148" y="1106"/>
              <a:chExt cx="240" cy="96"/>
            </a:xfrm>
          </p:grpSpPr>
          <p:sp>
            <p:nvSpPr>
              <p:cNvPr id="284678" name="直接连接符 28467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84679" name="直接连接符 284678"/>
              <p:cNvSpPr/>
              <p:nvPr/>
            </p:nvSpPr>
            <p:spPr>
              <a:xfrm>
                <a:off x="1148" y="1202"/>
                <a:ext cx="240" cy="0"/>
              </a:xfrm>
              <a:prstGeom prst="line">
                <a:avLst/>
              </a:prstGeom>
              <a:ln w="38100" cap="flat" cmpd="sng">
                <a:solidFill>
                  <a:schemeClr val="tx1"/>
                </a:solidFill>
                <a:prstDash val="solid"/>
                <a:headEnd type="none" w="med" len="med"/>
                <a:tailEnd type="none" w="med" len="med"/>
              </a:ln>
            </p:spPr>
          </p:sp>
        </p:grpSp>
        <p:sp>
          <p:nvSpPr>
            <p:cNvPr id="284680" name="矩形 284679"/>
            <p:cNvSpPr/>
            <p:nvPr/>
          </p:nvSpPr>
          <p:spPr>
            <a:xfrm>
              <a:off x="2137" y="2181"/>
              <a:ext cx="244" cy="288"/>
            </a:xfrm>
            <a:prstGeom prst="rect">
              <a:avLst/>
            </a:prstGeom>
            <a:noFill/>
            <a:ln w="38100">
              <a:noFill/>
            </a:ln>
          </p:spPr>
          <p:txBody>
            <a:bodyPr wrap="none" anchor="t">
              <a:spAutoFit/>
            </a:bodyPr>
            <a:p>
              <a:r>
                <a:rPr lang="en-US" altLang="zh-CN" sz="2400" b="1" i="1">
                  <a:latin typeface="Times New Roman" panose="02020603050405020304" pitchFamily="18" charset="0"/>
                </a:rPr>
                <a:t>C</a:t>
              </a:r>
              <a:endParaRPr lang="en-US" altLang="zh-CN" sz="2400" b="1" baseline="-25000">
                <a:latin typeface="Times New Roman" panose="02020603050405020304" pitchFamily="18" charset="0"/>
              </a:endParaRPr>
            </a:p>
          </p:txBody>
        </p:sp>
        <p:sp>
          <p:nvSpPr>
            <p:cNvPr id="284681" name="文本框 284680"/>
            <p:cNvSpPr txBox="1"/>
            <p:nvPr/>
          </p:nvSpPr>
          <p:spPr>
            <a:xfrm>
              <a:off x="1179" y="2641"/>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84682" name="直接连接符 284681"/>
            <p:cNvSpPr/>
            <p:nvPr/>
          </p:nvSpPr>
          <p:spPr>
            <a:xfrm>
              <a:off x="1522" y="1993"/>
              <a:ext cx="0" cy="619"/>
            </a:xfrm>
            <a:prstGeom prst="line">
              <a:avLst/>
            </a:prstGeom>
            <a:ln w="38100" cap="flat" cmpd="sng">
              <a:solidFill>
                <a:schemeClr val="tx1"/>
              </a:solidFill>
              <a:prstDash val="solid"/>
              <a:headEnd type="oval" w="med" len="med"/>
              <a:tailEnd type="none" w="med" len="med"/>
            </a:ln>
          </p:spPr>
        </p:sp>
        <p:sp>
          <p:nvSpPr>
            <p:cNvPr id="284683" name="直接连接符 284682"/>
            <p:cNvSpPr/>
            <p:nvPr/>
          </p:nvSpPr>
          <p:spPr>
            <a:xfrm flipV="1">
              <a:off x="948" y="3148"/>
              <a:ext cx="1068" cy="0"/>
            </a:xfrm>
            <a:prstGeom prst="line">
              <a:avLst/>
            </a:prstGeom>
            <a:ln w="38100" cap="flat" cmpd="sng">
              <a:solidFill>
                <a:schemeClr val="tx1"/>
              </a:solidFill>
              <a:prstDash val="solid"/>
              <a:headEnd type="none" w="med" len="med"/>
              <a:tailEnd type="none" w="med" len="med"/>
            </a:ln>
          </p:spPr>
        </p:sp>
        <p:sp>
          <p:nvSpPr>
            <p:cNvPr id="284684" name="直接连接符 284683"/>
            <p:cNvSpPr/>
            <p:nvPr/>
          </p:nvSpPr>
          <p:spPr>
            <a:xfrm>
              <a:off x="2017" y="1993"/>
              <a:ext cx="0" cy="490"/>
            </a:xfrm>
            <a:prstGeom prst="line">
              <a:avLst/>
            </a:prstGeom>
            <a:ln w="38100" cap="flat" cmpd="sng">
              <a:solidFill>
                <a:schemeClr val="tx1"/>
              </a:solidFill>
              <a:prstDash val="solid"/>
              <a:headEnd type="none" w="med" len="med"/>
              <a:tailEnd type="none" w="med" len="med"/>
            </a:ln>
          </p:spPr>
        </p:sp>
        <p:sp>
          <p:nvSpPr>
            <p:cNvPr id="284685" name="直接连接符 284684"/>
            <p:cNvSpPr/>
            <p:nvPr/>
          </p:nvSpPr>
          <p:spPr>
            <a:xfrm flipV="1">
              <a:off x="962" y="1995"/>
              <a:ext cx="1055" cy="0"/>
            </a:xfrm>
            <a:prstGeom prst="line">
              <a:avLst/>
            </a:prstGeom>
            <a:ln w="38100" cap="flat" cmpd="sng">
              <a:solidFill>
                <a:schemeClr val="tx1"/>
              </a:solidFill>
              <a:prstDash val="solid"/>
              <a:headEnd type="none" w="med" len="med"/>
              <a:tailEnd type="none" w="med" len="med"/>
            </a:ln>
          </p:spPr>
        </p:sp>
        <p:sp>
          <p:nvSpPr>
            <p:cNvPr id="284686" name="直接连接符 284685"/>
            <p:cNvSpPr/>
            <p:nvPr/>
          </p:nvSpPr>
          <p:spPr>
            <a:xfrm flipV="1">
              <a:off x="2016" y="2565"/>
              <a:ext cx="1" cy="583"/>
            </a:xfrm>
            <a:prstGeom prst="line">
              <a:avLst/>
            </a:prstGeom>
            <a:ln w="38100" cap="flat" cmpd="sng">
              <a:solidFill>
                <a:schemeClr val="tx1"/>
              </a:solidFill>
              <a:prstDash val="solid"/>
              <a:headEnd type="none" w="med" len="med"/>
              <a:tailEnd type="none" w="med" len="med"/>
            </a:ln>
          </p:spPr>
        </p:sp>
        <p:sp>
          <p:nvSpPr>
            <p:cNvPr id="284687" name="椭圆 284686"/>
            <p:cNvSpPr/>
            <p:nvPr/>
          </p:nvSpPr>
          <p:spPr>
            <a:xfrm>
              <a:off x="890" y="310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84688" name="椭圆 284687"/>
            <p:cNvSpPr/>
            <p:nvPr/>
          </p:nvSpPr>
          <p:spPr>
            <a:xfrm>
              <a:off x="890" y="1961"/>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84689" name="直接连接符 284688"/>
            <p:cNvSpPr/>
            <p:nvPr/>
          </p:nvSpPr>
          <p:spPr>
            <a:xfrm>
              <a:off x="962" y="1995"/>
              <a:ext cx="261" cy="0"/>
            </a:xfrm>
            <a:prstGeom prst="line">
              <a:avLst/>
            </a:prstGeom>
            <a:ln w="38100" cap="flat" cmpd="sng">
              <a:solidFill>
                <a:srgbClr val="FF0000"/>
              </a:solidFill>
              <a:prstDash val="solid"/>
              <a:headEnd type="none" w="med" len="med"/>
              <a:tailEnd type="stealth" w="med" len="lg"/>
            </a:ln>
          </p:spPr>
        </p:sp>
        <p:sp>
          <p:nvSpPr>
            <p:cNvPr id="284690" name="文本框 284689"/>
            <p:cNvSpPr txBox="1"/>
            <p:nvPr/>
          </p:nvSpPr>
          <p:spPr>
            <a:xfrm>
              <a:off x="1212" y="2133"/>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84691" name="矩形 284690"/>
            <p:cNvSpPr/>
            <p:nvPr/>
          </p:nvSpPr>
          <p:spPr>
            <a:xfrm>
              <a:off x="973" y="1707"/>
              <a:ext cx="169" cy="288"/>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baseline="-25000">
                <a:latin typeface="Times New Roman" panose="02020603050405020304" pitchFamily="18" charset="0"/>
              </a:endParaRPr>
            </a:p>
          </p:txBody>
        </p:sp>
        <p:sp>
          <p:nvSpPr>
            <p:cNvPr id="284692" name="矩形 284691"/>
            <p:cNvSpPr/>
            <p:nvPr/>
          </p:nvSpPr>
          <p:spPr>
            <a:xfrm rot="5400000">
              <a:off x="1384" y="2235"/>
              <a:ext cx="276"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84693" name="直接连接符 284692"/>
            <p:cNvSpPr/>
            <p:nvPr/>
          </p:nvSpPr>
          <p:spPr>
            <a:xfrm>
              <a:off x="1532" y="3029"/>
              <a:ext cx="7" cy="119"/>
            </a:xfrm>
            <a:prstGeom prst="line">
              <a:avLst/>
            </a:prstGeom>
            <a:ln w="38100" cap="flat" cmpd="sng">
              <a:solidFill>
                <a:schemeClr val="tx1"/>
              </a:solidFill>
              <a:prstDash val="solid"/>
              <a:headEnd type="none" w="med" len="med"/>
              <a:tailEnd type="oval" w="med" len="med"/>
            </a:ln>
          </p:spPr>
        </p:sp>
        <p:grpSp>
          <p:nvGrpSpPr>
            <p:cNvPr id="284694" name="组合 284693"/>
            <p:cNvGrpSpPr/>
            <p:nvPr/>
          </p:nvGrpSpPr>
          <p:grpSpPr>
            <a:xfrm>
              <a:off x="1449" y="2627"/>
              <a:ext cx="145" cy="402"/>
              <a:chOff x="1982" y="2558"/>
              <a:chExt cx="145" cy="402"/>
            </a:xfrm>
          </p:grpSpPr>
          <p:sp>
            <p:nvSpPr>
              <p:cNvPr id="284695" name="任意多边形 284694"/>
              <p:cNvSpPr/>
              <p:nvPr/>
            </p:nvSpPr>
            <p:spPr>
              <a:xfrm rot="5400000">
                <a:off x="1990" y="2549"/>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284696" name="任意多边形 284695"/>
              <p:cNvSpPr/>
              <p:nvPr/>
            </p:nvSpPr>
            <p:spPr>
              <a:xfrm rot="5400000">
                <a:off x="1990" y="2686"/>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p>
                <a:endParaRPr lang="zh-CN" altLang="en-US"/>
              </a:p>
            </p:txBody>
          </p:sp>
          <p:sp>
            <p:nvSpPr>
              <p:cNvPr id="284697" name="任意多边形 284696"/>
              <p:cNvSpPr/>
              <p:nvPr/>
            </p:nvSpPr>
            <p:spPr>
              <a:xfrm rot="5400000">
                <a:off x="1990" y="2823"/>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p>
                <a:endParaRPr lang="zh-CN" altLang="en-US"/>
              </a:p>
            </p:txBody>
          </p:sp>
        </p:grpSp>
        <p:sp>
          <p:nvSpPr>
            <p:cNvPr id="284698" name="文本框 284697"/>
            <p:cNvSpPr txBox="1"/>
            <p:nvPr/>
          </p:nvSpPr>
          <p:spPr>
            <a:xfrm>
              <a:off x="818" y="2076"/>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84699" name="文本框 284698"/>
            <p:cNvSpPr txBox="1"/>
            <p:nvPr/>
          </p:nvSpPr>
          <p:spPr>
            <a:xfrm>
              <a:off x="816" y="2779"/>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84700" name="矩形 284699"/>
            <p:cNvSpPr/>
            <p:nvPr/>
          </p:nvSpPr>
          <p:spPr>
            <a:xfrm>
              <a:off x="797" y="2469"/>
              <a:ext cx="352" cy="288"/>
            </a:xfrm>
            <a:prstGeom prst="rect">
              <a:avLst/>
            </a:prstGeom>
            <a:noFill/>
            <a:ln w="38100">
              <a:noFill/>
            </a:ln>
          </p:spPr>
          <p:txBody>
            <a:bodyPr>
              <a:spAutoFit/>
            </a:bodyPr>
            <a:p>
              <a:r>
                <a:rPr lang="en-US" altLang="zh-CN" sz="2400" b="1" i="1">
                  <a:latin typeface="Times New Roman" panose="02020603050405020304" pitchFamily="18" charset="0"/>
                </a:rPr>
                <a:t>u</a:t>
              </a:r>
              <a:endParaRPr lang="en-US" altLang="zh-CN" sz="2400" b="1">
                <a:latin typeface="Times New Roman" panose="02020603050405020304" pitchFamily="18" charset="0"/>
              </a:endParaRPr>
            </a:p>
          </p:txBody>
        </p:sp>
      </p:grpSp>
      <p:graphicFrame>
        <p:nvGraphicFramePr>
          <p:cNvPr id="284701" name="对象 284700"/>
          <p:cNvGraphicFramePr/>
          <p:nvPr/>
        </p:nvGraphicFramePr>
        <p:xfrm>
          <a:off x="3538538" y="2384425"/>
          <a:ext cx="2789237" cy="822325"/>
        </p:xfrm>
        <a:graphic>
          <a:graphicData uri="http://schemas.openxmlformats.org/presentationml/2006/ole">
            <mc:AlternateContent xmlns:mc="http://schemas.openxmlformats.org/markup-compatibility/2006">
              <mc:Choice xmlns:v="urn:schemas-microsoft-com:vml" Requires="v">
                <p:oleObj spid="_x0000_s3083" name="" r:id="rId1" imgW="1548765" imgH="431800" progId="Equation.3">
                  <p:embed/>
                </p:oleObj>
              </mc:Choice>
              <mc:Fallback>
                <p:oleObj name="" r:id="rId1" imgW="1548765" imgH="431800" progId="Equation.3">
                  <p:embed/>
                  <p:pic>
                    <p:nvPicPr>
                      <p:cNvPr id="0" name="图片 3082"/>
                      <p:cNvPicPr/>
                      <p:nvPr/>
                    </p:nvPicPr>
                    <p:blipFill>
                      <a:blip r:embed="rId2"/>
                      <a:stretch>
                        <a:fillRect/>
                      </a:stretch>
                    </p:blipFill>
                    <p:spPr>
                      <a:xfrm>
                        <a:off x="3538538" y="2384425"/>
                        <a:ext cx="2789237" cy="822325"/>
                      </a:xfrm>
                      <a:prstGeom prst="rect">
                        <a:avLst/>
                      </a:prstGeom>
                      <a:noFill/>
                      <a:ln w="38100">
                        <a:noFill/>
                        <a:miter/>
                      </a:ln>
                    </p:spPr>
                  </p:pic>
                </p:oleObj>
              </mc:Fallback>
            </mc:AlternateContent>
          </a:graphicData>
        </a:graphic>
      </p:graphicFrame>
      <p:graphicFrame>
        <p:nvGraphicFramePr>
          <p:cNvPr id="284702" name="对象 284701"/>
          <p:cNvGraphicFramePr/>
          <p:nvPr/>
        </p:nvGraphicFramePr>
        <p:xfrm>
          <a:off x="4284663" y="3238500"/>
          <a:ext cx="4048125" cy="822325"/>
        </p:xfrm>
        <a:graphic>
          <a:graphicData uri="http://schemas.openxmlformats.org/presentationml/2006/ole">
            <mc:AlternateContent xmlns:mc="http://schemas.openxmlformats.org/markup-compatibility/2006">
              <mc:Choice xmlns:v="urn:schemas-microsoft-com:vml" Requires="v">
                <p:oleObj spid="_x0000_s3081" name="" r:id="rId3" imgW="2246630" imgH="431800" progId="Equation.3">
                  <p:embed/>
                </p:oleObj>
              </mc:Choice>
              <mc:Fallback>
                <p:oleObj name="" r:id="rId3" imgW="2246630" imgH="431800" progId="Equation.3">
                  <p:embed/>
                  <p:pic>
                    <p:nvPicPr>
                      <p:cNvPr id="0" name="图片 3080"/>
                      <p:cNvPicPr/>
                      <p:nvPr/>
                    </p:nvPicPr>
                    <p:blipFill>
                      <a:blip r:embed="rId4"/>
                      <a:stretch>
                        <a:fillRect/>
                      </a:stretch>
                    </p:blipFill>
                    <p:spPr>
                      <a:xfrm>
                        <a:off x="4284663" y="3238500"/>
                        <a:ext cx="4048125" cy="822325"/>
                      </a:xfrm>
                      <a:prstGeom prst="rect">
                        <a:avLst/>
                      </a:prstGeom>
                      <a:noFill/>
                      <a:ln w="38100">
                        <a:noFill/>
                        <a:miter/>
                      </a:ln>
                    </p:spPr>
                  </p:pic>
                </p:oleObj>
              </mc:Fallback>
            </mc:AlternateContent>
          </a:graphicData>
        </a:graphic>
      </p:graphicFrame>
      <p:graphicFrame>
        <p:nvGraphicFramePr>
          <p:cNvPr id="284703" name="对象 284702"/>
          <p:cNvGraphicFramePr/>
          <p:nvPr/>
        </p:nvGraphicFramePr>
        <p:xfrm>
          <a:off x="4248150" y="4265613"/>
          <a:ext cx="1052513" cy="387350"/>
        </p:xfrm>
        <a:graphic>
          <a:graphicData uri="http://schemas.openxmlformats.org/presentationml/2006/ole">
            <mc:AlternateContent xmlns:mc="http://schemas.openxmlformats.org/markup-compatibility/2006">
              <mc:Choice xmlns:v="urn:schemas-microsoft-com:vml" Requires="v">
                <p:oleObj spid="_x0000_s3082" name="" r:id="rId5" imgW="583565" imgH="203200" progId="Equation.3">
                  <p:embed/>
                </p:oleObj>
              </mc:Choice>
              <mc:Fallback>
                <p:oleObj name="" r:id="rId5" imgW="583565" imgH="203200" progId="Equation.3">
                  <p:embed/>
                  <p:pic>
                    <p:nvPicPr>
                      <p:cNvPr id="0" name="图片 3081"/>
                      <p:cNvPicPr/>
                      <p:nvPr/>
                    </p:nvPicPr>
                    <p:blipFill>
                      <a:blip r:embed="rId6"/>
                      <a:stretch>
                        <a:fillRect/>
                      </a:stretch>
                    </p:blipFill>
                    <p:spPr>
                      <a:xfrm>
                        <a:off x="4248150" y="4265613"/>
                        <a:ext cx="1052513" cy="387350"/>
                      </a:xfrm>
                      <a:prstGeom prst="rect">
                        <a:avLst/>
                      </a:prstGeom>
                      <a:noFill/>
                      <a:ln w="38100">
                        <a:noFill/>
                        <a:miter/>
                      </a:ln>
                    </p:spPr>
                  </p:pic>
                </p:oleObj>
              </mc:Fallback>
            </mc:AlternateContent>
          </a:graphicData>
        </a:graphic>
      </p:graphicFrame>
      <p:sp>
        <p:nvSpPr>
          <p:cNvPr id="284704" name="矩形 284703"/>
          <p:cNvSpPr/>
          <p:nvPr/>
        </p:nvSpPr>
        <p:spPr>
          <a:xfrm>
            <a:off x="825500" y="4978400"/>
            <a:ext cx="3175000" cy="457200"/>
          </a:xfrm>
          <a:prstGeom prst="rect">
            <a:avLst/>
          </a:prstGeom>
          <a:noFill/>
          <a:ln w="38100">
            <a:noFill/>
          </a:ln>
        </p:spPr>
        <p:txBody>
          <a:bodyPr>
            <a:spAutoFit/>
          </a:bodyPr>
          <a:p>
            <a:r>
              <a:rPr lang="zh-CN" altLang="en-US" sz="2400" b="1" dirty="0">
                <a:latin typeface="Arial" panose="020B0604020202020204" pitchFamily="34" charset="0"/>
              </a:rPr>
              <a:t>谐振时</a:t>
            </a:r>
            <a:r>
              <a:rPr lang="en-US" altLang="zh-CN" sz="2400" b="1">
                <a:latin typeface="Times New Roman" panose="02020603050405020304" pitchFamily="18" charset="0"/>
              </a:rPr>
              <a:t>B = 0</a:t>
            </a:r>
            <a:r>
              <a:rPr lang="zh-CN" altLang="en-US" sz="2400" b="1" dirty="0">
                <a:latin typeface="Arial" panose="020B0604020202020204" pitchFamily="34" charset="0"/>
              </a:rPr>
              <a:t>，即</a:t>
            </a:r>
            <a:endParaRPr lang="zh-CN" altLang="en-US" sz="2400" b="1" dirty="0">
              <a:latin typeface="Arial" panose="020B0604020202020204" pitchFamily="34" charset="0"/>
            </a:endParaRPr>
          </a:p>
        </p:txBody>
      </p:sp>
      <p:graphicFrame>
        <p:nvGraphicFramePr>
          <p:cNvPr id="284705" name="对象 284704"/>
          <p:cNvGraphicFramePr/>
          <p:nvPr/>
        </p:nvGraphicFramePr>
        <p:xfrm>
          <a:off x="3538538" y="4791075"/>
          <a:ext cx="2608262" cy="846138"/>
        </p:xfrm>
        <a:graphic>
          <a:graphicData uri="http://schemas.openxmlformats.org/presentationml/2006/ole">
            <mc:AlternateContent xmlns:mc="http://schemas.openxmlformats.org/markup-compatibility/2006">
              <mc:Choice xmlns:v="urn:schemas-microsoft-com:vml" Requires="v">
                <p:oleObj spid="_x0000_s3084" name="" r:id="rId7" imgW="1447165" imgH="444500" progId="Equation.3">
                  <p:embed/>
                </p:oleObj>
              </mc:Choice>
              <mc:Fallback>
                <p:oleObj name="" r:id="rId7" imgW="1447165" imgH="444500" progId="Equation.3">
                  <p:embed/>
                  <p:pic>
                    <p:nvPicPr>
                      <p:cNvPr id="0" name="图片 3083"/>
                      <p:cNvPicPr/>
                      <p:nvPr/>
                    </p:nvPicPr>
                    <p:blipFill>
                      <a:blip r:embed="rId8"/>
                      <a:stretch>
                        <a:fillRect/>
                      </a:stretch>
                    </p:blipFill>
                    <p:spPr>
                      <a:xfrm>
                        <a:off x="3538538" y="4791075"/>
                        <a:ext cx="2608262" cy="846138"/>
                      </a:xfrm>
                      <a:prstGeom prst="rect">
                        <a:avLst/>
                      </a:prstGeom>
                      <a:noFill/>
                      <a:ln w="38100">
                        <a:noFill/>
                        <a:miter/>
                      </a:ln>
                    </p:spPr>
                  </p:pic>
                </p:oleObj>
              </mc:Fallback>
            </mc:AlternateContent>
          </a:graphicData>
        </a:graphic>
      </p:graphicFrame>
      <p:sp>
        <p:nvSpPr>
          <p:cNvPr id="284706" name="矩形 284705"/>
          <p:cNvSpPr/>
          <p:nvPr/>
        </p:nvSpPr>
        <p:spPr>
          <a:xfrm>
            <a:off x="792163" y="5816600"/>
            <a:ext cx="1382712" cy="457200"/>
          </a:xfrm>
          <a:prstGeom prst="rect">
            <a:avLst/>
          </a:prstGeom>
          <a:noFill/>
          <a:ln w="38100">
            <a:noFill/>
          </a:ln>
        </p:spPr>
        <p:txBody>
          <a:bodyPr>
            <a:spAutoFit/>
          </a:bodyPr>
          <a:p>
            <a:r>
              <a:rPr lang="zh-CN" altLang="en-US" sz="2400" b="1" dirty="0">
                <a:latin typeface="Arial" panose="020B0604020202020204" pitchFamily="34" charset="0"/>
              </a:rPr>
              <a:t>求得</a:t>
            </a:r>
            <a:endParaRPr lang="zh-CN" altLang="en-US" sz="2400" b="1" dirty="0">
              <a:latin typeface="Arial" panose="020B0604020202020204" pitchFamily="34" charset="0"/>
            </a:endParaRPr>
          </a:p>
        </p:txBody>
      </p:sp>
      <p:graphicFrame>
        <p:nvGraphicFramePr>
          <p:cNvPr id="284707" name="对象 284706"/>
          <p:cNvGraphicFramePr/>
          <p:nvPr/>
        </p:nvGraphicFramePr>
        <p:xfrm>
          <a:off x="1958975" y="5568950"/>
          <a:ext cx="2197100" cy="992188"/>
        </p:xfrm>
        <a:graphic>
          <a:graphicData uri="http://schemas.openxmlformats.org/presentationml/2006/ole">
            <mc:AlternateContent xmlns:mc="http://schemas.openxmlformats.org/markup-compatibility/2006">
              <mc:Choice xmlns:v="urn:schemas-microsoft-com:vml" Requires="v">
                <p:oleObj spid="_x0000_s3080" name="" r:id="rId9" imgW="1218565" imgH="520700" progId="Equation.3">
                  <p:embed/>
                </p:oleObj>
              </mc:Choice>
              <mc:Fallback>
                <p:oleObj name="" r:id="rId9" imgW="1218565" imgH="520700" progId="Equation.3">
                  <p:embed/>
                  <p:pic>
                    <p:nvPicPr>
                      <p:cNvPr id="0" name="图片 3079"/>
                      <p:cNvPicPr/>
                      <p:nvPr/>
                    </p:nvPicPr>
                    <p:blipFill>
                      <a:blip r:embed="rId10"/>
                      <a:stretch>
                        <a:fillRect/>
                      </a:stretch>
                    </p:blipFill>
                    <p:spPr>
                      <a:xfrm>
                        <a:off x="1958975" y="5568950"/>
                        <a:ext cx="2197100" cy="992188"/>
                      </a:xfrm>
                      <a:prstGeom prst="rect">
                        <a:avLst/>
                      </a:prstGeom>
                      <a:solidFill>
                        <a:srgbClr val="CCFFFF"/>
                      </a:solidFill>
                      <a:ln w="38100">
                        <a:noFill/>
                        <a:miter/>
                      </a:ln>
                    </p:spPr>
                  </p:pic>
                </p:oleObj>
              </mc:Fallback>
            </mc:AlternateContent>
          </a:graphicData>
        </a:graphic>
      </p:graphicFrame>
      <p:sp>
        <p:nvSpPr>
          <p:cNvPr id="284708" name="矩形 284707"/>
          <p:cNvSpPr/>
          <p:nvPr/>
        </p:nvSpPr>
        <p:spPr>
          <a:xfrm>
            <a:off x="4579938" y="5816600"/>
            <a:ext cx="3133725" cy="457200"/>
          </a:xfrm>
          <a:prstGeom prst="rect">
            <a:avLst/>
          </a:prstGeom>
          <a:noFill/>
          <a:ln w="38100">
            <a:noFill/>
          </a:ln>
        </p:spPr>
        <p:txBody>
          <a:bodyPr>
            <a:spAutoFit/>
          </a:bodyPr>
          <a:p>
            <a:r>
              <a:rPr lang="zh-CN" altLang="en-US" sz="2400" b="1" dirty="0">
                <a:latin typeface="Arial" panose="020B0604020202020204" pitchFamily="34" charset="0"/>
              </a:rPr>
              <a:t>由电路参数决定。</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4674"/>
                                        </p:tgtEl>
                                        <p:attrNameLst>
                                          <p:attrName>style.visibility</p:attrName>
                                        </p:attrNameLst>
                                      </p:cBhvr>
                                      <p:to>
                                        <p:strVal val="visible"/>
                                      </p:to>
                                    </p:set>
                                    <p:anim calcmode="discrete" valueType="clr">
                                      <p:cBhvr override="childStyle">
                                        <p:cTn id="7" dur="80"/>
                                        <p:tgtEl>
                                          <p:spTgt spid="2846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4674"/>
                                        </p:tgtEl>
                                        <p:attrNameLst>
                                          <p:attrName>fillcolor</p:attrName>
                                        </p:attrNameLst>
                                      </p:cBhvr>
                                      <p:tavLst>
                                        <p:tav tm="0">
                                          <p:val>
                                            <p:clrVal>
                                              <a:schemeClr val="accent2"/>
                                            </p:clrVal>
                                          </p:val>
                                        </p:tav>
                                        <p:tav tm="50000">
                                          <p:val>
                                            <p:clrVal>
                                              <a:schemeClr val="hlink"/>
                                            </p:clrVal>
                                          </p:val>
                                        </p:tav>
                                      </p:tavLst>
                                    </p:anim>
                                    <p:set>
                                      <p:cBhvr>
                                        <p:cTn id="9" dur="80"/>
                                        <p:tgtEl>
                                          <p:spTgt spid="28467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284676"/>
                                        </p:tgtEl>
                                        <p:attrNameLst>
                                          <p:attrName>style.visibility</p:attrName>
                                        </p:attrNameLst>
                                      </p:cBhvr>
                                      <p:to>
                                        <p:strVal val="visible"/>
                                      </p:to>
                                    </p:set>
                                    <p:anim calcmode="lin" valueType="num">
                                      <p:cBhvr>
                                        <p:cTn id="14" dur="1000" fill="hold"/>
                                        <p:tgtEl>
                                          <p:spTgt spid="284676"/>
                                        </p:tgtEl>
                                        <p:attrNameLst>
                                          <p:attrName>ppt_w</p:attrName>
                                        </p:attrNameLst>
                                      </p:cBhvr>
                                      <p:tavLst>
                                        <p:tav tm="0">
                                          <p:val>
                                            <p:fltVal val="0.000000"/>
                                          </p:val>
                                        </p:tav>
                                        <p:tav tm="100000">
                                          <p:val>
                                            <p:strVal val="#ppt_w"/>
                                          </p:val>
                                        </p:tav>
                                      </p:tavLst>
                                    </p:anim>
                                    <p:anim calcmode="lin" valueType="num">
                                      <p:cBhvr>
                                        <p:cTn id="15" dur="1000" fill="hold"/>
                                        <p:tgtEl>
                                          <p:spTgt spid="284676"/>
                                        </p:tgtEl>
                                        <p:attrNameLst>
                                          <p:attrName>ppt_h</p:attrName>
                                        </p:attrNameLst>
                                      </p:cBhvr>
                                      <p:tavLst>
                                        <p:tav tm="0">
                                          <p:val>
                                            <p:fltVal val="0.000000"/>
                                          </p:val>
                                        </p:tav>
                                        <p:tav tm="100000">
                                          <p:val>
                                            <p:strVal val="#ppt_h"/>
                                          </p:val>
                                        </p:tav>
                                      </p:tavLst>
                                    </p:anim>
                                    <p:anim calcmode="lin" valueType="num">
                                      <p:cBhvr>
                                        <p:cTn id="16" dur="1000" fill="hold"/>
                                        <p:tgtEl>
                                          <p:spTgt spid="284676"/>
                                        </p:tgtEl>
                                        <p:attrNameLst>
                                          <p:attrName>style.rotation</p:attrName>
                                        </p:attrNameLst>
                                      </p:cBhvr>
                                      <p:tavLst>
                                        <p:tav tm="0">
                                          <p:val>
                                            <p:fltVal val="90.000000"/>
                                          </p:val>
                                        </p:tav>
                                        <p:tav tm="100000">
                                          <p:val>
                                            <p:fltVal val="0.000000"/>
                                          </p:val>
                                        </p:tav>
                                      </p:tavLst>
                                    </p:anim>
                                    <p:animEffect transition="in" filter="fade">
                                      <p:cBhvr>
                                        <p:cTn id="17" dur="1000"/>
                                        <p:tgtEl>
                                          <p:spTgt spid="2846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4701"/>
                                        </p:tgtEl>
                                        <p:attrNameLst>
                                          <p:attrName>style.visibility</p:attrName>
                                        </p:attrNameLst>
                                      </p:cBhvr>
                                      <p:to>
                                        <p:strVal val="visible"/>
                                      </p:to>
                                    </p:set>
                                    <p:animEffect transition="in" filter="blinds(horizontal)">
                                      <p:cBhvr>
                                        <p:cTn id="22" dur="500"/>
                                        <p:tgtEl>
                                          <p:spTgt spid="284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4702"/>
                                        </p:tgtEl>
                                        <p:attrNameLst>
                                          <p:attrName>style.visibility</p:attrName>
                                        </p:attrNameLst>
                                      </p:cBhvr>
                                      <p:to>
                                        <p:strVal val="visible"/>
                                      </p:to>
                                    </p:set>
                                    <p:animEffect transition="in" filter="blinds(horizontal)">
                                      <p:cBhvr>
                                        <p:cTn id="27" dur="500"/>
                                        <p:tgtEl>
                                          <p:spTgt spid="284702"/>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284703"/>
                                        </p:tgtEl>
                                        <p:attrNameLst>
                                          <p:attrName>style.visibility</p:attrName>
                                        </p:attrNameLst>
                                      </p:cBhvr>
                                      <p:to>
                                        <p:strVal val="visible"/>
                                      </p:to>
                                    </p:set>
                                    <p:animEffect transition="in" filter="blinds(horizontal)">
                                      <p:cBhvr>
                                        <p:cTn id="31" dur="500"/>
                                        <p:tgtEl>
                                          <p:spTgt spid="28470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4704"/>
                                        </p:tgtEl>
                                        <p:attrNameLst>
                                          <p:attrName>style.visibility</p:attrName>
                                        </p:attrNameLst>
                                      </p:cBhvr>
                                      <p:to>
                                        <p:strVal val="visible"/>
                                      </p:to>
                                    </p:set>
                                    <p:animEffect transition="in" filter="wipe(left)">
                                      <p:cBhvr>
                                        <p:cTn id="36" dur="500"/>
                                        <p:tgtEl>
                                          <p:spTgt spid="284704"/>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284705"/>
                                        </p:tgtEl>
                                        <p:attrNameLst>
                                          <p:attrName>style.visibility</p:attrName>
                                        </p:attrNameLst>
                                      </p:cBhvr>
                                      <p:to>
                                        <p:strVal val="visible"/>
                                      </p:to>
                                    </p:set>
                                    <p:animEffect transition="in" filter="blinds(horizontal)">
                                      <p:cBhvr>
                                        <p:cTn id="40" dur="500"/>
                                        <p:tgtEl>
                                          <p:spTgt spid="2847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84706"/>
                                        </p:tgtEl>
                                        <p:attrNameLst>
                                          <p:attrName>style.visibility</p:attrName>
                                        </p:attrNameLst>
                                      </p:cBhvr>
                                      <p:to>
                                        <p:strVal val="visible"/>
                                      </p:to>
                                    </p:set>
                                    <p:animEffect transition="in" filter="wipe(left)">
                                      <p:cBhvr>
                                        <p:cTn id="45" dur="500"/>
                                        <p:tgtEl>
                                          <p:spTgt spid="284706"/>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84707"/>
                                        </p:tgtEl>
                                        <p:attrNameLst>
                                          <p:attrName>style.visibility</p:attrName>
                                        </p:attrNameLst>
                                      </p:cBhvr>
                                      <p:to>
                                        <p:strVal val="visible"/>
                                      </p:to>
                                    </p:set>
                                    <p:animEffect transition="in" filter="blinds(horizontal)">
                                      <p:cBhvr>
                                        <p:cTn id="49" dur="500"/>
                                        <p:tgtEl>
                                          <p:spTgt spid="284707"/>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84708"/>
                                        </p:tgtEl>
                                        <p:attrNameLst>
                                          <p:attrName>style.visibility</p:attrName>
                                        </p:attrNameLst>
                                      </p:cBhvr>
                                      <p:to>
                                        <p:strVal val="visible"/>
                                      </p:to>
                                    </p:set>
                                    <p:animEffect transition="in" filter="wipe(left)">
                                      <p:cBhvr>
                                        <p:cTn id="53" dur="500"/>
                                        <p:tgtEl>
                                          <p:spTgt spid="28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704" grpId="0"/>
      <p:bldP spid="284706" grpId="0"/>
      <p:bldP spid="2847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矩形 285697"/>
          <p:cNvSpPr/>
          <p:nvPr/>
        </p:nvSpPr>
        <p:spPr>
          <a:xfrm>
            <a:off x="755650" y="620713"/>
            <a:ext cx="5329238" cy="822325"/>
          </a:xfrm>
          <a:prstGeom prst="rect">
            <a:avLst/>
          </a:prstGeom>
          <a:noFill/>
          <a:ln w="38100">
            <a:noFill/>
          </a:ln>
        </p:spPr>
        <p:txBody>
          <a:bodyPr>
            <a:spAutoFit/>
          </a:bodyPr>
          <a:p>
            <a:r>
              <a:rPr lang="zh-CN" altLang="en-US" sz="2400" b="1" dirty="0">
                <a:latin typeface="Arial" panose="020B0604020202020204" pitchFamily="34" charset="0"/>
              </a:rPr>
              <a:t>此电路参数发生谐振是有条件的，参数不合适可能不会发生谐振。</a:t>
            </a:r>
            <a:endParaRPr lang="zh-CN" altLang="en-US" sz="2400" b="1" dirty="0">
              <a:latin typeface="Arial" panose="020B0604020202020204" pitchFamily="34" charset="0"/>
            </a:endParaRPr>
          </a:p>
        </p:txBody>
      </p:sp>
      <p:sp>
        <p:nvSpPr>
          <p:cNvPr id="285699" name="矩形 285698"/>
          <p:cNvSpPr/>
          <p:nvPr/>
        </p:nvSpPr>
        <p:spPr>
          <a:xfrm>
            <a:off x="719138" y="1670050"/>
            <a:ext cx="5707062" cy="822325"/>
          </a:xfrm>
          <a:prstGeom prst="rect">
            <a:avLst/>
          </a:prstGeom>
          <a:noFill/>
          <a:ln w="38100">
            <a:noFill/>
          </a:ln>
        </p:spPr>
        <p:txBody>
          <a:bodyPr>
            <a:spAutoFit/>
          </a:bodyPr>
          <a:p>
            <a:pPr>
              <a:spcBef>
                <a:spcPct val="50000"/>
              </a:spcBef>
            </a:pPr>
            <a:r>
              <a:rPr lang="zh-CN" altLang="en-US" sz="2400" b="1" dirty="0">
                <a:latin typeface="Arial" panose="020B0604020202020204" pitchFamily="34" charset="0"/>
              </a:rPr>
              <a:t>在电路参数一定时，改变电源频率是否能达到谐振，要由下列条件决定：</a:t>
            </a:r>
            <a:endParaRPr lang="zh-CN" altLang="en-US" sz="2400" b="1" dirty="0">
              <a:latin typeface="Arial" panose="020B0604020202020204" pitchFamily="34" charset="0"/>
            </a:endParaRPr>
          </a:p>
        </p:txBody>
      </p:sp>
      <p:graphicFrame>
        <p:nvGraphicFramePr>
          <p:cNvPr id="285700" name="对象 285699"/>
          <p:cNvGraphicFramePr/>
          <p:nvPr/>
        </p:nvGraphicFramePr>
        <p:xfrm>
          <a:off x="6551613" y="677863"/>
          <a:ext cx="2197100" cy="992187"/>
        </p:xfrm>
        <a:graphic>
          <a:graphicData uri="http://schemas.openxmlformats.org/presentationml/2006/ole">
            <mc:AlternateContent xmlns:mc="http://schemas.openxmlformats.org/markup-compatibility/2006">
              <mc:Choice xmlns:v="urn:schemas-microsoft-com:vml" Requires="v">
                <p:oleObj spid="_x0000_s3086" name="" r:id="rId1" imgW="1218565" imgH="520700" progId="Equation.3">
                  <p:embed/>
                </p:oleObj>
              </mc:Choice>
              <mc:Fallback>
                <p:oleObj name="" r:id="rId1" imgW="1218565" imgH="520700" progId="Equation.3">
                  <p:embed/>
                  <p:pic>
                    <p:nvPicPr>
                      <p:cNvPr id="0" name="图片 3085"/>
                      <p:cNvPicPr/>
                      <p:nvPr/>
                    </p:nvPicPr>
                    <p:blipFill>
                      <a:blip r:embed="rId2"/>
                      <a:stretch>
                        <a:fillRect/>
                      </a:stretch>
                    </p:blipFill>
                    <p:spPr>
                      <a:xfrm>
                        <a:off x="6551613" y="677863"/>
                        <a:ext cx="2197100" cy="992187"/>
                      </a:xfrm>
                      <a:prstGeom prst="rect">
                        <a:avLst/>
                      </a:prstGeom>
                      <a:solidFill>
                        <a:srgbClr val="CCFFFF"/>
                      </a:solidFill>
                      <a:ln w="38100">
                        <a:noFill/>
                        <a:miter/>
                      </a:ln>
                    </p:spPr>
                  </p:pic>
                </p:oleObj>
              </mc:Fallback>
            </mc:AlternateContent>
          </a:graphicData>
        </a:graphic>
      </p:graphicFrame>
      <p:graphicFrame>
        <p:nvGraphicFramePr>
          <p:cNvPr id="285701" name="对象 285700"/>
          <p:cNvGraphicFramePr/>
          <p:nvPr/>
        </p:nvGraphicFramePr>
        <p:xfrm>
          <a:off x="1143000" y="2647950"/>
          <a:ext cx="1419225" cy="895350"/>
        </p:xfrm>
        <a:graphic>
          <a:graphicData uri="http://schemas.openxmlformats.org/presentationml/2006/ole">
            <mc:AlternateContent xmlns:mc="http://schemas.openxmlformats.org/markup-compatibility/2006">
              <mc:Choice xmlns:v="urn:schemas-microsoft-com:vml" Requires="v">
                <p:oleObj spid="_x0000_s3085" name="" r:id="rId3" imgW="787400" imgH="469900" progId="Equation.3">
                  <p:embed/>
                </p:oleObj>
              </mc:Choice>
              <mc:Fallback>
                <p:oleObj name="" r:id="rId3" imgW="787400" imgH="469900" progId="Equation.3">
                  <p:embed/>
                  <p:pic>
                    <p:nvPicPr>
                      <p:cNvPr id="0" name="图片 3084"/>
                      <p:cNvPicPr/>
                      <p:nvPr/>
                    </p:nvPicPr>
                    <p:blipFill>
                      <a:blip r:embed="rId4"/>
                      <a:stretch>
                        <a:fillRect/>
                      </a:stretch>
                    </p:blipFill>
                    <p:spPr>
                      <a:xfrm>
                        <a:off x="1143000" y="2647950"/>
                        <a:ext cx="1419225" cy="895350"/>
                      </a:xfrm>
                      <a:prstGeom prst="rect">
                        <a:avLst/>
                      </a:prstGeom>
                      <a:noFill/>
                      <a:ln w="38100">
                        <a:noFill/>
                        <a:miter/>
                      </a:ln>
                    </p:spPr>
                  </p:pic>
                </p:oleObj>
              </mc:Fallback>
            </mc:AlternateContent>
          </a:graphicData>
        </a:graphic>
      </p:graphicFrame>
      <p:graphicFrame>
        <p:nvGraphicFramePr>
          <p:cNvPr id="285702" name="对象 285701"/>
          <p:cNvGraphicFramePr/>
          <p:nvPr/>
        </p:nvGraphicFramePr>
        <p:xfrm>
          <a:off x="3578225" y="2673350"/>
          <a:ext cx="1030288" cy="846138"/>
        </p:xfrm>
        <a:graphic>
          <a:graphicData uri="http://schemas.openxmlformats.org/presentationml/2006/ole">
            <mc:AlternateContent xmlns:mc="http://schemas.openxmlformats.org/markup-compatibility/2006">
              <mc:Choice xmlns:v="urn:schemas-microsoft-com:vml" Requires="v">
                <p:oleObj spid="_x0000_s3087" name="" r:id="rId5" imgW="571500" imgH="444500" progId="Equation.3">
                  <p:embed/>
                </p:oleObj>
              </mc:Choice>
              <mc:Fallback>
                <p:oleObj name="" r:id="rId5" imgW="571500" imgH="444500" progId="Equation.3">
                  <p:embed/>
                  <p:pic>
                    <p:nvPicPr>
                      <p:cNvPr id="0" name="图片 3086"/>
                      <p:cNvPicPr/>
                      <p:nvPr/>
                    </p:nvPicPr>
                    <p:blipFill>
                      <a:blip r:embed="rId6"/>
                      <a:stretch>
                        <a:fillRect/>
                      </a:stretch>
                    </p:blipFill>
                    <p:spPr>
                      <a:xfrm>
                        <a:off x="3578225" y="2673350"/>
                        <a:ext cx="1030288" cy="846138"/>
                      </a:xfrm>
                      <a:prstGeom prst="rect">
                        <a:avLst/>
                      </a:prstGeom>
                      <a:noFill/>
                      <a:ln w="38100">
                        <a:noFill/>
                        <a:miter/>
                      </a:ln>
                    </p:spPr>
                  </p:pic>
                </p:oleObj>
              </mc:Fallback>
            </mc:AlternateContent>
          </a:graphicData>
        </a:graphic>
      </p:graphicFrame>
      <p:sp>
        <p:nvSpPr>
          <p:cNvPr id="285703" name="矩形 285702"/>
          <p:cNvSpPr/>
          <p:nvPr/>
        </p:nvSpPr>
        <p:spPr>
          <a:xfrm>
            <a:off x="746125" y="2889250"/>
            <a:ext cx="7281863" cy="457200"/>
          </a:xfrm>
          <a:prstGeom prst="rect">
            <a:avLst/>
          </a:prstGeom>
          <a:noFill/>
          <a:ln w="38100">
            <a:noFill/>
          </a:ln>
        </p:spPr>
        <p:txBody>
          <a:bodyPr>
            <a:spAutoFit/>
          </a:bodyPr>
          <a:p>
            <a:r>
              <a:rPr lang="zh-CN" altLang="en-US" sz="2400" b="1" dirty="0">
                <a:latin typeface="Arial" panose="020B0604020202020204" pitchFamily="34" charset="0"/>
              </a:rPr>
              <a:t>当                 时，即               ，可以发生谐振</a:t>
            </a:r>
            <a:endParaRPr lang="zh-CN" altLang="en-US" sz="2400" b="1" dirty="0">
              <a:latin typeface="Arial" panose="020B0604020202020204" pitchFamily="34" charset="0"/>
            </a:endParaRPr>
          </a:p>
        </p:txBody>
      </p:sp>
      <p:graphicFrame>
        <p:nvGraphicFramePr>
          <p:cNvPr id="285704" name="对象 285703"/>
          <p:cNvGraphicFramePr/>
          <p:nvPr/>
        </p:nvGraphicFramePr>
        <p:xfrm>
          <a:off x="1258888" y="3603625"/>
          <a:ext cx="1030287" cy="846138"/>
        </p:xfrm>
        <a:graphic>
          <a:graphicData uri="http://schemas.openxmlformats.org/presentationml/2006/ole">
            <mc:AlternateContent xmlns:mc="http://schemas.openxmlformats.org/markup-compatibility/2006">
              <mc:Choice xmlns:v="urn:schemas-microsoft-com:vml" Requires="v">
                <p:oleObj spid="_x0000_s3090" name="" r:id="rId7" imgW="571500" imgH="444500" progId="Equation.3">
                  <p:embed/>
                </p:oleObj>
              </mc:Choice>
              <mc:Fallback>
                <p:oleObj name="" r:id="rId7" imgW="571500" imgH="444500" progId="Equation.3">
                  <p:embed/>
                  <p:pic>
                    <p:nvPicPr>
                      <p:cNvPr id="0" name="图片 3089"/>
                      <p:cNvPicPr/>
                      <p:nvPr/>
                    </p:nvPicPr>
                    <p:blipFill>
                      <a:blip r:embed="rId8"/>
                      <a:stretch>
                        <a:fillRect/>
                      </a:stretch>
                    </p:blipFill>
                    <p:spPr>
                      <a:xfrm>
                        <a:off x="1258888" y="3603625"/>
                        <a:ext cx="1030287" cy="846138"/>
                      </a:xfrm>
                      <a:prstGeom prst="rect">
                        <a:avLst/>
                      </a:prstGeom>
                      <a:noFill/>
                      <a:ln w="38100">
                        <a:noFill/>
                        <a:miter/>
                      </a:ln>
                    </p:spPr>
                  </p:pic>
                </p:oleObj>
              </mc:Fallback>
            </mc:AlternateContent>
          </a:graphicData>
        </a:graphic>
      </p:graphicFrame>
      <p:sp>
        <p:nvSpPr>
          <p:cNvPr id="285705" name="矩形 285704"/>
          <p:cNvSpPr/>
          <p:nvPr/>
        </p:nvSpPr>
        <p:spPr>
          <a:xfrm>
            <a:off x="746125" y="3819525"/>
            <a:ext cx="7046913" cy="457200"/>
          </a:xfrm>
          <a:prstGeom prst="rect">
            <a:avLst/>
          </a:prstGeom>
          <a:noFill/>
          <a:ln w="38100">
            <a:noFill/>
          </a:ln>
        </p:spPr>
        <p:txBody>
          <a:bodyPr>
            <a:spAutoFit/>
          </a:bodyPr>
          <a:p>
            <a:r>
              <a:rPr lang="zh-CN" altLang="en-US" sz="2400" b="1" dirty="0">
                <a:latin typeface="Arial" panose="020B0604020202020204" pitchFamily="34" charset="0"/>
              </a:rPr>
              <a:t>当              时，不会发生谐振，因</a:t>
            </a:r>
            <a:r>
              <a:rPr lang="en-US" altLang="zh-CN" sz="2400" b="1" dirty="0">
                <a:latin typeface="Arial" panose="020B0604020202020204" pitchFamily="34"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0</a:t>
            </a:r>
            <a:r>
              <a:rPr lang="zh-CN" altLang="en-US" sz="2400" b="1" dirty="0">
                <a:latin typeface="Times New Roman" panose="02020603050405020304" pitchFamily="18" charset="0"/>
                <a:sym typeface="Symbol" panose="05050102010706020507" pitchFamily="18" charset="2"/>
              </a:rPr>
              <a:t>为虚数</a:t>
            </a:r>
            <a:endParaRPr lang="zh-CN" altLang="en-US" sz="2400" b="1" dirty="0">
              <a:latin typeface="Times New Roman" panose="02020603050405020304" pitchFamily="18" charset="0"/>
              <a:sym typeface="Symbol" panose="05050102010706020507" pitchFamily="18" charset="2"/>
            </a:endParaRPr>
          </a:p>
        </p:txBody>
      </p:sp>
      <p:graphicFrame>
        <p:nvGraphicFramePr>
          <p:cNvPr id="285706" name="对象 285705"/>
          <p:cNvGraphicFramePr/>
          <p:nvPr/>
        </p:nvGraphicFramePr>
        <p:xfrm>
          <a:off x="1143000" y="5551488"/>
          <a:ext cx="3752850" cy="798512"/>
        </p:xfrm>
        <a:graphic>
          <a:graphicData uri="http://schemas.openxmlformats.org/presentationml/2006/ole">
            <mc:AlternateContent xmlns:mc="http://schemas.openxmlformats.org/markup-compatibility/2006">
              <mc:Choice xmlns:v="urn:schemas-microsoft-com:vml" Requires="v">
                <p:oleObj spid="_x0000_s3088" name="" r:id="rId9" imgW="2082800" imgH="419100" progId="Equation.3">
                  <p:embed/>
                </p:oleObj>
              </mc:Choice>
              <mc:Fallback>
                <p:oleObj name="" r:id="rId9" imgW="2082800" imgH="419100" progId="Equation.3">
                  <p:embed/>
                  <p:pic>
                    <p:nvPicPr>
                      <p:cNvPr id="0" name="图片 3087"/>
                      <p:cNvPicPr/>
                      <p:nvPr/>
                    </p:nvPicPr>
                    <p:blipFill>
                      <a:blip r:embed="rId10"/>
                      <a:stretch>
                        <a:fillRect/>
                      </a:stretch>
                    </p:blipFill>
                    <p:spPr>
                      <a:xfrm>
                        <a:off x="1143000" y="5551488"/>
                        <a:ext cx="3752850" cy="798512"/>
                      </a:xfrm>
                      <a:prstGeom prst="rect">
                        <a:avLst/>
                      </a:prstGeom>
                      <a:solidFill>
                        <a:srgbClr val="CCFFFF"/>
                      </a:solidFill>
                      <a:ln w="38100">
                        <a:noFill/>
                        <a:miter/>
                      </a:ln>
                    </p:spPr>
                  </p:pic>
                </p:oleObj>
              </mc:Fallback>
            </mc:AlternateContent>
          </a:graphicData>
        </a:graphic>
      </p:graphicFrame>
      <p:sp>
        <p:nvSpPr>
          <p:cNvPr id="285707" name="矩形 285706"/>
          <p:cNvSpPr/>
          <p:nvPr/>
        </p:nvSpPr>
        <p:spPr>
          <a:xfrm>
            <a:off x="935038" y="4724400"/>
            <a:ext cx="6858000" cy="457200"/>
          </a:xfrm>
          <a:prstGeom prst="rect">
            <a:avLst/>
          </a:prstGeom>
          <a:noFill/>
          <a:ln w="38100">
            <a:noFill/>
          </a:ln>
        </p:spPr>
        <p:txBody>
          <a:bodyPr>
            <a:spAutoFit/>
          </a:bodyPr>
          <a:p>
            <a:r>
              <a:rPr lang="zh-CN" altLang="en-US" sz="2400" b="1" dirty="0">
                <a:latin typeface="Arial" panose="020B0604020202020204" pitchFamily="34" charset="0"/>
              </a:rPr>
              <a:t>当电路发生谐振时，电路相当于一个电阻：</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blinds(horizontal)">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85698"/>
                                        </p:tgtEl>
                                        <p:attrNameLst>
                                          <p:attrName>style.visibility</p:attrName>
                                        </p:attrNameLst>
                                      </p:cBhvr>
                                      <p:to>
                                        <p:strVal val="visible"/>
                                      </p:to>
                                    </p:set>
                                    <p:anim calcmode="discrete" valueType="clr">
                                      <p:cBhvr override="childStyle">
                                        <p:cTn id="12" dur="80"/>
                                        <p:tgtEl>
                                          <p:spTgt spid="28569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85698"/>
                                        </p:tgtEl>
                                        <p:attrNameLst>
                                          <p:attrName>fillcolor</p:attrName>
                                        </p:attrNameLst>
                                      </p:cBhvr>
                                      <p:tavLst>
                                        <p:tav tm="0">
                                          <p:val>
                                            <p:clrVal>
                                              <a:schemeClr val="accent2"/>
                                            </p:clrVal>
                                          </p:val>
                                        </p:tav>
                                        <p:tav tm="50000">
                                          <p:val>
                                            <p:clrVal>
                                              <a:schemeClr val="hlink"/>
                                            </p:clrVal>
                                          </p:val>
                                        </p:tav>
                                      </p:tavLst>
                                    </p:anim>
                                    <p:set>
                                      <p:cBhvr>
                                        <p:cTn id="14" dur="80"/>
                                        <p:tgtEl>
                                          <p:spTgt spid="285698"/>
                                        </p:tgtEl>
                                        <p:attrNameLst>
                                          <p:attrName>fill.type</p:attrName>
                                        </p:attrNameLst>
                                      </p:cBhvr>
                                      <p:to>
                                        <p:strVal val="solid"/>
                                      </p:to>
                                    </p:set>
                                  </p:childTnLst>
                                </p:cTn>
                              </p:par>
                            </p:childTnLst>
                          </p:cTn>
                        </p:par>
                        <p:par>
                          <p:cTn id="15" fill="hold">
                            <p:stCondLst>
                              <p:cond delay="1199"/>
                            </p:stCondLst>
                            <p:childTnLst>
                              <p:par>
                                <p:cTn id="16" presetID="22" presetClass="entr" presetSubtype="8" fill="hold" grpId="0" nodeType="afterEffect">
                                  <p:stCondLst>
                                    <p:cond delay="0"/>
                                  </p:stCondLst>
                                  <p:childTnLst>
                                    <p:set>
                                      <p:cBhvr>
                                        <p:cTn id="17" dur="1" fill="hold">
                                          <p:stCondLst>
                                            <p:cond delay="0"/>
                                          </p:stCondLst>
                                        </p:cTn>
                                        <p:tgtEl>
                                          <p:spTgt spid="285699"/>
                                        </p:tgtEl>
                                        <p:attrNameLst>
                                          <p:attrName>style.visibility</p:attrName>
                                        </p:attrNameLst>
                                      </p:cBhvr>
                                      <p:to>
                                        <p:strVal val="visible"/>
                                      </p:to>
                                    </p:set>
                                    <p:animEffect transition="in" filter="wipe(left)">
                                      <p:cBhvr>
                                        <p:cTn id="18" dur="500"/>
                                        <p:tgtEl>
                                          <p:spTgt spid="2856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5703"/>
                                        </p:tgtEl>
                                        <p:attrNameLst>
                                          <p:attrName>style.visibility</p:attrName>
                                        </p:attrNameLst>
                                      </p:cBhvr>
                                      <p:to>
                                        <p:strVal val="visible"/>
                                      </p:to>
                                    </p:set>
                                    <p:animEffect transition="in" filter="wipe(left)">
                                      <p:cBhvr>
                                        <p:cTn id="23" dur="500"/>
                                        <p:tgtEl>
                                          <p:spTgt spid="285703"/>
                                        </p:tgtEl>
                                      </p:cBhvr>
                                    </p:animEffect>
                                  </p:childTnLst>
                                </p:cTn>
                              </p:par>
                              <p:par>
                                <p:cTn id="24" presetID="3" presetClass="entr" presetSubtype="10" fill="hold" nodeType="withEffect">
                                  <p:stCondLst>
                                    <p:cond delay="0"/>
                                  </p:stCondLst>
                                  <p:childTnLst>
                                    <p:set>
                                      <p:cBhvr>
                                        <p:cTn id="25" dur="1" fill="hold">
                                          <p:stCondLst>
                                            <p:cond delay="0"/>
                                          </p:stCondLst>
                                        </p:cTn>
                                        <p:tgtEl>
                                          <p:spTgt spid="285701"/>
                                        </p:tgtEl>
                                        <p:attrNameLst>
                                          <p:attrName>style.visibility</p:attrName>
                                        </p:attrNameLst>
                                      </p:cBhvr>
                                      <p:to>
                                        <p:strVal val="visible"/>
                                      </p:to>
                                    </p:set>
                                    <p:animEffect transition="in" filter="blinds(horizontal)">
                                      <p:cBhvr>
                                        <p:cTn id="26" dur="500"/>
                                        <p:tgtEl>
                                          <p:spTgt spid="285701"/>
                                        </p:tgtEl>
                                      </p:cBhvr>
                                    </p:animEffect>
                                  </p:childTnLst>
                                </p:cTn>
                              </p:par>
                              <p:par>
                                <p:cTn id="27" presetID="3" presetClass="entr" presetSubtype="10" fill="hold" nodeType="withEffect">
                                  <p:stCondLst>
                                    <p:cond delay="0"/>
                                  </p:stCondLst>
                                  <p:childTnLst>
                                    <p:set>
                                      <p:cBhvr>
                                        <p:cTn id="28" dur="1" fill="hold">
                                          <p:stCondLst>
                                            <p:cond delay="0"/>
                                          </p:stCondLst>
                                        </p:cTn>
                                        <p:tgtEl>
                                          <p:spTgt spid="285702"/>
                                        </p:tgtEl>
                                        <p:attrNameLst>
                                          <p:attrName>style.visibility</p:attrName>
                                        </p:attrNameLst>
                                      </p:cBhvr>
                                      <p:to>
                                        <p:strVal val="visible"/>
                                      </p:to>
                                    </p:set>
                                    <p:animEffect transition="in" filter="blinds(horizontal)">
                                      <p:cBhvr>
                                        <p:cTn id="29" dur="500"/>
                                        <p:tgtEl>
                                          <p:spTgt spid="28570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5705"/>
                                        </p:tgtEl>
                                        <p:attrNameLst>
                                          <p:attrName>style.visibility</p:attrName>
                                        </p:attrNameLst>
                                      </p:cBhvr>
                                      <p:to>
                                        <p:strVal val="visible"/>
                                      </p:to>
                                    </p:set>
                                    <p:animEffect transition="in" filter="wipe(left)">
                                      <p:cBhvr>
                                        <p:cTn id="34" dur="500"/>
                                        <p:tgtEl>
                                          <p:spTgt spid="285705"/>
                                        </p:tgtEl>
                                      </p:cBhvr>
                                    </p:animEffect>
                                  </p:childTnLst>
                                </p:cTn>
                              </p:par>
                              <p:par>
                                <p:cTn id="35" presetID="3" presetClass="entr" presetSubtype="10" fill="hold" nodeType="withEffect">
                                  <p:stCondLst>
                                    <p:cond delay="0"/>
                                  </p:stCondLst>
                                  <p:childTnLst>
                                    <p:set>
                                      <p:cBhvr>
                                        <p:cTn id="36" dur="1" fill="hold">
                                          <p:stCondLst>
                                            <p:cond delay="0"/>
                                          </p:stCondLst>
                                        </p:cTn>
                                        <p:tgtEl>
                                          <p:spTgt spid="285704"/>
                                        </p:tgtEl>
                                        <p:attrNameLst>
                                          <p:attrName>style.visibility</p:attrName>
                                        </p:attrNameLst>
                                      </p:cBhvr>
                                      <p:to>
                                        <p:strVal val="visible"/>
                                      </p:to>
                                    </p:set>
                                    <p:animEffect transition="in" filter="blinds(horizontal)">
                                      <p:cBhvr>
                                        <p:cTn id="37" dur="500"/>
                                        <p:tgtEl>
                                          <p:spTgt spid="2857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5707"/>
                                        </p:tgtEl>
                                        <p:attrNameLst>
                                          <p:attrName>style.visibility</p:attrName>
                                        </p:attrNameLst>
                                      </p:cBhvr>
                                      <p:to>
                                        <p:strVal val="visible"/>
                                      </p:to>
                                    </p:set>
                                    <p:animEffect transition="in" filter="wipe(left)">
                                      <p:cBhvr>
                                        <p:cTn id="42" dur="500"/>
                                        <p:tgtEl>
                                          <p:spTgt spid="285707"/>
                                        </p:tgtEl>
                                      </p:cBhvr>
                                    </p:animEffect>
                                  </p:child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285706"/>
                                        </p:tgtEl>
                                        <p:attrNameLst>
                                          <p:attrName>style.visibility</p:attrName>
                                        </p:attrNameLst>
                                      </p:cBhvr>
                                      <p:to>
                                        <p:strVal val="visible"/>
                                      </p:to>
                                    </p:set>
                                    <p:animEffect transition="in" filter="blinds(horizontal)">
                                      <p:cBhvr>
                                        <p:cTn id="46" dur="500"/>
                                        <p:tgtEl>
                                          <p:spTgt spid="285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p:bldP spid="285699" grpId="0"/>
      <p:bldP spid="285703" grpId="0"/>
      <p:bldP spid="285705" grpId="0"/>
      <p:bldP spid="2857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5" name="文本框 238594"/>
          <p:cNvSpPr txBox="1"/>
          <p:nvPr/>
        </p:nvSpPr>
        <p:spPr>
          <a:xfrm>
            <a:off x="609600" y="1268413"/>
            <a:ext cx="5027613" cy="519112"/>
          </a:xfrm>
          <a:prstGeom prst="rect">
            <a:avLst/>
          </a:prstGeom>
          <a:noFill/>
          <a:ln w="9525">
            <a:noFill/>
          </a:ln>
        </p:spPr>
        <p:txBody>
          <a:bodyPr>
            <a:spAutoFit/>
          </a:bodyPr>
          <a:p>
            <a:pPr>
              <a:spcBef>
                <a:spcPct val="50000"/>
              </a:spcBef>
            </a:pPr>
            <a:r>
              <a:rPr lang="zh-CN" altLang="en-US" sz="2800" b="1" dirty="0">
                <a:latin typeface="宋体" panose="02010600030101010101" pitchFamily="2" charset="-122"/>
              </a:rPr>
              <a:t>一、</a:t>
            </a:r>
            <a:r>
              <a:rPr lang="en-US" altLang="zh-CN" sz="2800" b="1">
                <a:latin typeface="Times New Roman" panose="02020603050405020304" pitchFamily="18" charset="0"/>
              </a:rPr>
              <a:t>RLC</a:t>
            </a:r>
            <a:r>
              <a:rPr lang="zh-CN" altLang="en-US" sz="2800" b="1" dirty="0">
                <a:latin typeface="宋体" panose="02010600030101010101" pitchFamily="2" charset="-122"/>
              </a:rPr>
              <a:t>串联谐振电路</a:t>
            </a:r>
            <a:r>
              <a:rPr lang="zh-CN" altLang="en-US" sz="2800" dirty="0">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p:txBody>
      </p:sp>
      <p:sp>
        <p:nvSpPr>
          <p:cNvPr id="238596" name="文本框 238595"/>
          <p:cNvSpPr txBox="1"/>
          <p:nvPr/>
        </p:nvSpPr>
        <p:spPr>
          <a:xfrm>
            <a:off x="4895850" y="1328738"/>
            <a:ext cx="3962400" cy="639762"/>
          </a:xfrm>
          <a:prstGeom prst="rect">
            <a:avLst/>
          </a:prstGeom>
          <a:noFill/>
          <a:ln w="9525">
            <a:noFill/>
          </a:ln>
        </p:spPr>
        <p:txBody>
          <a:bodyPr>
            <a:spAutoFit/>
          </a:bodyPr>
          <a:p>
            <a:pPr>
              <a:lnSpc>
                <a:spcPct val="150000"/>
              </a:lnSpc>
              <a:spcBef>
                <a:spcPct val="50000"/>
              </a:spcBef>
            </a:pPr>
            <a:r>
              <a:rPr lang="zh-CN" altLang="en-US" sz="2400" b="1" dirty="0">
                <a:latin typeface="宋体" panose="02010600030101010101" pitchFamily="2" charset="-122"/>
              </a:rPr>
              <a:t>图示电路的转移电压比为 </a:t>
            </a:r>
            <a:endParaRPr lang="zh-CN" altLang="en-US" sz="2400" b="1">
              <a:latin typeface="宋体" panose="02010600030101010101" pitchFamily="2" charset="-122"/>
            </a:endParaRPr>
          </a:p>
        </p:txBody>
      </p:sp>
      <p:graphicFrame>
        <p:nvGraphicFramePr>
          <p:cNvPr id="238597" name="对象 238596"/>
          <p:cNvGraphicFramePr/>
          <p:nvPr/>
        </p:nvGraphicFramePr>
        <p:xfrm>
          <a:off x="5256213" y="3249613"/>
          <a:ext cx="2303462" cy="1193800"/>
        </p:xfrm>
        <a:graphic>
          <a:graphicData uri="http://schemas.openxmlformats.org/presentationml/2006/ole">
            <mc:AlternateContent xmlns:mc="http://schemas.openxmlformats.org/markup-compatibility/2006">
              <mc:Choice xmlns:v="urn:schemas-microsoft-com:vml" Requires="v">
                <p:oleObj spid="_x0000_s3089" name="" r:id="rId1" imgW="1294765" imgH="635000" progId="Equation.3">
                  <p:embed/>
                </p:oleObj>
              </mc:Choice>
              <mc:Fallback>
                <p:oleObj name="" r:id="rId1" imgW="1294765" imgH="635000" progId="Equation.3">
                  <p:embed/>
                  <p:pic>
                    <p:nvPicPr>
                      <p:cNvPr id="0" name="图片 3088"/>
                      <p:cNvPicPr/>
                      <p:nvPr/>
                    </p:nvPicPr>
                    <p:blipFill>
                      <a:blip r:embed="rId2"/>
                      <a:stretch>
                        <a:fillRect/>
                      </a:stretch>
                    </p:blipFill>
                    <p:spPr>
                      <a:xfrm>
                        <a:off x="5256213" y="3249613"/>
                        <a:ext cx="2303462" cy="1193800"/>
                      </a:xfrm>
                      <a:prstGeom prst="rect">
                        <a:avLst/>
                      </a:prstGeom>
                      <a:noFill/>
                      <a:ln w="38100">
                        <a:noFill/>
                        <a:miter/>
                      </a:ln>
                    </p:spPr>
                  </p:pic>
                </p:oleObj>
              </mc:Fallback>
            </mc:AlternateContent>
          </a:graphicData>
        </a:graphic>
      </p:graphicFrame>
      <p:sp>
        <p:nvSpPr>
          <p:cNvPr id="238601" name="文本框 238600"/>
          <p:cNvSpPr txBox="1"/>
          <p:nvPr/>
        </p:nvSpPr>
        <p:spPr>
          <a:xfrm>
            <a:off x="1970088" y="465296"/>
            <a:ext cx="5148262" cy="52197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p>
            <a:r>
              <a:rPr lang="en-US" altLang="zh-CN" sz="2800" b="1">
                <a:latin typeface="Times New Roman" panose="02020603050405020304" pitchFamily="18" charset="0"/>
              </a:rPr>
              <a:t>14. 2   </a:t>
            </a:r>
            <a:r>
              <a:rPr lang="en-US" altLang="en-US" sz="2800" b="1" err="1">
                <a:latin typeface="Times New Roman" panose="02020603050405020304" pitchFamily="18" charset="0"/>
              </a:rPr>
              <a:t>谐振电路</a:t>
            </a:r>
            <a:r>
              <a:rPr lang="zh-CN" altLang="en-US" sz="2800" b="1" dirty="0">
                <a:latin typeface="Times New Roman" panose="02020603050405020304" pitchFamily="18" charset="0"/>
              </a:rPr>
              <a:t>的频率特性</a:t>
            </a:r>
            <a:endParaRPr lang="zh-CN" altLang="en-US" sz="2800" b="1">
              <a:latin typeface="Times New Roman" panose="02020603050405020304" pitchFamily="18" charset="0"/>
            </a:endParaRPr>
          </a:p>
        </p:txBody>
      </p:sp>
      <p:grpSp>
        <p:nvGrpSpPr>
          <p:cNvPr id="238686" name="组合 238685"/>
          <p:cNvGrpSpPr/>
          <p:nvPr/>
        </p:nvGrpSpPr>
        <p:grpSpPr>
          <a:xfrm>
            <a:off x="1003300" y="1844675"/>
            <a:ext cx="3467100" cy="2055813"/>
            <a:chOff x="665" y="431"/>
            <a:chExt cx="2184" cy="1295"/>
          </a:xfrm>
        </p:grpSpPr>
        <p:grpSp>
          <p:nvGrpSpPr>
            <p:cNvPr id="238687" name="组合 238686"/>
            <p:cNvGrpSpPr/>
            <p:nvPr/>
          </p:nvGrpSpPr>
          <p:grpSpPr>
            <a:xfrm rot="5400000">
              <a:off x="1247" y="687"/>
              <a:ext cx="240" cy="96"/>
              <a:chOff x="1148" y="1106"/>
              <a:chExt cx="240" cy="96"/>
            </a:xfrm>
          </p:grpSpPr>
          <p:sp>
            <p:nvSpPr>
              <p:cNvPr id="238688" name="直接连接符 23868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38689" name="直接连接符 238688"/>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38690" name="组合 238689"/>
            <p:cNvGrpSpPr/>
            <p:nvPr/>
          </p:nvGrpSpPr>
          <p:grpSpPr>
            <a:xfrm>
              <a:off x="1693" y="690"/>
              <a:ext cx="384" cy="57"/>
              <a:chOff x="576" y="711"/>
              <a:chExt cx="384" cy="57"/>
            </a:xfrm>
          </p:grpSpPr>
          <p:sp>
            <p:nvSpPr>
              <p:cNvPr id="238691" name="任意多边形 238690"/>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2" name="任意多边形 238691"/>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3" name="任意多边形 238692"/>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4" name="任意多边形 238693"/>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38695" name="文本框 238694"/>
            <p:cNvSpPr txBox="1"/>
            <p:nvPr/>
          </p:nvSpPr>
          <p:spPr>
            <a:xfrm>
              <a:off x="1767" y="431"/>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38696" name="直接连接符 238695"/>
            <p:cNvSpPr/>
            <p:nvPr/>
          </p:nvSpPr>
          <p:spPr>
            <a:xfrm flipV="1">
              <a:off x="2079" y="737"/>
              <a:ext cx="615" cy="3"/>
            </a:xfrm>
            <a:prstGeom prst="line">
              <a:avLst/>
            </a:prstGeom>
            <a:ln w="38100" cap="flat" cmpd="sng">
              <a:solidFill>
                <a:schemeClr val="tx1"/>
              </a:solidFill>
              <a:prstDash val="solid"/>
              <a:headEnd type="none" w="med" len="med"/>
              <a:tailEnd type="none" w="med" len="med"/>
            </a:ln>
          </p:spPr>
        </p:sp>
        <p:sp>
          <p:nvSpPr>
            <p:cNvPr id="238697" name="直接连接符 238696"/>
            <p:cNvSpPr/>
            <p:nvPr/>
          </p:nvSpPr>
          <p:spPr>
            <a:xfrm flipV="1">
              <a:off x="838" y="1700"/>
              <a:ext cx="1856" cy="0"/>
            </a:xfrm>
            <a:prstGeom prst="line">
              <a:avLst/>
            </a:prstGeom>
            <a:ln w="38100" cap="flat" cmpd="sng">
              <a:solidFill>
                <a:schemeClr val="tx1"/>
              </a:solidFill>
              <a:prstDash val="solid"/>
              <a:headEnd type="none" w="med" len="med"/>
              <a:tailEnd type="none" w="med" len="med"/>
            </a:ln>
          </p:spPr>
        </p:sp>
        <p:sp>
          <p:nvSpPr>
            <p:cNvPr id="238698" name="直接连接符 238697"/>
            <p:cNvSpPr/>
            <p:nvPr/>
          </p:nvSpPr>
          <p:spPr>
            <a:xfrm>
              <a:off x="1415" y="732"/>
              <a:ext cx="278" cy="0"/>
            </a:xfrm>
            <a:prstGeom prst="line">
              <a:avLst/>
            </a:prstGeom>
            <a:ln w="38100" cap="flat" cmpd="sng">
              <a:solidFill>
                <a:schemeClr val="tx1"/>
              </a:solidFill>
              <a:prstDash val="solid"/>
              <a:headEnd type="none" w="med" len="med"/>
              <a:tailEnd type="none" w="med" len="med"/>
            </a:ln>
          </p:spPr>
        </p:sp>
        <p:sp>
          <p:nvSpPr>
            <p:cNvPr id="238699" name="直接连接符 238698"/>
            <p:cNvSpPr/>
            <p:nvPr/>
          </p:nvSpPr>
          <p:spPr>
            <a:xfrm flipV="1">
              <a:off x="842" y="735"/>
              <a:ext cx="477" cy="2"/>
            </a:xfrm>
            <a:prstGeom prst="line">
              <a:avLst/>
            </a:prstGeom>
            <a:ln w="38100" cap="flat" cmpd="sng">
              <a:solidFill>
                <a:schemeClr val="tx1"/>
              </a:solidFill>
              <a:prstDash val="solid"/>
              <a:headEnd type="none" w="med" len="med"/>
              <a:tailEnd type="none" w="med" len="med"/>
            </a:ln>
          </p:spPr>
        </p:sp>
        <p:sp>
          <p:nvSpPr>
            <p:cNvPr id="238700" name="直接连接符 238699"/>
            <p:cNvSpPr/>
            <p:nvPr/>
          </p:nvSpPr>
          <p:spPr>
            <a:xfrm flipV="1">
              <a:off x="2287" y="732"/>
              <a:ext cx="0" cy="968"/>
            </a:xfrm>
            <a:prstGeom prst="line">
              <a:avLst/>
            </a:prstGeom>
            <a:ln w="38100" cap="flat" cmpd="sng">
              <a:solidFill>
                <a:schemeClr val="tx1"/>
              </a:solidFill>
              <a:prstDash val="solid"/>
              <a:headEnd type="oval" w="med" len="med"/>
              <a:tailEnd type="oval" w="med" len="med"/>
            </a:ln>
          </p:spPr>
        </p:sp>
        <p:sp>
          <p:nvSpPr>
            <p:cNvPr id="238701" name="椭圆 238700"/>
            <p:cNvSpPr/>
            <p:nvPr/>
          </p:nvSpPr>
          <p:spPr>
            <a:xfrm>
              <a:off x="774" y="1658"/>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02" name="椭圆 238701"/>
            <p:cNvSpPr/>
            <p:nvPr/>
          </p:nvSpPr>
          <p:spPr>
            <a:xfrm>
              <a:off x="770" y="70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03" name="直接连接符 238702"/>
            <p:cNvSpPr/>
            <p:nvPr/>
          </p:nvSpPr>
          <p:spPr>
            <a:xfrm>
              <a:off x="842" y="737"/>
              <a:ext cx="261" cy="0"/>
            </a:xfrm>
            <a:prstGeom prst="line">
              <a:avLst/>
            </a:prstGeom>
            <a:ln w="38100" cap="flat" cmpd="sng">
              <a:solidFill>
                <a:srgbClr val="FF0000"/>
              </a:solidFill>
              <a:prstDash val="solid"/>
              <a:headEnd type="none" w="med" len="med"/>
              <a:tailEnd type="stealth" w="med" len="lg"/>
            </a:ln>
          </p:spPr>
        </p:sp>
        <p:sp>
          <p:nvSpPr>
            <p:cNvPr id="238704" name="文本框 238703"/>
            <p:cNvSpPr txBox="1"/>
            <p:nvPr/>
          </p:nvSpPr>
          <p:spPr>
            <a:xfrm>
              <a:off x="1924" y="1070"/>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38705" name="文本框 238704"/>
            <p:cNvSpPr txBox="1"/>
            <p:nvPr/>
          </p:nvSpPr>
          <p:spPr>
            <a:xfrm>
              <a:off x="695" y="756"/>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38706" name="文本框 238705"/>
            <p:cNvSpPr txBox="1"/>
            <p:nvPr/>
          </p:nvSpPr>
          <p:spPr>
            <a:xfrm>
              <a:off x="706" y="1396"/>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38707" name="矩形 238706"/>
            <p:cNvSpPr/>
            <p:nvPr/>
          </p:nvSpPr>
          <p:spPr>
            <a:xfrm>
              <a:off x="665" y="1078"/>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sp>
          <p:nvSpPr>
            <p:cNvPr id="238708" name="矩形 238707"/>
            <p:cNvSpPr/>
            <p:nvPr/>
          </p:nvSpPr>
          <p:spPr>
            <a:xfrm>
              <a:off x="853" y="449"/>
              <a:ext cx="169" cy="288"/>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38709" name="文本框 238708"/>
            <p:cNvSpPr txBox="1"/>
            <p:nvPr/>
          </p:nvSpPr>
          <p:spPr>
            <a:xfrm>
              <a:off x="2610" y="731"/>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38710" name="文本框 238709"/>
            <p:cNvSpPr txBox="1"/>
            <p:nvPr/>
          </p:nvSpPr>
          <p:spPr>
            <a:xfrm>
              <a:off x="2590" y="1373"/>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38711" name="矩形 238710"/>
            <p:cNvSpPr/>
            <p:nvPr/>
          </p:nvSpPr>
          <p:spPr>
            <a:xfrm>
              <a:off x="2562" y="1041"/>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2</a:t>
              </a:r>
              <a:endParaRPr lang="en-US" altLang="zh-CN" sz="2400" b="1" baseline="-25000">
                <a:latin typeface="Times New Roman" panose="02020603050405020304" pitchFamily="18" charset="0"/>
              </a:endParaRPr>
            </a:p>
          </p:txBody>
        </p:sp>
        <p:sp>
          <p:nvSpPr>
            <p:cNvPr id="238712" name="矩形 238711"/>
            <p:cNvSpPr/>
            <p:nvPr/>
          </p:nvSpPr>
          <p:spPr>
            <a:xfrm rot="5400000">
              <a:off x="2117" y="1153"/>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38713" name="椭圆 238712"/>
            <p:cNvSpPr/>
            <p:nvPr/>
          </p:nvSpPr>
          <p:spPr>
            <a:xfrm>
              <a:off x="2660" y="1658"/>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14" name="椭圆 238713"/>
            <p:cNvSpPr/>
            <p:nvPr/>
          </p:nvSpPr>
          <p:spPr>
            <a:xfrm>
              <a:off x="2656" y="70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grpSp>
      <p:graphicFrame>
        <p:nvGraphicFramePr>
          <p:cNvPr id="238715" name="对象 238714"/>
          <p:cNvGraphicFramePr/>
          <p:nvPr/>
        </p:nvGraphicFramePr>
        <p:xfrm>
          <a:off x="5008880" y="2031842"/>
          <a:ext cx="3771265" cy="1217930"/>
        </p:xfrm>
        <a:graphic>
          <a:graphicData uri="http://schemas.openxmlformats.org/presentationml/2006/ole">
            <mc:AlternateContent xmlns:mc="http://schemas.openxmlformats.org/markup-compatibility/2006">
              <mc:Choice xmlns:v="urn:schemas-microsoft-com:vml" Requires="v">
                <p:oleObj spid="_x0000_s3092" name="" r:id="rId3" imgW="2120900" imgH="647700" progId="Equation.3">
                  <p:embed/>
                </p:oleObj>
              </mc:Choice>
              <mc:Fallback>
                <p:oleObj name="" r:id="rId3" imgW="2120900" imgH="647700" progId="Equation.3">
                  <p:embed/>
                  <p:pic>
                    <p:nvPicPr>
                      <p:cNvPr id="0" name="图片 3091"/>
                      <p:cNvPicPr/>
                      <p:nvPr/>
                    </p:nvPicPr>
                    <p:blipFill>
                      <a:blip r:embed="rId4"/>
                      <a:stretch>
                        <a:fillRect/>
                      </a:stretch>
                    </p:blipFill>
                    <p:spPr>
                      <a:xfrm>
                        <a:off x="5008880" y="2031842"/>
                        <a:ext cx="3771265" cy="1217930"/>
                      </a:xfrm>
                      <a:prstGeom prst="rect">
                        <a:avLst/>
                      </a:prstGeom>
                      <a:noFill/>
                      <a:ln w="38100">
                        <a:noFill/>
                        <a:miter/>
                      </a:ln>
                    </p:spPr>
                  </p:pic>
                </p:oleObj>
              </mc:Fallback>
            </mc:AlternateContent>
          </a:graphicData>
        </a:graphic>
      </p:graphicFrame>
      <p:sp>
        <p:nvSpPr>
          <p:cNvPr id="238716" name="文本框 238715"/>
          <p:cNvSpPr txBox="1"/>
          <p:nvPr/>
        </p:nvSpPr>
        <p:spPr>
          <a:xfrm>
            <a:off x="671513" y="4400550"/>
            <a:ext cx="1298575" cy="457200"/>
          </a:xfrm>
          <a:prstGeom prst="rect">
            <a:avLst/>
          </a:prstGeom>
          <a:noFill/>
          <a:ln w="9525">
            <a:noFill/>
          </a:ln>
        </p:spPr>
        <p:txBody>
          <a:bodyPr>
            <a:spAutoFit/>
          </a:bodyPr>
          <a:p>
            <a:pPr>
              <a:spcBef>
                <a:spcPct val="50000"/>
              </a:spcBef>
            </a:pPr>
            <a:r>
              <a:rPr lang="zh-CN" altLang="en-US" sz="2400" b="1" dirty="0">
                <a:latin typeface="宋体" panose="02010600030101010101" pitchFamily="2" charset="-122"/>
              </a:rPr>
              <a:t>代入 </a:t>
            </a:r>
            <a:endParaRPr lang="zh-CN" altLang="en-US" sz="2400" b="1">
              <a:latin typeface="宋体" panose="02010600030101010101" pitchFamily="2" charset="-122"/>
            </a:endParaRPr>
          </a:p>
        </p:txBody>
      </p:sp>
      <p:graphicFrame>
        <p:nvGraphicFramePr>
          <p:cNvPr id="238717" name="对象 238716"/>
          <p:cNvGraphicFramePr/>
          <p:nvPr/>
        </p:nvGraphicFramePr>
        <p:xfrm>
          <a:off x="1562100" y="4257675"/>
          <a:ext cx="2601913" cy="977900"/>
        </p:xfrm>
        <a:graphic>
          <a:graphicData uri="http://schemas.openxmlformats.org/presentationml/2006/ole">
            <mc:AlternateContent xmlns:mc="http://schemas.openxmlformats.org/markup-compatibility/2006">
              <mc:Choice xmlns:v="urn:schemas-microsoft-com:vml" Requires="v">
                <p:oleObj spid="_x0000_s3091" name="" r:id="rId5" imgW="1167765" imgH="444500" progId="Equation.3">
                  <p:embed/>
                </p:oleObj>
              </mc:Choice>
              <mc:Fallback>
                <p:oleObj name="" r:id="rId5" imgW="1167765" imgH="444500" progId="Equation.3">
                  <p:embed/>
                  <p:pic>
                    <p:nvPicPr>
                      <p:cNvPr id="0" name="图片 3090"/>
                      <p:cNvPicPr/>
                      <p:nvPr/>
                    </p:nvPicPr>
                    <p:blipFill>
                      <a:blip r:embed="rId6"/>
                      <a:stretch>
                        <a:fillRect/>
                      </a:stretch>
                    </p:blipFill>
                    <p:spPr>
                      <a:xfrm>
                        <a:off x="1562100" y="4257675"/>
                        <a:ext cx="2601913" cy="977900"/>
                      </a:xfrm>
                      <a:prstGeom prst="rect">
                        <a:avLst/>
                      </a:prstGeom>
                      <a:noFill/>
                      <a:ln w="38100">
                        <a:noFill/>
                        <a:miter/>
                      </a:ln>
                    </p:spPr>
                  </p:pic>
                </p:oleObj>
              </mc:Fallback>
            </mc:AlternateContent>
          </a:graphicData>
        </a:graphic>
      </p:graphicFrame>
      <p:graphicFrame>
        <p:nvGraphicFramePr>
          <p:cNvPr id="238718" name="对象 238717"/>
          <p:cNvGraphicFramePr/>
          <p:nvPr/>
        </p:nvGraphicFramePr>
        <p:xfrm>
          <a:off x="2168367" y="5229067"/>
          <a:ext cx="4805680" cy="1525905"/>
        </p:xfrm>
        <a:graphic>
          <a:graphicData uri="http://schemas.openxmlformats.org/presentationml/2006/ole">
            <mc:AlternateContent xmlns:mc="http://schemas.openxmlformats.org/markup-compatibility/2006">
              <mc:Choice xmlns:v="urn:schemas-microsoft-com:vml" Requires="v">
                <p:oleObj spid="_x0000_s3093" name="" r:id="rId7" imgW="2133600" imgH="685800" progId="Equation.3">
                  <p:embed/>
                </p:oleObj>
              </mc:Choice>
              <mc:Fallback>
                <p:oleObj name="" r:id="rId7" imgW="2133600" imgH="685800" progId="Equation.3">
                  <p:embed/>
                  <p:pic>
                    <p:nvPicPr>
                      <p:cNvPr id="0" name="图片 3092"/>
                      <p:cNvPicPr/>
                      <p:nvPr/>
                    </p:nvPicPr>
                    <p:blipFill>
                      <a:blip r:embed="rId8"/>
                      <a:stretch>
                        <a:fillRect/>
                      </a:stretch>
                    </p:blipFill>
                    <p:spPr>
                      <a:xfrm>
                        <a:off x="2168367" y="5229067"/>
                        <a:ext cx="4805680" cy="1525905"/>
                      </a:xfrm>
                      <a:prstGeom prst="rect">
                        <a:avLst/>
                      </a:prstGeom>
                      <a:noFill/>
                      <a:ln w="38100">
                        <a:noFill/>
                        <a:miter/>
                      </a:ln>
                    </p:spPr>
                  </p:pic>
                </p:oleObj>
              </mc:Fallback>
            </mc:AlternateContent>
          </a:graphicData>
        </a:graphic>
      </p:graphicFrame>
      <p:sp>
        <p:nvSpPr>
          <p:cNvPr id="238719" name="文本框 238718"/>
          <p:cNvSpPr txBox="1"/>
          <p:nvPr/>
        </p:nvSpPr>
        <p:spPr>
          <a:xfrm>
            <a:off x="4278313" y="4484688"/>
            <a:ext cx="2090737"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将上式改为</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238601"/>
                                        </p:tgtEl>
                                        <p:attrNameLst>
                                          <p:attrName>style.visibility</p:attrName>
                                        </p:attrNameLst>
                                      </p:cBhvr>
                                      <p:to>
                                        <p:strVal val="visible"/>
                                      </p:to>
                                    </p:set>
                                    <p:anim calcmode="lin" valueType="num">
                                      <p:cBhvr>
                                        <p:cTn id="7" dur="500" fill="hold"/>
                                        <p:tgtEl>
                                          <p:spTgt spid="238601"/>
                                        </p:tgtEl>
                                        <p:attrNameLst>
                                          <p:attrName>ppt_w</p:attrName>
                                        </p:attrNameLst>
                                      </p:cBhvr>
                                      <p:tavLst>
                                        <p:tav tm="0">
                                          <p:val>
                                            <p:fltVal val="0.000000"/>
                                          </p:val>
                                        </p:tav>
                                        <p:tav tm="100000">
                                          <p:val>
                                            <p:strVal val="#ppt_w"/>
                                          </p:val>
                                        </p:tav>
                                      </p:tavLst>
                                    </p:anim>
                                    <p:anim calcmode="lin" valueType="num">
                                      <p:cBhvr>
                                        <p:cTn id="8" dur="500" fill="hold"/>
                                        <p:tgtEl>
                                          <p:spTgt spid="238601"/>
                                        </p:tgtEl>
                                        <p:attrNameLst>
                                          <p:attrName>ppt_h</p:attrName>
                                        </p:attrNameLst>
                                      </p:cBhvr>
                                      <p:tavLst>
                                        <p:tav tm="0">
                                          <p:val>
                                            <p:fltVal val="0.000000"/>
                                          </p:val>
                                        </p:tav>
                                        <p:tav tm="100000">
                                          <p:val>
                                            <p:strVal val="#ppt_h"/>
                                          </p:val>
                                        </p:tav>
                                      </p:tavLst>
                                    </p:anim>
                                    <p:anim calcmode="lin" valueType="num">
                                      <p:cBhvr>
                                        <p:cTn id="9" dur="500" fill="hold"/>
                                        <p:tgtEl>
                                          <p:spTgt spid="238601"/>
                                        </p:tgtEl>
                                        <p:attrNameLst>
                                          <p:attrName>ppt_x</p:attrName>
                                        </p:attrNameLst>
                                      </p:cBhvr>
                                      <p:tavLst>
                                        <p:tav tm="0">
                                          <p:val>
                                            <p:fltVal val="0.500000"/>
                                          </p:val>
                                        </p:tav>
                                        <p:tav tm="100000">
                                          <p:val>
                                            <p:strVal val="#ppt_x"/>
                                          </p:val>
                                        </p:tav>
                                      </p:tavLst>
                                    </p:anim>
                                    <p:anim calcmode="lin" valueType="num">
                                      <p:cBhvr>
                                        <p:cTn id="10" dur="500" fill="hold"/>
                                        <p:tgtEl>
                                          <p:spTgt spid="238601"/>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38595"/>
                                        </p:tgtEl>
                                        <p:attrNameLst>
                                          <p:attrName>style.visibility</p:attrName>
                                        </p:attrNameLst>
                                      </p:cBhvr>
                                      <p:to>
                                        <p:strVal val="visible"/>
                                      </p:to>
                                    </p:set>
                                    <p:animEffect transition="in" filter="box(out)">
                                      <p:cBhvr>
                                        <p:cTn id="15" dur="500"/>
                                        <p:tgtEl>
                                          <p:spTgt spid="238595"/>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238686"/>
                                        </p:tgtEl>
                                        <p:attrNameLst>
                                          <p:attrName>style.visibility</p:attrName>
                                        </p:attrNameLst>
                                      </p:cBhvr>
                                      <p:to>
                                        <p:strVal val="visible"/>
                                      </p:to>
                                    </p:set>
                                    <p:anim calcmode="lin" valueType="num">
                                      <p:cBhvr>
                                        <p:cTn id="20" dur="1000" fill="hold"/>
                                        <p:tgtEl>
                                          <p:spTgt spid="238686"/>
                                        </p:tgtEl>
                                        <p:attrNameLst>
                                          <p:attrName>ppt_w</p:attrName>
                                        </p:attrNameLst>
                                      </p:cBhvr>
                                      <p:tavLst>
                                        <p:tav tm="0">
                                          <p:val>
                                            <p:fltVal val="0.000000"/>
                                          </p:val>
                                        </p:tav>
                                        <p:tav tm="100000">
                                          <p:val>
                                            <p:strVal val="#ppt_w"/>
                                          </p:val>
                                        </p:tav>
                                      </p:tavLst>
                                    </p:anim>
                                    <p:anim calcmode="lin" valueType="num">
                                      <p:cBhvr>
                                        <p:cTn id="21" dur="1000" fill="hold"/>
                                        <p:tgtEl>
                                          <p:spTgt spid="238686"/>
                                        </p:tgtEl>
                                        <p:attrNameLst>
                                          <p:attrName>ppt_h</p:attrName>
                                        </p:attrNameLst>
                                      </p:cBhvr>
                                      <p:tavLst>
                                        <p:tav tm="0">
                                          <p:val>
                                            <p:fltVal val="0.000000"/>
                                          </p:val>
                                        </p:tav>
                                        <p:tav tm="100000">
                                          <p:val>
                                            <p:strVal val="#ppt_h"/>
                                          </p:val>
                                        </p:tav>
                                      </p:tavLst>
                                    </p:anim>
                                    <p:anim calcmode="lin" valueType="num">
                                      <p:cBhvr>
                                        <p:cTn id="22" dur="1000" fill="hold"/>
                                        <p:tgtEl>
                                          <p:spTgt spid="238686"/>
                                        </p:tgtEl>
                                        <p:attrNameLst>
                                          <p:attrName>style.rotation</p:attrName>
                                        </p:attrNameLst>
                                      </p:cBhvr>
                                      <p:tavLst>
                                        <p:tav tm="0">
                                          <p:val>
                                            <p:fltVal val="90.000000"/>
                                          </p:val>
                                        </p:tav>
                                        <p:tav tm="100000">
                                          <p:val>
                                            <p:fltVal val="0.000000"/>
                                          </p:val>
                                        </p:tav>
                                      </p:tavLst>
                                    </p:anim>
                                    <p:animEffect transition="in" filter="fade">
                                      <p:cBhvr>
                                        <p:cTn id="23" dur="1000"/>
                                        <p:tgtEl>
                                          <p:spTgt spid="23868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38596"/>
                                        </p:tgtEl>
                                        <p:attrNameLst>
                                          <p:attrName>style.visibility</p:attrName>
                                        </p:attrNameLst>
                                      </p:cBhvr>
                                      <p:to>
                                        <p:strVal val="visible"/>
                                      </p:to>
                                    </p:set>
                                    <p:animEffect transition="in" filter="box(out)">
                                      <p:cBhvr>
                                        <p:cTn id="28" dur="500"/>
                                        <p:tgtEl>
                                          <p:spTgt spid="238596"/>
                                        </p:tgtEl>
                                      </p:cBhvr>
                                    </p:animEffect>
                                  </p:childTnLst>
                                </p:cTn>
                              </p:par>
                            </p:childTnLst>
                          </p:cTn>
                        </p:par>
                        <p:par>
                          <p:cTn id="29" fill="hold">
                            <p:stCondLst>
                              <p:cond delay="500"/>
                            </p:stCondLst>
                            <p:childTnLst>
                              <p:par>
                                <p:cTn id="30" presetID="4" presetClass="entr" presetSubtype="32" fill="hold" nodeType="afterEffect">
                                  <p:stCondLst>
                                    <p:cond delay="0"/>
                                  </p:stCondLst>
                                  <p:childTnLst>
                                    <p:set>
                                      <p:cBhvr>
                                        <p:cTn id="31" dur="1" fill="hold">
                                          <p:stCondLst>
                                            <p:cond delay="0"/>
                                          </p:stCondLst>
                                        </p:cTn>
                                        <p:tgtEl>
                                          <p:spTgt spid="238715"/>
                                        </p:tgtEl>
                                        <p:attrNameLst>
                                          <p:attrName>style.visibility</p:attrName>
                                        </p:attrNameLst>
                                      </p:cBhvr>
                                      <p:to>
                                        <p:strVal val="visible"/>
                                      </p:to>
                                    </p:set>
                                    <p:animEffect transition="in" filter="box(out)">
                                      <p:cBhvr>
                                        <p:cTn id="32" dur="500"/>
                                        <p:tgtEl>
                                          <p:spTgt spid="2387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38597"/>
                                        </p:tgtEl>
                                        <p:attrNameLst>
                                          <p:attrName>style.visibility</p:attrName>
                                        </p:attrNameLst>
                                      </p:cBhvr>
                                      <p:to>
                                        <p:strVal val="visible"/>
                                      </p:to>
                                    </p:set>
                                    <p:animEffect transition="in" filter="box(out)">
                                      <p:cBhvr>
                                        <p:cTn id="37" dur="500"/>
                                        <p:tgtEl>
                                          <p:spTgt spid="23859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8716"/>
                                        </p:tgtEl>
                                        <p:attrNameLst>
                                          <p:attrName>style.visibility</p:attrName>
                                        </p:attrNameLst>
                                      </p:cBhvr>
                                      <p:to>
                                        <p:strVal val="visible"/>
                                      </p:to>
                                    </p:set>
                                    <p:animEffect transition="in" filter="blinds(horizontal)">
                                      <p:cBhvr>
                                        <p:cTn id="42" dur="500"/>
                                        <p:tgtEl>
                                          <p:spTgt spid="238716"/>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238717"/>
                                        </p:tgtEl>
                                        <p:attrNameLst>
                                          <p:attrName>style.visibility</p:attrName>
                                        </p:attrNameLst>
                                      </p:cBhvr>
                                      <p:to>
                                        <p:strVal val="visible"/>
                                      </p:to>
                                    </p:set>
                                    <p:animEffect transition="in" filter="dissolve">
                                      <p:cBhvr>
                                        <p:cTn id="46" dur="500"/>
                                        <p:tgtEl>
                                          <p:spTgt spid="23871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38719"/>
                                        </p:tgtEl>
                                        <p:attrNameLst>
                                          <p:attrName>style.visibility</p:attrName>
                                        </p:attrNameLst>
                                      </p:cBhvr>
                                      <p:to>
                                        <p:strVal val="visible"/>
                                      </p:to>
                                    </p:set>
                                    <p:animEffect transition="in" filter="blinds(horizontal)">
                                      <p:cBhvr>
                                        <p:cTn id="51" dur="500"/>
                                        <p:tgtEl>
                                          <p:spTgt spid="238719"/>
                                        </p:tgtEl>
                                      </p:cBhvr>
                                    </p:animEffec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238718"/>
                                        </p:tgtEl>
                                        <p:attrNameLst>
                                          <p:attrName>style.visibility</p:attrName>
                                        </p:attrNameLst>
                                      </p:cBhvr>
                                      <p:to>
                                        <p:strVal val="visible"/>
                                      </p:to>
                                    </p:set>
                                    <p:animEffect transition="in" filter="dissolve">
                                      <p:cBhvr>
                                        <p:cTn id="55" dur="500"/>
                                        <p:tgtEl>
                                          <p:spTgt spid="238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p:bldP spid="238716" grpId="0"/>
      <p:bldP spid="2387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0646" name="对象 240645"/>
          <p:cNvGraphicFramePr/>
          <p:nvPr/>
        </p:nvGraphicFramePr>
        <p:xfrm>
          <a:off x="827088" y="5224463"/>
          <a:ext cx="2563812" cy="1084262"/>
        </p:xfrm>
        <a:graphic>
          <a:graphicData uri="http://schemas.openxmlformats.org/presentationml/2006/ole">
            <mc:AlternateContent xmlns:mc="http://schemas.openxmlformats.org/markup-compatibility/2006">
              <mc:Choice xmlns:v="urn:schemas-microsoft-com:vml" Requires="v">
                <p:oleObj spid="_x0000_s3094" name="" r:id="rId1" imgW="1142365" imgH="482600" progId="Equation.3">
                  <p:embed/>
                </p:oleObj>
              </mc:Choice>
              <mc:Fallback>
                <p:oleObj name="" r:id="rId1" imgW="1142365" imgH="482600" progId="Equation.3">
                  <p:embed/>
                  <p:pic>
                    <p:nvPicPr>
                      <p:cNvPr id="0" name="图片 3093"/>
                      <p:cNvPicPr/>
                      <p:nvPr/>
                    </p:nvPicPr>
                    <p:blipFill>
                      <a:blip r:embed="rId2"/>
                      <a:stretch>
                        <a:fillRect/>
                      </a:stretch>
                    </p:blipFill>
                    <p:spPr>
                      <a:xfrm>
                        <a:off x="827088" y="5224463"/>
                        <a:ext cx="2563812" cy="1084262"/>
                      </a:xfrm>
                      <a:prstGeom prst="rect">
                        <a:avLst/>
                      </a:prstGeom>
                      <a:noFill/>
                      <a:ln w="38100">
                        <a:noFill/>
                        <a:miter/>
                      </a:ln>
                    </p:spPr>
                  </p:pic>
                </p:oleObj>
              </mc:Fallback>
            </mc:AlternateContent>
          </a:graphicData>
        </a:graphic>
      </p:graphicFrame>
      <p:graphicFrame>
        <p:nvGraphicFramePr>
          <p:cNvPr id="240649" name="对象 240648"/>
          <p:cNvGraphicFramePr/>
          <p:nvPr/>
        </p:nvGraphicFramePr>
        <p:xfrm>
          <a:off x="652463" y="666750"/>
          <a:ext cx="4033837" cy="1547813"/>
        </p:xfrm>
        <a:graphic>
          <a:graphicData uri="http://schemas.openxmlformats.org/presentationml/2006/ole">
            <mc:AlternateContent xmlns:mc="http://schemas.openxmlformats.org/markup-compatibility/2006">
              <mc:Choice xmlns:v="urn:schemas-microsoft-com:vml" Requires="v">
                <p:oleObj spid="_x0000_s3095" name="" r:id="rId3" imgW="1930400" imgH="749300" progId="Equation.3">
                  <p:embed/>
                </p:oleObj>
              </mc:Choice>
              <mc:Fallback>
                <p:oleObj name="" r:id="rId3" imgW="1930400" imgH="749300" progId="Equation.3">
                  <p:embed/>
                  <p:pic>
                    <p:nvPicPr>
                      <p:cNvPr id="0" name="图片 3094"/>
                      <p:cNvPicPr/>
                      <p:nvPr/>
                    </p:nvPicPr>
                    <p:blipFill>
                      <a:blip r:embed="rId4"/>
                      <a:stretch>
                        <a:fillRect/>
                      </a:stretch>
                    </p:blipFill>
                    <p:spPr>
                      <a:xfrm>
                        <a:off x="652463" y="666750"/>
                        <a:ext cx="4033837" cy="1547813"/>
                      </a:xfrm>
                      <a:prstGeom prst="rect">
                        <a:avLst/>
                      </a:prstGeom>
                      <a:noFill/>
                      <a:ln w="38100">
                        <a:noFill/>
                        <a:miter/>
                      </a:ln>
                    </p:spPr>
                  </p:pic>
                </p:oleObj>
              </mc:Fallback>
            </mc:AlternateContent>
          </a:graphicData>
        </a:graphic>
      </p:graphicFrame>
      <p:sp>
        <p:nvSpPr>
          <p:cNvPr id="240668" name="矩形 240667"/>
          <p:cNvSpPr/>
          <p:nvPr/>
        </p:nvSpPr>
        <p:spPr>
          <a:xfrm>
            <a:off x="608013" y="2457450"/>
            <a:ext cx="5008562" cy="457200"/>
          </a:xfrm>
          <a:prstGeom prst="rect">
            <a:avLst/>
          </a:prstGeom>
          <a:noFill/>
          <a:ln w="38100">
            <a:noFill/>
          </a:ln>
        </p:spPr>
        <p:txBody>
          <a:bodyPr>
            <a:spAutoFit/>
          </a:bodyPr>
          <a:p>
            <a:r>
              <a:rPr lang="zh-CN" altLang="en-US" sz="2400" b="1" dirty="0">
                <a:latin typeface="宋体" panose="02010600030101010101" pitchFamily="2" charset="-122"/>
              </a:rPr>
              <a:t>当</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=0</a:t>
            </a:r>
            <a:r>
              <a:rPr lang="zh-CN" altLang="en-US" sz="2400" b="1" dirty="0">
                <a:latin typeface="Times New Roman" panose="02020603050405020304" pitchFamily="18" charset="0"/>
              </a:rPr>
              <a:t>或</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rPr>
              <a:t>时，</a:t>
            </a:r>
            <a:r>
              <a:rPr lang="en-US" altLang="zh-CN" sz="2400" b="1">
                <a:latin typeface="Times New Roman" panose="02020603050405020304" pitchFamily="18" charset="0"/>
                <a:ea typeface="楷体_GB2312" pitchFamily="49" charset="-122"/>
              </a:rPr>
              <a:t>|</a:t>
            </a:r>
            <a:r>
              <a:rPr lang="en-US" altLang="zh-CN" sz="2400" b="1" i="1" err="1">
                <a:latin typeface="Times New Roman" panose="02020603050405020304" pitchFamily="18" charset="0"/>
                <a:ea typeface="楷体_GB2312" pitchFamily="49" charset="-122"/>
              </a:rPr>
              <a:t>H</a:t>
            </a:r>
            <a:r>
              <a:rPr lang="en-US" altLang="zh-CN" sz="2400" b="1" err="1">
                <a:latin typeface="Times New Roman" panose="02020603050405020304" pitchFamily="18" charset="0"/>
                <a:ea typeface="楷体_GB2312" pitchFamily="49" charset="-122"/>
              </a:rPr>
              <a:t>(j</a:t>
            </a: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)|=0</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240689" name="组合 240688"/>
          <p:cNvGrpSpPr/>
          <p:nvPr/>
        </p:nvGrpSpPr>
        <p:grpSpPr>
          <a:xfrm>
            <a:off x="5459413" y="152400"/>
            <a:ext cx="3144837" cy="2757488"/>
            <a:chOff x="3371" y="189"/>
            <a:chExt cx="1981" cy="1737"/>
          </a:xfrm>
        </p:grpSpPr>
        <p:sp>
          <p:nvSpPr>
            <p:cNvPr id="240673" name="文本框 240672"/>
            <p:cNvSpPr txBox="1"/>
            <p:nvPr/>
          </p:nvSpPr>
          <p:spPr>
            <a:xfrm>
              <a:off x="4150" y="1638"/>
              <a:ext cx="360"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r>
                <a:rPr lang="en-US" altLang="zh-CN" sz="2400" b="1" baseline="-25000">
                  <a:latin typeface="Times New Roman" panose="02020603050405020304" pitchFamily="18" charset="0"/>
                  <a:sym typeface="Symbol" panose="05050102010706020507" pitchFamily="18" charset="2"/>
                </a:rPr>
                <a:t>0</a:t>
              </a:r>
              <a:endParaRPr lang="en-US" altLang="zh-CN" sz="2400" b="1">
                <a:latin typeface="Times New Roman" panose="02020603050405020304" pitchFamily="18" charset="0"/>
              </a:endParaRPr>
            </a:p>
          </p:txBody>
        </p:sp>
        <p:sp>
          <p:nvSpPr>
            <p:cNvPr id="240674" name="文本框 240673"/>
            <p:cNvSpPr txBox="1"/>
            <p:nvPr/>
          </p:nvSpPr>
          <p:spPr>
            <a:xfrm>
              <a:off x="5056" y="1638"/>
              <a:ext cx="296"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endParaRPr lang="en-US" altLang="zh-CN" sz="2400" b="1">
                <a:latin typeface="Times New Roman" panose="02020603050405020304" pitchFamily="18" charset="0"/>
              </a:endParaRPr>
            </a:p>
          </p:txBody>
        </p:sp>
        <p:graphicFrame>
          <p:nvGraphicFramePr>
            <p:cNvPr id="240675" name="对象 240674"/>
            <p:cNvGraphicFramePr/>
            <p:nvPr/>
          </p:nvGraphicFramePr>
          <p:xfrm>
            <a:off x="3725" y="189"/>
            <a:ext cx="394" cy="241"/>
          </p:xfrm>
          <a:graphic>
            <a:graphicData uri="http://schemas.openxmlformats.org/presentationml/2006/ole">
              <mc:AlternateContent xmlns:mc="http://schemas.openxmlformats.org/markup-compatibility/2006">
                <mc:Choice xmlns:v="urn:schemas-microsoft-com:vml" Requires="v">
                  <p:oleObj spid="_x0000_s3096" name="" r:id="rId5" imgW="444500" imgH="241300" progId="Equation.3">
                    <p:embed/>
                  </p:oleObj>
                </mc:Choice>
                <mc:Fallback>
                  <p:oleObj name="" r:id="rId5" imgW="444500" imgH="241300" progId="Equation.3">
                    <p:embed/>
                    <p:pic>
                      <p:nvPicPr>
                        <p:cNvPr id="0" name="图片 3095"/>
                        <p:cNvPicPr/>
                        <p:nvPr/>
                      </p:nvPicPr>
                      <p:blipFill>
                        <a:blip r:embed="rId6"/>
                        <a:stretch>
                          <a:fillRect/>
                        </a:stretch>
                      </p:blipFill>
                      <p:spPr>
                        <a:xfrm>
                          <a:off x="3725" y="189"/>
                          <a:ext cx="394" cy="241"/>
                        </a:xfrm>
                        <a:prstGeom prst="rect">
                          <a:avLst/>
                        </a:prstGeom>
                        <a:noFill/>
                        <a:ln w="38100">
                          <a:noFill/>
                          <a:miter/>
                        </a:ln>
                      </p:spPr>
                    </p:pic>
                  </p:oleObj>
                </mc:Fallback>
              </mc:AlternateContent>
            </a:graphicData>
          </a:graphic>
        </p:graphicFrame>
        <p:sp>
          <p:nvSpPr>
            <p:cNvPr id="240676" name="直接连接符 240675"/>
            <p:cNvSpPr/>
            <p:nvPr/>
          </p:nvSpPr>
          <p:spPr>
            <a:xfrm>
              <a:off x="4309" y="513"/>
              <a:ext cx="0" cy="1179"/>
            </a:xfrm>
            <a:prstGeom prst="line">
              <a:avLst/>
            </a:prstGeom>
            <a:ln w="25400" cap="flat" cmpd="sng">
              <a:solidFill>
                <a:schemeClr val="tx1"/>
              </a:solidFill>
              <a:prstDash val="solid"/>
              <a:headEnd type="none" w="med" len="med"/>
              <a:tailEnd type="none" w="med" len="lg"/>
            </a:ln>
          </p:spPr>
        </p:sp>
        <p:sp>
          <p:nvSpPr>
            <p:cNvPr id="240677" name="直接连接符 240676"/>
            <p:cNvSpPr/>
            <p:nvPr/>
          </p:nvSpPr>
          <p:spPr>
            <a:xfrm>
              <a:off x="3675" y="513"/>
              <a:ext cx="634" cy="0"/>
            </a:xfrm>
            <a:prstGeom prst="line">
              <a:avLst/>
            </a:prstGeom>
            <a:ln w="25400" cap="flat" cmpd="sng">
              <a:solidFill>
                <a:schemeClr val="tx1"/>
              </a:solidFill>
              <a:prstDash val="solid"/>
              <a:headEnd type="none" w="med" len="med"/>
              <a:tailEnd type="none" w="med" len="lg"/>
            </a:ln>
          </p:spPr>
        </p:sp>
        <p:sp>
          <p:nvSpPr>
            <p:cNvPr id="240678" name="文本框 240677"/>
            <p:cNvSpPr txBox="1"/>
            <p:nvPr/>
          </p:nvSpPr>
          <p:spPr>
            <a:xfrm>
              <a:off x="3371" y="375"/>
              <a:ext cx="212" cy="288"/>
            </a:xfrm>
            <a:prstGeom prst="rect">
              <a:avLst/>
            </a:prstGeom>
            <a:noFill/>
            <a:ln w="38100">
              <a:noFill/>
            </a:ln>
          </p:spPr>
          <p:txBody>
            <a:bodyPr wrap="none" anchor="t">
              <a:spAutoFit/>
            </a:bodyPr>
            <a:p>
              <a:r>
                <a:rPr lang="en-US" altLang="zh-CN" sz="2400" b="1">
                  <a:latin typeface="Times New Roman" panose="02020603050405020304" pitchFamily="18" charset="0"/>
                </a:rPr>
                <a:t>1</a:t>
              </a:r>
              <a:endParaRPr lang="en-US" altLang="zh-CN" sz="2400" b="1">
                <a:latin typeface="Times New Roman" panose="02020603050405020304" pitchFamily="18" charset="0"/>
              </a:endParaRPr>
            </a:p>
          </p:txBody>
        </p:sp>
        <p:sp>
          <p:nvSpPr>
            <p:cNvPr id="240686" name="直接连接符 240685"/>
            <p:cNvSpPr/>
            <p:nvPr/>
          </p:nvSpPr>
          <p:spPr>
            <a:xfrm flipH="1">
              <a:off x="3658" y="331"/>
              <a:ext cx="0" cy="1489"/>
            </a:xfrm>
            <a:prstGeom prst="line">
              <a:avLst/>
            </a:prstGeom>
            <a:ln w="38100" cap="flat" cmpd="sng">
              <a:solidFill>
                <a:schemeClr val="tx1"/>
              </a:solidFill>
              <a:prstDash val="solid"/>
              <a:headEnd type="stealth" w="med" len="lg"/>
              <a:tailEnd type="none" w="med" len="med"/>
            </a:ln>
          </p:spPr>
        </p:sp>
        <p:sp>
          <p:nvSpPr>
            <p:cNvPr id="240687" name="直接连接符 240686"/>
            <p:cNvSpPr/>
            <p:nvPr/>
          </p:nvSpPr>
          <p:spPr>
            <a:xfrm>
              <a:off x="3450" y="1692"/>
              <a:ext cx="1837" cy="7"/>
            </a:xfrm>
            <a:prstGeom prst="line">
              <a:avLst/>
            </a:prstGeom>
            <a:ln w="38100" cap="flat" cmpd="sng">
              <a:solidFill>
                <a:schemeClr val="tx1"/>
              </a:solidFill>
              <a:prstDash val="solid"/>
              <a:headEnd type="none" w="med" len="med"/>
              <a:tailEnd type="stealth" w="med" len="lg"/>
            </a:ln>
          </p:spPr>
        </p:sp>
        <p:sp>
          <p:nvSpPr>
            <p:cNvPr id="240688" name="任意多边形 240687"/>
            <p:cNvSpPr/>
            <p:nvPr/>
          </p:nvSpPr>
          <p:spPr>
            <a:xfrm>
              <a:off x="3725" y="513"/>
              <a:ext cx="1233" cy="1154"/>
            </a:xfrm>
            <a:custGeom>
              <a:avLst/>
              <a:gdLst/>
              <a:ahLst/>
              <a:cxnLst/>
              <a:pathLst>
                <a:path w="1233" h="856">
                  <a:moveTo>
                    <a:pt x="0" y="856"/>
                  </a:moveTo>
                  <a:cubicBezTo>
                    <a:pt x="38" y="832"/>
                    <a:pt x="176" y="760"/>
                    <a:pt x="231" y="710"/>
                  </a:cubicBezTo>
                  <a:cubicBezTo>
                    <a:pt x="286" y="660"/>
                    <a:pt x="302" y="618"/>
                    <a:pt x="333" y="556"/>
                  </a:cubicBezTo>
                  <a:cubicBezTo>
                    <a:pt x="364" y="494"/>
                    <a:pt x="396" y="396"/>
                    <a:pt x="417" y="337"/>
                  </a:cubicBezTo>
                  <a:cubicBezTo>
                    <a:pt x="438" y="278"/>
                    <a:pt x="446" y="249"/>
                    <a:pt x="462" y="204"/>
                  </a:cubicBezTo>
                  <a:cubicBezTo>
                    <a:pt x="478" y="159"/>
                    <a:pt x="495" y="102"/>
                    <a:pt x="515" y="68"/>
                  </a:cubicBezTo>
                  <a:cubicBezTo>
                    <a:pt x="535" y="34"/>
                    <a:pt x="560" y="0"/>
                    <a:pt x="582" y="0"/>
                  </a:cubicBezTo>
                  <a:cubicBezTo>
                    <a:pt x="604" y="0"/>
                    <a:pt x="630" y="36"/>
                    <a:pt x="650" y="67"/>
                  </a:cubicBezTo>
                  <a:cubicBezTo>
                    <a:pt x="670" y="98"/>
                    <a:pt x="685" y="148"/>
                    <a:pt x="701" y="186"/>
                  </a:cubicBezTo>
                  <a:cubicBezTo>
                    <a:pt x="717" y="224"/>
                    <a:pt x="719" y="235"/>
                    <a:pt x="744" y="295"/>
                  </a:cubicBezTo>
                  <a:cubicBezTo>
                    <a:pt x="769" y="355"/>
                    <a:pt x="809" y="472"/>
                    <a:pt x="852" y="547"/>
                  </a:cubicBezTo>
                  <a:cubicBezTo>
                    <a:pt x="895" y="622"/>
                    <a:pt x="936" y="691"/>
                    <a:pt x="999" y="742"/>
                  </a:cubicBezTo>
                  <a:cubicBezTo>
                    <a:pt x="1062" y="793"/>
                    <a:pt x="1184" y="830"/>
                    <a:pt x="1233" y="853"/>
                  </a:cubicBezTo>
                </a:path>
              </a:pathLst>
            </a:custGeom>
            <a:noFill/>
            <a:ln w="38100" cap="flat" cmpd="sng">
              <a:solidFill>
                <a:schemeClr val="accent2">
                  <a:alpha val="100000"/>
                </a:schemeClr>
              </a:solidFill>
              <a:prstDash val="solid"/>
              <a:headEnd type="none" w="med" len="med"/>
              <a:tailEnd type="none" w="med" len="med"/>
            </a:ln>
          </p:spPr>
          <p:txBody>
            <a:bodyPr/>
            <a:p>
              <a:endParaRPr lang="zh-CN" altLang="en-US"/>
            </a:p>
          </p:txBody>
        </p:sp>
      </p:grpSp>
      <p:sp>
        <p:nvSpPr>
          <p:cNvPr id="240691" name="矩形 240690"/>
          <p:cNvSpPr/>
          <p:nvPr/>
        </p:nvSpPr>
        <p:spPr>
          <a:xfrm>
            <a:off x="608013" y="3175000"/>
            <a:ext cx="7450137" cy="457200"/>
          </a:xfrm>
          <a:prstGeom prst="rect">
            <a:avLst/>
          </a:prstGeom>
          <a:noFill/>
          <a:ln w="38100">
            <a:noFill/>
          </a:ln>
        </p:spPr>
        <p:txBody>
          <a:bodyPr>
            <a:spAutoFit/>
          </a:bodyPr>
          <a:p>
            <a:r>
              <a:rPr lang="zh-CN" altLang="en-US" sz="2400" b="1" dirty="0">
                <a:latin typeface="宋体" panose="02010600030101010101" pitchFamily="2" charset="-122"/>
              </a:rPr>
              <a:t>当</a:t>
            </a:r>
            <a:r>
              <a:rPr lang="en-US" altLang="zh-CN" sz="2400" b="1" i="1" dirty="0">
                <a:latin typeface="Times New Roman" panose="02020603050405020304" pitchFamily="18" charset="0"/>
                <a:ea typeface="楷体_GB2312" pitchFamily="49" charset="-122"/>
                <a:sym typeface="Symbol" panose="05050102010706020507" pitchFamily="18" charset="2"/>
              </a:rPr>
              <a:t> </a:t>
            </a:r>
            <a:r>
              <a:rPr lang="en-US" altLang="zh-CN"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sym typeface="Symbol" panose="05050102010706020507" pitchFamily="18" charset="2"/>
              </a:rPr>
              <a:t></a:t>
            </a:r>
            <a:r>
              <a:rPr lang="en-US" altLang="zh-CN" sz="2400" b="1" baseline="-25000">
                <a:latin typeface="Times New Roman" panose="02020603050405020304" pitchFamily="18" charset="0"/>
                <a:ea typeface="楷体_GB2312" pitchFamily="49" charset="-122"/>
              </a:rPr>
              <a:t>0 </a:t>
            </a:r>
            <a:r>
              <a:rPr lang="zh-CN" altLang="en-US" sz="2400" b="1" dirty="0">
                <a:latin typeface="宋体" panose="02010600030101010101" pitchFamily="2" charset="-122"/>
              </a:rPr>
              <a:t>时电路发生谐振，</a:t>
            </a:r>
            <a:r>
              <a:rPr lang="en-US" altLang="zh-CN" sz="2400" b="1">
                <a:latin typeface="Times New Roman" panose="02020603050405020304" pitchFamily="18" charset="0"/>
              </a:rPr>
              <a:t>|</a:t>
            </a:r>
            <a:r>
              <a:rPr lang="en-US" altLang="zh-CN" sz="2400" b="1" i="1" err="1">
                <a:latin typeface="Times New Roman" panose="02020603050405020304" pitchFamily="18" charset="0"/>
              </a:rPr>
              <a:t>H</a:t>
            </a:r>
            <a:r>
              <a:rPr lang="en-US" altLang="zh-CN" sz="2400" b="1" err="1">
                <a:latin typeface="Times New Roman" panose="02020603050405020304" pitchFamily="18" charset="0"/>
              </a:rPr>
              <a:t>(j</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)|=1</a:t>
            </a:r>
            <a:r>
              <a:rPr lang="zh-CN" altLang="en-US" sz="2400" b="1" dirty="0">
                <a:latin typeface="宋体" panose="02010600030101010101" pitchFamily="2" charset="-122"/>
              </a:rPr>
              <a:t>达到最大值。</a:t>
            </a:r>
            <a:endParaRPr lang="zh-CN" altLang="en-US" sz="2400" b="1" dirty="0">
              <a:latin typeface="宋体" panose="02010600030101010101" pitchFamily="2" charset="-122"/>
            </a:endParaRPr>
          </a:p>
        </p:txBody>
      </p:sp>
      <p:grpSp>
        <p:nvGrpSpPr>
          <p:cNvPr id="240694" name="组合 240693"/>
          <p:cNvGrpSpPr/>
          <p:nvPr/>
        </p:nvGrpSpPr>
        <p:grpSpPr>
          <a:xfrm>
            <a:off x="4937125" y="1049338"/>
            <a:ext cx="2273300" cy="1489075"/>
            <a:chOff x="3042" y="754"/>
            <a:chExt cx="1432" cy="938"/>
          </a:xfrm>
        </p:grpSpPr>
        <p:sp>
          <p:nvSpPr>
            <p:cNvPr id="240679" name="直接连接符 240678"/>
            <p:cNvSpPr/>
            <p:nvPr/>
          </p:nvSpPr>
          <p:spPr>
            <a:xfrm>
              <a:off x="3658" y="890"/>
              <a:ext cx="782" cy="0"/>
            </a:xfrm>
            <a:prstGeom prst="line">
              <a:avLst/>
            </a:prstGeom>
            <a:ln w="25400" cap="flat" cmpd="sng">
              <a:solidFill>
                <a:srgbClr val="FF0000"/>
              </a:solidFill>
              <a:prstDash val="sysDot"/>
              <a:headEnd type="none" w="med" len="med"/>
              <a:tailEnd type="none" w="med" len="lg"/>
            </a:ln>
          </p:spPr>
        </p:sp>
        <p:sp>
          <p:nvSpPr>
            <p:cNvPr id="240684" name="文本框 240683"/>
            <p:cNvSpPr txBox="1"/>
            <p:nvPr/>
          </p:nvSpPr>
          <p:spPr>
            <a:xfrm>
              <a:off x="3042" y="754"/>
              <a:ext cx="632" cy="288"/>
            </a:xfrm>
            <a:prstGeom prst="rect">
              <a:avLst/>
            </a:prstGeom>
            <a:noFill/>
            <a:ln w="38100">
              <a:noFill/>
            </a:ln>
          </p:spPr>
          <p:txBody>
            <a:bodyPr>
              <a:spAutoFit/>
            </a:bodyPr>
            <a:p>
              <a:r>
                <a:rPr lang="en-US" altLang="zh-CN" sz="2400" b="1">
                  <a:solidFill>
                    <a:srgbClr val="FF0000"/>
                  </a:solidFill>
                  <a:latin typeface="Times New Roman" panose="02020603050405020304" pitchFamily="18" charset="0"/>
                </a:rPr>
                <a:t>0.707</a:t>
              </a:r>
              <a:endParaRPr lang="en-US" altLang="zh-CN" sz="2400" b="1">
                <a:solidFill>
                  <a:srgbClr val="FF0000"/>
                </a:solidFill>
                <a:latin typeface="Times New Roman" panose="02020603050405020304" pitchFamily="18" charset="0"/>
              </a:endParaRPr>
            </a:p>
          </p:txBody>
        </p:sp>
        <p:sp>
          <p:nvSpPr>
            <p:cNvPr id="240681" name="直接连接符 240680"/>
            <p:cNvSpPr/>
            <p:nvPr/>
          </p:nvSpPr>
          <p:spPr>
            <a:xfrm>
              <a:off x="4463" y="882"/>
              <a:ext cx="11" cy="802"/>
            </a:xfrm>
            <a:prstGeom prst="line">
              <a:avLst/>
            </a:prstGeom>
            <a:ln w="25400" cap="flat" cmpd="sng">
              <a:solidFill>
                <a:srgbClr val="FF0000"/>
              </a:solidFill>
              <a:prstDash val="sysDot"/>
              <a:headEnd type="none" w="med" len="med"/>
              <a:tailEnd type="none" w="med" len="lg"/>
            </a:ln>
          </p:spPr>
        </p:sp>
        <p:sp>
          <p:nvSpPr>
            <p:cNvPr id="240680" name="直接连接符 240679"/>
            <p:cNvSpPr/>
            <p:nvPr/>
          </p:nvSpPr>
          <p:spPr>
            <a:xfrm>
              <a:off x="4167" y="890"/>
              <a:ext cx="0" cy="802"/>
            </a:xfrm>
            <a:prstGeom prst="line">
              <a:avLst/>
            </a:prstGeom>
            <a:ln w="25400" cap="flat" cmpd="sng">
              <a:solidFill>
                <a:srgbClr val="FF0000"/>
              </a:solidFill>
              <a:prstDash val="sysDot"/>
              <a:headEnd type="none" w="med" len="med"/>
              <a:tailEnd type="none" w="med" len="lg"/>
            </a:ln>
          </p:spPr>
        </p:sp>
      </p:grpSp>
      <p:grpSp>
        <p:nvGrpSpPr>
          <p:cNvPr id="240695" name="组合 240694"/>
          <p:cNvGrpSpPr/>
          <p:nvPr/>
        </p:nvGrpSpPr>
        <p:grpSpPr>
          <a:xfrm>
            <a:off x="6194425" y="2549525"/>
            <a:ext cx="1725613" cy="649288"/>
            <a:chOff x="3834" y="1699"/>
            <a:chExt cx="1087" cy="409"/>
          </a:xfrm>
        </p:grpSpPr>
        <p:sp>
          <p:nvSpPr>
            <p:cNvPr id="240682" name="文本框 240681"/>
            <p:cNvSpPr txBox="1"/>
            <p:nvPr/>
          </p:nvSpPr>
          <p:spPr>
            <a:xfrm>
              <a:off x="3834" y="1820"/>
              <a:ext cx="339" cy="288"/>
            </a:xfrm>
            <a:prstGeom prst="rect">
              <a:avLst/>
            </a:prstGeom>
            <a:noFill/>
            <a:ln w="19050">
              <a:noFill/>
            </a:ln>
          </p:spPr>
          <p:txBody>
            <a:bodyPr wrap="none" anchor="ctr">
              <a:spAutoFit/>
            </a:bodyPr>
            <a:p>
              <a:pPr algn="ctr" eaLnBrk="0" hangingPunct="0">
                <a:spcBef>
                  <a:spcPct val="50000"/>
                </a:spcBef>
              </a:pPr>
              <a:r>
                <a:rPr lang="en-US" altLang="zh-CN" sz="2400" b="1" i="1" dirty="0">
                  <a:solidFill>
                    <a:srgbClr val="FF0000"/>
                  </a:solidFill>
                  <a:latin typeface="Times New Roman" panose="02020603050405020304" pitchFamily="18" charset="0"/>
                  <a:sym typeface="Symbol" panose="05050102010706020507" pitchFamily="18" charset="2"/>
                </a:rPr>
                <a:t> </a:t>
              </a:r>
              <a:r>
                <a:rPr lang="en-US" altLang="zh-CN" sz="2400" b="1" baseline="-25000">
                  <a:solidFill>
                    <a:srgbClr val="FF0000"/>
                  </a:solidFill>
                  <a:latin typeface="Times New Roman" panose="02020603050405020304" pitchFamily="18" charset="0"/>
                  <a:sym typeface="Symbol" panose="05050102010706020507" pitchFamily="18" charset="2"/>
                </a:rPr>
                <a:t>-</a:t>
              </a:r>
              <a:endParaRPr lang="en-US" altLang="zh-CN" sz="2400" b="1">
                <a:solidFill>
                  <a:srgbClr val="FF0000"/>
                </a:solidFill>
                <a:latin typeface="Times New Roman" panose="02020603050405020304" pitchFamily="18" charset="0"/>
              </a:endParaRPr>
            </a:p>
          </p:txBody>
        </p:sp>
        <p:sp>
          <p:nvSpPr>
            <p:cNvPr id="240683" name="文本框 240682"/>
            <p:cNvSpPr txBox="1"/>
            <p:nvPr/>
          </p:nvSpPr>
          <p:spPr>
            <a:xfrm>
              <a:off x="4552" y="1820"/>
              <a:ext cx="369" cy="288"/>
            </a:xfrm>
            <a:prstGeom prst="rect">
              <a:avLst/>
            </a:prstGeom>
            <a:noFill/>
            <a:ln w="19050">
              <a:noFill/>
            </a:ln>
          </p:spPr>
          <p:txBody>
            <a:bodyPr wrap="none" anchor="ctr">
              <a:spAutoFit/>
            </a:bodyPr>
            <a:p>
              <a:pPr algn="ctr" eaLnBrk="0" hangingPunct="0">
                <a:spcBef>
                  <a:spcPct val="50000"/>
                </a:spcBef>
              </a:pPr>
              <a:r>
                <a:rPr lang="en-US" altLang="zh-CN" sz="2400" b="1" i="1" dirty="0">
                  <a:solidFill>
                    <a:srgbClr val="FF0000"/>
                  </a:solidFill>
                  <a:latin typeface="Times New Roman" panose="02020603050405020304" pitchFamily="18" charset="0"/>
                  <a:sym typeface="Symbol" panose="05050102010706020507" pitchFamily="18" charset="2"/>
                </a:rPr>
                <a:t> </a:t>
              </a:r>
              <a:r>
                <a:rPr lang="en-US" altLang="zh-CN" sz="2400" b="1" baseline="-25000">
                  <a:solidFill>
                    <a:srgbClr val="FF0000"/>
                  </a:solidFill>
                  <a:latin typeface="Times New Roman" panose="02020603050405020304" pitchFamily="18" charset="0"/>
                  <a:sym typeface="Symbol" panose="05050102010706020507" pitchFamily="18" charset="2"/>
                </a:rPr>
                <a:t>+</a:t>
              </a:r>
              <a:endParaRPr lang="en-US" altLang="zh-CN" sz="2400" b="1">
                <a:solidFill>
                  <a:srgbClr val="FF0000"/>
                </a:solidFill>
                <a:latin typeface="Times New Roman" panose="02020603050405020304" pitchFamily="18" charset="0"/>
              </a:endParaRPr>
            </a:p>
          </p:txBody>
        </p:sp>
        <p:sp>
          <p:nvSpPr>
            <p:cNvPr id="240692" name="直接连接符 240691"/>
            <p:cNvSpPr/>
            <p:nvPr/>
          </p:nvSpPr>
          <p:spPr>
            <a:xfrm flipV="1">
              <a:off x="4044" y="1699"/>
              <a:ext cx="105" cy="227"/>
            </a:xfrm>
            <a:prstGeom prst="line">
              <a:avLst/>
            </a:prstGeom>
            <a:ln w="38100" cap="flat" cmpd="sng">
              <a:solidFill>
                <a:srgbClr val="FF0000"/>
              </a:solidFill>
              <a:prstDash val="solid"/>
              <a:headEnd type="none" w="med" len="med"/>
              <a:tailEnd type="stealth" w="med" len="lg"/>
            </a:ln>
          </p:spPr>
        </p:sp>
        <p:sp>
          <p:nvSpPr>
            <p:cNvPr id="240693" name="直接连接符 240692"/>
            <p:cNvSpPr/>
            <p:nvPr/>
          </p:nvSpPr>
          <p:spPr>
            <a:xfrm flipH="1" flipV="1">
              <a:off x="4487" y="1714"/>
              <a:ext cx="130" cy="212"/>
            </a:xfrm>
            <a:prstGeom prst="line">
              <a:avLst/>
            </a:prstGeom>
            <a:ln w="38100" cap="flat" cmpd="sng">
              <a:solidFill>
                <a:srgbClr val="FF0000"/>
              </a:solidFill>
              <a:prstDash val="solid"/>
              <a:headEnd type="none" w="med" len="med"/>
              <a:tailEnd type="stealth" w="med" len="lg"/>
            </a:ln>
          </p:spPr>
        </p:sp>
      </p:grpSp>
      <p:graphicFrame>
        <p:nvGraphicFramePr>
          <p:cNvPr id="240697" name="对象 240696"/>
          <p:cNvGraphicFramePr/>
          <p:nvPr/>
        </p:nvGraphicFramePr>
        <p:xfrm>
          <a:off x="4140200" y="4313238"/>
          <a:ext cx="3036888" cy="915987"/>
        </p:xfrm>
        <a:graphic>
          <a:graphicData uri="http://schemas.openxmlformats.org/presentationml/2006/ole">
            <mc:AlternateContent xmlns:mc="http://schemas.openxmlformats.org/markup-compatibility/2006">
              <mc:Choice xmlns:v="urn:schemas-microsoft-com:vml" Requires="v">
                <p:oleObj spid="_x0000_s3097" name="" r:id="rId7" imgW="1421765" imgH="431800" progId="Equation.3">
                  <p:embed/>
                </p:oleObj>
              </mc:Choice>
              <mc:Fallback>
                <p:oleObj name="" r:id="rId7" imgW="1421765" imgH="431800" progId="Equation.3">
                  <p:embed/>
                  <p:pic>
                    <p:nvPicPr>
                      <p:cNvPr id="0" name="图片 3096"/>
                      <p:cNvPicPr/>
                      <p:nvPr/>
                    </p:nvPicPr>
                    <p:blipFill>
                      <a:blip r:embed="rId8"/>
                      <a:stretch>
                        <a:fillRect/>
                      </a:stretch>
                    </p:blipFill>
                    <p:spPr>
                      <a:xfrm>
                        <a:off x="4140200" y="4313238"/>
                        <a:ext cx="3036888" cy="915987"/>
                      </a:xfrm>
                      <a:prstGeom prst="rect">
                        <a:avLst/>
                      </a:prstGeom>
                      <a:noFill/>
                      <a:ln w="38100">
                        <a:noFill/>
                        <a:miter/>
                      </a:ln>
                    </p:spPr>
                  </p:pic>
                </p:oleObj>
              </mc:Fallback>
            </mc:AlternateContent>
          </a:graphicData>
        </a:graphic>
      </p:graphicFrame>
      <p:sp>
        <p:nvSpPr>
          <p:cNvPr id="240699" name="矩形 240698"/>
          <p:cNvSpPr/>
          <p:nvPr/>
        </p:nvSpPr>
        <p:spPr>
          <a:xfrm>
            <a:off x="576263" y="4519613"/>
            <a:ext cx="4110037" cy="457200"/>
          </a:xfrm>
          <a:prstGeom prst="rect">
            <a:avLst/>
          </a:prstGeom>
          <a:noFill/>
          <a:ln w="38100">
            <a:noFill/>
          </a:ln>
        </p:spPr>
        <p:txBody>
          <a:bodyPr>
            <a:spAutoFit/>
          </a:bodyPr>
          <a:p>
            <a:r>
              <a:rPr lang="zh-CN" altLang="en-US" sz="2400" b="1" dirty="0">
                <a:latin typeface="宋体" panose="02010600030101010101" pitchFamily="2" charset="-122"/>
              </a:rPr>
              <a:t>为求出通频带的宽度</a:t>
            </a:r>
            <a:r>
              <a:rPr lang="en-US" altLang="zh-CN" sz="2400" b="1" dirty="0">
                <a:latin typeface="宋体" panose="02010600030101010101" pitchFamily="2" charset="-122"/>
              </a:rPr>
              <a:t>,</a:t>
            </a:r>
            <a:r>
              <a:rPr lang="zh-CN" altLang="en-US" sz="2400" b="1" dirty="0">
                <a:latin typeface="宋体" panose="02010600030101010101" pitchFamily="2" charset="-122"/>
              </a:rPr>
              <a:t>令</a:t>
            </a:r>
            <a:endParaRPr lang="zh-CN" altLang="en-US" sz="2400" b="1" dirty="0">
              <a:latin typeface="宋体" panose="02010600030101010101" pitchFamily="2" charset="-122"/>
            </a:endParaRPr>
          </a:p>
        </p:txBody>
      </p:sp>
      <p:sp>
        <p:nvSpPr>
          <p:cNvPr id="240700" name="右箭头 240699"/>
          <p:cNvSpPr/>
          <p:nvPr/>
        </p:nvSpPr>
        <p:spPr>
          <a:xfrm>
            <a:off x="3654425" y="5591175"/>
            <a:ext cx="576263" cy="285750"/>
          </a:xfrm>
          <a:prstGeom prst="rightArrow">
            <a:avLst>
              <a:gd name="adj1" fmla="val 50000"/>
              <a:gd name="adj2" fmla="val 50416"/>
            </a:avLst>
          </a:prstGeom>
          <a:solidFill>
            <a:schemeClr val="accent1"/>
          </a:solidFill>
          <a:ln w="38100" cap="flat" cmpd="sng">
            <a:solidFill>
              <a:schemeClr val="tx1"/>
            </a:solidFill>
            <a:prstDash val="solid"/>
            <a:miter/>
            <a:headEnd type="none" w="med" len="med"/>
            <a:tailEnd type="none" w="med" len="med"/>
          </a:ln>
        </p:spPr>
        <p:txBody>
          <a:bodyPr/>
          <a:p>
            <a:endParaRPr lang="zh-CN" altLang="en-US"/>
          </a:p>
        </p:txBody>
      </p:sp>
      <p:sp>
        <p:nvSpPr>
          <p:cNvPr id="240702" name="矩形 240701"/>
          <p:cNvSpPr/>
          <p:nvPr/>
        </p:nvSpPr>
        <p:spPr>
          <a:xfrm>
            <a:off x="611188" y="3856038"/>
            <a:ext cx="5402262" cy="457200"/>
          </a:xfrm>
          <a:prstGeom prst="rect">
            <a:avLst/>
          </a:prstGeom>
          <a:noFill/>
          <a:ln w="38100">
            <a:noFill/>
          </a:ln>
        </p:spPr>
        <p:txBody>
          <a:bodyPr>
            <a:spAutoFit/>
          </a:bodyPr>
          <a:p>
            <a:r>
              <a:rPr lang="zh-CN" altLang="en-US" sz="2400" b="1" dirty="0">
                <a:latin typeface="宋体" panose="02010600030101010101" pitchFamily="2" charset="-122"/>
              </a:rPr>
              <a:t>曲线表明该电路具有</a:t>
            </a:r>
            <a:r>
              <a:rPr lang="zh-CN" altLang="en-US" sz="2400" b="1" dirty="0">
                <a:solidFill>
                  <a:srgbClr val="FF0000"/>
                </a:solidFill>
                <a:latin typeface="宋体" panose="02010600030101010101" pitchFamily="2" charset="-122"/>
              </a:rPr>
              <a:t>带通滤波</a:t>
            </a:r>
            <a:r>
              <a:rPr lang="zh-CN" altLang="en-US" sz="2400" b="1" dirty="0">
                <a:latin typeface="宋体" panose="02010600030101010101" pitchFamily="2" charset="-122"/>
              </a:rPr>
              <a:t>特性。</a:t>
            </a:r>
            <a:endParaRPr lang="zh-CN" altLang="en-US" sz="2400" b="1" dirty="0">
              <a:latin typeface="宋体" panose="02010600030101010101" pitchFamily="2" charset="-122"/>
            </a:endParaRPr>
          </a:p>
        </p:txBody>
      </p:sp>
      <p:graphicFrame>
        <p:nvGraphicFramePr>
          <p:cNvPr id="240703" name="对象 240702"/>
          <p:cNvGraphicFramePr/>
          <p:nvPr/>
        </p:nvGraphicFramePr>
        <p:xfrm>
          <a:off x="4686300" y="5265738"/>
          <a:ext cx="3073400" cy="1033462"/>
        </p:xfrm>
        <a:graphic>
          <a:graphicData uri="http://schemas.openxmlformats.org/presentationml/2006/ole">
            <mc:AlternateContent xmlns:mc="http://schemas.openxmlformats.org/markup-compatibility/2006">
              <mc:Choice xmlns:v="urn:schemas-microsoft-com:vml" Requires="v">
                <p:oleObj spid="_x0000_s3098" name="" r:id="rId9" imgW="1358900" imgH="469900" progId="Equation.3">
                  <p:embed/>
                </p:oleObj>
              </mc:Choice>
              <mc:Fallback>
                <p:oleObj name="" r:id="rId9" imgW="1358900" imgH="469900" progId="Equation.3">
                  <p:embed/>
                  <p:pic>
                    <p:nvPicPr>
                      <p:cNvPr id="0" name="图片 3097"/>
                      <p:cNvPicPr/>
                      <p:nvPr/>
                    </p:nvPicPr>
                    <p:blipFill>
                      <a:blip r:embed="rId10"/>
                      <a:stretch>
                        <a:fillRect/>
                      </a:stretch>
                    </p:blipFill>
                    <p:spPr>
                      <a:xfrm>
                        <a:off x="4686300" y="5265738"/>
                        <a:ext cx="3073400" cy="103346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40649"/>
                                        </p:tgtEl>
                                        <p:attrNameLst>
                                          <p:attrName>style.visibility</p:attrName>
                                        </p:attrNameLst>
                                      </p:cBhvr>
                                      <p:to>
                                        <p:strVal val="visible"/>
                                      </p:to>
                                    </p:set>
                                    <p:animEffect transition="in" filter="dissolve">
                                      <p:cBhvr>
                                        <p:cTn id="7" dur="500"/>
                                        <p:tgtEl>
                                          <p:spTgt spid="2406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68"/>
                                        </p:tgtEl>
                                        <p:attrNameLst>
                                          <p:attrName>style.visibility</p:attrName>
                                        </p:attrNameLst>
                                      </p:cBhvr>
                                      <p:to>
                                        <p:strVal val="visible"/>
                                      </p:to>
                                    </p:set>
                                    <p:animEffect transition="in" filter="wipe(left)">
                                      <p:cBhvr>
                                        <p:cTn id="12" dur="500"/>
                                        <p:tgtEl>
                                          <p:spTgt spid="2406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0691"/>
                                        </p:tgtEl>
                                        <p:attrNameLst>
                                          <p:attrName>style.visibility</p:attrName>
                                        </p:attrNameLst>
                                      </p:cBhvr>
                                      <p:to>
                                        <p:strVal val="visible"/>
                                      </p:to>
                                    </p:set>
                                    <p:animEffect transition="in" filter="wipe(left)">
                                      <p:cBhvr>
                                        <p:cTn id="17" dur="500"/>
                                        <p:tgtEl>
                                          <p:spTgt spid="240691"/>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240689"/>
                                        </p:tgtEl>
                                        <p:attrNameLst>
                                          <p:attrName>style.visibility</p:attrName>
                                        </p:attrNameLst>
                                      </p:cBhvr>
                                      <p:to>
                                        <p:strVal val="visible"/>
                                      </p:to>
                                    </p:set>
                                    <p:anim calcmode="lin" valueType="num">
                                      <p:cBhvr>
                                        <p:cTn id="22" dur="1000" fill="hold"/>
                                        <p:tgtEl>
                                          <p:spTgt spid="240689"/>
                                        </p:tgtEl>
                                        <p:attrNameLst>
                                          <p:attrName>ppt_w</p:attrName>
                                        </p:attrNameLst>
                                      </p:cBhvr>
                                      <p:tavLst>
                                        <p:tav tm="0">
                                          <p:val>
                                            <p:fltVal val="0.000000"/>
                                          </p:val>
                                        </p:tav>
                                        <p:tav tm="100000">
                                          <p:val>
                                            <p:strVal val="#ppt_w"/>
                                          </p:val>
                                        </p:tav>
                                      </p:tavLst>
                                    </p:anim>
                                    <p:anim calcmode="lin" valueType="num">
                                      <p:cBhvr>
                                        <p:cTn id="23" dur="1000" fill="hold"/>
                                        <p:tgtEl>
                                          <p:spTgt spid="240689"/>
                                        </p:tgtEl>
                                        <p:attrNameLst>
                                          <p:attrName>ppt_h</p:attrName>
                                        </p:attrNameLst>
                                      </p:cBhvr>
                                      <p:tavLst>
                                        <p:tav tm="0">
                                          <p:val>
                                            <p:fltVal val="0.000000"/>
                                          </p:val>
                                        </p:tav>
                                        <p:tav tm="100000">
                                          <p:val>
                                            <p:strVal val="#ppt_h"/>
                                          </p:val>
                                        </p:tav>
                                      </p:tavLst>
                                    </p:anim>
                                    <p:anim calcmode="lin" valueType="num">
                                      <p:cBhvr>
                                        <p:cTn id="24" dur="1000" fill="hold"/>
                                        <p:tgtEl>
                                          <p:spTgt spid="240689"/>
                                        </p:tgtEl>
                                        <p:attrNameLst>
                                          <p:attrName>style.rotation</p:attrName>
                                        </p:attrNameLst>
                                      </p:cBhvr>
                                      <p:tavLst>
                                        <p:tav tm="0">
                                          <p:val>
                                            <p:fltVal val="90.000000"/>
                                          </p:val>
                                        </p:tav>
                                        <p:tav tm="100000">
                                          <p:val>
                                            <p:fltVal val="0.000000"/>
                                          </p:val>
                                        </p:tav>
                                      </p:tavLst>
                                    </p:anim>
                                    <p:animEffect transition="in" filter="fade">
                                      <p:cBhvr>
                                        <p:cTn id="25" dur="1000"/>
                                        <p:tgtEl>
                                          <p:spTgt spid="240689"/>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240702"/>
                                        </p:tgtEl>
                                        <p:attrNameLst>
                                          <p:attrName>style.visibility</p:attrName>
                                        </p:attrNameLst>
                                      </p:cBhvr>
                                      <p:to>
                                        <p:strVal val="visible"/>
                                      </p:to>
                                    </p:set>
                                    <p:anim calcmode="discrete" valueType="clr">
                                      <p:cBhvr override="childStyle">
                                        <p:cTn id="30" dur="80"/>
                                        <p:tgtEl>
                                          <p:spTgt spid="240702"/>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240702"/>
                                        </p:tgtEl>
                                        <p:attrNameLst>
                                          <p:attrName>fillcolor</p:attrName>
                                        </p:attrNameLst>
                                      </p:cBhvr>
                                      <p:tavLst>
                                        <p:tav tm="0">
                                          <p:val>
                                            <p:clrVal>
                                              <a:schemeClr val="accent2"/>
                                            </p:clrVal>
                                          </p:val>
                                        </p:tav>
                                        <p:tav tm="50000">
                                          <p:val>
                                            <p:clrVal>
                                              <a:schemeClr val="hlink"/>
                                            </p:clrVal>
                                          </p:val>
                                        </p:tav>
                                      </p:tavLst>
                                    </p:anim>
                                    <p:set>
                                      <p:cBhvr>
                                        <p:cTn id="32" dur="80"/>
                                        <p:tgtEl>
                                          <p:spTgt spid="240702"/>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0699"/>
                                        </p:tgtEl>
                                        <p:attrNameLst>
                                          <p:attrName>style.visibility</p:attrName>
                                        </p:attrNameLst>
                                      </p:cBhvr>
                                      <p:to>
                                        <p:strVal val="visible"/>
                                      </p:to>
                                    </p:set>
                                    <p:animEffect transition="in" filter="wipe(left)">
                                      <p:cBhvr>
                                        <p:cTn id="37" dur="500"/>
                                        <p:tgtEl>
                                          <p:spTgt spid="240699"/>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40697"/>
                                        </p:tgtEl>
                                        <p:attrNameLst>
                                          <p:attrName>style.visibility</p:attrName>
                                        </p:attrNameLst>
                                      </p:cBhvr>
                                      <p:to>
                                        <p:strVal val="visible"/>
                                      </p:to>
                                    </p:set>
                                    <p:animEffect transition="in" filter="wipe(left)">
                                      <p:cBhvr>
                                        <p:cTn id="41" dur="500"/>
                                        <p:tgtEl>
                                          <p:spTgt spid="24069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40694"/>
                                        </p:tgtEl>
                                        <p:attrNameLst>
                                          <p:attrName>style.visibility</p:attrName>
                                        </p:attrNameLst>
                                      </p:cBhvr>
                                      <p:to>
                                        <p:strVal val="visible"/>
                                      </p:to>
                                    </p:set>
                                    <p:animEffect transition="in" filter="wipe(up)">
                                      <p:cBhvr>
                                        <p:cTn id="46" dur="500"/>
                                        <p:tgtEl>
                                          <p:spTgt spid="240694"/>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40695"/>
                                        </p:tgtEl>
                                        <p:attrNameLst>
                                          <p:attrName>style.visibility</p:attrName>
                                        </p:attrNameLst>
                                      </p:cBhvr>
                                      <p:to>
                                        <p:strVal val="visible"/>
                                      </p:to>
                                    </p:set>
                                    <p:animEffect transition="in" filter="wipe(up)">
                                      <p:cBhvr>
                                        <p:cTn id="50" dur="500"/>
                                        <p:tgtEl>
                                          <p:spTgt spid="24069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40646"/>
                                        </p:tgtEl>
                                        <p:attrNameLst>
                                          <p:attrName>style.visibility</p:attrName>
                                        </p:attrNameLst>
                                      </p:cBhvr>
                                      <p:to>
                                        <p:strVal val="visible"/>
                                      </p:to>
                                    </p:set>
                                    <p:animEffect transition="in" filter="blinds(horizontal)">
                                      <p:cBhvr>
                                        <p:cTn id="55" dur="500"/>
                                        <p:tgtEl>
                                          <p:spTgt spid="24064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0700"/>
                                        </p:tgtEl>
                                        <p:attrNameLst>
                                          <p:attrName>style.visibility</p:attrName>
                                        </p:attrNameLst>
                                      </p:cBhvr>
                                      <p:to>
                                        <p:strVal val="visible"/>
                                      </p:to>
                                    </p:set>
                                    <p:animEffect transition="in" filter="wipe(left)">
                                      <p:cBhvr>
                                        <p:cTn id="60" dur="500"/>
                                        <p:tgtEl>
                                          <p:spTgt spid="240700"/>
                                        </p:tgtEl>
                                      </p:cBhvr>
                                    </p:animEffect>
                                  </p:childTnLst>
                                </p:cTn>
                              </p:par>
                            </p:childTnLst>
                          </p:cTn>
                        </p:par>
                        <p:par>
                          <p:cTn id="61" fill="hold">
                            <p:stCondLst>
                              <p:cond delay="500"/>
                            </p:stCondLst>
                            <p:childTnLst>
                              <p:par>
                                <p:cTn id="62" presetID="8" presetClass="entr" presetSubtype="32" fill="hold" nodeType="afterEffect">
                                  <p:stCondLst>
                                    <p:cond delay="0"/>
                                  </p:stCondLst>
                                  <p:childTnLst>
                                    <p:set>
                                      <p:cBhvr>
                                        <p:cTn id="63" dur="1" fill="hold">
                                          <p:stCondLst>
                                            <p:cond delay="0"/>
                                          </p:stCondLst>
                                        </p:cTn>
                                        <p:tgtEl>
                                          <p:spTgt spid="240703"/>
                                        </p:tgtEl>
                                        <p:attrNameLst>
                                          <p:attrName>style.visibility</p:attrName>
                                        </p:attrNameLst>
                                      </p:cBhvr>
                                      <p:to>
                                        <p:strVal val="visible"/>
                                      </p:to>
                                    </p:set>
                                    <p:animEffect transition="in" filter="diamond(out)">
                                      <p:cBhvr>
                                        <p:cTn id="64" dur="500"/>
                                        <p:tgtEl>
                                          <p:spTgt spid="24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68" grpId="0"/>
      <p:bldP spid="240691" grpId="0"/>
      <p:bldP spid="240699" grpId="0"/>
      <p:bldP spid="2407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373380" y="1029970"/>
            <a:ext cx="3910965" cy="1631950"/>
            <a:chOff x="997" y="5142"/>
            <a:chExt cx="6159" cy="2570"/>
          </a:xfrm>
        </p:grpSpPr>
        <p:sp>
          <p:nvSpPr>
            <p:cNvPr id="9" name="直接连接符 8"/>
            <p:cNvSpPr/>
            <p:nvPr/>
          </p:nvSpPr>
          <p:spPr>
            <a:xfrm flipV="1">
              <a:off x="3133" y="5188"/>
              <a:ext cx="0" cy="2420"/>
            </a:xfrm>
            <a:prstGeom prst="line">
              <a:avLst/>
            </a:prstGeom>
            <a:ln w="38100" cap="flat" cmpd="sng">
              <a:solidFill>
                <a:schemeClr val="tx1"/>
              </a:solidFill>
              <a:prstDash val="solid"/>
              <a:headEnd type="oval" w="med" len="med"/>
              <a:tailEnd type="oval" w="med" len="med"/>
            </a:ln>
          </p:spPr>
        </p:sp>
        <p:sp>
          <p:nvSpPr>
            <p:cNvPr id="244769" name="直接连接符 244768"/>
            <p:cNvSpPr/>
            <p:nvPr/>
          </p:nvSpPr>
          <p:spPr>
            <a:xfrm>
              <a:off x="1743" y="5208"/>
              <a:ext cx="1" cy="2411"/>
            </a:xfrm>
            <a:prstGeom prst="line">
              <a:avLst/>
            </a:prstGeom>
            <a:ln w="38100" cap="flat" cmpd="sng">
              <a:solidFill>
                <a:schemeClr val="tx1"/>
              </a:solidFill>
              <a:prstDash val="solid"/>
              <a:headEnd type="none" w="med" len="med"/>
              <a:tailEnd type="none" w="med" len="med"/>
            </a:ln>
          </p:spPr>
        </p:sp>
        <p:sp>
          <p:nvSpPr>
            <p:cNvPr id="244772" name="文本框 244771"/>
            <p:cNvSpPr txBox="1"/>
            <p:nvPr/>
          </p:nvSpPr>
          <p:spPr>
            <a:xfrm>
              <a:off x="3468" y="6210"/>
              <a:ext cx="927" cy="628"/>
            </a:xfrm>
            <a:prstGeom prst="rect">
              <a:avLst/>
            </a:prstGeom>
            <a:noFill/>
            <a:ln w="9525">
              <a:noFill/>
            </a:ln>
          </p:spPr>
          <p:txBody>
            <a:bodyPr wrap="square">
              <a:spAutoFit/>
            </a:bodyPr>
            <a:p>
              <a:r>
                <a:rPr lang="en-US" altLang="zh-CN" sz="2000" b="1" err="1">
                  <a:latin typeface="Times New Roman" panose="02020603050405020304" pitchFamily="18" charset="0"/>
                </a:rPr>
                <a:t>s</a:t>
              </a:r>
              <a:r>
                <a:rPr lang="en-US" altLang="zh-CN" sz="2000" b="1" err="1">
                  <a:latin typeface="Times New Roman" panose="02020603050405020304" pitchFamily="18" charset="0"/>
                </a:rPr>
                <a:t>L</a:t>
              </a:r>
              <a:endParaRPr lang="en-US" altLang="zh-CN" sz="2000" b="1">
                <a:latin typeface="Times New Roman" panose="02020603050405020304" pitchFamily="18" charset="0"/>
              </a:endParaRPr>
            </a:p>
          </p:txBody>
        </p:sp>
        <p:graphicFrame>
          <p:nvGraphicFramePr>
            <p:cNvPr id="244773" name="对象 244772"/>
            <p:cNvGraphicFramePr/>
            <p:nvPr/>
          </p:nvGraphicFramePr>
          <p:xfrm>
            <a:off x="4635" y="5814"/>
            <a:ext cx="620" cy="1048"/>
          </p:xfrm>
          <a:graphic>
            <a:graphicData uri="http://schemas.openxmlformats.org/presentationml/2006/ole">
              <mc:AlternateContent xmlns:mc="http://schemas.openxmlformats.org/markup-compatibility/2006">
                <mc:Choice xmlns:v="urn:schemas-microsoft-com:vml" Requires="v">
                  <p:oleObj spid="_x0000_s3107" name="" r:id="rId1" imgW="241300" imgH="405765" progId="Equation.3">
                    <p:embed/>
                  </p:oleObj>
                </mc:Choice>
                <mc:Fallback>
                  <p:oleObj name="" r:id="rId1" imgW="241300" imgH="405765" progId="Equation.3">
                    <p:embed/>
                    <p:pic>
                      <p:nvPicPr>
                        <p:cNvPr id="0" name="图片 3106"/>
                        <p:cNvPicPr/>
                        <p:nvPr/>
                      </p:nvPicPr>
                      <p:blipFill>
                        <a:blip r:embed="rId2"/>
                        <a:stretch>
                          <a:fillRect/>
                        </a:stretch>
                      </p:blipFill>
                      <p:spPr>
                        <a:xfrm>
                          <a:off x="4635" y="5814"/>
                          <a:ext cx="620" cy="1048"/>
                        </a:xfrm>
                        <a:prstGeom prst="rect">
                          <a:avLst/>
                        </a:prstGeom>
                        <a:noFill/>
                        <a:ln w="38100">
                          <a:noFill/>
                          <a:miter/>
                        </a:ln>
                      </p:spPr>
                    </p:pic>
                  </p:oleObj>
                </mc:Fallback>
              </mc:AlternateContent>
            </a:graphicData>
          </a:graphic>
        </p:graphicFrame>
        <p:grpSp>
          <p:nvGrpSpPr>
            <p:cNvPr id="244774" name="组合 244773"/>
            <p:cNvGrpSpPr/>
            <p:nvPr/>
          </p:nvGrpSpPr>
          <p:grpSpPr>
            <a:xfrm rot="0">
              <a:off x="5329" y="6330"/>
              <a:ext cx="600" cy="240"/>
              <a:chOff x="1148" y="1106"/>
              <a:chExt cx="240" cy="96"/>
            </a:xfrm>
          </p:grpSpPr>
          <p:sp>
            <p:nvSpPr>
              <p:cNvPr id="244775" name="直接连接符 244774"/>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44776" name="直接连接符 244775"/>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44777" name="组合 244776"/>
            <p:cNvGrpSpPr/>
            <p:nvPr/>
          </p:nvGrpSpPr>
          <p:grpSpPr>
            <a:xfrm rot="5400000">
              <a:off x="3819" y="6395"/>
              <a:ext cx="960" cy="143"/>
              <a:chOff x="576" y="711"/>
              <a:chExt cx="384" cy="57"/>
            </a:xfrm>
          </p:grpSpPr>
          <p:sp>
            <p:nvSpPr>
              <p:cNvPr id="244778" name="任意多边形 244777"/>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79" name="任意多边形 244778"/>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80" name="任意多边形 244779"/>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81" name="任意多边形 244780"/>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44782" name="直接连接符 244781"/>
            <p:cNvSpPr/>
            <p:nvPr/>
          </p:nvSpPr>
          <p:spPr>
            <a:xfrm>
              <a:off x="4229" y="5208"/>
              <a:ext cx="0" cy="823"/>
            </a:xfrm>
            <a:prstGeom prst="line">
              <a:avLst/>
            </a:prstGeom>
            <a:ln w="38100" cap="flat" cmpd="sng">
              <a:solidFill>
                <a:schemeClr val="tx1"/>
              </a:solidFill>
              <a:prstDash val="solid"/>
              <a:headEnd type="oval" w="med" len="med"/>
              <a:tailEnd type="none" w="med" len="med"/>
            </a:ln>
          </p:spPr>
        </p:sp>
        <p:sp>
          <p:nvSpPr>
            <p:cNvPr id="244783" name="直接连接符 244782"/>
            <p:cNvSpPr/>
            <p:nvPr/>
          </p:nvSpPr>
          <p:spPr>
            <a:xfrm flipV="1">
              <a:off x="1768" y="7625"/>
              <a:ext cx="4991" cy="8"/>
            </a:xfrm>
            <a:prstGeom prst="line">
              <a:avLst/>
            </a:prstGeom>
            <a:ln w="38100" cap="flat" cmpd="sng">
              <a:solidFill>
                <a:schemeClr val="tx1"/>
              </a:solidFill>
              <a:prstDash val="solid"/>
              <a:headEnd type="none" w="med" len="med"/>
              <a:tailEnd type="none" w="med" len="med"/>
            </a:ln>
          </p:spPr>
        </p:sp>
        <p:sp>
          <p:nvSpPr>
            <p:cNvPr id="244784" name="直接连接符 244783"/>
            <p:cNvSpPr/>
            <p:nvPr/>
          </p:nvSpPr>
          <p:spPr>
            <a:xfrm>
              <a:off x="5629" y="5208"/>
              <a:ext cx="0" cy="1093"/>
            </a:xfrm>
            <a:prstGeom prst="line">
              <a:avLst/>
            </a:prstGeom>
            <a:ln w="38100" cap="flat" cmpd="sng">
              <a:solidFill>
                <a:schemeClr val="tx1"/>
              </a:solidFill>
              <a:prstDash val="solid"/>
              <a:headEnd type="oval" w="med" len="med"/>
              <a:tailEnd type="none" w="med" len="med"/>
            </a:ln>
          </p:spPr>
        </p:sp>
        <p:sp>
          <p:nvSpPr>
            <p:cNvPr id="244785" name="直接连接符 244784"/>
            <p:cNvSpPr/>
            <p:nvPr/>
          </p:nvSpPr>
          <p:spPr>
            <a:xfrm>
              <a:off x="1746" y="5208"/>
              <a:ext cx="4950" cy="17"/>
            </a:xfrm>
            <a:prstGeom prst="line">
              <a:avLst/>
            </a:prstGeom>
            <a:ln w="38100" cap="flat" cmpd="sng">
              <a:solidFill>
                <a:schemeClr val="tx1"/>
              </a:solidFill>
              <a:prstDash val="solid"/>
              <a:headEnd type="none" w="med" len="med"/>
              <a:tailEnd type="none" w="med" len="med"/>
            </a:ln>
          </p:spPr>
        </p:sp>
        <p:sp>
          <p:nvSpPr>
            <p:cNvPr id="244786" name="直接连接符 244785"/>
            <p:cNvSpPr/>
            <p:nvPr/>
          </p:nvSpPr>
          <p:spPr>
            <a:xfrm flipV="1">
              <a:off x="5627" y="6570"/>
              <a:ext cx="0" cy="1050"/>
            </a:xfrm>
            <a:prstGeom prst="line">
              <a:avLst/>
            </a:prstGeom>
            <a:ln w="38100" cap="flat" cmpd="sng">
              <a:solidFill>
                <a:schemeClr val="tx1"/>
              </a:solidFill>
              <a:prstDash val="solid"/>
              <a:headEnd type="oval" w="med" len="med"/>
              <a:tailEnd type="none" w="med" len="med"/>
            </a:ln>
          </p:spPr>
        </p:sp>
        <p:sp>
          <p:nvSpPr>
            <p:cNvPr id="244787" name="文本框 244786"/>
            <p:cNvSpPr txBox="1"/>
            <p:nvPr/>
          </p:nvSpPr>
          <p:spPr>
            <a:xfrm>
              <a:off x="2277" y="6137"/>
              <a:ext cx="775" cy="720"/>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44788" name="矩形 244787"/>
            <p:cNvSpPr/>
            <p:nvPr/>
          </p:nvSpPr>
          <p:spPr>
            <a:xfrm rot="5400000">
              <a:off x="2708" y="6300"/>
              <a:ext cx="848" cy="285"/>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44789" name="直接连接符 244788"/>
            <p:cNvSpPr/>
            <p:nvPr/>
          </p:nvSpPr>
          <p:spPr>
            <a:xfrm>
              <a:off x="4272" y="6943"/>
              <a:ext cx="5" cy="665"/>
            </a:xfrm>
            <a:prstGeom prst="line">
              <a:avLst/>
            </a:prstGeom>
            <a:ln w="38100" cap="flat" cmpd="sng">
              <a:solidFill>
                <a:schemeClr val="tx1"/>
              </a:solidFill>
              <a:prstDash val="solid"/>
              <a:headEnd type="none" w="med" len="med"/>
              <a:tailEnd type="oval" w="med" len="med"/>
            </a:ln>
          </p:spPr>
        </p:sp>
        <p:sp>
          <p:nvSpPr>
            <p:cNvPr id="2" name="椭圆 1"/>
            <p:cNvSpPr/>
            <p:nvPr/>
          </p:nvSpPr>
          <p:spPr>
            <a:xfrm>
              <a:off x="6696" y="5142"/>
              <a:ext cx="170" cy="17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3" name="椭圆 2"/>
            <p:cNvSpPr/>
            <p:nvPr/>
          </p:nvSpPr>
          <p:spPr>
            <a:xfrm>
              <a:off x="6759" y="7542"/>
              <a:ext cx="170" cy="17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4" name="文本框 3"/>
            <p:cNvSpPr txBox="1"/>
            <p:nvPr/>
          </p:nvSpPr>
          <p:spPr>
            <a:xfrm>
              <a:off x="6500" y="5378"/>
              <a:ext cx="563" cy="720"/>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5" name="文本框 4"/>
            <p:cNvSpPr txBox="1"/>
            <p:nvPr/>
          </p:nvSpPr>
          <p:spPr>
            <a:xfrm>
              <a:off x="6533" y="6723"/>
              <a:ext cx="530" cy="720"/>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30496" name="对象 230495"/>
            <p:cNvGraphicFramePr/>
            <p:nvPr/>
          </p:nvGraphicFramePr>
          <p:xfrm>
            <a:off x="997" y="5465"/>
            <a:ext cx="600" cy="760"/>
          </p:xfrm>
          <a:graphic>
            <a:graphicData uri="http://schemas.openxmlformats.org/presentationml/2006/ole">
              <mc:AlternateContent xmlns:mc="http://schemas.openxmlformats.org/markup-compatibility/2006">
                <mc:Choice xmlns:v="urn:schemas-microsoft-com:vml" Requires="v">
                  <p:oleObj spid="_x0000_s3128" name="" r:id="rId3" imgW="190500" imgH="241300" progId="Equation.3">
                    <p:embed/>
                  </p:oleObj>
                </mc:Choice>
                <mc:Fallback>
                  <p:oleObj name="" r:id="rId3" imgW="190500" imgH="241300" progId="Equation.3">
                    <p:embed/>
                    <p:pic>
                      <p:nvPicPr>
                        <p:cNvPr id="0" name="图片 3127"/>
                        <p:cNvPicPr/>
                        <p:nvPr/>
                      </p:nvPicPr>
                      <p:blipFill>
                        <a:blip r:embed="rId4"/>
                        <a:stretch>
                          <a:fillRect/>
                        </a:stretch>
                      </p:blipFill>
                      <p:spPr>
                        <a:xfrm>
                          <a:off x="997" y="5465"/>
                          <a:ext cx="600" cy="760"/>
                        </a:xfrm>
                        <a:prstGeom prst="rect">
                          <a:avLst/>
                        </a:prstGeom>
                        <a:noFill/>
                        <a:ln w="38100">
                          <a:noFill/>
                          <a:miter/>
                        </a:ln>
                      </p:spPr>
                    </p:pic>
                  </p:oleObj>
                </mc:Fallback>
              </mc:AlternateContent>
            </a:graphicData>
          </a:graphic>
        </p:graphicFrame>
        <p:grpSp>
          <p:nvGrpSpPr>
            <p:cNvPr id="230519" name="组合 230518"/>
            <p:cNvGrpSpPr/>
            <p:nvPr/>
          </p:nvGrpSpPr>
          <p:grpSpPr>
            <a:xfrm rot="0">
              <a:off x="1352" y="6098"/>
              <a:ext cx="782" cy="748"/>
              <a:chOff x="3358" y="1792"/>
              <a:chExt cx="313" cy="299"/>
            </a:xfrm>
          </p:grpSpPr>
          <p:sp>
            <p:nvSpPr>
              <p:cNvPr id="230520" name="椭圆 230519"/>
              <p:cNvSpPr/>
              <p:nvPr/>
            </p:nvSpPr>
            <p:spPr>
              <a:xfrm>
                <a:off x="3358" y="1792"/>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30521" name="直接连接符 230520"/>
              <p:cNvSpPr/>
              <p:nvPr/>
            </p:nvSpPr>
            <p:spPr>
              <a:xfrm>
                <a:off x="3358" y="1951"/>
                <a:ext cx="313" cy="1"/>
              </a:xfrm>
              <a:prstGeom prst="line">
                <a:avLst/>
              </a:prstGeom>
              <a:ln w="38100" cap="flat" cmpd="sng">
                <a:solidFill>
                  <a:schemeClr val="tx1"/>
                </a:solidFill>
                <a:prstDash val="solid"/>
                <a:headEnd type="none" w="med" len="med"/>
                <a:tailEnd type="none" w="med" len="med"/>
              </a:ln>
            </p:spPr>
          </p:sp>
        </p:grpSp>
        <p:sp>
          <p:nvSpPr>
            <p:cNvPr id="230522" name="直接连接符 230521"/>
            <p:cNvSpPr/>
            <p:nvPr/>
          </p:nvSpPr>
          <p:spPr>
            <a:xfrm flipH="1" flipV="1">
              <a:off x="1744" y="5650"/>
              <a:ext cx="5" cy="448"/>
            </a:xfrm>
            <a:prstGeom prst="line">
              <a:avLst/>
            </a:prstGeom>
            <a:ln w="38100" cap="flat" cmpd="sng">
              <a:solidFill>
                <a:srgbClr val="FF0000"/>
              </a:solidFill>
              <a:prstDash val="solid"/>
              <a:headEnd type="none" w="med" len="med"/>
              <a:tailEnd type="stealth" w="med" len="lg"/>
            </a:ln>
          </p:spPr>
        </p:sp>
        <p:graphicFrame>
          <p:nvGraphicFramePr>
            <p:cNvPr id="10" name="对象 9"/>
            <p:cNvGraphicFramePr/>
            <p:nvPr/>
          </p:nvGraphicFramePr>
          <p:xfrm>
            <a:off x="6556" y="6110"/>
            <a:ext cx="600" cy="800"/>
          </p:xfrm>
          <a:graphic>
            <a:graphicData uri="http://schemas.openxmlformats.org/presentationml/2006/ole">
              <mc:AlternateContent xmlns:mc="http://schemas.openxmlformats.org/markup-compatibility/2006">
                <mc:Choice xmlns:v="urn:schemas-microsoft-com:vml" Requires="v">
                  <p:oleObj spid="_x0000_s11" name="" r:id="rId5" imgW="190500" imgH="254000" progId="Equation.3">
                    <p:embed/>
                  </p:oleObj>
                </mc:Choice>
                <mc:Fallback>
                  <p:oleObj name="" r:id="rId5" imgW="190500" imgH="254000" progId="Equation.3">
                    <p:embed/>
                    <p:pic>
                      <p:nvPicPr>
                        <p:cNvPr id="0" name="图片 3127"/>
                        <p:cNvPicPr/>
                        <p:nvPr/>
                      </p:nvPicPr>
                      <p:blipFill>
                        <a:blip r:embed="rId6"/>
                        <a:stretch>
                          <a:fillRect/>
                        </a:stretch>
                      </p:blipFill>
                      <p:spPr>
                        <a:xfrm>
                          <a:off x="6556" y="6110"/>
                          <a:ext cx="600" cy="800"/>
                        </a:xfrm>
                        <a:prstGeom prst="rect">
                          <a:avLst/>
                        </a:prstGeom>
                        <a:noFill/>
                        <a:ln w="38100">
                          <a:noFill/>
                          <a:miter/>
                        </a:ln>
                      </p:spPr>
                    </p:pic>
                  </p:oleObj>
                </mc:Fallback>
              </mc:AlternateContent>
            </a:graphicData>
          </a:graphic>
        </p:graphicFrame>
      </p:grpSp>
      <p:graphicFrame>
        <p:nvGraphicFramePr>
          <p:cNvPr id="13" name="对象 12"/>
          <p:cNvGraphicFramePr/>
          <p:nvPr/>
        </p:nvGraphicFramePr>
        <p:xfrm>
          <a:off x="4863148" y="702152"/>
          <a:ext cx="3342640" cy="763270"/>
        </p:xfrm>
        <a:graphic>
          <a:graphicData uri="http://schemas.openxmlformats.org/presentationml/2006/ole">
            <mc:AlternateContent xmlns:mc="http://schemas.openxmlformats.org/markup-compatibility/2006">
              <mc:Choice xmlns:v="urn:schemas-microsoft-com:vml" Requires="v">
                <p:oleObj spid="_x0000_s14" name="" r:id="rId7" imgW="1879600" imgH="405765" progId="Equation.3">
                  <p:embed/>
                </p:oleObj>
              </mc:Choice>
              <mc:Fallback>
                <p:oleObj name="" r:id="rId7" imgW="1879600" imgH="405765" progId="Equation.3">
                  <p:embed/>
                  <p:pic>
                    <p:nvPicPr>
                      <p:cNvPr id="0" name="图片 3091"/>
                      <p:cNvPicPr/>
                      <p:nvPr/>
                    </p:nvPicPr>
                    <p:blipFill>
                      <a:blip r:embed="rId8"/>
                      <a:stretch>
                        <a:fillRect/>
                      </a:stretch>
                    </p:blipFill>
                    <p:spPr>
                      <a:xfrm>
                        <a:off x="4863148" y="702152"/>
                        <a:ext cx="3342640" cy="763270"/>
                      </a:xfrm>
                      <a:prstGeom prst="rect">
                        <a:avLst/>
                      </a:prstGeom>
                      <a:noFill/>
                      <a:ln w="38100">
                        <a:noFill/>
                        <a:miter/>
                      </a:ln>
                    </p:spPr>
                  </p:pic>
                </p:oleObj>
              </mc:Fallback>
            </mc:AlternateContent>
          </a:graphicData>
        </a:graphic>
      </p:graphicFrame>
      <p:graphicFrame>
        <p:nvGraphicFramePr>
          <p:cNvPr id="15" name="对象 14"/>
          <p:cNvGraphicFramePr/>
          <p:nvPr/>
        </p:nvGraphicFramePr>
        <p:xfrm>
          <a:off x="4660266" y="1644810"/>
          <a:ext cx="3749675" cy="836295"/>
        </p:xfrm>
        <a:graphic>
          <a:graphicData uri="http://schemas.openxmlformats.org/presentationml/2006/ole">
            <mc:AlternateContent xmlns:mc="http://schemas.openxmlformats.org/markup-compatibility/2006">
              <mc:Choice xmlns:v="urn:schemas-microsoft-com:vml" Requires="v">
                <p:oleObj spid="_x0000_s16" name="" r:id="rId9" imgW="2108200" imgH="444500" progId="Equation.3">
                  <p:embed/>
                </p:oleObj>
              </mc:Choice>
              <mc:Fallback>
                <p:oleObj name="" r:id="rId9" imgW="2108200" imgH="444500" progId="Equation.3">
                  <p:embed/>
                  <p:pic>
                    <p:nvPicPr>
                      <p:cNvPr id="0" name="图片 3091"/>
                      <p:cNvPicPr/>
                      <p:nvPr/>
                    </p:nvPicPr>
                    <p:blipFill>
                      <a:blip r:embed="rId10"/>
                      <a:stretch>
                        <a:fillRect/>
                      </a:stretch>
                    </p:blipFill>
                    <p:spPr>
                      <a:xfrm>
                        <a:off x="4660266" y="1644810"/>
                        <a:ext cx="3749675" cy="836295"/>
                      </a:xfrm>
                      <a:prstGeom prst="rect">
                        <a:avLst/>
                      </a:prstGeom>
                      <a:noFill/>
                      <a:ln w="38100">
                        <a:noFill/>
                        <a:miter/>
                      </a:ln>
                    </p:spPr>
                  </p:pic>
                </p:oleObj>
              </mc:Fallback>
            </mc:AlternateContent>
          </a:graphicData>
        </a:graphic>
      </p:graphicFrame>
      <p:graphicFrame>
        <p:nvGraphicFramePr>
          <p:cNvPr id="17" name="对象 16"/>
          <p:cNvGraphicFramePr/>
          <p:nvPr/>
        </p:nvGraphicFramePr>
        <p:xfrm>
          <a:off x="6173471" y="2611915"/>
          <a:ext cx="2440305" cy="763905"/>
        </p:xfrm>
        <a:graphic>
          <a:graphicData uri="http://schemas.openxmlformats.org/presentationml/2006/ole">
            <mc:AlternateContent xmlns:mc="http://schemas.openxmlformats.org/markup-compatibility/2006">
              <mc:Choice xmlns:v="urn:schemas-microsoft-com:vml" Requires="v">
                <p:oleObj spid="_x0000_s18" name="" r:id="rId11" imgW="1371600" imgH="405765" progId="Equation.3">
                  <p:embed/>
                </p:oleObj>
              </mc:Choice>
              <mc:Fallback>
                <p:oleObj name="" r:id="rId11" imgW="1371600" imgH="405765" progId="Equation.3">
                  <p:embed/>
                  <p:pic>
                    <p:nvPicPr>
                      <p:cNvPr id="0" name="图片 3091"/>
                      <p:cNvPicPr/>
                      <p:nvPr/>
                    </p:nvPicPr>
                    <p:blipFill>
                      <a:blip r:embed="rId12"/>
                      <a:stretch>
                        <a:fillRect/>
                      </a:stretch>
                    </p:blipFill>
                    <p:spPr>
                      <a:xfrm>
                        <a:off x="6173471" y="2611915"/>
                        <a:ext cx="2440305" cy="763905"/>
                      </a:xfrm>
                      <a:prstGeom prst="rect">
                        <a:avLst/>
                      </a:prstGeom>
                      <a:noFill/>
                      <a:ln w="38100">
                        <a:noFill/>
                        <a:miter/>
                      </a:ln>
                    </p:spPr>
                  </p:pic>
                </p:oleObj>
              </mc:Fallback>
            </mc:AlternateContent>
          </a:graphicData>
        </a:graphic>
      </p:graphicFrame>
      <p:graphicFrame>
        <p:nvGraphicFramePr>
          <p:cNvPr id="19" name="对象 18"/>
          <p:cNvGraphicFramePr/>
          <p:nvPr/>
        </p:nvGraphicFramePr>
        <p:xfrm>
          <a:off x="862966" y="3660618"/>
          <a:ext cx="3886835" cy="454660"/>
        </p:xfrm>
        <a:graphic>
          <a:graphicData uri="http://schemas.openxmlformats.org/presentationml/2006/ole">
            <mc:AlternateContent xmlns:mc="http://schemas.openxmlformats.org/markup-compatibility/2006">
              <mc:Choice xmlns:v="urn:schemas-microsoft-com:vml" Requires="v">
                <p:oleObj spid="_x0000_s20" name="" r:id="rId13" imgW="2184400" imgH="241300" progId="Equation.3">
                  <p:embed/>
                </p:oleObj>
              </mc:Choice>
              <mc:Fallback>
                <p:oleObj name="" r:id="rId13" imgW="2184400" imgH="241300" progId="Equation.3">
                  <p:embed/>
                  <p:pic>
                    <p:nvPicPr>
                      <p:cNvPr id="0" name="图片 3091"/>
                      <p:cNvPicPr/>
                      <p:nvPr/>
                    </p:nvPicPr>
                    <p:blipFill>
                      <a:blip r:embed="rId14"/>
                      <a:stretch>
                        <a:fillRect/>
                      </a:stretch>
                    </p:blipFill>
                    <p:spPr>
                      <a:xfrm>
                        <a:off x="862966" y="3660618"/>
                        <a:ext cx="3886835" cy="45466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1994853" y="4115596"/>
          <a:ext cx="1129030" cy="765175"/>
        </p:xfrm>
        <a:graphic>
          <a:graphicData uri="http://schemas.openxmlformats.org/presentationml/2006/ole">
            <mc:AlternateContent xmlns:mc="http://schemas.openxmlformats.org/markup-compatibility/2006">
              <mc:Choice xmlns:v="urn:schemas-microsoft-com:vml" Requires="v">
                <p:oleObj spid="_x0000_s22" name="" r:id="rId15" imgW="634365" imgH="405765" progId="Equation.3">
                  <p:embed/>
                </p:oleObj>
              </mc:Choice>
              <mc:Fallback>
                <p:oleObj name="" r:id="rId15" imgW="634365" imgH="405765" progId="Equation.3">
                  <p:embed/>
                  <p:pic>
                    <p:nvPicPr>
                      <p:cNvPr id="0" name="图片 3091"/>
                      <p:cNvPicPr/>
                      <p:nvPr/>
                    </p:nvPicPr>
                    <p:blipFill>
                      <a:blip r:embed="rId16"/>
                      <a:stretch>
                        <a:fillRect/>
                      </a:stretch>
                    </p:blipFill>
                    <p:spPr>
                      <a:xfrm>
                        <a:off x="1994853" y="4115596"/>
                        <a:ext cx="1129030" cy="765175"/>
                      </a:xfrm>
                      <a:prstGeom prst="rect">
                        <a:avLst/>
                      </a:prstGeom>
                      <a:noFill/>
                      <a:ln w="38100">
                        <a:noFill/>
                        <a:miter/>
                      </a:ln>
                    </p:spPr>
                  </p:pic>
                </p:oleObj>
              </mc:Fallback>
            </mc:AlternateContent>
          </a:graphicData>
        </a:graphic>
      </p:graphicFrame>
      <p:graphicFrame>
        <p:nvGraphicFramePr>
          <p:cNvPr id="23" name="对象 22"/>
          <p:cNvGraphicFramePr/>
          <p:nvPr/>
        </p:nvGraphicFramePr>
        <p:xfrm>
          <a:off x="3649346" y="4168936"/>
          <a:ext cx="1288415" cy="814705"/>
        </p:xfrm>
        <a:graphic>
          <a:graphicData uri="http://schemas.openxmlformats.org/presentationml/2006/ole">
            <mc:AlternateContent xmlns:mc="http://schemas.openxmlformats.org/markup-compatibility/2006">
              <mc:Choice xmlns:v="urn:schemas-microsoft-com:vml" Requires="v">
                <p:oleObj spid="_x0000_s24" name="" r:id="rId17" imgW="723900" imgH="431800" progId="Equation.3">
                  <p:embed/>
                </p:oleObj>
              </mc:Choice>
              <mc:Fallback>
                <p:oleObj name="" r:id="rId17" imgW="723900" imgH="431800" progId="Equation.3">
                  <p:embed/>
                  <p:pic>
                    <p:nvPicPr>
                      <p:cNvPr id="0" name="图片 3091"/>
                      <p:cNvPicPr/>
                      <p:nvPr/>
                    </p:nvPicPr>
                    <p:blipFill>
                      <a:blip r:embed="rId18"/>
                      <a:stretch>
                        <a:fillRect/>
                      </a:stretch>
                    </p:blipFill>
                    <p:spPr>
                      <a:xfrm>
                        <a:off x="3649346" y="4168936"/>
                        <a:ext cx="1288415" cy="814705"/>
                      </a:xfrm>
                      <a:prstGeom prst="rect">
                        <a:avLst/>
                      </a:prstGeom>
                      <a:noFill/>
                      <a:ln w="38100">
                        <a:noFill/>
                        <a:miter/>
                      </a:ln>
                    </p:spPr>
                  </p:pic>
                </p:oleObj>
              </mc:Fallback>
            </mc:AlternateContent>
          </a:graphicData>
        </a:graphic>
      </p:graphicFrame>
      <p:sp>
        <p:nvSpPr>
          <p:cNvPr id="6" name="文本框 5"/>
          <p:cNvSpPr txBox="1"/>
          <p:nvPr/>
        </p:nvSpPr>
        <p:spPr>
          <a:xfrm>
            <a:off x="808355" y="5170805"/>
            <a:ext cx="7955915" cy="521970"/>
          </a:xfrm>
          <a:prstGeom prst="rect">
            <a:avLst/>
          </a:prstGeom>
          <a:noFill/>
        </p:spPr>
        <p:txBody>
          <a:bodyPr wrap="square" rtlCol="0">
            <a:spAutoFit/>
          </a:bodyPr>
          <a:p>
            <a:r>
              <a:rPr lang="zh-CN" altLang="en-US" sz="2800">
                <a:sym typeface="Symbol" panose="05050102010706020507" charset="0"/>
              </a:rPr>
              <a:t></a:t>
            </a:r>
            <a:r>
              <a:rPr lang="en-US" altLang="zh-CN" sz="2800" baseline="-25000">
                <a:sym typeface="Symbol" panose="05050102010706020507" charset="0"/>
              </a:rPr>
              <a:t>0</a:t>
            </a:r>
            <a:r>
              <a:rPr lang="zh-CN" altLang="en-US" sz="2800">
                <a:sym typeface="Symbol" panose="05050102010706020507" charset="0"/>
              </a:rPr>
              <a:t>，欠阻尼电路，意味着系统出现振荡行为</a:t>
            </a:r>
            <a:endParaRPr lang="zh-CN" altLang="en-US" sz="2800">
              <a:sym typeface="Symbol" panose="05050102010706020507"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ou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ou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ou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ou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24" name="组合 286723"/>
          <p:cNvGrpSpPr/>
          <p:nvPr/>
        </p:nvGrpSpPr>
        <p:grpSpPr>
          <a:xfrm>
            <a:off x="5351463" y="300038"/>
            <a:ext cx="3144837" cy="2757487"/>
            <a:chOff x="3371" y="189"/>
            <a:chExt cx="1981" cy="1737"/>
          </a:xfrm>
        </p:grpSpPr>
        <p:sp>
          <p:nvSpPr>
            <p:cNvPr id="286725" name="文本框 286724"/>
            <p:cNvSpPr txBox="1"/>
            <p:nvPr/>
          </p:nvSpPr>
          <p:spPr>
            <a:xfrm>
              <a:off x="4150" y="1638"/>
              <a:ext cx="360"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r>
                <a:rPr lang="en-US" altLang="zh-CN" sz="2400" b="1" baseline="-25000">
                  <a:latin typeface="Times New Roman" panose="02020603050405020304" pitchFamily="18" charset="0"/>
                  <a:sym typeface="Symbol" panose="05050102010706020507" pitchFamily="18" charset="2"/>
                </a:rPr>
                <a:t>0</a:t>
              </a:r>
              <a:endParaRPr lang="en-US" altLang="zh-CN" sz="2400" b="1">
                <a:latin typeface="Times New Roman" panose="02020603050405020304" pitchFamily="18" charset="0"/>
              </a:endParaRPr>
            </a:p>
          </p:txBody>
        </p:sp>
        <p:sp>
          <p:nvSpPr>
            <p:cNvPr id="286726" name="文本框 286725"/>
            <p:cNvSpPr txBox="1"/>
            <p:nvPr/>
          </p:nvSpPr>
          <p:spPr>
            <a:xfrm>
              <a:off x="5056" y="1638"/>
              <a:ext cx="296"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endParaRPr lang="en-US" altLang="zh-CN" sz="2400" b="1">
                <a:latin typeface="Times New Roman" panose="02020603050405020304" pitchFamily="18" charset="0"/>
              </a:endParaRPr>
            </a:p>
          </p:txBody>
        </p:sp>
        <p:graphicFrame>
          <p:nvGraphicFramePr>
            <p:cNvPr id="286727" name="对象 286726"/>
            <p:cNvGraphicFramePr/>
            <p:nvPr/>
          </p:nvGraphicFramePr>
          <p:xfrm>
            <a:off x="3725" y="189"/>
            <a:ext cx="394" cy="241"/>
          </p:xfrm>
          <a:graphic>
            <a:graphicData uri="http://schemas.openxmlformats.org/presentationml/2006/ole">
              <mc:AlternateContent xmlns:mc="http://schemas.openxmlformats.org/markup-compatibility/2006">
                <mc:Choice xmlns:v="urn:schemas-microsoft-com:vml" Requires="v">
                  <p:oleObj spid="_x0000_s3100" name="" r:id="rId1" imgW="444500" imgH="241300" progId="Equation.3">
                    <p:embed/>
                  </p:oleObj>
                </mc:Choice>
                <mc:Fallback>
                  <p:oleObj name="" r:id="rId1" imgW="444500" imgH="241300" progId="Equation.3">
                    <p:embed/>
                    <p:pic>
                      <p:nvPicPr>
                        <p:cNvPr id="0" name="图片 3099"/>
                        <p:cNvPicPr/>
                        <p:nvPr/>
                      </p:nvPicPr>
                      <p:blipFill>
                        <a:blip r:embed="rId2"/>
                        <a:stretch>
                          <a:fillRect/>
                        </a:stretch>
                      </p:blipFill>
                      <p:spPr>
                        <a:xfrm>
                          <a:off x="3725" y="189"/>
                          <a:ext cx="394" cy="241"/>
                        </a:xfrm>
                        <a:prstGeom prst="rect">
                          <a:avLst/>
                        </a:prstGeom>
                        <a:noFill/>
                        <a:ln w="38100">
                          <a:noFill/>
                          <a:miter/>
                        </a:ln>
                      </p:spPr>
                    </p:pic>
                  </p:oleObj>
                </mc:Fallback>
              </mc:AlternateContent>
            </a:graphicData>
          </a:graphic>
        </p:graphicFrame>
        <p:sp>
          <p:nvSpPr>
            <p:cNvPr id="286728" name="直接连接符 286727"/>
            <p:cNvSpPr/>
            <p:nvPr/>
          </p:nvSpPr>
          <p:spPr>
            <a:xfrm>
              <a:off x="4309" y="513"/>
              <a:ext cx="0" cy="1179"/>
            </a:xfrm>
            <a:prstGeom prst="line">
              <a:avLst/>
            </a:prstGeom>
            <a:ln w="25400" cap="flat" cmpd="sng">
              <a:solidFill>
                <a:schemeClr val="tx1"/>
              </a:solidFill>
              <a:prstDash val="solid"/>
              <a:headEnd type="none" w="med" len="med"/>
              <a:tailEnd type="none" w="med" len="lg"/>
            </a:ln>
          </p:spPr>
        </p:sp>
        <p:sp>
          <p:nvSpPr>
            <p:cNvPr id="286729" name="直接连接符 286728"/>
            <p:cNvSpPr/>
            <p:nvPr/>
          </p:nvSpPr>
          <p:spPr>
            <a:xfrm>
              <a:off x="3675" y="513"/>
              <a:ext cx="634" cy="0"/>
            </a:xfrm>
            <a:prstGeom prst="line">
              <a:avLst/>
            </a:prstGeom>
            <a:ln w="25400" cap="flat" cmpd="sng">
              <a:solidFill>
                <a:schemeClr val="tx1"/>
              </a:solidFill>
              <a:prstDash val="solid"/>
              <a:headEnd type="none" w="med" len="med"/>
              <a:tailEnd type="none" w="med" len="lg"/>
            </a:ln>
          </p:spPr>
        </p:sp>
        <p:sp>
          <p:nvSpPr>
            <p:cNvPr id="286730" name="文本框 286729"/>
            <p:cNvSpPr txBox="1"/>
            <p:nvPr/>
          </p:nvSpPr>
          <p:spPr>
            <a:xfrm>
              <a:off x="3371" y="375"/>
              <a:ext cx="212" cy="288"/>
            </a:xfrm>
            <a:prstGeom prst="rect">
              <a:avLst/>
            </a:prstGeom>
            <a:noFill/>
            <a:ln w="38100">
              <a:noFill/>
            </a:ln>
          </p:spPr>
          <p:txBody>
            <a:bodyPr wrap="none" anchor="t">
              <a:spAutoFit/>
            </a:bodyPr>
            <a:p>
              <a:r>
                <a:rPr lang="en-US" altLang="zh-CN" sz="2400" b="1">
                  <a:latin typeface="Times New Roman" panose="02020603050405020304" pitchFamily="18" charset="0"/>
                </a:rPr>
                <a:t>1</a:t>
              </a:r>
              <a:endParaRPr lang="en-US" altLang="zh-CN" sz="2400" b="1">
                <a:latin typeface="Times New Roman" panose="02020603050405020304" pitchFamily="18" charset="0"/>
              </a:endParaRPr>
            </a:p>
          </p:txBody>
        </p:sp>
        <p:sp>
          <p:nvSpPr>
            <p:cNvPr id="286731" name="直接连接符 286730"/>
            <p:cNvSpPr/>
            <p:nvPr/>
          </p:nvSpPr>
          <p:spPr>
            <a:xfrm flipH="1">
              <a:off x="3658" y="331"/>
              <a:ext cx="0" cy="1489"/>
            </a:xfrm>
            <a:prstGeom prst="line">
              <a:avLst/>
            </a:prstGeom>
            <a:ln w="38100" cap="flat" cmpd="sng">
              <a:solidFill>
                <a:schemeClr val="tx1"/>
              </a:solidFill>
              <a:prstDash val="solid"/>
              <a:headEnd type="stealth" w="med" len="lg"/>
              <a:tailEnd type="none" w="med" len="med"/>
            </a:ln>
          </p:spPr>
        </p:sp>
        <p:sp>
          <p:nvSpPr>
            <p:cNvPr id="286732" name="直接连接符 286731"/>
            <p:cNvSpPr/>
            <p:nvPr/>
          </p:nvSpPr>
          <p:spPr>
            <a:xfrm>
              <a:off x="3450" y="1692"/>
              <a:ext cx="1837" cy="7"/>
            </a:xfrm>
            <a:prstGeom prst="line">
              <a:avLst/>
            </a:prstGeom>
            <a:ln w="38100" cap="flat" cmpd="sng">
              <a:solidFill>
                <a:schemeClr val="tx1"/>
              </a:solidFill>
              <a:prstDash val="solid"/>
              <a:headEnd type="none" w="med" len="med"/>
              <a:tailEnd type="stealth" w="med" len="lg"/>
            </a:ln>
          </p:spPr>
        </p:sp>
        <p:sp>
          <p:nvSpPr>
            <p:cNvPr id="286733" name="任意多边形 286732"/>
            <p:cNvSpPr/>
            <p:nvPr/>
          </p:nvSpPr>
          <p:spPr>
            <a:xfrm>
              <a:off x="3725" y="513"/>
              <a:ext cx="1233" cy="1154"/>
            </a:xfrm>
            <a:custGeom>
              <a:avLst/>
              <a:gdLst/>
              <a:ahLst/>
              <a:cxnLst/>
              <a:pathLst>
                <a:path w="1233" h="856">
                  <a:moveTo>
                    <a:pt x="0" y="856"/>
                  </a:moveTo>
                  <a:cubicBezTo>
                    <a:pt x="38" y="832"/>
                    <a:pt x="176" y="760"/>
                    <a:pt x="231" y="710"/>
                  </a:cubicBezTo>
                  <a:cubicBezTo>
                    <a:pt x="286" y="660"/>
                    <a:pt x="302" y="618"/>
                    <a:pt x="333" y="556"/>
                  </a:cubicBezTo>
                  <a:cubicBezTo>
                    <a:pt x="364" y="494"/>
                    <a:pt x="396" y="396"/>
                    <a:pt x="417" y="337"/>
                  </a:cubicBezTo>
                  <a:cubicBezTo>
                    <a:pt x="438" y="278"/>
                    <a:pt x="446" y="249"/>
                    <a:pt x="462" y="204"/>
                  </a:cubicBezTo>
                  <a:cubicBezTo>
                    <a:pt x="478" y="159"/>
                    <a:pt x="495" y="102"/>
                    <a:pt x="515" y="68"/>
                  </a:cubicBezTo>
                  <a:cubicBezTo>
                    <a:pt x="535" y="34"/>
                    <a:pt x="560" y="0"/>
                    <a:pt x="582" y="0"/>
                  </a:cubicBezTo>
                  <a:cubicBezTo>
                    <a:pt x="604" y="0"/>
                    <a:pt x="630" y="36"/>
                    <a:pt x="650" y="67"/>
                  </a:cubicBezTo>
                  <a:cubicBezTo>
                    <a:pt x="670" y="98"/>
                    <a:pt x="685" y="148"/>
                    <a:pt x="701" y="186"/>
                  </a:cubicBezTo>
                  <a:cubicBezTo>
                    <a:pt x="717" y="224"/>
                    <a:pt x="719" y="235"/>
                    <a:pt x="744" y="295"/>
                  </a:cubicBezTo>
                  <a:cubicBezTo>
                    <a:pt x="769" y="355"/>
                    <a:pt x="809" y="472"/>
                    <a:pt x="852" y="547"/>
                  </a:cubicBezTo>
                  <a:cubicBezTo>
                    <a:pt x="895" y="622"/>
                    <a:pt x="936" y="691"/>
                    <a:pt x="999" y="742"/>
                  </a:cubicBezTo>
                  <a:cubicBezTo>
                    <a:pt x="1062" y="793"/>
                    <a:pt x="1184" y="830"/>
                    <a:pt x="1233" y="853"/>
                  </a:cubicBezTo>
                </a:path>
              </a:pathLst>
            </a:custGeom>
            <a:noFill/>
            <a:ln w="38100" cap="flat" cmpd="sng">
              <a:solidFill>
                <a:schemeClr val="accent2">
                  <a:alpha val="100000"/>
                </a:schemeClr>
              </a:solidFill>
              <a:prstDash val="solid"/>
              <a:headEnd type="none" w="med" len="med"/>
              <a:tailEnd type="none" w="med" len="med"/>
            </a:ln>
          </p:spPr>
          <p:txBody>
            <a:bodyPr/>
            <a:p>
              <a:endParaRPr lang="zh-CN" altLang="en-US"/>
            </a:p>
          </p:txBody>
        </p:sp>
      </p:grpSp>
      <p:grpSp>
        <p:nvGrpSpPr>
          <p:cNvPr id="286734" name="组合 286733"/>
          <p:cNvGrpSpPr/>
          <p:nvPr/>
        </p:nvGrpSpPr>
        <p:grpSpPr>
          <a:xfrm>
            <a:off x="4829175" y="1196975"/>
            <a:ext cx="2273300" cy="1489075"/>
            <a:chOff x="3042" y="754"/>
            <a:chExt cx="1432" cy="938"/>
          </a:xfrm>
        </p:grpSpPr>
        <p:sp>
          <p:nvSpPr>
            <p:cNvPr id="286735" name="直接连接符 286734"/>
            <p:cNvSpPr/>
            <p:nvPr/>
          </p:nvSpPr>
          <p:spPr>
            <a:xfrm>
              <a:off x="3658" y="890"/>
              <a:ext cx="782" cy="0"/>
            </a:xfrm>
            <a:prstGeom prst="line">
              <a:avLst/>
            </a:prstGeom>
            <a:ln w="25400" cap="flat" cmpd="sng">
              <a:solidFill>
                <a:srgbClr val="FF0000"/>
              </a:solidFill>
              <a:prstDash val="sysDot"/>
              <a:headEnd type="none" w="med" len="med"/>
              <a:tailEnd type="none" w="med" len="lg"/>
            </a:ln>
          </p:spPr>
        </p:sp>
        <p:sp>
          <p:nvSpPr>
            <p:cNvPr id="286736" name="文本框 286735"/>
            <p:cNvSpPr txBox="1"/>
            <p:nvPr/>
          </p:nvSpPr>
          <p:spPr>
            <a:xfrm>
              <a:off x="3042" y="754"/>
              <a:ext cx="632" cy="288"/>
            </a:xfrm>
            <a:prstGeom prst="rect">
              <a:avLst/>
            </a:prstGeom>
            <a:noFill/>
            <a:ln w="38100">
              <a:noFill/>
            </a:ln>
          </p:spPr>
          <p:txBody>
            <a:bodyPr>
              <a:spAutoFit/>
            </a:bodyPr>
            <a:p>
              <a:r>
                <a:rPr lang="en-US" altLang="zh-CN" sz="2400" b="1">
                  <a:solidFill>
                    <a:srgbClr val="FF0000"/>
                  </a:solidFill>
                  <a:latin typeface="Times New Roman" panose="02020603050405020304" pitchFamily="18" charset="0"/>
                </a:rPr>
                <a:t>0.707</a:t>
              </a:r>
              <a:endParaRPr lang="en-US" altLang="zh-CN" sz="2400" b="1">
                <a:solidFill>
                  <a:srgbClr val="FF0000"/>
                </a:solidFill>
                <a:latin typeface="Times New Roman" panose="02020603050405020304" pitchFamily="18" charset="0"/>
              </a:endParaRPr>
            </a:p>
          </p:txBody>
        </p:sp>
        <p:sp>
          <p:nvSpPr>
            <p:cNvPr id="286737" name="直接连接符 286736"/>
            <p:cNvSpPr/>
            <p:nvPr/>
          </p:nvSpPr>
          <p:spPr>
            <a:xfrm>
              <a:off x="4463" y="882"/>
              <a:ext cx="11" cy="802"/>
            </a:xfrm>
            <a:prstGeom prst="line">
              <a:avLst/>
            </a:prstGeom>
            <a:ln w="25400" cap="flat" cmpd="sng">
              <a:solidFill>
                <a:srgbClr val="FF0000"/>
              </a:solidFill>
              <a:prstDash val="sysDot"/>
              <a:headEnd type="none" w="med" len="med"/>
              <a:tailEnd type="none" w="med" len="lg"/>
            </a:ln>
          </p:spPr>
        </p:sp>
        <p:sp>
          <p:nvSpPr>
            <p:cNvPr id="286738" name="直接连接符 286737"/>
            <p:cNvSpPr/>
            <p:nvPr/>
          </p:nvSpPr>
          <p:spPr>
            <a:xfrm>
              <a:off x="4167" y="890"/>
              <a:ext cx="0" cy="802"/>
            </a:xfrm>
            <a:prstGeom prst="line">
              <a:avLst/>
            </a:prstGeom>
            <a:ln w="25400" cap="flat" cmpd="sng">
              <a:solidFill>
                <a:srgbClr val="FF0000"/>
              </a:solidFill>
              <a:prstDash val="sysDot"/>
              <a:headEnd type="none" w="med" len="med"/>
              <a:tailEnd type="none" w="med" len="lg"/>
            </a:ln>
          </p:spPr>
        </p:sp>
      </p:grpSp>
      <p:grpSp>
        <p:nvGrpSpPr>
          <p:cNvPr id="286739" name="组合 286738"/>
          <p:cNvGrpSpPr/>
          <p:nvPr/>
        </p:nvGrpSpPr>
        <p:grpSpPr>
          <a:xfrm>
            <a:off x="6086475" y="2697163"/>
            <a:ext cx="1725613" cy="649287"/>
            <a:chOff x="3834" y="1699"/>
            <a:chExt cx="1087" cy="409"/>
          </a:xfrm>
        </p:grpSpPr>
        <p:sp>
          <p:nvSpPr>
            <p:cNvPr id="286740" name="文本框 286739"/>
            <p:cNvSpPr txBox="1"/>
            <p:nvPr/>
          </p:nvSpPr>
          <p:spPr>
            <a:xfrm>
              <a:off x="3834" y="1820"/>
              <a:ext cx="339" cy="288"/>
            </a:xfrm>
            <a:prstGeom prst="rect">
              <a:avLst/>
            </a:prstGeom>
            <a:noFill/>
            <a:ln w="19050">
              <a:noFill/>
            </a:ln>
          </p:spPr>
          <p:txBody>
            <a:bodyPr wrap="none" anchor="ctr">
              <a:spAutoFit/>
            </a:bodyPr>
            <a:p>
              <a:pPr algn="ctr" eaLnBrk="0" hangingPunct="0">
                <a:spcBef>
                  <a:spcPct val="50000"/>
                </a:spcBef>
              </a:pPr>
              <a:r>
                <a:rPr lang="en-US" altLang="zh-CN" sz="2400" b="1" i="1" dirty="0">
                  <a:solidFill>
                    <a:srgbClr val="FF0000"/>
                  </a:solidFill>
                  <a:latin typeface="Times New Roman" panose="02020603050405020304" pitchFamily="18" charset="0"/>
                  <a:sym typeface="Symbol" panose="05050102010706020507" pitchFamily="18" charset="2"/>
                </a:rPr>
                <a:t> </a:t>
              </a:r>
              <a:r>
                <a:rPr lang="en-US" altLang="zh-CN" sz="2400" b="1" baseline="-25000">
                  <a:solidFill>
                    <a:srgbClr val="FF0000"/>
                  </a:solidFill>
                  <a:latin typeface="Times New Roman" panose="02020603050405020304" pitchFamily="18" charset="0"/>
                  <a:sym typeface="Symbol" panose="05050102010706020507" pitchFamily="18" charset="2"/>
                </a:rPr>
                <a:t>-</a:t>
              </a:r>
              <a:endParaRPr lang="en-US" altLang="zh-CN" sz="2400" b="1">
                <a:solidFill>
                  <a:srgbClr val="FF0000"/>
                </a:solidFill>
                <a:latin typeface="Times New Roman" panose="02020603050405020304" pitchFamily="18" charset="0"/>
              </a:endParaRPr>
            </a:p>
          </p:txBody>
        </p:sp>
        <p:sp>
          <p:nvSpPr>
            <p:cNvPr id="286741" name="文本框 286740"/>
            <p:cNvSpPr txBox="1"/>
            <p:nvPr/>
          </p:nvSpPr>
          <p:spPr>
            <a:xfrm>
              <a:off x="4552" y="1820"/>
              <a:ext cx="369" cy="288"/>
            </a:xfrm>
            <a:prstGeom prst="rect">
              <a:avLst/>
            </a:prstGeom>
            <a:noFill/>
            <a:ln w="19050">
              <a:noFill/>
            </a:ln>
          </p:spPr>
          <p:txBody>
            <a:bodyPr wrap="none" anchor="ctr">
              <a:spAutoFit/>
            </a:bodyPr>
            <a:p>
              <a:pPr algn="ctr" eaLnBrk="0" hangingPunct="0">
                <a:spcBef>
                  <a:spcPct val="50000"/>
                </a:spcBef>
              </a:pPr>
              <a:r>
                <a:rPr lang="en-US" altLang="zh-CN" sz="2400" b="1" i="1" dirty="0">
                  <a:solidFill>
                    <a:srgbClr val="FF0000"/>
                  </a:solidFill>
                  <a:latin typeface="Times New Roman" panose="02020603050405020304" pitchFamily="18" charset="0"/>
                  <a:sym typeface="Symbol" panose="05050102010706020507" pitchFamily="18" charset="2"/>
                </a:rPr>
                <a:t> </a:t>
              </a:r>
              <a:r>
                <a:rPr lang="en-US" altLang="zh-CN" sz="2400" b="1" baseline="-25000">
                  <a:solidFill>
                    <a:srgbClr val="FF0000"/>
                  </a:solidFill>
                  <a:latin typeface="Times New Roman" panose="02020603050405020304" pitchFamily="18" charset="0"/>
                  <a:sym typeface="Symbol" panose="05050102010706020507" pitchFamily="18" charset="2"/>
                </a:rPr>
                <a:t>+</a:t>
              </a:r>
              <a:endParaRPr lang="en-US" altLang="zh-CN" sz="2400" b="1">
                <a:solidFill>
                  <a:srgbClr val="FF0000"/>
                </a:solidFill>
                <a:latin typeface="Times New Roman" panose="02020603050405020304" pitchFamily="18" charset="0"/>
              </a:endParaRPr>
            </a:p>
          </p:txBody>
        </p:sp>
        <p:sp>
          <p:nvSpPr>
            <p:cNvPr id="286742" name="直接连接符 286741"/>
            <p:cNvSpPr/>
            <p:nvPr/>
          </p:nvSpPr>
          <p:spPr>
            <a:xfrm flipV="1">
              <a:off x="4044" y="1699"/>
              <a:ext cx="105" cy="227"/>
            </a:xfrm>
            <a:prstGeom prst="line">
              <a:avLst/>
            </a:prstGeom>
            <a:ln w="38100" cap="flat" cmpd="sng">
              <a:solidFill>
                <a:srgbClr val="FF0000"/>
              </a:solidFill>
              <a:prstDash val="solid"/>
              <a:headEnd type="none" w="med" len="med"/>
              <a:tailEnd type="stealth" w="med" len="lg"/>
            </a:ln>
          </p:spPr>
        </p:sp>
        <p:sp>
          <p:nvSpPr>
            <p:cNvPr id="286743" name="直接连接符 286742"/>
            <p:cNvSpPr/>
            <p:nvPr/>
          </p:nvSpPr>
          <p:spPr>
            <a:xfrm flipH="1" flipV="1">
              <a:off x="4487" y="1714"/>
              <a:ext cx="130" cy="212"/>
            </a:xfrm>
            <a:prstGeom prst="line">
              <a:avLst/>
            </a:prstGeom>
            <a:ln w="38100" cap="flat" cmpd="sng">
              <a:solidFill>
                <a:srgbClr val="FF0000"/>
              </a:solidFill>
              <a:prstDash val="solid"/>
              <a:headEnd type="none" w="med" len="med"/>
              <a:tailEnd type="stealth" w="med" len="lg"/>
            </a:ln>
          </p:spPr>
        </p:sp>
      </p:grpSp>
      <p:sp>
        <p:nvSpPr>
          <p:cNvPr id="286747" name="文本框 286746"/>
          <p:cNvSpPr txBox="1"/>
          <p:nvPr/>
        </p:nvSpPr>
        <p:spPr>
          <a:xfrm>
            <a:off x="827088" y="1473200"/>
            <a:ext cx="3275012" cy="457200"/>
          </a:xfrm>
          <a:prstGeom prst="rect">
            <a:avLst/>
          </a:prstGeom>
          <a:noFill/>
          <a:ln w="9525">
            <a:noFill/>
          </a:ln>
        </p:spPr>
        <p:txBody>
          <a:bodyPr>
            <a:spAutoFit/>
          </a:bodyPr>
          <a:p>
            <a:r>
              <a:rPr lang="zh-CN" altLang="en-US" sz="2400" b="1" dirty="0">
                <a:latin typeface="宋体" panose="02010600030101010101" pitchFamily="2" charset="-122"/>
              </a:rPr>
              <a:t>由此求得</a:t>
            </a:r>
            <a:r>
              <a:rPr lang="zh-CN" altLang="en-US" sz="2400" b="1" dirty="0">
                <a:latin typeface="Times New Roman" panose="02020603050405020304" pitchFamily="18" charset="0"/>
              </a:rPr>
              <a:t>通频</a:t>
            </a:r>
            <a:r>
              <a:rPr lang="zh-CN" altLang="en-US" sz="2400" b="1" dirty="0">
                <a:latin typeface="宋体" panose="02010600030101010101" pitchFamily="2" charset="-122"/>
              </a:rPr>
              <a:t>带宽 </a:t>
            </a:r>
            <a:endParaRPr lang="zh-CN" altLang="en-US" sz="2400" b="1">
              <a:latin typeface="宋体" panose="02010600030101010101" pitchFamily="2" charset="-122"/>
            </a:endParaRPr>
          </a:p>
        </p:txBody>
      </p:sp>
      <p:graphicFrame>
        <p:nvGraphicFramePr>
          <p:cNvPr id="286748" name="对象 286747"/>
          <p:cNvGraphicFramePr/>
          <p:nvPr/>
        </p:nvGraphicFramePr>
        <p:xfrm>
          <a:off x="651352" y="2060417"/>
          <a:ext cx="4041140" cy="967105"/>
        </p:xfrm>
        <a:graphic>
          <a:graphicData uri="http://schemas.openxmlformats.org/presentationml/2006/ole">
            <mc:AlternateContent xmlns:mc="http://schemas.openxmlformats.org/markup-compatibility/2006">
              <mc:Choice xmlns:v="urn:schemas-microsoft-com:vml" Requires="v">
                <p:oleObj spid="_x0000_s3101" name="" r:id="rId3" imgW="1879600" imgH="431800" progId="Equation.3">
                  <p:embed/>
                </p:oleObj>
              </mc:Choice>
              <mc:Fallback>
                <p:oleObj name="" r:id="rId3" imgW="1879600" imgH="431800" progId="Equation.3">
                  <p:embed/>
                  <p:pic>
                    <p:nvPicPr>
                      <p:cNvPr id="0" name="图片 3100"/>
                      <p:cNvPicPr/>
                      <p:nvPr/>
                    </p:nvPicPr>
                    <p:blipFill>
                      <a:blip r:embed="rId4"/>
                      <a:stretch>
                        <a:fillRect/>
                      </a:stretch>
                    </p:blipFill>
                    <p:spPr>
                      <a:xfrm>
                        <a:off x="651352" y="2060417"/>
                        <a:ext cx="4041140" cy="967105"/>
                      </a:xfrm>
                      <a:prstGeom prst="rect">
                        <a:avLst/>
                      </a:prstGeom>
                      <a:noFill/>
                      <a:ln w="38100">
                        <a:noFill/>
                        <a:miter/>
                      </a:ln>
                    </p:spPr>
                  </p:pic>
                </p:oleObj>
              </mc:Fallback>
            </mc:AlternateContent>
          </a:graphicData>
        </a:graphic>
      </p:graphicFrame>
      <p:graphicFrame>
        <p:nvGraphicFramePr>
          <p:cNvPr id="286749" name="对象 286748"/>
          <p:cNvGraphicFramePr/>
          <p:nvPr/>
        </p:nvGraphicFramePr>
        <p:xfrm>
          <a:off x="827088" y="3068638"/>
          <a:ext cx="2778125" cy="898525"/>
        </p:xfrm>
        <a:graphic>
          <a:graphicData uri="http://schemas.openxmlformats.org/presentationml/2006/ole">
            <mc:AlternateContent xmlns:mc="http://schemas.openxmlformats.org/markup-compatibility/2006">
              <mc:Choice xmlns:v="urn:schemas-microsoft-com:vml" Requires="v">
                <p:oleObj spid="_x0000_s3099" name="" r:id="rId5" imgW="1180465" imgH="431800" progId="Equation.3">
                  <p:embed/>
                </p:oleObj>
              </mc:Choice>
              <mc:Fallback>
                <p:oleObj name="" r:id="rId5" imgW="1180465" imgH="431800" progId="Equation.3">
                  <p:embed/>
                  <p:pic>
                    <p:nvPicPr>
                      <p:cNvPr id="0" name="图片 3098"/>
                      <p:cNvPicPr/>
                      <p:nvPr/>
                    </p:nvPicPr>
                    <p:blipFill>
                      <a:blip r:embed="rId6"/>
                      <a:stretch>
                        <a:fillRect/>
                      </a:stretch>
                    </p:blipFill>
                    <p:spPr>
                      <a:xfrm>
                        <a:off x="827088" y="3068638"/>
                        <a:ext cx="2778125" cy="898525"/>
                      </a:xfrm>
                      <a:prstGeom prst="rect">
                        <a:avLst/>
                      </a:prstGeom>
                      <a:noFill/>
                      <a:ln w="38100">
                        <a:noFill/>
                        <a:miter/>
                      </a:ln>
                    </p:spPr>
                  </p:pic>
                </p:oleObj>
              </mc:Fallback>
            </mc:AlternateContent>
          </a:graphicData>
        </a:graphic>
      </p:graphicFrame>
      <p:sp>
        <p:nvSpPr>
          <p:cNvPr id="286751" name="文本框 286750"/>
          <p:cNvSpPr txBox="1"/>
          <p:nvPr/>
        </p:nvSpPr>
        <p:spPr>
          <a:xfrm>
            <a:off x="752475" y="4005263"/>
            <a:ext cx="4214813" cy="1552575"/>
          </a:xfrm>
          <a:prstGeom prst="rect">
            <a:avLst/>
          </a:prstGeom>
          <a:noFill/>
          <a:ln w="9525">
            <a:noFill/>
          </a:ln>
        </p:spPr>
        <p:txBody>
          <a:bodyPr>
            <a:spAutoFit/>
          </a:bodyPr>
          <a:p>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说明带宽</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rPr>
              <a:t>与品质因数</a:t>
            </a:r>
            <a:r>
              <a:rPr lang="en-US" altLang="zh-CN" sz="2400" b="1" i="1">
                <a:latin typeface="Times New Roman" panose="02020603050405020304" pitchFamily="18" charset="0"/>
                <a:ea typeface="楷体_GB2312" pitchFamily="49" charset="-122"/>
              </a:rPr>
              <a:t>Q</a:t>
            </a:r>
            <a:r>
              <a:rPr lang="zh-CN" altLang="en-US" sz="2400" b="1" dirty="0">
                <a:latin typeface="Times New Roman" panose="02020603050405020304" pitchFamily="18" charset="0"/>
              </a:rPr>
              <a:t>成反比，</a:t>
            </a:r>
            <a:r>
              <a:rPr lang="en-US" altLang="zh-CN" sz="2400" b="1" i="1">
                <a:solidFill>
                  <a:srgbClr val="FF0000"/>
                </a:solidFill>
                <a:latin typeface="Times New Roman" panose="02020603050405020304" pitchFamily="18" charset="0"/>
                <a:ea typeface="楷体_GB2312" pitchFamily="49" charset="-122"/>
              </a:rPr>
              <a:t>Q</a:t>
            </a:r>
            <a:r>
              <a:rPr lang="zh-CN" altLang="en-US" sz="2400" b="1" dirty="0">
                <a:solidFill>
                  <a:srgbClr val="FF0000"/>
                </a:solidFill>
                <a:latin typeface="Times New Roman" panose="02020603050405020304" pitchFamily="18" charset="0"/>
              </a:rPr>
              <a:t>越大</a:t>
            </a:r>
            <a:r>
              <a:rPr lang="zh-CN" altLang="en-US" sz="2400" b="1" dirty="0">
                <a:latin typeface="Times New Roman" panose="02020603050405020304" pitchFamily="18" charset="0"/>
              </a:rPr>
              <a:t>，</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rPr>
              <a:t>越小，</a:t>
            </a:r>
            <a:r>
              <a:rPr lang="zh-CN" altLang="en-US" sz="2400" b="1" dirty="0">
                <a:solidFill>
                  <a:srgbClr val="FF0000"/>
                </a:solidFill>
                <a:latin typeface="Times New Roman" panose="02020603050405020304" pitchFamily="18" charset="0"/>
              </a:rPr>
              <a:t>通频带越窄</a:t>
            </a:r>
            <a:r>
              <a:rPr lang="zh-CN" altLang="en-US" sz="2400" b="1" dirty="0">
                <a:latin typeface="Times New Roman" panose="02020603050405020304" pitchFamily="18" charset="0"/>
              </a:rPr>
              <a:t>，曲线越尖锐，对信号的</a:t>
            </a:r>
            <a:r>
              <a:rPr lang="zh-CN" altLang="en-US" sz="2400" b="1" dirty="0">
                <a:solidFill>
                  <a:srgbClr val="FF0000"/>
                </a:solidFill>
                <a:latin typeface="Times New Roman" panose="02020603050405020304" pitchFamily="18" charset="0"/>
              </a:rPr>
              <a:t>选择性</a:t>
            </a:r>
            <a:r>
              <a:rPr lang="zh-CN" altLang="en-US" sz="2400" b="1" dirty="0">
                <a:latin typeface="Times New Roman" panose="02020603050405020304" pitchFamily="18" charset="0"/>
              </a:rPr>
              <a:t>越好。</a:t>
            </a:r>
            <a:endParaRPr lang="zh-CN" altLang="en-US" sz="2400" b="1" dirty="0">
              <a:latin typeface="Times New Roman" panose="02020603050405020304" pitchFamily="18" charset="0"/>
            </a:endParaRPr>
          </a:p>
        </p:txBody>
      </p:sp>
      <p:grpSp>
        <p:nvGrpSpPr>
          <p:cNvPr id="286756" name="组合 286755"/>
          <p:cNvGrpSpPr/>
          <p:nvPr/>
        </p:nvGrpSpPr>
        <p:grpSpPr>
          <a:xfrm>
            <a:off x="6300788" y="814388"/>
            <a:ext cx="1079500" cy="1835150"/>
            <a:chOff x="3628" y="2818"/>
            <a:chExt cx="1281" cy="829"/>
          </a:xfrm>
        </p:grpSpPr>
        <p:sp>
          <p:nvSpPr>
            <p:cNvPr id="286757" name="任意多边形 286756"/>
            <p:cNvSpPr/>
            <p:nvPr/>
          </p:nvSpPr>
          <p:spPr>
            <a:xfrm>
              <a:off x="3628" y="2818"/>
              <a:ext cx="637" cy="827"/>
            </a:xfrm>
            <a:custGeom>
              <a:avLst/>
              <a:gdLst/>
              <a:ahLst/>
              <a:cxnLst/>
              <a:pathLst>
                <a:path w="637" h="827">
                  <a:moveTo>
                    <a:pt x="637" y="0"/>
                  </a:moveTo>
                  <a:cubicBezTo>
                    <a:pt x="622" y="2"/>
                    <a:pt x="608" y="4"/>
                    <a:pt x="593" y="23"/>
                  </a:cubicBezTo>
                  <a:cubicBezTo>
                    <a:pt x="579" y="42"/>
                    <a:pt x="564" y="72"/>
                    <a:pt x="550" y="113"/>
                  </a:cubicBezTo>
                  <a:cubicBezTo>
                    <a:pt x="535" y="154"/>
                    <a:pt x="520" y="223"/>
                    <a:pt x="505" y="272"/>
                  </a:cubicBezTo>
                  <a:cubicBezTo>
                    <a:pt x="491" y="321"/>
                    <a:pt x="481" y="360"/>
                    <a:pt x="462" y="408"/>
                  </a:cubicBezTo>
                  <a:cubicBezTo>
                    <a:pt x="443" y="456"/>
                    <a:pt x="421" y="514"/>
                    <a:pt x="392" y="563"/>
                  </a:cubicBezTo>
                  <a:cubicBezTo>
                    <a:pt x="363" y="612"/>
                    <a:pt x="318" y="668"/>
                    <a:pt x="286" y="703"/>
                  </a:cubicBezTo>
                  <a:cubicBezTo>
                    <a:pt x="254" y="738"/>
                    <a:pt x="232" y="752"/>
                    <a:pt x="199" y="771"/>
                  </a:cubicBezTo>
                  <a:cubicBezTo>
                    <a:pt x="166" y="790"/>
                    <a:pt x="122" y="807"/>
                    <a:pt x="89" y="816"/>
                  </a:cubicBezTo>
                  <a:cubicBezTo>
                    <a:pt x="56" y="825"/>
                    <a:pt x="18" y="825"/>
                    <a:pt x="0" y="827"/>
                  </a:cubicBezTo>
                </a:path>
              </a:pathLst>
            </a:custGeom>
            <a:noFill/>
            <a:ln w="38100" cap="flat" cmpd="sng">
              <a:solidFill>
                <a:srgbClr val="FF00FF">
                  <a:alpha val="100000"/>
                </a:srgbClr>
              </a:solidFill>
              <a:prstDash val="solid"/>
              <a:headEnd type="none" w="med" len="med"/>
              <a:tailEnd type="none" w="med" len="med"/>
            </a:ln>
          </p:spPr>
          <p:txBody>
            <a:bodyPr/>
            <a:p>
              <a:endParaRPr lang="zh-CN" altLang="en-US"/>
            </a:p>
          </p:txBody>
        </p:sp>
        <p:sp>
          <p:nvSpPr>
            <p:cNvPr id="286758" name="任意多边形 286757"/>
            <p:cNvSpPr/>
            <p:nvPr/>
          </p:nvSpPr>
          <p:spPr>
            <a:xfrm>
              <a:off x="4263" y="2818"/>
              <a:ext cx="646" cy="829"/>
            </a:xfrm>
            <a:custGeom>
              <a:avLst/>
              <a:gdLst/>
              <a:ahLst/>
              <a:cxnLst/>
              <a:pathLst>
                <a:path w="646" h="829">
                  <a:moveTo>
                    <a:pt x="0" y="0"/>
                  </a:moveTo>
                  <a:cubicBezTo>
                    <a:pt x="15" y="2"/>
                    <a:pt x="31" y="4"/>
                    <a:pt x="46" y="24"/>
                  </a:cubicBezTo>
                  <a:cubicBezTo>
                    <a:pt x="61" y="43"/>
                    <a:pt x="68" y="50"/>
                    <a:pt x="91" y="116"/>
                  </a:cubicBezTo>
                  <a:cubicBezTo>
                    <a:pt x="114" y="182"/>
                    <a:pt x="153" y="337"/>
                    <a:pt x="185" y="419"/>
                  </a:cubicBezTo>
                  <a:cubicBezTo>
                    <a:pt x="217" y="501"/>
                    <a:pt x="238" y="549"/>
                    <a:pt x="281" y="607"/>
                  </a:cubicBezTo>
                  <a:cubicBezTo>
                    <a:pt x="324" y="665"/>
                    <a:pt x="384" y="730"/>
                    <a:pt x="445" y="767"/>
                  </a:cubicBezTo>
                  <a:cubicBezTo>
                    <a:pt x="506" y="804"/>
                    <a:pt x="604" y="816"/>
                    <a:pt x="646" y="829"/>
                  </a:cubicBezTo>
                </a:path>
              </a:pathLst>
            </a:custGeom>
            <a:noFill/>
            <a:ln w="25400" cap="flat" cmpd="sng">
              <a:solidFill>
                <a:srgbClr val="FF00FF">
                  <a:alpha val="100000"/>
                </a:srgbClr>
              </a:solidFill>
              <a:prstDash val="solid"/>
              <a:headEnd type="none" w="med" len="med"/>
              <a:tailEnd type="none" w="med" len="med"/>
            </a:ln>
          </p:spPr>
          <p:txBody>
            <a:bodyPr/>
            <a:p>
              <a:endParaRPr lang="zh-CN" altLang="en-US"/>
            </a:p>
          </p:txBody>
        </p:sp>
      </p:grpSp>
      <p:sp>
        <p:nvSpPr>
          <p:cNvPr id="286760" name="矩形 286759"/>
          <p:cNvSpPr/>
          <p:nvPr/>
        </p:nvSpPr>
        <p:spPr>
          <a:xfrm>
            <a:off x="7689850" y="1654175"/>
            <a:ext cx="927100" cy="457200"/>
          </a:xfrm>
          <a:prstGeom prst="rect">
            <a:avLst/>
          </a:prstGeom>
          <a:noFill/>
          <a:ln w="38100">
            <a:noFill/>
          </a:ln>
        </p:spPr>
        <p:txBody>
          <a:bodyPr>
            <a:spAutoFit/>
          </a:bodyPr>
          <a:p>
            <a:r>
              <a:rPr lang="en-US" altLang="zh-CN" sz="2400" b="1" i="1">
                <a:solidFill>
                  <a:srgbClr val="FF00FF"/>
                </a:solidFill>
                <a:latin typeface="Times New Roman" panose="02020603050405020304" pitchFamily="18" charset="0"/>
                <a:ea typeface="楷体_GB2312" pitchFamily="49" charset="-122"/>
              </a:rPr>
              <a:t>Q</a:t>
            </a:r>
            <a:r>
              <a:rPr lang="zh-CN" altLang="en-US" sz="2400" b="1" dirty="0">
                <a:solidFill>
                  <a:srgbClr val="FF00FF"/>
                </a:solidFill>
                <a:latin typeface="Times New Roman" panose="02020603050405020304" pitchFamily="18" charset="0"/>
              </a:rPr>
              <a:t>大</a:t>
            </a:r>
            <a:endParaRPr lang="zh-CN" altLang="en-US" sz="2400" b="1" dirty="0">
              <a:solidFill>
                <a:srgbClr val="FF00FF"/>
              </a:solidFill>
              <a:latin typeface="Times New Roman" panose="02020603050405020304" pitchFamily="18" charset="0"/>
            </a:endParaRPr>
          </a:p>
        </p:txBody>
      </p:sp>
      <p:sp>
        <p:nvSpPr>
          <p:cNvPr id="286761" name="矩形 286760"/>
          <p:cNvSpPr/>
          <p:nvPr/>
        </p:nvSpPr>
        <p:spPr>
          <a:xfrm>
            <a:off x="7407275" y="669925"/>
            <a:ext cx="927100" cy="457200"/>
          </a:xfrm>
          <a:prstGeom prst="rect">
            <a:avLst/>
          </a:prstGeom>
          <a:noFill/>
          <a:ln w="38100">
            <a:noFill/>
          </a:ln>
        </p:spPr>
        <p:txBody>
          <a:bodyPr>
            <a:spAutoFit/>
          </a:bodyPr>
          <a:p>
            <a:r>
              <a:rPr lang="en-US" altLang="zh-CN" sz="2400" b="1" i="1">
                <a:solidFill>
                  <a:schemeClr val="accent2"/>
                </a:solidFill>
                <a:latin typeface="Times New Roman" panose="02020603050405020304" pitchFamily="18" charset="0"/>
                <a:ea typeface="楷体_GB2312" pitchFamily="49" charset="-122"/>
              </a:rPr>
              <a:t>Q</a:t>
            </a:r>
            <a:r>
              <a:rPr lang="zh-CN" altLang="en-US" sz="2400" b="1" dirty="0">
                <a:solidFill>
                  <a:schemeClr val="accent2"/>
                </a:solidFill>
                <a:latin typeface="Times New Roman" panose="02020603050405020304" pitchFamily="18" charset="0"/>
              </a:rPr>
              <a:t>小</a:t>
            </a:r>
            <a:endParaRPr lang="zh-CN" altLang="en-US" sz="2400" b="1" dirty="0">
              <a:solidFill>
                <a:schemeClr val="accent2"/>
              </a:solidFill>
              <a:latin typeface="Times New Roman" panose="02020603050405020304" pitchFamily="18" charset="0"/>
            </a:endParaRPr>
          </a:p>
        </p:txBody>
      </p:sp>
      <p:sp>
        <p:nvSpPr>
          <p:cNvPr id="286762" name="直接连接符 286761"/>
          <p:cNvSpPr/>
          <p:nvPr/>
        </p:nvSpPr>
        <p:spPr>
          <a:xfrm flipH="1">
            <a:off x="7226300" y="1196975"/>
            <a:ext cx="463550" cy="323850"/>
          </a:xfrm>
          <a:prstGeom prst="line">
            <a:avLst/>
          </a:prstGeom>
          <a:ln w="38100" cap="flat" cmpd="sng">
            <a:solidFill>
              <a:schemeClr val="accent2"/>
            </a:solidFill>
            <a:prstDash val="solid"/>
            <a:headEnd type="none" w="med" len="med"/>
            <a:tailEnd type="stealth" w="med" len="lg"/>
          </a:ln>
        </p:spPr>
      </p:sp>
      <p:sp>
        <p:nvSpPr>
          <p:cNvPr id="286763" name="直接连接符 286762"/>
          <p:cNvSpPr/>
          <p:nvPr/>
        </p:nvSpPr>
        <p:spPr>
          <a:xfrm flipH="1">
            <a:off x="7226300" y="2111375"/>
            <a:ext cx="800100" cy="323850"/>
          </a:xfrm>
          <a:prstGeom prst="line">
            <a:avLst/>
          </a:prstGeom>
          <a:ln w="38100" cap="flat" cmpd="sng">
            <a:solidFill>
              <a:srgbClr val="FF00FF"/>
            </a:solidFill>
            <a:prstDash val="solid"/>
            <a:headEnd type="none" w="med" len="med"/>
            <a:tailEnd type="stealth" w="med" len="lg"/>
          </a:ln>
        </p:spPr>
      </p:sp>
      <p:sp>
        <p:nvSpPr>
          <p:cNvPr id="286764" name="矩形 286763"/>
          <p:cNvSpPr/>
          <p:nvPr/>
        </p:nvSpPr>
        <p:spPr>
          <a:xfrm>
            <a:off x="900113" y="5794375"/>
            <a:ext cx="3384550" cy="457200"/>
          </a:xfrm>
          <a:prstGeom prst="rect">
            <a:avLst/>
          </a:prstGeom>
          <a:noFill/>
          <a:ln w="38100">
            <a:noFill/>
          </a:ln>
        </p:spPr>
        <p:txBody>
          <a:bodyPr>
            <a:spAutoFit/>
          </a:bodyPr>
          <a:p>
            <a:r>
              <a:rPr lang="zh-CN" altLang="en-US" sz="2400" b="1" dirty="0">
                <a:latin typeface="Arial" panose="020B0604020202020204" pitchFamily="34" charset="0"/>
              </a:rPr>
              <a:t>网络函数的相频特性</a:t>
            </a:r>
            <a:endParaRPr lang="zh-CN" altLang="en-US" sz="2400" b="1" dirty="0">
              <a:latin typeface="Arial" panose="020B0604020202020204" pitchFamily="34" charset="0"/>
            </a:endParaRPr>
          </a:p>
        </p:txBody>
      </p:sp>
      <p:grpSp>
        <p:nvGrpSpPr>
          <p:cNvPr id="286765" name="组合 286764"/>
          <p:cNvGrpSpPr/>
          <p:nvPr/>
        </p:nvGrpSpPr>
        <p:grpSpPr>
          <a:xfrm>
            <a:off x="5230813" y="3573463"/>
            <a:ext cx="3444875" cy="2693987"/>
            <a:chOff x="757" y="2144"/>
            <a:chExt cx="2170" cy="1697"/>
          </a:xfrm>
        </p:grpSpPr>
        <p:sp>
          <p:nvSpPr>
            <p:cNvPr id="286766" name="文本框 286765"/>
            <p:cNvSpPr txBox="1"/>
            <p:nvPr/>
          </p:nvSpPr>
          <p:spPr>
            <a:xfrm>
              <a:off x="1088" y="2144"/>
              <a:ext cx="647" cy="288"/>
            </a:xfrm>
            <a:prstGeom prst="rect">
              <a:avLst/>
            </a:prstGeom>
            <a:noFill/>
            <a:ln w="19050">
              <a:noFill/>
            </a:ln>
          </p:spPr>
          <p:txBody>
            <a:bodyPr anchor="ctr">
              <a:spAutoFit/>
            </a:bodyPr>
            <a:p>
              <a:pPr algn="ctr" eaLnBrk="0" hangingPunct="0"/>
              <a:r>
                <a:rPr lang="en-US" altLang="zh-CN" sz="2400" b="1" i="1">
                  <a:solidFill>
                    <a:srgbClr val="FF3300"/>
                  </a:solidFill>
                  <a:latin typeface="Times New Roman" panose="02020603050405020304" pitchFamily="18" charset="0"/>
                  <a:sym typeface="Symbol" panose="05050102010706020507" pitchFamily="18" charset="2"/>
                </a:rPr>
                <a:t> </a:t>
              </a:r>
              <a:r>
                <a:rPr lang="en-US" altLang="zh-CN" sz="2400" b="1">
                  <a:solidFill>
                    <a:srgbClr val="FF3300"/>
                  </a:solidFill>
                  <a:latin typeface="Times New Roman" panose="02020603050405020304" pitchFamily="18" charset="0"/>
                  <a:sym typeface="Symbol" panose="05050102010706020507" pitchFamily="18" charset="2"/>
                </a:rPr>
                <a:t>(</a:t>
              </a:r>
              <a:r>
                <a:rPr lang="en-US" altLang="zh-CN" sz="2400" b="1" i="1">
                  <a:solidFill>
                    <a:srgbClr val="FF3300"/>
                  </a:solidFill>
                  <a:latin typeface="Times New Roman" panose="02020603050405020304" pitchFamily="18" charset="0"/>
                  <a:sym typeface="Symbol" panose="05050102010706020507" pitchFamily="18" charset="2"/>
                </a:rPr>
                <a:t> </a:t>
              </a:r>
              <a:r>
                <a:rPr lang="en-US" altLang="zh-CN" sz="2400" b="1">
                  <a:solidFill>
                    <a:srgbClr val="FF3300"/>
                  </a:solidFill>
                  <a:latin typeface="Times New Roman" panose="02020603050405020304" pitchFamily="18" charset="0"/>
                  <a:sym typeface="Symbol" panose="05050102010706020507" pitchFamily="18" charset="2"/>
                </a:rPr>
                <a:t>)</a:t>
              </a:r>
              <a:endParaRPr lang="en-US" altLang="zh-CN" sz="2400" b="1">
                <a:solidFill>
                  <a:srgbClr val="FF3300"/>
                </a:solidFill>
                <a:latin typeface="Times New Roman" panose="02020603050405020304" pitchFamily="18" charset="0"/>
                <a:sym typeface="Symbol" panose="05050102010706020507" pitchFamily="18" charset="2"/>
              </a:endParaRPr>
            </a:p>
          </p:txBody>
        </p:sp>
        <p:sp>
          <p:nvSpPr>
            <p:cNvPr id="286767" name="文本框 286766"/>
            <p:cNvSpPr txBox="1"/>
            <p:nvPr/>
          </p:nvSpPr>
          <p:spPr>
            <a:xfrm>
              <a:off x="1613" y="2976"/>
              <a:ext cx="360"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r>
                <a:rPr lang="en-US" altLang="zh-CN" sz="2400" b="1" baseline="-25000">
                  <a:latin typeface="Times New Roman" panose="02020603050405020304" pitchFamily="18" charset="0"/>
                  <a:sym typeface="Symbol" panose="05050102010706020507" pitchFamily="18" charset="2"/>
                </a:rPr>
                <a:t>0</a:t>
              </a:r>
              <a:endParaRPr lang="en-US" altLang="zh-CN" sz="2400" b="1">
                <a:latin typeface="Times New Roman" panose="02020603050405020304" pitchFamily="18" charset="0"/>
              </a:endParaRPr>
            </a:p>
          </p:txBody>
        </p:sp>
        <p:sp>
          <p:nvSpPr>
            <p:cNvPr id="286768" name="文本框 286767"/>
            <p:cNvSpPr txBox="1"/>
            <p:nvPr/>
          </p:nvSpPr>
          <p:spPr>
            <a:xfrm>
              <a:off x="2631" y="2999"/>
              <a:ext cx="296" cy="288"/>
            </a:xfrm>
            <a:prstGeom prst="rect">
              <a:avLst/>
            </a:prstGeom>
            <a:noFill/>
            <a:ln w="19050">
              <a:noFill/>
            </a:ln>
          </p:spPr>
          <p:txBody>
            <a:bodyPr wrap="none" anchor="ctr">
              <a:spAutoFit/>
            </a:bodyPr>
            <a:p>
              <a:pPr algn="ctr" eaLnBrk="0" hangingPunct="0">
                <a:spcBef>
                  <a:spcPct val="50000"/>
                </a:spcBef>
              </a:pPr>
              <a:r>
                <a:rPr lang="en-US" altLang="zh-CN" sz="2400" b="1" i="1" dirty="0">
                  <a:latin typeface="Times New Roman" panose="02020603050405020304" pitchFamily="18" charset="0"/>
                  <a:sym typeface="Symbol" panose="05050102010706020507" pitchFamily="18" charset="2"/>
                </a:rPr>
                <a:t> </a:t>
              </a:r>
              <a:endParaRPr lang="en-US" altLang="zh-CN" sz="2400" b="1">
                <a:latin typeface="Times New Roman" panose="02020603050405020304" pitchFamily="18" charset="0"/>
              </a:endParaRPr>
            </a:p>
          </p:txBody>
        </p:sp>
        <p:sp>
          <p:nvSpPr>
            <p:cNvPr id="286769" name="任意多边形 286768"/>
            <p:cNvSpPr/>
            <p:nvPr/>
          </p:nvSpPr>
          <p:spPr>
            <a:xfrm>
              <a:off x="1155" y="2561"/>
              <a:ext cx="1427" cy="996"/>
            </a:xfrm>
            <a:custGeom>
              <a:avLst/>
              <a:gdLst/>
              <a:ahLst/>
              <a:cxnLst/>
              <a:pathLst>
                <a:path w="1427" h="996">
                  <a:moveTo>
                    <a:pt x="0" y="0"/>
                  </a:moveTo>
                  <a:cubicBezTo>
                    <a:pt x="87" y="9"/>
                    <a:pt x="407" y="4"/>
                    <a:pt x="522" y="51"/>
                  </a:cubicBezTo>
                  <a:cubicBezTo>
                    <a:pt x="637" y="98"/>
                    <a:pt x="633" y="154"/>
                    <a:pt x="691" y="285"/>
                  </a:cubicBezTo>
                  <a:cubicBezTo>
                    <a:pt x="749" y="416"/>
                    <a:pt x="797" y="720"/>
                    <a:pt x="868" y="834"/>
                  </a:cubicBezTo>
                  <a:cubicBezTo>
                    <a:pt x="939" y="948"/>
                    <a:pt x="1021" y="942"/>
                    <a:pt x="1114" y="969"/>
                  </a:cubicBezTo>
                  <a:cubicBezTo>
                    <a:pt x="1207" y="996"/>
                    <a:pt x="1362" y="989"/>
                    <a:pt x="1427" y="994"/>
                  </a:cubicBezTo>
                </a:path>
              </a:pathLst>
            </a:custGeom>
            <a:noFill/>
            <a:ln w="31750" cap="flat" cmpd="sng">
              <a:solidFill>
                <a:srgbClr val="FF0000"/>
              </a:solidFill>
              <a:prstDash val="solid"/>
              <a:headEnd type="none" w="med" len="med"/>
              <a:tailEnd type="none" w="med" len="med"/>
            </a:ln>
          </p:spPr>
          <p:txBody>
            <a:bodyPr/>
            <a:p>
              <a:endParaRPr lang="zh-CN" altLang="en-US"/>
            </a:p>
          </p:txBody>
        </p:sp>
        <p:sp>
          <p:nvSpPr>
            <p:cNvPr id="286770" name="矩形 286769"/>
            <p:cNvSpPr/>
            <p:nvPr/>
          </p:nvSpPr>
          <p:spPr>
            <a:xfrm>
              <a:off x="793" y="2409"/>
              <a:ext cx="454" cy="250"/>
            </a:xfrm>
            <a:prstGeom prst="rect">
              <a:avLst/>
            </a:prstGeom>
            <a:noFill/>
            <a:ln w="38100">
              <a:noFill/>
            </a:ln>
          </p:spPr>
          <p:txBody>
            <a:bodyPr>
              <a:spAutoFit/>
            </a:bodyPr>
            <a:p>
              <a:r>
                <a:rPr lang="en-US" altLang="zh-CN" sz="2000" b="1">
                  <a:latin typeface="Times New Roman" panose="02020603050405020304" pitchFamily="18" charset="0"/>
                </a:rPr>
                <a:t>90°</a:t>
              </a:r>
              <a:endParaRPr lang="en-US" altLang="zh-CN" sz="2000" b="1">
                <a:latin typeface="Times New Roman" panose="02020603050405020304" pitchFamily="18" charset="0"/>
              </a:endParaRPr>
            </a:p>
          </p:txBody>
        </p:sp>
        <p:sp>
          <p:nvSpPr>
            <p:cNvPr id="286771" name="矩形 286770"/>
            <p:cNvSpPr/>
            <p:nvPr/>
          </p:nvSpPr>
          <p:spPr>
            <a:xfrm>
              <a:off x="757" y="3475"/>
              <a:ext cx="491" cy="250"/>
            </a:xfrm>
            <a:prstGeom prst="rect">
              <a:avLst/>
            </a:prstGeom>
            <a:noFill/>
            <a:ln w="38100">
              <a:noFill/>
            </a:ln>
          </p:spPr>
          <p:txBody>
            <a:bodyPr>
              <a:spAutoFit/>
            </a:bodyPr>
            <a:p>
              <a:r>
                <a:rPr lang="en-US" altLang="zh-CN" sz="2000" b="1">
                  <a:latin typeface="Times New Roman" panose="02020603050405020304" pitchFamily="18" charset="0"/>
                </a:rPr>
                <a:t>-90°</a:t>
              </a:r>
              <a:endParaRPr lang="en-US" altLang="zh-CN" sz="2000" b="1">
                <a:latin typeface="Times New Roman" panose="02020603050405020304" pitchFamily="18" charset="0"/>
              </a:endParaRPr>
            </a:p>
          </p:txBody>
        </p:sp>
        <p:sp>
          <p:nvSpPr>
            <p:cNvPr id="286772" name="直接连接符 286771"/>
            <p:cNvSpPr/>
            <p:nvPr/>
          </p:nvSpPr>
          <p:spPr>
            <a:xfrm>
              <a:off x="1141" y="2298"/>
              <a:ext cx="0" cy="1543"/>
            </a:xfrm>
            <a:prstGeom prst="line">
              <a:avLst/>
            </a:prstGeom>
            <a:ln w="38100" cap="flat" cmpd="sng">
              <a:solidFill>
                <a:schemeClr val="tx1"/>
              </a:solidFill>
              <a:prstDash val="solid"/>
              <a:headEnd type="stealth" w="med" len="lg"/>
              <a:tailEnd type="none" w="med" len="med"/>
            </a:ln>
          </p:spPr>
        </p:sp>
        <p:sp>
          <p:nvSpPr>
            <p:cNvPr id="286773" name="直接连接符 286772"/>
            <p:cNvSpPr/>
            <p:nvPr/>
          </p:nvSpPr>
          <p:spPr>
            <a:xfrm>
              <a:off x="921" y="3059"/>
              <a:ext cx="1936" cy="0"/>
            </a:xfrm>
            <a:prstGeom prst="line">
              <a:avLst/>
            </a:prstGeom>
            <a:ln w="38100" cap="flat" cmpd="sng">
              <a:solidFill>
                <a:schemeClr val="tx1"/>
              </a:solidFill>
              <a:prstDash val="solid"/>
              <a:headEnd type="none" w="med" len="med"/>
              <a:tailEnd type="stealth" w="med" len="lg"/>
            </a:ln>
          </p:spPr>
        </p:sp>
        <p:sp>
          <p:nvSpPr>
            <p:cNvPr id="286774" name="文本框 286773"/>
            <p:cNvSpPr txBox="1"/>
            <p:nvPr/>
          </p:nvSpPr>
          <p:spPr>
            <a:xfrm>
              <a:off x="921" y="3042"/>
              <a:ext cx="212" cy="288"/>
            </a:xfrm>
            <a:prstGeom prst="rect">
              <a:avLst/>
            </a:prstGeom>
            <a:noFill/>
            <a:ln w="38100">
              <a:noFill/>
            </a:ln>
          </p:spPr>
          <p:txBody>
            <a:bodyPr wrap="none" anchor="t">
              <a:spAutoFit/>
            </a:bodyPr>
            <a:p>
              <a:r>
                <a:rPr lang="en-US" altLang="zh-CN" sz="2400" b="1">
                  <a:latin typeface="Times New Roman" panose="02020603050405020304" pitchFamily="18" charset="0"/>
                </a:rPr>
                <a:t>0</a:t>
              </a:r>
              <a:endParaRPr lang="en-US" altLang="zh-CN" sz="2400" b="1">
                <a:latin typeface="Times New Roman" panose="02020603050405020304" pitchFamily="18" charset="0"/>
              </a:endParaRPr>
            </a:p>
          </p:txBody>
        </p:sp>
        <p:sp>
          <p:nvSpPr>
            <p:cNvPr id="286775" name="直接连接符 286774"/>
            <p:cNvSpPr/>
            <p:nvPr/>
          </p:nvSpPr>
          <p:spPr>
            <a:xfrm flipV="1">
              <a:off x="1155" y="2542"/>
              <a:ext cx="1427" cy="4"/>
            </a:xfrm>
            <a:prstGeom prst="line">
              <a:avLst/>
            </a:prstGeom>
            <a:ln w="12700" cap="flat" cmpd="sng">
              <a:solidFill>
                <a:schemeClr val="tx1"/>
              </a:solidFill>
              <a:prstDash val="dash"/>
              <a:headEnd type="none" w="med" len="med"/>
              <a:tailEnd type="none" w="med" len="med"/>
            </a:ln>
          </p:spPr>
        </p:sp>
        <p:sp>
          <p:nvSpPr>
            <p:cNvPr id="286776" name="直接连接符 286775"/>
            <p:cNvSpPr/>
            <p:nvPr/>
          </p:nvSpPr>
          <p:spPr>
            <a:xfrm>
              <a:off x="1155" y="3589"/>
              <a:ext cx="1476" cy="0"/>
            </a:xfrm>
            <a:prstGeom prst="line">
              <a:avLst/>
            </a:prstGeom>
            <a:ln w="12700" cap="flat" cmpd="sng">
              <a:solidFill>
                <a:schemeClr val="tx1"/>
              </a:solidFill>
              <a:prstDash val="dash"/>
              <a:headEnd type="none" w="med" len="med"/>
              <a:tailEnd type="none" w="med" len="med"/>
            </a:ln>
          </p:spPr>
        </p:sp>
      </p:grpSp>
      <p:graphicFrame>
        <p:nvGraphicFramePr>
          <p:cNvPr id="286777" name="对象 286776"/>
          <p:cNvGraphicFramePr/>
          <p:nvPr/>
        </p:nvGraphicFramePr>
        <p:xfrm>
          <a:off x="1066800" y="333375"/>
          <a:ext cx="3073400" cy="1033463"/>
        </p:xfrm>
        <a:graphic>
          <a:graphicData uri="http://schemas.openxmlformats.org/presentationml/2006/ole">
            <mc:AlternateContent xmlns:mc="http://schemas.openxmlformats.org/markup-compatibility/2006">
              <mc:Choice xmlns:v="urn:schemas-microsoft-com:vml" Requires="v">
                <p:oleObj spid="_x0000_s3102" name="" r:id="rId7" imgW="1358900" imgH="469900" progId="Equation.3">
                  <p:embed/>
                </p:oleObj>
              </mc:Choice>
              <mc:Fallback>
                <p:oleObj name="" r:id="rId7" imgW="1358900" imgH="469900" progId="Equation.3">
                  <p:embed/>
                  <p:pic>
                    <p:nvPicPr>
                      <p:cNvPr id="0" name="图片 3101"/>
                      <p:cNvPicPr/>
                      <p:nvPr/>
                    </p:nvPicPr>
                    <p:blipFill>
                      <a:blip r:embed="rId8"/>
                      <a:stretch>
                        <a:fillRect/>
                      </a:stretch>
                    </p:blipFill>
                    <p:spPr>
                      <a:xfrm>
                        <a:off x="1066800" y="333375"/>
                        <a:ext cx="3073400" cy="1033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0"/>
                                  </p:stCondLst>
                                  <p:childTnLst>
                                    <p:set>
                                      <p:cBhvr>
                                        <p:cTn id="6" dur="1" fill="hold">
                                          <p:stCondLst>
                                            <p:cond delay="0"/>
                                          </p:stCondLst>
                                        </p:cTn>
                                        <p:tgtEl>
                                          <p:spTgt spid="286777"/>
                                        </p:tgtEl>
                                        <p:attrNameLst>
                                          <p:attrName>style.visibility</p:attrName>
                                        </p:attrNameLst>
                                      </p:cBhvr>
                                      <p:to>
                                        <p:strVal val="visible"/>
                                      </p:to>
                                    </p:set>
                                    <p:animEffect transition="in" filter="diamond(out)">
                                      <p:cBhvr>
                                        <p:cTn id="7" dur="500"/>
                                        <p:tgtEl>
                                          <p:spTgt spid="28677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286747"/>
                                        </p:tgtEl>
                                        <p:attrNameLst>
                                          <p:attrName>style.visibility</p:attrName>
                                        </p:attrNameLst>
                                      </p:cBhvr>
                                      <p:to>
                                        <p:strVal val="visible"/>
                                      </p:to>
                                    </p:set>
                                    <p:animEffect transition="in" filter="diamond(out)">
                                      <p:cBhvr>
                                        <p:cTn id="12" dur="500"/>
                                        <p:tgtEl>
                                          <p:spTgt spid="286747"/>
                                        </p:tgtEl>
                                      </p:cBhvr>
                                    </p:animEffect>
                                  </p:childTnLst>
                                </p:cTn>
                              </p:par>
                            </p:childTnLst>
                          </p:cTn>
                        </p:par>
                        <p:par>
                          <p:cTn id="13" fill="hold">
                            <p:stCondLst>
                              <p:cond delay="500"/>
                            </p:stCondLst>
                            <p:childTnLst>
                              <p:par>
                                <p:cTn id="14" presetID="8" presetClass="entr" presetSubtype="32" fill="hold" nodeType="afterEffect">
                                  <p:stCondLst>
                                    <p:cond delay="0"/>
                                  </p:stCondLst>
                                  <p:childTnLst>
                                    <p:set>
                                      <p:cBhvr>
                                        <p:cTn id="15" dur="1" fill="hold">
                                          <p:stCondLst>
                                            <p:cond delay="0"/>
                                          </p:stCondLst>
                                        </p:cTn>
                                        <p:tgtEl>
                                          <p:spTgt spid="286748"/>
                                        </p:tgtEl>
                                        <p:attrNameLst>
                                          <p:attrName>style.visibility</p:attrName>
                                        </p:attrNameLst>
                                      </p:cBhvr>
                                      <p:to>
                                        <p:strVal val="visible"/>
                                      </p:to>
                                    </p:set>
                                    <p:animEffect transition="in" filter="diamond(out)">
                                      <p:cBhvr>
                                        <p:cTn id="16" dur="500"/>
                                        <p:tgtEl>
                                          <p:spTgt spid="286748"/>
                                        </p:tgtEl>
                                      </p:cBhvr>
                                    </p:animEffect>
                                  </p:childTnLst>
                                </p:cTn>
                              </p:par>
                            </p:childTnLst>
                          </p:cTn>
                        </p:par>
                        <p:par>
                          <p:cTn id="17" fill="hold">
                            <p:stCondLst>
                              <p:cond delay="1000"/>
                            </p:stCondLst>
                            <p:childTnLst>
                              <p:par>
                                <p:cTn id="18" presetID="8" presetClass="entr" presetSubtype="32" fill="hold" nodeType="afterEffect">
                                  <p:stCondLst>
                                    <p:cond delay="0"/>
                                  </p:stCondLst>
                                  <p:childTnLst>
                                    <p:set>
                                      <p:cBhvr>
                                        <p:cTn id="19" dur="1" fill="hold">
                                          <p:stCondLst>
                                            <p:cond delay="0"/>
                                          </p:stCondLst>
                                        </p:cTn>
                                        <p:tgtEl>
                                          <p:spTgt spid="286749"/>
                                        </p:tgtEl>
                                        <p:attrNameLst>
                                          <p:attrName>style.visibility</p:attrName>
                                        </p:attrNameLst>
                                      </p:cBhvr>
                                      <p:to>
                                        <p:strVal val="visible"/>
                                      </p:to>
                                    </p:set>
                                    <p:animEffect transition="in" filter="diamond(out)">
                                      <p:cBhvr>
                                        <p:cTn id="20" dur="500"/>
                                        <p:tgtEl>
                                          <p:spTgt spid="286749"/>
                                        </p:tgtEl>
                                      </p:cBhvr>
                                    </p:animEffect>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grpId="0" nodeType="clickEffect">
                                  <p:stCondLst>
                                    <p:cond delay="0"/>
                                  </p:stCondLst>
                                  <p:iterate type="lt">
                                    <p:tmPct val="10000"/>
                                  </p:iterate>
                                  <p:childTnLst>
                                    <p:set>
                                      <p:cBhvr>
                                        <p:cTn id="24" dur="1" fill="hold">
                                          <p:stCondLst>
                                            <p:cond delay="0"/>
                                          </p:stCondLst>
                                        </p:cTn>
                                        <p:tgtEl>
                                          <p:spTgt spid="286751"/>
                                        </p:tgtEl>
                                        <p:attrNameLst>
                                          <p:attrName>style.visibility</p:attrName>
                                        </p:attrNameLst>
                                      </p:cBhvr>
                                      <p:to>
                                        <p:strVal val="visible"/>
                                      </p:to>
                                    </p:set>
                                    <p:animEffect transition="in" filter="fade">
                                      <p:cBhvr>
                                        <p:cTn id="25" dur="1000"/>
                                        <p:tgtEl>
                                          <p:spTgt spid="286751"/>
                                        </p:tgtEl>
                                      </p:cBhvr>
                                    </p:animEffect>
                                    <p:anim calcmode="lin" valueType="num">
                                      <p:cBhvr>
                                        <p:cTn id="26" dur="1000" fill="hold"/>
                                        <p:tgtEl>
                                          <p:spTgt spid="286751"/>
                                        </p:tgtEl>
                                        <p:attrNameLst>
                                          <p:attrName>ppt_x</p:attrName>
                                        </p:attrNameLst>
                                      </p:cBhvr>
                                      <p:tavLst>
                                        <p:tav tm="0">
                                          <p:val>
                                            <p:strVal val="#ppt_x-.1"/>
                                          </p:val>
                                        </p:tav>
                                        <p:tav tm="100000">
                                          <p:val>
                                            <p:strVal val="#ppt_x"/>
                                          </p:val>
                                        </p:tav>
                                      </p:tavLst>
                                    </p:anim>
                                    <p:anim calcmode="lin" valueType="num">
                                      <p:cBhvr>
                                        <p:cTn id="27" dur="1000" fill="hold"/>
                                        <p:tgtEl>
                                          <p:spTgt spid="28675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6756"/>
                                        </p:tgtEl>
                                        <p:attrNameLst>
                                          <p:attrName>style.visibility</p:attrName>
                                        </p:attrNameLst>
                                      </p:cBhvr>
                                      <p:to>
                                        <p:strVal val="visible"/>
                                      </p:to>
                                    </p:set>
                                    <p:animEffect transition="in" filter="wipe(down)">
                                      <p:cBhvr>
                                        <p:cTn id="32" dur="500"/>
                                        <p:tgtEl>
                                          <p:spTgt spid="286756"/>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86763"/>
                                        </p:tgtEl>
                                        <p:attrNameLst>
                                          <p:attrName>style.visibility</p:attrName>
                                        </p:attrNameLst>
                                      </p:cBhvr>
                                      <p:to>
                                        <p:strVal val="visible"/>
                                      </p:to>
                                    </p:set>
                                    <p:animEffect transition="in" filter="wipe(down)">
                                      <p:cBhvr>
                                        <p:cTn id="36" dur="500"/>
                                        <p:tgtEl>
                                          <p:spTgt spid="286763"/>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286760"/>
                                        </p:tgtEl>
                                        <p:attrNameLst>
                                          <p:attrName>style.visibility</p:attrName>
                                        </p:attrNameLst>
                                      </p:cBhvr>
                                      <p:to>
                                        <p:strVal val="visible"/>
                                      </p:to>
                                    </p:set>
                                    <p:animEffect transition="in" filter="wipe(down)">
                                      <p:cBhvr>
                                        <p:cTn id="40" dur="500"/>
                                        <p:tgtEl>
                                          <p:spTgt spid="286760"/>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286762"/>
                                        </p:tgtEl>
                                        <p:attrNameLst>
                                          <p:attrName>style.visibility</p:attrName>
                                        </p:attrNameLst>
                                      </p:cBhvr>
                                      <p:to>
                                        <p:strVal val="visible"/>
                                      </p:to>
                                    </p:set>
                                    <p:animEffect transition="in" filter="wipe(down)">
                                      <p:cBhvr>
                                        <p:cTn id="44" dur="500"/>
                                        <p:tgtEl>
                                          <p:spTgt spid="286762"/>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286761"/>
                                        </p:tgtEl>
                                        <p:attrNameLst>
                                          <p:attrName>style.visibility</p:attrName>
                                        </p:attrNameLst>
                                      </p:cBhvr>
                                      <p:to>
                                        <p:strVal val="visible"/>
                                      </p:to>
                                    </p:set>
                                    <p:animEffect transition="in" filter="wipe(down)">
                                      <p:cBhvr>
                                        <p:cTn id="48" dur="500"/>
                                        <p:tgtEl>
                                          <p:spTgt spid="28676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6764"/>
                                        </p:tgtEl>
                                        <p:attrNameLst>
                                          <p:attrName>style.visibility</p:attrName>
                                        </p:attrNameLst>
                                      </p:cBhvr>
                                      <p:to>
                                        <p:strVal val="visible"/>
                                      </p:to>
                                    </p:set>
                                    <p:animEffect transition="in" filter="wipe(left)">
                                      <p:cBhvr>
                                        <p:cTn id="53" dur="500"/>
                                        <p:tgtEl>
                                          <p:spTgt spid="286764"/>
                                        </p:tgtEl>
                                      </p:cBhvr>
                                    </p:animEffect>
                                  </p:childTnLst>
                                </p:cTn>
                              </p:par>
                            </p:childTnLst>
                          </p:cTn>
                        </p:par>
                        <p:par>
                          <p:cTn id="54" fill="hold">
                            <p:stCondLst>
                              <p:cond delay="500"/>
                            </p:stCondLst>
                            <p:childTnLst>
                              <p:par>
                                <p:cTn id="55" presetID="5" presetClass="entr" presetSubtype="10" fill="hold" nodeType="afterEffect">
                                  <p:stCondLst>
                                    <p:cond delay="0"/>
                                  </p:stCondLst>
                                  <p:childTnLst>
                                    <p:set>
                                      <p:cBhvr>
                                        <p:cTn id="56" dur="1" fill="hold">
                                          <p:stCondLst>
                                            <p:cond delay="0"/>
                                          </p:stCondLst>
                                        </p:cTn>
                                        <p:tgtEl>
                                          <p:spTgt spid="286765"/>
                                        </p:tgtEl>
                                        <p:attrNameLst>
                                          <p:attrName>style.visibility</p:attrName>
                                        </p:attrNameLst>
                                      </p:cBhvr>
                                      <p:to>
                                        <p:strVal val="visible"/>
                                      </p:to>
                                    </p:set>
                                    <p:animEffect transition="in" filter="checkerboard(across)">
                                      <p:cBhvr>
                                        <p:cTn id="57" dur="500"/>
                                        <p:tgtEl>
                                          <p:spTgt spid="286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7" grpId="0"/>
      <p:bldP spid="286751" grpId="0"/>
      <p:bldP spid="286760" grpId="0"/>
      <p:bldP spid="286761" grpId="0"/>
      <p:bldP spid="2867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7633" y="928997"/>
            <a:ext cx="3299301" cy="523220"/>
          </a:xfrm>
          <a:prstGeom prst="rect">
            <a:avLst/>
          </a:prstGeom>
          <a:noFill/>
        </p:spPr>
        <p:txBody>
          <a:bodyPr wrap="none" rtlCol="0">
            <a:spAutoFit/>
          </a:bodyPr>
          <a:p>
            <a:r>
              <a:rPr lang="zh-CN" altLang="en-US" sz="2800" dirty="0" smtClean="0"/>
              <a:t>波特图（不同</a:t>
            </a:r>
            <a:r>
              <a:rPr lang="en-US" altLang="zh-CN" sz="2800" dirty="0" smtClean="0"/>
              <a:t>Q</a:t>
            </a:r>
            <a:r>
              <a:rPr lang="zh-CN" altLang="en-US" sz="2800" dirty="0" smtClean="0"/>
              <a:t>值）</a:t>
            </a:r>
            <a:endParaRPr lang="zh-CN" altLang="en-US" sz="2800" dirty="0"/>
          </a:p>
        </p:txBody>
      </p:sp>
      <p:pic>
        <p:nvPicPr>
          <p:cNvPr id="2" name="图片 1"/>
          <p:cNvPicPr>
            <a:picLocks noChangeAspect="1"/>
          </p:cNvPicPr>
          <p:nvPr/>
        </p:nvPicPr>
        <p:blipFill>
          <a:blip r:embed="rId1"/>
          <a:stretch>
            <a:fillRect/>
          </a:stretch>
        </p:blipFill>
        <p:spPr>
          <a:xfrm>
            <a:off x="607695" y="1646555"/>
            <a:ext cx="7544435" cy="35655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文本框 243713"/>
          <p:cNvSpPr txBox="1"/>
          <p:nvPr/>
        </p:nvSpPr>
        <p:spPr>
          <a:xfrm>
            <a:off x="863600" y="304800"/>
            <a:ext cx="6985000" cy="1516063"/>
          </a:xfrm>
          <a:prstGeom prst="rect">
            <a:avLst/>
          </a:prstGeom>
          <a:noFill/>
          <a:ln w="9525">
            <a:noFill/>
          </a:ln>
        </p:spPr>
        <p:txBody>
          <a:bodyPr>
            <a:spAutoFit/>
          </a:bodyPr>
          <a:p>
            <a:pPr algn="just">
              <a:lnSpc>
                <a:spcPct val="130000"/>
              </a:lnSpc>
              <a:spcBef>
                <a:spcPct val="80000"/>
              </a:spcBef>
            </a:pPr>
            <a:r>
              <a:rPr lang="zh-CN" altLang="en-US" sz="2400" b="1" dirty="0">
                <a:latin typeface="宋体" panose="02010600030101010101" pitchFamily="2" charset="-122"/>
              </a:rPr>
              <a:t>例 欲接收载波频率为</a:t>
            </a:r>
            <a:r>
              <a:rPr lang="en-US" altLang="zh-CN" sz="2400" b="1">
                <a:latin typeface="Times New Roman" panose="02020603050405020304" pitchFamily="18" charset="0"/>
                <a:ea typeface="楷体_GB2312" pitchFamily="49" charset="-122"/>
              </a:rPr>
              <a:t>10MHz</a:t>
            </a:r>
            <a:r>
              <a:rPr lang="zh-CN" altLang="en-US" sz="2400" b="1" dirty="0">
                <a:latin typeface="宋体" panose="02010600030101010101" pitchFamily="2" charset="-122"/>
              </a:rPr>
              <a:t>的某短波电台的信号，试设计接收机输入谐振电路的电感线圈。要求带宽</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rPr>
              <a:t>f</a:t>
            </a:r>
            <a:r>
              <a:rPr lang="en-US" altLang="zh-CN" sz="2400" b="1">
                <a:latin typeface="Times New Roman" panose="02020603050405020304" pitchFamily="18" charset="0"/>
                <a:ea typeface="楷体_GB2312" pitchFamily="49" charset="-122"/>
              </a:rPr>
              <a:t>=100kHz</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C</a:t>
            </a:r>
            <a:r>
              <a:rPr lang="en-US" altLang="zh-CN" sz="2400" b="1">
                <a:latin typeface="Times New Roman" panose="02020603050405020304" pitchFamily="18" charset="0"/>
                <a:ea typeface="楷体_GB2312" pitchFamily="49" charset="-122"/>
              </a:rPr>
              <a:t>=100pF</a:t>
            </a:r>
            <a:r>
              <a:rPr lang="zh-CN" altLang="en-US" sz="2400" b="1" dirty="0">
                <a:latin typeface="Times New Roman" panose="02020603050405020304" pitchFamily="18" charset="0"/>
              </a:rPr>
              <a:t>。</a:t>
            </a:r>
            <a:endParaRPr lang="zh-CN" altLang="en-US" sz="2400" b="1">
              <a:latin typeface="宋体" panose="02010600030101010101" pitchFamily="2" charset="-122"/>
            </a:endParaRPr>
          </a:p>
        </p:txBody>
      </p:sp>
      <p:graphicFrame>
        <p:nvGraphicFramePr>
          <p:cNvPr id="243715" name="对象 243714"/>
          <p:cNvGraphicFramePr/>
          <p:nvPr/>
        </p:nvGraphicFramePr>
        <p:xfrm>
          <a:off x="2087563" y="1989138"/>
          <a:ext cx="1933575" cy="998537"/>
        </p:xfrm>
        <a:graphic>
          <a:graphicData uri="http://schemas.openxmlformats.org/presentationml/2006/ole">
            <mc:AlternateContent xmlns:mc="http://schemas.openxmlformats.org/markup-compatibility/2006">
              <mc:Choice xmlns:v="urn:schemas-microsoft-com:vml" Requires="v">
                <p:oleObj spid="_x0000_s3103" name="" r:id="rId1" imgW="888365" imgH="431800" progId="Equation.3">
                  <p:embed/>
                </p:oleObj>
              </mc:Choice>
              <mc:Fallback>
                <p:oleObj name="" r:id="rId1" imgW="888365" imgH="431800" progId="Equation.3">
                  <p:embed/>
                  <p:pic>
                    <p:nvPicPr>
                      <p:cNvPr id="0" name="图片 3102"/>
                      <p:cNvPicPr/>
                      <p:nvPr/>
                    </p:nvPicPr>
                    <p:blipFill>
                      <a:blip r:embed="rId2"/>
                      <a:stretch>
                        <a:fillRect/>
                      </a:stretch>
                    </p:blipFill>
                    <p:spPr>
                      <a:xfrm>
                        <a:off x="2087563" y="1989138"/>
                        <a:ext cx="1933575" cy="998537"/>
                      </a:xfrm>
                      <a:prstGeom prst="rect">
                        <a:avLst/>
                      </a:prstGeom>
                      <a:noFill/>
                      <a:ln w="38100">
                        <a:noFill/>
                        <a:miter/>
                      </a:ln>
                    </p:spPr>
                  </p:pic>
                </p:oleObj>
              </mc:Fallback>
            </mc:AlternateContent>
          </a:graphicData>
        </a:graphic>
      </p:graphicFrame>
      <p:sp>
        <p:nvSpPr>
          <p:cNvPr id="243716" name="文本框 243715"/>
          <p:cNvSpPr txBox="1"/>
          <p:nvPr/>
        </p:nvSpPr>
        <p:spPr>
          <a:xfrm>
            <a:off x="1041400" y="3116263"/>
            <a:ext cx="1154113"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求得：</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aphicFrame>
        <p:nvGraphicFramePr>
          <p:cNvPr id="243717" name="对象 243716"/>
          <p:cNvGraphicFramePr/>
          <p:nvPr/>
        </p:nvGraphicFramePr>
        <p:xfrm>
          <a:off x="2209800" y="2963863"/>
          <a:ext cx="5943600" cy="2827337"/>
        </p:xfrm>
        <a:graphic>
          <a:graphicData uri="http://schemas.openxmlformats.org/presentationml/2006/ole">
            <mc:AlternateContent xmlns:mc="http://schemas.openxmlformats.org/markup-compatibility/2006">
              <mc:Choice xmlns:v="urn:schemas-microsoft-com:vml" Requires="v">
                <p:oleObj spid="_x0000_s3104" name="" r:id="rId3" imgW="2857500" imgH="1346200" progId="Equation.3">
                  <p:embed/>
                </p:oleObj>
              </mc:Choice>
              <mc:Fallback>
                <p:oleObj name="" r:id="rId3" imgW="2857500" imgH="1346200" progId="Equation.3">
                  <p:embed/>
                  <p:pic>
                    <p:nvPicPr>
                      <p:cNvPr id="0" name="图片 3103"/>
                      <p:cNvPicPr/>
                      <p:nvPr/>
                    </p:nvPicPr>
                    <p:blipFill>
                      <a:blip r:embed="rId4"/>
                      <a:stretch>
                        <a:fillRect/>
                      </a:stretch>
                    </p:blipFill>
                    <p:spPr>
                      <a:xfrm>
                        <a:off x="2209800" y="2963863"/>
                        <a:ext cx="5943600" cy="2827337"/>
                      </a:xfrm>
                      <a:prstGeom prst="rect">
                        <a:avLst/>
                      </a:prstGeom>
                      <a:noFill/>
                      <a:ln w="38100">
                        <a:noFill/>
                        <a:miter/>
                      </a:ln>
                    </p:spPr>
                  </p:pic>
                </p:oleObj>
              </mc:Fallback>
            </mc:AlternateContent>
          </a:graphicData>
        </a:graphic>
      </p:graphicFrame>
      <p:sp>
        <p:nvSpPr>
          <p:cNvPr id="243718" name="文本框 243717"/>
          <p:cNvSpPr txBox="1"/>
          <p:nvPr/>
        </p:nvSpPr>
        <p:spPr>
          <a:xfrm>
            <a:off x="863600" y="5943600"/>
            <a:ext cx="7543800" cy="457200"/>
          </a:xfrm>
          <a:prstGeom prst="rect">
            <a:avLst/>
          </a:prstGeom>
          <a:noFill/>
          <a:ln w="9525">
            <a:noFill/>
          </a:ln>
        </p:spPr>
        <p:txBody>
          <a:bodyPr>
            <a:spAutoFit/>
          </a:bodyPr>
          <a:p>
            <a:pPr>
              <a:spcBef>
                <a:spcPct val="50000"/>
              </a:spcBef>
            </a:pPr>
            <a:r>
              <a:rPr lang="zh-CN" altLang="en-US" sz="2400" b="1" dirty="0">
                <a:latin typeface="宋体" panose="02010600030101010101" pitchFamily="2" charset="-122"/>
              </a:rPr>
              <a:t>由此得到电感线圈的参数为</a:t>
            </a:r>
            <a:r>
              <a:rPr lang="zh-CN" altLang="en-US" sz="2400" b="1" dirty="0">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L</a:t>
            </a:r>
            <a:r>
              <a:rPr lang="en-US" altLang="zh-CN" sz="2400" b="1">
                <a:latin typeface="Times New Roman" panose="02020603050405020304" pitchFamily="18" charset="0"/>
                <a:ea typeface="楷体_GB2312" pitchFamily="49" charset="-122"/>
              </a:rPr>
              <a:t>=2.53</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H</a:t>
            </a:r>
            <a:r>
              <a:rPr lang="zh-CN" altLang="en-US" sz="2400" b="1">
                <a:latin typeface="Times New Roman" panose="02020603050405020304" pitchFamily="18" charset="0"/>
              </a:rPr>
              <a:t>和</a:t>
            </a:r>
            <a:r>
              <a:rPr lang="en-US" altLang="zh-CN" sz="2400" b="1" i="1">
                <a:latin typeface="Times New Roman" panose="02020603050405020304" pitchFamily="18" charset="0"/>
                <a:ea typeface="楷体_GB2312" pitchFamily="49" charset="-122"/>
              </a:rPr>
              <a:t>R</a:t>
            </a:r>
            <a:r>
              <a:rPr lang="en-US" altLang="zh-CN" sz="2400" b="1">
                <a:latin typeface="Times New Roman" panose="02020603050405020304" pitchFamily="18" charset="0"/>
                <a:ea typeface="楷体_GB2312" pitchFamily="49" charset="-122"/>
              </a:rPr>
              <a:t>=1.59</a:t>
            </a:r>
            <a:r>
              <a:rPr lang="en-US" altLang="zh-CN" sz="2400" b="1">
                <a:latin typeface="Times New Roman" panose="02020603050405020304" pitchFamily="18" charset="0"/>
                <a:ea typeface="楷体_GB2312" pitchFamily="49" charset="-122"/>
                <a:sym typeface="Symbol" panose="05050102010706020507" pitchFamily="18" charset="2"/>
              </a:rPr>
              <a:t></a:t>
            </a:r>
            <a:r>
              <a:rPr lang="zh-CN" altLang="en-US" sz="2400" b="1">
                <a:latin typeface="Times New Roman" panose="02020603050405020304" pitchFamily="18" charset="0"/>
                <a:ea typeface="楷体_GB2312" pitchFamily="49" charset="-122"/>
              </a:rPr>
              <a:t>。</a:t>
            </a:r>
            <a:endParaRPr lang="zh-CN" altLang="en-US" sz="2400" b="1">
              <a:latin typeface="Times New Roman" panose="02020603050405020304" pitchFamily="18" charset="0"/>
              <a:ea typeface="楷体_GB2312" pitchFamily="49" charset="-122"/>
            </a:endParaRPr>
          </a:p>
        </p:txBody>
      </p:sp>
      <p:sp>
        <p:nvSpPr>
          <p:cNvPr id="243720" name="矩形 243719"/>
          <p:cNvSpPr/>
          <p:nvPr/>
        </p:nvSpPr>
        <p:spPr>
          <a:xfrm>
            <a:off x="649288" y="2168525"/>
            <a:ext cx="1509712" cy="457200"/>
          </a:xfrm>
          <a:prstGeom prst="rect">
            <a:avLst/>
          </a:prstGeom>
          <a:noFill/>
          <a:ln w="38100">
            <a:noFill/>
          </a:ln>
        </p:spPr>
        <p:txBody>
          <a:bodyPr>
            <a:spAutoFit/>
          </a:bodyPr>
          <a:p>
            <a:r>
              <a:rPr lang="zh-CN" altLang="en-US" sz="2400" b="1" dirty="0">
                <a:latin typeface="宋体" panose="02010600030101010101" pitchFamily="2" charset="-122"/>
              </a:rPr>
              <a:t>解：由</a:t>
            </a:r>
            <a:endParaRPr lang="zh-CN" altLang="en-US" sz="2400" b="1" dirty="0">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3720"/>
                                        </p:tgtEl>
                                        <p:attrNameLst>
                                          <p:attrName>style.visibility</p:attrName>
                                        </p:attrNameLst>
                                      </p:cBhvr>
                                      <p:to>
                                        <p:strVal val="visible"/>
                                      </p:to>
                                    </p:set>
                                    <p:animEffect transition="in" filter="wipe(down)">
                                      <p:cBhvr>
                                        <p:cTn id="7" dur="500"/>
                                        <p:tgtEl>
                                          <p:spTgt spid="2437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wipe(left)">
                                      <p:cBhvr>
                                        <p:cTn id="12" dur="500"/>
                                        <p:tgtEl>
                                          <p:spTgt spid="24371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3716"/>
                                        </p:tgtEl>
                                        <p:attrNameLst>
                                          <p:attrName>style.visibility</p:attrName>
                                        </p:attrNameLst>
                                      </p:cBhvr>
                                      <p:to>
                                        <p:strVal val="visible"/>
                                      </p:to>
                                    </p:set>
                                    <p:animEffect transition="in" filter="wipe(left)">
                                      <p:cBhvr>
                                        <p:cTn id="16" dur="500"/>
                                        <p:tgtEl>
                                          <p:spTgt spid="24371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3717"/>
                                        </p:tgtEl>
                                        <p:attrNameLst>
                                          <p:attrName>style.visibility</p:attrName>
                                        </p:attrNameLst>
                                      </p:cBhvr>
                                      <p:to>
                                        <p:strVal val="visible"/>
                                      </p:to>
                                    </p:set>
                                    <p:animEffect transition="in" filter="wipe(left)">
                                      <p:cBhvr>
                                        <p:cTn id="20" dur="500"/>
                                        <p:tgtEl>
                                          <p:spTgt spid="24371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43718"/>
                                        </p:tgtEl>
                                        <p:attrNameLst>
                                          <p:attrName>style.visibility</p:attrName>
                                        </p:attrNameLst>
                                      </p:cBhvr>
                                      <p:to>
                                        <p:strVal val="visible"/>
                                      </p:to>
                                    </p:set>
                                    <p:animEffect transition="in" filter="wipe(left)">
                                      <p:cBhvr>
                                        <p:cTn id="24" dur="500"/>
                                        <p:tgtEl>
                                          <p:spTgt spid="243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P spid="243718" grpId="0"/>
      <p:bldP spid="2437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文本框 244737"/>
          <p:cNvSpPr txBox="1"/>
          <p:nvPr/>
        </p:nvSpPr>
        <p:spPr>
          <a:xfrm>
            <a:off x="609600" y="762000"/>
            <a:ext cx="3962400" cy="519113"/>
          </a:xfrm>
          <a:prstGeom prst="rect">
            <a:avLst/>
          </a:prstGeom>
          <a:noFill/>
          <a:ln w="9525">
            <a:noFill/>
          </a:ln>
        </p:spPr>
        <p:txBody>
          <a:bodyPr>
            <a:spAutoFit/>
          </a:bodyPr>
          <a:p>
            <a:pPr>
              <a:spcBef>
                <a:spcPct val="50000"/>
              </a:spcBef>
            </a:pPr>
            <a:r>
              <a:rPr lang="en-US" altLang="zh-CN" sz="2800" b="1" dirty="0">
                <a:latin typeface="宋体" panose="02010600030101010101" pitchFamily="2" charset="-122"/>
              </a:rPr>
              <a:t> </a:t>
            </a:r>
            <a:r>
              <a:rPr lang="zh-CN" altLang="en-US" sz="2800" b="1" dirty="0">
                <a:latin typeface="宋体" panose="02010600030101010101" pitchFamily="2" charset="-122"/>
              </a:rPr>
              <a:t>二、并联谐振电路</a:t>
            </a:r>
            <a:r>
              <a:rPr lang="zh-CN" altLang="en-US" sz="2800" dirty="0">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p:txBody>
      </p:sp>
      <p:sp>
        <p:nvSpPr>
          <p:cNvPr id="244739" name="文本框 244738"/>
          <p:cNvSpPr txBox="1"/>
          <p:nvPr/>
        </p:nvSpPr>
        <p:spPr>
          <a:xfrm>
            <a:off x="935038" y="3886200"/>
            <a:ext cx="3962400" cy="457200"/>
          </a:xfrm>
          <a:prstGeom prst="rect">
            <a:avLst/>
          </a:prstGeom>
          <a:noFill/>
          <a:ln w="9525">
            <a:noFill/>
          </a:ln>
        </p:spPr>
        <p:txBody>
          <a:bodyPr>
            <a:spAutoFit/>
          </a:bodyPr>
          <a:p>
            <a:pPr>
              <a:spcBef>
                <a:spcPct val="50000"/>
              </a:spcBef>
            </a:pPr>
            <a:r>
              <a:rPr lang="zh-CN" altLang="en-US" sz="2400" b="1" dirty="0">
                <a:latin typeface="宋体" panose="02010600030101010101" pitchFamily="2" charset="-122"/>
              </a:rPr>
              <a:t>图示电路的转移电流比为</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aphicFrame>
        <p:nvGraphicFramePr>
          <p:cNvPr id="244740" name="对象 244739"/>
          <p:cNvGraphicFramePr/>
          <p:nvPr/>
        </p:nvGraphicFramePr>
        <p:xfrm>
          <a:off x="1232853" y="4495165"/>
          <a:ext cx="5868670" cy="1449070"/>
        </p:xfrm>
        <a:graphic>
          <a:graphicData uri="http://schemas.openxmlformats.org/presentationml/2006/ole">
            <mc:AlternateContent xmlns:mc="http://schemas.openxmlformats.org/markup-compatibility/2006">
              <mc:Choice xmlns:v="urn:schemas-microsoft-com:vml" Requires="v">
                <p:oleObj spid="_x0000_s3106" name="" r:id="rId1" imgW="3390900" imgH="800100" progId="Equation.3">
                  <p:embed/>
                </p:oleObj>
              </mc:Choice>
              <mc:Fallback>
                <p:oleObj name="" r:id="rId1" imgW="3390900" imgH="800100" progId="Equation.3">
                  <p:embed/>
                  <p:pic>
                    <p:nvPicPr>
                      <p:cNvPr id="0" name="图片 3105"/>
                      <p:cNvPicPr/>
                      <p:nvPr/>
                    </p:nvPicPr>
                    <p:blipFill>
                      <a:blip r:embed="rId2"/>
                      <a:stretch>
                        <a:fillRect/>
                      </a:stretch>
                    </p:blipFill>
                    <p:spPr>
                      <a:xfrm>
                        <a:off x="1232853" y="4495165"/>
                        <a:ext cx="5868670" cy="1449070"/>
                      </a:xfrm>
                      <a:prstGeom prst="rect">
                        <a:avLst/>
                      </a:prstGeom>
                      <a:noFill/>
                      <a:ln w="38100">
                        <a:noFill/>
                        <a:miter/>
                      </a:ln>
                    </p:spPr>
                  </p:pic>
                </p:oleObj>
              </mc:Fallback>
            </mc:AlternateContent>
          </a:graphicData>
        </a:graphic>
      </p:graphicFrame>
      <p:grpSp>
        <p:nvGrpSpPr>
          <p:cNvPr id="244742" name="组合 244741"/>
          <p:cNvGrpSpPr/>
          <p:nvPr/>
        </p:nvGrpSpPr>
        <p:grpSpPr>
          <a:xfrm>
            <a:off x="1462088" y="1357313"/>
            <a:ext cx="2779712" cy="2027237"/>
            <a:chOff x="912" y="1892"/>
            <a:chExt cx="1751" cy="1277"/>
          </a:xfrm>
        </p:grpSpPr>
        <p:grpSp>
          <p:nvGrpSpPr>
            <p:cNvPr id="244743" name="组合 244742"/>
            <p:cNvGrpSpPr/>
            <p:nvPr/>
          </p:nvGrpSpPr>
          <p:grpSpPr>
            <a:xfrm>
              <a:off x="1808" y="2627"/>
              <a:ext cx="240" cy="96"/>
              <a:chOff x="1148" y="1106"/>
              <a:chExt cx="240" cy="96"/>
            </a:xfrm>
          </p:grpSpPr>
          <p:sp>
            <p:nvSpPr>
              <p:cNvPr id="244744" name="直接连接符 244743"/>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44745" name="直接连接符 244744"/>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44746" name="组合 244745"/>
            <p:cNvGrpSpPr/>
            <p:nvPr/>
          </p:nvGrpSpPr>
          <p:grpSpPr>
            <a:xfrm rot="5400000">
              <a:off x="1282" y="2605"/>
              <a:ext cx="384" cy="57"/>
              <a:chOff x="576" y="711"/>
              <a:chExt cx="384" cy="57"/>
            </a:xfrm>
          </p:grpSpPr>
          <p:sp>
            <p:nvSpPr>
              <p:cNvPr id="244747" name="任意多边形 244746"/>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48" name="任意多边形 244747"/>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49" name="任意多边形 244748"/>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50" name="任意多边形 244749"/>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44751" name="矩形 244750"/>
            <p:cNvSpPr/>
            <p:nvPr/>
          </p:nvSpPr>
          <p:spPr>
            <a:xfrm>
              <a:off x="1564" y="2507"/>
              <a:ext cx="244" cy="288"/>
            </a:xfrm>
            <a:prstGeom prst="rect">
              <a:avLst/>
            </a:prstGeom>
            <a:noFill/>
            <a:ln w="38100">
              <a:noFill/>
            </a:ln>
          </p:spPr>
          <p:txBody>
            <a:bodyPr wrap="none" anchor="t">
              <a:spAutoFit/>
            </a:bodyPr>
            <a:p>
              <a:r>
                <a:rPr lang="en-US" altLang="zh-CN" sz="2400" b="1" i="1">
                  <a:latin typeface="Times New Roman" panose="02020603050405020304" pitchFamily="18" charset="0"/>
                </a:rPr>
                <a:t>C</a:t>
              </a:r>
              <a:endParaRPr lang="en-US" altLang="zh-CN" sz="2400" b="1" baseline="-25000">
                <a:latin typeface="Times New Roman" panose="02020603050405020304" pitchFamily="18" charset="0"/>
              </a:endParaRPr>
            </a:p>
          </p:txBody>
        </p:sp>
        <p:sp>
          <p:nvSpPr>
            <p:cNvPr id="244752" name="文本框 244751"/>
            <p:cNvSpPr txBox="1"/>
            <p:nvPr/>
          </p:nvSpPr>
          <p:spPr>
            <a:xfrm>
              <a:off x="1194" y="2507"/>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44753" name="直接连接符 244752"/>
            <p:cNvSpPr/>
            <p:nvPr/>
          </p:nvSpPr>
          <p:spPr>
            <a:xfrm>
              <a:off x="1433" y="2178"/>
              <a:ext cx="0" cy="284"/>
            </a:xfrm>
            <a:prstGeom prst="line">
              <a:avLst/>
            </a:prstGeom>
            <a:ln w="38100" cap="flat" cmpd="sng">
              <a:solidFill>
                <a:schemeClr val="tx1"/>
              </a:solidFill>
              <a:prstDash val="solid"/>
              <a:headEnd type="oval" w="med" len="med"/>
              <a:tailEnd type="none" w="med" len="med"/>
            </a:ln>
          </p:spPr>
        </p:sp>
        <p:sp>
          <p:nvSpPr>
            <p:cNvPr id="244754" name="直接连接符 244753"/>
            <p:cNvSpPr/>
            <p:nvPr/>
          </p:nvSpPr>
          <p:spPr>
            <a:xfrm flipV="1">
              <a:off x="980" y="3143"/>
              <a:ext cx="1450" cy="0"/>
            </a:xfrm>
            <a:prstGeom prst="line">
              <a:avLst/>
            </a:prstGeom>
            <a:ln w="38100" cap="flat" cmpd="sng">
              <a:solidFill>
                <a:schemeClr val="tx1"/>
              </a:solidFill>
              <a:prstDash val="solid"/>
              <a:headEnd type="none" w="med" len="med"/>
              <a:tailEnd type="none" w="med" len="med"/>
            </a:ln>
          </p:spPr>
        </p:sp>
        <p:sp>
          <p:nvSpPr>
            <p:cNvPr id="244755" name="直接连接符 244754"/>
            <p:cNvSpPr/>
            <p:nvPr/>
          </p:nvSpPr>
          <p:spPr>
            <a:xfrm>
              <a:off x="1928" y="2178"/>
              <a:ext cx="0" cy="437"/>
            </a:xfrm>
            <a:prstGeom prst="line">
              <a:avLst/>
            </a:prstGeom>
            <a:ln w="38100" cap="flat" cmpd="sng">
              <a:solidFill>
                <a:schemeClr val="tx1"/>
              </a:solidFill>
              <a:prstDash val="solid"/>
              <a:headEnd type="oval" w="med" len="med"/>
              <a:tailEnd type="none" w="med" len="med"/>
            </a:ln>
          </p:spPr>
        </p:sp>
        <p:sp>
          <p:nvSpPr>
            <p:cNvPr id="244756" name="直接连接符 244755"/>
            <p:cNvSpPr/>
            <p:nvPr/>
          </p:nvSpPr>
          <p:spPr>
            <a:xfrm flipV="1">
              <a:off x="984" y="2178"/>
              <a:ext cx="1446" cy="2"/>
            </a:xfrm>
            <a:prstGeom prst="line">
              <a:avLst/>
            </a:prstGeom>
            <a:ln w="38100" cap="flat" cmpd="sng">
              <a:solidFill>
                <a:schemeClr val="tx1"/>
              </a:solidFill>
              <a:prstDash val="solid"/>
              <a:headEnd type="none" w="med" len="med"/>
              <a:tailEnd type="none" w="med" len="med"/>
            </a:ln>
          </p:spPr>
        </p:sp>
        <p:sp>
          <p:nvSpPr>
            <p:cNvPr id="244757" name="直接连接符 244756"/>
            <p:cNvSpPr/>
            <p:nvPr/>
          </p:nvSpPr>
          <p:spPr>
            <a:xfrm flipV="1">
              <a:off x="1927" y="2723"/>
              <a:ext cx="0" cy="420"/>
            </a:xfrm>
            <a:prstGeom prst="line">
              <a:avLst/>
            </a:prstGeom>
            <a:ln w="38100" cap="flat" cmpd="sng">
              <a:solidFill>
                <a:schemeClr val="tx1"/>
              </a:solidFill>
              <a:prstDash val="solid"/>
              <a:headEnd type="oval" w="med" len="med"/>
              <a:tailEnd type="none" w="med" len="med"/>
            </a:ln>
          </p:spPr>
        </p:sp>
        <p:sp>
          <p:nvSpPr>
            <p:cNvPr id="244758" name="椭圆 244757"/>
            <p:cNvSpPr/>
            <p:nvPr/>
          </p:nvSpPr>
          <p:spPr>
            <a:xfrm>
              <a:off x="916" y="3101"/>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4759" name="椭圆 244758"/>
            <p:cNvSpPr/>
            <p:nvPr/>
          </p:nvSpPr>
          <p:spPr>
            <a:xfrm>
              <a:off x="912" y="2146"/>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4760" name="直接连接符 244759"/>
            <p:cNvSpPr/>
            <p:nvPr/>
          </p:nvSpPr>
          <p:spPr>
            <a:xfrm>
              <a:off x="984" y="2180"/>
              <a:ext cx="261" cy="0"/>
            </a:xfrm>
            <a:prstGeom prst="line">
              <a:avLst/>
            </a:prstGeom>
            <a:ln w="38100" cap="flat" cmpd="sng">
              <a:solidFill>
                <a:srgbClr val="FF0000"/>
              </a:solidFill>
              <a:prstDash val="solid"/>
              <a:headEnd type="none" w="med" len="med"/>
              <a:tailEnd type="stealth" w="med" len="lg"/>
            </a:ln>
          </p:spPr>
        </p:sp>
        <p:sp>
          <p:nvSpPr>
            <p:cNvPr id="244761" name="文本框 244760"/>
            <p:cNvSpPr txBox="1"/>
            <p:nvPr/>
          </p:nvSpPr>
          <p:spPr>
            <a:xfrm>
              <a:off x="2120" y="2509"/>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44762" name="矩形 244761"/>
            <p:cNvSpPr/>
            <p:nvPr/>
          </p:nvSpPr>
          <p:spPr>
            <a:xfrm>
              <a:off x="995" y="1892"/>
              <a:ext cx="233" cy="288"/>
            </a:xfrm>
            <a:prstGeom prst="rect">
              <a:avLst/>
            </a:prstGeom>
            <a:noFill/>
            <a:ln w="38100">
              <a:noFill/>
            </a:ln>
          </p:spPr>
          <p:txBody>
            <a:bodyPr wrap="none" anchor="t">
              <a:spAutoFit/>
            </a:bodyPr>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sp>
          <p:nvSpPr>
            <p:cNvPr id="244763" name="直接连接符 244762"/>
            <p:cNvSpPr/>
            <p:nvPr/>
          </p:nvSpPr>
          <p:spPr>
            <a:xfrm>
              <a:off x="2430" y="2173"/>
              <a:ext cx="0" cy="960"/>
            </a:xfrm>
            <a:prstGeom prst="line">
              <a:avLst/>
            </a:prstGeom>
            <a:ln w="38100" cap="flat" cmpd="sng">
              <a:solidFill>
                <a:schemeClr val="tx1"/>
              </a:solidFill>
              <a:prstDash val="solid"/>
              <a:headEnd type="none" w="med" len="med"/>
              <a:tailEnd type="none" w="med" len="med"/>
            </a:ln>
          </p:spPr>
        </p:sp>
        <p:sp>
          <p:nvSpPr>
            <p:cNvPr id="244764" name="矩形 244763"/>
            <p:cNvSpPr/>
            <p:nvPr/>
          </p:nvSpPr>
          <p:spPr>
            <a:xfrm rot="5400000">
              <a:off x="2260" y="2614"/>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44765" name="直接连接符 244764"/>
            <p:cNvSpPr/>
            <p:nvPr/>
          </p:nvSpPr>
          <p:spPr>
            <a:xfrm>
              <a:off x="1450" y="2826"/>
              <a:ext cx="2" cy="312"/>
            </a:xfrm>
            <a:prstGeom prst="line">
              <a:avLst/>
            </a:prstGeom>
            <a:ln w="38100" cap="flat" cmpd="sng">
              <a:solidFill>
                <a:schemeClr val="tx1"/>
              </a:solidFill>
              <a:prstDash val="solid"/>
              <a:headEnd type="none" w="med" len="med"/>
              <a:tailEnd type="oval" w="med" len="med"/>
            </a:ln>
          </p:spPr>
        </p:sp>
        <p:sp>
          <p:nvSpPr>
            <p:cNvPr id="244766" name="矩形 244765"/>
            <p:cNvSpPr/>
            <p:nvPr/>
          </p:nvSpPr>
          <p:spPr>
            <a:xfrm>
              <a:off x="2430" y="2173"/>
              <a:ext cx="233" cy="288"/>
            </a:xfrm>
            <a:prstGeom prst="rect">
              <a:avLst/>
            </a:prstGeom>
            <a:noFill/>
            <a:ln w="38100">
              <a:noFill/>
            </a:ln>
          </p:spPr>
          <p:txBody>
            <a:bodyPr wrap="none" anchor="t">
              <a:spAutoFit/>
            </a:bodyPr>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2</a:t>
              </a:r>
              <a:endParaRPr lang="en-US" altLang="zh-CN" sz="2400" b="1" baseline="-25000">
                <a:latin typeface="Times New Roman" panose="02020603050405020304" pitchFamily="18" charset="0"/>
              </a:endParaRPr>
            </a:p>
          </p:txBody>
        </p:sp>
        <p:sp>
          <p:nvSpPr>
            <p:cNvPr id="244767" name="直接连接符 244766"/>
            <p:cNvSpPr/>
            <p:nvPr/>
          </p:nvSpPr>
          <p:spPr>
            <a:xfrm>
              <a:off x="2430" y="2225"/>
              <a:ext cx="0" cy="208"/>
            </a:xfrm>
            <a:prstGeom prst="line">
              <a:avLst/>
            </a:prstGeom>
            <a:ln w="38100" cap="flat" cmpd="sng">
              <a:solidFill>
                <a:srgbClr val="FF0000"/>
              </a:solidFill>
              <a:prstDash val="solid"/>
              <a:headEnd type="none" w="med" len="med"/>
              <a:tailEnd type="stealth" w="med" len="lg"/>
            </a:ln>
          </p:spPr>
        </p:sp>
      </p:grpSp>
      <p:grpSp>
        <p:nvGrpSpPr>
          <p:cNvPr id="244768" name="组合 244767"/>
          <p:cNvGrpSpPr/>
          <p:nvPr/>
        </p:nvGrpSpPr>
        <p:grpSpPr>
          <a:xfrm>
            <a:off x="5210175" y="1273175"/>
            <a:ext cx="3232150" cy="2114550"/>
            <a:chOff x="3475" y="1619"/>
            <a:chExt cx="2036" cy="1332"/>
          </a:xfrm>
        </p:grpSpPr>
        <p:sp>
          <p:nvSpPr>
            <p:cNvPr id="244769" name="直接连接符 244768"/>
            <p:cNvSpPr/>
            <p:nvPr/>
          </p:nvSpPr>
          <p:spPr>
            <a:xfrm>
              <a:off x="5138" y="1959"/>
              <a:ext cx="0" cy="960"/>
            </a:xfrm>
            <a:prstGeom prst="line">
              <a:avLst/>
            </a:prstGeom>
            <a:ln w="38100" cap="flat" cmpd="sng">
              <a:solidFill>
                <a:schemeClr val="tx1"/>
              </a:solidFill>
              <a:prstDash val="solid"/>
              <a:headEnd type="none" w="med" len="med"/>
              <a:tailEnd type="none" w="med" len="med"/>
            </a:ln>
          </p:spPr>
        </p:sp>
        <p:sp>
          <p:nvSpPr>
            <p:cNvPr id="244770" name="直接连接符 244769"/>
            <p:cNvSpPr/>
            <p:nvPr/>
          </p:nvSpPr>
          <p:spPr>
            <a:xfrm>
              <a:off x="5138" y="2025"/>
              <a:ext cx="0" cy="208"/>
            </a:xfrm>
            <a:prstGeom prst="line">
              <a:avLst/>
            </a:prstGeom>
            <a:ln w="38100" cap="flat" cmpd="sng">
              <a:solidFill>
                <a:srgbClr val="FF0000"/>
              </a:solidFill>
              <a:prstDash val="solid"/>
              <a:headEnd type="none" w="med" len="med"/>
              <a:tailEnd type="stealth" w="med" len="lg"/>
            </a:ln>
          </p:spPr>
        </p:sp>
        <p:graphicFrame>
          <p:nvGraphicFramePr>
            <p:cNvPr id="244771" name="对象 244770"/>
            <p:cNvGraphicFramePr/>
            <p:nvPr/>
          </p:nvGraphicFramePr>
          <p:xfrm>
            <a:off x="5191" y="1950"/>
            <a:ext cx="320" cy="305"/>
          </p:xfrm>
          <a:graphic>
            <a:graphicData uri="http://schemas.openxmlformats.org/presentationml/2006/ole">
              <mc:AlternateContent xmlns:mc="http://schemas.openxmlformats.org/markup-compatibility/2006">
                <mc:Choice xmlns:v="urn:schemas-microsoft-com:vml" Requires="v">
                  <p:oleObj spid="_x0000_s3105" name="" r:id="rId3" imgW="254000" imgH="241300" progId="Equation.3">
                    <p:embed/>
                  </p:oleObj>
                </mc:Choice>
                <mc:Fallback>
                  <p:oleObj name="" r:id="rId3" imgW="254000" imgH="241300" progId="Equation.3">
                    <p:embed/>
                    <p:pic>
                      <p:nvPicPr>
                        <p:cNvPr id="0" name="图片 3104"/>
                        <p:cNvPicPr/>
                        <p:nvPr/>
                      </p:nvPicPr>
                      <p:blipFill>
                        <a:blip r:embed="rId4"/>
                        <a:stretch>
                          <a:fillRect/>
                        </a:stretch>
                      </p:blipFill>
                      <p:spPr>
                        <a:xfrm>
                          <a:off x="5191" y="1950"/>
                          <a:ext cx="320" cy="305"/>
                        </a:xfrm>
                        <a:prstGeom prst="rect">
                          <a:avLst/>
                        </a:prstGeom>
                        <a:noFill/>
                        <a:ln w="38100">
                          <a:noFill/>
                          <a:miter/>
                        </a:ln>
                      </p:spPr>
                    </p:pic>
                  </p:oleObj>
                </mc:Fallback>
              </mc:AlternateContent>
            </a:graphicData>
          </a:graphic>
        </p:graphicFrame>
        <p:sp>
          <p:nvSpPr>
            <p:cNvPr id="244772" name="文本框 244771"/>
            <p:cNvSpPr txBox="1"/>
            <p:nvPr/>
          </p:nvSpPr>
          <p:spPr>
            <a:xfrm>
              <a:off x="3663" y="2308"/>
              <a:ext cx="482" cy="250"/>
            </a:xfrm>
            <a:prstGeom prst="rect">
              <a:avLst/>
            </a:prstGeom>
            <a:noFill/>
            <a:ln w="9525">
              <a:noFill/>
            </a:ln>
          </p:spPr>
          <p:txBody>
            <a:bodyPr>
              <a:spAutoFit/>
            </a:bodyPr>
            <a:p>
              <a:r>
                <a:rPr lang="en-US" altLang="zh-CN" sz="2000" b="1" err="1">
                  <a:latin typeface="Times New Roman" panose="02020603050405020304" pitchFamily="18" charset="0"/>
                </a:rPr>
                <a:t>j</a:t>
              </a:r>
              <a:r>
                <a:rPr lang="en-US" altLang="zh-CN" sz="2000" b="1" i="1" err="1">
                  <a:latin typeface="Times New Roman" panose="02020603050405020304" pitchFamily="18" charset="0"/>
                  <a:sym typeface="Symbol" panose="05050102010706020507" pitchFamily="18" charset="2"/>
                </a:rPr>
                <a:t></a:t>
              </a:r>
              <a:r>
                <a:rPr lang="en-US" altLang="zh-CN" sz="2000" b="1" err="1">
                  <a:latin typeface="Times New Roman" panose="02020603050405020304" pitchFamily="18" charset="0"/>
                </a:rPr>
                <a:t>L</a:t>
              </a:r>
              <a:endParaRPr lang="en-US" altLang="zh-CN" sz="2000" b="1">
                <a:latin typeface="Times New Roman" panose="02020603050405020304" pitchFamily="18" charset="0"/>
              </a:endParaRPr>
            </a:p>
          </p:txBody>
        </p:sp>
        <p:graphicFrame>
          <p:nvGraphicFramePr>
            <p:cNvPr id="244773" name="对象 244772"/>
            <p:cNvGraphicFramePr/>
            <p:nvPr/>
          </p:nvGraphicFramePr>
          <p:xfrm>
            <a:off x="4145" y="2181"/>
            <a:ext cx="352" cy="446"/>
          </p:xfrm>
          <a:graphic>
            <a:graphicData uri="http://schemas.openxmlformats.org/presentationml/2006/ole">
              <mc:AlternateContent xmlns:mc="http://schemas.openxmlformats.org/markup-compatibility/2006">
                <mc:Choice xmlns:v="urn:schemas-microsoft-com:vml" Requires="v">
                  <p:oleObj spid="_x0000_s3107" name="" r:id="rId5" imgW="342900" imgH="431800" progId="Equation.3">
                    <p:embed/>
                  </p:oleObj>
                </mc:Choice>
                <mc:Fallback>
                  <p:oleObj name="" r:id="rId5" imgW="342900" imgH="431800" progId="Equation.3">
                    <p:embed/>
                    <p:pic>
                      <p:nvPicPr>
                        <p:cNvPr id="0" name="图片 3106"/>
                        <p:cNvPicPr/>
                        <p:nvPr/>
                      </p:nvPicPr>
                      <p:blipFill>
                        <a:blip r:embed="rId6"/>
                        <a:stretch>
                          <a:fillRect/>
                        </a:stretch>
                      </p:blipFill>
                      <p:spPr>
                        <a:xfrm>
                          <a:off x="4145" y="2181"/>
                          <a:ext cx="352" cy="446"/>
                        </a:xfrm>
                        <a:prstGeom prst="rect">
                          <a:avLst/>
                        </a:prstGeom>
                        <a:noFill/>
                        <a:ln w="38100">
                          <a:noFill/>
                          <a:miter/>
                        </a:ln>
                      </p:spPr>
                    </p:pic>
                  </p:oleObj>
                </mc:Fallback>
              </mc:AlternateContent>
            </a:graphicData>
          </a:graphic>
        </p:graphicFrame>
        <p:grpSp>
          <p:nvGrpSpPr>
            <p:cNvPr id="244774" name="组合 244773"/>
            <p:cNvGrpSpPr/>
            <p:nvPr/>
          </p:nvGrpSpPr>
          <p:grpSpPr>
            <a:xfrm>
              <a:off x="4497" y="2401"/>
              <a:ext cx="240" cy="96"/>
              <a:chOff x="1148" y="1106"/>
              <a:chExt cx="240" cy="96"/>
            </a:xfrm>
          </p:grpSpPr>
          <p:sp>
            <p:nvSpPr>
              <p:cNvPr id="244775" name="直接连接符 244774"/>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44776" name="直接连接符 244775"/>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44777" name="组合 244776"/>
            <p:cNvGrpSpPr/>
            <p:nvPr/>
          </p:nvGrpSpPr>
          <p:grpSpPr>
            <a:xfrm rot="5400000">
              <a:off x="3893" y="2427"/>
              <a:ext cx="384" cy="57"/>
              <a:chOff x="576" y="711"/>
              <a:chExt cx="384" cy="57"/>
            </a:xfrm>
          </p:grpSpPr>
          <p:sp>
            <p:nvSpPr>
              <p:cNvPr id="244778" name="任意多边形 244777"/>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79" name="任意多边形 244778"/>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80" name="任意多边形 244779"/>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44781" name="任意多边形 244780"/>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44782" name="直接连接符 244781"/>
            <p:cNvSpPr/>
            <p:nvPr/>
          </p:nvSpPr>
          <p:spPr>
            <a:xfrm>
              <a:off x="4057" y="1952"/>
              <a:ext cx="0" cy="329"/>
            </a:xfrm>
            <a:prstGeom prst="line">
              <a:avLst/>
            </a:prstGeom>
            <a:ln w="38100" cap="flat" cmpd="sng">
              <a:solidFill>
                <a:schemeClr val="tx1"/>
              </a:solidFill>
              <a:prstDash val="solid"/>
              <a:headEnd type="oval" w="med" len="med"/>
              <a:tailEnd type="none" w="med" len="med"/>
            </a:ln>
          </p:spPr>
        </p:sp>
        <p:sp>
          <p:nvSpPr>
            <p:cNvPr id="244783" name="直接连接符 244782"/>
            <p:cNvSpPr/>
            <p:nvPr/>
          </p:nvSpPr>
          <p:spPr>
            <a:xfrm flipV="1">
              <a:off x="3543" y="2917"/>
              <a:ext cx="1595" cy="5"/>
            </a:xfrm>
            <a:prstGeom prst="line">
              <a:avLst/>
            </a:prstGeom>
            <a:ln w="38100" cap="flat" cmpd="sng">
              <a:solidFill>
                <a:schemeClr val="tx1"/>
              </a:solidFill>
              <a:prstDash val="solid"/>
              <a:headEnd type="none" w="med" len="med"/>
              <a:tailEnd type="none" w="med" len="med"/>
            </a:ln>
          </p:spPr>
        </p:sp>
        <p:sp>
          <p:nvSpPr>
            <p:cNvPr id="244784" name="直接连接符 244783"/>
            <p:cNvSpPr/>
            <p:nvPr/>
          </p:nvSpPr>
          <p:spPr>
            <a:xfrm>
              <a:off x="4617" y="1952"/>
              <a:ext cx="0" cy="437"/>
            </a:xfrm>
            <a:prstGeom prst="line">
              <a:avLst/>
            </a:prstGeom>
            <a:ln w="38100" cap="flat" cmpd="sng">
              <a:solidFill>
                <a:schemeClr val="tx1"/>
              </a:solidFill>
              <a:prstDash val="solid"/>
              <a:headEnd type="oval" w="med" len="med"/>
              <a:tailEnd type="none" w="med" len="med"/>
            </a:ln>
          </p:spPr>
        </p:sp>
        <p:sp>
          <p:nvSpPr>
            <p:cNvPr id="244785" name="直接连接符 244784"/>
            <p:cNvSpPr/>
            <p:nvPr/>
          </p:nvSpPr>
          <p:spPr>
            <a:xfrm>
              <a:off x="3534" y="1957"/>
              <a:ext cx="1595" cy="2"/>
            </a:xfrm>
            <a:prstGeom prst="line">
              <a:avLst/>
            </a:prstGeom>
            <a:ln w="38100" cap="flat" cmpd="sng">
              <a:solidFill>
                <a:schemeClr val="tx1"/>
              </a:solidFill>
              <a:prstDash val="solid"/>
              <a:headEnd type="none" w="med" len="med"/>
              <a:tailEnd type="none" w="med" len="med"/>
            </a:ln>
          </p:spPr>
        </p:sp>
        <p:sp>
          <p:nvSpPr>
            <p:cNvPr id="244786" name="直接连接符 244785"/>
            <p:cNvSpPr/>
            <p:nvPr/>
          </p:nvSpPr>
          <p:spPr>
            <a:xfrm flipV="1">
              <a:off x="4616" y="2497"/>
              <a:ext cx="0" cy="420"/>
            </a:xfrm>
            <a:prstGeom prst="line">
              <a:avLst/>
            </a:prstGeom>
            <a:ln w="38100" cap="flat" cmpd="sng">
              <a:solidFill>
                <a:schemeClr val="tx1"/>
              </a:solidFill>
              <a:prstDash val="solid"/>
              <a:headEnd type="oval" w="med" len="med"/>
              <a:tailEnd type="none" w="med" len="med"/>
            </a:ln>
          </p:spPr>
        </p:sp>
        <p:sp>
          <p:nvSpPr>
            <p:cNvPr id="244787" name="文本框 244786"/>
            <p:cNvSpPr txBox="1"/>
            <p:nvPr/>
          </p:nvSpPr>
          <p:spPr>
            <a:xfrm>
              <a:off x="4819" y="2358"/>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44788" name="矩形 244787"/>
            <p:cNvSpPr/>
            <p:nvPr/>
          </p:nvSpPr>
          <p:spPr>
            <a:xfrm rot="5400000">
              <a:off x="4968" y="2400"/>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44789" name="直接连接符 244788"/>
            <p:cNvSpPr/>
            <p:nvPr/>
          </p:nvSpPr>
          <p:spPr>
            <a:xfrm>
              <a:off x="4074" y="2646"/>
              <a:ext cx="2" cy="266"/>
            </a:xfrm>
            <a:prstGeom prst="line">
              <a:avLst/>
            </a:prstGeom>
            <a:ln w="38100" cap="flat" cmpd="sng">
              <a:solidFill>
                <a:schemeClr val="tx1"/>
              </a:solidFill>
              <a:prstDash val="solid"/>
              <a:headEnd type="none" w="med" len="med"/>
              <a:tailEnd type="oval" w="med" len="med"/>
            </a:ln>
          </p:spPr>
        </p:sp>
        <p:graphicFrame>
          <p:nvGraphicFramePr>
            <p:cNvPr id="244790" name="对象 244789"/>
            <p:cNvGraphicFramePr/>
            <p:nvPr/>
          </p:nvGraphicFramePr>
          <p:xfrm>
            <a:off x="3507" y="1619"/>
            <a:ext cx="304" cy="304"/>
          </p:xfrm>
          <a:graphic>
            <a:graphicData uri="http://schemas.openxmlformats.org/presentationml/2006/ole">
              <mc:AlternateContent xmlns:mc="http://schemas.openxmlformats.org/markup-compatibility/2006">
                <mc:Choice xmlns:v="urn:schemas-microsoft-com:vml" Requires="v">
                  <p:oleObj spid="_x0000_s3110" name="" r:id="rId7" imgW="241300" imgH="241300" progId="Equation.3">
                    <p:embed/>
                  </p:oleObj>
                </mc:Choice>
                <mc:Fallback>
                  <p:oleObj name="" r:id="rId7" imgW="241300" imgH="241300" progId="Equation.3">
                    <p:embed/>
                    <p:pic>
                      <p:nvPicPr>
                        <p:cNvPr id="0" name="图片 3109"/>
                        <p:cNvPicPr/>
                        <p:nvPr/>
                      </p:nvPicPr>
                      <p:blipFill>
                        <a:blip r:embed="rId8"/>
                        <a:stretch>
                          <a:fillRect/>
                        </a:stretch>
                      </p:blipFill>
                      <p:spPr>
                        <a:xfrm>
                          <a:off x="3507" y="1619"/>
                          <a:ext cx="304" cy="304"/>
                        </a:xfrm>
                        <a:prstGeom prst="rect">
                          <a:avLst/>
                        </a:prstGeom>
                        <a:noFill/>
                        <a:ln w="38100">
                          <a:noFill/>
                          <a:miter/>
                        </a:ln>
                      </p:spPr>
                    </p:pic>
                  </p:oleObj>
                </mc:Fallback>
              </mc:AlternateContent>
            </a:graphicData>
          </a:graphic>
        </p:graphicFrame>
        <p:sp>
          <p:nvSpPr>
            <p:cNvPr id="244791" name="直接连接符 244790"/>
            <p:cNvSpPr/>
            <p:nvPr/>
          </p:nvSpPr>
          <p:spPr>
            <a:xfrm>
              <a:off x="3568" y="1959"/>
              <a:ext cx="251" cy="0"/>
            </a:xfrm>
            <a:prstGeom prst="line">
              <a:avLst/>
            </a:prstGeom>
            <a:ln w="38100" cap="flat" cmpd="sng">
              <a:solidFill>
                <a:srgbClr val="FF0000"/>
              </a:solidFill>
              <a:prstDash val="solid"/>
              <a:headEnd type="none" w="med" len="med"/>
              <a:tailEnd type="stealth" w="med" len="lg"/>
            </a:ln>
          </p:spPr>
        </p:sp>
        <p:sp>
          <p:nvSpPr>
            <p:cNvPr id="244792" name="椭圆 244791"/>
            <p:cNvSpPr/>
            <p:nvPr/>
          </p:nvSpPr>
          <p:spPr>
            <a:xfrm>
              <a:off x="3475" y="192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4793" name="椭圆 244792"/>
            <p:cNvSpPr/>
            <p:nvPr/>
          </p:nvSpPr>
          <p:spPr>
            <a:xfrm>
              <a:off x="3500" y="288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blinds(horizontal)">
                                      <p:cBhvr>
                                        <p:cTn id="7" dur="500"/>
                                        <p:tgtEl>
                                          <p:spTgt spid="2447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44742"/>
                                        </p:tgtEl>
                                        <p:attrNameLst>
                                          <p:attrName>style.visibility</p:attrName>
                                        </p:attrNameLst>
                                      </p:cBhvr>
                                      <p:to>
                                        <p:strVal val="visible"/>
                                      </p:to>
                                    </p:set>
                                    <p:animEffect transition="in" filter="strips(downLeft)">
                                      <p:cBhvr>
                                        <p:cTn id="12" dur="500"/>
                                        <p:tgtEl>
                                          <p:spTgt spid="244742"/>
                                        </p:tgtEl>
                                      </p:cBhvr>
                                    </p:animEffect>
                                  </p:childTnLst>
                                </p:cTn>
                              </p:par>
                              <p:par>
                                <p:cTn id="13" presetID="18" presetClass="entr" presetSubtype="12" fill="hold" nodeType="withEffect">
                                  <p:stCondLst>
                                    <p:cond delay="0"/>
                                  </p:stCondLst>
                                  <p:childTnLst>
                                    <p:set>
                                      <p:cBhvr>
                                        <p:cTn id="14" dur="1" fill="hold">
                                          <p:stCondLst>
                                            <p:cond delay="0"/>
                                          </p:stCondLst>
                                        </p:cTn>
                                        <p:tgtEl>
                                          <p:spTgt spid="244768"/>
                                        </p:tgtEl>
                                        <p:attrNameLst>
                                          <p:attrName>style.visibility</p:attrName>
                                        </p:attrNameLst>
                                      </p:cBhvr>
                                      <p:to>
                                        <p:strVal val="visible"/>
                                      </p:to>
                                    </p:set>
                                    <p:animEffect transition="in" filter="strips(downLeft)">
                                      <p:cBhvr>
                                        <p:cTn id="15" dur="500"/>
                                        <p:tgtEl>
                                          <p:spTgt spid="244768"/>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244739"/>
                                        </p:tgtEl>
                                        <p:attrNameLst>
                                          <p:attrName>style.visibility</p:attrName>
                                        </p:attrNameLst>
                                      </p:cBhvr>
                                      <p:to>
                                        <p:strVal val="visible"/>
                                      </p:to>
                                    </p:set>
                                    <p:animEffect transition="in" filter="blinds(horizontal)">
                                      <p:cBhvr>
                                        <p:cTn id="19" dur="500"/>
                                        <p:tgtEl>
                                          <p:spTgt spid="244739"/>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244740"/>
                                        </p:tgtEl>
                                        <p:attrNameLst>
                                          <p:attrName>style.visibility</p:attrName>
                                        </p:attrNameLst>
                                      </p:cBhvr>
                                      <p:to>
                                        <p:strVal val="visible"/>
                                      </p:to>
                                    </p:set>
                                    <p:animEffect transition="in" filter="blinds(horizontal)">
                                      <p:cBhvr>
                                        <p:cTn id="23" dur="5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p:bldP spid="2447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文本框 245761"/>
          <p:cNvSpPr txBox="1"/>
          <p:nvPr/>
        </p:nvSpPr>
        <p:spPr>
          <a:xfrm>
            <a:off x="942975" y="1555750"/>
            <a:ext cx="1354138" cy="639763"/>
          </a:xfrm>
          <a:prstGeom prst="rect">
            <a:avLst/>
          </a:prstGeom>
          <a:noFill/>
          <a:ln w="9525">
            <a:noFill/>
          </a:ln>
        </p:spPr>
        <p:txBody>
          <a:bodyPr>
            <a:spAutoFit/>
          </a:bodyPr>
          <a:p>
            <a:pPr>
              <a:lnSpc>
                <a:spcPct val="150000"/>
              </a:lnSpc>
              <a:spcBef>
                <a:spcPct val="50000"/>
              </a:spcBef>
            </a:pPr>
            <a:r>
              <a:rPr lang="zh-CN" altLang="en-US" sz="2400" b="1" dirty="0">
                <a:latin typeface="宋体" panose="02010600030101010101" pitchFamily="2" charset="-122"/>
              </a:rPr>
              <a:t>代入 </a:t>
            </a:r>
            <a:endParaRPr lang="zh-CN" altLang="en-US" sz="2400" b="1">
              <a:latin typeface="宋体" panose="02010600030101010101" pitchFamily="2" charset="-122"/>
            </a:endParaRPr>
          </a:p>
        </p:txBody>
      </p:sp>
      <p:graphicFrame>
        <p:nvGraphicFramePr>
          <p:cNvPr id="245763" name="对象 245762"/>
          <p:cNvGraphicFramePr/>
          <p:nvPr/>
        </p:nvGraphicFramePr>
        <p:xfrm>
          <a:off x="1989138" y="2152650"/>
          <a:ext cx="3075940" cy="904875"/>
        </p:xfrm>
        <a:graphic>
          <a:graphicData uri="http://schemas.openxmlformats.org/presentationml/2006/ole">
            <mc:AlternateContent xmlns:mc="http://schemas.openxmlformats.org/markup-compatibility/2006">
              <mc:Choice xmlns:v="urn:schemas-microsoft-com:vml" Requires="v">
                <p:oleObj spid="_x0000_s3108" name="" r:id="rId1" imgW="1498600" imgH="444500" progId="Equation.3">
                  <p:embed/>
                </p:oleObj>
              </mc:Choice>
              <mc:Fallback>
                <p:oleObj name="" r:id="rId1" imgW="1498600" imgH="444500" progId="Equation.3">
                  <p:embed/>
                  <p:pic>
                    <p:nvPicPr>
                      <p:cNvPr id="0" name="图片 3107"/>
                      <p:cNvPicPr/>
                      <p:nvPr/>
                    </p:nvPicPr>
                    <p:blipFill>
                      <a:blip r:embed="rId2"/>
                      <a:stretch>
                        <a:fillRect/>
                      </a:stretch>
                    </p:blipFill>
                    <p:spPr>
                      <a:xfrm>
                        <a:off x="1989138" y="2152650"/>
                        <a:ext cx="3075940" cy="904875"/>
                      </a:xfrm>
                      <a:prstGeom prst="rect">
                        <a:avLst/>
                      </a:prstGeom>
                      <a:noFill/>
                      <a:ln w="38100">
                        <a:noFill/>
                        <a:miter/>
                      </a:ln>
                    </p:spPr>
                  </p:pic>
                </p:oleObj>
              </mc:Fallback>
            </mc:AlternateContent>
          </a:graphicData>
        </a:graphic>
      </p:graphicFrame>
      <p:sp>
        <p:nvSpPr>
          <p:cNvPr id="245764" name="文本框 245763"/>
          <p:cNvSpPr txBox="1"/>
          <p:nvPr/>
        </p:nvSpPr>
        <p:spPr>
          <a:xfrm>
            <a:off x="942975" y="3232150"/>
            <a:ext cx="2130425" cy="639763"/>
          </a:xfrm>
          <a:prstGeom prst="rect">
            <a:avLst/>
          </a:prstGeom>
          <a:noFill/>
          <a:ln w="9525">
            <a:noFill/>
          </a:ln>
        </p:spPr>
        <p:txBody>
          <a:bodyPr>
            <a:spAutoFit/>
          </a:bodyPr>
          <a:p>
            <a:pPr>
              <a:lnSpc>
                <a:spcPct val="150000"/>
              </a:lnSpc>
              <a:spcBef>
                <a:spcPct val="50000"/>
              </a:spcBef>
            </a:pPr>
            <a:r>
              <a:rPr lang="zh-CN" altLang="en-US" sz="2400" b="1" dirty="0">
                <a:latin typeface="Times New Roman" panose="02020603050405020304" pitchFamily="18" charset="0"/>
              </a:rPr>
              <a:t>将上式改为</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aphicFrame>
        <p:nvGraphicFramePr>
          <p:cNvPr id="245765" name="对象 245764"/>
          <p:cNvGraphicFramePr/>
          <p:nvPr/>
        </p:nvGraphicFramePr>
        <p:xfrm>
          <a:off x="2042795" y="4005263"/>
          <a:ext cx="3842385" cy="1317625"/>
        </p:xfrm>
        <a:graphic>
          <a:graphicData uri="http://schemas.openxmlformats.org/presentationml/2006/ole">
            <mc:AlternateContent xmlns:mc="http://schemas.openxmlformats.org/markup-compatibility/2006">
              <mc:Choice xmlns:v="urn:schemas-microsoft-com:vml" Requires="v">
                <p:oleObj spid="_x0000_s3109" name="" r:id="rId3" imgW="2108200" imgH="685800" progId="Equation.3">
                  <p:embed/>
                </p:oleObj>
              </mc:Choice>
              <mc:Fallback>
                <p:oleObj name="" r:id="rId3" imgW="2108200" imgH="685800" progId="Equation.3">
                  <p:embed/>
                  <p:pic>
                    <p:nvPicPr>
                      <p:cNvPr id="0" name="图片 3108"/>
                      <p:cNvPicPr/>
                      <p:nvPr/>
                    </p:nvPicPr>
                    <p:blipFill>
                      <a:blip r:embed="rId4"/>
                      <a:stretch>
                        <a:fillRect/>
                      </a:stretch>
                    </p:blipFill>
                    <p:spPr>
                      <a:xfrm>
                        <a:off x="2042795" y="4005263"/>
                        <a:ext cx="3842385" cy="1317625"/>
                      </a:xfrm>
                      <a:prstGeom prst="rect">
                        <a:avLst/>
                      </a:prstGeom>
                      <a:noFill/>
                      <a:ln w="38100">
                        <a:noFill/>
                        <a:miter/>
                      </a:ln>
                    </p:spPr>
                  </p:pic>
                </p:oleObj>
              </mc:Fallback>
            </mc:AlternateContent>
          </a:graphicData>
        </a:graphic>
      </p:graphicFrame>
      <p:sp>
        <p:nvSpPr>
          <p:cNvPr id="245766" name="文本框 245765"/>
          <p:cNvSpPr txBox="1"/>
          <p:nvPr/>
        </p:nvSpPr>
        <p:spPr>
          <a:xfrm>
            <a:off x="609600" y="5322888"/>
            <a:ext cx="8001000" cy="1187450"/>
          </a:xfrm>
          <a:prstGeom prst="rect">
            <a:avLst/>
          </a:prstGeom>
          <a:noFill/>
          <a:ln w="9525">
            <a:noFill/>
          </a:ln>
        </p:spPr>
        <p:txBody>
          <a:bodyPr>
            <a:spAutoFit/>
          </a:bodyPr>
          <a:p>
            <a:pPr>
              <a:lnSpc>
                <a:spcPct val="150000"/>
              </a:lnSpc>
              <a:spcBef>
                <a:spcPct val="50000"/>
              </a:spcBef>
            </a:pPr>
            <a:r>
              <a:rPr lang="en-US" altLang="zh-CN" sz="2400" b="1" dirty="0">
                <a:latin typeface="宋体" panose="02010600030101010101" pitchFamily="2" charset="-122"/>
              </a:rPr>
              <a:t>   </a:t>
            </a:r>
            <a:r>
              <a:rPr lang="zh-CN" altLang="en-US" sz="2400" b="1" dirty="0">
                <a:latin typeface="宋体" panose="02010600030101010101" pitchFamily="2" charset="-122"/>
              </a:rPr>
              <a:t>此式说明并联谐振电路的幅频特性曲线和计算频带宽度等公式均与串联谐振电路相同，不再重述。</a:t>
            </a:r>
            <a:endParaRPr lang="zh-CN" altLang="en-US" sz="2400" b="1">
              <a:latin typeface="宋体" panose="02010600030101010101" pitchFamily="2" charset="-122"/>
            </a:endParaRPr>
          </a:p>
        </p:txBody>
      </p:sp>
      <p:graphicFrame>
        <p:nvGraphicFramePr>
          <p:cNvPr id="245767" name="对象 245766"/>
          <p:cNvGraphicFramePr/>
          <p:nvPr/>
        </p:nvGraphicFramePr>
        <p:xfrm>
          <a:off x="1397953" y="151765"/>
          <a:ext cx="5868670" cy="1449070"/>
        </p:xfrm>
        <a:graphic>
          <a:graphicData uri="http://schemas.openxmlformats.org/presentationml/2006/ole">
            <mc:AlternateContent xmlns:mc="http://schemas.openxmlformats.org/markup-compatibility/2006">
              <mc:Choice xmlns:v="urn:schemas-microsoft-com:vml" Requires="v">
                <p:oleObj spid="_x0000_s3111" name="" r:id="rId5" imgW="3390900" imgH="800100" progId="Equation.3">
                  <p:embed/>
                </p:oleObj>
              </mc:Choice>
              <mc:Fallback>
                <p:oleObj name="" r:id="rId5" imgW="3390900" imgH="800100" progId="Equation.3">
                  <p:embed/>
                  <p:pic>
                    <p:nvPicPr>
                      <p:cNvPr id="0" name="图片 3110"/>
                      <p:cNvPicPr/>
                      <p:nvPr/>
                    </p:nvPicPr>
                    <p:blipFill>
                      <a:blip r:embed="rId6"/>
                      <a:stretch>
                        <a:fillRect/>
                      </a:stretch>
                    </p:blipFill>
                    <p:spPr>
                      <a:xfrm>
                        <a:off x="1397953" y="151765"/>
                        <a:ext cx="5868670" cy="144907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5767"/>
                                        </p:tgtEl>
                                        <p:attrNameLst>
                                          <p:attrName>style.visibility</p:attrName>
                                        </p:attrNameLst>
                                      </p:cBhvr>
                                      <p:to>
                                        <p:strVal val="visible"/>
                                      </p:to>
                                    </p:set>
                                    <p:animEffect transition="in" filter="blinds(horizontal)">
                                      <p:cBhvr>
                                        <p:cTn id="7" dur="500"/>
                                        <p:tgtEl>
                                          <p:spTgt spid="24576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5762"/>
                                        </p:tgtEl>
                                        <p:attrNameLst>
                                          <p:attrName>style.visibility</p:attrName>
                                        </p:attrNameLst>
                                      </p:cBhvr>
                                      <p:to>
                                        <p:strVal val="visible"/>
                                      </p:to>
                                    </p:set>
                                    <p:animEffect transition="in" filter="blinds(horizontal)">
                                      <p:cBhvr>
                                        <p:cTn id="11" dur="500"/>
                                        <p:tgtEl>
                                          <p:spTgt spid="24576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45763"/>
                                        </p:tgtEl>
                                        <p:attrNameLst>
                                          <p:attrName>style.visibility</p:attrName>
                                        </p:attrNameLst>
                                      </p:cBhvr>
                                      <p:to>
                                        <p:strVal val="visible"/>
                                      </p:to>
                                    </p:set>
                                    <p:animEffect transition="in" filter="blinds(horizontal)">
                                      <p:cBhvr>
                                        <p:cTn id="15" dur="500"/>
                                        <p:tgtEl>
                                          <p:spTgt spid="24576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45764"/>
                                        </p:tgtEl>
                                        <p:attrNameLst>
                                          <p:attrName>style.visibility</p:attrName>
                                        </p:attrNameLst>
                                      </p:cBhvr>
                                      <p:to>
                                        <p:strVal val="visible"/>
                                      </p:to>
                                    </p:set>
                                    <p:animEffect transition="in" filter="blinds(horizontal)">
                                      <p:cBhvr>
                                        <p:cTn id="19" dur="500"/>
                                        <p:tgtEl>
                                          <p:spTgt spid="245764"/>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45765"/>
                                        </p:tgtEl>
                                        <p:attrNameLst>
                                          <p:attrName>style.visibility</p:attrName>
                                        </p:attrNameLst>
                                      </p:cBhvr>
                                      <p:to>
                                        <p:strVal val="visible"/>
                                      </p:to>
                                    </p:set>
                                    <p:animEffect transition="in" filter="blinds(horizontal)">
                                      <p:cBhvr>
                                        <p:cTn id="23" dur="500"/>
                                        <p:tgtEl>
                                          <p:spTgt spid="245765"/>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45766"/>
                                        </p:tgtEl>
                                        <p:attrNameLst>
                                          <p:attrName>style.visibility</p:attrName>
                                        </p:attrNameLst>
                                      </p:cBhvr>
                                      <p:to>
                                        <p:strVal val="visible"/>
                                      </p:to>
                                    </p:set>
                                    <p:animEffect transition="in" filter="blinds(horizontal)">
                                      <p:cBhvr>
                                        <p:cTn id="27" dur="500"/>
                                        <p:tgtEl>
                                          <p:spTgt spid="245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p:bldP spid="245764" grpId="0"/>
      <p:bldP spid="2457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文本框 246785"/>
          <p:cNvSpPr txBox="1"/>
          <p:nvPr/>
        </p:nvSpPr>
        <p:spPr>
          <a:xfrm>
            <a:off x="609600" y="304800"/>
            <a:ext cx="8001000" cy="1917700"/>
          </a:xfrm>
          <a:prstGeom prst="rect">
            <a:avLst/>
          </a:prstGeom>
          <a:noFill/>
          <a:ln w="9525">
            <a:noFill/>
          </a:ln>
        </p:spPr>
        <p:txBody>
          <a:bodyPr>
            <a:spAutoFit/>
          </a:bodyPr>
          <a:p>
            <a:pPr>
              <a:lnSpc>
                <a:spcPct val="150000"/>
              </a:lnSpc>
              <a:spcBef>
                <a:spcPct val="50000"/>
              </a:spcBef>
            </a:pPr>
            <a:r>
              <a:rPr lang="zh-CN" altLang="en-US" sz="2400" b="1" dirty="0">
                <a:latin typeface="宋体" panose="02010600030101010101" pitchFamily="2" charset="-122"/>
              </a:rPr>
              <a:t>例</a:t>
            </a:r>
            <a:r>
              <a:rPr lang="zh-CN" altLang="en-US" sz="2400" b="1">
                <a:latin typeface="宋体" panose="02010600030101010101" pitchFamily="2" charset="-122"/>
              </a:rPr>
              <a:t>  </a:t>
            </a:r>
            <a:r>
              <a:rPr lang="en-US" altLang="zh-CN" sz="2400" b="1" i="1">
                <a:latin typeface="Times New Roman" panose="02020603050405020304" pitchFamily="18" charset="0"/>
              </a:rPr>
              <a:t>RLC</a:t>
            </a:r>
            <a:r>
              <a:rPr lang="zh-CN" altLang="en-US" sz="2400" b="1" dirty="0">
                <a:latin typeface="宋体" panose="02010600030101010101" pitchFamily="2" charset="-122"/>
              </a:rPr>
              <a:t>并联谐振电路中，已知</a:t>
            </a:r>
            <a:r>
              <a:rPr lang="en-US" altLang="zh-CN" sz="2400" b="1" i="1">
                <a:latin typeface="Times New Roman" panose="02020603050405020304" pitchFamily="18" charset="0"/>
                <a:ea typeface="楷体_GB2312" pitchFamily="49" charset="-122"/>
              </a:rPr>
              <a:t>R</a:t>
            </a:r>
            <a:r>
              <a:rPr lang="en-US" altLang="zh-CN" sz="2400" b="1">
                <a:latin typeface="Times New Roman" panose="02020603050405020304" pitchFamily="18" charset="0"/>
                <a:ea typeface="楷体_GB2312" pitchFamily="49" charset="-122"/>
              </a:rPr>
              <a:t>=10k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rPr>
              <a:t>L</a:t>
            </a:r>
            <a:r>
              <a:rPr lang="en-US" altLang="zh-CN" sz="2400" b="1">
                <a:latin typeface="Times New Roman" panose="02020603050405020304" pitchFamily="18" charset="0"/>
                <a:ea typeface="楷体_GB2312" pitchFamily="49" charset="-122"/>
              </a:rPr>
              <a:t>=1H,  </a:t>
            </a:r>
            <a:r>
              <a:rPr lang="en-US" altLang="zh-CN" sz="2400" b="1" i="1">
                <a:latin typeface="Times New Roman" panose="02020603050405020304" pitchFamily="18" charset="0"/>
                <a:ea typeface="楷体_GB2312" pitchFamily="49" charset="-122"/>
              </a:rPr>
              <a:t>C</a:t>
            </a:r>
            <a:r>
              <a:rPr lang="en-US" altLang="zh-CN" sz="2400" b="1">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F</a:t>
            </a:r>
            <a:r>
              <a:rPr lang="zh-CN" altLang="en-US" sz="2400" b="1" dirty="0">
                <a:latin typeface="Times New Roman" panose="02020603050405020304" pitchFamily="18" charset="0"/>
              </a:rPr>
              <a:t>。试求电路的谐振角频率、品质因数和</a:t>
            </a:r>
            <a:r>
              <a:rPr lang="en-US" altLang="zh-CN" sz="2400" b="1">
                <a:latin typeface="Times New Roman" panose="02020603050405020304" pitchFamily="18" charset="0"/>
                <a:ea typeface="楷体_GB2312" pitchFamily="49" charset="-122"/>
              </a:rPr>
              <a:t>3dB</a:t>
            </a:r>
            <a:r>
              <a:rPr lang="zh-CN" altLang="en-US" sz="2400" b="1" dirty="0">
                <a:latin typeface="Times New Roman" panose="02020603050405020304" pitchFamily="18" charset="0"/>
              </a:rPr>
              <a:t>带宽。</a:t>
            </a:r>
            <a:endParaRPr lang="zh-CN" altLang="en-US" sz="2400" b="1" dirty="0">
              <a:latin typeface="Times New Roman" panose="02020603050405020304" pitchFamily="18" charset="0"/>
            </a:endParaRPr>
          </a:p>
          <a:p>
            <a:pPr>
              <a:lnSpc>
                <a:spcPct val="150000"/>
              </a:lnSpc>
              <a:spcBef>
                <a:spcPct val="50000"/>
              </a:spcBef>
            </a:pPr>
            <a:r>
              <a:rPr lang="zh-CN" altLang="en-US" sz="2400" b="1" dirty="0">
                <a:latin typeface="Times New Roman" panose="02020603050405020304" pitchFamily="18" charset="0"/>
              </a:rPr>
              <a:t>解：</a:t>
            </a:r>
            <a:r>
              <a:rPr lang="zh-CN" altLang="en-US" sz="2400" b="1" dirty="0">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graphicFrame>
        <p:nvGraphicFramePr>
          <p:cNvPr id="246787" name="对象 246786"/>
          <p:cNvGraphicFramePr/>
          <p:nvPr/>
        </p:nvGraphicFramePr>
        <p:xfrm>
          <a:off x="684372" y="2060417"/>
          <a:ext cx="8264525" cy="3417570"/>
        </p:xfrm>
        <a:graphic>
          <a:graphicData uri="http://schemas.openxmlformats.org/presentationml/2006/ole">
            <mc:AlternateContent xmlns:mc="http://schemas.openxmlformats.org/markup-compatibility/2006">
              <mc:Choice xmlns:v="urn:schemas-microsoft-com:vml" Requires="v">
                <p:oleObj spid="_x0000_s3112" name="" r:id="rId1" imgW="3429000" imgH="1371600" progId="Equation.3">
                  <p:embed/>
                </p:oleObj>
              </mc:Choice>
              <mc:Fallback>
                <p:oleObj name="" r:id="rId1" imgW="3429000" imgH="1371600" progId="Equation.3">
                  <p:embed/>
                  <p:pic>
                    <p:nvPicPr>
                      <p:cNvPr id="0" name="图片 3111"/>
                      <p:cNvPicPr/>
                      <p:nvPr/>
                    </p:nvPicPr>
                    <p:blipFill>
                      <a:blip r:embed="rId2"/>
                      <a:stretch>
                        <a:fillRect/>
                      </a:stretch>
                    </p:blipFill>
                    <p:spPr>
                      <a:xfrm>
                        <a:off x="684372" y="2060417"/>
                        <a:ext cx="8264525" cy="341757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6786">
                                            <p:txEl>
                                              <p:charRg st="0" end="59"/>
                                            </p:txEl>
                                          </p:spTgt>
                                        </p:tgtEl>
                                        <p:attrNameLst>
                                          <p:attrName>style.visibility</p:attrName>
                                        </p:attrNameLst>
                                      </p:cBhvr>
                                      <p:to>
                                        <p:strVal val="visible"/>
                                      </p:to>
                                    </p:set>
                                    <p:animEffect transition="in" filter="dissolve">
                                      <p:cBhvr>
                                        <p:cTn id="7" dur="500"/>
                                        <p:tgtEl>
                                          <p:spTgt spid="246786">
                                            <p:txEl>
                                              <p:charRg st="0" end="59"/>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6786">
                                            <p:txEl>
                                              <p:charRg st="59" end="64"/>
                                            </p:txEl>
                                          </p:spTgt>
                                        </p:tgtEl>
                                        <p:attrNameLst>
                                          <p:attrName>style.visibility</p:attrName>
                                        </p:attrNameLst>
                                      </p:cBhvr>
                                      <p:to>
                                        <p:strVal val="visible"/>
                                      </p:to>
                                    </p:set>
                                    <p:animEffect transition="in" filter="dissolve">
                                      <p:cBhvr>
                                        <p:cTn id="11" dur="500"/>
                                        <p:tgtEl>
                                          <p:spTgt spid="246786">
                                            <p:txEl>
                                              <p:charRg st="59" end="6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46787"/>
                                        </p:tgtEl>
                                        <p:attrNameLst>
                                          <p:attrName>style.visibility</p:attrName>
                                        </p:attrNameLst>
                                      </p:cBhvr>
                                      <p:to>
                                        <p:strVal val="visible"/>
                                      </p:to>
                                    </p:set>
                                    <p:animEffect transition="in" filter="dissolve">
                                      <p:cBhvr>
                                        <p:cTn id="16" dur="500"/>
                                        <p:tgtEl>
                                          <p:spTgt spid="24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dvAuto="100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214977" y="1898476"/>
            <a:ext cx="2754675" cy="661067"/>
          </a:xfrm>
          <a:prstGeom prst="rect">
            <a:avLst/>
          </a:prstGeom>
        </p:spPr>
      </p:pic>
      <p:pic>
        <p:nvPicPr>
          <p:cNvPr id="3" name="图片 2"/>
          <p:cNvPicPr>
            <a:picLocks noChangeAspect="1"/>
          </p:cNvPicPr>
          <p:nvPr/>
        </p:nvPicPr>
        <p:blipFill>
          <a:blip r:embed="rId2"/>
          <a:stretch>
            <a:fillRect/>
          </a:stretch>
        </p:blipFill>
        <p:spPr>
          <a:xfrm>
            <a:off x="1033536" y="1445510"/>
            <a:ext cx="2504250" cy="1536533"/>
          </a:xfrm>
          <a:prstGeom prst="rect">
            <a:avLst/>
          </a:prstGeom>
        </p:spPr>
      </p:pic>
      <p:pic>
        <p:nvPicPr>
          <p:cNvPr id="4" name="图片 3"/>
          <p:cNvPicPr>
            <a:picLocks noChangeAspect="1"/>
          </p:cNvPicPr>
          <p:nvPr/>
        </p:nvPicPr>
        <p:blipFill>
          <a:blip r:embed="rId3"/>
          <a:stretch>
            <a:fillRect/>
          </a:stretch>
        </p:blipFill>
        <p:spPr>
          <a:xfrm>
            <a:off x="1009384" y="3165526"/>
            <a:ext cx="6761476" cy="3296400"/>
          </a:xfrm>
          <a:prstGeom prst="rect">
            <a:avLst/>
          </a:prstGeom>
        </p:spPr>
      </p:pic>
      <p:sp>
        <p:nvSpPr>
          <p:cNvPr id="6" name="文本框 5"/>
          <p:cNvSpPr txBox="1"/>
          <p:nvPr/>
        </p:nvSpPr>
        <p:spPr>
          <a:xfrm>
            <a:off x="252622" y="69512"/>
            <a:ext cx="6163867" cy="1200329"/>
          </a:xfrm>
          <a:prstGeom prst="rect">
            <a:avLst/>
          </a:prstGeom>
          <a:noFill/>
        </p:spPr>
        <p:txBody>
          <a:bodyPr wrap="none" rtlCol="0">
            <a:spAutoFit/>
          </a:bodyPr>
          <a:p>
            <a:r>
              <a:rPr lang="zh-CN" altLang="en-US" sz="2400" dirty="0"/>
              <a:t>串联</a:t>
            </a:r>
            <a:r>
              <a:rPr lang="en-US" altLang="zh-CN" sz="2400" dirty="0" smtClean="0"/>
              <a:t>RLC</a:t>
            </a:r>
            <a:endParaRPr lang="en-US" altLang="zh-CN" sz="2400" dirty="0" smtClean="0"/>
          </a:p>
          <a:p>
            <a:endParaRPr lang="en-US" altLang="zh-CN" sz="2400" dirty="0"/>
          </a:p>
          <a:p>
            <a:r>
              <a:rPr lang="zh-CN" altLang="en-US" sz="2400" dirty="0" smtClean="0"/>
              <a:t>（</a:t>
            </a:r>
            <a:r>
              <a:rPr lang="en-US" altLang="zh-CN" sz="2400" dirty="0" smtClean="0"/>
              <a:t>1</a:t>
            </a:r>
            <a:r>
              <a:rPr lang="zh-CN" altLang="en-US" sz="2400" dirty="0" smtClean="0"/>
              <a:t>）电容两端取输出电压</a:t>
            </a:r>
            <a:r>
              <a:rPr lang="en-US" altLang="zh-CN" sz="2400" dirty="0" smtClean="0"/>
              <a:t>---</a:t>
            </a:r>
            <a:r>
              <a:rPr lang="zh-CN" altLang="en-US" sz="2400" dirty="0" smtClean="0"/>
              <a:t>（低通滤波器）</a:t>
            </a:r>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2668" y="1386832"/>
            <a:ext cx="3299301" cy="523220"/>
          </a:xfrm>
          <a:prstGeom prst="rect">
            <a:avLst/>
          </a:prstGeom>
          <a:noFill/>
        </p:spPr>
        <p:txBody>
          <a:bodyPr wrap="none" rtlCol="0">
            <a:spAutoFit/>
          </a:bodyPr>
          <a:p>
            <a:r>
              <a:rPr lang="zh-CN" altLang="en-US" sz="2800" dirty="0" smtClean="0"/>
              <a:t>波特图（不同</a:t>
            </a:r>
            <a:r>
              <a:rPr lang="en-US" altLang="zh-CN" sz="2800" dirty="0" smtClean="0"/>
              <a:t>Q</a:t>
            </a:r>
            <a:r>
              <a:rPr lang="zh-CN" altLang="en-US" sz="2800" dirty="0" smtClean="0"/>
              <a:t>值）</a:t>
            </a:r>
            <a:endParaRPr lang="zh-CN" altLang="en-US" sz="2800" dirty="0"/>
          </a:p>
        </p:txBody>
      </p:sp>
      <p:pic>
        <p:nvPicPr>
          <p:cNvPr id="2" name="图片 1"/>
          <p:cNvPicPr>
            <a:picLocks noChangeAspect="1"/>
          </p:cNvPicPr>
          <p:nvPr/>
        </p:nvPicPr>
        <p:blipFill>
          <a:blip r:embed="rId1"/>
          <a:stretch>
            <a:fillRect/>
          </a:stretch>
        </p:blipFill>
        <p:spPr>
          <a:xfrm>
            <a:off x="4110990" y="1386840"/>
            <a:ext cx="4577715" cy="4300220"/>
          </a:xfrm>
          <a:prstGeom prst="rect">
            <a:avLst/>
          </a:prstGeom>
        </p:spPr>
      </p:pic>
      <p:pic>
        <p:nvPicPr>
          <p:cNvPr id="3" name="图片 2"/>
          <p:cNvPicPr>
            <a:picLocks noChangeAspect="1"/>
          </p:cNvPicPr>
          <p:nvPr/>
        </p:nvPicPr>
        <p:blipFill>
          <a:blip r:embed="rId2"/>
          <a:stretch>
            <a:fillRect/>
          </a:stretch>
        </p:blipFill>
        <p:spPr>
          <a:xfrm>
            <a:off x="649996" y="2946015"/>
            <a:ext cx="2504250" cy="15365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99988" y="193032"/>
            <a:ext cx="7347845" cy="523220"/>
          </a:xfrm>
          <a:prstGeom prst="rect">
            <a:avLst/>
          </a:prstGeom>
          <a:noFill/>
        </p:spPr>
        <p:txBody>
          <a:bodyPr wrap="none" rtlCol="0">
            <a:spAutoFit/>
          </a:bodyPr>
          <a:p>
            <a:r>
              <a:rPr lang="zh-CN" altLang="en-US" sz="2800" dirty="0" smtClean="0"/>
              <a:t>例</a:t>
            </a:r>
            <a:r>
              <a:rPr lang="en-US" altLang="zh-CN" sz="2800" dirty="0" smtClean="0"/>
              <a:t>14.8  </a:t>
            </a:r>
            <a:r>
              <a:rPr lang="zh-CN" altLang="en-US" sz="2800" dirty="0" smtClean="0"/>
              <a:t>高品质因数的</a:t>
            </a:r>
            <a:r>
              <a:rPr lang="en-US" altLang="zh-CN" sz="2800" dirty="0" smtClean="0"/>
              <a:t>RLC </a:t>
            </a:r>
            <a:r>
              <a:rPr lang="zh-CN" altLang="en-US" sz="2800" dirty="0" smtClean="0"/>
              <a:t>电路时域和频域性质</a:t>
            </a:r>
            <a:endParaRPr lang="zh-CN" altLang="en-US" sz="2800" dirty="0"/>
          </a:p>
        </p:txBody>
      </p:sp>
      <p:pic>
        <p:nvPicPr>
          <p:cNvPr id="2" name="图片 1"/>
          <p:cNvPicPr>
            <a:picLocks noChangeAspect="1"/>
          </p:cNvPicPr>
          <p:nvPr/>
        </p:nvPicPr>
        <p:blipFill>
          <a:blip r:embed="rId1"/>
          <a:stretch>
            <a:fillRect/>
          </a:stretch>
        </p:blipFill>
        <p:spPr>
          <a:xfrm>
            <a:off x="1187388" y="1142693"/>
            <a:ext cx="4328775" cy="1161333"/>
          </a:xfrm>
          <a:prstGeom prst="rect">
            <a:avLst/>
          </a:prstGeom>
        </p:spPr>
      </p:pic>
      <p:pic>
        <p:nvPicPr>
          <p:cNvPr id="3" name="图片 2"/>
          <p:cNvPicPr>
            <a:picLocks noChangeAspect="1"/>
          </p:cNvPicPr>
          <p:nvPr/>
        </p:nvPicPr>
        <p:blipFill>
          <a:blip r:embed="rId2"/>
          <a:stretch>
            <a:fillRect/>
          </a:stretch>
        </p:blipFill>
        <p:spPr>
          <a:xfrm>
            <a:off x="1251630" y="2625698"/>
            <a:ext cx="3684067" cy="847207"/>
          </a:xfrm>
          <a:prstGeom prst="rect">
            <a:avLst/>
          </a:prstGeom>
        </p:spPr>
      </p:pic>
      <p:pic>
        <p:nvPicPr>
          <p:cNvPr id="6" name="图片 5"/>
          <p:cNvPicPr>
            <a:picLocks noChangeAspect="1"/>
          </p:cNvPicPr>
          <p:nvPr/>
        </p:nvPicPr>
        <p:blipFill>
          <a:blip r:embed="rId3"/>
          <a:stretch>
            <a:fillRect/>
          </a:stretch>
        </p:blipFill>
        <p:spPr>
          <a:xfrm>
            <a:off x="1524136" y="3846259"/>
            <a:ext cx="1095375" cy="742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9550" y="43815"/>
            <a:ext cx="8367395" cy="521970"/>
          </a:xfrm>
          <a:prstGeom prst="rect">
            <a:avLst/>
          </a:prstGeom>
          <a:noFill/>
        </p:spPr>
        <p:txBody>
          <a:bodyPr wrap="square" rtlCol="0">
            <a:spAutoFit/>
          </a:bodyPr>
          <a:p>
            <a:r>
              <a:rPr lang="zh-CN" altLang="en-US" sz="2800" dirty="0" smtClean="0"/>
              <a:t>例</a:t>
            </a:r>
            <a:r>
              <a:rPr lang="en-US" altLang="zh-CN" sz="2800" dirty="0" smtClean="0"/>
              <a:t>14.8  </a:t>
            </a:r>
            <a:r>
              <a:rPr lang="zh-CN" altLang="en-US" sz="2800" dirty="0" smtClean="0"/>
              <a:t>高品质因数的</a:t>
            </a:r>
            <a:r>
              <a:rPr lang="en-US" altLang="zh-CN" sz="2800" dirty="0" smtClean="0"/>
              <a:t>RLC </a:t>
            </a:r>
            <a:r>
              <a:rPr lang="zh-CN" altLang="en-US" sz="2800" dirty="0" smtClean="0"/>
              <a:t>电路时域和频域性质</a:t>
            </a:r>
            <a:endParaRPr lang="zh-CN" altLang="en-US" sz="2800" dirty="0"/>
          </a:p>
        </p:txBody>
      </p:sp>
      <p:pic>
        <p:nvPicPr>
          <p:cNvPr id="3" name="图片 2"/>
          <p:cNvPicPr>
            <a:picLocks noChangeAspect="1"/>
          </p:cNvPicPr>
          <p:nvPr/>
        </p:nvPicPr>
        <p:blipFill>
          <a:blip r:embed="rId1"/>
          <a:stretch>
            <a:fillRect/>
          </a:stretch>
        </p:blipFill>
        <p:spPr>
          <a:xfrm>
            <a:off x="737892" y="551884"/>
            <a:ext cx="7226551" cy="2742534"/>
          </a:xfrm>
          <a:prstGeom prst="rect">
            <a:avLst/>
          </a:prstGeom>
        </p:spPr>
      </p:pic>
      <p:pic>
        <p:nvPicPr>
          <p:cNvPr id="6" name="图片 5"/>
          <p:cNvPicPr>
            <a:picLocks noChangeAspect="1"/>
          </p:cNvPicPr>
          <p:nvPr/>
        </p:nvPicPr>
        <p:blipFill>
          <a:blip r:embed="rId2"/>
          <a:stretch>
            <a:fillRect/>
          </a:stretch>
        </p:blipFill>
        <p:spPr>
          <a:xfrm>
            <a:off x="3086037" y="3367808"/>
            <a:ext cx="1431000" cy="241200"/>
          </a:xfrm>
          <a:prstGeom prst="rect">
            <a:avLst/>
          </a:prstGeom>
        </p:spPr>
      </p:pic>
      <p:pic>
        <p:nvPicPr>
          <p:cNvPr id="2" name="图片 1"/>
          <p:cNvPicPr>
            <a:picLocks noChangeAspect="1"/>
          </p:cNvPicPr>
          <p:nvPr/>
        </p:nvPicPr>
        <p:blipFill>
          <a:blip r:embed="rId3"/>
          <a:stretch>
            <a:fillRect/>
          </a:stretch>
        </p:blipFill>
        <p:spPr>
          <a:xfrm>
            <a:off x="727822" y="3668419"/>
            <a:ext cx="7262326" cy="2688934"/>
          </a:xfrm>
          <a:prstGeom prst="rect">
            <a:avLst/>
          </a:prstGeom>
        </p:spPr>
      </p:pic>
      <p:pic>
        <p:nvPicPr>
          <p:cNvPr id="8" name="图片 7"/>
          <p:cNvPicPr>
            <a:picLocks noChangeAspect="1"/>
          </p:cNvPicPr>
          <p:nvPr/>
        </p:nvPicPr>
        <p:blipFill>
          <a:blip r:embed="rId4"/>
          <a:stretch>
            <a:fillRect/>
          </a:stretch>
        </p:blipFill>
        <p:spPr>
          <a:xfrm>
            <a:off x="3270762" y="6462255"/>
            <a:ext cx="1538325" cy="2322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8687" name="组合 238686"/>
          <p:cNvGrpSpPr/>
          <p:nvPr/>
        </p:nvGrpSpPr>
        <p:grpSpPr>
          <a:xfrm rot="5400000">
            <a:off x="1823085" y="641985"/>
            <a:ext cx="381000" cy="152400"/>
            <a:chOff x="1148" y="1106"/>
            <a:chExt cx="240" cy="96"/>
          </a:xfrm>
        </p:grpSpPr>
        <p:sp>
          <p:nvSpPr>
            <p:cNvPr id="238688" name="直接连接符 23868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38689" name="直接连接符 238688"/>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38690" name="组合 238689"/>
          <p:cNvGrpSpPr/>
          <p:nvPr/>
        </p:nvGrpSpPr>
        <p:grpSpPr>
          <a:xfrm rot="0">
            <a:off x="2531110" y="647065"/>
            <a:ext cx="609600" cy="90805"/>
            <a:chOff x="576" y="711"/>
            <a:chExt cx="384" cy="57"/>
          </a:xfrm>
        </p:grpSpPr>
        <p:sp>
          <p:nvSpPr>
            <p:cNvPr id="238691" name="任意多边形 238690"/>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2" name="任意多边形 238691"/>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3" name="任意多边形 238692"/>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8694" name="任意多边形 238693"/>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38695" name="文本框 238694"/>
          <p:cNvSpPr txBox="1"/>
          <p:nvPr/>
        </p:nvSpPr>
        <p:spPr>
          <a:xfrm>
            <a:off x="2648585" y="235585"/>
            <a:ext cx="492125" cy="457200"/>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38696" name="直接连接符 238695"/>
          <p:cNvSpPr/>
          <p:nvPr/>
        </p:nvSpPr>
        <p:spPr>
          <a:xfrm flipV="1">
            <a:off x="3143885" y="721360"/>
            <a:ext cx="976630" cy="5080"/>
          </a:xfrm>
          <a:prstGeom prst="line">
            <a:avLst/>
          </a:prstGeom>
          <a:ln w="38100" cap="flat" cmpd="sng">
            <a:solidFill>
              <a:schemeClr val="tx1"/>
            </a:solidFill>
            <a:prstDash val="solid"/>
            <a:headEnd type="none" w="med" len="med"/>
            <a:tailEnd type="none" w="med" len="med"/>
          </a:ln>
        </p:spPr>
      </p:sp>
      <p:sp>
        <p:nvSpPr>
          <p:cNvPr id="238697" name="直接连接符 238696"/>
          <p:cNvSpPr/>
          <p:nvPr/>
        </p:nvSpPr>
        <p:spPr>
          <a:xfrm flipV="1">
            <a:off x="1174115" y="2250440"/>
            <a:ext cx="2946400" cy="0"/>
          </a:xfrm>
          <a:prstGeom prst="line">
            <a:avLst/>
          </a:prstGeom>
          <a:ln w="38100" cap="flat" cmpd="sng">
            <a:solidFill>
              <a:schemeClr val="tx1"/>
            </a:solidFill>
            <a:prstDash val="solid"/>
            <a:headEnd type="none" w="med" len="med"/>
            <a:tailEnd type="none" w="med" len="med"/>
          </a:ln>
        </p:spPr>
      </p:sp>
      <p:sp>
        <p:nvSpPr>
          <p:cNvPr id="238698" name="直接连接符 238697"/>
          <p:cNvSpPr/>
          <p:nvPr/>
        </p:nvSpPr>
        <p:spPr>
          <a:xfrm>
            <a:off x="2089785" y="713740"/>
            <a:ext cx="441325" cy="0"/>
          </a:xfrm>
          <a:prstGeom prst="line">
            <a:avLst/>
          </a:prstGeom>
          <a:ln w="38100" cap="flat" cmpd="sng">
            <a:solidFill>
              <a:schemeClr val="tx1"/>
            </a:solidFill>
            <a:prstDash val="solid"/>
            <a:headEnd type="none" w="med" len="med"/>
            <a:tailEnd type="none" w="med" len="med"/>
          </a:ln>
        </p:spPr>
      </p:sp>
      <p:sp>
        <p:nvSpPr>
          <p:cNvPr id="238699" name="直接连接符 238698"/>
          <p:cNvSpPr/>
          <p:nvPr/>
        </p:nvSpPr>
        <p:spPr>
          <a:xfrm flipV="1">
            <a:off x="1180465" y="718185"/>
            <a:ext cx="757555" cy="3175"/>
          </a:xfrm>
          <a:prstGeom prst="line">
            <a:avLst/>
          </a:prstGeom>
          <a:ln w="38100" cap="flat" cmpd="sng">
            <a:solidFill>
              <a:schemeClr val="tx1"/>
            </a:solidFill>
            <a:prstDash val="solid"/>
            <a:headEnd type="none" w="med" len="med"/>
            <a:tailEnd type="none" w="med" len="med"/>
          </a:ln>
        </p:spPr>
      </p:sp>
      <p:sp>
        <p:nvSpPr>
          <p:cNvPr id="238700" name="直接连接符 238699"/>
          <p:cNvSpPr/>
          <p:nvPr/>
        </p:nvSpPr>
        <p:spPr>
          <a:xfrm flipV="1">
            <a:off x="3474085" y="713740"/>
            <a:ext cx="0" cy="1536700"/>
          </a:xfrm>
          <a:prstGeom prst="line">
            <a:avLst/>
          </a:prstGeom>
          <a:ln w="38100" cap="flat" cmpd="sng">
            <a:solidFill>
              <a:schemeClr val="tx1"/>
            </a:solidFill>
            <a:prstDash val="solid"/>
            <a:headEnd type="oval" w="med" len="med"/>
            <a:tailEnd type="oval" w="med" len="med"/>
          </a:ln>
        </p:spPr>
      </p:sp>
      <p:sp>
        <p:nvSpPr>
          <p:cNvPr id="238701" name="椭圆 238700"/>
          <p:cNvSpPr/>
          <p:nvPr/>
        </p:nvSpPr>
        <p:spPr>
          <a:xfrm>
            <a:off x="1072515" y="2183765"/>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02" name="椭圆 238701"/>
          <p:cNvSpPr/>
          <p:nvPr/>
        </p:nvSpPr>
        <p:spPr>
          <a:xfrm>
            <a:off x="1066165" y="667385"/>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03" name="直接连接符 238702"/>
          <p:cNvSpPr/>
          <p:nvPr/>
        </p:nvSpPr>
        <p:spPr>
          <a:xfrm>
            <a:off x="1180465" y="721360"/>
            <a:ext cx="414655" cy="0"/>
          </a:xfrm>
          <a:prstGeom prst="line">
            <a:avLst/>
          </a:prstGeom>
          <a:ln w="38100" cap="flat" cmpd="sng">
            <a:solidFill>
              <a:srgbClr val="FF0000"/>
            </a:solidFill>
            <a:prstDash val="solid"/>
            <a:headEnd type="none" w="med" len="med"/>
            <a:tailEnd type="stealth" w="med" len="lg"/>
          </a:ln>
        </p:spPr>
      </p:sp>
      <p:sp>
        <p:nvSpPr>
          <p:cNvPr id="238704" name="文本框 238703"/>
          <p:cNvSpPr txBox="1"/>
          <p:nvPr/>
        </p:nvSpPr>
        <p:spPr>
          <a:xfrm>
            <a:off x="2898140" y="1250315"/>
            <a:ext cx="492125" cy="457200"/>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38705" name="文本框 238704"/>
          <p:cNvSpPr txBox="1"/>
          <p:nvPr/>
        </p:nvSpPr>
        <p:spPr>
          <a:xfrm>
            <a:off x="946785" y="751840"/>
            <a:ext cx="357505" cy="457200"/>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38706" name="文本框 238705"/>
          <p:cNvSpPr txBox="1"/>
          <p:nvPr/>
        </p:nvSpPr>
        <p:spPr>
          <a:xfrm>
            <a:off x="964565" y="1767840"/>
            <a:ext cx="336550" cy="457200"/>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38707" name="矩形 238706"/>
          <p:cNvSpPr/>
          <p:nvPr/>
        </p:nvSpPr>
        <p:spPr>
          <a:xfrm>
            <a:off x="899160" y="1263015"/>
            <a:ext cx="373380" cy="460375"/>
          </a:xfrm>
          <a:prstGeom prst="rect">
            <a:avLst/>
          </a:prstGeom>
          <a:noFill/>
          <a:ln w="38100">
            <a:noFill/>
          </a:ln>
        </p:spPr>
        <p:txBody>
          <a:bodyPr wrap="none" anchor="t">
            <a:spAutoFit/>
          </a:bodyPr>
          <a:p>
            <a:r>
              <a:rPr lang="en-US" altLang="zh-CN" sz="2400" b="1" i="1">
                <a:latin typeface="Times New Roman" panose="02020603050405020304" pitchFamily="18" charset="0"/>
              </a:rPr>
              <a:t>v</a:t>
            </a:r>
            <a:r>
              <a:rPr lang="en-US" altLang="zh-CN" sz="2400" b="1" baseline="-25000">
                <a:latin typeface="Times New Roman" panose="02020603050405020304" pitchFamily="18" charset="0"/>
              </a:rPr>
              <a:t>i</a:t>
            </a:r>
            <a:endParaRPr lang="en-US" altLang="zh-CN" sz="2400" b="1" baseline="-25000">
              <a:latin typeface="Times New Roman" panose="02020603050405020304" pitchFamily="18" charset="0"/>
            </a:endParaRPr>
          </a:p>
        </p:txBody>
      </p:sp>
      <p:sp>
        <p:nvSpPr>
          <p:cNvPr id="238708" name="矩形 238707"/>
          <p:cNvSpPr/>
          <p:nvPr/>
        </p:nvSpPr>
        <p:spPr>
          <a:xfrm>
            <a:off x="1197610" y="264160"/>
            <a:ext cx="268605" cy="457200"/>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38709" name="文本框 238708"/>
          <p:cNvSpPr txBox="1"/>
          <p:nvPr/>
        </p:nvSpPr>
        <p:spPr>
          <a:xfrm>
            <a:off x="3987165" y="711835"/>
            <a:ext cx="357505" cy="457200"/>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38710" name="文本框 238709"/>
          <p:cNvSpPr txBox="1"/>
          <p:nvPr/>
        </p:nvSpPr>
        <p:spPr>
          <a:xfrm>
            <a:off x="3955415" y="1731010"/>
            <a:ext cx="336550" cy="457200"/>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38711" name="矩形 238710"/>
          <p:cNvSpPr/>
          <p:nvPr/>
        </p:nvSpPr>
        <p:spPr>
          <a:xfrm>
            <a:off x="3910965" y="1203960"/>
            <a:ext cx="405765" cy="460375"/>
          </a:xfrm>
          <a:prstGeom prst="rect">
            <a:avLst/>
          </a:prstGeom>
          <a:noFill/>
          <a:ln w="38100">
            <a:noFill/>
          </a:ln>
        </p:spPr>
        <p:txBody>
          <a:bodyPr wrap="none" anchor="t">
            <a:spAutoFit/>
          </a:bodyPr>
          <a:p>
            <a:r>
              <a:rPr lang="en-US" altLang="zh-CN" sz="2400" b="1" i="1">
                <a:latin typeface="Times New Roman" panose="02020603050405020304" pitchFamily="18" charset="0"/>
              </a:rPr>
              <a:t>v</a:t>
            </a:r>
            <a:r>
              <a:rPr lang="en-US" altLang="zh-CN" sz="2400" b="1" baseline="-25000">
                <a:latin typeface="Times New Roman" panose="02020603050405020304" pitchFamily="18" charset="0"/>
              </a:rPr>
              <a:t>r</a:t>
            </a:r>
            <a:endParaRPr lang="en-US" altLang="zh-CN" sz="2400" b="1" baseline="-25000">
              <a:latin typeface="Times New Roman" panose="02020603050405020304" pitchFamily="18" charset="0"/>
            </a:endParaRPr>
          </a:p>
        </p:txBody>
      </p:sp>
      <p:sp>
        <p:nvSpPr>
          <p:cNvPr id="238712" name="矩形 238711"/>
          <p:cNvSpPr/>
          <p:nvPr/>
        </p:nvSpPr>
        <p:spPr>
          <a:xfrm rot="5400000">
            <a:off x="3204210" y="1381760"/>
            <a:ext cx="538480" cy="180975"/>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38713" name="椭圆 238712"/>
          <p:cNvSpPr/>
          <p:nvPr/>
        </p:nvSpPr>
        <p:spPr>
          <a:xfrm>
            <a:off x="4066540" y="2183765"/>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38714" name="椭圆 238713"/>
          <p:cNvSpPr/>
          <p:nvPr/>
        </p:nvSpPr>
        <p:spPr>
          <a:xfrm>
            <a:off x="4060190" y="667385"/>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graphicFrame>
        <p:nvGraphicFramePr>
          <p:cNvPr id="25" name="对象 24"/>
          <p:cNvGraphicFramePr/>
          <p:nvPr/>
        </p:nvGraphicFramePr>
        <p:xfrm>
          <a:off x="4863148" y="303372"/>
          <a:ext cx="3139440" cy="763270"/>
        </p:xfrm>
        <a:graphic>
          <a:graphicData uri="http://schemas.openxmlformats.org/presentationml/2006/ole">
            <mc:AlternateContent xmlns:mc="http://schemas.openxmlformats.org/markup-compatibility/2006">
              <mc:Choice xmlns:v="urn:schemas-microsoft-com:vml" Requires="v">
                <p:oleObj spid="_x0000_s26" name="" r:id="rId1" imgW="1765300" imgH="405765" progId="Equation.3">
                  <p:embed/>
                </p:oleObj>
              </mc:Choice>
              <mc:Fallback>
                <p:oleObj name="" r:id="rId1" imgW="1765300" imgH="405765" progId="Equation.3">
                  <p:embed/>
                  <p:pic>
                    <p:nvPicPr>
                      <p:cNvPr id="0" name="图片 3091"/>
                      <p:cNvPicPr/>
                      <p:nvPr/>
                    </p:nvPicPr>
                    <p:blipFill>
                      <a:blip r:embed="rId2"/>
                      <a:stretch>
                        <a:fillRect/>
                      </a:stretch>
                    </p:blipFill>
                    <p:spPr>
                      <a:xfrm>
                        <a:off x="4863148" y="303372"/>
                        <a:ext cx="3139440" cy="763270"/>
                      </a:xfrm>
                      <a:prstGeom prst="rect">
                        <a:avLst/>
                      </a:prstGeom>
                      <a:noFill/>
                      <a:ln w="38100">
                        <a:noFill/>
                        <a:miter/>
                      </a:ln>
                    </p:spPr>
                  </p:pic>
                </p:oleObj>
              </mc:Fallback>
            </mc:AlternateContent>
          </a:graphicData>
        </a:graphic>
      </p:graphicFrame>
      <p:graphicFrame>
        <p:nvGraphicFramePr>
          <p:cNvPr id="27" name="对象 26"/>
          <p:cNvGraphicFramePr/>
          <p:nvPr/>
        </p:nvGraphicFramePr>
        <p:xfrm>
          <a:off x="4705033" y="1213645"/>
          <a:ext cx="3455670" cy="836295"/>
        </p:xfrm>
        <a:graphic>
          <a:graphicData uri="http://schemas.openxmlformats.org/presentationml/2006/ole">
            <mc:AlternateContent xmlns:mc="http://schemas.openxmlformats.org/markup-compatibility/2006">
              <mc:Choice xmlns:v="urn:schemas-microsoft-com:vml" Requires="v">
                <p:oleObj spid="_x0000_s28" name="" r:id="rId3" imgW="1943100" imgH="444500" progId="Equation.3">
                  <p:embed/>
                </p:oleObj>
              </mc:Choice>
              <mc:Fallback>
                <p:oleObj name="" r:id="rId3" imgW="1943100" imgH="444500" progId="Equation.3">
                  <p:embed/>
                  <p:pic>
                    <p:nvPicPr>
                      <p:cNvPr id="0" name="图片 3091"/>
                      <p:cNvPicPr/>
                      <p:nvPr/>
                    </p:nvPicPr>
                    <p:blipFill>
                      <a:blip r:embed="rId4"/>
                      <a:stretch>
                        <a:fillRect/>
                      </a:stretch>
                    </p:blipFill>
                    <p:spPr>
                      <a:xfrm>
                        <a:off x="4705033" y="1213645"/>
                        <a:ext cx="3455670" cy="836295"/>
                      </a:xfrm>
                      <a:prstGeom prst="rect">
                        <a:avLst/>
                      </a:prstGeom>
                      <a:noFill/>
                      <a:ln w="38100">
                        <a:noFill/>
                        <a:miter/>
                      </a:ln>
                    </p:spPr>
                  </p:pic>
                </p:oleObj>
              </mc:Fallback>
            </mc:AlternateContent>
          </a:graphicData>
        </a:graphic>
      </p:graphicFrame>
      <p:graphicFrame>
        <p:nvGraphicFramePr>
          <p:cNvPr id="2" name="对象 1"/>
          <p:cNvGraphicFramePr/>
          <p:nvPr/>
        </p:nvGraphicFramePr>
        <p:xfrm>
          <a:off x="6195378" y="2256950"/>
          <a:ext cx="2395220" cy="763905"/>
        </p:xfrm>
        <a:graphic>
          <a:graphicData uri="http://schemas.openxmlformats.org/presentationml/2006/ole">
            <mc:AlternateContent xmlns:mc="http://schemas.openxmlformats.org/markup-compatibility/2006">
              <mc:Choice xmlns:v="urn:schemas-microsoft-com:vml" Requires="v">
                <p:oleObj spid="_x0000_s3" name="" r:id="rId5" imgW="1346200" imgH="405765" progId="Equation.3">
                  <p:embed/>
                </p:oleObj>
              </mc:Choice>
              <mc:Fallback>
                <p:oleObj name="" r:id="rId5" imgW="1346200" imgH="405765" progId="Equation.3">
                  <p:embed/>
                  <p:pic>
                    <p:nvPicPr>
                      <p:cNvPr id="0" name="图片 3091"/>
                      <p:cNvPicPr/>
                      <p:nvPr/>
                    </p:nvPicPr>
                    <p:blipFill>
                      <a:blip r:embed="rId6"/>
                      <a:stretch>
                        <a:fillRect/>
                      </a:stretch>
                    </p:blipFill>
                    <p:spPr>
                      <a:xfrm>
                        <a:off x="6195378" y="2256950"/>
                        <a:ext cx="2395220" cy="763905"/>
                      </a:xfrm>
                      <a:prstGeom prst="rect">
                        <a:avLst/>
                      </a:prstGeom>
                      <a:noFill/>
                      <a:ln w="38100">
                        <a:noFill/>
                        <a:miter/>
                      </a:ln>
                    </p:spPr>
                  </p:pic>
                </p:oleObj>
              </mc:Fallback>
            </mc:AlternateContent>
          </a:graphicData>
        </a:graphic>
      </p:graphicFrame>
      <p:graphicFrame>
        <p:nvGraphicFramePr>
          <p:cNvPr id="4" name="对象 3"/>
          <p:cNvGraphicFramePr/>
          <p:nvPr/>
        </p:nvGraphicFramePr>
        <p:xfrm>
          <a:off x="946468" y="3272633"/>
          <a:ext cx="3841750" cy="454660"/>
        </p:xfrm>
        <a:graphic>
          <a:graphicData uri="http://schemas.openxmlformats.org/presentationml/2006/ole">
            <mc:AlternateContent xmlns:mc="http://schemas.openxmlformats.org/markup-compatibility/2006">
              <mc:Choice xmlns:v="urn:schemas-microsoft-com:vml" Requires="v">
                <p:oleObj spid="_x0000_s5" name="" r:id="rId7" imgW="2159000" imgH="241300" progId="Equation.3">
                  <p:embed/>
                </p:oleObj>
              </mc:Choice>
              <mc:Fallback>
                <p:oleObj name="" r:id="rId7" imgW="2159000" imgH="241300" progId="Equation.3">
                  <p:embed/>
                  <p:pic>
                    <p:nvPicPr>
                      <p:cNvPr id="0" name="图片 3091"/>
                      <p:cNvPicPr/>
                      <p:nvPr/>
                    </p:nvPicPr>
                    <p:blipFill>
                      <a:blip r:embed="rId8"/>
                      <a:stretch>
                        <a:fillRect/>
                      </a:stretch>
                    </p:blipFill>
                    <p:spPr>
                      <a:xfrm>
                        <a:off x="946468" y="3272633"/>
                        <a:ext cx="3841750" cy="45466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2107248" y="4115596"/>
          <a:ext cx="904240" cy="765175"/>
        </p:xfrm>
        <a:graphic>
          <a:graphicData uri="http://schemas.openxmlformats.org/presentationml/2006/ole">
            <mc:AlternateContent xmlns:mc="http://schemas.openxmlformats.org/markup-compatibility/2006">
              <mc:Choice xmlns:v="urn:schemas-microsoft-com:vml" Requires="v">
                <p:oleObj spid="_x0000_s22" name="" r:id="rId9" imgW="508000" imgH="405765" progId="Equation.3">
                  <p:embed/>
                </p:oleObj>
              </mc:Choice>
              <mc:Fallback>
                <p:oleObj name="" r:id="rId9" imgW="508000" imgH="405765" progId="Equation.3">
                  <p:embed/>
                  <p:pic>
                    <p:nvPicPr>
                      <p:cNvPr id="0" name="图片 3091"/>
                      <p:cNvPicPr/>
                      <p:nvPr/>
                    </p:nvPicPr>
                    <p:blipFill>
                      <a:blip r:embed="rId10"/>
                      <a:stretch>
                        <a:fillRect/>
                      </a:stretch>
                    </p:blipFill>
                    <p:spPr>
                      <a:xfrm>
                        <a:off x="2107248" y="4115596"/>
                        <a:ext cx="904240" cy="765175"/>
                      </a:xfrm>
                      <a:prstGeom prst="rect">
                        <a:avLst/>
                      </a:prstGeom>
                      <a:noFill/>
                      <a:ln w="38100">
                        <a:noFill/>
                        <a:miter/>
                      </a:ln>
                    </p:spPr>
                  </p:pic>
                </p:oleObj>
              </mc:Fallback>
            </mc:AlternateContent>
          </a:graphicData>
        </a:graphic>
      </p:graphicFrame>
      <p:graphicFrame>
        <p:nvGraphicFramePr>
          <p:cNvPr id="23" name="对象 22"/>
          <p:cNvGraphicFramePr/>
          <p:nvPr/>
        </p:nvGraphicFramePr>
        <p:xfrm>
          <a:off x="3636011" y="4115596"/>
          <a:ext cx="1288415" cy="814705"/>
        </p:xfrm>
        <a:graphic>
          <a:graphicData uri="http://schemas.openxmlformats.org/presentationml/2006/ole">
            <mc:AlternateContent xmlns:mc="http://schemas.openxmlformats.org/markup-compatibility/2006">
              <mc:Choice xmlns:v="urn:schemas-microsoft-com:vml" Requires="v">
                <p:oleObj spid="_x0000_s24" name="" r:id="rId11" imgW="723900" imgH="431800" progId="Equation.3">
                  <p:embed/>
                </p:oleObj>
              </mc:Choice>
              <mc:Fallback>
                <p:oleObj name="" r:id="rId11" imgW="723900" imgH="431800" progId="Equation.3">
                  <p:embed/>
                  <p:pic>
                    <p:nvPicPr>
                      <p:cNvPr id="0" name="图片 3091"/>
                      <p:cNvPicPr/>
                      <p:nvPr/>
                    </p:nvPicPr>
                    <p:blipFill>
                      <a:blip r:embed="rId12"/>
                      <a:stretch>
                        <a:fillRect/>
                      </a:stretch>
                    </p:blipFill>
                    <p:spPr>
                      <a:xfrm>
                        <a:off x="3636011" y="4115596"/>
                        <a:ext cx="1288415" cy="814705"/>
                      </a:xfrm>
                      <a:prstGeom prst="rect">
                        <a:avLst/>
                      </a:prstGeom>
                      <a:noFill/>
                      <a:ln w="38100">
                        <a:noFill/>
                        <a:miter/>
                      </a:ln>
                    </p:spPr>
                  </p:pic>
                </p:oleObj>
              </mc:Fallback>
            </mc:AlternateContent>
          </a:graphicData>
        </a:graphic>
      </p:graphicFrame>
      <p:sp>
        <p:nvSpPr>
          <p:cNvPr id="6" name="文本框 5"/>
          <p:cNvSpPr txBox="1"/>
          <p:nvPr/>
        </p:nvSpPr>
        <p:spPr>
          <a:xfrm>
            <a:off x="808355" y="5170805"/>
            <a:ext cx="7955915" cy="521970"/>
          </a:xfrm>
          <a:prstGeom prst="rect">
            <a:avLst/>
          </a:prstGeom>
          <a:noFill/>
        </p:spPr>
        <p:txBody>
          <a:bodyPr wrap="square" rtlCol="0">
            <a:spAutoFit/>
          </a:bodyPr>
          <a:p>
            <a:r>
              <a:rPr lang="zh-CN" altLang="en-US" sz="2800">
                <a:sym typeface="Symbol" panose="05050102010706020507" charset="0"/>
              </a:rPr>
              <a:t></a:t>
            </a:r>
            <a:r>
              <a:rPr lang="en-US" altLang="zh-CN" sz="2800" baseline="-25000">
                <a:sym typeface="Symbol" panose="05050102010706020507" charset="0"/>
              </a:rPr>
              <a:t>0</a:t>
            </a:r>
            <a:r>
              <a:rPr lang="zh-CN" altLang="en-US" sz="2800">
                <a:sym typeface="Symbol" panose="05050102010706020507" charset="0"/>
              </a:rPr>
              <a:t>，欠阻尼电路，意味着系统出现振荡行为</a:t>
            </a:r>
            <a:endParaRPr lang="zh-CN" altLang="en-US" sz="2800">
              <a:sym typeface="Symbol" panose="05050102010706020507"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ou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ou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ou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263671" y="1775350"/>
            <a:ext cx="4212462" cy="1078519"/>
          </a:xfrm>
          <a:prstGeom prst="rect">
            <a:avLst/>
          </a:prstGeom>
        </p:spPr>
      </p:pic>
      <p:pic>
        <p:nvPicPr>
          <p:cNvPr id="3" name="图片 2"/>
          <p:cNvPicPr>
            <a:picLocks noChangeAspect="1"/>
          </p:cNvPicPr>
          <p:nvPr/>
        </p:nvPicPr>
        <p:blipFill>
          <a:blip r:embed="rId2"/>
          <a:stretch>
            <a:fillRect/>
          </a:stretch>
        </p:blipFill>
        <p:spPr>
          <a:xfrm>
            <a:off x="1136249" y="1457151"/>
            <a:ext cx="2611575" cy="1643733"/>
          </a:xfrm>
          <a:prstGeom prst="rect">
            <a:avLst/>
          </a:prstGeom>
        </p:spPr>
      </p:pic>
      <p:pic>
        <p:nvPicPr>
          <p:cNvPr id="4" name="图片 3"/>
          <p:cNvPicPr>
            <a:picLocks noChangeAspect="1"/>
          </p:cNvPicPr>
          <p:nvPr/>
        </p:nvPicPr>
        <p:blipFill>
          <a:blip r:embed="rId3"/>
          <a:stretch>
            <a:fillRect/>
          </a:stretch>
        </p:blipFill>
        <p:spPr>
          <a:xfrm>
            <a:off x="1135973" y="3289358"/>
            <a:ext cx="6582601" cy="3251734"/>
          </a:xfrm>
          <a:prstGeom prst="rect">
            <a:avLst/>
          </a:prstGeom>
        </p:spPr>
      </p:pic>
      <p:sp>
        <p:nvSpPr>
          <p:cNvPr id="6" name="文本框 5"/>
          <p:cNvSpPr txBox="1"/>
          <p:nvPr/>
        </p:nvSpPr>
        <p:spPr>
          <a:xfrm>
            <a:off x="140227" y="99992"/>
            <a:ext cx="6304033" cy="1200329"/>
          </a:xfrm>
          <a:prstGeom prst="rect">
            <a:avLst/>
          </a:prstGeom>
          <a:noFill/>
        </p:spPr>
        <p:txBody>
          <a:bodyPr wrap="none" rtlCol="0">
            <a:spAutoFit/>
          </a:bodyPr>
          <a:p>
            <a:r>
              <a:rPr lang="zh-CN" altLang="en-US" sz="2400" dirty="0"/>
              <a:t>串联</a:t>
            </a:r>
            <a:r>
              <a:rPr lang="en-US" altLang="zh-CN" sz="2400" dirty="0" smtClean="0"/>
              <a:t>RLC</a:t>
            </a:r>
            <a:endParaRPr lang="en-US" altLang="zh-CN" sz="2400" dirty="0" smtClean="0"/>
          </a:p>
          <a:p>
            <a:endParaRPr lang="en-US" altLang="zh-CN" sz="2400" dirty="0"/>
          </a:p>
          <a:p>
            <a:r>
              <a:rPr lang="zh-CN" altLang="en-US" sz="2400" dirty="0" smtClean="0"/>
              <a:t>（</a:t>
            </a:r>
            <a:r>
              <a:rPr lang="en-US" altLang="zh-CN" sz="2400" dirty="0" smtClean="0"/>
              <a:t>1</a:t>
            </a:r>
            <a:r>
              <a:rPr lang="zh-CN" altLang="en-US" sz="2400" dirty="0" smtClean="0"/>
              <a:t>）电感两端取输出电压</a:t>
            </a:r>
            <a:r>
              <a:rPr lang="en-US" altLang="zh-CN" sz="2400" dirty="0" smtClean="0"/>
              <a:t>---</a:t>
            </a:r>
            <a:r>
              <a:rPr lang="zh-CN" altLang="en-US" sz="2400" dirty="0" smtClean="0"/>
              <a:t>（高通滤波器）</a:t>
            </a:r>
            <a:endParaRPr lang="en-US"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008326" y="1377892"/>
            <a:ext cx="2575800" cy="1375733"/>
          </a:xfrm>
          <a:prstGeom prst="rect">
            <a:avLst/>
          </a:prstGeom>
        </p:spPr>
      </p:pic>
      <p:pic>
        <p:nvPicPr>
          <p:cNvPr id="8" name="图片 7"/>
          <p:cNvPicPr>
            <a:picLocks noChangeAspect="1"/>
          </p:cNvPicPr>
          <p:nvPr/>
        </p:nvPicPr>
        <p:blipFill>
          <a:blip r:embed="rId2"/>
          <a:stretch>
            <a:fillRect/>
          </a:stretch>
        </p:blipFill>
        <p:spPr>
          <a:xfrm>
            <a:off x="3931974" y="1648734"/>
            <a:ext cx="2862000" cy="714667"/>
          </a:xfrm>
          <a:prstGeom prst="rect">
            <a:avLst/>
          </a:prstGeom>
        </p:spPr>
      </p:pic>
      <p:sp>
        <p:nvSpPr>
          <p:cNvPr id="5" name="文本框 4"/>
          <p:cNvSpPr txBox="1"/>
          <p:nvPr/>
        </p:nvSpPr>
        <p:spPr>
          <a:xfrm>
            <a:off x="553658" y="695317"/>
            <a:ext cx="3775393" cy="523220"/>
          </a:xfrm>
          <a:prstGeom prst="rect">
            <a:avLst/>
          </a:prstGeom>
          <a:noFill/>
        </p:spPr>
        <p:txBody>
          <a:bodyPr wrap="none" rtlCol="0">
            <a:spAutoFit/>
          </a:bodyPr>
          <a:p>
            <a:r>
              <a:rPr lang="zh-CN" altLang="en-US" sz="2800" dirty="0" smtClean="0"/>
              <a:t>凹槽滤波器（陷波器）</a:t>
            </a:r>
            <a:endParaRPr lang="zh-CN" altLang="en-US" sz="2800" dirty="0"/>
          </a:p>
        </p:txBody>
      </p:sp>
      <p:pic>
        <p:nvPicPr>
          <p:cNvPr id="2" name="图片 1"/>
          <p:cNvPicPr>
            <a:picLocks noChangeAspect="1"/>
          </p:cNvPicPr>
          <p:nvPr/>
        </p:nvPicPr>
        <p:blipFill>
          <a:blip r:embed="rId3"/>
          <a:stretch>
            <a:fillRect/>
          </a:stretch>
        </p:blipFill>
        <p:spPr>
          <a:xfrm>
            <a:off x="962356" y="3115411"/>
            <a:ext cx="6725701" cy="309986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6810" y="1469895"/>
            <a:ext cx="543739" cy="523220"/>
          </a:xfrm>
          <a:prstGeom prst="rect">
            <a:avLst/>
          </a:prstGeom>
          <a:noFill/>
        </p:spPr>
        <p:txBody>
          <a:bodyPr wrap="none" rtlCol="0">
            <a:spAutoFit/>
          </a:bodyPr>
          <a:lstStyle/>
          <a:p>
            <a:r>
              <a:rPr lang="zh-CN" altLang="en-US" sz="2800" dirty="0" smtClean="0"/>
              <a:t>例</a:t>
            </a:r>
            <a:endParaRPr lang="zh-CN" altLang="en-US" sz="2800" dirty="0"/>
          </a:p>
        </p:txBody>
      </p:sp>
      <p:pic>
        <p:nvPicPr>
          <p:cNvPr id="3" name="图片 2"/>
          <p:cNvPicPr>
            <a:picLocks noChangeAspect="1"/>
          </p:cNvPicPr>
          <p:nvPr/>
        </p:nvPicPr>
        <p:blipFill>
          <a:blip r:embed="rId1"/>
          <a:stretch>
            <a:fillRect/>
          </a:stretch>
        </p:blipFill>
        <p:spPr>
          <a:xfrm>
            <a:off x="532947" y="2089000"/>
            <a:ext cx="2457450" cy="2676525"/>
          </a:xfrm>
          <a:prstGeom prst="rect">
            <a:avLst/>
          </a:prstGeom>
        </p:spPr>
      </p:pic>
      <p:pic>
        <p:nvPicPr>
          <p:cNvPr id="5" name="图片 4"/>
          <p:cNvPicPr>
            <a:picLocks noChangeAspect="1"/>
          </p:cNvPicPr>
          <p:nvPr/>
        </p:nvPicPr>
        <p:blipFill>
          <a:blip r:embed="rId2"/>
          <a:stretch>
            <a:fillRect/>
          </a:stretch>
        </p:blipFill>
        <p:spPr>
          <a:xfrm>
            <a:off x="3353617" y="1669264"/>
            <a:ext cx="2751092" cy="437089"/>
          </a:xfrm>
          <a:prstGeom prst="rect">
            <a:avLst/>
          </a:prstGeom>
        </p:spPr>
      </p:pic>
      <p:sp>
        <p:nvSpPr>
          <p:cNvPr id="7" name="文本框 6"/>
          <p:cNvSpPr txBox="1"/>
          <p:nvPr/>
        </p:nvSpPr>
        <p:spPr>
          <a:xfrm>
            <a:off x="3735977" y="2629989"/>
            <a:ext cx="3775393" cy="523220"/>
          </a:xfrm>
          <a:prstGeom prst="rect">
            <a:avLst/>
          </a:prstGeom>
          <a:noFill/>
        </p:spPr>
        <p:txBody>
          <a:bodyPr wrap="none" rtlCol="0">
            <a:spAutoFit/>
          </a:bodyPr>
          <a:lstStyle/>
          <a:p>
            <a:r>
              <a:rPr lang="zh-CN" altLang="en-US" sz="2800" dirty="0" smtClean="0"/>
              <a:t>选择合适</a:t>
            </a:r>
            <a:r>
              <a:rPr lang="zh-CN" altLang="en-US" sz="2800" dirty="0"/>
              <a:t>参数</a:t>
            </a:r>
            <a:r>
              <a:rPr lang="zh-CN" altLang="en-US" sz="2800" dirty="0" smtClean="0"/>
              <a:t>，使得：</a:t>
            </a:r>
            <a:endParaRPr lang="zh-CN" altLang="en-US" sz="2800" dirty="0"/>
          </a:p>
        </p:txBody>
      </p:sp>
      <p:sp>
        <p:nvSpPr>
          <p:cNvPr id="8" name="文本框 7"/>
          <p:cNvSpPr txBox="1"/>
          <p:nvPr/>
        </p:nvSpPr>
        <p:spPr>
          <a:xfrm>
            <a:off x="3680871" y="3240531"/>
            <a:ext cx="1620957" cy="523220"/>
          </a:xfrm>
          <a:prstGeom prst="rect">
            <a:avLst/>
          </a:prstGeom>
          <a:noFill/>
        </p:spPr>
        <p:txBody>
          <a:bodyPr wrap="none" rtlCol="0">
            <a:spAutoFit/>
          </a:bodyPr>
          <a:lstStyle/>
          <a:p>
            <a:r>
              <a:rPr lang="zh-CN" altLang="en-US" sz="2800" dirty="0" smtClean="0"/>
              <a:t>谐振频率</a:t>
            </a:r>
            <a:endParaRPr lang="zh-CN" altLang="en-US" sz="2800" dirty="0"/>
          </a:p>
        </p:txBody>
      </p:sp>
      <p:pic>
        <p:nvPicPr>
          <p:cNvPr id="9" name="图片 8"/>
          <p:cNvPicPr>
            <a:picLocks noChangeAspect="1"/>
          </p:cNvPicPr>
          <p:nvPr/>
        </p:nvPicPr>
        <p:blipFill>
          <a:blip r:embed="rId3"/>
          <a:stretch>
            <a:fillRect/>
          </a:stretch>
        </p:blipFill>
        <p:spPr>
          <a:xfrm>
            <a:off x="5518291" y="3242180"/>
            <a:ext cx="1838727" cy="370711"/>
          </a:xfrm>
          <a:prstGeom prst="rect">
            <a:avLst/>
          </a:prstGeom>
        </p:spPr>
      </p:pic>
      <p:pic>
        <p:nvPicPr>
          <p:cNvPr id="10" name="图片 9"/>
          <p:cNvPicPr>
            <a:picLocks noChangeAspect="1"/>
          </p:cNvPicPr>
          <p:nvPr/>
        </p:nvPicPr>
        <p:blipFill>
          <a:blip r:embed="rId4"/>
          <a:stretch>
            <a:fillRect/>
          </a:stretch>
        </p:blipFill>
        <p:spPr>
          <a:xfrm>
            <a:off x="3886977" y="3778978"/>
            <a:ext cx="1101107" cy="383719"/>
          </a:xfrm>
          <a:prstGeom prst="rect">
            <a:avLst/>
          </a:prstGeom>
        </p:spPr>
      </p:pic>
      <p:sp>
        <p:nvSpPr>
          <p:cNvPr id="11" name="文本框 10"/>
          <p:cNvSpPr txBox="1"/>
          <p:nvPr/>
        </p:nvSpPr>
        <p:spPr>
          <a:xfrm>
            <a:off x="3067867" y="4443601"/>
            <a:ext cx="5965095" cy="523220"/>
          </a:xfrm>
          <a:prstGeom prst="rect">
            <a:avLst/>
          </a:prstGeom>
          <a:noFill/>
        </p:spPr>
        <p:txBody>
          <a:bodyPr wrap="none" rtlCol="0">
            <a:spAutoFit/>
          </a:bodyPr>
          <a:lstStyle/>
          <a:p>
            <a:r>
              <a:rPr lang="zh-CN" altLang="en-US" sz="2800" dirty="0" smtClean="0"/>
              <a:t>在谐振时放大器低频小信号增益为</a:t>
            </a:r>
            <a:r>
              <a:rPr lang="en-US" altLang="zh-CN" sz="2800" dirty="0" smtClean="0"/>
              <a:t>-2</a:t>
            </a:r>
            <a:endParaRPr lang="zh-CN" altLang="en-US" sz="2800" dirty="0"/>
          </a:p>
        </p:txBody>
      </p:sp>
      <p:sp>
        <p:nvSpPr>
          <p:cNvPr id="12" name="文本框 11"/>
          <p:cNvSpPr txBox="1"/>
          <p:nvPr/>
        </p:nvSpPr>
        <p:spPr>
          <a:xfrm>
            <a:off x="426909" y="598645"/>
            <a:ext cx="1980029" cy="523220"/>
          </a:xfrm>
          <a:prstGeom prst="rect">
            <a:avLst/>
          </a:prstGeom>
          <a:noFill/>
        </p:spPr>
        <p:txBody>
          <a:bodyPr wrap="none" rtlCol="0">
            <a:spAutoFit/>
          </a:bodyPr>
          <a:lstStyle/>
          <a:p>
            <a:r>
              <a:rPr lang="zh-CN" altLang="en-US" sz="2800" dirty="0" smtClean="0"/>
              <a:t>选频放大器</a:t>
            </a:r>
            <a:endParaRPr lang="zh-CN" altLang="en-US" sz="2800" dirty="0"/>
          </a:p>
        </p:txBody>
      </p:sp>
      <p:sp>
        <p:nvSpPr>
          <p:cNvPr id="14" name="文本框 13"/>
          <p:cNvSpPr txBox="1"/>
          <p:nvPr/>
        </p:nvSpPr>
        <p:spPr>
          <a:xfrm>
            <a:off x="6223037" y="1669168"/>
            <a:ext cx="2672080" cy="521970"/>
          </a:xfrm>
          <a:prstGeom prst="rect">
            <a:avLst/>
          </a:prstGeom>
          <a:noFill/>
        </p:spPr>
        <p:txBody>
          <a:bodyPr wrap="none" rtlCol="0">
            <a:spAutoFit/>
          </a:bodyPr>
          <a:lstStyle/>
          <a:p>
            <a:r>
              <a:rPr lang="zh-CN" altLang="en-US" sz="2800" dirty="0"/>
              <a:t>元器件</a:t>
            </a:r>
            <a:r>
              <a:rPr lang="zh-CN" altLang="en-US" sz="2800" dirty="0" smtClean="0"/>
              <a:t>是理想的</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6810" y="260855"/>
            <a:ext cx="543739" cy="523220"/>
          </a:xfrm>
          <a:prstGeom prst="rect">
            <a:avLst/>
          </a:prstGeom>
          <a:noFill/>
        </p:spPr>
        <p:txBody>
          <a:bodyPr wrap="none" rtlCol="0">
            <a:spAutoFit/>
          </a:bodyPr>
          <a:p>
            <a:r>
              <a:rPr lang="zh-CN" altLang="en-US" sz="2800" dirty="0" smtClean="0"/>
              <a:t>例</a:t>
            </a:r>
            <a:endParaRPr lang="zh-CN" altLang="en-US" sz="2800" dirty="0"/>
          </a:p>
        </p:txBody>
      </p:sp>
      <p:sp>
        <p:nvSpPr>
          <p:cNvPr id="3" name="文本框 2"/>
          <p:cNvSpPr txBox="1"/>
          <p:nvPr/>
        </p:nvSpPr>
        <p:spPr>
          <a:xfrm>
            <a:off x="1598967" y="1932811"/>
            <a:ext cx="1492716" cy="523220"/>
          </a:xfrm>
          <a:prstGeom prst="rect">
            <a:avLst/>
          </a:prstGeom>
          <a:noFill/>
        </p:spPr>
        <p:txBody>
          <a:bodyPr wrap="none" rtlCol="0">
            <a:spAutoFit/>
          </a:bodyPr>
          <a:p>
            <a:r>
              <a:rPr lang="zh-CN" altLang="en-US" sz="2800" dirty="0" smtClean="0"/>
              <a:t>谐振时</a:t>
            </a:r>
            <a:r>
              <a:rPr lang="zh-CN" altLang="en-US" dirty="0" smtClean="0"/>
              <a:t>：</a:t>
            </a:r>
            <a:endParaRPr lang="zh-CN" altLang="en-US" dirty="0"/>
          </a:p>
        </p:txBody>
      </p:sp>
      <p:sp>
        <p:nvSpPr>
          <p:cNvPr id="5" name="文本框 4"/>
          <p:cNvSpPr txBox="1">
            <a:spLocks noRot="1" noChangeAspect="1" noMove="1" noResize="1" noEditPoints="1" noAdjustHandles="1" noChangeArrowheads="1" noChangeShapeType="1" noTextEdit="1"/>
          </p:cNvSpPr>
          <p:nvPr/>
        </p:nvSpPr>
        <p:spPr>
          <a:xfrm>
            <a:off x="3298379" y="1932811"/>
            <a:ext cx="2740297" cy="572273"/>
          </a:xfrm>
          <a:prstGeom prst="rect">
            <a:avLst/>
          </a:prstGeom>
          <a:blipFill rotWithShape="1">
            <a:blip r:embed="rId1"/>
            <a:stretch>
              <a:fillRect/>
            </a:stretch>
          </a:blipFill>
        </p:spPr>
        <p:txBody>
          <a:bodyPr/>
          <a:p>
            <a:r>
              <a:rPr lang="zh-CN" altLang="en-US">
                <a:noFill/>
              </a:rPr>
              <a:t> </a:t>
            </a:r>
            <a:endParaRPr lang="zh-CN" altLang="en-US">
              <a:noFill/>
            </a:endParaRPr>
          </a:p>
        </p:txBody>
      </p:sp>
      <p:graphicFrame>
        <p:nvGraphicFramePr>
          <p:cNvPr id="11" name="对象 10"/>
          <p:cNvGraphicFramePr>
            <a:graphicFrameLocks noChangeAspect="1"/>
          </p:cNvGraphicFramePr>
          <p:nvPr/>
        </p:nvGraphicFramePr>
        <p:xfrm>
          <a:off x="1401789" y="535465"/>
          <a:ext cx="5276850" cy="1352550"/>
        </p:xfrm>
        <a:graphic>
          <a:graphicData uri="http://schemas.openxmlformats.org/presentationml/2006/ole">
            <mc:AlternateContent xmlns:mc="http://schemas.openxmlformats.org/markup-compatibility/2006">
              <mc:Choice xmlns:v="urn:schemas-microsoft-com:vml" Requires="v">
                <p:oleObj spid="_x0000_s1046" name="Visio" r:id="rId2" imgW="6186805" imgH="1595120" progId="Visio.Drawing.11">
                  <p:embed/>
                </p:oleObj>
              </mc:Choice>
              <mc:Fallback>
                <p:oleObj name="Visio" r:id="rId2" imgW="6186805" imgH="159512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89" y="535465"/>
                        <a:ext cx="527685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970499" y="4080445"/>
            <a:ext cx="2929007" cy="523220"/>
          </a:xfrm>
          <a:prstGeom prst="rect">
            <a:avLst/>
          </a:prstGeom>
          <a:noFill/>
        </p:spPr>
        <p:txBody>
          <a:bodyPr wrap="none" rtlCol="0">
            <a:spAutoFit/>
          </a:bodyPr>
          <a:p>
            <a:r>
              <a:rPr lang="zh-CN" altLang="en-US" sz="2800" dirty="0" smtClean="0"/>
              <a:t>低频小信号增益</a:t>
            </a:r>
            <a:r>
              <a:rPr lang="zh-CN" altLang="en-US" dirty="0" smtClean="0"/>
              <a:t>：</a:t>
            </a:r>
            <a:endParaRPr lang="zh-CN" altLang="en-US" dirty="0"/>
          </a:p>
        </p:txBody>
      </p:sp>
      <p:sp>
        <p:nvSpPr>
          <p:cNvPr id="15" name="文本框 14"/>
          <p:cNvSpPr txBox="1">
            <a:spLocks noRot="1" noChangeAspect="1" noMove="1" noResize="1" noEditPoints="1" noAdjustHandles="1" noChangeArrowheads="1" noChangeShapeType="1" noTextEdit="1"/>
          </p:cNvSpPr>
          <p:nvPr/>
        </p:nvSpPr>
        <p:spPr>
          <a:xfrm>
            <a:off x="3990256" y="4080345"/>
            <a:ext cx="2618217" cy="698396"/>
          </a:xfrm>
          <a:prstGeom prst="rect">
            <a:avLst/>
          </a:prstGeom>
          <a:blipFill rotWithShape="1">
            <a:blip r:embed="rId4"/>
            <a:stretch>
              <a:fillRect/>
            </a:stretch>
          </a:blipFill>
        </p:spPr>
        <p:txBody>
          <a:bodyPr/>
          <a:p>
            <a:r>
              <a:rPr lang="zh-CN" altLang="en-US">
                <a:noFill/>
              </a:rPr>
              <a:t> </a:t>
            </a:r>
            <a:endParaRPr lang="zh-CN" altLang="en-US">
              <a:noFill/>
            </a:endParaRPr>
          </a:p>
        </p:txBody>
      </p:sp>
      <p:graphicFrame>
        <p:nvGraphicFramePr>
          <p:cNvPr id="245763" name="对象 245762"/>
          <p:cNvGraphicFramePr/>
          <p:nvPr/>
        </p:nvGraphicFramePr>
        <p:xfrm>
          <a:off x="3899536" y="4866640"/>
          <a:ext cx="2190115" cy="904875"/>
        </p:xfrm>
        <a:graphic>
          <a:graphicData uri="http://schemas.openxmlformats.org/presentationml/2006/ole">
            <mc:AlternateContent xmlns:mc="http://schemas.openxmlformats.org/markup-compatibility/2006">
              <mc:Choice xmlns:v="urn:schemas-microsoft-com:vml" Requires="v">
                <p:oleObj spid="_x0000_s3108" name="" r:id="rId5" imgW="1066800" imgH="444500" progId="Equation.3">
                  <p:embed/>
                </p:oleObj>
              </mc:Choice>
              <mc:Fallback>
                <p:oleObj name="" r:id="rId5" imgW="1066800" imgH="444500" progId="Equation.3">
                  <p:embed/>
                  <p:pic>
                    <p:nvPicPr>
                      <p:cNvPr id="0" name="图片 3107"/>
                      <p:cNvPicPr/>
                      <p:nvPr/>
                    </p:nvPicPr>
                    <p:blipFill>
                      <a:blip r:embed="rId6"/>
                      <a:stretch>
                        <a:fillRect/>
                      </a:stretch>
                    </p:blipFill>
                    <p:spPr>
                      <a:xfrm>
                        <a:off x="3899536" y="4866640"/>
                        <a:ext cx="2190115" cy="904875"/>
                      </a:xfrm>
                      <a:prstGeom prst="rect">
                        <a:avLst/>
                      </a:prstGeom>
                      <a:noFill/>
                      <a:ln w="38100">
                        <a:noFill/>
                        <a:miter/>
                      </a:ln>
                    </p:spPr>
                  </p:pic>
                </p:oleObj>
              </mc:Fallback>
            </mc:AlternateContent>
          </a:graphicData>
        </a:graphic>
      </p:graphicFrame>
      <p:graphicFrame>
        <p:nvGraphicFramePr>
          <p:cNvPr id="16" name="对象 15"/>
          <p:cNvGraphicFramePr/>
          <p:nvPr/>
        </p:nvGraphicFramePr>
        <p:xfrm>
          <a:off x="3964623" y="5862955"/>
          <a:ext cx="2241550" cy="465455"/>
        </p:xfrm>
        <a:graphic>
          <a:graphicData uri="http://schemas.openxmlformats.org/presentationml/2006/ole">
            <mc:AlternateContent xmlns:mc="http://schemas.openxmlformats.org/markup-compatibility/2006">
              <mc:Choice xmlns:v="urn:schemas-microsoft-com:vml" Requires="v">
                <p:oleObj spid="_x0000_s17" name="" r:id="rId7" imgW="1091565" imgH="228600" progId="Equation.3">
                  <p:embed/>
                </p:oleObj>
              </mc:Choice>
              <mc:Fallback>
                <p:oleObj name="" r:id="rId7" imgW="1091565" imgH="228600" progId="Equation.3">
                  <p:embed/>
                  <p:pic>
                    <p:nvPicPr>
                      <p:cNvPr id="0" name="图片 3107"/>
                      <p:cNvPicPr/>
                      <p:nvPr/>
                    </p:nvPicPr>
                    <p:blipFill>
                      <a:blip r:embed="rId8"/>
                      <a:stretch>
                        <a:fillRect/>
                      </a:stretch>
                    </p:blipFill>
                    <p:spPr>
                      <a:xfrm>
                        <a:off x="3964623" y="5862955"/>
                        <a:ext cx="2241550" cy="465455"/>
                      </a:xfrm>
                      <a:prstGeom prst="rect">
                        <a:avLst/>
                      </a:prstGeom>
                      <a:noFill/>
                      <a:ln w="38100">
                        <a:noFill/>
                        <a:miter/>
                      </a:ln>
                    </p:spPr>
                  </p:pic>
                </p:oleObj>
              </mc:Fallback>
            </mc:AlternateContent>
          </a:graphicData>
        </a:graphic>
      </p:graphicFrame>
      <p:graphicFrame>
        <p:nvGraphicFramePr>
          <p:cNvPr id="226409" name="对象 226408"/>
          <p:cNvGraphicFramePr/>
          <p:nvPr/>
        </p:nvGraphicFramePr>
        <p:xfrm>
          <a:off x="3435033" y="2729389"/>
          <a:ext cx="2916555" cy="890905"/>
        </p:xfrm>
        <a:graphic>
          <a:graphicData uri="http://schemas.openxmlformats.org/presentationml/2006/ole">
            <mc:AlternateContent xmlns:mc="http://schemas.openxmlformats.org/markup-compatibility/2006">
              <mc:Choice xmlns:v="urn:schemas-microsoft-com:vml" Requires="v">
                <p:oleObj spid="_x0000_s3250" name="" r:id="rId9" imgW="1435100" imgH="444500" progId="Equation.3">
                  <p:embed/>
                </p:oleObj>
              </mc:Choice>
              <mc:Fallback>
                <p:oleObj name="" r:id="rId9" imgW="1435100" imgH="444500" progId="Equation.3">
                  <p:embed/>
                  <p:pic>
                    <p:nvPicPr>
                      <p:cNvPr id="0" name="图片 3249"/>
                      <p:cNvPicPr/>
                      <p:nvPr/>
                    </p:nvPicPr>
                    <p:blipFill>
                      <a:blip r:embed="rId10"/>
                      <a:stretch>
                        <a:fillRect/>
                      </a:stretch>
                    </p:blipFill>
                    <p:spPr>
                      <a:xfrm>
                        <a:off x="3435033" y="2729389"/>
                        <a:ext cx="2916555" cy="8909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0754" name="图片 330753"/>
          <p:cNvPicPr>
            <a:picLocks noChangeAspect="1"/>
          </p:cNvPicPr>
          <p:nvPr/>
        </p:nvPicPr>
        <p:blipFill>
          <a:blip r:embed="rId1"/>
          <a:stretch>
            <a:fillRect/>
          </a:stretch>
        </p:blipFill>
        <p:spPr>
          <a:xfrm>
            <a:off x="5494338" y="1789113"/>
            <a:ext cx="2716212" cy="1463675"/>
          </a:xfrm>
          <a:prstGeom prst="rect">
            <a:avLst/>
          </a:prstGeom>
          <a:noFill/>
          <a:ln w="9525">
            <a:noFill/>
          </a:ln>
        </p:spPr>
      </p:pic>
      <p:sp>
        <p:nvSpPr>
          <p:cNvPr id="330755" name="矩形 330754"/>
          <p:cNvSpPr/>
          <p:nvPr/>
        </p:nvSpPr>
        <p:spPr>
          <a:xfrm>
            <a:off x="441325" y="1166813"/>
            <a:ext cx="8523288" cy="457200"/>
          </a:xfrm>
          <a:prstGeom prst="rect">
            <a:avLst/>
          </a:prstGeom>
          <a:noFill/>
          <a:ln w="9525">
            <a:noFill/>
          </a:ln>
        </p:spPr>
        <p:txBody>
          <a:bodyPr>
            <a:spAutoFit/>
          </a:bodyPr>
          <a:p>
            <a:r>
              <a:rPr lang="en-US" altLang="zh-CN" sz="2400" b="1">
                <a:latin typeface="Times New Roman" panose="02020603050405020304" pitchFamily="18" charset="0"/>
                <a:ea typeface="楷体_GB2312" pitchFamily="49" charset="-122"/>
              </a:rPr>
              <a:t>1</a:t>
            </a:r>
            <a:r>
              <a:rPr lang="en-US" altLang="zh-CN" sz="2400" b="1" dirty="0">
                <a:latin typeface="宋体" panose="02010600030101010101" pitchFamily="2" charset="-122"/>
              </a:rPr>
              <a:t>, </a:t>
            </a:r>
            <a:r>
              <a:rPr lang="zh-CN" altLang="en-US" sz="2400" b="1" dirty="0">
                <a:latin typeface="宋体" panose="02010600030101010101" pitchFamily="2" charset="-122"/>
              </a:rPr>
              <a:t>图示双口网络对不同频率的正弦输入信号</a:t>
            </a:r>
            <a:r>
              <a:rPr lang="en-US" altLang="zh-CN" sz="2400" b="1" i="1">
                <a:latin typeface="Times New Roman" panose="02020603050405020304" pitchFamily="18" charset="0"/>
                <a:ea typeface="楷体_GB2312" pitchFamily="49" charset="-122"/>
              </a:rPr>
              <a:t>u</a:t>
            </a:r>
            <a:r>
              <a:rPr lang="en-US" altLang="zh-CN" sz="2400" b="1" baseline="-25000">
                <a:latin typeface="Times New Roman" panose="02020603050405020304" pitchFamily="18" charset="0"/>
                <a:ea typeface="楷体_GB2312" pitchFamily="49" charset="-122"/>
              </a:rPr>
              <a:t>1</a:t>
            </a:r>
            <a:r>
              <a:rPr lang="zh-CN" altLang="en-US" sz="2400" b="1" dirty="0">
                <a:latin typeface="宋体" panose="02010600030101010101" pitchFamily="2" charset="-122"/>
              </a:rPr>
              <a:t>呈现</a:t>
            </a:r>
            <a:r>
              <a:rPr lang="en-US" altLang="zh-CN" sz="2400" b="1">
                <a:latin typeface="宋体" panose="02010600030101010101" pitchFamily="2" charset="-122"/>
              </a:rPr>
              <a:t>(      )</a:t>
            </a:r>
            <a:endParaRPr lang="en-US" altLang="zh-CN" sz="2400" b="1">
              <a:latin typeface="宋体" panose="02010600030101010101" pitchFamily="2" charset="-122"/>
            </a:endParaRPr>
          </a:p>
        </p:txBody>
      </p:sp>
      <p:sp>
        <p:nvSpPr>
          <p:cNvPr id="330756" name="矩形 330755"/>
          <p:cNvSpPr/>
          <p:nvPr/>
        </p:nvSpPr>
        <p:spPr>
          <a:xfrm>
            <a:off x="7743825" y="1166813"/>
            <a:ext cx="336550" cy="457200"/>
          </a:xfrm>
          <a:prstGeom prst="rect">
            <a:avLst/>
          </a:prstGeom>
          <a:noFill/>
          <a:ln w="9525">
            <a:noFill/>
          </a:ln>
        </p:spPr>
        <p:txBody>
          <a:bodyPr wrap="none" anchor="t">
            <a:spAutoFit/>
          </a:bodyPr>
          <a:p>
            <a:r>
              <a:rPr lang="en-US" altLang="zh-CN" sz="2400" b="1">
                <a:solidFill>
                  <a:schemeClr val="accent2"/>
                </a:solidFill>
                <a:latin typeface="Times New Roman" panose="02020603050405020304" pitchFamily="18" charset="0"/>
                <a:ea typeface="楷体_GB2312" pitchFamily="49" charset="-122"/>
              </a:rPr>
              <a:t>3</a:t>
            </a:r>
            <a:endParaRPr lang="en-US" altLang="zh-CN" sz="2400" b="1">
              <a:solidFill>
                <a:schemeClr val="accent2"/>
              </a:solidFill>
              <a:latin typeface="Times New Roman" panose="02020603050405020304" pitchFamily="18" charset="0"/>
              <a:ea typeface="楷体_GB2312" pitchFamily="49" charset="-122"/>
            </a:endParaRPr>
          </a:p>
        </p:txBody>
      </p:sp>
      <p:sp>
        <p:nvSpPr>
          <p:cNvPr id="330757" name="矩形 330756"/>
          <p:cNvSpPr/>
          <p:nvPr/>
        </p:nvSpPr>
        <p:spPr>
          <a:xfrm>
            <a:off x="866775" y="1722438"/>
            <a:ext cx="2886075" cy="1552575"/>
          </a:xfrm>
          <a:prstGeom prst="rect">
            <a:avLst/>
          </a:prstGeom>
          <a:noFill/>
          <a:ln w="9525">
            <a:noFill/>
          </a:ln>
        </p:spPr>
        <p:txBody>
          <a:bodyPr anchor="ctr">
            <a:spAutoFit/>
          </a:bodyPr>
          <a:p>
            <a:pPr defTabSz="914400">
              <a:tabLst>
                <a:tab pos="274955" algn="l"/>
              </a:tabLst>
            </a:pPr>
            <a:r>
              <a:rPr lang="en-US" altLang="zh-CN" sz="2400" b="1">
                <a:latin typeface="Times New Roman" panose="02020603050405020304" pitchFamily="18" charset="0"/>
                <a:ea typeface="楷体_GB2312" pitchFamily="49" charset="-122"/>
              </a:rPr>
              <a:t>1</a:t>
            </a:r>
            <a:r>
              <a:rPr lang="en-US" altLang="zh-CN" sz="2400" b="1">
                <a:latin typeface="宋体" panose="02010600030101010101" pitchFamily="2" charset="-122"/>
              </a:rPr>
              <a:t>)</a:t>
            </a:r>
            <a:r>
              <a:rPr lang="en-US" altLang="zh-CN" sz="2400" b="1">
                <a:latin typeface="Times New Roman" panose="02020603050405020304" pitchFamily="18" charset="0"/>
                <a:ea typeface="楷体_GB2312" pitchFamily="49" charset="-122"/>
              </a:rPr>
              <a:t>  </a:t>
            </a:r>
            <a:r>
              <a:rPr lang="zh-CN" altLang="en-US" sz="2400" b="1" dirty="0">
                <a:latin typeface="宋体" panose="02010600030101010101" pitchFamily="2" charset="-122"/>
              </a:rPr>
              <a:t>低通滤波特性</a:t>
            </a:r>
            <a:endParaRPr lang="zh-CN" altLang="en-US" sz="2400" b="1" dirty="0">
              <a:latin typeface="宋体" panose="02010600030101010101" pitchFamily="2" charset="-122"/>
            </a:endParaRPr>
          </a:p>
          <a:p>
            <a:pPr defTabSz="914400" eaLnBrk="0" hangingPunct="0">
              <a:tabLst>
                <a:tab pos="274955" algn="l"/>
              </a:tabLst>
            </a:pPr>
            <a:r>
              <a:rPr lang="en-US" altLang="zh-CN" sz="2400" b="1">
                <a:latin typeface="Times New Roman" panose="02020603050405020304" pitchFamily="18" charset="0"/>
              </a:rPr>
              <a:t>2</a:t>
            </a:r>
            <a:r>
              <a:rPr lang="en-US" altLang="zh-CN" sz="2400" b="1" dirty="0">
                <a:latin typeface="宋体" panose="02010600030101010101" pitchFamily="2" charset="-122"/>
              </a:rPr>
              <a:t>) </a:t>
            </a:r>
            <a:r>
              <a:rPr lang="zh-CN" altLang="en-US" sz="2400" b="1" dirty="0">
                <a:latin typeface="宋体" panose="02010600030101010101" pitchFamily="2" charset="-122"/>
              </a:rPr>
              <a:t>高通滤波特性</a:t>
            </a:r>
            <a:endParaRPr lang="zh-CN" altLang="en-US" sz="2400" b="1" dirty="0">
              <a:latin typeface="宋体" panose="02010600030101010101" pitchFamily="2" charset="-122"/>
            </a:endParaRPr>
          </a:p>
          <a:p>
            <a:pPr defTabSz="914400" eaLnBrk="0" hangingPunct="0">
              <a:tabLst>
                <a:tab pos="274955" algn="l"/>
              </a:tabLst>
            </a:pPr>
            <a:r>
              <a:rPr lang="en-US" altLang="zh-CN" sz="2400" b="1">
                <a:latin typeface="Times New Roman" panose="02020603050405020304" pitchFamily="18" charset="0"/>
              </a:rPr>
              <a:t>3</a:t>
            </a:r>
            <a:r>
              <a:rPr lang="en-US" altLang="zh-CN" sz="2400" b="1" dirty="0">
                <a:latin typeface="宋体" panose="02010600030101010101" pitchFamily="2" charset="-122"/>
              </a:rPr>
              <a:t>) </a:t>
            </a:r>
            <a:r>
              <a:rPr lang="zh-CN" altLang="en-US" sz="2400" b="1" dirty="0">
                <a:latin typeface="宋体" panose="02010600030101010101" pitchFamily="2" charset="-122"/>
              </a:rPr>
              <a:t>带通滤波特性</a:t>
            </a:r>
            <a:endParaRPr lang="zh-CN" altLang="en-US" sz="2400" b="1" dirty="0">
              <a:latin typeface="宋体" panose="02010600030101010101" pitchFamily="2" charset="-122"/>
            </a:endParaRPr>
          </a:p>
          <a:p>
            <a:pPr defTabSz="914400" eaLnBrk="0" hangingPunct="0">
              <a:tabLst>
                <a:tab pos="274955" algn="l"/>
              </a:tabLst>
            </a:pPr>
            <a:r>
              <a:rPr lang="en-US" altLang="zh-CN" sz="2400" b="1">
                <a:latin typeface="Times New Roman" panose="02020603050405020304" pitchFamily="18" charset="0"/>
              </a:rPr>
              <a:t>4</a:t>
            </a:r>
            <a:r>
              <a:rPr lang="en-US" altLang="zh-CN" sz="2400" b="1">
                <a:latin typeface="宋体" panose="02010600030101010101" pitchFamily="2" charset="-122"/>
              </a:rPr>
              <a:t>)</a:t>
            </a:r>
            <a:r>
              <a:rPr lang="en-US" altLang="zh-CN" sz="2400" b="1">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rPr>
              <a:t>带阻滤波特性</a:t>
            </a:r>
            <a:r>
              <a:rPr lang="en-US" altLang="zh-CN" sz="2400" b="1" dirty="0">
                <a:latin typeface="宋体" panose="02010600030101010101" pitchFamily="2" charset="-122"/>
              </a:rPr>
              <a:t> </a:t>
            </a:r>
            <a:endParaRPr lang="en-US" altLang="zh-CN" sz="2400" b="1" dirty="0">
              <a:latin typeface="宋体" panose="02010600030101010101" pitchFamily="2" charset="-122"/>
            </a:endParaRPr>
          </a:p>
        </p:txBody>
      </p:sp>
      <p:sp>
        <p:nvSpPr>
          <p:cNvPr id="330758" name="文本框 330757"/>
          <p:cNvSpPr txBox="1"/>
          <p:nvPr/>
        </p:nvSpPr>
        <p:spPr>
          <a:xfrm>
            <a:off x="495300" y="3713163"/>
            <a:ext cx="7173913" cy="457200"/>
          </a:xfrm>
          <a:prstGeom prst="rect">
            <a:avLst/>
          </a:prstGeom>
          <a:noFill/>
          <a:ln w="9525">
            <a:noFill/>
          </a:ln>
        </p:spPr>
        <p:txBody>
          <a:bodyPr>
            <a:spAutoFit/>
          </a:bodyPr>
          <a:p>
            <a:pPr>
              <a:spcBef>
                <a:spcPct val="50000"/>
              </a:spcBef>
            </a:pPr>
            <a:r>
              <a:rPr lang="en-US" altLang="zh-CN" sz="2400" b="1">
                <a:latin typeface="Times New Roman" panose="02020603050405020304" pitchFamily="18" charset="0"/>
                <a:ea typeface="楷体_GB2312" pitchFamily="49" charset="-122"/>
              </a:rPr>
              <a:t>2</a:t>
            </a:r>
            <a:r>
              <a:rPr lang="en-US" altLang="zh-CN" sz="2400" b="1" dirty="0">
                <a:latin typeface="宋体" panose="02010600030101010101" pitchFamily="2" charset="-122"/>
              </a:rPr>
              <a:t>, </a:t>
            </a:r>
            <a:r>
              <a:rPr lang="zh-CN" altLang="en-US" sz="2400" b="1" dirty="0">
                <a:latin typeface="宋体" panose="02010600030101010101" pitchFamily="2" charset="-122"/>
              </a:rPr>
              <a:t>图示串联谐振电路的品质因数</a:t>
            </a:r>
            <a:r>
              <a:rPr lang="en-US" altLang="zh-CN" sz="2400" b="1">
                <a:latin typeface="Times New Roman" panose="02020603050405020304" pitchFamily="18" charset="0"/>
                <a:ea typeface="楷体_GB2312" pitchFamily="49" charset="-122"/>
              </a:rPr>
              <a:t>Q</a:t>
            </a:r>
            <a:r>
              <a:rPr lang="zh-CN" altLang="en-US" sz="2400" b="1" dirty="0">
                <a:latin typeface="宋体" panose="02010600030101010101" pitchFamily="2" charset="-122"/>
              </a:rPr>
              <a:t>等于</a:t>
            </a:r>
            <a:r>
              <a:rPr lang="en-US" altLang="zh-CN" sz="2400" b="1">
                <a:latin typeface="宋体" panose="02010600030101010101" pitchFamily="2" charset="-122"/>
              </a:rPr>
              <a:t>(      )</a:t>
            </a:r>
            <a:endParaRPr lang="en-US" altLang="zh-CN" sz="2400" b="1">
              <a:latin typeface="宋体" panose="02010600030101010101" pitchFamily="2" charset="-122"/>
            </a:endParaRPr>
          </a:p>
        </p:txBody>
      </p:sp>
      <p:sp>
        <p:nvSpPr>
          <p:cNvPr id="330759" name="文本框 330758"/>
          <p:cNvSpPr txBox="1"/>
          <p:nvPr/>
        </p:nvSpPr>
        <p:spPr>
          <a:xfrm>
            <a:off x="866775" y="4270375"/>
            <a:ext cx="1752600" cy="1552575"/>
          </a:xfrm>
          <a:prstGeom prst="rect">
            <a:avLst/>
          </a:prstGeom>
          <a:noFill/>
          <a:ln w="9525">
            <a:noFill/>
          </a:ln>
        </p:spPr>
        <p:txBody>
          <a:bodyPr>
            <a:spAutoFit/>
          </a:bodyPr>
          <a:p>
            <a:pPr marL="457200" indent="-457200"/>
            <a:r>
              <a:rPr lang="en-US" altLang="zh-CN" sz="2400" b="1">
                <a:latin typeface="Times New Roman" panose="02020603050405020304" pitchFamily="18" charset="0"/>
                <a:ea typeface="楷体_GB2312" pitchFamily="49" charset="-122"/>
              </a:rPr>
              <a:t>1) </a:t>
            </a:r>
            <a:r>
              <a:rPr lang="en-US" altLang="zh-CN" sz="2400" b="1">
                <a:latin typeface="Times New Roman" panose="02020603050405020304" pitchFamily="18" charset="0"/>
                <a:ea typeface="ˎ̥"/>
              </a:rPr>
              <a:t>1</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2) 1</a:t>
            </a:r>
            <a:r>
              <a:rPr lang="en-US" altLang="zh-CN" sz="2400" b="1">
                <a:latin typeface="Times New Roman" panose="02020603050405020304" pitchFamily="18" charset="0"/>
                <a:ea typeface="ˎ̥"/>
              </a:rPr>
              <a:t>0</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3) </a:t>
            </a:r>
            <a:r>
              <a:rPr lang="en-US" altLang="zh-CN" sz="2400" b="1">
                <a:latin typeface="Times New Roman" panose="02020603050405020304" pitchFamily="18" charset="0"/>
                <a:ea typeface="ˎ̥"/>
              </a:rPr>
              <a:t>100</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4) </a:t>
            </a:r>
            <a:r>
              <a:rPr lang="en-US" altLang="zh-CN" sz="2400" b="1">
                <a:latin typeface="Times New Roman" panose="02020603050405020304" pitchFamily="18" charset="0"/>
                <a:ea typeface="ˎ̥"/>
              </a:rPr>
              <a:t>1000</a:t>
            </a:r>
            <a:endParaRPr lang="en-US" altLang="zh-CN" sz="2400" b="1">
              <a:latin typeface="Times New Roman" panose="02020603050405020304" pitchFamily="18" charset="0"/>
            </a:endParaRPr>
          </a:p>
        </p:txBody>
      </p:sp>
      <p:graphicFrame>
        <p:nvGraphicFramePr>
          <p:cNvPr id="330760" name="对象 330759"/>
          <p:cNvGraphicFramePr/>
          <p:nvPr/>
        </p:nvGraphicFramePr>
        <p:xfrm>
          <a:off x="5494338" y="4491038"/>
          <a:ext cx="2708275" cy="1492250"/>
        </p:xfrm>
        <a:graphic>
          <a:graphicData uri="http://schemas.openxmlformats.org/presentationml/2006/ole">
            <mc:AlternateContent xmlns:mc="http://schemas.openxmlformats.org/markup-compatibility/2006">
              <mc:Choice xmlns:v="urn:schemas-microsoft-com:vml" Requires="v">
                <p:oleObj spid="_x0000_s3113" name="" r:id="rId2" imgW="6565900" imgH="3619500" progId="Photoshop.Image.5">
                  <p:embed/>
                </p:oleObj>
              </mc:Choice>
              <mc:Fallback>
                <p:oleObj name="" r:id="rId2" imgW="6565900" imgH="3619500" progId="Photoshop.Image.5">
                  <p:embed/>
                  <p:pic>
                    <p:nvPicPr>
                      <p:cNvPr id="0" name="图片 3112"/>
                      <p:cNvPicPr/>
                      <p:nvPr/>
                    </p:nvPicPr>
                    <p:blipFill>
                      <a:blip r:embed="rId3"/>
                      <a:stretch>
                        <a:fillRect/>
                      </a:stretch>
                    </p:blipFill>
                    <p:spPr>
                      <a:xfrm>
                        <a:off x="5494338" y="4491038"/>
                        <a:ext cx="2708275" cy="1492250"/>
                      </a:xfrm>
                      <a:prstGeom prst="rect">
                        <a:avLst/>
                      </a:prstGeom>
                      <a:noFill/>
                      <a:ln w="38100">
                        <a:noFill/>
                        <a:miter/>
                      </a:ln>
                    </p:spPr>
                  </p:pic>
                </p:oleObj>
              </mc:Fallback>
            </mc:AlternateContent>
          </a:graphicData>
        </a:graphic>
      </p:graphicFrame>
      <p:sp>
        <p:nvSpPr>
          <p:cNvPr id="330761" name="矩形 330760"/>
          <p:cNvSpPr/>
          <p:nvPr/>
        </p:nvSpPr>
        <p:spPr>
          <a:xfrm>
            <a:off x="323850" y="619125"/>
            <a:ext cx="2006600" cy="457200"/>
          </a:xfrm>
          <a:prstGeom prst="rect">
            <a:avLst/>
          </a:prstGeom>
          <a:noFill/>
          <a:ln w="9525">
            <a:noFill/>
          </a:ln>
        </p:spPr>
        <p:txBody>
          <a:bodyPr>
            <a:spAutoFit/>
          </a:bodyPr>
          <a:p>
            <a:pPr>
              <a:spcBef>
                <a:spcPct val="50000"/>
              </a:spcBef>
            </a:pPr>
            <a:r>
              <a:rPr lang="zh-CN" altLang="en-US" sz="2400" b="1" dirty="0">
                <a:solidFill>
                  <a:schemeClr val="accent2"/>
                </a:solidFill>
                <a:latin typeface="Times New Roman" panose="02020603050405020304" pitchFamily="18" charset="0"/>
              </a:rPr>
              <a:t>一、单选题：</a:t>
            </a:r>
            <a:endParaRPr lang="zh-CN" altLang="en-US" sz="2400" b="1" dirty="0">
              <a:solidFill>
                <a:schemeClr val="accent2"/>
              </a:solidFill>
              <a:latin typeface="Times New Roman" panose="02020603050405020304" pitchFamily="18" charset="0"/>
            </a:endParaRPr>
          </a:p>
        </p:txBody>
      </p:sp>
      <p:graphicFrame>
        <p:nvGraphicFramePr>
          <p:cNvPr id="330762" name="对象 330761"/>
          <p:cNvGraphicFramePr/>
          <p:nvPr/>
        </p:nvGraphicFramePr>
        <p:xfrm>
          <a:off x="2179638" y="4335463"/>
          <a:ext cx="3144837" cy="774700"/>
        </p:xfrm>
        <a:graphic>
          <a:graphicData uri="http://schemas.openxmlformats.org/presentationml/2006/ole">
            <mc:AlternateContent xmlns:mc="http://schemas.openxmlformats.org/markup-compatibility/2006">
              <mc:Choice xmlns:v="urn:schemas-microsoft-com:vml" Requires="v">
                <p:oleObj spid="_x0000_s3114" name="" r:id="rId4" imgW="1802765" imgH="444500" progId="Equation.3">
                  <p:embed/>
                </p:oleObj>
              </mc:Choice>
              <mc:Fallback>
                <p:oleObj name="" r:id="rId4" imgW="1802765" imgH="444500" progId="Equation.3">
                  <p:embed/>
                  <p:pic>
                    <p:nvPicPr>
                      <p:cNvPr id="0" name="图片 3113"/>
                      <p:cNvPicPr/>
                      <p:nvPr/>
                    </p:nvPicPr>
                    <p:blipFill>
                      <a:blip r:embed="rId5">
                        <a:clrChange>
                          <a:clrFrom>
                            <a:srgbClr val="000000"/>
                          </a:clrFrom>
                          <a:clrTo>
                            <a:srgbClr val="000000"/>
                          </a:clrTo>
                        </a:clrChange>
                      </a:blip>
                      <a:stretch>
                        <a:fillRect/>
                      </a:stretch>
                    </p:blipFill>
                    <p:spPr>
                      <a:xfrm>
                        <a:off x="2179638" y="4335463"/>
                        <a:ext cx="3144837" cy="774700"/>
                      </a:xfrm>
                      <a:prstGeom prst="rect">
                        <a:avLst/>
                      </a:prstGeom>
                      <a:noFill/>
                      <a:ln w="38100">
                        <a:noFill/>
                        <a:miter/>
                      </a:ln>
                    </p:spPr>
                  </p:pic>
                </p:oleObj>
              </mc:Fallback>
            </mc:AlternateContent>
          </a:graphicData>
        </a:graphic>
      </p:graphicFrame>
      <p:sp>
        <p:nvSpPr>
          <p:cNvPr id="330763" name="矩形 330762"/>
          <p:cNvSpPr/>
          <p:nvPr/>
        </p:nvSpPr>
        <p:spPr>
          <a:xfrm>
            <a:off x="6246813" y="3713163"/>
            <a:ext cx="336550" cy="457200"/>
          </a:xfrm>
          <a:prstGeom prst="rect">
            <a:avLst/>
          </a:prstGeom>
          <a:noFill/>
          <a:ln w="9525">
            <a:noFill/>
          </a:ln>
        </p:spPr>
        <p:txBody>
          <a:bodyPr wrap="none" anchor="t">
            <a:spAutoFit/>
          </a:bodyPr>
          <a:p>
            <a:r>
              <a:rPr lang="en-US" altLang="zh-CN" sz="2400" b="1">
                <a:solidFill>
                  <a:schemeClr val="accent2"/>
                </a:solidFill>
                <a:latin typeface="Times New Roman" panose="02020603050405020304" pitchFamily="18" charset="0"/>
                <a:ea typeface="楷体_GB2312" pitchFamily="49" charset="-122"/>
              </a:rPr>
              <a:t>2</a:t>
            </a:r>
            <a:endParaRPr lang="en-US" altLang="zh-CN" sz="2400" b="1">
              <a:solidFill>
                <a:schemeClr val="accent2"/>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30761"/>
                                        </p:tgtEl>
                                        <p:attrNameLst>
                                          <p:attrName>style.visibility</p:attrName>
                                        </p:attrNameLst>
                                      </p:cBhvr>
                                      <p:to>
                                        <p:strVal val="visible"/>
                                      </p:to>
                                    </p:set>
                                    <p:anim calcmode="discrete" valueType="clr">
                                      <p:cBhvr override="childStyle">
                                        <p:cTn id="7" dur="80"/>
                                        <p:tgtEl>
                                          <p:spTgt spid="33076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0761"/>
                                        </p:tgtEl>
                                        <p:attrNameLst>
                                          <p:attrName>fillcolor</p:attrName>
                                        </p:attrNameLst>
                                      </p:cBhvr>
                                      <p:tavLst>
                                        <p:tav tm="0">
                                          <p:val>
                                            <p:clrVal>
                                              <a:schemeClr val="accent2"/>
                                            </p:clrVal>
                                          </p:val>
                                        </p:tav>
                                        <p:tav tm="50000">
                                          <p:val>
                                            <p:clrVal>
                                              <a:schemeClr val="hlink"/>
                                            </p:clrVal>
                                          </p:val>
                                        </p:tav>
                                      </p:tavLst>
                                    </p:anim>
                                    <p:set>
                                      <p:cBhvr>
                                        <p:cTn id="9" dur="80"/>
                                        <p:tgtEl>
                                          <p:spTgt spid="33076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30755">
                                            <p:txEl>
                                              <p:charRg st="0" end="34"/>
                                            </p:txEl>
                                          </p:spTgt>
                                        </p:tgtEl>
                                        <p:attrNameLst>
                                          <p:attrName>style.visibility</p:attrName>
                                        </p:attrNameLst>
                                      </p:cBhvr>
                                      <p:to>
                                        <p:strVal val="visible"/>
                                      </p:to>
                                    </p:set>
                                    <p:anim by="(-#ppt_w*2)" calcmode="lin" valueType="num">
                                      <p:cBhvr rctx="PPT">
                                        <p:cTn id="14" dur="500" autoRev="1" fill="hold">
                                          <p:stCondLst>
                                            <p:cond delay="0"/>
                                          </p:stCondLst>
                                        </p:cTn>
                                        <p:tgtEl>
                                          <p:spTgt spid="330755">
                                            <p:txEl>
                                              <p:charRg st="0" end="34"/>
                                            </p:txEl>
                                          </p:spTgt>
                                        </p:tgtEl>
                                        <p:attrNameLst>
                                          <p:attrName>ppt_w</p:attrName>
                                        </p:attrNameLst>
                                      </p:cBhvr>
                                    </p:anim>
                                    <p:anim by="(#ppt_w*0.50)" calcmode="lin" valueType="num">
                                      <p:cBhvr>
                                        <p:cTn id="15" dur="500" decel="50000" autoRev="1" fill="hold">
                                          <p:stCondLst>
                                            <p:cond delay="0"/>
                                          </p:stCondLst>
                                        </p:cTn>
                                        <p:tgtEl>
                                          <p:spTgt spid="330755">
                                            <p:txEl>
                                              <p:charRg st="0" end="34"/>
                                            </p:txEl>
                                          </p:spTgt>
                                        </p:tgtEl>
                                        <p:attrNameLst>
                                          <p:attrName>ppt_x</p:attrName>
                                        </p:attrNameLst>
                                      </p:cBhvr>
                                    </p:anim>
                                    <p:anim from="(-#ppt_h/2)" to="(#ppt_y)" calcmode="lin" valueType="num">
                                      <p:cBhvr>
                                        <p:cTn id="16" dur="1000" fill="hold">
                                          <p:stCondLst>
                                            <p:cond delay="0"/>
                                          </p:stCondLst>
                                        </p:cTn>
                                        <p:tgtEl>
                                          <p:spTgt spid="330755">
                                            <p:txEl>
                                              <p:charRg st="0" end="34"/>
                                            </p:txEl>
                                          </p:spTgt>
                                        </p:tgtEl>
                                        <p:attrNameLst>
                                          <p:attrName>ppt_y</p:attrName>
                                        </p:attrNameLst>
                                      </p:cBhvr>
                                    </p:anim>
                                    <p:animRot by="21600000">
                                      <p:cBhvr>
                                        <p:cTn id="17" dur="1000" fill="hold">
                                          <p:stCondLst>
                                            <p:cond delay="0"/>
                                          </p:stCondLst>
                                        </p:cTn>
                                        <p:tgtEl>
                                          <p:spTgt spid="330755">
                                            <p:txEl>
                                              <p:charRg st="0" end="34"/>
                                            </p:txEl>
                                          </p:spTgt>
                                        </p:tgtEl>
                                        <p:attrNameLst>
                                          <p:attrName>r</p:attrName>
                                        </p:attrNameLst>
                                      </p:cBhvr>
                                    </p:animRot>
                                  </p:childTnLst>
                                </p:cTn>
                              </p:par>
                            </p:childTnLst>
                          </p:cTn>
                        </p:par>
                        <p:par>
                          <p:cTn id="18" fill="hold">
                            <p:stCondLst>
                              <p:cond delay="4199"/>
                            </p:stCondLst>
                            <p:childTnLst>
                              <p:par>
                                <p:cTn id="19" presetID="5" presetClass="entr" presetSubtype="10" fill="hold" nodeType="afterEffect">
                                  <p:stCondLst>
                                    <p:cond delay="0"/>
                                  </p:stCondLst>
                                  <p:childTnLst>
                                    <p:set>
                                      <p:cBhvr>
                                        <p:cTn id="20" dur="1" fill="hold">
                                          <p:stCondLst>
                                            <p:cond delay="0"/>
                                          </p:stCondLst>
                                        </p:cTn>
                                        <p:tgtEl>
                                          <p:spTgt spid="330754"/>
                                        </p:tgtEl>
                                        <p:attrNameLst>
                                          <p:attrName>style.visibility</p:attrName>
                                        </p:attrNameLst>
                                      </p:cBhvr>
                                      <p:to>
                                        <p:strVal val="visible"/>
                                      </p:to>
                                    </p:set>
                                    <p:animEffect transition="in" filter="checkerboard(across)">
                                      <p:cBhvr>
                                        <p:cTn id="21" dur="500"/>
                                        <p:tgtEl>
                                          <p:spTgt spid="330754"/>
                                        </p:tgtEl>
                                      </p:cBhvr>
                                    </p:animEffect>
                                  </p:childTnLst>
                                </p:cTn>
                              </p:par>
                            </p:childTnLst>
                          </p:cTn>
                        </p:par>
                        <p:par>
                          <p:cTn id="22" fill="hold">
                            <p:stCondLst>
                              <p:cond delay="4699"/>
                            </p:stCondLst>
                            <p:childTnLst>
                              <p:par>
                                <p:cTn id="23" presetID="31" presetClass="entr" presetSubtype="0" fill="hold" grpId="0" nodeType="afterEffect">
                                  <p:stCondLst>
                                    <p:cond delay="0"/>
                                  </p:stCondLst>
                                  <p:iterate type="lt">
                                    <p:tmPct val="10000"/>
                                  </p:iterate>
                                  <p:childTnLst>
                                    <p:set>
                                      <p:cBhvr>
                                        <p:cTn id="24" dur="1" fill="hold">
                                          <p:stCondLst>
                                            <p:cond delay="0"/>
                                          </p:stCondLst>
                                        </p:cTn>
                                        <p:tgtEl>
                                          <p:spTgt spid="330757"/>
                                        </p:tgtEl>
                                        <p:attrNameLst>
                                          <p:attrName>style.visibility</p:attrName>
                                        </p:attrNameLst>
                                      </p:cBhvr>
                                      <p:to>
                                        <p:strVal val="visible"/>
                                      </p:to>
                                    </p:set>
                                    <p:anim calcmode="lin" valueType="num">
                                      <p:cBhvr>
                                        <p:cTn id="25" dur="1000" fill="hold"/>
                                        <p:tgtEl>
                                          <p:spTgt spid="330757"/>
                                        </p:tgtEl>
                                        <p:attrNameLst>
                                          <p:attrName>ppt_w</p:attrName>
                                        </p:attrNameLst>
                                      </p:cBhvr>
                                      <p:tavLst>
                                        <p:tav tm="0">
                                          <p:val>
                                            <p:fltVal val="0.000000"/>
                                          </p:val>
                                        </p:tav>
                                        <p:tav tm="100000">
                                          <p:val>
                                            <p:strVal val="#ppt_w"/>
                                          </p:val>
                                        </p:tav>
                                      </p:tavLst>
                                    </p:anim>
                                    <p:anim calcmode="lin" valueType="num">
                                      <p:cBhvr>
                                        <p:cTn id="26" dur="1000" fill="hold"/>
                                        <p:tgtEl>
                                          <p:spTgt spid="330757"/>
                                        </p:tgtEl>
                                        <p:attrNameLst>
                                          <p:attrName>ppt_h</p:attrName>
                                        </p:attrNameLst>
                                      </p:cBhvr>
                                      <p:tavLst>
                                        <p:tav tm="0">
                                          <p:val>
                                            <p:fltVal val="0.000000"/>
                                          </p:val>
                                        </p:tav>
                                        <p:tav tm="100000">
                                          <p:val>
                                            <p:strVal val="#ppt_h"/>
                                          </p:val>
                                        </p:tav>
                                      </p:tavLst>
                                    </p:anim>
                                    <p:anim calcmode="lin" valueType="num">
                                      <p:cBhvr>
                                        <p:cTn id="27" dur="1000" fill="hold"/>
                                        <p:tgtEl>
                                          <p:spTgt spid="330757"/>
                                        </p:tgtEl>
                                        <p:attrNameLst>
                                          <p:attrName>style.rotation</p:attrName>
                                        </p:attrNameLst>
                                      </p:cBhvr>
                                      <p:tavLst>
                                        <p:tav tm="0">
                                          <p:val>
                                            <p:fltVal val="90.000000"/>
                                          </p:val>
                                        </p:tav>
                                        <p:tav tm="100000">
                                          <p:val>
                                            <p:fltVal val="0.000000"/>
                                          </p:val>
                                        </p:tav>
                                      </p:tavLst>
                                    </p:anim>
                                    <p:animEffect transition="in" filter="fade">
                                      <p:cBhvr>
                                        <p:cTn id="28" dur="1000"/>
                                        <p:tgtEl>
                                          <p:spTgt spid="330757"/>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330756"/>
                                        </p:tgtEl>
                                        <p:attrNameLst>
                                          <p:attrName>style.visibility</p:attrName>
                                        </p:attrNameLst>
                                      </p:cBhvr>
                                      <p:to>
                                        <p:strVal val="visible"/>
                                      </p:to>
                                    </p:set>
                                    <p:anim calcmode="lin" valueType="num">
                                      <p:cBhvr>
                                        <p:cTn id="33" dur="1000" fill="hold"/>
                                        <p:tgtEl>
                                          <p:spTgt spid="330756"/>
                                        </p:tgtEl>
                                        <p:attrNameLst>
                                          <p:attrName>ppt_w</p:attrName>
                                        </p:attrNameLst>
                                      </p:cBhvr>
                                      <p:tavLst>
                                        <p:tav tm="0">
                                          <p:val>
                                            <p:fltVal val="0.000000"/>
                                          </p:val>
                                        </p:tav>
                                        <p:tav tm="100000">
                                          <p:val>
                                            <p:strVal val="#ppt_w"/>
                                          </p:val>
                                        </p:tav>
                                      </p:tavLst>
                                    </p:anim>
                                    <p:anim calcmode="lin" valueType="num">
                                      <p:cBhvr>
                                        <p:cTn id="34" dur="1000" fill="hold"/>
                                        <p:tgtEl>
                                          <p:spTgt spid="330756"/>
                                        </p:tgtEl>
                                        <p:attrNameLst>
                                          <p:attrName>ppt_h</p:attrName>
                                        </p:attrNameLst>
                                      </p:cBhvr>
                                      <p:tavLst>
                                        <p:tav tm="0">
                                          <p:val>
                                            <p:fltVal val="0.000000"/>
                                          </p:val>
                                        </p:tav>
                                        <p:tav tm="100000">
                                          <p:val>
                                            <p:strVal val="#ppt_h"/>
                                          </p:val>
                                        </p:tav>
                                      </p:tavLst>
                                    </p:anim>
                                    <p:anim calcmode="lin" valueType="num">
                                      <p:cBhvr>
                                        <p:cTn id="35" dur="1000" fill="hold"/>
                                        <p:tgtEl>
                                          <p:spTgt spid="330756"/>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33075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iterate type="lt">
                                    <p:tmPct val="5000"/>
                                  </p:iterate>
                                  <p:childTnLst>
                                    <p:set>
                                      <p:cBhvr>
                                        <p:cTn id="40" dur="1" fill="hold">
                                          <p:stCondLst>
                                            <p:cond delay="0"/>
                                          </p:stCondLst>
                                        </p:cTn>
                                        <p:tgtEl>
                                          <p:spTgt spid="330758"/>
                                        </p:tgtEl>
                                        <p:attrNameLst>
                                          <p:attrName>style.visibility</p:attrName>
                                        </p:attrNameLst>
                                      </p:cBhvr>
                                      <p:to>
                                        <p:strVal val="visible"/>
                                      </p:to>
                                    </p:set>
                                    <p:anim calcmode="lin" valueType="num">
                                      <p:cBhvr>
                                        <p:cTn id="41" dur="1000" fill="hold"/>
                                        <p:tgtEl>
                                          <p:spTgt spid="330758"/>
                                        </p:tgtEl>
                                        <p:attrNameLst>
                                          <p:attrName>ppt_w</p:attrName>
                                        </p:attrNameLst>
                                      </p:cBhvr>
                                      <p:tavLst>
                                        <p:tav tm="0">
                                          <p:val>
                                            <p:fltVal val="0.000000"/>
                                          </p:val>
                                        </p:tav>
                                        <p:tav tm="100000">
                                          <p:val>
                                            <p:strVal val="#ppt_w"/>
                                          </p:val>
                                        </p:tav>
                                      </p:tavLst>
                                    </p:anim>
                                    <p:anim calcmode="lin" valueType="num">
                                      <p:cBhvr>
                                        <p:cTn id="42" dur="1000" fill="hold"/>
                                        <p:tgtEl>
                                          <p:spTgt spid="330758"/>
                                        </p:tgtEl>
                                        <p:attrNameLst>
                                          <p:attrName>ppt_h</p:attrName>
                                        </p:attrNameLst>
                                      </p:cBhvr>
                                      <p:tavLst>
                                        <p:tav tm="0">
                                          <p:val>
                                            <p:fltVal val="0.000000"/>
                                          </p:val>
                                        </p:tav>
                                        <p:tav tm="100000">
                                          <p:val>
                                            <p:strVal val="#ppt_h"/>
                                          </p:val>
                                        </p:tav>
                                      </p:tavLst>
                                    </p:anim>
                                    <p:anim calcmode="lin" valueType="num">
                                      <p:cBhvr>
                                        <p:cTn id="43" dur="1000" fill="hold"/>
                                        <p:tgtEl>
                                          <p:spTgt spid="330758"/>
                                        </p:tgtEl>
                                        <p:attrNameLst>
                                          <p:attrName>style.rotation</p:attrName>
                                        </p:attrNameLst>
                                      </p:cBhvr>
                                      <p:tavLst>
                                        <p:tav tm="0">
                                          <p:val>
                                            <p:fltVal val="90.000000"/>
                                          </p:val>
                                        </p:tav>
                                        <p:tav tm="100000">
                                          <p:val>
                                            <p:fltVal val="0.000000"/>
                                          </p:val>
                                        </p:tav>
                                      </p:tavLst>
                                    </p:anim>
                                    <p:animEffect transition="in" filter="fade">
                                      <p:cBhvr>
                                        <p:cTn id="44" dur="1000"/>
                                        <p:tgtEl>
                                          <p:spTgt spid="330758"/>
                                        </p:tgtEl>
                                      </p:cBhvr>
                                    </p:animEffect>
                                  </p:childTnLst>
                                </p:cTn>
                              </p:par>
                            </p:childTnLst>
                          </p:cTn>
                        </p:par>
                        <p:par>
                          <p:cTn id="45" fill="hold">
                            <p:stCondLst>
                              <p:cond delay="2299"/>
                            </p:stCondLst>
                            <p:childTnLst>
                              <p:par>
                                <p:cTn id="46" presetID="52" presetClass="entr" presetSubtype="0" fill="hold" nodeType="afterEffect">
                                  <p:stCondLst>
                                    <p:cond delay="0"/>
                                  </p:stCondLst>
                                  <p:childTnLst>
                                    <p:set>
                                      <p:cBhvr>
                                        <p:cTn id="47" dur="1" fill="hold">
                                          <p:stCondLst>
                                            <p:cond delay="0"/>
                                          </p:stCondLst>
                                        </p:cTn>
                                        <p:tgtEl>
                                          <p:spTgt spid="330760"/>
                                        </p:tgtEl>
                                        <p:attrNameLst>
                                          <p:attrName>style.visibility</p:attrName>
                                        </p:attrNameLst>
                                      </p:cBhvr>
                                      <p:to>
                                        <p:strVal val="visible"/>
                                      </p:to>
                                    </p:set>
                                    <p:animScale>
                                      <p:cBhvr>
                                        <p:cTn id="48" dur="1000" decel="50000" fill="hold">
                                          <p:stCondLst>
                                            <p:cond delay="0"/>
                                          </p:stCondLst>
                                        </p:cTn>
                                        <p:tgtEl>
                                          <p:spTgt spid="3307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49" dur="1000" decel="50000" fill="hold">
                                          <p:stCondLst>
                                            <p:cond delay="0"/>
                                          </p:stCondLst>
                                        </p:cTn>
                                        <p:tgtEl>
                                          <p:spTgt spid="330760"/>
                                        </p:tgtEl>
                                        <p:attrNameLst>
                                          <p:attrName>ppt_x</p:attrName>
                                          <p:attrName>ppt_y</p:attrName>
                                        </p:attrNameLst>
                                      </p:cBhvr>
                                    </p:animMotion>
                                    <p:animEffect transition="in" filter="fade">
                                      <p:cBhvr>
                                        <p:cTn id="50" dur="1000"/>
                                        <p:tgtEl>
                                          <p:spTgt spid="330760"/>
                                        </p:tgtEl>
                                      </p:cBhvr>
                                    </p:animEffect>
                                  </p:childTnLst>
                                </p:cTn>
                              </p:par>
                            </p:childTnLst>
                          </p:cTn>
                        </p:par>
                        <p:par>
                          <p:cTn id="51" fill="hold">
                            <p:stCondLst>
                              <p:cond delay="3299"/>
                            </p:stCondLst>
                            <p:childTnLst>
                              <p:par>
                                <p:cTn id="52" presetID="23" presetClass="entr" presetSubtype="16" fill="hold" grpId="0" nodeType="afterEffect">
                                  <p:stCondLst>
                                    <p:cond delay="0"/>
                                  </p:stCondLst>
                                  <p:childTnLst>
                                    <p:set>
                                      <p:cBhvr>
                                        <p:cTn id="53" dur="1" fill="hold">
                                          <p:stCondLst>
                                            <p:cond delay="0"/>
                                          </p:stCondLst>
                                        </p:cTn>
                                        <p:tgtEl>
                                          <p:spTgt spid="330759"/>
                                        </p:tgtEl>
                                        <p:attrNameLst>
                                          <p:attrName>style.visibility</p:attrName>
                                        </p:attrNameLst>
                                      </p:cBhvr>
                                      <p:to>
                                        <p:strVal val="visible"/>
                                      </p:to>
                                    </p:set>
                                    <p:anim calcmode="lin" valueType="num">
                                      <p:cBhvr>
                                        <p:cTn id="54" dur="500" fill="hold"/>
                                        <p:tgtEl>
                                          <p:spTgt spid="330759"/>
                                        </p:tgtEl>
                                        <p:attrNameLst>
                                          <p:attrName>ppt_w</p:attrName>
                                        </p:attrNameLst>
                                      </p:cBhvr>
                                      <p:tavLst>
                                        <p:tav tm="0">
                                          <p:val>
                                            <p:fltVal val="0.000000"/>
                                          </p:val>
                                        </p:tav>
                                        <p:tav tm="100000">
                                          <p:val>
                                            <p:strVal val="#ppt_w"/>
                                          </p:val>
                                        </p:tav>
                                      </p:tavLst>
                                    </p:anim>
                                    <p:anim calcmode="lin" valueType="num">
                                      <p:cBhvr>
                                        <p:cTn id="55" dur="500" fill="hold"/>
                                        <p:tgtEl>
                                          <p:spTgt spid="330759"/>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0762"/>
                                        </p:tgtEl>
                                        <p:attrNameLst>
                                          <p:attrName>style.visibility</p:attrName>
                                        </p:attrNameLst>
                                      </p:cBhvr>
                                      <p:to>
                                        <p:strVal val="visible"/>
                                      </p:to>
                                    </p:set>
                                    <p:animEffect transition="in" filter="wipe(left)">
                                      <p:cBhvr>
                                        <p:cTn id="60" dur="500"/>
                                        <p:tgtEl>
                                          <p:spTgt spid="330762"/>
                                        </p:tgtEl>
                                      </p:cBhvr>
                                    </p:animEffect>
                                  </p:childTnLst>
                                </p:cTn>
                              </p:par>
                            </p:childTnLst>
                          </p:cTn>
                        </p:par>
                      </p:childTnLst>
                    </p:cTn>
                  </p:par>
                  <p:par>
                    <p:cTn id="61" fill="hold">
                      <p:stCondLst>
                        <p:cond delay="indefinite"/>
                      </p:stCondLst>
                      <p:childTnLst>
                        <p:par>
                          <p:cTn id="62" fill="hold">
                            <p:stCondLst>
                              <p:cond delay="0"/>
                            </p:stCondLst>
                            <p:childTnLst>
                              <p:par>
                                <p:cTn id="63" presetID="15" presetClass="entr" presetSubtype="0" fill="hold" grpId="0" nodeType="clickEffect">
                                  <p:stCondLst>
                                    <p:cond delay="0"/>
                                  </p:stCondLst>
                                  <p:childTnLst>
                                    <p:set>
                                      <p:cBhvr>
                                        <p:cTn id="64" dur="1" fill="hold">
                                          <p:stCondLst>
                                            <p:cond delay="0"/>
                                          </p:stCondLst>
                                        </p:cTn>
                                        <p:tgtEl>
                                          <p:spTgt spid="330763"/>
                                        </p:tgtEl>
                                        <p:attrNameLst>
                                          <p:attrName>style.visibility</p:attrName>
                                        </p:attrNameLst>
                                      </p:cBhvr>
                                      <p:to>
                                        <p:strVal val="visible"/>
                                      </p:to>
                                    </p:set>
                                    <p:anim calcmode="lin" valueType="num">
                                      <p:cBhvr>
                                        <p:cTn id="65" dur="1000" fill="hold"/>
                                        <p:tgtEl>
                                          <p:spTgt spid="330763"/>
                                        </p:tgtEl>
                                        <p:attrNameLst>
                                          <p:attrName>ppt_w</p:attrName>
                                        </p:attrNameLst>
                                      </p:cBhvr>
                                      <p:tavLst>
                                        <p:tav tm="0">
                                          <p:val>
                                            <p:fltVal val="0.000000"/>
                                          </p:val>
                                        </p:tav>
                                        <p:tav tm="100000">
                                          <p:val>
                                            <p:strVal val="#ppt_w"/>
                                          </p:val>
                                        </p:tav>
                                      </p:tavLst>
                                    </p:anim>
                                    <p:anim calcmode="lin" valueType="num">
                                      <p:cBhvr>
                                        <p:cTn id="66" dur="1000" fill="hold"/>
                                        <p:tgtEl>
                                          <p:spTgt spid="330763"/>
                                        </p:tgtEl>
                                        <p:attrNameLst>
                                          <p:attrName>ppt_h</p:attrName>
                                        </p:attrNameLst>
                                      </p:cBhvr>
                                      <p:tavLst>
                                        <p:tav tm="0">
                                          <p:val>
                                            <p:fltVal val="0.000000"/>
                                          </p:val>
                                        </p:tav>
                                        <p:tav tm="100000">
                                          <p:val>
                                            <p:strVal val="#ppt_h"/>
                                          </p:val>
                                        </p:tav>
                                      </p:tavLst>
                                    </p:anim>
                                    <p:anim calcmode="lin" valueType="num">
                                      <p:cBhvr>
                                        <p:cTn id="67" dur="1000" fill="hold"/>
                                        <p:tgtEl>
                                          <p:spTgt spid="330763"/>
                                        </p:tgtEl>
                                        <p:attrNameLst>
                                          <p:attrName>ppt_x</p:attrName>
                                        </p:attrNameLst>
                                      </p:cBhvr>
                                      <p:tavLst>
                                        <p:tav tm="0" fmla="#ppt_x+(cos(-2*pi*(1-$))*-#ppt_x-sin(-2*pi*(1-$))*(1-#ppt_y))*(1-$)">
                                          <p:val>
                                            <p:fltVal val="0.000000"/>
                                          </p:val>
                                        </p:tav>
                                        <p:tav tm="100000">
                                          <p:val>
                                            <p:fltVal val="1.000000"/>
                                          </p:val>
                                        </p:tav>
                                      </p:tavLst>
                                    </p:anim>
                                    <p:anim calcmode="lin" valueType="num">
                                      <p:cBhvr>
                                        <p:cTn id="68" dur="1000" fill="hold"/>
                                        <p:tgtEl>
                                          <p:spTgt spid="33076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P spid="330756" grpId="0"/>
      <p:bldP spid="330757" grpId="0"/>
      <p:bldP spid="330758" grpId="0"/>
      <p:bldP spid="330759" grpId="0"/>
      <p:bldP spid="330761" grpId="0"/>
      <p:bldP spid="3307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文本框 331777"/>
          <p:cNvSpPr txBox="1"/>
          <p:nvPr/>
        </p:nvSpPr>
        <p:spPr>
          <a:xfrm>
            <a:off x="701675" y="985838"/>
            <a:ext cx="7696200" cy="457200"/>
          </a:xfrm>
          <a:prstGeom prst="rect">
            <a:avLst/>
          </a:prstGeom>
          <a:noFill/>
          <a:ln w="9525">
            <a:noFill/>
          </a:ln>
        </p:spPr>
        <p:txBody>
          <a:bodyPr>
            <a:spAutoFit/>
          </a:bodyPr>
          <a:p>
            <a:pPr>
              <a:spcBef>
                <a:spcPct val="50000"/>
              </a:spcBef>
            </a:pPr>
            <a:r>
              <a:rPr lang="en-US" altLang="zh-CN" sz="2400" b="1">
                <a:latin typeface="Times New Roman" panose="02020603050405020304" pitchFamily="18" charset="0"/>
                <a:ea typeface="楷体_GB2312" pitchFamily="49" charset="-122"/>
              </a:rPr>
              <a:t>3</a:t>
            </a:r>
            <a:r>
              <a:rPr lang="en-US" altLang="zh-CN" sz="2400" b="1" dirty="0">
                <a:latin typeface="宋体" panose="02010600030101010101" pitchFamily="2" charset="-122"/>
              </a:rPr>
              <a:t>, </a:t>
            </a:r>
            <a:r>
              <a:rPr lang="zh-CN" altLang="en-US" sz="2400" b="1" dirty="0">
                <a:latin typeface="宋体" panose="02010600030101010101" pitchFamily="2" charset="-122"/>
              </a:rPr>
              <a:t>图示</a:t>
            </a:r>
            <a:r>
              <a:rPr lang="en-US" altLang="zh-CN" sz="2400" b="1">
                <a:latin typeface="Times New Roman" panose="02020603050405020304" pitchFamily="18" charset="0"/>
                <a:ea typeface="楷体_GB2312" pitchFamily="49" charset="-122"/>
              </a:rPr>
              <a:t>RLC</a:t>
            </a:r>
            <a:r>
              <a:rPr lang="zh-CN" altLang="en-US" sz="2400" b="1" dirty="0">
                <a:latin typeface="宋体" panose="02010600030101010101" pitchFamily="2" charset="-122"/>
              </a:rPr>
              <a:t>串联谐振电路的通频带为</a:t>
            </a:r>
            <a:r>
              <a:rPr lang="en-US" altLang="zh-CN" sz="2400" b="1">
                <a:latin typeface="宋体" panose="02010600030101010101" pitchFamily="2" charset="-122"/>
              </a:rPr>
              <a:t>(       )</a:t>
            </a:r>
            <a:r>
              <a:rPr lang="en-US" altLang="zh-CN" sz="2400" b="1">
                <a:latin typeface="Times New Roman" panose="02020603050405020304" pitchFamily="18" charset="0"/>
                <a:ea typeface="楷体_GB2312" pitchFamily="49" charset="-122"/>
              </a:rPr>
              <a:t> </a:t>
            </a:r>
            <a:endParaRPr lang="en-US" altLang="zh-CN" sz="2400" b="1">
              <a:latin typeface="Times New Roman" panose="02020603050405020304" pitchFamily="18" charset="0"/>
            </a:endParaRPr>
          </a:p>
        </p:txBody>
      </p:sp>
      <p:graphicFrame>
        <p:nvGraphicFramePr>
          <p:cNvPr id="331779" name="对象 331778"/>
          <p:cNvGraphicFramePr/>
          <p:nvPr/>
        </p:nvGraphicFramePr>
        <p:xfrm>
          <a:off x="4948238" y="1636713"/>
          <a:ext cx="2574925" cy="1603375"/>
        </p:xfrm>
        <a:graphic>
          <a:graphicData uri="http://schemas.openxmlformats.org/presentationml/2006/ole">
            <mc:AlternateContent xmlns:mc="http://schemas.openxmlformats.org/markup-compatibility/2006">
              <mc:Choice xmlns:v="urn:schemas-microsoft-com:vml" Requires="v">
                <p:oleObj spid="_x0000_s3118" name="" r:id="rId1" imgW="6134100" imgH="3822700" progId="Photoshop.Image.5">
                  <p:embed/>
                </p:oleObj>
              </mc:Choice>
              <mc:Fallback>
                <p:oleObj name="" r:id="rId1" imgW="6134100" imgH="3822700" progId="Photoshop.Image.5">
                  <p:embed/>
                  <p:pic>
                    <p:nvPicPr>
                      <p:cNvPr id="0" name="图片 3117"/>
                      <p:cNvPicPr/>
                      <p:nvPr/>
                    </p:nvPicPr>
                    <p:blipFill>
                      <a:blip r:embed="rId2"/>
                      <a:stretch>
                        <a:fillRect/>
                      </a:stretch>
                    </p:blipFill>
                    <p:spPr>
                      <a:xfrm>
                        <a:off x="4948238" y="1636713"/>
                        <a:ext cx="2574925" cy="1603375"/>
                      </a:xfrm>
                      <a:prstGeom prst="rect">
                        <a:avLst/>
                      </a:prstGeom>
                      <a:noFill/>
                      <a:ln w="38100">
                        <a:noFill/>
                        <a:miter/>
                      </a:ln>
                    </p:spPr>
                  </p:pic>
                </p:oleObj>
              </mc:Fallback>
            </mc:AlternateContent>
          </a:graphicData>
        </a:graphic>
      </p:graphicFrame>
      <p:sp>
        <p:nvSpPr>
          <p:cNvPr id="331780" name="文本框 331779"/>
          <p:cNvSpPr txBox="1"/>
          <p:nvPr/>
        </p:nvSpPr>
        <p:spPr>
          <a:xfrm>
            <a:off x="1060450" y="1662113"/>
            <a:ext cx="2209800" cy="1552575"/>
          </a:xfrm>
          <a:prstGeom prst="rect">
            <a:avLst/>
          </a:prstGeom>
          <a:noFill/>
          <a:ln w="9525">
            <a:noFill/>
          </a:ln>
        </p:spPr>
        <p:txBody>
          <a:bodyPr>
            <a:spAutoFit/>
          </a:bodyPr>
          <a:p>
            <a:pPr marL="457200" indent="-457200"/>
            <a:r>
              <a:rPr lang="en-US" altLang="zh-CN" sz="2400" b="1">
                <a:latin typeface="Times New Roman" panose="02020603050405020304" pitchFamily="18" charset="0"/>
                <a:ea typeface="楷体_GB2312" pitchFamily="49" charset="-122"/>
              </a:rPr>
              <a:t>1) </a:t>
            </a:r>
            <a:r>
              <a:rPr lang="en-US" altLang="zh-CN" sz="2400" b="1">
                <a:latin typeface="Times New Roman" panose="02020603050405020304" pitchFamily="18" charset="0"/>
                <a:ea typeface="ˎ̥"/>
              </a:rPr>
              <a:t>100rad/s</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2) </a:t>
            </a:r>
            <a:r>
              <a:rPr lang="en-US" altLang="zh-CN" sz="2400" b="1">
                <a:latin typeface="Times New Roman" panose="02020603050405020304" pitchFamily="18" charset="0"/>
                <a:ea typeface="ˎ̥"/>
              </a:rPr>
              <a:t>200rad/s</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3) </a:t>
            </a:r>
            <a:r>
              <a:rPr lang="en-US" altLang="zh-CN" sz="2400" b="1">
                <a:latin typeface="Times New Roman" panose="02020603050405020304" pitchFamily="18" charset="0"/>
                <a:ea typeface="ˎ̥"/>
              </a:rPr>
              <a:t>400rad/s</a:t>
            </a:r>
            <a:r>
              <a:rPr lang="en-US" altLang="zh-CN" sz="2400" b="1">
                <a:latin typeface="Times New Roman" panose="02020603050405020304" pitchFamily="18" charset="0"/>
                <a:ea typeface="楷体_GB2312" pitchFamily="49" charset="-122"/>
              </a:rPr>
              <a:t> </a:t>
            </a:r>
            <a:endParaRPr lang="en-US" altLang="zh-CN" sz="2400" b="1">
              <a:effectLst>
                <a:outerShdw blurRad="38100" dist="38100" dir="2700000">
                  <a:srgbClr val="FFFFFF"/>
                </a:outerShdw>
              </a:effectLst>
              <a:latin typeface="Times New Roman" panose="02020603050405020304" pitchFamily="18" charset="0"/>
              <a:ea typeface="楷体_GB2312" pitchFamily="49" charset="-122"/>
            </a:endParaRPr>
          </a:p>
          <a:p>
            <a:pPr marL="457200" indent="-457200"/>
            <a:r>
              <a:rPr lang="en-US" altLang="zh-CN" sz="2400" b="1">
                <a:latin typeface="Times New Roman" panose="02020603050405020304" pitchFamily="18" charset="0"/>
                <a:ea typeface="楷体_GB2312" pitchFamily="49" charset="-122"/>
              </a:rPr>
              <a:t>4) </a:t>
            </a:r>
            <a:r>
              <a:rPr lang="en-US" altLang="zh-CN" sz="2400" b="1">
                <a:latin typeface="Times New Roman" panose="02020603050405020304" pitchFamily="18" charset="0"/>
                <a:ea typeface="ˎ̥"/>
              </a:rPr>
              <a:t>500rad/s</a:t>
            </a:r>
            <a:endParaRPr lang="en-US" altLang="zh-CN" sz="2400">
              <a:latin typeface="Times New Roman" panose="02020603050405020304" pitchFamily="18" charset="0"/>
            </a:endParaRPr>
          </a:p>
        </p:txBody>
      </p:sp>
      <p:graphicFrame>
        <p:nvGraphicFramePr>
          <p:cNvPr id="331781" name="对象 331780"/>
          <p:cNvGraphicFramePr/>
          <p:nvPr/>
        </p:nvGraphicFramePr>
        <p:xfrm>
          <a:off x="1211263" y="3597275"/>
          <a:ext cx="2663825" cy="2413000"/>
        </p:xfrm>
        <a:graphic>
          <a:graphicData uri="http://schemas.openxmlformats.org/presentationml/2006/ole">
            <mc:AlternateContent xmlns:mc="http://schemas.openxmlformats.org/markup-compatibility/2006">
              <mc:Choice xmlns:v="urn:schemas-microsoft-com:vml" Requires="v">
                <p:oleObj spid="_x0000_s3119" name="" r:id="rId3" imgW="1320165" imgH="1205865" progId="Equation.3">
                  <p:embed/>
                </p:oleObj>
              </mc:Choice>
              <mc:Fallback>
                <p:oleObj name="" r:id="rId3" imgW="1320165" imgH="1205865" progId="Equation.3">
                  <p:embed/>
                  <p:pic>
                    <p:nvPicPr>
                      <p:cNvPr id="0" name="图片 3118"/>
                      <p:cNvPicPr/>
                      <p:nvPr/>
                    </p:nvPicPr>
                    <p:blipFill>
                      <a:blip r:embed="rId4">
                        <a:clrChange>
                          <a:clrFrom>
                            <a:srgbClr val="000000"/>
                          </a:clrFrom>
                          <a:clrTo>
                            <a:srgbClr val="000000"/>
                          </a:clrTo>
                        </a:clrChange>
                      </a:blip>
                      <a:stretch>
                        <a:fillRect/>
                      </a:stretch>
                    </p:blipFill>
                    <p:spPr>
                      <a:xfrm>
                        <a:off x="1211263" y="3597275"/>
                        <a:ext cx="2663825" cy="2413000"/>
                      </a:xfrm>
                      <a:prstGeom prst="rect">
                        <a:avLst/>
                      </a:prstGeom>
                      <a:noFill/>
                      <a:ln w="38100">
                        <a:noFill/>
                        <a:miter/>
                      </a:ln>
                    </p:spPr>
                  </p:pic>
                </p:oleObj>
              </mc:Fallback>
            </mc:AlternateContent>
          </a:graphicData>
        </a:graphic>
      </p:graphicFrame>
      <p:sp>
        <p:nvSpPr>
          <p:cNvPr id="331782" name="矩形 331781"/>
          <p:cNvSpPr/>
          <p:nvPr/>
        </p:nvSpPr>
        <p:spPr>
          <a:xfrm>
            <a:off x="6342063" y="985838"/>
            <a:ext cx="336550" cy="457200"/>
          </a:xfrm>
          <a:prstGeom prst="rect">
            <a:avLst/>
          </a:prstGeom>
          <a:noFill/>
          <a:ln w="9525">
            <a:noFill/>
          </a:ln>
        </p:spPr>
        <p:txBody>
          <a:bodyPr wrap="none" anchor="t">
            <a:spAutoFit/>
          </a:bodyPr>
          <a:p>
            <a:pPr>
              <a:spcBef>
                <a:spcPct val="50000"/>
              </a:spcBef>
            </a:pPr>
            <a:r>
              <a:rPr lang="en-US" altLang="zh-CN" sz="2400" b="1">
                <a:solidFill>
                  <a:schemeClr val="accent2"/>
                </a:solidFill>
                <a:latin typeface="Times New Roman" panose="02020603050405020304" pitchFamily="18" charset="0"/>
                <a:ea typeface="楷体_GB2312" pitchFamily="49" charset="-122"/>
              </a:rPr>
              <a:t>2</a:t>
            </a:r>
            <a:endParaRPr lang="en-US" altLang="zh-CN" sz="2400" b="1">
              <a:solidFill>
                <a:schemeClr val="accent2"/>
              </a:solidFill>
              <a:latin typeface="Times New Roman" panose="02020603050405020304" pitchFamily="18" charset="0"/>
              <a:ea typeface="楷体_GB2312" pitchFamily="49" charset="-122"/>
            </a:endParaRPr>
          </a:p>
        </p:txBody>
      </p:sp>
      <p:grpSp>
        <p:nvGrpSpPr>
          <p:cNvPr id="331783" name="组合 331782"/>
          <p:cNvGrpSpPr/>
          <p:nvPr/>
        </p:nvGrpSpPr>
        <p:grpSpPr>
          <a:xfrm>
            <a:off x="5318125" y="3838575"/>
            <a:ext cx="2284413" cy="2103438"/>
            <a:chOff x="2950" y="1102"/>
            <a:chExt cx="1439" cy="1325"/>
          </a:xfrm>
        </p:grpSpPr>
        <p:sp>
          <p:nvSpPr>
            <p:cNvPr id="331784" name="直接连接符 331783"/>
            <p:cNvSpPr>
              <a:spLocks noChangeAspect="1"/>
            </p:cNvSpPr>
            <p:nvPr/>
          </p:nvSpPr>
          <p:spPr>
            <a:xfrm>
              <a:off x="3285" y="2018"/>
              <a:ext cx="1022" cy="0"/>
            </a:xfrm>
            <a:prstGeom prst="line">
              <a:avLst/>
            </a:prstGeom>
            <a:ln w="12700" cap="flat" cmpd="sng">
              <a:solidFill>
                <a:schemeClr val="tx1"/>
              </a:solidFill>
              <a:prstDash val="solid"/>
              <a:headEnd type="none" w="med" len="med"/>
              <a:tailEnd type="stealth" w="sm" len="med"/>
            </a:ln>
          </p:spPr>
        </p:sp>
        <p:sp>
          <p:nvSpPr>
            <p:cNvPr id="331785" name="直接连接符 331784"/>
            <p:cNvSpPr>
              <a:spLocks noChangeAspect="1"/>
            </p:cNvSpPr>
            <p:nvPr/>
          </p:nvSpPr>
          <p:spPr>
            <a:xfrm flipV="1">
              <a:off x="3357" y="1245"/>
              <a:ext cx="0" cy="906"/>
            </a:xfrm>
            <a:prstGeom prst="line">
              <a:avLst/>
            </a:prstGeom>
            <a:ln w="12700" cap="flat" cmpd="sng">
              <a:solidFill>
                <a:schemeClr val="tx1"/>
              </a:solidFill>
              <a:prstDash val="solid"/>
              <a:headEnd type="none" w="med" len="med"/>
              <a:tailEnd type="stealth" w="sm" len="med"/>
            </a:ln>
          </p:spPr>
        </p:sp>
        <p:sp>
          <p:nvSpPr>
            <p:cNvPr id="331786" name="文本框 331785"/>
            <p:cNvSpPr txBox="1">
              <a:spLocks noChangeAspect="1"/>
            </p:cNvSpPr>
            <p:nvPr/>
          </p:nvSpPr>
          <p:spPr>
            <a:xfrm>
              <a:off x="4174" y="1793"/>
              <a:ext cx="215" cy="231"/>
            </a:xfrm>
            <a:prstGeom prst="rect">
              <a:avLst/>
            </a:prstGeom>
            <a:noFill/>
            <a:ln w="9525">
              <a:noFill/>
            </a:ln>
          </p:spPr>
          <p:txBody>
            <a:bodyPr wrap="none" anchor="t">
              <a:spAutoFit/>
            </a:bodyPr>
            <a:p>
              <a:pPr eaLnBrk="0" hangingPunct="0"/>
              <a:r>
                <a:rPr lang="en-US" altLang="zh-CN" b="1" i="1">
                  <a:latin typeface="Symbol" panose="05050102010706020507" pitchFamily="18" charset="2"/>
                </a:rPr>
                <a:t>w</a:t>
              </a:r>
              <a:endParaRPr lang="en-US" altLang="zh-CN" b="1" i="1">
                <a:latin typeface="Symbol" panose="05050102010706020507" pitchFamily="18" charset="2"/>
              </a:endParaRPr>
            </a:p>
          </p:txBody>
        </p:sp>
        <p:sp>
          <p:nvSpPr>
            <p:cNvPr id="331787" name="文本框 331786"/>
            <p:cNvSpPr txBox="1">
              <a:spLocks noChangeAspect="1"/>
            </p:cNvSpPr>
            <p:nvPr/>
          </p:nvSpPr>
          <p:spPr>
            <a:xfrm>
              <a:off x="3187" y="1989"/>
              <a:ext cx="188" cy="231"/>
            </a:xfrm>
            <a:prstGeom prst="rect">
              <a:avLst/>
            </a:prstGeom>
            <a:noFill/>
            <a:ln w="9525">
              <a:noFill/>
            </a:ln>
          </p:spPr>
          <p:txBody>
            <a:bodyPr wrap="none" anchor="t">
              <a:spAutoFit/>
            </a:bodyPr>
            <a:p>
              <a:pPr eaLnBrk="0" hangingPunct="0"/>
              <a:r>
                <a:rPr lang="en-US" altLang="zh-CN" b="1">
                  <a:latin typeface="Times New Roman" panose="02020603050405020304" pitchFamily="18" charset="0"/>
                </a:rPr>
                <a:t>0</a:t>
              </a:r>
              <a:endParaRPr lang="en-US" altLang="zh-CN" b="1">
                <a:latin typeface="Times New Roman" panose="02020603050405020304" pitchFamily="18" charset="0"/>
              </a:endParaRPr>
            </a:p>
          </p:txBody>
        </p:sp>
        <p:sp>
          <p:nvSpPr>
            <p:cNvPr id="331788" name="文本框 331787"/>
            <p:cNvSpPr txBox="1">
              <a:spLocks noChangeAspect="1"/>
            </p:cNvSpPr>
            <p:nvPr/>
          </p:nvSpPr>
          <p:spPr>
            <a:xfrm>
              <a:off x="3342" y="1102"/>
              <a:ext cx="292" cy="231"/>
            </a:xfrm>
            <a:prstGeom prst="rect">
              <a:avLst/>
            </a:prstGeom>
            <a:noFill/>
            <a:ln w="9525">
              <a:noFill/>
            </a:ln>
          </p:spPr>
          <p:txBody>
            <a:bodyPr wrap="none" anchor="t">
              <a:spAutoFit/>
            </a:bodyPr>
            <a:p>
              <a:r>
                <a:rPr lang="en-US" altLang="zh-CN" b="1">
                  <a:latin typeface="Times New Roman" panose="02020603050405020304" pitchFamily="18" charset="0"/>
                </a:rPr>
                <a:t>|</a:t>
              </a:r>
              <a:r>
                <a:rPr lang="en-US" altLang="zh-CN" b="1" i="1">
                  <a:latin typeface="Times New Roman" panose="02020603050405020304" pitchFamily="18" charset="0"/>
                </a:rPr>
                <a:t>H</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331789" name="任意多边形 331788"/>
            <p:cNvSpPr>
              <a:spLocks noChangeAspect="1"/>
            </p:cNvSpPr>
            <p:nvPr/>
          </p:nvSpPr>
          <p:spPr>
            <a:xfrm>
              <a:off x="3360" y="1394"/>
              <a:ext cx="860" cy="621"/>
            </a:xfrm>
            <a:custGeom>
              <a:avLst/>
              <a:gdLst/>
              <a:ahLst/>
              <a:cxnLst/>
              <a:pathLst>
                <a:path w="1722" h="1244">
                  <a:moveTo>
                    <a:pt x="0" y="1244"/>
                  </a:moveTo>
                  <a:cubicBezTo>
                    <a:pt x="67" y="1228"/>
                    <a:pt x="307" y="1184"/>
                    <a:pt x="402" y="1148"/>
                  </a:cubicBezTo>
                  <a:cubicBezTo>
                    <a:pt x="497" y="1112"/>
                    <a:pt x="526" y="1075"/>
                    <a:pt x="570" y="1028"/>
                  </a:cubicBezTo>
                  <a:cubicBezTo>
                    <a:pt x="614" y="981"/>
                    <a:pt x="638" y="947"/>
                    <a:pt x="666" y="866"/>
                  </a:cubicBezTo>
                  <a:cubicBezTo>
                    <a:pt x="694" y="785"/>
                    <a:pt x="718" y="638"/>
                    <a:pt x="738" y="542"/>
                  </a:cubicBezTo>
                  <a:cubicBezTo>
                    <a:pt x="758" y="446"/>
                    <a:pt x="772" y="362"/>
                    <a:pt x="786" y="290"/>
                  </a:cubicBezTo>
                  <a:cubicBezTo>
                    <a:pt x="800" y="218"/>
                    <a:pt x="804" y="158"/>
                    <a:pt x="822" y="110"/>
                  </a:cubicBezTo>
                  <a:cubicBezTo>
                    <a:pt x="840" y="62"/>
                    <a:pt x="866" y="0"/>
                    <a:pt x="894" y="2"/>
                  </a:cubicBezTo>
                  <a:cubicBezTo>
                    <a:pt x="922" y="4"/>
                    <a:pt x="968" y="62"/>
                    <a:pt x="990" y="122"/>
                  </a:cubicBezTo>
                  <a:cubicBezTo>
                    <a:pt x="1012" y="182"/>
                    <a:pt x="1012" y="264"/>
                    <a:pt x="1026" y="362"/>
                  </a:cubicBezTo>
                  <a:cubicBezTo>
                    <a:pt x="1040" y="460"/>
                    <a:pt x="1054" y="618"/>
                    <a:pt x="1074" y="710"/>
                  </a:cubicBezTo>
                  <a:cubicBezTo>
                    <a:pt x="1094" y="802"/>
                    <a:pt x="1118" y="856"/>
                    <a:pt x="1146" y="914"/>
                  </a:cubicBezTo>
                  <a:cubicBezTo>
                    <a:pt x="1174" y="972"/>
                    <a:pt x="1210" y="1026"/>
                    <a:pt x="1242" y="1058"/>
                  </a:cubicBezTo>
                  <a:cubicBezTo>
                    <a:pt x="1274" y="1090"/>
                    <a:pt x="1290" y="1090"/>
                    <a:pt x="1338" y="1106"/>
                  </a:cubicBezTo>
                  <a:cubicBezTo>
                    <a:pt x="1386" y="1122"/>
                    <a:pt x="1466" y="1146"/>
                    <a:pt x="1530" y="1154"/>
                  </a:cubicBezTo>
                  <a:cubicBezTo>
                    <a:pt x="1594" y="1162"/>
                    <a:pt x="1658" y="1158"/>
                    <a:pt x="1722" y="1154"/>
                  </a:cubicBezTo>
                </a:path>
              </a:pathLst>
            </a:custGeom>
            <a:noFill/>
            <a:ln w="28575" cap="flat" cmpd="sng">
              <a:solidFill>
                <a:schemeClr val="accent2">
                  <a:alpha val="100000"/>
                </a:schemeClr>
              </a:solidFill>
              <a:prstDash val="solid"/>
              <a:headEnd type="none" w="med" len="med"/>
              <a:tailEnd type="none" w="med" len="med"/>
            </a:ln>
          </p:spPr>
          <p:txBody>
            <a:bodyPr/>
            <a:p>
              <a:endParaRPr lang="zh-CN" altLang="en-US"/>
            </a:p>
          </p:txBody>
        </p:sp>
        <p:sp>
          <p:nvSpPr>
            <p:cNvPr id="331790" name="直接连接符 331789"/>
            <p:cNvSpPr>
              <a:spLocks noChangeAspect="1"/>
            </p:cNvSpPr>
            <p:nvPr/>
          </p:nvSpPr>
          <p:spPr>
            <a:xfrm>
              <a:off x="3808" y="1395"/>
              <a:ext cx="0" cy="623"/>
            </a:xfrm>
            <a:prstGeom prst="line">
              <a:avLst/>
            </a:prstGeom>
            <a:ln w="9525" cap="flat" cmpd="sng">
              <a:solidFill>
                <a:schemeClr val="tx1"/>
              </a:solidFill>
              <a:prstDash val="dash"/>
              <a:headEnd type="none" w="med" len="med"/>
              <a:tailEnd type="none" w="med" len="med"/>
            </a:ln>
          </p:spPr>
        </p:sp>
        <p:sp>
          <p:nvSpPr>
            <p:cNvPr id="331791" name="文本框 331790"/>
            <p:cNvSpPr txBox="1">
              <a:spLocks noChangeAspect="1"/>
            </p:cNvSpPr>
            <p:nvPr/>
          </p:nvSpPr>
          <p:spPr>
            <a:xfrm>
              <a:off x="3491" y="2019"/>
              <a:ext cx="622" cy="231"/>
            </a:xfrm>
            <a:prstGeom prst="rect">
              <a:avLst/>
            </a:prstGeom>
            <a:noFill/>
            <a:ln w="9525">
              <a:noFill/>
            </a:ln>
          </p:spPr>
          <p:txBody>
            <a:bodyPr wrap="none" anchor="t">
              <a:spAutoFit/>
            </a:bodyPr>
            <a:p>
              <a:pPr eaLnBrk="0" hangingPunct="0"/>
              <a:r>
                <a:rPr lang="en-US" altLang="zh-CN" b="1">
                  <a:latin typeface="Symbol" panose="05050102010706020507" pitchFamily="18" charset="2"/>
                  <a:sym typeface="Symbol" panose="05050102010706020507" pitchFamily="18" charset="2"/>
                </a:rPr>
                <a:t></a:t>
              </a:r>
              <a:r>
                <a:rPr lang="en-US" altLang="zh-CN" b="1" baseline="-25000">
                  <a:latin typeface="Times New Roman" panose="02020603050405020304" pitchFamily="18" charset="0"/>
                </a:rPr>
                <a:t>  </a:t>
              </a:r>
              <a:r>
                <a:rPr lang="en-US" altLang="zh-CN" b="1">
                  <a:latin typeface="Symbol" panose="05050102010706020507" pitchFamily="18" charset="2"/>
                  <a:sym typeface="Symbol" panose="05050102010706020507" pitchFamily="18" charset="2"/>
                </a:rPr>
                <a:t></a:t>
              </a:r>
              <a:endParaRPr lang="en-US" altLang="zh-CN" b="1">
                <a:latin typeface="Symbol" panose="05050102010706020507" pitchFamily="18" charset="2"/>
                <a:sym typeface="Symbol" panose="05050102010706020507" pitchFamily="18" charset="2"/>
              </a:endParaRPr>
            </a:p>
          </p:txBody>
        </p:sp>
        <p:sp>
          <p:nvSpPr>
            <p:cNvPr id="331792" name="文本框 331791"/>
            <p:cNvSpPr txBox="1">
              <a:spLocks noChangeAspect="1"/>
            </p:cNvSpPr>
            <p:nvPr/>
          </p:nvSpPr>
          <p:spPr>
            <a:xfrm>
              <a:off x="3123" y="1243"/>
              <a:ext cx="188" cy="231"/>
            </a:xfrm>
            <a:prstGeom prst="rect">
              <a:avLst/>
            </a:prstGeom>
            <a:noFill/>
            <a:ln w="9525">
              <a:noFill/>
            </a:ln>
          </p:spPr>
          <p:txBody>
            <a:bodyPr wrap="none" anchor="t">
              <a:spAutoFit/>
            </a:bodyPr>
            <a:p>
              <a:pPr eaLnBrk="0" hangingPunct="0"/>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331793" name="直接连接符 331792"/>
            <p:cNvSpPr>
              <a:spLocks noChangeAspect="1"/>
            </p:cNvSpPr>
            <p:nvPr/>
          </p:nvSpPr>
          <p:spPr>
            <a:xfrm flipH="1">
              <a:off x="3363" y="1389"/>
              <a:ext cx="444" cy="0"/>
            </a:xfrm>
            <a:prstGeom prst="line">
              <a:avLst/>
            </a:prstGeom>
            <a:ln w="9525" cap="flat" cmpd="sng">
              <a:solidFill>
                <a:schemeClr val="tx1"/>
              </a:solidFill>
              <a:prstDash val="dash"/>
              <a:headEnd type="none" w="med" len="med"/>
              <a:tailEnd type="none" w="med" len="med"/>
            </a:ln>
          </p:spPr>
        </p:sp>
        <p:sp>
          <p:nvSpPr>
            <p:cNvPr id="331794" name="直接连接符 331793"/>
            <p:cNvSpPr>
              <a:spLocks noChangeAspect="1"/>
            </p:cNvSpPr>
            <p:nvPr/>
          </p:nvSpPr>
          <p:spPr>
            <a:xfrm>
              <a:off x="3742" y="1578"/>
              <a:ext cx="0" cy="433"/>
            </a:xfrm>
            <a:prstGeom prst="line">
              <a:avLst/>
            </a:prstGeom>
            <a:ln w="9525" cap="flat" cmpd="sng">
              <a:solidFill>
                <a:schemeClr val="tx1"/>
              </a:solidFill>
              <a:prstDash val="dash"/>
              <a:headEnd type="none" w="med" len="med"/>
              <a:tailEnd type="none" w="med" len="med"/>
            </a:ln>
          </p:spPr>
        </p:sp>
        <p:sp>
          <p:nvSpPr>
            <p:cNvPr id="331795" name="直接连接符 331794"/>
            <p:cNvSpPr>
              <a:spLocks noChangeAspect="1"/>
            </p:cNvSpPr>
            <p:nvPr/>
          </p:nvSpPr>
          <p:spPr>
            <a:xfrm>
              <a:off x="3873" y="1585"/>
              <a:ext cx="0" cy="433"/>
            </a:xfrm>
            <a:prstGeom prst="line">
              <a:avLst/>
            </a:prstGeom>
            <a:ln w="9525" cap="flat" cmpd="sng">
              <a:solidFill>
                <a:schemeClr val="tx1"/>
              </a:solidFill>
              <a:prstDash val="dash"/>
              <a:headEnd type="none" w="med" len="med"/>
              <a:tailEnd type="none" w="med" len="med"/>
            </a:ln>
          </p:spPr>
        </p:sp>
        <p:sp>
          <p:nvSpPr>
            <p:cNvPr id="331796" name="直接连接符 331795"/>
            <p:cNvSpPr>
              <a:spLocks noChangeAspect="1"/>
            </p:cNvSpPr>
            <p:nvPr/>
          </p:nvSpPr>
          <p:spPr>
            <a:xfrm>
              <a:off x="3362" y="1577"/>
              <a:ext cx="511" cy="0"/>
            </a:xfrm>
            <a:prstGeom prst="line">
              <a:avLst/>
            </a:prstGeom>
            <a:ln w="9525" cap="flat" cmpd="sng">
              <a:solidFill>
                <a:schemeClr val="tx1"/>
              </a:solidFill>
              <a:prstDash val="dash"/>
              <a:headEnd type="none" w="med" len="med"/>
              <a:tailEnd type="none" w="med" len="med"/>
            </a:ln>
          </p:spPr>
        </p:sp>
        <p:sp>
          <p:nvSpPr>
            <p:cNvPr id="331797" name="矩形 331796"/>
            <p:cNvSpPr>
              <a:spLocks noChangeAspect="1"/>
            </p:cNvSpPr>
            <p:nvPr/>
          </p:nvSpPr>
          <p:spPr>
            <a:xfrm>
              <a:off x="2950" y="1460"/>
              <a:ext cx="440" cy="231"/>
            </a:xfrm>
            <a:prstGeom prst="rect">
              <a:avLst/>
            </a:prstGeom>
            <a:noFill/>
            <a:ln w="9525">
              <a:noFill/>
            </a:ln>
          </p:spPr>
          <p:txBody>
            <a:bodyPr wrap="none" anchor="t">
              <a:spAutoFit/>
            </a:bodyPr>
            <a:p>
              <a:pPr>
                <a:spcBef>
                  <a:spcPct val="50000"/>
                </a:spcBef>
              </a:pPr>
              <a:r>
                <a:rPr lang="en-US" altLang="zh-CN" b="1">
                  <a:latin typeface="Times New Roman" panose="02020603050405020304" pitchFamily="18" charset="0"/>
                </a:rPr>
                <a:t>0.707</a:t>
              </a:r>
              <a:endParaRPr lang="en-US" altLang="zh-CN" b="1">
                <a:latin typeface="Times New Roman" panose="02020603050405020304" pitchFamily="18" charset="0"/>
              </a:endParaRPr>
            </a:p>
          </p:txBody>
        </p:sp>
        <p:sp>
          <p:nvSpPr>
            <p:cNvPr id="331798" name="文本框 331797"/>
            <p:cNvSpPr txBox="1"/>
            <p:nvPr/>
          </p:nvSpPr>
          <p:spPr>
            <a:xfrm>
              <a:off x="3637" y="2139"/>
              <a:ext cx="423" cy="288"/>
            </a:xfrm>
            <a:prstGeom prst="rect">
              <a:avLst/>
            </a:prstGeom>
            <a:noFill/>
            <a:ln w="9525">
              <a:noFill/>
            </a:ln>
          </p:spPr>
          <p:txBody>
            <a:bodyPr>
              <a:spAutoFit/>
            </a:bodyPr>
            <a:p>
              <a:pPr>
                <a:spcBef>
                  <a:spcPct val="50000"/>
                </a:spcBef>
              </a:pPr>
              <a:r>
                <a:rPr lang="en-US" altLang="zh-CN" sz="2400" b="1" i="1" dirty="0">
                  <a:effectLst>
                    <a:outerShdw blurRad="38100" dist="38100" dir="2700000">
                      <a:srgbClr val="FFFFFF"/>
                    </a:outerShdw>
                  </a:effectLst>
                  <a:latin typeface="Times New Roman" panose="02020603050405020304" pitchFamily="18" charset="0"/>
                  <a:ea typeface="楷体_GB2312" pitchFamily="49" charset="-122"/>
                </a:rPr>
                <a:t>∆</a:t>
              </a:r>
              <a:r>
                <a:rPr lang="en-US" altLang="zh-CN" b="1" i="1">
                  <a:latin typeface="Symbol" panose="05050102010706020507" pitchFamily="18" charset="2"/>
                  <a:ea typeface="楷体_GB2312" pitchFamily="49" charset="-122"/>
                </a:rPr>
                <a:t>w</a:t>
              </a:r>
              <a:endParaRPr lang="en-US" altLang="zh-CN" b="1" baseline="-25000">
                <a:latin typeface="Times New Roman" panose="02020603050405020304"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lt">
                                    <p:tmPct val="10000"/>
                                  </p:iterate>
                                  <p:childTnLst>
                                    <p:set>
                                      <p:cBhvr>
                                        <p:cTn id="6" dur="1" fill="hold">
                                          <p:stCondLst>
                                            <p:cond delay="0"/>
                                          </p:stCondLst>
                                        </p:cTn>
                                        <p:tgtEl>
                                          <p:spTgt spid="331778"/>
                                        </p:tgtEl>
                                        <p:attrNameLst>
                                          <p:attrName>style.visibility</p:attrName>
                                        </p:attrNameLst>
                                      </p:cBhvr>
                                      <p:to>
                                        <p:strVal val="visible"/>
                                      </p:to>
                                    </p:set>
                                    <p:anim calcmode="lin" valueType="num">
                                      <p:cBhvr additive="base">
                                        <p:cTn id="7" dur="500" fill="hold"/>
                                        <p:tgtEl>
                                          <p:spTgt spid="331778"/>
                                        </p:tgtEl>
                                        <p:attrNameLst>
                                          <p:attrName>ppt_x</p:attrName>
                                        </p:attrNameLst>
                                      </p:cBhvr>
                                      <p:tavLst>
                                        <p:tav tm="0">
                                          <p:val>
                                            <p:strVal val="#ppt_x"/>
                                          </p:val>
                                        </p:tav>
                                        <p:tav tm="100000">
                                          <p:val>
                                            <p:strVal val="#ppt_x"/>
                                          </p:val>
                                        </p:tav>
                                      </p:tavLst>
                                    </p:anim>
                                    <p:anim calcmode="lin" valueType="num">
                                      <p:cBhvr additive="base">
                                        <p:cTn id="8" dur="500" fill="hold"/>
                                        <p:tgtEl>
                                          <p:spTgt spid="331778"/>
                                        </p:tgtEl>
                                        <p:attrNameLst>
                                          <p:attrName>ppt_y</p:attrName>
                                        </p:attrNameLst>
                                      </p:cBhvr>
                                      <p:tavLst>
                                        <p:tav tm="0">
                                          <p:val>
                                            <p:strVal val="0-#ppt_h/2"/>
                                          </p:val>
                                        </p:tav>
                                        <p:tav tm="100000">
                                          <p:val>
                                            <p:strVal val="#ppt_y"/>
                                          </p:val>
                                        </p:tav>
                                      </p:tavLst>
                                    </p:anim>
                                  </p:childTnLst>
                                </p:cTn>
                              </p:par>
                            </p:childTnLst>
                          </p:cTn>
                        </p:par>
                        <p:par>
                          <p:cTn id="9" fill="hold">
                            <p:stCondLst>
                              <p:cond delay="1899"/>
                            </p:stCondLst>
                            <p:childTnLst>
                              <p:par>
                                <p:cTn id="10" presetID="23" presetClass="entr" presetSubtype="16" fill="hold" nodeType="afterEffect">
                                  <p:stCondLst>
                                    <p:cond delay="0"/>
                                  </p:stCondLst>
                                  <p:childTnLst>
                                    <p:set>
                                      <p:cBhvr>
                                        <p:cTn id="11" dur="1" fill="hold">
                                          <p:stCondLst>
                                            <p:cond delay="0"/>
                                          </p:stCondLst>
                                        </p:cTn>
                                        <p:tgtEl>
                                          <p:spTgt spid="331779"/>
                                        </p:tgtEl>
                                        <p:attrNameLst>
                                          <p:attrName>style.visibility</p:attrName>
                                        </p:attrNameLst>
                                      </p:cBhvr>
                                      <p:to>
                                        <p:strVal val="visible"/>
                                      </p:to>
                                    </p:set>
                                    <p:anim calcmode="lin" valueType="num">
                                      <p:cBhvr>
                                        <p:cTn id="12" dur="500" fill="hold"/>
                                        <p:tgtEl>
                                          <p:spTgt spid="331779"/>
                                        </p:tgtEl>
                                        <p:attrNameLst>
                                          <p:attrName>ppt_w</p:attrName>
                                        </p:attrNameLst>
                                      </p:cBhvr>
                                      <p:tavLst>
                                        <p:tav tm="0">
                                          <p:val>
                                            <p:fltVal val="0.000000"/>
                                          </p:val>
                                        </p:tav>
                                        <p:tav tm="100000">
                                          <p:val>
                                            <p:strVal val="#ppt_w"/>
                                          </p:val>
                                        </p:tav>
                                      </p:tavLst>
                                    </p:anim>
                                    <p:anim calcmode="lin" valueType="num">
                                      <p:cBhvr>
                                        <p:cTn id="13" dur="500" fill="hold"/>
                                        <p:tgtEl>
                                          <p:spTgt spid="331779"/>
                                        </p:tgtEl>
                                        <p:attrNameLst>
                                          <p:attrName>ppt_h</p:attrName>
                                        </p:attrNameLst>
                                      </p:cBhvr>
                                      <p:tavLst>
                                        <p:tav tm="0">
                                          <p:val>
                                            <p:fltVal val="0.000000"/>
                                          </p:val>
                                        </p:tav>
                                        <p:tav tm="100000">
                                          <p:val>
                                            <p:strVal val="#ppt_h"/>
                                          </p:val>
                                        </p:tav>
                                      </p:tavLst>
                                    </p:anim>
                                  </p:childTnLst>
                                </p:cTn>
                              </p:par>
                            </p:childTnLst>
                          </p:cTn>
                        </p:par>
                        <p:par>
                          <p:cTn id="14" fill="hold">
                            <p:stCondLst>
                              <p:cond delay="2399"/>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331780"/>
                                        </p:tgtEl>
                                        <p:attrNameLst>
                                          <p:attrName>style.visibility</p:attrName>
                                        </p:attrNameLst>
                                      </p:cBhvr>
                                      <p:to>
                                        <p:strVal val="visible"/>
                                      </p:to>
                                    </p:set>
                                    <p:anim calcmode="discrete" valueType="clr">
                                      <p:cBhvr override="childStyle">
                                        <p:cTn id="17" dur="80"/>
                                        <p:tgtEl>
                                          <p:spTgt spid="331780"/>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31780"/>
                                        </p:tgtEl>
                                        <p:attrNameLst>
                                          <p:attrName>fillcolor</p:attrName>
                                        </p:attrNameLst>
                                      </p:cBhvr>
                                      <p:tavLst>
                                        <p:tav tm="0">
                                          <p:val>
                                            <p:clrVal>
                                              <a:schemeClr val="accent2"/>
                                            </p:clrVal>
                                          </p:val>
                                        </p:tav>
                                        <p:tav tm="50000">
                                          <p:val>
                                            <p:clrVal>
                                              <a:schemeClr val="hlink"/>
                                            </p:clrVal>
                                          </p:val>
                                        </p:tav>
                                      </p:tavLst>
                                    </p:anim>
                                    <p:set>
                                      <p:cBhvr>
                                        <p:cTn id="19" dur="80"/>
                                        <p:tgtEl>
                                          <p:spTgt spid="331780"/>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331783"/>
                                        </p:tgtEl>
                                        <p:attrNameLst>
                                          <p:attrName>style.visibility</p:attrName>
                                        </p:attrNameLst>
                                      </p:cBhvr>
                                      <p:to>
                                        <p:strVal val="visible"/>
                                      </p:to>
                                    </p:set>
                                    <p:anim calcmode="lin" valueType="num">
                                      <p:cBhvr>
                                        <p:cTn id="24" dur="500" fill="hold"/>
                                        <p:tgtEl>
                                          <p:spTgt spid="331783"/>
                                        </p:tgtEl>
                                        <p:attrNameLst>
                                          <p:attrName>ppt_w</p:attrName>
                                        </p:attrNameLst>
                                      </p:cBhvr>
                                      <p:tavLst>
                                        <p:tav tm="0">
                                          <p:val>
                                            <p:fltVal val="0.000000"/>
                                          </p:val>
                                        </p:tav>
                                        <p:tav tm="100000">
                                          <p:val>
                                            <p:strVal val="#ppt_w"/>
                                          </p:val>
                                        </p:tav>
                                      </p:tavLst>
                                    </p:anim>
                                    <p:anim calcmode="lin" valueType="num">
                                      <p:cBhvr>
                                        <p:cTn id="25" dur="500" fill="hold"/>
                                        <p:tgtEl>
                                          <p:spTgt spid="331783"/>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1781"/>
                                        </p:tgtEl>
                                        <p:attrNameLst>
                                          <p:attrName>style.visibility</p:attrName>
                                        </p:attrNameLst>
                                      </p:cBhvr>
                                      <p:to>
                                        <p:strVal val="visible"/>
                                      </p:to>
                                    </p:set>
                                    <p:animEffect transition="in" filter="wipe(left)">
                                      <p:cBhvr>
                                        <p:cTn id="30" dur="500"/>
                                        <p:tgtEl>
                                          <p:spTgt spid="331781"/>
                                        </p:tgtEl>
                                      </p:cBhvr>
                                    </p:animEffect>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1" fill="hold">
                                          <p:stCondLst>
                                            <p:cond delay="0"/>
                                          </p:stCondLst>
                                        </p:cTn>
                                        <p:tgtEl>
                                          <p:spTgt spid="331782"/>
                                        </p:tgtEl>
                                        <p:attrNameLst>
                                          <p:attrName>style.visibility</p:attrName>
                                        </p:attrNameLst>
                                      </p:cBhvr>
                                      <p:to>
                                        <p:strVal val="visible"/>
                                      </p:to>
                                    </p:set>
                                    <p:anim by="(-#ppt_w*2)" calcmode="lin" valueType="num">
                                      <p:cBhvr rctx="PPT">
                                        <p:cTn id="35" dur="500" autoRev="1" fill="hold">
                                          <p:stCondLst>
                                            <p:cond delay="0"/>
                                          </p:stCondLst>
                                        </p:cTn>
                                        <p:tgtEl>
                                          <p:spTgt spid="331782"/>
                                        </p:tgtEl>
                                        <p:attrNameLst>
                                          <p:attrName>ppt_w</p:attrName>
                                        </p:attrNameLst>
                                      </p:cBhvr>
                                    </p:anim>
                                    <p:anim by="(#ppt_w*0.50)" calcmode="lin" valueType="num">
                                      <p:cBhvr>
                                        <p:cTn id="36" dur="500" decel="50000" autoRev="1" fill="hold">
                                          <p:stCondLst>
                                            <p:cond delay="0"/>
                                          </p:stCondLst>
                                        </p:cTn>
                                        <p:tgtEl>
                                          <p:spTgt spid="331782"/>
                                        </p:tgtEl>
                                        <p:attrNameLst>
                                          <p:attrName>ppt_x</p:attrName>
                                        </p:attrNameLst>
                                      </p:cBhvr>
                                    </p:anim>
                                    <p:anim from="(-#ppt_h/2)" to="(#ppt_y)" calcmode="lin" valueType="num">
                                      <p:cBhvr>
                                        <p:cTn id="37" dur="1000" fill="hold">
                                          <p:stCondLst>
                                            <p:cond delay="0"/>
                                          </p:stCondLst>
                                        </p:cTn>
                                        <p:tgtEl>
                                          <p:spTgt spid="331782"/>
                                        </p:tgtEl>
                                        <p:attrNameLst>
                                          <p:attrName>ppt_y</p:attrName>
                                        </p:attrNameLst>
                                      </p:cBhvr>
                                    </p:anim>
                                    <p:animRot by="21600000">
                                      <p:cBhvr>
                                        <p:cTn id="38" dur="1000" fill="hold">
                                          <p:stCondLst>
                                            <p:cond delay="0"/>
                                          </p:stCondLst>
                                        </p:cTn>
                                        <p:tgtEl>
                                          <p:spTgt spid="3317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P spid="331780" grpId="0"/>
      <p:bldP spid="3317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4546" name="对象 36454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15" name="" r:id="rId1" imgW="114300" imgH="215265" progId="Equation.3">
                  <p:embed/>
                </p:oleObj>
              </mc:Choice>
              <mc:Fallback>
                <p:oleObj name="" r:id="rId1" imgW="114300" imgH="215265" progId="Equation.3">
                  <p:embed/>
                  <p:pic>
                    <p:nvPicPr>
                      <p:cNvPr id="0" name="图片 3114"/>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364547" name="对象 364546"/>
          <p:cNvGraphicFramePr/>
          <p:nvPr/>
        </p:nvGraphicFramePr>
        <p:xfrm>
          <a:off x="577850" y="404813"/>
          <a:ext cx="4787900" cy="965200"/>
        </p:xfrm>
        <a:graphic>
          <a:graphicData uri="http://schemas.openxmlformats.org/presentationml/2006/ole">
            <mc:AlternateContent xmlns:mc="http://schemas.openxmlformats.org/markup-compatibility/2006">
              <mc:Choice xmlns:v="urn:schemas-microsoft-com:vml" Requires="v">
                <p:oleObj spid="_x0000_s3116" name="" r:id="rId3" imgW="2146300" imgH="457200" progId="Equation.3">
                  <p:embed/>
                </p:oleObj>
              </mc:Choice>
              <mc:Fallback>
                <p:oleObj name="" r:id="rId3" imgW="2146300" imgH="457200" progId="Equation.3">
                  <p:embed/>
                  <p:pic>
                    <p:nvPicPr>
                      <p:cNvPr id="0" name="图片 3115"/>
                      <p:cNvPicPr/>
                      <p:nvPr/>
                    </p:nvPicPr>
                    <p:blipFill>
                      <a:blip r:embed="rId4">
                        <a:clrChange>
                          <a:clrFrom>
                            <a:srgbClr val="000000"/>
                          </a:clrFrom>
                          <a:clrTo>
                            <a:srgbClr val="000000"/>
                          </a:clrTo>
                        </a:clrChange>
                      </a:blip>
                      <a:stretch>
                        <a:fillRect/>
                      </a:stretch>
                    </p:blipFill>
                    <p:spPr>
                      <a:xfrm>
                        <a:off x="577850" y="404813"/>
                        <a:ext cx="4787900" cy="965200"/>
                      </a:xfrm>
                      <a:prstGeom prst="rect">
                        <a:avLst/>
                      </a:prstGeom>
                      <a:noFill/>
                      <a:ln w="38100">
                        <a:noFill/>
                        <a:miter/>
                      </a:ln>
                    </p:spPr>
                  </p:pic>
                </p:oleObj>
              </mc:Fallback>
            </mc:AlternateContent>
          </a:graphicData>
        </a:graphic>
      </p:graphicFrame>
      <p:graphicFrame>
        <p:nvGraphicFramePr>
          <p:cNvPr id="364548" name="对象 364547"/>
          <p:cNvGraphicFramePr/>
          <p:nvPr/>
        </p:nvGraphicFramePr>
        <p:xfrm>
          <a:off x="1228725" y="1497013"/>
          <a:ext cx="3703638" cy="455612"/>
        </p:xfrm>
        <a:graphic>
          <a:graphicData uri="http://schemas.openxmlformats.org/presentationml/2006/ole">
            <mc:AlternateContent xmlns:mc="http://schemas.openxmlformats.org/markup-compatibility/2006">
              <mc:Choice xmlns:v="urn:schemas-microsoft-com:vml" Requires="v">
                <p:oleObj spid="_x0000_s3117" name="" r:id="rId5" imgW="1560195" imgH="215900" progId="Equation.3">
                  <p:embed/>
                </p:oleObj>
              </mc:Choice>
              <mc:Fallback>
                <p:oleObj name="" r:id="rId5" imgW="1560195" imgH="215900" progId="Equation.3">
                  <p:embed/>
                  <p:pic>
                    <p:nvPicPr>
                      <p:cNvPr id="0" name="图片 3116"/>
                      <p:cNvPicPr/>
                      <p:nvPr/>
                    </p:nvPicPr>
                    <p:blipFill>
                      <a:blip r:embed="rId6">
                        <a:clrChange>
                          <a:clrFrom>
                            <a:srgbClr val="000000"/>
                          </a:clrFrom>
                          <a:clrTo>
                            <a:srgbClr val="000000"/>
                          </a:clrTo>
                        </a:clrChange>
                      </a:blip>
                      <a:stretch>
                        <a:fillRect/>
                      </a:stretch>
                    </p:blipFill>
                    <p:spPr>
                      <a:xfrm>
                        <a:off x="1228725" y="1497013"/>
                        <a:ext cx="3703638" cy="455612"/>
                      </a:xfrm>
                      <a:prstGeom prst="rect">
                        <a:avLst/>
                      </a:prstGeom>
                      <a:noFill/>
                      <a:ln w="38100">
                        <a:noFill/>
                        <a:miter/>
                      </a:ln>
                    </p:spPr>
                  </p:pic>
                </p:oleObj>
              </mc:Fallback>
            </mc:AlternateContent>
          </a:graphicData>
        </a:graphic>
      </p:graphicFrame>
      <p:sp>
        <p:nvSpPr>
          <p:cNvPr id="364549" name="文本框 364548"/>
          <p:cNvSpPr txBox="1"/>
          <p:nvPr/>
        </p:nvSpPr>
        <p:spPr>
          <a:xfrm>
            <a:off x="1187450" y="2047875"/>
            <a:ext cx="5616575" cy="457200"/>
          </a:xfrm>
          <a:prstGeom prst="rect">
            <a:avLst/>
          </a:prstGeom>
          <a:noFill/>
          <a:ln w="9525">
            <a:noFill/>
          </a:ln>
        </p:spPr>
        <p:txBody>
          <a:bodyPr>
            <a:spAutoFit/>
          </a:bodyPr>
          <a:p>
            <a:pPr>
              <a:spcBef>
                <a:spcPct val="50000"/>
              </a:spcBef>
            </a:pPr>
            <a:r>
              <a:rPr lang="zh-CN" altLang="en-US" sz="2400" b="1" dirty="0">
                <a:latin typeface="宋体" panose="02010600030101010101" pitchFamily="2" charset="-122"/>
              </a:rPr>
              <a:t>问 </a:t>
            </a:r>
            <a:r>
              <a:rPr lang="en-US" altLang="zh-CN" sz="2400" b="1">
                <a:latin typeface="Times New Roman" panose="02020603050405020304" pitchFamily="18" charset="0"/>
                <a:ea typeface="黑体" panose="02010609060101010101" pitchFamily="49" charset="-122"/>
              </a:rPr>
              <a:t>C</a:t>
            </a:r>
            <a:r>
              <a:rPr lang="en-US" altLang="zh-CN" sz="2400" b="1" baseline="-25000">
                <a:latin typeface="Times New Roman" panose="02020603050405020304" pitchFamily="18" charset="0"/>
                <a:ea typeface="黑体" panose="02010609060101010101" pitchFamily="49" charset="-122"/>
              </a:rPr>
              <a:t>1</a:t>
            </a:r>
            <a:r>
              <a:rPr lang="en-US" altLang="zh-CN" sz="2400" b="1">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  </a:t>
            </a:r>
            <a:r>
              <a:rPr lang="en-US" altLang="zh-CN" sz="2400" b="1">
                <a:latin typeface="Times New Roman" panose="02020603050405020304" pitchFamily="18" charset="0"/>
                <a:ea typeface="黑体" panose="02010609060101010101" pitchFamily="49" charset="-122"/>
              </a:rPr>
              <a:t>A</a:t>
            </a:r>
            <a:r>
              <a:rPr lang="zh-CN" altLang="en-US" sz="2400" b="1" dirty="0">
                <a:latin typeface="宋体" panose="02010600030101010101" pitchFamily="2" charset="-122"/>
              </a:rPr>
              <a:t>为何元件并求其值。</a:t>
            </a:r>
            <a:endParaRPr lang="zh-CN" altLang="en-US" sz="2400" b="1" dirty="0">
              <a:latin typeface="宋体" panose="02010600030101010101" pitchFamily="2" charset="-122"/>
            </a:endParaRPr>
          </a:p>
        </p:txBody>
      </p:sp>
      <p:graphicFrame>
        <p:nvGraphicFramePr>
          <p:cNvPr id="364579" name="对象 364578"/>
          <p:cNvGraphicFramePr/>
          <p:nvPr/>
        </p:nvGraphicFramePr>
        <p:xfrm>
          <a:off x="5260975" y="2813050"/>
          <a:ext cx="3506788" cy="2408238"/>
        </p:xfrm>
        <a:graphic>
          <a:graphicData uri="http://schemas.openxmlformats.org/presentationml/2006/ole">
            <mc:AlternateContent xmlns:mc="http://schemas.openxmlformats.org/markup-compatibility/2006">
              <mc:Choice xmlns:v="urn:schemas-microsoft-com:vml" Requires="v">
                <p:oleObj spid="_x0000_s3120" name="" r:id="rId7" imgW="1663700" imgH="1143000" progId="Equation.3">
                  <p:embed/>
                </p:oleObj>
              </mc:Choice>
              <mc:Fallback>
                <p:oleObj name="" r:id="rId7" imgW="1663700" imgH="1143000" progId="Equation.3">
                  <p:embed/>
                  <p:pic>
                    <p:nvPicPr>
                      <p:cNvPr id="0" name="图片 3119"/>
                      <p:cNvPicPr/>
                      <p:nvPr/>
                    </p:nvPicPr>
                    <p:blipFill>
                      <a:blip r:embed="rId8"/>
                      <a:stretch>
                        <a:fillRect/>
                      </a:stretch>
                    </p:blipFill>
                    <p:spPr>
                      <a:xfrm>
                        <a:off x="5260975" y="2813050"/>
                        <a:ext cx="3506788" cy="2408238"/>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364580" name="对象 364579"/>
          <p:cNvGraphicFramePr/>
          <p:nvPr/>
        </p:nvGraphicFramePr>
        <p:xfrm>
          <a:off x="939800" y="5481638"/>
          <a:ext cx="7564438" cy="1042987"/>
        </p:xfrm>
        <a:graphic>
          <a:graphicData uri="http://schemas.openxmlformats.org/presentationml/2006/ole">
            <mc:AlternateContent xmlns:mc="http://schemas.openxmlformats.org/markup-compatibility/2006">
              <mc:Choice xmlns:v="urn:schemas-microsoft-com:vml" Requires="v">
                <p:oleObj spid="_x0000_s3121" name="" r:id="rId9" imgW="3403600" imgH="469900" progId="Equation.3">
                  <p:embed/>
                </p:oleObj>
              </mc:Choice>
              <mc:Fallback>
                <p:oleObj name="" r:id="rId9" imgW="3403600" imgH="469900" progId="Equation.3">
                  <p:embed/>
                  <p:pic>
                    <p:nvPicPr>
                      <p:cNvPr id="0" name="图片 3120"/>
                      <p:cNvPicPr/>
                      <p:nvPr/>
                    </p:nvPicPr>
                    <p:blipFill>
                      <a:blip r:embed="rId10"/>
                      <a:stretch>
                        <a:fillRect/>
                      </a:stretch>
                    </p:blipFill>
                    <p:spPr>
                      <a:xfrm>
                        <a:off x="939800" y="5481638"/>
                        <a:ext cx="7564438" cy="1042987"/>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pSp>
        <p:nvGrpSpPr>
          <p:cNvPr id="364581" name="组合 364580"/>
          <p:cNvGrpSpPr/>
          <p:nvPr/>
        </p:nvGrpSpPr>
        <p:grpSpPr>
          <a:xfrm>
            <a:off x="766763" y="2528888"/>
            <a:ext cx="4129087" cy="2406650"/>
            <a:chOff x="317" y="171"/>
            <a:chExt cx="2601" cy="1516"/>
          </a:xfrm>
        </p:grpSpPr>
        <p:sp>
          <p:nvSpPr>
            <p:cNvPr id="364582" name="直接连接符 364581"/>
            <p:cNvSpPr/>
            <p:nvPr/>
          </p:nvSpPr>
          <p:spPr>
            <a:xfrm>
              <a:off x="862" y="492"/>
              <a:ext cx="6" cy="431"/>
            </a:xfrm>
            <a:prstGeom prst="line">
              <a:avLst/>
            </a:prstGeom>
            <a:ln w="38100" cap="flat" cmpd="sng">
              <a:solidFill>
                <a:schemeClr val="tx1"/>
              </a:solidFill>
              <a:prstDash val="solid"/>
              <a:headEnd type="none" w="med" len="med"/>
              <a:tailEnd type="none" w="med" len="med"/>
            </a:ln>
          </p:spPr>
        </p:sp>
        <p:sp>
          <p:nvSpPr>
            <p:cNvPr id="364583" name="直接连接符 364582"/>
            <p:cNvSpPr/>
            <p:nvPr/>
          </p:nvSpPr>
          <p:spPr>
            <a:xfrm>
              <a:off x="872" y="913"/>
              <a:ext cx="726" cy="0"/>
            </a:xfrm>
            <a:prstGeom prst="line">
              <a:avLst/>
            </a:prstGeom>
            <a:ln w="38100" cap="flat" cmpd="sng">
              <a:solidFill>
                <a:schemeClr val="tx1"/>
              </a:solidFill>
              <a:prstDash val="solid"/>
              <a:headEnd type="none" w="med" len="med"/>
              <a:tailEnd type="none" w="med" len="med"/>
            </a:ln>
          </p:spPr>
        </p:sp>
        <p:sp>
          <p:nvSpPr>
            <p:cNvPr id="364584" name="文本框 364583"/>
            <p:cNvSpPr txBox="1"/>
            <p:nvPr/>
          </p:nvSpPr>
          <p:spPr>
            <a:xfrm>
              <a:off x="1141" y="171"/>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364585" name="直接连接符 364584"/>
            <p:cNvSpPr/>
            <p:nvPr/>
          </p:nvSpPr>
          <p:spPr>
            <a:xfrm>
              <a:off x="1598" y="692"/>
              <a:ext cx="970" cy="1"/>
            </a:xfrm>
            <a:prstGeom prst="line">
              <a:avLst/>
            </a:prstGeom>
            <a:ln w="38100" cap="flat" cmpd="sng">
              <a:solidFill>
                <a:schemeClr val="tx1"/>
              </a:solidFill>
              <a:prstDash val="solid"/>
              <a:headEnd type="oval" w="med" len="med"/>
              <a:tailEnd type="none" w="med" len="med"/>
            </a:ln>
          </p:spPr>
        </p:sp>
        <p:sp>
          <p:nvSpPr>
            <p:cNvPr id="364586" name="直接连接符 364585"/>
            <p:cNvSpPr/>
            <p:nvPr/>
          </p:nvSpPr>
          <p:spPr>
            <a:xfrm flipV="1">
              <a:off x="494" y="1661"/>
              <a:ext cx="2074" cy="0"/>
            </a:xfrm>
            <a:prstGeom prst="line">
              <a:avLst/>
            </a:prstGeom>
            <a:ln w="38100" cap="flat" cmpd="sng">
              <a:solidFill>
                <a:schemeClr val="tx1"/>
              </a:solidFill>
              <a:prstDash val="solid"/>
              <a:headEnd type="none" w="med" len="med"/>
              <a:tailEnd type="none" w="med" len="med"/>
            </a:ln>
          </p:spPr>
        </p:sp>
        <p:sp>
          <p:nvSpPr>
            <p:cNvPr id="364587" name="直接连接符 364586"/>
            <p:cNvSpPr/>
            <p:nvPr/>
          </p:nvSpPr>
          <p:spPr>
            <a:xfrm>
              <a:off x="862" y="492"/>
              <a:ext cx="736" cy="0"/>
            </a:xfrm>
            <a:prstGeom prst="line">
              <a:avLst/>
            </a:prstGeom>
            <a:ln w="38100" cap="flat" cmpd="sng">
              <a:solidFill>
                <a:schemeClr val="tx1"/>
              </a:solidFill>
              <a:prstDash val="solid"/>
              <a:headEnd type="none" w="med" len="med"/>
              <a:tailEnd type="none" w="med" len="med"/>
            </a:ln>
          </p:spPr>
        </p:sp>
        <p:sp>
          <p:nvSpPr>
            <p:cNvPr id="364588" name="直接连接符 364587"/>
            <p:cNvSpPr/>
            <p:nvPr/>
          </p:nvSpPr>
          <p:spPr>
            <a:xfrm flipV="1">
              <a:off x="494" y="698"/>
              <a:ext cx="368" cy="0"/>
            </a:xfrm>
            <a:prstGeom prst="line">
              <a:avLst/>
            </a:prstGeom>
            <a:ln w="38100" cap="flat" cmpd="sng">
              <a:solidFill>
                <a:schemeClr val="tx1"/>
              </a:solidFill>
              <a:prstDash val="solid"/>
              <a:headEnd type="none" w="med" len="med"/>
              <a:tailEnd type="oval" w="med" len="med"/>
            </a:ln>
          </p:spPr>
        </p:sp>
        <p:sp>
          <p:nvSpPr>
            <p:cNvPr id="364589" name="直接连接符 364588"/>
            <p:cNvSpPr/>
            <p:nvPr/>
          </p:nvSpPr>
          <p:spPr>
            <a:xfrm flipV="1">
              <a:off x="2568" y="693"/>
              <a:ext cx="0" cy="968"/>
            </a:xfrm>
            <a:prstGeom prst="line">
              <a:avLst/>
            </a:prstGeom>
            <a:ln w="38100" cap="flat" cmpd="sng">
              <a:solidFill>
                <a:schemeClr val="tx1"/>
              </a:solidFill>
              <a:prstDash val="solid"/>
              <a:headEnd type="none" w="med" len="med"/>
              <a:tailEnd type="none" w="med" len="med"/>
            </a:ln>
          </p:spPr>
        </p:sp>
        <p:sp>
          <p:nvSpPr>
            <p:cNvPr id="364590" name="椭圆 364589"/>
            <p:cNvSpPr/>
            <p:nvPr/>
          </p:nvSpPr>
          <p:spPr>
            <a:xfrm>
              <a:off x="426" y="1619"/>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364591" name="椭圆 364590"/>
            <p:cNvSpPr/>
            <p:nvPr/>
          </p:nvSpPr>
          <p:spPr>
            <a:xfrm>
              <a:off x="422" y="664"/>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364592" name="文本框 364591"/>
            <p:cNvSpPr txBox="1"/>
            <p:nvPr/>
          </p:nvSpPr>
          <p:spPr>
            <a:xfrm>
              <a:off x="2252" y="1026"/>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364593" name="文本框 364592"/>
            <p:cNvSpPr txBox="1"/>
            <p:nvPr/>
          </p:nvSpPr>
          <p:spPr>
            <a:xfrm>
              <a:off x="347" y="717"/>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64594" name="文本框 364593"/>
            <p:cNvSpPr txBox="1"/>
            <p:nvPr/>
          </p:nvSpPr>
          <p:spPr>
            <a:xfrm>
              <a:off x="358" y="135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364595" name="矩形 364594"/>
            <p:cNvSpPr/>
            <p:nvPr/>
          </p:nvSpPr>
          <p:spPr>
            <a:xfrm>
              <a:off x="317" y="1039"/>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sp>
          <p:nvSpPr>
            <p:cNvPr id="364596" name="文本框 364595"/>
            <p:cNvSpPr txBox="1"/>
            <p:nvPr/>
          </p:nvSpPr>
          <p:spPr>
            <a:xfrm>
              <a:off x="2679" y="69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64597" name="文本框 364596"/>
            <p:cNvSpPr txBox="1"/>
            <p:nvPr/>
          </p:nvSpPr>
          <p:spPr>
            <a:xfrm>
              <a:off x="2659" y="1334"/>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364598" name="矩形 364597"/>
            <p:cNvSpPr/>
            <p:nvPr/>
          </p:nvSpPr>
          <p:spPr>
            <a:xfrm>
              <a:off x="2631" y="1002"/>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2</a:t>
              </a:r>
              <a:endParaRPr lang="en-US" altLang="zh-CN" sz="2400" b="1" baseline="-25000">
                <a:latin typeface="Times New Roman" panose="02020603050405020304" pitchFamily="18" charset="0"/>
              </a:endParaRPr>
            </a:p>
          </p:txBody>
        </p:sp>
        <p:grpSp>
          <p:nvGrpSpPr>
            <p:cNvPr id="364599" name="组合 364598"/>
            <p:cNvGrpSpPr/>
            <p:nvPr/>
          </p:nvGrpSpPr>
          <p:grpSpPr>
            <a:xfrm>
              <a:off x="1043" y="436"/>
              <a:ext cx="392" cy="81"/>
              <a:chOff x="4808" y="390"/>
              <a:chExt cx="392" cy="81"/>
            </a:xfrm>
          </p:grpSpPr>
          <p:sp>
            <p:nvSpPr>
              <p:cNvPr id="364600" name="矩形 364599"/>
              <p:cNvSpPr/>
              <p:nvPr/>
            </p:nvSpPr>
            <p:spPr>
              <a:xfrm rot="16200000">
                <a:off x="4978" y="255"/>
                <a:ext cx="45" cy="386"/>
              </a:xfrm>
              <a:prstGeom prst="rect">
                <a:avLst/>
              </a:prstGeom>
              <a:solidFill>
                <a:schemeClr val="bg1"/>
              </a:solidFill>
              <a:ln w="38100">
                <a:noFill/>
              </a:ln>
            </p:spPr>
            <p:txBody>
              <a:bodyPr/>
              <a:p>
                <a:endParaRPr lang="zh-CN" altLang="en-US"/>
              </a:p>
            </p:txBody>
          </p:sp>
          <p:sp>
            <p:nvSpPr>
              <p:cNvPr id="364601" name="任意多边形 364600"/>
              <p:cNvSpPr/>
              <p:nvPr/>
            </p:nvSpPr>
            <p:spPr>
              <a:xfrm rot="21600000">
                <a:off x="4808"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364602" name="任意多边形 364601"/>
              <p:cNvSpPr/>
              <p:nvPr/>
            </p:nvSpPr>
            <p:spPr>
              <a:xfrm rot="21600000">
                <a:off x="4868"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364603" name="任意多边形 364602"/>
              <p:cNvSpPr/>
              <p:nvPr/>
            </p:nvSpPr>
            <p:spPr>
              <a:xfrm rot="21600000">
                <a:off x="5080"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364604" name="任意多边形 364603"/>
              <p:cNvSpPr/>
              <p:nvPr/>
            </p:nvSpPr>
            <p:spPr>
              <a:xfrm rot="21600000">
                <a:off x="5004"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364605" name="任意多边形 364604"/>
              <p:cNvSpPr/>
              <p:nvPr/>
            </p:nvSpPr>
            <p:spPr>
              <a:xfrm rot="21600000">
                <a:off x="4944"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364606" name="任意多边形 364605"/>
              <p:cNvSpPr/>
              <p:nvPr/>
            </p:nvSpPr>
            <p:spPr>
              <a:xfrm rot="21600000">
                <a:off x="5140"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grpSp>
        <p:grpSp>
          <p:nvGrpSpPr>
            <p:cNvPr id="364607" name="组合 364606"/>
            <p:cNvGrpSpPr/>
            <p:nvPr/>
          </p:nvGrpSpPr>
          <p:grpSpPr>
            <a:xfrm rot="5400000">
              <a:off x="1101" y="862"/>
              <a:ext cx="240" cy="97"/>
              <a:chOff x="2200" y="2892"/>
              <a:chExt cx="240" cy="97"/>
            </a:xfrm>
          </p:grpSpPr>
          <p:sp>
            <p:nvSpPr>
              <p:cNvPr id="364608" name="直接连接符 364607"/>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64609" name="直接连接符 364608"/>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64610" name="矩形 364609"/>
              <p:cNvSpPr/>
              <p:nvPr/>
            </p:nvSpPr>
            <p:spPr>
              <a:xfrm>
                <a:off x="2200" y="2904"/>
                <a:ext cx="240" cy="73"/>
              </a:xfrm>
              <a:prstGeom prst="rect">
                <a:avLst/>
              </a:prstGeom>
              <a:solidFill>
                <a:schemeClr val="bg1"/>
              </a:solidFill>
              <a:ln w="25400">
                <a:noFill/>
              </a:ln>
            </p:spPr>
            <p:txBody>
              <a:bodyPr/>
              <a:p>
                <a:endParaRPr lang="zh-CN" altLang="en-US"/>
              </a:p>
            </p:txBody>
          </p:sp>
        </p:grpSp>
        <p:sp>
          <p:nvSpPr>
            <p:cNvPr id="364611" name="直接连接符 364610"/>
            <p:cNvSpPr/>
            <p:nvPr/>
          </p:nvSpPr>
          <p:spPr>
            <a:xfrm>
              <a:off x="1598" y="486"/>
              <a:ext cx="0" cy="433"/>
            </a:xfrm>
            <a:prstGeom prst="line">
              <a:avLst/>
            </a:prstGeom>
            <a:ln w="38100" cap="flat" cmpd="sng">
              <a:solidFill>
                <a:schemeClr val="tx1"/>
              </a:solidFill>
              <a:prstDash val="solid"/>
              <a:headEnd type="none" w="med" len="med"/>
              <a:tailEnd type="none" w="med" len="med"/>
            </a:ln>
          </p:spPr>
        </p:sp>
        <p:sp>
          <p:nvSpPr>
            <p:cNvPr id="364612" name="矩形 364611"/>
            <p:cNvSpPr/>
            <p:nvPr/>
          </p:nvSpPr>
          <p:spPr>
            <a:xfrm rot="10800000">
              <a:off x="2517" y="1055"/>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p>
              <a:endParaRPr lang="zh-CN" altLang="en-US"/>
            </a:p>
          </p:txBody>
        </p:sp>
        <p:sp>
          <p:nvSpPr>
            <p:cNvPr id="364613" name="矩形 364612"/>
            <p:cNvSpPr/>
            <p:nvPr/>
          </p:nvSpPr>
          <p:spPr>
            <a:xfrm>
              <a:off x="1842" y="513"/>
              <a:ext cx="380" cy="370"/>
            </a:xfrm>
            <a:prstGeom prst="rect">
              <a:avLst/>
            </a:prstGeom>
            <a:solidFill>
              <a:schemeClr val="bg1"/>
            </a:solidFill>
            <a:ln w="38100" cap="flat" cmpd="sng">
              <a:solidFill>
                <a:schemeClr val="tx1"/>
              </a:solidFill>
              <a:prstDash val="solid"/>
              <a:miter/>
              <a:headEnd type="none" w="med" len="med"/>
              <a:tailEnd type="none" w="med" len="med"/>
            </a:ln>
          </p:spPr>
          <p:txBody>
            <a:bodyPr wrap="none" lIns="90000" tIns="46800" rIns="90000" bIns="46800" anchor="ctr"/>
            <a:p>
              <a:pPr algn="ctr"/>
              <a:r>
                <a:rPr lang="en-US" altLang="zh-CN" sz="2400" b="1">
                  <a:latin typeface="Times New Roman" panose="02020603050405020304" pitchFamily="18" charset="0"/>
                </a:rPr>
                <a:t>A</a:t>
              </a:r>
              <a:endParaRPr lang="en-US" altLang="zh-CN" sz="2400" b="1">
                <a:latin typeface="Times New Roman" panose="02020603050405020304" pitchFamily="18" charset="0"/>
              </a:endParaRPr>
            </a:p>
          </p:txBody>
        </p:sp>
        <p:sp>
          <p:nvSpPr>
            <p:cNvPr id="364614" name="文本框 364613"/>
            <p:cNvSpPr txBox="1"/>
            <p:nvPr/>
          </p:nvSpPr>
          <p:spPr>
            <a:xfrm>
              <a:off x="1096" y="1003"/>
              <a:ext cx="355"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4579"/>
                                        </p:tgtEl>
                                        <p:attrNameLst>
                                          <p:attrName>style.visibility</p:attrName>
                                        </p:attrNameLst>
                                      </p:cBhvr>
                                      <p:to>
                                        <p:strVal val="visible"/>
                                      </p:to>
                                    </p:set>
                                    <p:animEffect transition="in" filter="checkerboard(across)">
                                      <p:cBhvr>
                                        <p:cTn id="7" dur="500"/>
                                        <p:tgtEl>
                                          <p:spTgt spid="3645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4580"/>
                                        </p:tgtEl>
                                        <p:attrNameLst>
                                          <p:attrName>style.visibility</p:attrName>
                                        </p:attrNameLst>
                                      </p:cBhvr>
                                      <p:to>
                                        <p:strVal val="visible"/>
                                      </p:to>
                                    </p:set>
                                    <p:anim calcmode="lin" valueType="num">
                                      <p:cBhvr additive="base">
                                        <p:cTn id="12" dur="500" fill="hold"/>
                                        <p:tgtEl>
                                          <p:spTgt spid="364580"/>
                                        </p:tgtEl>
                                        <p:attrNameLst>
                                          <p:attrName>ppt_x</p:attrName>
                                        </p:attrNameLst>
                                      </p:cBhvr>
                                      <p:tavLst>
                                        <p:tav tm="0">
                                          <p:val>
                                            <p:strVal val="#ppt_x"/>
                                          </p:val>
                                        </p:tav>
                                        <p:tav tm="100000">
                                          <p:val>
                                            <p:strVal val="#ppt_x"/>
                                          </p:val>
                                        </p:tav>
                                      </p:tavLst>
                                    </p:anim>
                                    <p:anim calcmode="lin" valueType="num">
                                      <p:cBhvr additive="base">
                                        <p:cTn id="13" dur="500" fill="hold"/>
                                        <p:tgtEl>
                                          <p:spTgt spid="364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1673" name="组合 241672"/>
          <p:cNvGrpSpPr/>
          <p:nvPr/>
        </p:nvGrpSpPr>
        <p:grpSpPr>
          <a:xfrm>
            <a:off x="6315075" y="4616450"/>
            <a:ext cx="381000" cy="153988"/>
            <a:chOff x="2200" y="2892"/>
            <a:chExt cx="240" cy="97"/>
          </a:xfrm>
        </p:grpSpPr>
        <p:sp>
          <p:nvSpPr>
            <p:cNvPr id="241674" name="直接连接符 241673"/>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241675" name="直接连接符 241674"/>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241676" name="矩形 241675"/>
            <p:cNvSpPr/>
            <p:nvPr/>
          </p:nvSpPr>
          <p:spPr>
            <a:xfrm>
              <a:off x="2200" y="2904"/>
              <a:ext cx="240" cy="73"/>
            </a:xfrm>
            <a:prstGeom prst="rect">
              <a:avLst/>
            </a:prstGeom>
            <a:solidFill>
              <a:schemeClr val="bg1"/>
            </a:solidFill>
            <a:ln w="25400">
              <a:noFill/>
            </a:ln>
          </p:spPr>
          <p:txBody>
            <a:bodyPr/>
            <a:p>
              <a:endParaRPr lang="zh-CN" altLang="en-US"/>
            </a:p>
          </p:txBody>
        </p:sp>
      </p:grpSp>
      <p:sp>
        <p:nvSpPr>
          <p:cNvPr id="241677" name="矩形 241676"/>
          <p:cNvSpPr/>
          <p:nvPr/>
        </p:nvSpPr>
        <p:spPr>
          <a:xfrm rot="10800000">
            <a:off x="5775325" y="4003675"/>
            <a:ext cx="161925" cy="431800"/>
          </a:xfrm>
          <a:prstGeom prst="rect">
            <a:avLst/>
          </a:prstGeom>
          <a:solidFill>
            <a:schemeClr val="accent1"/>
          </a:solidFill>
          <a:ln w="38100" cap="flat" cmpd="sng">
            <a:solidFill>
              <a:schemeClr val="tx2"/>
            </a:solidFill>
            <a:prstDash val="solid"/>
            <a:miter/>
            <a:headEnd type="none" w="med" len="med"/>
            <a:tailEnd type="none" w="med" len="med"/>
          </a:ln>
        </p:spPr>
        <p:txBody>
          <a:bodyPr/>
          <a:p>
            <a:endParaRPr lang="zh-CN" altLang="en-US"/>
          </a:p>
        </p:txBody>
      </p:sp>
      <p:grpSp>
        <p:nvGrpSpPr>
          <p:cNvPr id="241678" name="组合 241677"/>
          <p:cNvGrpSpPr/>
          <p:nvPr/>
        </p:nvGrpSpPr>
        <p:grpSpPr>
          <a:xfrm rot="5400000">
            <a:off x="5697538" y="4729163"/>
            <a:ext cx="381000" cy="153987"/>
            <a:chOff x="2200" y="2892"/>
            <a:chExt cx="240" cy="97"/>
          </a:xfrm>
        </p:grpSpPr>
        <p:sp>
          <p:nvSpPr>
            <p:cNvPr id="241679" name="直接连接符 241678"/>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241680" name="直接连接符 241679"/>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241681" name="矩形 241680"/>
            <p:cNvSpPr/>
            <p:nvPr/>
          </p:nvSpPr>
          <p:spPr>
            <a:xfrm>
              <a:off x="2200" y="2904"/>
              <a:ext cx="240" cy="73"/>
            </a:xfrm>
            <a:prstGeom prst="rect">
              <a:avLst/>
            </a:prstGeom>
            <a:solidFill>
              <a:schemeClr val="bg1"/>
            </a:solidFill>
            <a:ln w="25400">
              <a:noFill/>
            </a:ln>
          </p:spPr>
          <p:txBody>
            <a:bodyPr/>
            <a:p>
              <a:endParaRPr lang="zh-CN" altLang="en-US"/>
            </a:p>
          </p:txBody>
        </p:sp>
      </p:grpSp>
      <p:sp>
        <p:nvSpPr>
          <p:cNvPr id="241682" name="矩形 241681"/>
          <p:cNvSpPr/>
          <p:nvPr/>
        </p:nvSpPr>
        <p:spPr>
          <a:xfrm rot="5400000">
            <a:off x="6342063" y="3689350"/>
            <a:ext cx="161925" cy="431800"/>
          </a:xfrm>
          <a:prstGeom prst="rect">
            <a:avLst/>
          </a:prstGeom>
          <a:solidFill>
            <a:schemeClr val="accent1"/>
          </a:solidFill>
          <a:ln w="38100" cap="flat" cmpd="sng">
            <a:solidFill>
              <a:schemeClr val="tx2"/>
            </a:solidFill>
            <a:prstDash val="solid"/>
            <a:miter/>
            <a:headEnd type="none" w="med" len="med"/>
            <a:tailEnd type="none" w="med" len="med"/>
          </a:ln>
        </p:spPr>
        <p:txBody>
          <a:bodyPr/>
          <a:p>
            <a:endParaRPr lang="zh-CN" altLang="en-US"/>
          </a:p>
        </p:txBody>
      </p:sp>
      <p:grpSp>
        <p:nvGrpSpPr>
          <p:cNvPr id="241683" name="组合 241682"/>
          <p:cNvGrpSpPr/>
          <p:nvPr/>
        </p:nvGrpSpPr>
        <p:grpSpPr>
          <a:xfrm>
            <a:off x="7324725" y="4648200"/>
            <a:ext cx="130175" cy="579438"/>
            <a:chOff x="5208" y="2249"/>
            <a:chExt cx="82" cy="365"/>
          </a:xfrm>
        </p:grpSpPr>
        <p:sp>
          <p:nvSpPr>
            <p:cNvPr id="241684" name="矩形 241683"/>
            <p:cNvSpPr/>
            <p:nvPr/>
          </p:nvSpPr>
          <p:spPr>
            <a:xfrm>
              <a:off x="5208" y="2249"/>
              <a:ext cx="45" cy="365"/>
            </a:xfrm>
            <a:prstGeom prst="rect">
              <a:avLst/>
            </a:prstGeom>
            <a:solidFill>
              <a:schemeClr val="bg1"/>
            </a:solidFill>
            <a:ln w="25400">
              <a:noFill/>
            </a:ln>
          </p:spPr>
          <p:txBody>
            <a:bodyPr/>
            <a:p>
              <a:endParaRPr lang="zh-CN" altLang="en-US"/>
            </a:p>
          </p:txBody>
        </p:sp>
        <p:sp>
          <p:nvSpPr>
            <p:cNvPr id="241685" name="任意多边形 241684"/>
            <p:cNvSpPr/>
            <p:nvPr/>
          </p:nvSpPr>
          <p:spPr>
            <a:xfrm rot="5400000">
              <a:off x="5230" y="224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sp>
          <p:nvSpPr>
            <p:cNvPr id="241686" name="任意多边形 241685"/>
            <p:cNvSpPr/>
            <p:nvPr/>
          </p:nvSpPr>
          <p:spPr>
            <a:xfrm rot="5400000">
              <a:off x="5230" y="230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sp>
          <p:nvSpPr>
            <p:cNvPr id="241687" name="任意多边形 241686"/>
            <p:cNvSpPr/>
            <p:nvPr/>
          </p:nvSpPr>
          <p:spPr>
            <a:xfrm rot="5400000">
              <a:off x="5230" y="250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sp>
          <p:nvSpPr>
            <p:cNvPr id="241688" name="任意多边形 241687"/>
            <p:cNvSpPr/>
            <p:nvPr/>
          </p:nvSpPr>
          <p:spPr>
            <a:xfrm rot="5400000">
              <a:off x="5230" y="243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sp>
          <p:nvSpPr>
            <p:cNvPr id="241689" name="任意多边形 241688"/>
            <p:cNvSpPr/>
            <p:nvPr/>
          </p:nvSpPr>
          <p:spPr>
            <a:xfrm rot="5400000">
              <a:off x="5230" y="237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sp>
          <p:nvSpPr>
            <p:cNvPr id="241690" name="任意多边形 241689"/>
            <p:cNvSpPr/>
            <p:nvPr/>
          </p:nvSpPr>
          <p:spPr>
            <a:xfrm rot="5400000">
              <a:off x="5230" y="255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p>
              <a:endParaRPr lang="zh-CN" altLang="en-US"/>
            </a:p>
          </p:txBody>
        </p:sp>
      </p:grpSp>
      <p:grpSp>
        <p:nvGrpSpPr>
          <p:cNvPr id="241691" name="组合 241690"/>
          <p:cNvGrpSpPr/>
          <p:nvPr/>
        </p:nvGrpSpPr>
        <p:grpSpPr>
          <a:xfrm>
            <a:off x="6773863" y="3732213"/>
            <a:ext cx="622300" cy="128587"/>
            <a:chOff x="4808" y="390"/>
            <a:chExt cx="392" cy="81"/>
          </a:xfrm>
        </p:grpSpPr>
        <p:sp>
          <p:nvSpPr>
            <p:cNvPr id="241692" name="矩形 241691"/>
            <p:cNvSpPr/>
            <p:nvPr/>
          </p:nvSpPr>
          <p:spPr>
            <a:xfrm rot="16200000">
              <a:off x="4978" y="255"/>
              <a:ext cx="45" cy="386"/>
            </a:xfrm>
            <a:prstGeom prst="rect">
              <a:avLst/>
            </a:prstGeom>
            <a:solidFill>
              <a:schemeClr val="bg1"/>
            </a:solidFill>
            <a:ln w="38100">
              <a:noFill/>
            </a:ln>
          </p:spPr>
          <p:txBody>
            <a:bodyPr/>
            <a:p>
              <a:endParaRPr lang="zh-CN" altLang="en-US"/>
            </a:p>
          </p:txBody>
        </p:sp>
        <p:sp>
          <p:nvSpPr>
            <p:cNvPr id="241693" name="任意多边形 241692"/>
            <p:cNvSpPr/>
            <p:nvPr/>
          </p:nvSpPr>
          <p:spPr>
            <a:xfrm rot="21600000">
              <a:off x="4808"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694" name="任意多边形 241693"/>
            <p:cNvSpPr/>
            <p:nvPr/>
          </p:nvSpPr>
          <p:spPr>
            <a:xfrm rot="21600000">
              <a:off x="4868"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695" name="任意多边形 241694"/>
            <p:cNvSpPr/>
            <p:nvPr/>
          </p:nvSpPr>
          <p:spPr>
            <a:xfrm rot="21600000">
              <a:off x="5080"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696" name="任意多边形 241695"/>
            <p:cNvSpPr/>
            <p:nvPr/>
          </p:nvSpPr>
          <p:spPr>
            <a:xfrm rot="21600000">
              <a:off x="5004"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697" name="任意多边形 241696"/>
            <p:cNvSpPr/>
            <p:nvPr/>
          </p:nvSpPr>
          <p:spPr>
            <a:xfrm rot="21600000">
              <a:off x="4944"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698" name="任意多边形 241697"/>
            <p:cNvSpPr/>
            <p:nvPr/>
          </p:nvSpPr>
          <p:spPr>
            <a:xfrm rot="21600000">
              <a:off x="5140"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grpSp>
      <p:sp>
        <p:nvSpPr>
          <p:cNvPr id="241699" name="矩形 241698"/>
          <p:cNvSpPr/>
          <p:nvPr/>
        </p:nvSpPr>
        <p:spPr>
          <a:xfrm rot="5400000">
            <a:off x="6942138" y="4635500"/>
            <a:ext cx="161925" cy="431800"/>
          </a:xfrm>
          <a:prstGeom prst="rect">
            <a:avLst/>
          </a:prstGeom>
          <a:solidFill>
            <a:schemeClr val="accent1"/>
          </a:solidFill>
          <a:ln w="25400" cap="flat" cmpd="sng">
            <a:solidFill>
              <a:schemeClr val="tx2"/>
            </a:solidFill>
            <a:prstDash val="solid"/>
            <a:miter/>
            <a:headEnd type="none" w="med" len="med"/>
            <a:tailEnd type="none" w="med" len="med"/>
          </a:ln>
        </p:spPr>
        <p:txBody>
          <a:bodyPr/>
          <a:p>
            <a:endParaRPr lang="zh-CN" altLang="en-US"/>
          </a:p>
        </p:txBody>
      </p:sp>
      <p:grpSp>
        <p:nvGrpSpPr>
          <p:cNvPr id="241700" name="组合 241699"/>
          <p:cNvGrpSpPr/>
          <p:nvPr/>
        </p:nvGrpSpPr>
        <p:grpSpPr>
          <a:xfrm>
            <a:off x="6807200" y="5037138"/>
            <a:ext cx="381000" cy="153987"/>
            <a:chOff x="2200" y="2892"/>
            <a:chExt cx="240" cy="97"/>
          </a:xfrm>
        </p:grpSpPr>
        <p:sp>
          <p:nvSpPr>
            <p:cNvPr id="241701" name="直接连接符 241700"/>
            <p:cNvSpPr/>
            <p:nvPr/>
          </p:nvSpPr>
          <p:spPr>
            <a:xfrm>
              <a:off x="2200" y="2892"/>
              <a:ext cx="240" cy="0"/>
            </a:xfrm>
            <a:prstGeom prst="line">
              <a:avLst/>
            </a:prstGeom>
            <a:ln w="25400" cap="flat" cmpd="sng">
              <a:solidFill>
                <a:schemeClr val="tx1"/>
              </a:solidFill>
              <a:prstDash val="solid"/>
              <a:headEnd type="none" w="med" len="med"/>
              <a:tailEnd type="none" w="med" len="med"/>
            </a:ln>
          </p:spPr>
        </p:sp>
        <p:sp>
          <p:nvSpPr>
            <p:cNvPr id="241702" name="直接连接符 241701"/>
            <p:cNvSpPr/>
            <p:nvPr/>
          </p:nvSpPr>
          <p:spPr>
            <a:xfrm>
              <a:off x="2200" y="2989"/>
              <a:ext cx="240" cy="0"/>
            </a:xfrm>
            <a:prstGeom prst="line">
              <a:avLst/>
            </a:prstGeom>
            <a:ln w="25400" cap="flat" cmpd="sng">
              <a:solidFill>
                <a:schemeClr val="tx1"/>
              </a:solidFill>
              <a:prstDash val="solid"/>
              <a:headEnd type="none" w="med" len="med"/>
              <a:tailEnd type="none" w="med" len="med"/>
            </a:ln>
          </p:spPr>
        </p:sp>
        <p:sp>
          <p:nvSpPr>
            <p:cNvPr id="241703" name="矩形 241702"/>
            <p:cNvSpPr/>
            <p:nvPr/>
          </p:nvSpPr>
          <p:spPr>
            <a:xfrm>
              <a:off x="2200" y="2904"/>
              <a:ext cx="240" cy="73"/>
            </a:xfrm>
            <a:prstGeom prst="rect">
              <a:avLst/>
            </a:prstGeom>
            <a:solidFill>
              <a:schemeClr val="bg1"/>
            </a:solidFill>
            <a:ln w="25400">
              <a:noFill/>
            </a:ln>
          </p:spPr>
          <p:txBody>
            <a:bodyPr/>
            <a:p>
              <a:endParaRPr lang="zh-CN" altLang="en-US"/>
            </a:p>
          </p:txBody>
        </p:sp>
      </p:grpSp>
      <p:sp>
        <p:nvSpPr>
          <p:cNvPr id="241728" name="直接连接符 241727"/>
          <p:cNvSpPr/>
          <p:nvPr/>
        </p:nvSpPr>
        <p:spPr>
          <a:xfrm>
            <a:off x="7785100" y="3851275"/>
            <a:ext cx="0" cy="522288"/>
          </a:xfrm>
          <a:prstGeom prst="line">
            <a:avLst/>
          </a:prstGeom>
          <a:ln w="38100" cap="flat" cmpd="sng">
            <a:solidFill>
              <a:schemeClr val="tx1"/>
            </a:solidFill>
            <a:prstDash val="solid"/>
            <a:headEnd type="none" w="med" len="med"/>
            <a:tailEnd type="none" w="med" len="med"/>
          </a:ln>
        </p:spPr>
      </p:sp>
      <p:sp>
        <p:nvSpPr>
          <p:cNvPr id="241755" name="矩形 241754"/>
          <p:cNvSpPr/>
          <p:nvPr/>
        </p:nvSpPr>
        <p:spPr>
          <a:xfrm>
            <a:off x="7045325" y="3068638"/>
            <a:ext cx="268288" cy="457200"/>
          </a:xfrm>
          <a:prstGeom prst="rect">
            <a:avLst/>
          </a:prstGeom>
          <a:noFill/>
          <a:ln w="38100">
            <a:noFill/>
          </a:ln>
        </p:spPr>
        <p:txBody>
          <a:bodyPr wrap="none" anchor="t">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41760" name="椭圆 241759"/>
          <p:cNvSpPr/>
          <p:nvPr/>
        </p:nvSpPr>
        <p:spPr>
          <a:xfrm>
            <a:off x="8170863" y="4508500"/>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1761" name="椭圆 241760"/>
          <p:cNvSpPr/>
          <p:nvPr/>
        </p:nvSpPr>
        <p:spPr>
          <a:xfrm>
            <a:off x="8043863" y="4005263"/>
            <a:ext cx="107950" cy="107950"/>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grpSp>
        <p:nvGrpSpPr>
          <p:cNvPr id="241778" name="组合 241777"/>
          <p:cNvGrpSpPr/>
          <p:nvPr/>
        </p:nvGrpSpPr>
        <p:grpSpPr>
          <a:xfrm>
            <a:off x="858838" y="2909888"/>
            <a:ext cx="4129087" cy="2406650"/>
            <a:chOff x="317" y="171"/>
            <a:chExt cx="2601" cy="1516"/>
          </a:xfrm>
        </p:grpSpPr>
        <p:sp>
          <p:nvSpPr>
            <p:cNvPr id="241713" name="直接连接符 241712"/>
            <p:cNvSpPr/>
            <p:nvPr/>
          </p:nvSpPr>
          <p:spPr>
            <a:xfrm>
              <a:off x="862" y="492"/>
              <a:ext cx="6" cy="431"/>
            </a:xfrm>
            <a:prstGeom prst="line">
              <a:avLst/>
            </a:prstGeom>
            <a:ln w="38100" cap="flat" cmpd="sng">
              <a:solidFill>
                <a:schemeClr val="tx1"/>
              </a:solidFill>
              <a:prstDash val="solid"/>
              <a:headEnd type="none" w="med" len="med"/>
              <a:tailEnd type="none" w="med" len="med"/>
            </a:ln>
          </p:spPr>
        </p:sp>
        <p:sp>
          <p:nvSpPr>
            <p:cNvPr id="241714" name="直接连接符 241713"/>
            <p:cNvSpPr/>
            <p:nvPr/>
          </p:nvSpPr>
          <p:spPr>
            <a:xfrm>
              <a:off x="872" y="913"/>
              <a:ext cx="726" cy="0"/>
            </a:xfrm>
            <a:prstGeom prst="line">
              <a:avLst/>
            </a:prstGeom>
            <a:ln w="38100" cap="flat" cmpd="sng">
              <a:solidFill>
                <a:schemeClr val="tx1"/>
              </a:solidFill>
              <a:prstDash val="solid"/>
              <a:headEnd type="none" w="med" len="med"/>
              <a:tailEnd type="none" w="med" len="med"/>
            </a:ln>
          </p:spPr>
        </p:sp>
        <p:sp>
          <p:nvSpPr>
            <p:cNvPr id="241742" name="文本框 241741"/>
            <p:cNvSpPr txBox="1"/>
            <p:nvPr/>
          </p:nvSpPr>
          <p:spPr>
            <a:xfrm>
              <a:off x="1141" y="171"/>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41743" name="直接连接符 241742"/>
            <p:cNvSpPr/>
            <p:nvPr/>
          </p:nvSpPr>
          <p:spPr>
            <a:xfrm>
              <a:off x="1598" y="692"/>
              <a:ext cx="970" cy="1"/>
            </a:xfrm>
            <a:prstGeom prst="line">
              <a:avLst/>
            </a:prstGeom>
            <a:ln w="38100" cap="flat" cmpd="sng">
              <a:solidFill>
                <a:schemeClr val="tx1"/>
              </a:solidFill>
              <a:prstDash val="solid"/>
              <a:headEnd type="oval" w="med" len="med"/>
              <a:tailEnd type="none" w="med" len="med"/>
            </a:ln>
          </p:spPr>
        </p:sp>
        <p:sp>
          <p:nvSpPr>
            <p:cNvPr id="241744" name="直接连接符 241743"/>
            <p:cNvSpPr/>
            <p:nvPr/>
          </p:nvSpPr>
          <p:spPr>
            <a:xfrm flipV="1">
              <a:off x="494" y="1661"/>
              <a:ext cx="2074" cy="0"/>
            </a:xfrm>
            <a:prstGeom prst="line">
              <a:avLst/>
            </a:prstGeom>
            <a:ln w="38100" cap="flat" cmpd="sng">
              <a:solidFill>
                <a:schemeClr val="tx1"/>
              </a:solidFill>
              <a:prstDash val="solid"/>
              <a:headEnd type="none" w="med" len="med"/>
              <a:tailEnd type="none" w="med" len="med"/>
            </a:ln>
          </p:spPr>
        </p:sp>
        <p:sp>
          <p:nvSpPr>
            <p:cNvPr id="241745" name="直接连接符 241744"/>
            <p:cNvSpPr/>
            <p:nvPr/>
          </p:nvSpPr>
          <p:spPr>
            <a:xfrm>
              <a:off x="862" y="492"/>
              <a:ext cx="736" cy="0"/>
            </a:xfrm>
            <a:prstGeom prst="line">
              <a:avLst/>
            </a:prstGeom>
            <a:ln w="38100" cap="flat" cmpd="sng">
              <a:solidFill>
                <a:schemeClr val="tx1"/>
              </a:solidFill>
              <a:prstDash val="solid"/>
              <a:headEnd type="none" w="med" len="med"/>
              <a:tailEnd type="none" w="med" len="med"/>
            </a:ln>
          </p:spPr>
        </p:sp>
        <p:sp>
          <p:nvSpPr>
            <p:cNvPr id="241746" name="直接连接符 241745"/>
            <p:cNvSpPr/>
            <p:nvPr/>
          </p:nvSpPr>
          <p:spPr>
            <a:xfrm flipV="1">
              <a:off x="494" y="698"/>
              <a:ext cx="368" cy="0"/>
            </a:xfrm>
            <a:prstGeom prst="line">
              <a:avLst/>
            </a:prstGeom>
            <a:ln w="38100" cap="flat" cmpd="sng">
              <a:solidFill>
                <a:schemeClr val="tx1"/>
              </a:solidFill>
              <a:prstDash val="solid"/>
              <a:headEnd type="none" w="med" len="med"/>
              <a:tailEnd type="oval" w="med" len="med"/>
            </a:ln>
          </p:spPr>
        </p:sp>
        <p:sp>
          <p:nvSpPr>
            <p:cNvPr id="241747" name="直接连接符 241746"/>
            <p:cNvSpPr/>
            <p:nvPr/>
          </p:nvSpPr>
          <p:spPr>
            <a:xfrm flipV="1">
              <a:off x="2568" y="693"/>
              <a:ext cx="0" cy="968"/>
            </a:xfrm>
            <a:prstGeom prst="line">
              <a:avLst/>
            </a:prstGeom>
            <a:ln w="38100" cap="flat" cmpd="sng">
              <a:solidFill>
                <a:schemeClr val="tx1"/>
              </a:solidFill>
              <a:prstDash val="solid"/>
              <a:headEnd type="none" w="med" len="med"/>
              <a:tailEnd type="none" w="med" len="med"/>
            </a:ln>
          </p:spPr>
        </p:sp>
        <p:sp>
          <p:nvSpPr>
            <p:cNvPr id="241748" name="椭圆 241747"/>
            <p:cNvSpPr/>
            <p:nvPr/>
          </p:nvSpPr>
          <p:spPr>
            <a:xfrm>
              <a:off x="426" y="1619"/>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1749" name="椭圆 241748"/>
            <p:cNvSpPr/>
            <p:nvPr/>
          </p:nvSpPr>
          <p:spPr>
            <a:xfrm>
              <a:off x="422" y="664"/>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41751" name="文本框 241750"/>
            <p:cNvSpPr txBox="1"/>
            <p:nvPr/>
          </p:nvSpPr>
          <p:spPr>
            <a:xfrm>
              <a:off x="2252" y="1026"/>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41752" name="文本框 241751"/>
            <p:cNvSpPr txBox="1"/>
            <p:nvPr/>
          </p:nvSpPr>
          <p:spPr>
            <a:xfrm>
              <a:off x="347" y="717"/>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41753" name="文本框 241752"/>
            <p:cNvSpPr txBox="1"/>
            <p:nvPr/>
          </p:nvSpPr>
          <p:spPr>
            <a:xfrm>
              <a:off x="358" y="135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41754" name="矩形 241753"/>
            <p:cNvSpPr/>
            <p:nvPr/>
          </p:nvSpPr>
          <p:spPr>
            <a:xfrm>
              <a:off x="317" y="1039"/>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sp>
          <p:nvSpPr>
            <p:cNvPr id="241756" name="文本框 241755"/>
            <p:cNvSpPr txBox="1"/>
            <p:nvPr/>
          </p:nvSpPr>
          <p:spPr>
            <a:xfrm>
              <a:off x="2679" y="69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41757" name="文本框 241756"/>
            <p:cNvSpPr txBox="1"/>
            <p:nvPr/>
          </p:nvSpPr>
          <p:spPr>
            <a:xfrm>
              <a:off x="2659" y="1334"/>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41758" name="矩形 241757"/>
            <p:cNvSpPr/>
            <p:nvPr/>
          </p:nvSpPr>
          <p:spPr>
            <a:xfrm>
              <a:off x="2631" y="1002"/>
              <a:ext cx="287"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2</a:t>
              </a:r>
              <a:endParaRPr lang="en-US" altLang="zh-CN" sz="2400" b="1" baseline="-25000">
                <a:latin typeface="Times New Roman" panose="02020603050405020304" pitchFamily="18" charset="0"/>
              </a:endParaRPr>
            </a:p>
          </p:txBody>
        </p:sp>
        <p:grpSp>
          <p:nvGrpSpPr>
            <p:cNvPr id="241762" name="组合 241761"/>
            <p:cNvGrpSpPr/>
            <p:nvPr/>
          </p:nvGrpSpPr>
          <p:grpSpPr>
            <a:xfrm>
              <a:off x="1043" y="436"/>
              <a:ext cx="392" cy="81"/>
              <a:chOff x="4808" y="390"/>
              <a:chExt cx="392" cy="81"/>
            </a:xfrm>
          </p:grpSpPr>
          <p:sp>
            <p:nvSpPr>
              <p:cNvPr id="241763" name="矩形 241762"/>
              <p:cNvSpPr/>
              <p:nvPr/>
            </p:nvSpPr>
            <p:spPr>
              <a:xfrm rot="16200000">
                <a:off x="4978" y="255"/>
                <a:ext cx="45" cy="386"/>
              </a:xfrm>
              <a:prstGeom prst="rect">
                <a:avLst/>
              </a:prstGeom>
              <a:solidFill>
                <a:schemeClr val="bg1"/>
              </a:solidFill>
              <a:ln w="38100">
                <a:noFill/>
              </a:ln>
            </p:spPr>
            <p:txBody>
              <a:bodyPr/>
              <a:p>
                <a:endParaRPr lang="zh-CN" altLang="en-US"/>
              </a:p>
            </p:txBody>
          </p:sp>
          <p:sp>
            <p:nvSpPr>
              <p:cNvPr id="241764" name="任意多边形 241763"/>
              <p:cNvSpPr/>
              <p:nvPr/>
            </p:nvSpPr>
            <p:spPr>
              <a:xfrm rot="21600000">
                <a:off x="4808"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765" name="任意多边形 241764"/>
              <p:cNvSpPr/>
              <p:nvPr/>
            </p:nvSpPr>
            <p:spPr>
              <a:xfrm rot="21600000">
                <a:off x="4868"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766" name="任意多边形 241765"/>
              <p:cNvSpPr/>
              <p:nvPr/>
            </p:nvSpPr>
            <p:spPr>
              <a:xfrm rot="21600000">
                <a:off x="5080"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767" name="任意多边形 241766"/>
              <p:cNvSpPr/>
              <p:nvPr/>
            </p:nvSpPr>
            <p:spPr>
              <a:xfrm rot="21600000">
                <a:off x="5004"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768" name="任意多边形 241767"/>
              <p:cNvSpPr/>
              <p:nvPr/>
            </p:nvSpPr>
            <p:spPr>
              <a:xfrm rot="21600000">
                <a:off x="4944" y="390"/>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sp>
            <p:nvSpPr>
              <p:cNvPr id="241769" name="任意多边形 241768"/>
              <p:cNvSpPr/>
              <p:nvPr/>
            </p:nvSpPr>
            <p:spPr>
              <a:xfrm rot="21600000">
                <a:off x="5140" y="390"/>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p>
                <a:endParaRPr lang="zh-CN" altLang="en-US"/>
              </a:p>
            </p:txBody>
          </p:sp>
        </p:grpSp>
        <p:grpSp>
          <p:nvGrpSpPr>
            <p:cNvPr id="241770" name="组合 241769"/>
            <p:cNvGrpSpPr/>
            <p:nvPr/>
          </p:nvGrpSpPr>
          <p:grpSpPr>
            <a:xfrm rot="5400000">
              <a:off x="1101" y="862"/>
              <a:ext cx="240" cy="97"/>
              <a:chOff x="2200" y="2892"/>
              <a:chExt cx="240" cy="97"/>
            </a:xfrm>
          </p:grpSpPr>
          <p:sp>
            <p:nvSpPr>
              <p:cNvPr id="241771" name="直接连接符 241770"/>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241772" name="直接连接符 241771"/>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241773" name="矩形 241772"/>
              <p:cNvSpPr/>
              <p:nvPr/>
            </p:nvSpPr>
            <p:spPr>
              <a:xfrm>
                <a:off x="2200" y="2904"/>
                <a:ext cx="240" cy="73"/>
              </a:xfrm>
              <a:prstGeom prst="rect">
                <a:avLst/>
              </a:prstGeom>
              <a:solidFill>
                <a:schemeClr val="bg1"/>
              </a:solidFill>
              <a:ln w="25400">
                <a:noFill/>
              </a:ln>
            </p:spPr>
            <p:txBody>
              <a:bodyPr/>
              <a:p>
                <a:endParaRPr lang="zh-CN" altLang="en-US"/>
              </a:p>
            </p:txBody>
          </p:sp>
        </p:grpSp>
        <p:sp>
          <p:nvSpPr>
            <p:cNvPr id="241774" name="直接连接符 241773"/>
            <p:cNvSpPr/>
            <p:nvPr/>
          </p:nvSpPr>
          <p:spPr>
            <a:xfrm>
              <a:off x="1598" y="486"/>
              <a:ext cx="0" cy="433"/>
            </a:xfrm>
            <a:prstGeom prst="line">
              <a:avLst/>
            </a:prstGeom>
            <a:ln w="38100" cap="flat" cmpd="sng">
              <a:solidFill>
                <a:schemeClr val="tx1"/>
              </a:solidFill>
              <a:prstDash val="solid"/>
              <a:headEnd type="none" w="med" len="med"/>
              <a:tailEnd type="none" w="med" len="med"/>
            </a:ln>
          </p:spPr>
        </p:sp>
        <p:sp>
          <p:nvSpPr>
            <p:cNvPr id="241775" name="矩形 241774"/>
            <p:cNvSpPr/>
            <p:nvPr/>
          </p:nvSpPr>
          <p:spPr>
            <a:xfrm rot="10800000">
              <a:off x="2517" y="1055"/>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p>
              <a:endParaRPr lang="zh-CN" altLang="en-US"/>
            </a:p>
          </p:txBody>
        </p:sp>
        <p:sp>
          <p:nvSpPr>
            <p:cNvPr id="241724" name="矩形 241723"/>
            <p:cNvSpPr/>
            <p:nvPr/>
          </p:nvSpPr>
          <p:spPr>
            <a:xfrm>
              <a:off x="1842" y="513"/>
              <a:ext cx="380" cy="370"/>
            </a:xfrm>
            <a:prstGeom prst="rect">
              <a:avLst/>
            </a:prstGeom>
            <a:solidFill>
              <a:schemeClr val="bg1"/>
            </a:solidFill>
            <a:ln w="38100" cap="flat" cmpd="sng">
              <a:solidFill>
                <a:schemeClr val="tx1"/>
              </a:solidFill>
              <a:prstDash val="solid"/>
              <a:miter/>
              <a:headEnd type="none" w="med" len="med"/>
              <a:tailEnd type="none" w="med" len="med"/>
            </a:ln>
          </p:spPr>
          <p:txBody>
            <a:bodyPr wrap="none" lIns="90000" tIns="46800" rIns="90000" bIns="46800" anchor="ctr"/>
            <a:p>
              <a:pPr algn="ctr"/>
              <a:r>
                <a:rPr lang="en-US" altLang="zh-CN" sz="2400" b="1">
                  <a:latin typeface="Times New Roman" panose="02020603050405020304" pitchFamily="18" charset="0"/>
                </a:rPr>
                <a:t>A</a:t>
              </a:r>
              <a:endParaRPr lang="en-US" altLang="zh-CN" sz="2400" b="1">
                <a:latin typeface="Times New Roman" panose="02020603050405020304" pitchFamily="18" charset="0"/>
              </a:endParaRPr>
            </a:p>
          </p:txBody>
        </p:sp>
        <p:sp>
          <p:nvSpPr>
            <p:cNvPr id="241776" name="文本框 241775"/>
            <p:cNvSpPr txBox="1"/>
            <p:nvPr/>
          </p:nvSpPr>
          <p:spPr>
            <a:xfrm>
              <a:off x="1096" y="1003"/>
              <a:ext cx="355"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endParaRPr lang="en-US" altLang="zh-CN" sz="2400" b="1" baseline="-25000">
                <a:latin typeface="Times New Roman" panose="02020603050405020304" pitchFamily="18" charset="0"/>
              </a:endParaRPr>
            </a:p>
          </p:txBody>
        </p:sp>
      </p:grpSp>
      <p:sp>
        <p:nvSpPr>
          <p:cNvPr id="230494" name="直接连接符 230493"/>
          <p:cNvSpPr/>
          <p:nvPr/>
        </p:nvSpPr>
        <p:spPr>
          <a:xfrm>
            <a:off x="5090795" y="221615"/>
            <a:ext cx="0" cy="1524000"/>
          </a:xfrm>
          <a:prstGeom prst="line">
            <a:avLst/>
          </a:prstGeom>
          <a:ln w="38100" cap="flat" cmpd="sng">
            <a:solidFill>
              <a:schemeClr val="tx1"/>
            </a:solidFill>
            <a:prstDash val="solid"/>
            <a:headEnd type="oval" w="med" len="med"/>
            <a:tailEnd type="oval" w="med" len="med"/>
          </a:ln>
        </p:spPr>
      </p:sp>
      <p:sp>
        <p:nvSpPr>
          <p:cNvPr id="230495" name="直接连接符 230494"/>
          <p:cNvSpPr/>
          <p:nvPr/>
        </p:nvSpPr>
        <p:spPr>
          <a:xfrm>
            <a:off x="5090795" y="296545"/>
            <a:ext cx="0" cy="330200"/>
          </a:xfrm>
          <a:prstGeom prst="line">
            <a:avLst/>
          </a:prstGeom>
          <a:ln w="38100" cap="flat" cmpd="sng">
            <a:solidFill>
              <a:srgbClr val="FF0000"/>
            </a:solidFill>
            <a:prstDash val="solid"/>
            <a:headEnd type="none" w="med" len="med"/>
            <a:tailEnd type="stealth" w="med" len="lg"/>
          </a:ln>
        </p:spPr>
      </p:sp>
      <p:graphicFrame>
        <p:nvGraphicFramePr>
          <p:cNvPr id="230496" name="对象 230495"/>
          <p:cNvGraphicFramePr/>
          <p:nvPr/>
        </p:nvGraphicFramePr>
        <p:xfrm>
          <a:off x="3798570" y="405765"/>
          <a:ext cx="381000" cy="482600"/>
        </p:xfrm>
        <a:graphic>
          <a:graphicData uri="http://schemas.openxmlformats.org/presentationml/2006/ole">
            <mc:AlternateContent xmlns:mc="http://schemas.openxmlformats.org/markup-compatibility/2006">
              <mc:Choice xmlns:v="urn:schemas-microsoft-com:vml" Requires="v">
                <p:oleObj spid="_x0000_s3128" name="" r:id="rId1" imgW="190500" imgH="241300" progId="Equation.3">
                  <p:embed/>
                </p:oleObj>
              </mc:Choice>
              <mc:Fallback>
                <p:oleObj name="" r:id="rId1" imgW="190500" imgH="241300" progId="Equation.3">
                  <p:embed/>
                  <p:pic>
                    <p:nvPicPr>
                      <p:cNvPr id="0" name="图片 3127"/>
                      <p:cNvPicPr/>
                      <p:nvPr/>
                    </p:nvPicPr>
                    <p:blipFill>
                      <a:blip r:embed="rId2"/>
                      <a:stretch>
                        <a:fillRect/>
                      </a:stretch>
                    </p:blipFill>
                    <p:spPr>
                      <a:xfrm>
                        <a:off x="3798570" y="405765"/>
                        <a:ext cx="381000" cy="482600"/>
                      </a:xfrm>
                      <a:prstGeom prst="rect">
                        <a:avLst/>
                      </a:prstGeom>
                      <a:noFill/>
                      <a:ln w="38100">
                        <a:noFill/>
                        <a:miter/>
                      </a:ln>
                    </p:spPr>
                  </p:pic>
                </p:oleObj>
              </mc:Fallback>
            </mc:AlternateContent>
          </a:graphicData>
        </a:graphic>
      </p:graphicFrame>
      <p:graphicFrame>
        <p:nvGraphicFramePr>
          <p:cNvPr id="230497" name="对象 230496"/>
          <p:cNvGraphicFramePr/>
          <p:nvPr/>
        </p:nvGraphicFramePr>
        <p:xfrm>
          <a:off x="7155815" y="836295"/>
          <a:ext cx="307975" cy="381000"/>
        </p:xfrm>
        <a:graphic>
          <a:graphicData uri="http://schemas.openxmlformats.org/presentationml/2006/ole">
            <mc:AlternateContent xmlns:mc="http://schemas.openxmlformats.org/markup-compatibility/2006">
              <mc:Choice xmlns:v="urn:schemas-microsoft-com:vml" Requires="v">
                <p:oleObj spid="_x0000_s3127" name="" r:id="rId3" imgW="165100" imgH="203200" progId="Equation.3">
                  <p:embed/>
                </p:oleObj>
              </mc:Choice>
              <mc:Fallback>
                <p:oleObj name="" r:id="rId3" imgW="165100" imgH="203200" progId="Equation.3">
                  <p:embed/>
                  <p:pic>
                    <p:nvPicPr>
                      <p:cNvPr id="0" name="图片 3126"/>
                      <p:cNvPicPr/>
                      <p:nvPr/>
                    </p:nvPicPr>
                    <p:blipFill>
                      <a:blip r:embed="rId4"/>
                      <a:stretch>
                        <a:fillRect/>
                      </a:stretch>
                    </p:blipFill>
                    <p:spPr>
                      <a:xfrm>
                        <a:off x="7155815" y="836295"/>
                        <a:ext cx="307975" cy="381000"/>
                      </a:xfrm>
                      <a:prstGeom prst="rect">
                        <a:avLst/>
                      </a:prstGeom>
                      <a:noFill/>
                      <a:ln w="38100">
                        <a:noFill/>
                        <a:miter/>
                      </a:ln>
                    </p:spPr>
                  </p:pic>
                </p:oleObj>
              </mc:Fallback>
            </mc:AlternateContent>
          </a:graphicData>
        </a:graphic>
      </p:graphicFrame>
      <p:sp>
        <p:nvSpPr>
          <p:cNvPr id="230498" name="文本框 230497"/>
          <p:cNvSpPr txBox="1"/>
          <p:nvPr/>
        </p:nvSpPr>
        <p:spPr>
          <a:xfrm>
            <a:off x="6225540" y="1004570"/>
            <a:ext cx="765175" cy="396875"/>
          </a:xfrm>
          <a:prstGeom prst="rect">
            <a:avLst/>
          </a:prstGeom>
          <a:noFill/>
          <a:ln w="9525">
            <a:noFill/>
          </a:ln>
        </p:spPr>
        <p:txBody>
          <a:bodyPr>
            <a:spAutoFit/>
          </a:bodyPr>
          <a:p>
            <a:r>
              <a:rPr lang="en-US" altLang="zh-CN" sz="2000" b="1">
                <a:latin typeface="Times New Roman" panose="02020603050405020304" pitchFamily="18" charset="0"/>
              </a:rPr>
              <a:t>j</a:t>
            </a:r>
            <a:r>
              <a:rPr lang="en-US" altLang="zh-CN" sz="2000" b="1" i="1">
                <a:latin typeface="Times New Roman" panose="02020603050405020304" pitchFamily="18" charset="0"/>
                <a:sym typeface="Symbol" panose="05050102010706020507" pitchFamily="18" charset="2"/>
              </a:rPr>
              <a:t></a:t>
            </a:r>
            <a:r>
              <a:rPr lang="en-US" altLang="zh-CN" sz="2000" b="1" baseline="-25000">
                <a:latin typeface="Times New Roman" panose="02020603050405020304" pitchFamily="18" charset="0"/>
                <a:sym typeface="Symbol" panose="05050102010706020507" pitchFamily="18" charset="2"/>
              </a:rPr>
              <a:t>0</a:t>
            </a:r>
            <a:r>
              <a:rPr lang="en-US" altLang="zh-CN" sz="2000" b="1">
                <a:latin typeface="Times New Roman" panose="02020603050405020304" pitchFamily="18" charset="0"/>
              </a:rPr>
              <a:t>C</a:t>
            </a:r>
            <a:endParaRPr lang="en-US" altLang="zh-CN" sz="2000" b="1">
              <a:latin typeface="Times New Roman" panose="02020603050405020304" pitchFamily="18" charset="0"/>
            </a:endParaRPr>
          </a:p>
        </p:txBody>
      </p:sp>
      <p:graphicFrame>
        <p:nvGraphicFramePr>
          <p:cNvPr id="230499" name="对象 230498"/>
          <p:cNvGraphicFramePr/>
          <p:nvPr/>
        </p:nvGraphicFramePr>
        <p:xfrm>
          <a:off x="5459095" y="672465"/>
          <a:ext cx="641350" cy="728980"/>
        </p:xfrm>
        <a:graphic>
          <a:graphicData uri="http://schemas.openxmlformats.org/presentationml/2006/ole">
            <mc:AlternateContent xmlns:mc="http://schemas.openxmlformats.org/markup-compatibility/2006">
              <mc:Choice xmlns:v="urn:schemas-microsoft-com:vml" Requires="v">
                <p:oleObj spid="_x0000_s3130" name="" r:id="rId5" imgW="393700" imgH="444500" progId="Equation.3">
                  <p:embed/>
                </p:oleObj>
              </mc:Choice>
              <mc:Fallback>
                <p:oleObj name="" r:id="rId5" imgW="393700" imgH="444500" progId="Equation.3">
                  <p:embed/>
                  <p:pic>
                    <p:nvPicPr>
                      <p:cNvPr id="0" name="图片 3129"/>
                      <p:cNvPicPr/>
                      <p:nvPr/>
                    </p:nvPicPr>
                    <p:blipFill>
                      <a:blip r:embed="rId6"/>
                      <a:stretch>
                        <a:fillRect/>
                      </a:stretch>
                    </p:blipFill>
                    <p:spPr>
                      <a:xfrm>
                        <a:off x="5459095" y="672465"/>
                        <a:ext cx="641350" cy="728980"/>
                      </a:xfrm>
                      <a:prstGeom prst="rect">
                        <a:avLst/>
                      </a:prstGeom>
                      <a:noFill/>
                      <a:ln w="38100">
                        <a:noFill/>
                        <a:miter/>
                      </a:ln>
                    </p:spPr>
                  </p:pic>
                </p:oleObj>
              </mc:Fallback>
            </mc:AlternateContent>
          </a:graphicData>
        </a:graphic>
      </p:graphicFrame>
      <p:grpSp>
        <p:nvGrpSpPr>
          <p:cNvPr id="230500" name="组合 230499"/>
          <p:cNvGrpSpPr/>
          <p:nvPr/>
        </p:nvGrpSpPr>
        <p:grpSpPr>
          <a:xfrm rot="0">
            <a:off x="6774815" y="934720"/>
            <a:ext cx="381000" cy="152400"/>
            <a:chOff x="1148" y="1106"/>
            <a:chExt cx="240" cy="96"/>
          </a:xfrm>
        </p:grpSpPr>
        <p:sp>
          <p:nvSpPr>
            <p:cNvPr id="230501" name="直接连接符 230500"/>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30502" name="直接连接符 230501"/>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30503" name="组合 230502"/>
          <p:cNvGrpSpPr/>
          <p:nvPr/>
        </p:nvGrpSpPr>
        <p:grpSpPr>
          <a:xfrm rot="5400000">
            <a:off x="5815965" y="975995"/>
            <a:ext cx="609600" cy="90170"/>
            <a:chOff x="576" y="711"/>
            <a:chExt cx="384" cy="57"/>
          </a:xfrm>
        </p:grpSpPr>
        <p:sp>
          <p:nvSpPr>
            <p:cNvPr id="230504" name="任意多边形 230503"/>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0505" name="任意多边形 230504"/>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0506" name="任意多边形 230505"/>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30507" name="任意多边形 230506"/>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30508" name="直接连接符 230507"/>
          <p:cNvSpPr/>
          <p:nvPr/>
        </p:nvSpPr>
        <p:spPr>
          <a:xfrm>
            <a:off x="6076315" y="221615"/>
            <a:ext cx="0" cy="522605"/>
          </a:xfrm>
          <a:prstGeom prst="line">
            <a:avLst/>
          </a:prstGeom>
          <a:ln w="38100" cap="flat" cmpd="sng">
            <a:solidFill>
              <a:schemeClr val="tx1"/>
            </a:solidFill>
            <a:prstDash val="solid"/>
            <a:headEnd type="oval" w="med" len="med"/>
            <a:tailEnd type="none" w="med" len="med"/>
          </a:ln>
        </p:spPr>
      </p:sp>
      <p:sp>
        <p:nvSpPr>
          <p:cNvPr id="230509" name="直接连接符 230508"/>
          <p:cNvSpPr/>
          <p:nvPr/>
        </p:nvSpPr>
        <p:spPr>
          <a:xfrm flipV="1">
            <a:off x="4272915" y="1745615"/>
            <a:ext cx="2690495" cy="8255"/>
          </a:xfrm>
          <a:prstGeom prst="line">
            <a:avLst/>
          </a:prstGeom>
          <a:ln w="38100" cap="flat" cmpd="sng">
            <a:solidFill>
              <a:schemeClr val="tx1"/>
            </a:solidFill>
            <a:prstDash val="solid"/>
            <a:headEnd type="none" w="med" len="med"/>
            <a:tailEnd type="none" w="med" len="med"/>
          </a:ln>
        </p:spPr>
      </p:sp>
      <p:sp>
        <p:nvSpPr>
          <p:cNvPr id="230510" name="直接连接符 230509"/>
          <p:cNvSpPr/>
          <p:nvPr/>
        </p:nvSpPr>
        <p:spPr>
          <a:xfrm>
            <a:off x="6965315" y="221615"/>
            <a:ext cx="0" cy="694055"/>
          </a:xfrm>
          <a:prstGeom prst="line">
            <a:avLst/>
          </a:prstGeom>
          <a:ln w="38100" cap="flat" cmpd="sng">
            <a:solidFill>
              <a:schemeClr val="tx1"/>
            </a:solidFill>
            <a:prstDash val="solid"/>
            <a:headEnd type="none" w="med" len="med"/>
            <a:tailEnd type="none" w="med" len="med"/>
          </a:ln>
        </p:spPr>
      </p:sp>
      <p:sp>
        <p:nvSpPr>
          <p:cNvPr id="230511" name="直接连接符 230510"/>
          <p:cNvSpPr/>
          <p:nvPr/>
        </p:nvSpPr>
        <p:spPr>
          <a:xfrm>
            <a:off x="4272915" y="221615"/>
            <a:ext cx="2690495" cy="3175"/>
          </a:xfrm>
          <a:prstGeom prst="line">
            <a:avLst/>
          </a:prstGeom>
          <a:ln w="38100" cap="flat" cmpd="sng">
            <a:solidFill>
              <a:schemeClr val="tx1"/>
            </a:solidFill>
            <a:prstDash val="solid"/>
            <a:headEnd type="none" w="med" len="med"/>
            <a:tailEnd type="none" w="med" len="med"/>
          </a:ln>
        </p:spPr>
      </p:sp>
      <p:sp>
        <p:nvSpPr>
          <p:cNvPr id="230512" name="直接连接符 230511"/>
          <p:cNvSpPr/>
          <p:nvPr/>
        </p:nvSpPr>
        <p:spPr>
          <a:xfrm flipV="1">
            <a:off x="6964045" y="1087120"/>
            <a:ext cx="0" cy="666750"/>
          </a:xfrm>
          <a:prstGeom prst="line">
            <a:avLst/>
          </a:prstGeom>
          <a:ln w="38100" cap="flat" cmpd="sng">
            <a:solidFill>
              <a:schemeClr val="tx1"/>
            </a:solidFill>
            <a:prstDash val="solid"/>
            <a:headEnd type="none" w="med" len="med"/>
            <a:tailEnd type="none" w="med" len="med"/>
          </a:ln>
        </p:spPr>
      </p:sp>
      <p:sp>
        <p:nvSpPr>
          <p:cNvPr id="230513" name="文本框 230512"/>
          <p:cNvSpPr txBox="1"/>
          <p:nvPr/>
        </p:nvSpPr>
        <p:spPr>
          <a:xfrm>
            <a:off x="4584065" y="824865"/>
            <a:ext cx="492125" cy="457200"/>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30514" name="文本框 230513"/>
          <p:cNvSpPr txBox="1"/>
          <p:nvPr/>
        </p:nvSpPr>
        <p:spPr>
          <a:xfrm>
            <a:off x="7106920" y="379095"/>
            <a:ext cx="356870" cy="457200"/>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30515" name="文本框 230514"/>
          <p:cNvSpPr txBox="1"/>
          <p:nvPr/>
        </p:nvSpPr>
        <p:spPr>
          <a:xfrm>
            <a:off x="7105015" y="1158240"/>
            <a:ext cx="336550" cy="457200"/>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30516" name="矩形 230515"/>
          <p:cNvSpPr/>
          <p:nvPr/>
        </p:nvSpPr>
        <p:spPr>
          <a:xfrm rot="5400000">
            <a:off x="4820920" y="922020"/>
            <a:ext cx="538480" cy="180975"/>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30517" name="直接连接符 230516"/>
          <p:cNvSpPr/>
          <p:nvPr/>
        </p:nvSpPr>
        <p:spPr>
          <a:xfrm>
            <a:off x="6103620" y="1323340"/>
            <a:ext cx="3175" cy="422275"/>
          </a:xfrm>
          <a:prstGeom prst="line">
            <a:avLst/>
          </a:prstGeom>
          <a:ln w="38100" cap="flat" cmpd="sng">
            <a:solidFill>
              <a:schemeClr val="tx1"/>
            </a:solidFill>
            <a:prstDash val="solid"/>
            <a:headEnd type="none" w="med" len="med"/>
            <a:tailEnd type="oval" w="med" len="med"/>
          </a:ln>
        </p:spPr>
      </p:sp>
      <p:sp>
        <p:nvSpPr>
          <p:cNvPr id="230518" name="直接连接符 230517"/>
          <p:cNvSpPr/>
          <p:nvPr/>
        </p:nvSpPr>
        <p:spPr>
          <a:xfrm flipV="1">
            <a:off x="4276090" y="213995"/>
            <a:ext cx="0" cy="1539875"/>
          </a:xfrm>
          <a:prstGeom prst="line">
            <a:avLst/>
          </a:prstGeom>
          <a:ln w="38100" cap="flat" cmpd="sng">
            <a:solidFill>
              <a:schemeClr val="tx1"/>
            </a:solidFill>
            <a:prstDash val="solid"/>
            <a:headEnd type="none" w="med" len="med"/>
            <a:tailEnd type="none" w="med" len="med"/>
          </a:ln>
        </p:spPr>
      </p:sp>
      <p:grpSp>
        <p:nvGrpSpPr>
          <p:cNvPr id="230519" name="组合 230518"/>
          <p:cNvGrpSpPr/>
          <p:nvPr/>
        </p:nvGrpSpPr>
        <p:grpSpPr>
          <a:xfrm rot="0">
            <a:off x="4023995" y="807720"/>
            <a:ext cx="496570" cy="474980"/>
            <a:chOff x="3358" y="1792"/>
            <a:chExt cx="313" cy="299"/>
          </a:xfrm>
        </p:grpSpPr>
        <p:sp>
          <p:nvSpPr>
            <p:cNvPr id="230520" name="椭圆 230519"/>
            <p:cNvSpPr/>
            <p:nvPr/>
          </p:nvSpPr>
          <p:spPr>
            <a:xfrm>
              <a:off x="3358" y="1792"/>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30521" name="直接连接符 230520"/>
            <p:cNvSpPr/>
            <p:nvPr/>
          </p:nvSpPr>
          <p:spPr>
            <a:xfrm>
              <a:off x="3358" y="1951"/>
              <a:ext cx="313" cy="1"/>
            </a:xfrm>
            <a:prstGeom prst="line">
              <a:avLst/>
            </a:prstGeom>
            <a:ln w="38100" cap="flat" cmpd="sng">
              <a:solidFill>
                <a:schemeClr val="tx1"/>
              </a:solidFill>
              <a:prstDash val="solid"/>
              <a:headEnd type="none" w="med" len="med"/>
              <a:tailEnd type="none" w="med" len="med"/>
            </a:ln>
          </p:spPr>
        </p:sp>
      </p:grpSp>
      <p:sp>
        <p:nvSpPr>
          <p:cNvPr id="230522" name="直接连接符 230521"/>
          <p:cNvSpPr/>
          <p:nvPr/>
        </p:nvSpPr>
        <p:spPr>
          <a:xfrm flipH="1" flipV="1">
            <a:off x="4272915" y="523240"/>
            <a:ext cx="3175" cy="284480"/>
          </a:xfrm>
          <a:prstGeom prst="line">
            <a:avLst/>
          </a:prstGeom>
          <a:ln w="38100" cap="flat" cmpd="sng">
            <a:solidFill>
              <a:srgbClr val="FF0000"/>
            </a:solidFill>
            <a:prstDash val="solid"/>
            <a:headEnd type="none" w="med" len="med"/>
            <a:tailEnd type="stealth" w="med" len="lg"/>
          </a:ln>
        </p:spPr>
      </p:sp>
      <p:graphicFrame>
        <p:nvGraphicFramePr>
          <p:cNvPr id="230523" name="对象 230522"/>
          <p:cNvGraphicFramePr/>
          <p:nvPr/>
        </p:nvGraphicFramePr>
        <p:xfrm>
          <a:off x="4624070" y="224790"/>
          <a:ext cx="381000" cy="457200"/>
        </p:xfrm>
        <a:graphic>
          <a:graphicData uri="http://schemas.openxmlformats.org/presentationml/2006/ole">
            <mc:AlternateContent xmlns:mc="http://schemas.openxmlformats.org/markup-compatibility/2006">
              <mc:Choice xmlns:v="urn:schemas-microsoft-com:vml" Requires="v">
                <p:oleObj spid="_x0000_s3076" name="" r:id="rId7" imgW="190500" imgH="228600" progId="Equation.3">
                  <p:embed/>
                </p:oleObj>
              </mc:Choice>
              <mc:Fallback>
                <p:oleObj name="" r:id="rId7" imgW="190500" imgH="228600" progId="Equation.3">
                  <p:embed/>
                  <p:pic>
                    <p:nvPicPr>
                      <p:cNvPr id="0" name="图片 3075"/>
                      <p:cNvPicPr/>
                      <p:nvPr/>
                    </p:nvPicPr>
                    <p:blipFill>
                      <a:blip r:embed="rId8"/>
                      <a:stretch>
                        <a:fillRect/>
                      </a:stretch>
                    </p:blipFill>
                    <p:spPr>
                      <a:xfrm>
                        <a:off x="4624070" y="224790"/>
                        <a:ext cx="381000" cy="457200"/>
                      </a:xfrm>
                      <a:prstGeom prst="rect">
                        <a:avLst/>
                      </a:prstGeom>
                      <a:noFill/>
                      <a:ln w="38100">
                        <a:noFill/>
                        <a:miter/>
                      </a:ln>
                    </p:spPr>
                  </p:pic>
                </p:oleObj>
              </mc:Fallback>
            </mc:AlternateContent>
          </a:graphicData>
        </a:graphic>
      </p:graphicFrame>
      <p:sp>
        <p:nvSpPr>
          <p:cNvPr id="230524" name="直接连接符 230523"/>
          <p:cNvSpPr/>
          <p:nvPr/>
        </p:nvSpPr>
        <p:spPr>
          <a:xfrm>
            <a:off x="6076315" y="316865"/>
            <a:ext cx="0" cy="330200"/>
          </a:xfrm>
          <a:prstGeom prst="line">
            <a:avLst/>
          </a:prstGeom>
          <a:ln w="38100" cap="flat" cmpd="sng">
            <a:solidFill>
              <a:srgbClr val="FF0000"/>
            </a:solidFill>
            <a:prstDash val="solid"/>
            <a:headEnd type="none" w="med" len="med"/>
            <a:tailEnd type="stealth" w="med" len="lg"/>
          </a:ln>
        </p:spPr>
      </p:sp>
      <p:graphicFrame>
        <p:nvGraphicFramePr>
          <p:cNvPr id="230525" name="对象 230524"/>
          <p:cNvGraphicFramePr/>
          <p:nvPr/>
        </p:nvGraphicFramePr>
        <p:xfrm>
          <a:off x="5609590" y="245745"/>
          <a:ext cx="381000" cy="457200"/>
        </p:xfrm>
        <a:graphic>
          <a:graphicData uri="http://schemas.openxmlformats.org/presentationml/2006/ole">
            <mc:AlternateContent xmlns:mc="http://schemas.openxmlformats.org/markup-compatibility/2006">
              <mc:Choice xmlns:v="urn:schemas-microsoft-com:vml" Requires="v">
                <p:oleObj spid="_x0000_s3077" name="" r:id="rId9" imgW="190500" imgH="228600" progId="Equation.3">
                  <p:embed/>
                </p:oleObj>
              </mc:Choice>
              <mc:Fallback>
                <p:oleObj name="" r:id="rId9" imgW="190500" imgH="228600" progId="Equation.3">
                  <p:embed/>
                  <p:pic>
                    <p:nvPicPr>
                      <p:cNvPr id="0" name="图片 3076"/>
                      <p:cNvPicPr/>
                      <p:nvPr/>
                    </p:nvPicPr>
                    <p:blipFill>
                      <a:blip r:embed="rId10"/>
                      <a:stretch>
                        <a:fillRect/>
                      </a:stretch>
                    </p:blipFill>
                    <p:spPr>
                      <a:xfrm>
                        <a:off x="5609590" y="245745"/>
                        <a:ext cx="381000" cy="457200"/>
                      </a:xfrm>
                      <a:prstGeom prst="rect">
                        <a:avLst/>
                      </a:prstGeom>
                      <a:noFill/>
                      <a:ln w="38100">
                        <a:noFill/>
                        <a:miter/>
                      </a:ln>
                    </p:spPr>
                  </p:pic>
                </p:oleObj>
              </mc:Fallback>
            </mc:AlternateContent>
          </a:graphicData>
        </a:graphic>
      </p:graphicFrame>
      <p:sp>
        <p:nvSpPr>
          <p:cNvPr id="230526" name="直接连接符 230525"/>
          <p:cNvSpPr/>
          <p:nvPr/>
        </p:nvSpPr>
        <p:spPr>
          <a:xfrm>
            <a:off x="6962140" y="310515"/>
            <a:ext cx="0" cy="330200"/>
          </a:xfrm>
          <a:prstGeom prst="line">
            <a:avLst/>
          </a:prstGeom>
          <a:ln w="38100" cap="flat" cmpd="sng">
            <a:solidFill>
              <a:srgbClr val="FF0000"/>
            </a:solidFill>
            <a:prstDash val="solid"/>
            <a:headEnd type="none" w="med" len="med"/>
            <a:tailEnd type="stealth" w="med" len="lg"/>
          </a:ln>
        </p:spPr>
      </p:sp>
      <p:graphicFrame>
        <p:nvGraphicFramePr>
          <p:cNvPr id="230527" name="对象 230526"/>
          <p:cNvGraphicFramePr/>
          <p:nvPr/>
        </p:nvGraphicFramePr>
        <p:xfrm>
          <a:off x="6495415" y="233045"/>
          <a:ext cx="381000" cy="482600"/>
        </p:xfrm>
        <a:graphic>
          <a:graphicData uri="http://schemas.openxmlformats.org/presentationml/2006/ole">
            <mc:AlternateContent xmlns:mc="http://schemas.openxmlformats.org/markup-compatibility/2006">
              <mc:Choice xmlns:v="urn:schemas-microsoft-com:vml" Requires="v">
                <p:oleObj spid="_x0000_s3078" name="" r:id="rId11" imgW="190500" imgH="241300" progId="Equation.3">
                  <p:embed/>
                </p:oleObj>
              </mc:Choice>
              <mc:Fallback>
                <p:oleObj name="" r:id="rId11" imgW="190500" imgH="241300" progId="Equation.3">
                  <p:embed/>
                  <p:pic>
                    <p:nvPicPr>
                      <p:cNvPr id="0" name="图片 3077"/>
                      <p:cNvPicPr/>
                      <p:nvPr/>
                    </p:nvPicPr>
                    <p:blipFill>
                      <a:blip r:embed="rId12"/>
                      <a:stretch>
                        <a:fillRect/>
                      </a:stretch>
                    </p:blipFill>
                    <p:spPr>
                      <a:xfrm>
                        <a:off x="6495415" y="233045"/>
                        <a:ext cx="381000" cy="4826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文本框 280577"/>
          <p:cNvSpPr txBox="1"/>
          <p:nvPr/>
        </p:nvSpPr>
        <p:spPr>
          <a:xfrm>
            <a:off x="755650" y="1196975"/>
            <a:ext cx="8001000" cy="1249363"/>
          </a:xfrm>
          <a:prstGeom prst="rect">
            <a:avLst/>
          </a:prstGeom>
          <a:noFill/>
          <a:ln w="9525">
            <a:noFill/>
          </a:ln>
        </p:spPr>
        <p:txBody>
          <a:bodyPr>
            <a:spAutoFit/>
          </a:bodyPr>
          <a:p>
            <a:r>
              <a:rPr lang="en-US" altLang="zh-CN" sz="28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含有电感、电容和电阻元件的单口网络，在某些工作频率上，出现</a:t>
            </a:r>
            <a:r>
              <a:rPr lang="zh-CN" altLang="en-US" sz="2400" b="1" dirty="0">
                <a:solidFill>
                  <a:srgbClr val="FF0000"/>
                </a:solidFill>
                <a:latin typeface="Times New Roman" panose="02020603050405020304" pitchFamily="18" charset="0"/>
              </a:rPr>
              <a:t>端口电压和电流相位相同</a:t>
            </a:r>
            <a:r>
              <a:rPr lang="zh-CN" altLang="en-US" sz="2400" b="1" dirty="0">
                <a:latin typeface="Times New Roman" panose="02020603050405020304" pitchFamily="18" charset="0"/>
              </a:rPr>
              <a:t>的情况时，称电路发生谐振。能发生谐振的电路，称为谐振电路。</a:t>
            </a:r>
            <a:endParaRPr lang="zh-CN" altLang="en-US" sz="2400" b="1">
              <a:latin typeface="Times New Roman" panose="02020603050405020304" pitchFamily="18" charset="0"/>
            </a:endParaRPr>
          </a:p>
        </p:txBody>
      </p:sp>
      <p:sp>
        <p:nvSpPr>
          <p:cNvPr id="280579" name="文本框 280578"/>
          <p:cNvSpPr txBox="1"/>
          <p:nvPr/>
        </p:nvSpPr>
        <p:spPr>
          <a:xfrm>
            <a:off x="2195513" y="465296"/>
            <a:ext cx="4060825" cy="52197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p>
            <a:pPr algn="ctr"/>
            <a:r>
              <a:rPr lang="en-US" altLang="zh-CN" sz="2800" b="1">
                <a:latin typeface="Times New Roman" panose="02020603050405020304" pitchFamily="18" charset="0"/>
              </a:rPr>
              <a:t>14. 1     </a:t>
            </a:r>
            <a:r>
              <a:rPr lang="en-US" altLang="en-US" sz="2800" b="1" err="1">
                <a:latin typeface="Times New Roman" panose="02020603050405020304" pitchFamily="18" charset="0"/>
              </a:rPr>
              <a:t>谐振电路</a:t>
            </a:r>
            <a:endParaRPr lang="en-US" altLang="zh-CN" sz="2800" b="1">
              <a:latin typeface="Times New Roman" panose="02020603050405020304" pitchFamily="18" charset="0"/>
            </a:endParaRPr>
          </a:p>
        </p:txBody>
      </p:sp>
      <p:grpSp>
        <p:nvGrpSpPr>
          <p:cNvPr id="280580" name="组合 280579"/>
          <p:cNvGrpSpPr/>
          <p:nvPr/>
        </p:nvGrpSpPr>
        <p:grpSpPr>
          <a:xfrm>
            <a:off x="852488" y="3105150"/>
            <a:ext cx="2746375" cy="2154238"/>
            <a:chOff x="2694" y="2056"/>
            <a:chExt cx="1730" cy="1357"/>
          </a:xfrm>
        </p:grpSpPr>
        <p:grpSp>
          <p:nvGrpSpPr>
            <p:cNvPr id="280581" name="组合 280580"/>
            <p:cNvGrpSpPr/>
            <p:nvPr/>
          </p:nvGrpSpPr>
          <p:grpSpPr>
            <a:xfrm>
              <a:off x="4184" y="2871"/>
              <a:ext cx="240" cy="96"/>
              <a:chOff x="1148" y="1106"/>
              <a:chExt cx="240" cy="96"/>
            </a:xfrm>
          </p:grpSpPr>
          <p:sp>
            <p:nvSpPr>
              <p:cNvPr id="280582" name="直接连接符 280581"/>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80583" name="直接连接符 280582"/>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80584" name="组合 280583"/>
            <p:cNvGrpSpPr/>
            <p:nvPr/>
          </p:nvGrpSpPr>
          <p:grpSpPr>
            <a:xfrm>
              <a:off x="3708" y="2377"/>
              <a:ext cx="384" cy="57"/>
              <a:chOff x="576" y="711"/>
              <a:chExt cx="384" cy="57"/>
            </a:xfrm>
          </p:grpSpPr>
          <p:sp>
            <p:nvSpPr>
              <p:cNvPr id="280585" name="任意多边形 280584"/>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80586" name="任意多边形 280585"/>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80587" name="任意多边形 280586"/>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80588" name="任意多边形 280587"/>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80589" name="直接连接符 280588"/>
            <p:cNvSpPr/>
            <p:nvPr/>
          </p:nvSpPr>
          <p:spPr>
            <a:xfrm flipV="1">
              <a:off x="4094" y="2424"/>
              <a:ext cx="211" cy="3"/>
            </a:xfrm>
            <a:prstGeom prst="line">
              <a:avLst/>
            </a:prstGeom>
            <a:ln w="38100" cap="flat" cmpd="sng">
              <a:solidFill>
                <a:schemeClr val="tx1"/>
              </a:solidFill>
              <a:prstDash val="solid"/>
              <a:headEnd type="none" w="med" len="med"/>
              <a:tailEnd type="none" w="med" len="med"/>
            </a:ln>
          </p:spPr>
        </p:sp>
        <p:sp>
          <p:nvSpPr>
            <p:cNvPr id="280590" name="直接连接符 280589"/>
            <p:cNvSpPr/>
            <p:nvPr/>
          </p:nvSpPr>
          <p:spPr>
            <a:xfrm flipV="1">
              <a:off x="2853" y="3387"/>
              <a:ext cx="1450" cy="0"/>
            </a:xfrm>
            <a:prstGeom prst="line">
              <a:avLst/>
            </a:prstGeom>
            <a:ln w="38100" cap="flat" cmpd="sng">
              <a:solidFill>
                <a:schemeClr val="tx1"/>
              </a:solidFill>
              <a:prstDash val="solid"/>
              <a:headEnd type="none" w="med" len="med"/>
              <a:tailEnd type="none" w="med" len="med"/>
            </a:ln>
          </p:spPr>
        </p:sp>
        <p:sp>
          <p:nvSpPr>
            <p:cNvPr id="280591" name="直接连接符 280590"/>
            <p:cNvSpPr/>
            <p:nvPr/>
          </p:nvSpPr>
          <p:spPr>
            <a:xfrm>
              <a:off x="4304" y="2422"/>
              <a:ext cx="0" cy="437"/>
            </a:xfrm>
            <a:prstGeom prst="line">
              <a:avLst/>
            </a:prstGeom>
            <a:ln w="38100" cap="flat" cmpd="sng">
              <a:solidFill>
                <a:schemeClr val="tx1"/>
              </a:solidFill>
              <a:prstDash val="solid"/>
              <a:headEnd type="none" w="med" len="med"/>
              <a:tailEnd type="none" w="med" len="med"/>
            </a:ln>
          </p:spPr>
        </p:sp>
        <p:sp>
          <p:nvSpPr>
            <p:cNvPr id="280592" name="直接连接符 280591"/>
            <p:cNvSpPr/>
            <p:nvPr/>
          </p:nvSpPr>
          <p:spPr>
            <a:xfrm>
              <a:off x="2857" y="2424"/>
              <a:ext cx="851" cy="0"/>
            </a:xfrm>
            <a:prstGeom prst="line">
              <a:avLst/>
            </a:prstGeom>
            <a:ln w="38100" cap="flat" cmpd="sng">
              <a:solidFill>
                <a:schemeClr val="tx1"/>
              </a:solidFill>
              <a:prstDash val="solid"/>
              <a:headEnd type="none" w="med" len="med"/>
              <a:tailEnd type="none" w="med" len="med"/>
            </a:ln>
          </p:spPr>
        </p:sp>
        <p:sp>
          <p:nvSpPr>
            <p:cNvPr id="280593" name="矩形 280592"/>
            <p:cNvSpPr/>
            <p:nvPr/>
          </p:nvSpPr>
          <p:spPr>
            <a:xfrm>
              <a:off x="3163" y="2367"/>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80594" name="直接连接符 280593"/>
            <p:cNvSpPr/>
            <p:nvPr/>
          </p:nvSpPr>
          <p:spPr>
            <a:xfrm flipV="1">
              <a:off x="4303" y="2967"/>
              <a:ext cx="0" cy="420"/>
            </a:xfrm>
            <a:prstGeom prst="line">
              <a:avLst/>
            </a:prstGeom>
            <a:ln w="38100" cap="flat" cmpd="sng">
              <a:solidFill>
                <a:schemeClr val="tx1"/>
              </a:solidFill>
              <a:prstDash val="solid"/>
              <a:headEnd type="none" w="med" len="med"/>
              <a:tailEnd type="none" w="med" len="med"/>
            </a:ln>
          </p:spPr>
        </p:sp>
        <p:sp>
          <p:nvSpPr>
            <p:cNvPr id="280595" name="椭圆 280594"/>
            <p:cNvSpPr/>
            <p:nvPr/>
          </p:nvSpPr>
          <p:spPr>
            <a:xfrm>
              <a:off x="2789" y="3345"/>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80596" name="椭圆 280595"/>
            <p:cNvSpPr/>
            <p:nvPr/>
          </p:nvSpPr>
          <p:spPr>
            <a:xfrm>
              <a:off x="2785" y="2390"/>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80597" name="直接连接符 280596"/>
            <p:cNvSpPr/>
            <p:nvPr/>
          </p:nvSpPr>
          <p:spPr>
            <a:xfrm>
              <a:off x="2857" y="2424"/>
              <a:ext cx="261" cy="0"/>
            </a:xfrm>
            <a:prstGeom prst="line">
              <a:avLst/>
            </a:prstGeom>
            <a:ln w="38100" cap="flat" cmpd="sng">
              <a:solidFill>
                <a:srgbClr val="FF0000"/>
              </a:solidFill>
              <a:prstDash val="solid"/>
              <a:headEnd type="none" w="med" len="med"/>
              <a:tailEnd type="stealth" w="med" len="lg"/>
            </a:ln>
          </p:spPr>
        </p:sp>
        <p:sp>
          <p:nvSpPr>
            <p:cNvPr id="280598" name="文本框 280597"/>
            <p:cNvSpPr txBox="1"/>
            <p:nvPr/>
          </p:nvSpPr>
          <p:spPr>
            <a:xfrm>
              <a:off x="3192" y="2102"/>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80599" name="文本框 280598"/>
            <p:cNvSpPr txBox="1"/>
            <p:nvPr/>
          </p:nvSpPr>
          <p:spPr>
            <a:xfrm>
              <a:off x="2710" y="2443"/>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80600" name="文本框 280599"/>
            <p:cNvSpPr txBox="1"/>
            <p:nvPr/>
          </p:nvSpPr>
          <p:spPr>
            <a:xfrm>
              <a:off x="2721" y="3039"/>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80601" name="对象 280600"/>
            <p:cNvGraphicFramePr/>
            <p:nvPr/>
          </p:nvGraphicFramePr>
          <p:xfrm>
            <a:off x="2809" y="2103"/>
            <a:ext cx="256" cy="305"/>
          </p:xfrm>
          <a:graphic>
            <a:graphicData uri="http://schemas.openxmlformats.org/presentationml/2006/ole">
              <mc:AlternateContent xmlns:mc="http://schemas.openxmlformats.org/markup-compatibility/2006">
                <mc:Choice xmlns:v="urn:schemas-microsoft-com:vml" Requires="v">
                  <p:oleObj spid="_x0000_s3183" name="" r:id="rId1" imgW="203200" imgH="241300" progId="Equation.3">
                    <p:embed/>
                  </p:oleObj>
                </mc:Choice>
                <mc:Fallback>
                  <p:oleObj name="" r:id="rId1" imgW="203200" imgH="241300" progId="Equation.3">
                    <p:embed/>
                    <p:pic>
                      <p:nvPicPr>
                        <p:cNvPr id="0" name="图片 3182"/>
                        <p:cNvPicPr/>
                        <p:nvPr/>
                      </p:nvPicPr>
                      <p:blipFill>
                        <a:blip r:embed="rId2"/>
                        <a:stretch>
                          <a:fillRect/>
                        </a:stretch>
                      </p:blipFill>
                      <p:spPr>
                        <a:xfrm>
                          <a:off x="2809" y="2103"/>
                          <a:ext cx="256" cy="305"/>
                        </a:xfrm>
                        <a:prstGeom prst="rect">
                          <a:avLst/>
                        </a:prstGeom>
                        <a:noFill/>
                        <a:ln w="38100">
                          <a:noFill/>
                          <a:miter/>
                        </a:ln>
                      </p:spPr>
                    </p:pic>
                  </p:oleObj>
                </mc:Fallback>
              </mc:AlternateContent>
            </a:graphicData>
          </a:graphic>
        </p:graphicFrame>
        <p:graphicFrame>
          <p:nvGraphicFramePr>
            <p:cNvPr id="280602" name="对象 280601"/>
            <p:cNvGraphicFramePr/>
            <p:nvPr/>
          </p:nvGraphicFramePr>
          <p:xfrm>
            <a:off x="2694" y="2774"/>
            <a:ext cx="284" cy="285"/>
          </p:xfrm>
          <a:graphic>
            <a:graphicData uri="http://schemas.openxmlformats.org/presentationml/2006/ole">
              <mc:AlternateContent xmlns:mc="http://schemas.openxmlformats.org/markup-compatibility/2006">
                <mc:Choice xmlns:v="urn:schemas-microsoft-com:vml" Requires="v">
                  <p:oleObj spid="_x0000_s3182" name="" r:id="rId3" imgW="241300" imgH="241300" progId="Equation.3">
                    <p:embed/>
                  </p:oleObj>
                </mc:Choice>
                <mc:Fallback>
                  <p:oleObj name="" r:id="rId3" imgW="241300" imgH="241300" progId="Equation.3">
                    <p:embed/>
                    <p:pic>
                      <p:nvPicPr>
                        <p:cNvPr id="0" name="图片 3181"/>
                        <p:cNvPicPr/>
                        <p:nvPr/>
                      </p:nvPicPr>
                      <p:blipFill>
                        <a:blip r:embed="rId4"/>
                        <a:stretch>
                          <a:fillRect/>
                        </a:stretch>
                      </p:blipFill>
                      <p:spPr>
                        <a:xfrm>
                          <a:off x="2694" y="2774"/>
                          <a:ext cx="284" cy="285"/>
                        </a:xfrm>
                        <a:prstGeom prst="rect">
                          <a:avLst/>
                        </a:prstGeom>
                        <a:noFill/>
                        <a:ln w="38100">
                          <a:noFill/>
                          <a:miter/>
                        </a:ln>
                      </p:spPr>
                    </p:pic>
                  </p:oleObj>
                </mc:Fallback>
              </mc:AlternateContent>
            </a:graphicData>
          </a:graphic>
        </p:graphicFrame>
        <p:sp>
          <p:nvSpPr>
            <p:cNvPr id="280603" name="文本框 280602"/>
            <p:cNvSpPr txBox="1"/>
            <p:nvPr/>
          </p:nvSpPr>
          <p:spPr>
            <a:xfrm>
              <a:off x="3651" y="2056"/>
              <a:ext cx="443" cy="288"/>
            </a:xfrm>
            <a:prstGeom prst="rect">
              <a:avLst/>
            </a:prstGeom>
            <a:noFill/>
            <a:ln w="9525">
              <a:noFill/>
            </a:ln>
          </p:spPr>
          <p:txBody>
            <a:bodyPr>
              <a:spAutoFit/>
            </a:bodyPr>
            <a:p>
              <a:r>
                <a:rPr lang="en-US" altLang="zh-CN" sz="2400" b="1" err="1">
                  <a:latin typeface="Times New Roman" panose="02020603050405020304" pitchFamily="18" charset="0"/>
                </a:rPr>
                <a:t>j</a:t>
              </a:r>
              <a:r>
                <a:rPr lang="en-US" altLang="zh-CN" sz="2400" b="1" i="1" err="1">
                  <a:latin typeface="Times New Roman" panose="02020603050405020304" pitchFamily="18" charset="0"/>
                  <a:sym typeface="Symbol" panose="05050102010706020507" pitchFamily="18" charset="2"/>
                </a:rPr>
                <a:t></a:t>
              </a:r>
              <a:r>
                <a:rPr lang="en-US" altLang="zh-CN" sz="2400" b="1" err="1">
                  <a:latin typeface="Times New Roman" panose="02020603050405020304" pitchFamily="18" charset="0"/>
                </a:rPr>
                <a:t>L</a:t>
              </a:r>
              <a:endParaRPr lang="en-US" altLang="zh-CN" sz="2400" b="1">
                <a:latin typeface="Times New Roman" panose="02020603050405020304" pitchFamily="18" charset="0"/>
              </a:endParaRPr>
            </a:p>
          </p:txBody>
        </p:sp>
        <p:graphicFrame>
          <p:nvGraphicFramePr>
            <p:cNvPr id="280604" name="对象 280603"/>
            <p:cNvGraphicFramePr/>
            <p:nvPr/>
          </p:nvGraphicFramePr>
          <p:xfrm>
            <a:off x="3780" y="2640"/>
            <a:ext cx="403" cy="510"/>
          </p:xfrm>
          <a:graphic>
            <a:graphicData uri="http://schemas.openxmlformats.org/presentationml/2006/ole">
              <mc:AlternateContent xmlns:mc="http://schemas.openxmlformats.org/markup-compatibility/2006">
                <mc:Choice xmlns:v="urn:schemas-microsoft-com:vml" Requires="v">
                  <p:oleObj spid="_x0000_s3179" name="" r:id="rId5" imgW="342900" imgH="431800" progId="Equation.3">
                    <p:embed/>
                  </p:oleObj>
                </mc:Choice>
                <mc:Fallback>
                  <p:oleObj name="" r:id="rId5" imgW="342900" imgH="431800" progId="Equation.3">
                    <p:embed/>
                    <p:pic>
                      <p:nvPicPr>
                        <p:cNvPr id="0" name="图片 3178"/>
                        <p:cNvPicPr/>
                        <p:nvPr/>
                      </p:nvPicPr>
                      <p:blipFill>
                        <a:blip r:embed="rId6"/>
                        <a:stretch>
                          <a:fillRect/>
                        </a:stretch>
                      </p:blipFill>
                      <p:spPr>
                        <a:xfrm>
                          <a:off x="3780" y="2640"/>
                          <a:ext cx="403" cy="510"/>
                        </a:xfrm>
                        <a:prstGeom prst="rect">
                          <a:avLst/>
                        </a:prstGeom>
                        <a:noFill/>
                        <a:ln w="38100">
                          <a:noFill/>
                          <a:miter/>
                        </a:ln>
                      </p:spPr>
                    </p:pic>
                  </p:oleObj>
                </mc:Fallback>
              </mc:AlternateContent>
            </a:graphicData>
          </a:graphic>
        </p:graphicFrame>
      </p:grpSp>
      <p:sp>
        <p:nvSpPr>
          <p:cNvPr id="280605" name="矩形 280604"/>
          <p:cNvSpPr/>
          <p:nvPr/>
        </p:nvSpPr>
        <p:spPr>
          <a:xfrm>
            <a:off x="754063" y="2565400"/>
            <a:ext cx="4718050" cy="519113"/>
          </a:xfrm>
          <a:prstGeom prst="rect">
            <a:avLst/>
          </a:prstGeom>
          <a:noFill/>
          <a:ln w="38100">
            <a:noFill/>
          </a:ln>
        </p:spPr>
        <p:txBody>
          <a:bodyPr>
            <a:spAutoFit/>
          </a:bodyPr>
          <a:p>
            <a:r>
              <a:rPr lang="zh-CN" altLang="en-US" sz="2800" b="1" dirty="0">
                <a:latin typeface="宋体" panose="02010600030101010101" pitchFamily="2" charset="-122"/>
              </a:rPr>
              <a:t>一、</a:t>
            </a:r>
            <a:r>
              <a:rPr lang="en-US" altLang="zh-CN" sz="2800" b="1" i="1">
                <a:latin typeface="Times New Roman" panose="02020603050405020304" pitchFamily="18" charset="0"/>
                <a:ea typeface="楷体_GB2312" pitchFamily="49" charset="-122"/>
              </a:rPr>
              <a:t>RLC</a:t>
            </a:r>
            <a:r>
              <a:rPr lang="zh-CN" altLang="en-US" sz="2800" b="1" dirty="0">
                <a:latin typeface="Times New Roman" panose="02020603050405020304" pitchFamily="18" charset="0"/>
              </a:rPr>
              <a:t>串联谐振电路</a:t>
            </a:r>
            <a:endParaRPr lang="zh-CN" altLang="en-US" sz="2800" b="1" dirty="0">
              <a:latin typeface="Times New Roman" panose="02020603050405020304" pitchFamily="18" charset="0"/>
            </a:endParaRPr>
          </a:p>
        </p:txBody>
      </p:sp>
      <p:graphicFrame>
        <p:nvGraphicFramePr>
          <p:cNvPr id="280606" name="对象 280605"/>
          <p:cNvGraphicFramePr/>
          <p:nvPr/>
        </p:nvGraphicFramePr>
        <p:xfrm>
          <a:off x="4206875" y="3082925"/>
          <a:ext cx="4549775" cy="814388"/>
        </p:xfrm>
        <a:graphic>
          <a:graphicData uri="http://schemas.openxmlformats.org/presentationml/2006/ole">
            <mc:AlternateContent xmlns:mc="http://schemas.openxmlformats.org/markup-compatibility/2006">
              <mc:Choice xmlns:v="urn:schemas-microsoft-com:vml" Requires="v">
                <p:oleObj spid="_x0000_s3185" name="" r:id="rId7" imgW="2476500" imgH="419100" progId="Equation.3">
                  <p:embed/>
                </p:oleObj>
              </mc:Choice>
              <mc:Fallback>
                <p:oleObj name="" r:id="rId7" imgW="2476500" imgH="419100" progId="Equation.3">
                  <p:embed/>
                  <p:pic>
                    <p:nvPicPr>
                      <p:cNvPr id="0" name="图片 3184"/>
                      <p:cNvPicPr/>
                      <p:nvPr/>
                    </p:nvPicPr>
                    <p:blipFill>
                      <a:blip r:embed="rId8"/>
                      <a:stretch>
                        <a:fillRect/>
                      </a:stretch>
                    </p:blipFill>
                    <p:spPr>
                      <a:xfrm>
                        <a:off x="4206875" y="3082925"/>
                        <a:ext cx="4549775" cy="814388"/>
                      </a:xfrm>
                      <a:prstGeom prst="rect">
                        <a:avLst/>
                      </a:prstGeom>
                      <a:noFill/>
                      <a:ln w="38100">
                        <a:noFill/>
                        <a:miter/>
                      </a:ln>
                    </p:spPr>
                  </p:pic>
                </p:oleObj>
              </mc:Fallback>
            </mc:AlternateContent>
          </a:graphicData>
        </a:graphic>
      </p:graphicFrame>
      <p:sp>
        <p:nvSpPr>
          <p:cNvPr id="280611" name="矩形 280610"/>
          <p:cNvSpPr/>
          <p:nvPr/>
        </p:nvSpPr>
        <p:spPr>
          <a:xfrm>
            <a:off x="4211638" y="3968750"/>
            <a:ext cx="3313112" cy="457200"/>
          </a:xfrm>
          <a:prstGeom prst="rect">
            <a:avLst/>
          </a:prstGeom>
          <a:noFill/>
          <a:ln w="38100">
            <a:noFill/>
          </a:ln>
        </p:spPr>
        <p:txBody>
          <a:bodyPr>
            <a:spAutoFit/>
          </a:bodyPr>
          <a:p>
            <a:pPr eaLnBrk="0" hangingPunct="0"/>
            <a:r>
              <a:rPr lang="en-US" altLang="zh-CN" sz="2400" b="1" dirty="0">
                <a:latin typeface="Times New Roman" panose="02020603050405020304" pitchFamily="18" charset="0"/>
              </a:rPr>
              <a:t>X&gt;0</a:t>
            </a:r>
            <a:r>
              <a:rPr lang="zh-CN" altLang="en-US" sz="2400" b="1" dirty="0">
                <a:latin typeface="Times New Roman" panose="02020603050405020304" pitchFamily="18" charset="0"/>
              </a:rPr>
              <a:t>，电路呈感性</a:t>
            </a:r>
            <a:endParaRPr lang="zh-CN" altLang="en-US" sz="2400" b="1" dirty="0">
              <a:latin typeface="宋体" panose="02010600030101010101" pitchFamily="2" charset="-122"/>
            </a:endParaRPr>
          </a:p>
        </p:txBody>
      </p:sp>
      <p:sp>
        <p:nvSpPr>
          <p:cNvPr id="280612" name="矩形 280611"/>
          <p:cNvSpPr/>
          <p:nvPr/>
        </p:nvSpPr>
        <p:spPr>
          <a:xfrm>
            <a:off x="4211638" y="4581525"/>
            <a:ext cx="3313112" cy="457200"/>
          </a:xfrm>
          <a:prstGeom prst="rect">
            <a:avLst/>
          </a:prstGeom>
          <a:noFill/>
          <a:ln w="38100">
            <a:noFill/>
          </a:ln>
        </p:spPr>
        <p:txBody>
          <a:bodyPr>
            <a:spAutoFit/>
          </a:bodyPr>
          <a:p>
            <a:pPr eaLnBrk="0" hangingPunct="0"/>
            <a:r>
              <a:rPr lang="en-US" altLang="zh-CN" sz="2400" b="1" dirty="0">
                <a:latin typeface="Times New Roman" panose="02020603050405020304" pitchFamily="18" charset="0"/>
              </a:rPr>
              <a:t>X&lt;0</a:t>
            </a:r>
            <a:r>
              <a:rPr lang="zh-CN" altLang="en-US" sz="2400" b="1" dirty="0">
                <a:latin typeface="Times New Roman" panose="02020603050405020304" pitchFamily="18" charset="0"/>
              </a:rPr>
              <a:t>，电路呈容性</a:t>
            </a:r>
            <a:endParaRPr lang="zh-CN" altLang="en-US" sz="2400" b="1" dirty="0">
              <a:latin typeface="宋体" panose="02010600030101010101" pitchFamily="2" charset="-122"/>
            </a:endParaRPr>
          </a:p>
        </p:txBody>
      </p:sp>
      <p:sp>
        <p:nvSpPr>
          <p:cNvPr id="280613" name="矩形 280612"/>
          <p:cNvSpPr/>
          <p:nvPr/>
        </p:nvSpPr>
        <p:spPr>
          <a:xfrm>
            <a:off x="4211638" y="5156200"/>
            <a:ext cx="4716462" cy="457200"/>
          </a:xfrm>
          <a:prstGeom prst="rect">
            <a:avLst/>
          </a:prstGeom>
          <a:noFill/>
          <a:ln w="38100">
            <a:noFill/>
          </a:ln>
        </p:spPr>
        <p:txBody>
          <a:bodyPr>
            <a:spAutoFit/>
          </a:bodyPr>
          <a:p>
            <a:pPr eaLnBrk="0" hangingPunct="0"/>
            <a:r>
              <a:rPr lang="en-US" altLang="zh-CN" sz="2400" b="1" dirty="0">
                <a:latin typeface="Times New Roman" panose="02020603050405020304" pitchFamily="18" charset="0"/>
              </a:rPr>
              <a:t>X=0</a:t>
            </a:r>
            <a:r>
              <a:rPr lang="zh-CN" altLang="en-US" sz="2400" b="1" dirty="0">
                <a:latin typeface="Times New Roman" panose="02020603050405020304" pitchFamily="18" charset="0"/>
              </a:rPr>
              <a:t>，电压、电流同相</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谐振</a:t>
            </a:r>
            <a:endParaRPr lang="zh-CN" altLang="en-US" sz="2400" b="1" dirty="0">
              <a:latin typeface="Times New Roman" panose="02020603050405020304" pitchFamily="18" charset="0"/>
            </a:endParaRPr>
          </a:p>
        </p:txBody>
      </p:sp>
      <p:graphicFrame>
        <p:nvGraphicFramePr>
          <p:cNvPr id="280614" name="对象 280613"/>
          <p:cNvGraphicFramePr/>
          <p:nvPr/>
        </p:nvGraphicFramePr>
        <p:xfrm>
          <a:off x="2576513" y="5697538"/>
          <a:ext cx="5667375" cy="831850"/>
        </p:xfrm>
        <a:graphic>
          <a:graphicData uri="http://schemas.openxmlformats.org/presentationml/2006/ole">
            <mc:AlternateContent xmlns:mc="http://schemas.openxmlformats.org/markup-compatibility/2006">
              <mc:Choice xmlns:v="urn:schemas-microsoft-com:vml" Requires="v">
                <p:oleObj spid="_x0000_s3178" name="" r:id="rId9" imgW="2894330" imgH="431800" progId="Equation.3">
                  <p:embed/>
                </p:oleObj>
              </mc:Choice>
              <mc:Fallback>
                <p:oleObj name="" r:id="rId9" imgW="2894330" imgH="431800" progId="Equation.3">
                  <p:embed/>
                  <p:pic>
                    <p:nvPicPr>
                      <p:cNvPr id="0" name="图片 3177"/>
                      <p:cNvPicPr/>
                      <p:nvPr/>
                    </p:nvPicPr>
                    <p:blipFill>
                      <a:blip r:embed="rId10">
                        <a:clrChange>
                          <a:clrFrom>
                            <a:srgbClr val="000000"/>
                          </a:clrFrom>
                          <a:clrTo>
                            <a:srgbClr val="000000"/>
                          </a:clrTo>
                        </a:clrChange>
                      </a:blip>
                      <a:stretch>
                        <a:fillRect/>
                      </a:stretch>
                    </p:blipFill>
                    <p:spPr>
                      <a:xfrm>
                        <a:off x="2576513" y="5697538"/>
                        <a:ext cx="5667375" cy="8318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280579"/>
                                        </p:tgtEl>
                                        <p:attrNameLst>
                                          <p:attrName>style.visibility</p:attrName>
                                        </p:attrNameLst>
                                      </p:cBhvr>
                                      <p:to>
                                        <p:strVal val="visible"/>
                                      </p:to>
                                    </p:set>
                                    <p:anim calcmode="lin" valueType="num">
                                      <p:cBhvr>
                                        <p:cTn id="7" dur="500" fill="hold"/>
                                        <p:tgtEl>
                                          <p:spTgt spid="280579"/>
                                        </p:tgtEl>
                                        <p:attrNameLst>
                                          <p:attrName>ppt_w</p:attrName>
                                        </p:attrNameLst>
                                      </p:cBhvr>
                                      <p:tavLst>
                                        <p:tav tm="0">
                                          <p:val>
                                            <p:fltVal val="0.000000"/>
                                          </p:val>
                                        </p:tav>
                                        <p:tav tm="100000">
                                          <p:val>
                                            <p:strVal val="#ppt_w"/>
                                          </p:val>
                                        </p:tav>
                                      </p:tavLst>
                                    </p:anim>
                                    <p:anim calcmode="lin" valueType="num">
                                      <p:cBhvr>
                                        <p:cTn id="8" dur="500" fill="hold"/>
                                        <p:tgtEl>
                                          <p:spTgt spid="280579"/>
                                        </p:tgtEl>
                                        <p:attrNameLst>
                                          <p:attrName>ppt_h</p:attrName>
                                        </p:attrNameLst>
                                      </p:cBhvr>
                                      <p:tavLst>
                                        <p:tav tm="0">
                                          <p:val>
                                            <p:fltVal val="0.000000"/>
                                          </p:val>
                                        </p:tav>
                                        <p:tav tm="100000">
                                          <p:val>
                                            <p:strVal val="#ppt_h"/>
                                          </p:val>
                                        </p:tav>
                                      </p:tavLst>
                                    </p:anim>
                                    <p:anim calcmode="lin" valueType="num">
                                      <p:cBhvr>
                                        <p:cTn id="9" dur="500" fill="hold"/>
                                        <p:tgtEl>
                                          <p:spTgt spid="280579"/>
                                        </p:tgtEl>
                                        <p:attrNameLst>
                                          <p:attrName>ppt_x</p:attrName>
                                        </p:attrNameLst>
                                      </p:cBhvr>
                                      <p:tavLst>
                                        <p:tav tm="0">
                                          <p:val>
                                            <p:fltVal val="0.500000"/>
                                          </p:val>
                                        </p:tav>
                                        <p:tav tm="100000">
                                          <p:val>
                                            <p:strVal val="#ppt_x"/>
                                          </p:val>
                                        </p:tav>
                                      </p:tavLst>
                                    </p:anim>
                                    <p:anim calcmode="lin" valueType="num">
                                      <p:cBhvr>
                                        <p:cTn id="10" dur="500" fill="hold"/>
                                        <p:tgtEl>
                                          <p:spTgt spid="280579"/>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0578"/>
                                        </p:tgtEl>
                                        <p:attrNameLst>
                                          <p:attrName>style.visibility</p:attrName>
                                        </p:attrNameLst>
                                      </p:cBhvr>
                                      <p:to>
                                        <p:strVal val="visible"/>
                                      </p:to>
                                    </p:set>
                                    <p:animEffect transition="in" filter="blinds(horizontal)">
                                      <p:cBhvr>
                                        <p:cTn id="15" dur="500"/>
                                        <p:tgtEl>
                                          <p:spTgt spid="28057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605"/>
                                        </p:tgtEl>
                                        <p:attrNameLst>
                                          <p:attrName>style.visibility</p:attrName>
                                        </p:attrNameLst>
                                      </p:cBhvr>
                                      <p:to>
                                        <p:strVal val="visible"/>
                                      </p:to>
                                    </p:set>
                                    <p:animEffect transition="in" filter="wipe(left)">
                                      <p:cBhvr>
                                        <p:cTn id="20" dur="500"/>
                                        <p:tgtEl>
                                          <p:spTgt spid="28060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80580"/>
                                        </p:tgtEl>
                                        <p:attrNameLst>
                                          <p:attrName>style.visibility</p:attrName>
                                        </p:attrNameLst>
                                      </p:cBhvr>
                                      <p:to>
                                        <p:strVal val="visible"/>
                                      </p:to>
                                    </p:set>
                                    <p:animEffect transition="in" filter="slide(fromBottom)">
                                      <p:cBhvr>
                                        <p:cTn id="25" dur="500"/>
                                        <p:tgtEl>
                                          <p:spTgt spid="28058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80606"/>
                                        </p:tgtEl>
                                        <p:attrNameLst>
                                          <p:attrName>style.visibility</p:attrName>
                                        </p:attrNameLst>
                                      </p:cBhvr>
                                      <p:to>
                                        <p:strVal val="visible"/>
                                      </p:to>
                                    </p:set>
                                    <p:animEffect transition="in" filter="blinds(horizontal)">
                                      <p:cBhvr>
                                        <p:cTn id="30" dur="500"/>
                                        <p:tgtEl>
                                          <p:spTgt spid="28060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80611"/>
                                        </p:tgtEl>
                                        <p:attrNameLst>
                                          <p:attrName>style.visibility</p:attrName>
                                        </p:attrNameLst>
                                      </p:cBhvr>
                                      <p:to>
                                        <p:strVal val="visible"/>
                                      </p:to>
                                    </p:set>
                                    <p:animEffect transition="in" filter="dissolve">
                                      <p:cBhvr>
                                        <p:cTn id="35" dur="500"/>
                                        <p:tgtEl>
                                          <p:spTgt spid="2806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0612"/>
                                        </p:tgtEl>
                                        <p:attrNameLst>
                                          <p:attrName>style.visibility</p:attrName>
                                        </p:attrNameLst>
                                      </p:cBhvr>
                                      <p:to>
                                        <p:strVal val="visible"/>
                                      </p:to>
                                    </p:set>
                                    <p:animEffect transition="in" filter="dissolve">
                                      <p:cBhvr>
                                        <p:cTn id="40" dur="500"/>
                                        <p:tgtEl>
                                          <p:spTgt spid="2806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80613"/>
                                        </p:tgtEl>
                                        <p:attrNameLst>
                                          <p:attrName>style.visibility</p:attrName>
                                        </p:attrNameLst>
                                      </p:cBhvr>
                                      <p:to>
                                        <p:strVal val="visible"/>
                                      </p:to>
                                    </p:set>
                                    <p:animEffect transition="in" filter="dissolve">
                                      <p:cBhvr>
                                        <p:cTn id="45" dur="500"/>
                                        <p:tgtEl>
                                          <p:spTgt spid="280613"/>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280614"/>
                                        </p:tgtEl>
                                        <p:attrNameLst>
                                          <p:attrName>style.visibility</p:attrName>
                                        </p:attrNameLst>
                                      </p:cBhvr>
                                      <p:to>
                                        <p:strVal val="visible"/>
                                      </p:to>
                                    </p:set>
                                    <p:animEffect transition="in" filter="dissolve">
                                      <p:cBhvr>
                                        <p:cTn id="49" dur="500"/>
                                        <p:tgtEl>
                                          <p:spTgt spid="28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p:bldP spid="280579" grpId="0" bldLvl="0" animBg="1"/>
      <p:bldP spid="280605" grpId="0"/>
      <p:bldP spid="280611" grpId="0"/>
      <p:bldP spid="280612" grpId="0"/>
      <p:bldP spid="2806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47" name="矩形 252946"/>
          <p:cNvSpPr/>
          <p:nvPr/>
        </p:nvSpPr>
        <p:spPr>
          <a:xfrm>
            <a:off x="2592388" y="512763"/>
            <a:ext cx="5502275" cy="457200"/>
          </a:xfrm>
          <a:prstGeom prst="rect">
            <a:avLst/>
          </a:prstGeom>
          <a:noFill/>
          <a:ln w="9525">
            <a:noFill/>
          </a:ln>
        </p:spPr>
        <p:txBody>
          <a:bodyPr wrap="none" anchor="t">
            <a:spAutoFit/>
          </a:bodyPr>
          <a:p>
            <a:r>
              <a:rPr lang="zh-CN" altLang="en-US" sz="2400" b="1" dirty="0">
                <a:latin typeface="Times New Roman" panose="02020603050405020304" pitchFamily="18" charset="0"/>
              </a:rPr>
              <a:t>谐振角频率</a:t>
            </a:r>
            <a:r>
              <a:rPr lang="zh-CN" altLang="en-US" sz="2400" b="1" dirty="0">
                <a:latin typeface="Times New Roman" panose="02020603050405020304" pitchFamily="18" charset="0"/>
              </a:rPr>
              <a:t> </a:t>
            </a:r>
            <a:r>
              <a:rPr lang="en-US" altLang="zh-CN" sz="2400" b="1">
                <a:latin typeface="Times New Roman" panose="02020603050405020304" pitchFamily="18" charset="0"/>
              </a:rPr>
              <a:t>(</a:t>
            </a:r>
            <a:r>
              <a:rPr lang="en-US" altLang="zh-CN" sz="2400" b="1" i="1">
                <a:solidFill>
                  <a:schemeClr val="accent2"/>
                </a:solidFill>
                <a:latin typeface="Times New Roman" panose="02020603050405020304" pitchFamily="18" charset="0"/>
              </a:rPr>
              <a:t>resonant angular frequency</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252948" name="对象 252947"/>
          <p:cNvGraphicFramePr/>
          <p:nvPr/>
        </p:nvGraphicFramePr>
        <p:xfrm>
          <a:off x="795338" y="400050"/>
          <a:ext cx="1354137" cy="735013"/>
        </p:xfrm>
        <a:graphic>
          <a:graphicData uri="http://schemas.openxmlformats.org/presentationml/2006/ole">
            <mc:AlternateContent xmlns:mc="http://schemas.openxmlformats.org/markup-compatibility/2006">
              <mc:Choice xmlns:v="urn:schemas-microsoft-com:vml" Requires="v">
                <p:oleObj spid="_x0000_s3180" name="" r:id="rId1" imgW="723900" imgH="393700" progId="Equation.3">
                  <p:embed/>
                </p:oleObj>
              </mc:Choice>
              <mc:Fallback>
                <p:oleObj name="" r:id="rId1" imgW="723900" imgH="393700" progId="Equation.3">
                  <p:embed/>
                  <p:pic>
                    <p:nvPicPr>
                      <p:cNvPr id="0" name="图片 3179"/>
                      <p:cNvPicPr/>
                      <p:nvPr/>
                    </p:nvPicPr>
                    <p:blipFill>
                      <a:blip r:embed="rId2"/>
                      <a:stretch>
                        <a:fillRect/>
                      </a:stretch>
                    </p:blipFill>
                    <p:spPr>
                      <a:xfrm>
                        <a:off x="795338" y="400050"/>
                        <a:ext cx="1354137" cy="735013"/>
                      </a:xfrm>
                      <a:prstGeom prst="rect">
                        <a:avLst/>
                      </a:prstGeom>
                      <a:solidFill>
                        <a:srgbClr val="CCFFFF"/>
                      </a:solidFill>
                      <a:ln w="38100">
                        <a:noFill/>
                        <a:miter/>
                      </a:ln>
                      <a:effectLst>
                        <a:prstShdw prst="shdw17" dist="17961" dir="2699999">
                          <a:srgbClr val="CCFFFF">
                            <a:gamma/>
                            <a:shade val="60000"/>
                            <a:invGamma/>
                          </a:srgbClr>
                        </a:prstShdw>
                      </a:effectLst>
                    </p:spPr>
                  </p:pic>
                </p:oleObj>
              </mc:Fallback>
            </mc:AlternateContent>
          </a:graphicData>
        </a:graphic>
      </p:graphicFrame>
      <p:sp>
        <p:nvSpPr>
          <p:cNvPr id="252949" name="矩形 252948"/>
          <p:cNvSpPr/>
          <p:nvPr/>
        </p:nvSpPr>
        <p:spPr>
          <a:xfrm>
            <a:off x="2611438" y="1533525"/>
            <a:ext cx="4576762" cy="457200"/>
          </a:xfrm>
          <a:prstGeom prst="rect">
            <a:avLst/>
          </a:prstGeom>
          <a:noFill/>
          <a:ln w="9525">
            <a:noFill/>
          </a:ln>
        </p:spPr>
        <p:txBody>
          <a:bodyPr wrap="none" anchor="t">
            <a:spAutoFit/>
          </a:bodyPr>
          <a:p>
            <a:r>
              <a:rPr lang="zh-CN" altLang="en-US" sz="2400" b="1" dirty="0">
                <a:latin typeface="Times New Roman" panose="02020603050405020304" pitchFamily="18" charset="0"/>
              </a:rPr>
              <a:t>谐振频率</a:t>
            </a:r>
            <a:r>
              <a:rPr lang="zh-CN" altLang="en-US" sz="2400" b="1" dirty="0">
                <a:latin typeface="Times New Roman" panose="02020603050405020304" pitchFamily="18" charset="0"/>
              </a:rPr>
              <a:t> </a:t>
            </a:r>
            <a:r>
              <a:rPr lang="en-US" altLang="zh-CN" sz="2400" b="1">
                <a:latin typeface="Times New Roman" panose="02020603050405020304" pitchFamily="18" charset="0"/>
              </a:rPr>
              <a:t>(</a:t>
            </a:r>
            <a:r>
              <a:rPr lang="en-US" altLang="zh-CN" sz="2400" b="1" i="1">
                <a:solidFill>
                  <a:schemeClr val="accent2"/>
                </a:solidFill>
                <a:latin typeface="Times New Roman" panose="02020603050405020304" pitchFamily="18" charset="0"/>
              </a:rPr>
              <a:t>resonant  frequency</a:t>
            </a:r>
            <a:r>
              <a:rPr lang="en-US" altLang="zh-CN" sz="2400" b="1">
                <a:latin typeface="Times New Roman" panose="02020603050405020304" pitchFamily="18" charset="0"/>
              </a:rPr>
              <a:t>)     </a:t>
            </a:r>
            <a:endParaRPr lang="en-US" altLang="zh-CN" sz="2400" b="1">
              <a:latin typeface="Times New Roman" panose="02020603050405020304" pitchFamily="18" charset="0"/>
            </a:endParaRPr>
          </a:p>
        </p:txBody>
      </p:sp>
      <p:graphicFrame>
        <p:nvGraphicFramePr>
          <p:cNvPr id="252950" name="对象 252949"/>
          <p:cNvGraphicFramePr/>
          <p:nvPr/>
        </p:nvGraphicFramePr>
        <p:xfrm>
          <a:off x="746125" y="1304925"/>
          <a:ext cx="1666875" cy="735013"/>
        </p:xfrm>
        <a:graphic>
          <a:graphicData uri="http://schemas.openxmlformats.org/presentationml/2006/ole">
            <mc:AlternateContent xmlns:mc="http://schemas.openxmlformats.org/markup-compatibility/2006">
              <mc:Choice xmlns:v="urn:schemas-microsoft-com:vml" Requires="v">
                <p:oleObj spid="_x0000_s3186" name="" r:id="rId3" imgW="888365" imgH="393700" progId="Equation.3">
                  <p:embed/>
                </p:oleObj>
              </mc:Choice>
              <mc:Fallback>
                <p:oleObj name="" r:id="rId3" imgW="888365" imgH="393700" progId="Equation.3">
                  <p:embed/>
                  <p:pic>
                    <p:nvPicPr>
                      <p:cNvPr id="0" name="图片 3185"/>
                      <p:cNvPicPr/>
                      <p:nvPr/>
                    </p:nvPicPr>
                    <p:blipFill>
                      <a:blip r:embed="rId4"/>
                      <a:stretch>
                        <a:fillRect/>
                      </a:stretch>
                    </p:blipFill>
                    <p:spPr>
                      <a:xfrm>
                        <a:off x="746125" y="1304925"/>
                        <a:ext cx="1666875" cy="735013"/>
                      </a:xfrm>
                      <a:prstGeom prst="rect">
                        <a:avLst/>
                      </a:prstGeom>
                      <a:solidFill>
                        <a:srgbClr val="CCFFFF"/>
                      </a:solidFill>
                      <a:ln w="38100">
                        <a:noFill/>
                        <a:miter/>
                      </a:ln>
                      <a:effectLst>
                        <a:prstShdw prst="shdw17" dist="17961" dir="2699999">
                          <a:srgbClr val="CCFFFF">
                            <a:gamma/>
                            <a:shade val="60000"/>
                            <a:invGamma/>
                          </a:srgbClr>
                        </a:prstShdw>
                      </a:effectLst>
                    </p:spPr>
                  </p:pic>
                </p:oleObj>
              </mc:Fallback>
            </mc:AlternateContent>
          </a:graphicData>
        </a:graphic>
      </p:graphicFrame>
      <p:sp>
        <p:nvSpPr>
          <p:cNvPr id="252951" name="矩形 252950"/>
          <p:cNvSpPr/>
          <p:nvPr/>
        </p:nvSpPr>
        <p:spPr>
          <a:xfrm>
            <a:off x="3348038" y="2219325"/>
            <a:ext cx="3662362" cy="457200"/>
          </a:xfrm>
          <a:prstGeom prst="rect">
            <a:avLst/>
          </a:prstGeom>
          <a:noFill/>
          <a:ln w="9525">
            <a:noFill/>
          </a:ln>
        </p:spPr>
        <p:txBody>
          <a:bodyPr wrap="none" anchor="t">
            <a:spAutoFit/>
          </a:bodyPr>
          <a:p>
            <a:r>
              <a:rPr lang="zh-CN" altLang="en-US" sz="2400" b="1" dirty="0">
                <a:latin typeface="Times New Roman" panose="02020603050405020304" pitchFamily="18" charset="0"/>
              </a:rPr>
              <a:t>谐振周期</a:t>
            </a:r>
            <a:r>
              <a:rPr lang="zh-CN" altLang="en-US" sz="2400" b="1" dirty="0">
                <a:latin typeface="Times New Roman" panose="02020603050405020304" pitchFamily="18" charset="0"/>
              </a:rPr>
              <a:t> </a:t>
            </a:r>
            <a:r>
              <a:rPr lang="en-US" altLang="zh-CN" sz="2400" b="1">
                <a:latin typeface="Times New Roman" panose="02020603050405020304" pitchFamily="18" charset="0"/>
              </a:rPr>
              <a:t>(</a:t>
            </a:r>
            <a:r>
              <a:rPr lang="en-US" altLang="zh-CN" sz="2400" b="1" i="1">
                <a:solidFill>
                  <a:schemeClr val="accent2"/>
                </a:solidFill>
                <a:latin typeface="Times New Roman" panose="02020603050405020304" pitchFamily="18" charset="0"/>
              </a:rPr>
              <a:t>resonant period</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252952" name="对象 252951"/>
          <p:cNvGraphicFramePr/>
          <p:nvPr/>
        </p:nvGraphicFramePr>
        <p:xfrm>
          <a:off x="746125" y="2219325"/>
          <a:ext cx="2428875" cy="473075"/>
        </p:xfrm>
        <a:graphic>
          <a:graphicData uri="http://schemas.openxmlformats.org/presentationml/2006/ole">
            <mc:AlternateContent xmlns:mc="http://schemas.openxmlformats.org/markup-compatibility/2006">
              <mc:Choice xmlns:v="urn:schemas-microsoft-com:vml" Requires="v">
                <p:oleObj spid="_x0000_s3184" name="" r:id="rId5" imgW="1294130" imgH="254000" progId="Equation.3">
                  <p:embed/>
                </p:oleObj>
              </mc:Choice>
              <mc:Fallback>
                <p:oleObj name="" r:id="rId5" imgW="1294130" imgH="254000" progId="Equation.3">
                  <p:embed/>
                  <p:pic>
                    <p:nvPicPr>
                      <p:cNvPr id="0" name="图片 3183"/>
                      <p:cNvPicPr/>
                      <p:nvPr/>
                    </p:nvPicPr>
                    <p:blipFill>
                      <a:blip r:embed="rId6"/>
                      <a:stretch>
                        <a:fillRect/>
                      </a:stretch>
                    </p:blipFill>
                    <p:spPr>
                      <a:xfrm>
                        <a:off x="746125" y="2219325"/>
                        <a:ext cx="2428875" cy="473075"/>
                      </a:xfrm>
                      <a:prstGeom prst="rect">
                        <a:avLst/>
                      </a:prstGeom>
                      <a:solidFill>
                        <a:srgbClr val="CCFFFF"/>
                      </a:solidFill>
                      <a:ln w="38100">
                        <a:noFill/>
                        <a:miter/>
                      </a:ln>
                      <a:effectLst>
                        <a:prstShdw prst="shdw17" dist="17961" dir="2699999">
                          <a:srgbClr val="CCFFFF">
                            <a:gamma/>
                            <a:shade val="60000"/>
                            <a:invGamma/>
                          </a:srgbClr>
                        </a:prstShdw>
                      </a:effectLst>
                    </p:spPr>
                  </p:pic>
                </p:oleObj>
              </mc:Fallback>
            </mc:AlternateContent>
          </a:graphicData>
        </a:graphic>
      </p:graphicFrame>
      <p:graphicFrame>
        <p:nvGraphicFramePr>
          <p:cNvPr id="252959" name="对象 252958"/>
          <p:cNvGraphicFramePr/>
          <p:nvPr/>
        </p:nvGraphicFramePr>
        <p:xfrm>
          <a:off x="1979613" y="3711575"/>
          <a:ext cx="3352800" cy="950913"/>
        </p:xfrm>
        <a:graphic>
          <a:graphicData uri="http://schemas.openxmlformats.org/presentationml/2006/ole">
            <mc:AlternateContent xmlns:mc="http://schemas.openxmlformats.org/markup-compatibility/2006">
              <mc:Choice xmlns:v="urn:schemas-microsoft-com:vml" Requires="v">
                <p:oleObj spid="_x0000_s3181" name="" r:id="rId7" imgW="1422400" imgH="469900" progId="Equation.3">
                  <p:embed/>
                </p:oleObj>
              </mc:Choice>
              <mc:Fallback>
                <p:oleObj name="" r:id="rId7" imgW="1422400" imgH="469900" progId="Equation.3">
                  <p:embed/>
                  <p:pic>
                    <p:nvPicPr>
                      <p:cNvPr id="0" name="图片 3180"/>
                      <p:cNvPicPr/>
                      <p:nvPr/>
                    </p:nvPicPr>
                    <p:blipFill>
                      <a:blip r:embed="rId8">
                        <a:clrChange>
                          <a:clrFrom>
                            <a:srgbClr val="000000"/>
                          </a:clrFrom>
                          <a:clrTo>
                            <a:srgbClr val="000000"/>
                          </a:clrTo>
                        </a:clrChange>
                      </a:blip>
                      <a:stretch>
                        <a:fillRect/>
                      </a:stretch>
                    </p:blipFill>
                    <p:spPr>
                      <a:xfrm>
                        <a:off x="1979613" y="3711575"/>
                        <a:ext cx="3352800" cy="950913"/>
                      </a:xfrm>
                      <a:prstGeom prst="rect">
                        <a:avLst/>
                      </a:prstGeom>
                      <a:noFill/>
                      <a:ln w="38100">
                        <a:noFill/>
                        <a:miter/>
                      </a:ln>
                    </p:spPr>
                  </p:pic>
                </p:oleObj>
              </mc:Fallback>
            </mc:AlternateContent>
          </a:graphicData>
        </a:graphic>
      </p:graphicFrame>
      <p:sp>
        <p:nvSpPr>
          <p:cNvPr id="252961" name="矩形 252960"/>
          <p:cNvSpPr/>
          <p:nvPr/>
        </p:nvSpPr>
        <p:spPr>
          <a:xfrm>
            <a:off x="685800" y="2889250"/>
            <a:ext cx="7302500" cy="822325"/>
          </a:xfrm>
          <a:prstGeom prst="rect">
            <a:avLst/>
          </a:prstGeom>
          <a:noFill/>
          <a:ln w="38100">
            <a:noFill/>
          </a:ln>
        </p:spPr>
        <p:txBody>
          <a:bodyPr>
            <a:spAutoFit/>
          </a:bodyPr>
          <a:p>
            <a:pPr eaLnBrk="0" hangingPunct="0">
              <a:spcBef>
                <a:spcPct val="50000"/>
              </a:spcBef>
            </a:pPr>
            <a:r>
              <a:rPr lang="en-US" altLang="zh-CN" sz="2400" b="1">
                <a:latin typeface="Times New Roman" panose="02020603050405020304" pitchFamily="18" charset="0"/>
              </a:rPr>
              <a:t>RLC</a:t>
            </a:r>
            <a:r>
              <a:rPr lang="zh-CN" altLang="en-US" sz="2400" b="1" dirty="0">
                <a:latin typeface="宋体" panose="02010600030101010101" pitchFamily="2" charset="-122"/>
              </a:rPr>
              <a:t>串联电路在谐振时的</a:t>
            </a:r>
            <a:r>
              <a:rPr lang="zh-CN" altLang="en-US" sz="2400" b="1" dirty="0">
                <a:solidFill>
                  <a:schemeClr val="accent2"/>
                </a:solidFill>
                <a:latin typeface="宋体" panose="02010600030101010101" pitchFamily="2" charset="-122"/>
              </a:rPr>
              <a:t>感抗和容抗在量值上相等，</a:t>
            </a:r>
            <a:r>
              <a:rPr lang="zh-CN" altLang="en-US" sz="2400" b="1" dirty="0">
                <a:latin typeface="宋体" panose="02010600030101010101" pitchFamily="2" charset="-122"/>
              </a:rPr>
              <a:t>感抗或容抗的大小称为谐振电路的</a:t>
            </a:r>
            <a:r>
              <a:rPr lang="zh-CN" altLang="en-US" sz="2400" b="1" dirty="0">
                <a:solidFill>
                  <a:srgbClr val="FF0000"/>
                </a:solidFill>
                <a:latin typeface="宋体" panose="02010600030101010101" pitchFamily="2" charset="-122"/>
              </a:rPr>
              <a:t>特性阻抗</a:t>
            </a:r>
            <a:r>
              <a:rPr lang="zh-CN" altLang="en-US" sz="2400" b="1" dirty="0">
                <a:latin typeface="宋体" panose="02010600030101010101" pitchFamily="2" charset="-122"/>
              </a:rPr>
              <a:t>，即</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252962" name="矩形 252961"/>
          <p:cNvSpPr/>
          <p:nvPr/>
        </p:nvSpPr>
        <p:spPr>
          <a:xfrm>
            <a:off x="684213" y="4735513"/>
            <a:ext cx="6083300" cy="457200"/>
          </a:xfrm>
          <a:prstGeom prst="rect">
            <a:avLst/>
          </a:prstGeom>
          <a:noFill/>
          <a:ln w="38100">
            <a:noFill/>
          </a:ln>
        </p:spPr>
        <p:txBody>
          <a:bodyPr>
            <a:spAutoFit/>
          </a:bodyPr>
          <a:p>
            <a:r>
              <a:rPr lang="zh-CN" altLang="en-US" sz="2400" b="1" dirty="0">
                <a:latin typeface="宋体" panose="02010600030101010101" pitchFamily="2" charset="-122"/>
              </a:rPr>
              <a:t>它同样是有元件</a:t>
            </a:r>
            <a:r>
              <a:rPr lang="en-US" altLang="zh-CN" sz="2400" b="1">
                <a:latin typeface="Times New Roman" panose="02020603050405020304" pitchFamily="18" charset="0"/>
                <a:ea typeface="楷体_GB2312" pitchFamily="49" charset="-122"/>
              </a:rPr>
              <a:t>L</a:t>
            </a:r>
            <a:r>
              <a:rPr lang="zh-CN" altLang="zh-CN" sz="2400" b="1" dirty="0">
                <a:latin typeface="宋体" panose="02010600030101010101" pitchFamily="2" charset="-122"/>
              </a:rPr>
              <a:t>和</a:t>
            </a:r>
            <a:r>
              <a:rPr lang="en-US" altLang="zh-CN" sz="2400" b="1">
                <a:latin typeface="Times New Roman" panose="02020603050405020304" pitchFamily="18" charset="0"/>
                <a:ea typeface="楷体_GB2312" pitchFamily="49" charset="-122"/>
              </a:rPr>
              <a:t>C</a:t>
            </a:r>
            <a:r>
              <a:rPr lang="zh-CN" altLang="zh-CN" sz="2400" b="1" dirty="0">
                <a:latin typeface="宋体" panose="02010600030101010101" pitchFamily="2" charset="-122"/>
              </a:rPr>
              <a:t>的参数确定。</a:t>
            </a:r>
            <a:endParaRPr lang="en-US" altLang="zh-CN" sz="2400" b="1" dirty="0">
              <a:latin typeface="宋体" panose="02010600030101010101" pitchFamily="2" charset="-122"/>
            </a:endParaRPr>
          </a:p>
        </p:txBody>
      </p:sp>
      <p:sp>
        <p:nvSpPr>
          <p:cNvPr id="252963" name="文本框 252962"/>
          <p:cNvSpPr txBox="1"/>
          <p:nvPr/>
        </p:nvSpPr>
        <p:spPr>
          <a:xfrm>
            <a:off x="468313" y="5661025"/>
            <a:ext cx="2949575" cy="457200"/>
          </a:xfrm>
          <a:prstGeom prst="rect">
            <a:avLst/>
          </a:prstGeom>
          <a:noFill/>
          <a:ln w="9525">
            <a:noFill/>
          </a:ln>
        </p:spPr>
        <p:txBody>
          <a:bodyPr>
            <a:spAutoFit/>
          </a:bodyPr>
          <a:p>
            <a:r>
              <a:rPr lang="en-US" altLang="zh-CN" sz="2400" b="1" dirty="0">
                <a:solidFill>
                  <a:schemeClr val="accent2"/>
                </a:solidFill>
                <a:latin typeface="Times New Roman" panose="02020603050405020304" pitchFamily="18" charset="0"/>
              </a:rPr>
              <a:t>1</a:t>
            </a:r>
            <a:r>
              <a:rPr lang="zh-CN" altLang="en-US" sz="2400" b="1" dirty="0">
                <a:solidFill>
                  <a:schemeClr val="accent2"/>
                </a:solidFill>
                <a:latin typeface="Times New Roman" panose="02020603050405020304" pitchFamily="18" charset="0"/>
              </a:rPr>
              <a:t>、实现谐振的手段</a:t>
            </a:r>
            <a:endParaRPr lang="zh-CN" altLang="en-US" sz="2400" b="1">
              <a:solidFill>
                <a:schemeClr val="accent2"/>
              </a:solidFill>
              <a:latin typeface="Times New Roman" panose="02020603050405020304" pitchFamily="18" charset="0"/>
            </a:endParaRPr>
          </a:p>
        </p:txBody>
      </p:sp>
      <p:sp>
        <p:nvSpPr>
          <p:cNvPr id="252964" name="左大括号 252963"/>
          <p:cNvSpPr/>
          <p:nvPr/>
        </p:nvSpPr>
        <p:spPr>
          <a:xfrm>
            <a:off x="3276600" y="5410200"/>
            <a:ext cx="298450" cy="1011238"/>
          </a:xfrm>
          <a:prstGeom prst="leftBrace">
            <a:avLst>
              <a:gd name="adj1" fmla="val 28235"/>
              <a:gd name="adj2" fmla="val 50000"/>
            </a:avLst>
          </a:prstGeom>
          <a:noFill/>
          <a:ln w="38100" cap="flat" cmpd="sng">
            <a:solidFill>
              <a:schemeClr val="tx1"/>
            </a:solidFill>
            <a:prstDash val="solid"/>
            <a:headEnd type="none" w="med" len="med"/>
            <a:tailEnd type="none" w="med" len="med"/>
          </a:ln>
        </p:spPr>
        <p:txBody>
          <a:bodyPr/>
          <a:p>
            <a:endParaRPr lang="zh-CN" altLang="en-US"/>
          </a:p>
        </p:txBody>
      </p:sp>
      <p:sp>
        <p:nvSpPr>
          <p:cNvPr id="252965" name="文本框 252964"/>
          <p:cNvSpPr txBox="1"/>
          <p:nvPr/>
        </p:nvSpPr>
        <p:spPr>
          <a:xfrm>
            <a:off x="3575050" y="5353050"/>
            <a:ext cx="5275263" cy="457200"/>
          </a:xfrm>
          <a:prstGeom prst="rect">
            <a:avLst/>
          </a:prstGeom>
          <a:noFill/>
          <a:ln w="19050">
            <a:noFill/>
          </a:ln>
        </p:spPr>
        <p:txBody>
          <a:bodyPr anchor="ctr">
            <a:spAutoFit/>
          </a:bodyPr>
          <a:p>
            <a:r>
              <a:rPr lang="en-US" altLang="zh-CN" sz="2400" b="1">
                <a:latin typeface="Times New Roman" panose="02020603050405020304" pitchFamily="18" charset="0"/>
              </a:rPr>
              <a:t>1.</a:t>
            </a:r>
            <a:r>
              <a:rPr lang="zh-CN" altLang="en-US" sz="2400" b="1" dirty="0">
                <a:latin typeface="宋体" panose="02010600030101010101" pitchFamily="2" charset="-122"/>
              </a:rPr>
              <a:t>调频</a:t>
            </a:r>
            <a:r>
              <a:rPr lang="en-US" altLang="zh-CN" sz="2400" b="1" dirty="0">
                <a:latin typeface="宋体" panose="02010600030101010101" pitchFamily="2" charset="-122"/>
              </a:rPr>
              <a:t>(</a:t>
            </a:r>
            <a:r>
              <a:rPr lang="zh-CN" altLang="en-US" sz="2400" b="1" dirty="0">
                <a:latin typeface="宋体" panose="02010600030101010101" pitchFamily="2" charset="-122"/>
              </a:rPr>
              <a:t>改变外加电源、信号源频率</a:t>
            </a:r>
            <a:r>
              <a:rPr lang="en-US" altLang="zh-CN" sz="2400" b="1">
                <a:latin typeface="宋体" panose="02010600030101010101" pitchFamily="2" charset="-122"/>
              </a:rPr>
              <a:t>)</a:t>
            </a:r>
            <a:endParaRPr lang="en-US" altLang="zh-CN" sz="2400">
              <a:latin typeface="宋体" panose="02010600030101010101" pitchFamily="2" charset="-122"/>
            </a:endParaRPr>
          </a:p>
        </p:txBody>
      </p:sp>
      <p:sp>
        <p:nvSpPr>
          <p:cNvPr id="252966" name="文本框 252965"/>
          <p:cNvSpPr txBox="1"/>
          <p:nvPr/>
        </p:nvSpPr>
        <p:spPr>
          <a:xfrm>
            <a:off x="3575050" y="6057900"/>
            <a:ext cx="4224338" cy="457200"/>
          </a:xfrm>
          <a:prstGeom prst="rect">
            <a:avLst/>
          </a:prstGeom>
          <a:noFill/>
          <a:ln w="19050">
            <a:noFill/>
          </a:ln>
        </p:spPr>
        <p:txBody>
          <a:bodyPr wrap="none" anchor="ctr">
            <a:spAutoFit/>
          </a:bodyPr>
          <a:p>
            <a:r>
              <a:rPr lang="en-US" altLang="zh-CN" sz="2400" b="1">
                <a:latin typeface="Times New Roman" panose="02020603050405020304" pitchFamily="18" charset="0"/>
              </a:rPr>
              <a:t>2.</a:t>
            </a:r>
            <a:r>
              <a:rPr lang="zh-CN" altLang="en-US" sz="2400" b="1" dirty="0">
                <a:latin typeface="宋体" panose="02010600030101010101" pitchFamily="2" charset="-122"/>
              </a:rPr>
              <a:t>调参数</a:t>
            </a:r>
            <a:r>
              <a:rPr lang="en-US" altLang="zh-CN" sz="2400" b="1" i="1">
                <a:latin typeface="Times New Roman" panose="02020603050405020304" pitchFamily="18" charset="0"/>
              </a:rPr>
              <a:t>L</a:t>
            </a:r>
            <a:r>
              <a:rPr lang="zh-CN" altLang="en-US" sz="2400" b="1" i="1">
                <a:latin typeface="宋体" panose="02010600030101010101" pitchFamily="2" charset="-122"/>
              </a:rPr>
              <a:t>、</a:t>
            </a:r>
            <a:r>
              <a:rPr lang="en-US" altLang="zh-CN" sz="2400" b="1" i="1">
                <a:latin typeface="Times New Roman" panose="02020603050405020304" pitchFamily="18" charset="0"/>
              </a:rPr>
              <a:t>C</a:t>
            </a:r>
            <a:r>
              <a:rPr lang="en-US" altLang="zh-CN" sz="2400" b="1" dirty="0">
                <a:latin typeface="宋体" panose="02010600030101010101" pitchFamily="2" charset="-122"/>
              </a:rPr>
              <a:t> ( </a:t>
            </a:r>
            <a:r>
              <a:rPr lang="zh-CN" altLang="en-US" sz="2400" b="1" dirty="0">
                <a:latin typeface="宋体" panose="02010600030101010101" pitchFamily="2" charset="-122"/>
              </a:rPr>
              <a:t>常改变</a:t>
            </a:r>
            <a:r>
              <a:rPr lang="en-US" altLang="zh-CN" sz="2400" b="1" i="1">
                <a:solidFill>
                  <a:srgbClr val="0000FF"/>
                </a:solidFill>
                <a:latin typeface="Times New Roman" panose="02020603050405020304" pitchFamily="18" charset="0"/>
              </a:rPr>
              <a:t>C</a:t>
            </a:r>
            <a:r>
              <a:rPr lang="en-US" altLang="zh-CN" sz="2400" b="1" i="1">
                <a:latin typeface="Times New Roman" panose="02020603050405020304" pitchFamily="18" charset="0"/>
              </a:rPr>
              <a:t> </a:t>
            </a:r>
            <a:r>
              <a:rPr lang="en-US" altLang="zh-CN" sz="2400" b="1">
                <a:latin typeface="宋体" panose="02010600030101010101" pitchFamily="2" charset="-122"/>
              </a:rPr>
              <a:t>)</a:t>
            </a:r>
            <a:r>
              <a:rPr lang="zh-CN" altLang="en-US" sz="2400" b="1">
                <a:latin typeface="宋体" panose="02010600030101010101" pitchFamily="2" charset="-122"/>
              </a:rPr>
              <a:t>。</a:t>
            </a: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2948"/>
                                        </p:tgtEl>
                                        <p:attrNameLst>
                                          <p:attrName>style.visibility</p:attrName>
                                        </p:attrNameLst>
                                      </p:cBhvr>
                                      <p:to>
                                        <p:strVal val="visible"/>
                                      </p:to>
                                    </p:set>
                                    <p:anim calcmode="lin" valueType="num">
                                      <p:cBhvr additive="base">
                                        <p:cTn id="7" dur="500" fill="hold"/>
                                        <p:tgtEl>
                                          <p:spTgt spid="252948"/>
                                        </p:tgtEl>
                                        <p:attrNameLst>
                                          <p:attrName>ppt_x</p:attrName>
                                        </p:attrNameLst>
                                      </p:cBhvr>
                                      <p:tavLst>
                                        <p:tav tm="0">
                                          <p:val>
                                            <p:strVal val="0-#ppt_w/2"/>
                                          </p:val>
                                        </p:tav>
                                        <p:tav tm="100000">
                                          <p:val>
                                            <p:strVal val="#ppt_x"/>
                                          </p:val>
                                        </p:tav>
                                      </p:tavLst>
                                    </p:anim>
                                    <p:anim calcmode="lin" valueType="num">
                                      <p:cBhvr additive="base">
                                        <p:cTn id="8" dur="500" fill="hold"/>
                                        <p:tgtEl>
                                          <p:spTgt spid="2529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52947"/>
                                        </p:tgtEl>
                                        <p:attrNameLst>
                                          <p:attrName>style.visibility</p:attrName>
                                        </p:attrNameLst>
                                      </p:cBhvr>
                                      <p:to>
                                        <p:strVal val="visible"/>
                                      </p:to>
                                    </p:set>
                                    <p:anim calcmode="lin" valueType="num">
                                      <p:cBhvr additive="base">
                                        <p:cTn id="12" dur="500" fill="hold"/>
                                        <p:tgtEl>
                                          <p:spTgt spid="252947"/>
                                        </p:tgtEl>
                                        <p:attrNameLst>
                                          <p:attrName>ppt_x</p:attrName>
                                        </p:attrNameLst>
                                      </p:cBhvr>
                                      <p:tavLst>
                                        <p:tav tm="0">
                                          <p:val>
                                            <p:strVal val="1+#ppt_w/2"/>
                                          </p:val>
                                        </p:tav>
                                        <p:tav tm="100000">
                                          <p:val>
                                            <p:strVal val="#ppt_x"/>
                                          </p:val>
                                        </p:tav>
                                      </p:tavLst>
                                    </p:anim>
                                    <p:anim calcmode="lin" valueType="num">
                                      <p:cBhvr additive="base">
                                        <p:cTn id="13" dur="500" fill="hold"/>
                                        <p:tgtEl>
                                          <p:spTgt spid="25294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2950"/>
                                        </p:tgtEl>
                                        <p:attrNameLst>
                                          <p:attrName>style.visibility</p:attrName>
                                        </p:attrNameLst>
                                      </p:cBhvr>
                                      <p:to>
                                        <p:strVal val="visible"/>
                                      </p:to>
                                    </p:set>
                                    <p:anim calcmode="lin" valueType="num">
                                      <p:cBhvr additive="base">
                                        <p:cTn id="17" dur="500" fill="hold"/>
                                        <p:tgtEl>
                                          <p:spTgt spid="252950"/>
                                        </p:tgtEl>
                                        <p:attrNameLst>
                                          <p:attrName>ppt_x</p:attrName>
                                        </p:attrNameLst>
                                      </p:cBhvr>
                                      <p:tavLst>
                                        <p:tav tm="0">
                                          <p:val>
                                            <p:strVal val="0-#ppt_w/2"/>
                                          </p:val>
                                        </p:tav>
                                        <p:tav tm="100000">
                                          <p:val>
                                            <p:strVal val="#ppt_x"/>
                                          </p:val>
                                        </p:tav>
                                      </p:tavLst>
                                    </p:anim>
                                    <p:anim calcmode="lin" valueType="num">
                                      <p:cBhvr additive="base">
                                        <p:cTn id="18" dur="500" fill="hold"/>
                                        <p:tgtEl>
                                          <p:spTgt spid="25295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52949"/>
                                        </p:tgtEl>
                                        <p:attrNameLst>
                                          <p:attrName>style.visibility</p:attrName>
                                        </p:attrNameLst>
                                      </p:cBhvr>
                                      <p:to>
                                        <p:strVal val="visible"/>
                                      </p:to>
                                    </p:set>
                                    <p:anim calcmode="lin" valueType="num">
                                      <p:cBhvr additive="base">
                                        <p:cTn id="22" dur="500" fill="hold"/>
                                        <p:tgtEl>
                                          <p:spTgt spid="252949"/>
                                        </p:tgtEl>
                                        <p:attrNameLst>
                                          <p:attrName>ppt_x</p:attrName>
                                        </p:attrNameLst>
                                      </p:cBhvr>
                                      <p:tavLst>
                                        <p:tav tm="0">
                                          <p:val>
                                            <p:strVal val="1+#ppt_w/2"/>
                                          </p:val>
                                        </p:tav>
                                        <p:tav tm="100000">
                                          <p:val>
                                            <p:strVal val="#ppt_x"/>
                                          </p:val>
                                        </p:tav>
                                      </p:tavLst>
                                    </p:anim>
                                    <p:anim calcmode="lin" valueType="num">
                                      <p:cBhvr additive="base">
                                        <p:cTn id="23" dur="500" fill="hold"/>
                                        <p:tgtEl>
                                          <p:spTgt spid="25294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52952"/>
                                        </p:tgtEl>
                                        <p:attrNameLst>
                                          <p:attrName>style.visibility</p:attrName>
                                        </p:attrNameLst>
                                      </p:cBhvr>
                                      <p:to>
                                        <p:strVal val="visible"/>
                                      </p:to>
                                    </p:set>
                                    <p:anim calcmode="lin" valueType="num">
                                      <p:cBhvr additive="base">
                                        <p:cTn id="27" dur="500" fill="hold"/>
                                        <p:tgtEl>
                                          <p:spTgt spid="252952"/>
                                        </p:tgtEl>
                                        <p:attrNameLst>
                                          <p:attrName>ppt_x</p:attrName>
                                        </p:attrNameLst>
                                      </p:cBhvr>
                                      <p:tavLst>
                                        <p:tav tm="0">
                                          <p:val>
                                            <p:strVal val="0-#ppt_w/2"/>
                                          </p:val>
                                        </p:tav>
                                        <p:tav tm="100000">
                                          <p:val>
                                            <p:strVal val="#ppt_x"/>
                                          </p:val>
                                        </p:tav>
                                      </p:tavLst>
                                    </p:anim>
                                    <p:anim calcmode="lin" valueType="num">
                                      <p:cBhvr additive="base">
                                        <p:cTn id="28" dur="500" fill="hold"/>
                                        <p:tgtEl>
                                          <p:spTgt spid="25295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52951"/>
                                        </p:tgtEl>
                                        <p:attrNameLst>
                                          <p:attrName>style.visibility</p:attrName>
                                        </p:attrNameLst>
                                      </p:cBhvr>
                                      <p:to>
                                        <p:strVal val="visible"/>
                                      </p:to>
                                    </p:set>
                                    <p:anim calcmode="lin" valueType="num">
                                      <p:cBhvr additive="base">
                                        <p:cTn id="32" dur="500" fill="hold"/>
                                        <p:tgtEl>
                                          <p:spTgt spid="252951"/>
                                        </p:tgtEl>
                                        <p:attrNameLst>
                                          <p:attrName>ppt_x</p:attrName>
                                        </p:attrNameLst>
                                      </p:cBhvr>
                                      <p:tavLst>
                                        <p:tav tm="0">
                                          <p:val>
                                            <p:strVal val="1+#ppt_w/2"/>
                                          </p:val>
                                        </p:tav>
                                        <p:tav tm="100000">
                                          <p:val>
                                            <p:strVal val="#ppt_x"/>
                                          </p:val>
                                        </p:tav>
                                      </p:tavLst>
                                    </p:anim>
                                    <p:anim calcmode="lin" valueType="num">
                                      <p:cBhvr additive="base">
                                        <p:cTn id="33" dur="500" fill="hold"/>
                                        <p:tgtEl>
                                          <p:spTgt spid="25295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2961"/>
                                        </p:tgtEl>
                                        <p:attrNameLst>
                                          <p:attrName>style.visibility</p:attrName>
                                        </p:attrNameLst>
                                      </p:cBhvr>
                                      <p:to>
                                        <p:strVal val="visible"/>
                                      </p:to>
                                    </p:set>
                                    <p:animEffect transition="in" filter="wipe(left)">
                                      <p:cBhvr>
                                        <p:cTn id="38" dur="500"/>
                                        <p:tgtEl>
                                          <p:spTgt spid="252961"/>
                                        </p:tgtEl>
                                      </p:cBhvr>
                                    </p:animEffect>
                                  </p:childTnLst>
                                </p:cTn>
                              </p:par>
                            </p:childTnLst>
                          </p:cTn>
                        </p:par>
                        <p:par>
                          <p:cTn id="39" fill="hold">
                            <p:stCondLst>
                              <p:cond delay="500"/>
                            </p:stCondLst>
                            <p:childTnLst>
                              <p:par>
                                <p:cTn id="40" presetID="2" presetClass="entr" presetSubtype="2" fill="hold" nodeType="afterEffect">
                                  <p:stCondLst>
                                    <p:cond delay="0"/>
                                  </p:stCondLst>
                                  <p:childTnLst>
                                    <p:set>
                                      <p:cBhvr>
                                        <p:cTn id="41" dur="1" fill="hold">
                                          <p:stCondLst>
                                            <p:cond delay="0"/>
                                          </p:stCondLst>
                                        </p:cTn>
                                        <p:tgtEl>
                                          <p:spTgt spid="252959"/>
                                        </p:tgtEl>
                                        <p:attrNameLst>
                                          <p:attrName>style.visibility</p:attrName>
                                        </p:attrNameLst>
                                      </p:cBhvr>
                                      <p:to>
                                        <p:strVal val="visible"/>
                                      </p:to>
                                    </p:set>
                                    <p:anim calcmode="lin" valueType="num">
                                      <p:cBhvr additive="base">
                                        <p:cTn id="42" dur="500" fill="hold"/>
                                        <p:tgtEl>
                                          <p:spTgt spid="252959"/>
                                        </p:tgtEl>
                                        <p:attrNameLst>
                                          <p:attrName>ppt_x</p:attrName>
                                        </p:attrNameLst>
                                      </p:cBhvr>
                                      <p:tavLst>
                                        <p:tav tm="0">
                                          <p:val>
                                            <p:strVal val="1+#ppt_w/2"/>
                                          </p:val>
                                        </p:tav>
                                        <p:tav tm="100000">
                                          <p:val>
                                            <p:strVal val="#ppt_x"/>
                                          </p:val>
                                        </p:tav>
                                      </p:tavLst>
                                    </p:anim>
                                    <p:anim calcmode="lin" valueType="num">
                                      <p:cBhvr additive="base">
                                        <p:cTn id="43" dur="500" fill="hold"/>
                                        <p:tgtEl>
                                          <p:spTgt spid="252959"/>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52962"/>
                                        </p:tgtEl>
                                        <p:attrNameLst>
                                          <p:attrName>style.visibility</p:attrName>
                                        </p:attrNameLst>
                                      </p:cBhvr>
                                      <p:to>
                                        <p:strVal val="visible"/>
                                      </p:to>
                                    </p:set>
                                    <p:animEffect transition="in" filter="wipe(left)">
                                      <p:cBhvr>
                                        <p:cTn id="47" dur="500"/>
                                        <p:tgtEl>
                                          <p:spTgt spid="2529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2963">
                                            <p:txEl>
                                              <p:charRg st="0" end="10"/>
                                            </p:txEl>
                                          </p:spTgt>
                                        </p:tgtEl>
                                        <p:attrNameLst>
                                          <p:attrName>style.visibility</p:attrName>
                                        </p:attrNameLst>
                                      </p:cBhvr>
                                      <p:to>
                                        <p:strVal val="visible"/>
                                      </p:to>
                                    </p:set>
                                    <p:animEffect transition="in" filter="wipe(left)">
                                      <p:cBhvr>
                                        <p:cTn id="52" dur="500"/>
                                        <p:tgtEl>
                                          <p:spTgt spid="252963">
                                            <p:txEl>
                                              <p:charRg st="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2964"/>
                                        </p:tgtEl>
                                        <p:attrNameLst>
                                          <p:attrName>style.visibility</p:attrName>
                                        </p:attrNameLst>
                                      </p:cBhvr>
                                      <p:to>
                                        <p:strVal val="visible"/>
                                      </p:to>
                                    </p:set>
                                    <p:animEffect transition="in" filter="wipe(left)">
                                      <p:cBhvr>
                                        <p:cTn id="57" dur="500"/>
                                        <p:tgtEl>
                                          <p:spTgt spid="25296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2965">
                                            <p:txEl>
                                              <p:charRg st="0" end="19"/>
                                            </p:txEl>
                                          </p:spTgt>
                                        </p:tgtEl>
                                        <p:attrNameLst>
                                          <p:attrName>style.visibility</p:attrName>
                                        </p:attrNameLst>
                                      </p:cBhvr>
                                      <p:to>
                                        <p:strVal val="visible"/>
                                      </p:to>
                                    </p:set>
                                    <p:animEffect transition="in" filter="wipe(left)">
                                      <p:cBhvr>
                                        <p:cTn id="62" dur="500"/>
                                        <p:tgtEl>
                                          <p:spTgt spid="252965">
                                            <p:txEl>
                                              <p:charRg st="0" end="1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2966">
                                            <p:txEl>
                                              <p:charRg st="0" end="20"/>
                                            </p:txEl>
                                          </p:spTgt>
                                        </p:tgtEl>
                                        <p:attrNameLst>
                                          <p:attrName>style.visibility</p:attrName>
                                        </p:attrNameLst>
                                      </p:cBhvr>
                                      <p:to>
                                        <p:strVal val="visible"/>
                                      </p:to>
                                    </p:set>
                                    <p:animEffect transition="in" filter="wipe(left)">
                                      <p:cBhvr>
                                        <p:cTn id="67" dur="500"/>
                                        <p:tgtEl>
                                          <p:spTgt spid="252966">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7" grpId="0"/>
      <p:bldP spid="252949" grpId="0"/>
      <p:bldP spid="252951" grpId="0"/>
      <p:bldP spid="252961" grpId="0"/>
      <p:bldP spid="252962" grpId="0"/>
      <p:bldP spid="252963" grpId="0" build="p"/>
      <p:bldP spid="252965" grpId="0" build="p"/>
      <p:bldP spid="25296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矩形 332801"/>
          <p:cNvSpPr/>
          <p:nvPr/>
        </p:nvSpPr>
        <p:spPr>
          <a:xfrm>
            <a:off x="552450" y="487363"/>
            <a:ext cx="3840163" cy="457200"/>
          </a:xfrm>
          <a:prstGeom prst="rect">
            <a:avLst/>
          </a:prstGeom>
          <a:noFill/>
          <a:ln w="38100">
            <a:noFill/>
          </a:ln>
        </p:spPr>
        <p:txBody>
          <a:bodyPr>
            <a:spAutoFit/>
          </a:bodyPr>
          <a:p>
            <a:r>
              <a:rPr lang="en-US" altLang="zh-CN" sz="2400" b="1">
                <a:solidFill>
                  <a:schemeClr val="accent2"/>
                </a:solidFill>
                <a:latin typeface="Times New Roman" panose="02020603050405020304" pitchFamily="18" charset="0"/>
              </a:rPr>
              <a:t>2.</a:t>
            </a:r>
            <a:r>
              <a:rPr lang="en-US" altLang="zh-CN" sz="2400" b="1">
                <a:solidFill>
                  <a:schemeClr val="accent2"/>
                </a:solidFill>
                <a:latin typeface="Arial" panose="020B0604020202020204" pitchFamily="34" charset="0"/>
              </a:rPr>
              <a:t> </a:t>
            </a:r>
            <a:r>
              <a:rPr lang="zh-CN" altLang="en-US" sz="2400" b="1" dirty="0">
                <a:solidFill>
                  <a:schemeClr val="accent2"/>
                </a:solidFill>
                <a:latin typeface="Arial" panose="020B0604020202020204" pitchFamily="34" charset="0"/>
              </a:rPr>
              <a:t>谐振时的电压和电流</a:t>
            </a:r>
            <a:endParaRPr lang="zh-CN" altLang="en-US" sz="2400" b="1" dirty="0">
              <a:solidFill>
                <a:schemeClr val="accent2"/>
              </a:solidFill>
              <a:latin typeface="Arial" panose="020B0604020202020204" pitchFamily="34" charset="0"/>
            </a:endParaRPr>
          </a:p>
        </p:txBody>
      </p:sp>
      <p:graphicFrame>
        <p:nvGraphicFramePr>
          <p:cNvPr id="332803" name="对象 332802"/>
          <p:cNvGraphicFramePr/>
          <p:nvPr/>
        </p:nvGraphicFramePr>
        <p:xfrm>
          <a:off x="989013" y="1092200"/>
          <a:ext cx="1962150" cy="500063"/>
        </p:xfrm>
        <a:graphic>
          <a:graphicData uri="http://schemas.openxmlformats.org/presentationml/2006/ole">
            <mc:AlternateContent xmlns:mc="http://schemas.openxmlformats.org/markup-compatibility/2006">
              <mc:Choice xmlns:v="urn:schemas-microsoft-com:vml" Requires="v">
                <p:oleObj spid="_x0000_s3193" name="" r:id="rId1" imgW="889000" imgH="228600" progId="Equation.3">
                  <p:embed/>
                </p:oleObj>
              </mc:Choice>
              <mc:Fallback>
                <p:oleObj name="" r:id="rId1" imgW="889000" imgH="228600" progId="Equation.3">
                  <p:embed/>
                  <p:pic>
                    <p:nvPicPr>
                      <p:cNvPr id="0" name="图片 3192"/>
                      <p:cNvPicPr/>
                      <p:nvPr/>
                    </p:nvPicPr>
                    <p:blipFill>
                      <a:blip r:embed="rId2"/>
                      <a:stretch>
                        <a:fillRect/>
                      </a:stretch>
                    </p:blipFill>
                    <p:spPr>
                      <a:xfrm>
                        <a:off x="989013" y="1092200"/>
                        <a:ext cx="1962150" cy="500063"/>
                      </a:xfrm>
                      <a:prstGeom prst="rect">
                        <a:avLst/>
                      </a:prstGeom>
                      <a:noFill/>
                      <a:ln w="38100">
                        <a:noFill/>
                        <a:miter/>
                      </a:ln>
                    </p:spPr>
                  </p:pic>
                </p:oleObj>
              </mc:Fallback>
            </mc:AlternateContent>
          </a:graphicData>
        </a:graphic>
      </p:graphicFrame>
      <p:graphicFrame>
        <p:nvGraphicFramePr>
          <p:cNvPr id="332804" name="对象 332803"/>
          <p:cNvGraphicFramePr/>
          <p:nvPr/>
        </p:nvGraphicFramePr>
        <p:xfrm>
          <a:off x="772795" y="1701800"/>
          <a:ext cx="2571750" cy="863600"/>
        </p:xfrm>
        <a:graphic>
          <a:graphicData uri="http://schemas.openxmlformats.org/presentationml/2006/ole">
            <mc:AlternateContent xmlns:mc="http://schemas.openxmlformats.org/markup-compatibility/2006">
              <mc:Choice xmlns:v="urn:schemas-microsoft-com:vml" Requires="v">
                <p:oleObj spid="_x0000_s3192" name="" r:id="rId3" imgW="1295400" imgH="419100" progId="Equation.3">
                  <p:embed/>
                </p:oleObj>
              </mc:Choice>
              <mc:Fallback>
                <p:oleObj name="" r:id="rId3" imgW="1295400" imgH="419100" progId="Equation.3">
                  <p:embed/>
                  <p:pic>
                    <p:nvPicPr>
                      <p:cNvPr id="0" name="图片 3191"/>
                      <p:cNvPicPr/>
                      <p:nvPr/>
                    </p:nvPicPr>
                    <p:blipFill>
                      <a:blip r:embed="rId4"/>
                      <a:stretch>
                        <a:fillRect/>
                      </a:stretch>
                    </p:blipFill>
                    <p:spPr>
                      <a:xfrm>
                        <a:off x="772795" y="1701800"/>
                        <a:ext cx="2571750" cy="863600"/>
                      </a:xfrm>
                      <a:prstGeom prst="rect">
                        <a:avLst/>
                      </a:prstGeom>
                      <a:noFill/>
                      <a:ln w="38100">
                        <a:noFill/>
                        <a:miter/>
                      </a:ln>
                    </p:spPr>
                  </p:pic>
                </p:oleObj>
              </mc:Fallback>
            </mc:AlternateContent>
          </a:graphicData>
        </a:graphic>
      </p:graphicFrame>
      <p:sp>
        <p:nvSpPr>
          <p:cNvPr id="332805" name="矩形 332804"/>
          <p:cNvSpPr/>
          <p:nvPr/>
        </p:nvSpPr>
        <p:spPr>
          <a:xfrm>
            <a:off x="900113" y="2600325"/>
            <a:ext cx="6096000" cy="457200"/>
          </a:xfrm>
          <a:prstGeom prst="rect">
            <a:avLst/>
          </a:prstGeom>
          <a:noFill/>
          <a:ln w="38100">
            <a:noFill/>
          </a:ln>
        </p:spPr>
        <p:txBody>
          <a:bodyPr>
            <a:spAutoFit/>
          </a:bodyPr>
          <a:p>
            <a:r>
              <a:rPr lang="zh-CN" altLang="en-US" sz="2400" b="1" dirty="0">
                <a:latin typeface="宋体" panose="02010600030101010101" pitchFamily="2" charset="-122"/>
              </a:rPr>
              <a:t>谐振时电阻、电感和电容上的电压分别为</a:t>
            </a:r>
            <a:r>
              <a:rPr lang="zh-CN" altLang="en-US" dirty="0">
                <a:latin typeface="宋体" panose="02010600030101010101" pitchFamily="2" charset="-122"/>
              </a:rPr>
              <a:t> </a:t>
            </a:r>
            <a:endParaRPr lang="zh-CN" altLang="en-US" dirty="0">
              <a:latin typeface="宋体" panose="02010600030101010101" pitchFamily="2" charset="-122"/>
            </a:endParaRPr>
          </a:p>
        </p:txBody>
      </p:sp>
      <p:graphicFrame>
        <p:nvGraphicFramePr>
          <p:cNvPr id="332806" name="对象 332805"/>
          <p:cNvGraphicFramePr/>
          <p:nvPr/>
        </p:nvGraphicFramePr>
        <p:xfrm>
          <a:off x="1039019" y="3141186"/>
          <a:ext cx="2298700" cy="512445"/>
        </p:xfrm>
        <a:graphic>
          <a:graphicData uri="http://schemas.openxmlformats.org/presentationml/2006/ole">
            <mc:AlternateContent xmlns:mc="http://schemas.openxmlformats.org/markup-compatibility/2006">
              <mc:Choice xmlns:v="urn:schemas-microsoft-com:vml" Requires="v">
                <p:oleObj spid="_x0000_s3195" name="" r:id="rId5" imgW="1143000" imgH="241300" progId="Equation.3">
                  <p:embed/>
                </p:oleObj>
              </mc:Choice>
              <mc:Fallback>
                <p:oleObj name="" r:id="rId5" imgW="1143000" imgH="241300" progId="Equation.3">
                  <p:embed/>
                  <p:pic>
                    <p:nvPicPr>
                      <p:cNvPr id="0" name="图片 3194"/>
                      <p:cNvPicPr/>
                      <p:nvPr/>
                    </p:nvPicPr>
                    <p:blipFill>
                      <a:blip r:embed="rId6"/>
                      <a:stretch>
                        <a:fillRect/>
                      </a:stretch>
                    </p:blipFill>
                    <p:spPr>
                      <a:xfrm>
                        <a:off x="1039019" y="3141186"/>
                        <a:ext cx="2298700" cy="512445"/>
                      </a:xfrm>
                      <a:prstGeom prst="rect">
                        <a:avLst/>
                      </a:prstGeom>
                      <a:noFill/>
                      <a:ln w="38100">
                        <a:noFill/>
                        <a:miter/>
                      </a:ln>
                    </p:spPr>
                  </p:pic>
                </p:oleObj>
              </mc:Fallback>
            </mc:AlternateContent>
          </a:graphicData>
        </a:graphic>
      </p:graphicFrame>
      <p:graphicFrame>
        <p:nvGraphicFramePr>
          <p:cNvPr id="332807" name="对象 332806"/>
          <p:cNvGraphicFramePr/>
          <p:nvPr/>
        </p:nvGraphicFramePr>
        <p:xfrm>
          <a:off x="983933" y="3612357"/>
          <a:ext cx="4846320" cy="843280"/>
        </p:xfrm>
        <a:graphic>
          <a:graphicData uri="http://schemas.openxmlformats.org/presentationml/2006/ole">
            <mc:AlternateContent xmlns:mc="http://schemas.openxmlformats.org/markup-compatibility/2006">
              <mc:Choice xmlns:v="urn:schemas-microsoft-com:vml" Requires="v">
                <p:oleObj spid="_x0000_s3194" name="" r:id="rId7" imgW="2311400" imgH="405765" progId="Equation.3">
                  <p:embed/>
                </p:oleObj>
              </mc:Choice>
              <mc:Fallback>
                <p:oleObj name="" r:id="rId7" imgW="2311400" imgH="405765" progId="Equation.3">
                  <p:embed/>
                  <p:pic>
                    <p:nvPicPr>
                      <p:cNvPr id="0" name="图片 3193"/>
                      <p:cNvPicPr/>
                      <p:nvPr/>
                    </p:nvPicPr>
                    <p:blipFill>
                      <a:blip r:embed="rId8"/>
                      <a:stretch>
                        <a:fillRect/>
                      </a:stretch>
                    </p:blipFill>
                    <p:spPr>
                      <a:xfrm>
                        <a:off x="983933" y="3612357"/>
                        <a:ext cx="4846320" cy="843280"/>
                      </a:xfrm>
                      <a:prstGeom prst="rect">
                        <a:avLst/>
                      </a:prstGeom>
                      <a:noFill/>
                      <a:ln w="38100">
                        <a:noFill/>
                        <a:miter/>
                      </a:ln>
                    </p:spPr>
                  </p:pic>
                </p:oleObj>
              </mc:Fallback>
            </mc:AlternateContent>
          </a:graphicData>
        </a:graphic>
      </p:graphicFrame>
      <p:graphicFrame>
        <p:nvGraphicFramePr>
          <p:cNvPr id="332808" name="对象 332807"/>
          <p:cNvGraphicFramePr/>
          <p:nvPr/>
        </p:nvGraphicFramePr>
        <p:xfrm>
          <a:off x="992982" y="4336257"/>
          <a:ext cx="5227955" cy="884555"/>
        </p:xfrm>
        <a:graphic>
          <a:graphicData uri="http://schemas.openxmlformats.org/presentationml/2006/ole">
            <mc:AlternateContent xmlns:mc="http://schemas.openxmlformats.org/markup-compatibility/2006">
              <mc:Choice xmlns:v="urn:schemas-microsoft-com:vml" Requires="v">
                <p:oleObj spid="_x0000_s3190" name="" r:id="rId9" imgW="2691765" imgH="444500" progId="Equation.3">
                  <p:embed/>
                </p:oleObj>
              </mc:Choice>
              <mc:Fallback>
                <p:oleObj name="" r:id="rId9" imgW="2691765" imgH="444500" progId="Equation.3">
                  <p:embed/>
                  <p:pic>
                    <p:nvPicPr>
                      <p:cNvPr id="0" name="图片 3189"/>
                      <p:cNvPicPr/>
                      <p:nvPr/>
                    </p:nvPicPr>
                    <p:blipFill>
                      <a:blip r:embed="rId10"/>
                      <a:stretch>
                        <a:fillRect/>
                      </a:stretch>
                    </p:blipFill>
                    <p:spPr>
                      <a:xfrm>
                        <a:off x="992982" y="4336257"/>
                        <a:ext cx="5227955" cy="884555"/>
                      </a:xfrm>
                      <a:prstGeom prst="rect">
                        <a:avLst/>
                      </a:prstGeom>
                      <a:noFill/>
                      <a:ln w="38100">
                        <a:noFill/>
                        <a:miter/>
                      </a:ln>
                    </p:spPr>
                  </p:pic>
                </p:oleObj>
              </mc:Fallback>
            </mc:AlternateContent>
          </a:graphicData>
        </a:graphic>
      </p:graphicFrame>
      <p:graphicFrame>
        <p:nvGraphicFramePr>
          <p:cNvPr id="332809" name="对象 332808"/>
          <p:cNvGraphicFramePr/>
          <p:nvPr/>
        </p:nvGraphicFramePr>
        <p:xfrm>
          <a:off x="935038" y="5475288"/>
          <a:ext cx="3714750" cy="936625"/>
        </p:xfrm>
        <a:graphic>
          <a:graphicData uri="http://schemas.openxmlformats.org/presentationml/2006/ole">
            <mc:AlternateContent xmlns:mc="http://schemas.openxmlformats.org/markup-compatibility/2006">
              <mc:Choice xmlns:v="urn:schemas-microsoft-com:vml" Requires="v">
                <p:oleObj spid="_x0000_s3191" name="" r:id="rId11" imgW="1764665" imgH="444500" progId="Equation.3">
                  <p:embed/>
                </p:oleObj>
              </mc:Choice>
              <mc:Fallback>
                <p:oleObj name="" r:id="rId11" imgW="1764665" imgH="444500" progId="Equation.3">
                  <p:embed/>
                  <p:pic>
                    <p:nvPicPr>
                      <p:cNvPr id="0" name="图片 3190"/>
                      <p:cNvPicPr/>
                      <p:nvPr/>
                    </p:nvPicPr>
                    <p:blipFill>
                      <a:blip r:embed="rId12"/>
                      <a:stretch>
                        <a:fillRect/>
                      </a:stretch>
                    </p:blipFill>
                    <p:spPr>
                      <a:xfrm>
                        <a:off x="935038" y="5475288"/>
                        <a:ext cx="3714750" cy="936625"/>
                      </a:xfrm>
                      <a:prstGeom prst="rect">
                        <a:avLst/>
                      </a:prstGeom>
                      <a:solidFill>
                        <a:srgbClr val="CCFFFF"/>
                      </a:solidFill>
                      <a:ln w="38100">
                        <a:noFill/>
                        <a:miter/>
                      </a:ln>
                    </p:spPr>
                  </p:pic>
                </p:oleObj>
              </mc:Fallback>
            </mc:AlternateContent>
          </a:graphicData>
        </a:graphic>
      </p:graphicFrame>
      <p:sp>
        <p:nvSpPr>
          <p:cNvPr id="332810" name="矩形 332809"/>
          <p:cNvSpPr/>
          <p:nvPr/>
        </p:nvSpPr>
        <p:spPr>
          <a:xfrm>
            <a:off x="5049838" y="5256213"/>
            <a:ext cx="3621087" cy="1187450"/>
          </a:xfrm>
          <a:prstGeom prst="rect">
            <a:avLst/>
          </a:prstGeom>
          <a:noFill/>
          <a:ln w="38100">
            <a:noFill/>
          </a:ln>
        </p:spPr>
        <p:txBody>
          <a:bodyPr>
            <a:spAutoFit/>
          </a:bodyPr>
          <a:p>
            <a:r>
              <a:rPr lang="zh-CN" altLang="en-US" sz="2400" b="1" dirty="0">
                <a:latin typeface="Arial" panose="020B0604020202020204" pitchFamily="34" charset="0"/>
              </a:rPr>
              <a:t>称为串联谐振电路的</a:t>
            </a:r>
            <a:r>
              <a:rPr lang="zh-CN" altLang="en-US" sz="2400" b="1" dirty="0">
                <a:solidFill>
                  <a:srgbClr val="FF0000"/>
                </a:solidFill>
                <a:latin typeface="Arial" panose="020B0604020202020204" pitchFamily="34" charset="0"/>
              </a:rPr>
              <a:t>品质因数</a:t>
            </a:r>
            <a:r>
              <a:rPr lang="zh-CN" altLang="en-US" sz="2400" b="1" dirty="0">
                <a:latin typeface="Arial" panose="020B0604020202020204" pitchFamily="34" charset="0"/>
              </a:rPr>
              <a:t>。</a:t>
            </a:r>
            <a:r>
              <a:rPr lang="en-US" altLang="zh-CN" sz="2400" b="1" i="1">
                <a:latin typeface="Times New Roman" panose="02020603050405020304" pitchFamily="18" charset="0"/>
                <a:ea typeface="楷体_GB2312" pitchFamily="49" charset="-122"/>
              </a:rPr>
              <a:t>Q</a:t>
            </a:r>
            <a:r>
              <a:rPr lang="en-US" altLang="zh-CN" sz="2400" b="1">
                <a:latin typeface="宋体" panose="02010600030101010101" pitchFamily="2" charset="-122"/>
                <a:sym typeface="Symbol" panose="05050102010706020507" pitchFamily="18" charset="2"/>
              </a:rPr>
              <a:t></a:t>
            </a:r>
            <a:r>
              <a:rPr lang="zh-CN" altLang="en-US" sz="2400" b="1" dirty="0">
                <a:latin typeface="宋体" panose="02010600030101010101" pitchFamily="2" charset="-122"/>
              </a:rPr>
              <a:t>，通频带内外幅频特性变化越大。</a:t>
            </a:r>
            <a:endParaRPr lang="zh-CN" altLang="en-US" sz="2400" b="1" dirty="0">
              <a:latin typeface="宋体" panose="02010600030101010101" pitchFamily="2" charset="-122"/>
            </a:endParaRPr>
          </a:p>
        </p:txBody>
      </p:sp>
      <p:grpSp>
        <p:nvGrpSpPr>
          <p:cNvPr id="332811" name="组合 332810"/>
          <p:cNvGrpSpPr/>
          <p:nvPr/>
        </p:nvGrpSpPr>
        <p:grpSpPr>
          <a:xfrm>
            <a:off x="4714875" y="212725"/>
            <a:ext cx="4057650" cy="2151063"/>
            <a:chOff x="206" y="340"/>
            <a:chExt cx="2556" cy="1355"/>
          </a:xfrm>
        </p:grpSpPr>
        <p:grpSp>
          <p:nvGrpSpPr>
            <p:cNvPr id="332812" name="组合 332811"/>
            <p:cNvGrpSpPr/>
            <p:nvPr/>
          </p:nvGrpSpPr>
          <p:grpSpPr>
            <a:xfrm>
              <a:off x="2171" y="1167"/>
              <a:ext cx="240" cy="96"/>
              <a:chOff x="1148" y="1106"/>
              <a:chExt cx="240" cy="96"/>
            </a:xfrm>
          </p:grpSpPr>
          <p:sp>
            <p:nvSpPr>
              <p:cNvPr id="332813" name="直接连接符 332812"/>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332814" name="直接连接符 332813"/>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332815" name="组合 332814"/>
            <p:cNvGrpSpPr/>
            <p:nvPr/>
          </p:nvGrpSpPr>
          <p:grpSpPr>
            <a:xfrm>
              <a:off x="1760" y="673"/>
              <a:ext cx="384" cy="57"/>
              <a:chOff x="576" y="711"/>
              <a:chExt cx="384" cy="57"/>
            </a:xfrm>
          </p:grpSpPr>
          <p:sp>
            <p:nvSpPr>
              <p:cNvPr id="332816" name="任意多边形 332815"/>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332817" name="任意多边形 332816"/>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332818" name="任意多边形 332817"/>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332819" name="任意多边形 332818"/>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332820" name="直接连接符 332819"/>
            <p:cNvSpPr/>
            <p:nvPr/>
          </p:nvSpPr>
          <p:spPr>
            <a:xfrm>
              <a:off x="2144" y="723"/>
              <a:ext cx="146" cy="1"/>
            </a:xfrm>
            <a:prstGeom prst="line">
              <a:avLst/>
            </a:prstGeom>
            <a:ln w="38100" cap="flat" cmpd="sng">
              <a:solidFill>
                <a:schemeClr val="tx1"/>
              </a:solidFill>
              <a:prstDash val="solid"/>
              <a:headEnd type="none" w="med" len="med"/>
              <a:tailEnd type="none" w="med" len="med"/>
            </a:ln>
          </p:spPr>
        </p:sp>
        <p:sp>
          <p:nvSpPr>
            <p:cNvPr id="332821" name="直接连接符 332820"/>
            <p:cNvSpPr/>
            <p:nvPr/>
          </p:nvSpPr>
          <p:spPr>
            <a:xfrm flipV="1">
              <a:off x="708" y="1683"/>
              <a:ext cx="1582" cy="0"/>
            </a:xfrm>
            <a:prstGeom prst="line">
              <a:avLst/>
            </a:prstGeom>
            <a:ln w="38100" cap="flat" cmpd="sng">
              <a:solidFill>
                <a:schemeClr val="tx1"/>
              </a:solidFill>
              <a:prstDash val="solid"/>
              <a:headEnd type="none" w="med" len="med"/>
              <a:tailEnd type="none" w="med" len="med"/>
            </a:ln>
          </p:spPr>
        </p:sp>
        <p:sp>
          <p:nvSpPr>
            <p:cNvPr id="332822" name="直接连接符 332821"/>
            <p:cNvSpPr/>
            <p:nvPr/>
          </p:nvSpPr>
          <p:spPr>
            <a:xfrm>
              <a:off x="2291" y="718"/>
              <a:ext cx="0" cy="437"/>
            </a:xfrm>
            <a:prstGeom prst="line">
              <a:avLst/>
            </a:prstGeom>
            <a:ln w="38100" cap="flat" cmpd="sng">
              <a:solidFill>
                <a:schemeClr val="tx1"/>
              </a:solidFill>
              <a:prstDash val="solid"/>
              <a:headEnd type="none" w="med" len="med"/>
              <a:tailEnd type="none" w="med" len="med"/>
            </a:ln>
          </p:spPr>
        </p:sp>
        <p:sp>
          <p:nvSpPr>
            <p:cNvPr id="332823" name="直接连接符 332822"/>
            <p:cNvSpPr/>
            <p:nvPr/>
          </p:nvSpPr>
          <p:spPr>
            <a:xfrm>
              <a:off x="708" y="720"/>
              <a:ext cx="1052" cy="0"/>
            </a:xfrm>
            <a:prstGeom prst="line">
              <a:avLst/>
            </a:prstGeom>
            <a:ln w="38100" cap="flat" cmpd="sng">
              <a:solidFill>
                <a:schemeClr val="tx1"/>
              </a:solidFill>
              <a:prstDash val="solid"/>
              <a:headEnd type="none" w="med" len="med"/>
              <a:tailEnd type="none" w="med" len="med"/>
            </a:ln>
          </p:spPr>
        </p:sp>
        <p:sp>
          <p:nvSpPr>
            <p:cNvPr id="332824" name="矩形 332823"/>
            <p:cNvSpPr/>
            <p:nvPr/>
          </p:nvSpPr>
          <p:spPr>
            <a:xfrm>
              <a:off x="1079" y="663"/>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332825" name="直接连接符 332824"/>
            <p:cNvSpPr/>
            <p:nvPr/>
          </p:nvSpPr>
          <p:spPr>
            <a:xfrm flipV="1">
              <a:off x="2290" y="1263"/>
              <a:ext cx="0" cy="420"/>
            </a:xfrm>
            <a:prstGeom prst="line">
              <a:avLst/>
            </a:prstGeom>
            <a:ln w="38100" cap="flat" cmpd="sng">
              <a:solidFill>
                <a:schemeClr val="tx1"/>
              </a:solidFill>
              <a:prstDash val="solid"/>
              <a:headEnd type="none" w="med" len="med"/>
              <a:tailEnd type="none" w="med" len="med"/>
            </a:ln>
          </p:spPr>
        </p:sp>
        <p:sp>
          <p:nvSpPr>
            <p:cNvPr id="332826" name="直接连接符 332825"/>
            <p:cNvSpPr/>
            <p:nvPr/>
          </p:nvSpPr>
          <p:spPr>
            <a:xfrm>
              <a:off x="751" y="720"/>
              <a:ext cx="261" cy="0"/>
            </a:xfrm>
            <a:prstGeom prst="line">
              <a:avLst/>
            </a:prstGeom>
            <a:ln w="38100" cap="flat" cmpd="sng">
              <a:solidFill>
                <a:srgbClr val="FF0000"/>
              </a:solidFill>
              <a:prstDash val="solid"/>
              <a:headEnd type="none" w="med" len="med"/>
              <a:tailEnd type="stealth" w="med" len="lg"/>
            </a:ln>
          </p:spPr>
        </p:sp>
        <p:sp>
          <p:nvSpPr>
            <p:cNvPr id="332827" name="文本框 332826"/>
            <p:cNvSpPr txBox="1"/>
            <p:nvPr/>
          </p:nvSpPr>
          <p:spPr>
            <a:xfrm>
              <a:off x="1079" y="752"/>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332828" name="文本框 332827"/>
            <p:cNvSpPr txBox="1"/>
            <p:nvPr/>
          </p:nvSpPr>
          <p:spPr>
            <a:xfrm>
              <a:off x="337" y="75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32829" name="文本框 332828"/>
            <p:cNvSpPr txBox="1"/>
            <p:nvPr/>
          </p:nvSpPr>
          <p:spPr>
            <a:xfrm>
              <a:off x="337" y="123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332830" name="对象 332829"/>
            <p:cNvGraphicFramePr/>
            <p:nvPr/>
          </p:nvGraphicFramePr>
          <p:xfrm>
            <a:off x="664" y="408"/>
            <a:ext cx="256" cy="305"/>
          </p:xfrm>
          <a:graphic>
            <a:graphicData uri="http://schemas.openxmlformats.org/presentationml/2006/ole">
              <mc:AlternateContent xmlns:mc="http://schemas.openxmlformats.org/markup-compatibility/2006">
                <mc:Choice xmlns:v="urn:schemas-microsoft-com:vml" Requires="v">
                  <p:oleObj spid="_x0000_s3188" name="" r:id="rId13" imgW="203200" imgH="241300" progId="Equation.3">
                    <p:embed/>
                  </p:oleObj>
                </mc:Choice>
                <mc:Fallback>
                  <p:oleObj name="" r:id="rId13" imgW="203200" imgH="241300" progId="Equation.3">
                    <p:embed/>
                    <p:pic>
                      <p:nvPicPr>
                        <p:cNvPr id="0" name="图片 3187"/>
                        <p:cNvPicPr/>
                        <p:nvPr/>
                      </p:nvPicPr>
                      <p:blipFill>
                        <a:blip r:embed="rId14"/>
                        <a:stretch>
                          <a:fillRect/>
                        </a:stretch>
                      </p:blipFill>
                      <p:spPr>
                        <a:xfrm>
                          <a:off x="664" y="408"/>
                          <a:ext cx="256" cy="305"/>
                        </a:xfrm>
                        <a:prstGeom prst="rect">
                          <a:avLst/>
                        </a:prstGeom>
                        <a:noFill/>
                        <a:ln w="38100">
                          <a:noFill/>
                          <a:miter/>
                        </a:ln>
                      </p:spPr>
                    </p:pic>
                  </p:oleObj>
                </mc:Fallback>
              </mc:AlternateContent>
            </a:graphicData>
          </a:graphic>
        </p:graphicFrame>
        <p:graphicFrame>
          <p:nvGraphicFramePr>
            <p:cNvPr id="332831" name="对象 332830"/>
            <p:cNvGraphicFramePr/>
            <p:nvPr/>
          </p:nvGraphicFramePr>
          <p:xfrm>
            <a:off x="206" y="1024"/>
            <a:ext cx="329" cy="285"/>
          </p:xfrm>
          <a:graphic>
            <a:graphicData uri="http://schemas.openxmlformats.org/presentationml/2006/ole">
              <mc:AlternateContent xmlns:mc="http://schemas.openxmlformats.org/markup-compatibility/2006">
                <mc:Choice xmlns:v="urn:schemas-microsoft-com:vml" Requires="v">
                  <p:oleObj spid="_x0000_s3189" name="" r:id="rId15" imgW="279400" imgH="241300" progId="Equation.3">
                    <p:embed/>
                  </p:oleObj>
                </mc:Choice>
                <mc:Fallback>
                  <p:oleObj name="" r:id="rId15" imgW="279400" imgH="241300" progId="Equation.3">
                    <p:embed/>
                    <p:pic>
                      <p:nvPicPr>
                        <p:cNvPr id="0" name="图片 3188"/>
                        <p:cNvPicPr/>
                        <p:nvPr/>
                      </p:nvPicPr>
                      <p:blipFill>
                        <a:blip r:embed="rId16"/>
                        <a:stretch>
                          <a:fillRect/>
                        </a:stretch>
                      </p:blipFill>
                      <p:spPr>
                        <a:xfrm>
                          <a:off x="206" y="1024"/>
                          <a:ext cx="329" cy="285"/>
                        </a:xfrm>
                        <a:prstGeom prst="rect">
                          <a:avLst/>
                        </a:prstGeom>
                        <a:noFill/>
                        <a:ln w="38100">
                          <a:noFill/>
                          <a:miter/>
                        </a:ln>
                      </p:spPr>
                    </p:pic>
                  </p:oleObj>
                </mc:Fallback>
              </mc:AlternateContent>
            </a:graphicData>
          </a:graphic>
        </p:graphicFrame>
        <p:sp>
          <p:nvSpPr>
            <p:cNvPr id="332832" name="文本框 332831"/>
            <p:cNvSpPr txBox="1"/>
            <p:nvPr/>
          </p:nvSpPr>
          <p:spPr>
            <a:xfrm>
              <a:off x="1709" y="704"/>
              <a:ext cx="563" cy="288"/>
            </a:xfrm>
            <a:prstGeom prst="rect">
              <a:avLst/>
            </a:prstGeom>
            <a:noFill/>
            <a:ln w="9525">
              <a:noFill/>
            </a:ln>
          </p:spPr>
          <p:txBody>
            <a:bodyPr>
              <a:spAutoFit/>
            </a:bodyPr>
            <a:p>
              <a:r>
                <a:rPr lang="en-US" altLang="zh-CN" sz="2400" b="1">
                  <a:latin typeface="Times New Roman" panose="02020603050405020304" pitchFamily="18" charset="0"/>
                </a:rPr>
                <a:t>j</a:t>
              </a:r>
              <a:r>
                <a:rPr lang="en-US" altLang="zh-CN" sz="2400" b="1"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0</a:t>
              </a:r>
              <a:r>
                <a:rPr lang="en-US" altLang="zh-CN" sz="2400" b="1">
                  <a:latin typeface="Times New Roman" panose="02020603050405020304" pitchFamily="18" charset="0"/>
                </a:rPr>
                <a:t>L</a:t>
              </a:r>
              <a:endParaRPr lang="en-US" altLang="zh-CN" sz="2400" b="1">
                <a:latin typeface="Times New Roman" panose="02020603050405020304" pitchFamily="18" charset="0"/>
              </a:endParaRPr>
            </a:p>
          </p:txBody>
        </p:sp>
        <p:graphicFrame>
          <p:nvGraphicFramePr>
            <p:cNvPr id="332833" name="对象 332832"/>
            <p:cNvGraphicFramePr/>
            <p:nvPr/>
          </p:nvGraphicFramePr>
          <p:xfrm>
            <a:off x="1709" y="1015"/>
            <a:ext cx="462" cy="525"/>
          </p:xfrm>
          <a:graphic>
            <a:graphicData uri="http://schemas.openxmlformats.org/presentationml/2006/ole">
              <mc:AlternateContent xmlns:mc="http://schemas.openxmlformats.org/markup-compatibility/2006">
                <mc:Choice xmlns:v="urn:schemas-microsoft-com:vml" Requires="v">
                  <p:oleObj spid="_x0000_s3187" name="" r:id="rId17" imgW="393700" imgH="444500" progId="Equation.3">
                    <p:embed/>
                  </p:oleObj>
                </mc:Choice>
                <mc:Fallback>
                  <p:oleObj name="" r:id="rId17" imgW="393700" imgH="444500" progId="Equation.3">
                    <p:embed/>
                    <p:pic>
                      <p:nvPicPr>
                        <p:cNvPr id="0" name="图片 3186"/>
                        <p:cNvPicPr/>
                        <p:nvPr/>
                      </p:nvPicPr>
                      <p:blipFill>
                        <a:blip r:embed="rId18"/>
                        <a:stretch>
                          <a:fillRect/>
                        </a:stretch>
                      </p:blipFill>
                      <p:spPr>
                        <a:xfrm>
                          <a:off x="1709" y="1015"/>
                          <a:ext cx="462" cy="525"/>
                        </a:xfrm>
                        <a:prstGeom prst="rect">
                          <a:avLst/>
                        </a:prstGeom>
                        <a:noFill/>
                        <a:ln w="38100">
                          <a:noFill/>
                          <a:miter/>
                        </a:ln>
                      </p:spPr>
                    </p:pic>
                  </p:oleObj>
                </mc:Fallback>
              </mc:AlternateContent>
            </a:graphicData>
          </a:graphic>
        </p:graphicFrame>
        <p:sp>
          <p:nvSpPr>
            <p:cNvPr id="332834" name="椭圆 332833"/>
            <p:cNvSpPr/>
            <p:nvPr/>
          </p:nvSpPr>
          <p:spPr>
            <a:xfrm>
              <a:off x="551" y="1040"/>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332835" name="直接连接符 332834"/>
            <p:cNvSpPr/>
            <p:nvPr/>
          </p:nvSpPr>
          <p:spPr>
            <a:xfrm>
              <a:off x="708" y="713"/>
              <a:ext cx="0" cy="982"/>
            </a:xfrm>
            <a:prstGeom prst="line">
              <a:avLst/>
            </a:prstGeom>
            <a:ln w="38100" cap="flat" cmpd="sng">
              <a:solidFill>
                <a:schemeClr val="tx1"/>
              </a:solidFill>
              <a:prstDash val="solid"/>
              <a:headEnd type="none" w="med" len="med"/>
              <a:tailEnd type="none" w="med" len="med"/>
            </a:ln>
          </p:spPr>
        </p:sp>
        <p:sp>
          <p:nvSpPr>
            <p:cNvPr id="332836" name="文本框 332835"/>
            <p:cNvSpPr txBox="1"/>
            <p:nvPr/>
          </p:nvSpPr>
          <p:spPr>
            <a:xfrm>
              <a:off x="2411" y="793"/>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32837" name="文本框 332836"/>
            <p:cNvSpPr txBox="1"/>
            <p:nvPr/>
          </p:nvSpPr>
          <p:spPr>
            <a:xfrm>
              <a:off x="2411" y="1278"/>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332838" name="对象 332837"/>
            <p:cNvGraphicFramePr/>
            <p:nvPr/>
          </p:nvGraphicFramePr>
          <p:xfrm>
            <a:off x="2418" y="1065"/>
            <a:ext cx="344" cy="285"/>
          </p:xfrm>
          <a:graphic>
            <a:graphicData uri="http://schemas.openxmlformats.org/presentationml/2006/ole">
              <mc:AlternateContent xmlns:mc="http://schemas.openxmlformats.org/markup-compatibility/2006">
                <mc:Choice xmlns:v="urn:schemas-microsoft-com:vml" Requires="v">
                  <p:oleObj spid="_x0000_s3203" name="" r:id="rId19" imgW="292100" imgH="241300" progId="Equation.3">
                    <p:embed/>
                  </p:oleObj>
                </mc:Choice>
                <mc:Fallback>
                  <p:oleObj name="" r:id="rId19" imgW="292100" imgH="241300" progId="Equation.3">
                    <p:embed/>
                    <p:pic>
                      <p:nvPicPr>
                        <p:cNvPr id="0" name="图片 3202"/>
                        <p:cNvPicPr/>
                        <p:nvPr/>
                      </p:nvPicPr>
                      <p:blipFill>
                        <a:blip r:embed="rId20"/>
                        <a:stretch>
                          <a:fillRect/>
                        </a:stretch>
                      </p:blipFill>
                      <p:spPr>
                        <a:xfrm>
                          <a:off x="2418" y="1065"/>
                          <a:ext cx="344" cy="285"/>
                        </a:xfrm>
                        <a:prstGeom prst="rect">
                          <a:avLst/>
                        </a:prstGeom>
                        <a:noFill/>
                        <a:ln w="38100">
                          <a:noFill/>
                          <a:miter/>
                        </a:ln>
                      </p:spPr>
                    </p:pic>
                  </p:oleObj>
                </mc:Fallback>
              </mc:AlternateContent>
            </a:graphicData>
          </a:graphic>
        </p:graphicFrame>
        <p:sp>
          <p:nvSpPr>
            <p:cNvPr id="332839" name="文本框 332838"/>
            <p:cNvSpPr txBox="1"/>
            <p:nvPr/>
          </p:nvSpPr>
          <p:spPr>
            <a:xfrm>
              <a:off x="1633" y="35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32840" name="文本框 332839"/>
            <p:cNvSpPr txBox="1"/>
            <p:nvPr/>
          </p:nvSpPr>
          <p:spPr>
            <a:xfrm>
              <a:off x="2080" y="352"/>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332841" name="对象 332840"/>
            <p:cNvGraphicFramePr/>
            <p:nvPr/>
          </p:nvGraphicFramePr>
          <p:xfrm>
            <a:off x="1780" y="340"/>
            <a:ext cx="345" cy="285"/>
          </p:xfrm>
          <a:graphic>
            <a:graphicData uri="http://schemas.openxmlformats.org/presentationml/2006/ole">
              <mc:AlternateContent xmlns:mc="http://schemas.openxmlformats.org/markup-compatibility/2006">
                <mc:Choice xmlns:v="urn:schemas-microsoft-com:vml" Requires="v">
                  <p:oleObj spid="_x0000_s3196" name="" r:id="rId21" imgW="292100" imgH="241300" progId="Equation.3">
                    <p:embed/>
                  </p:oleObj>
                </mc:Choice>
                <mc:Fallback>
                  <p:oleObj name="" r:id="rId21" imgW="292100" imgH="241300" progId="Equation.3">
                    <p:embed/>
                    <p:pic>
                      <p:nvPicPr>
                        <p:cNvPr id="0" name="图片 3195"/>
                        <p:cNvPicPr/>
                        <p:nvPr/>
                      </p:nvPicPr>
                      <p:blipFill>
                        <a:blip r:embed="rId22"/>
                        <a:stretch>
                          <a:fillRect/>
                        </a:stretch>
                      </p:blipFill>
                      <p:spPr>
                        <a:xfrm>
                          <a:off x="1780" y="340"/>
                          <a:ext cx="345" cy="285"/>
                        </a:xfrm>
                        <a:prstGeom prst="rect">
                          <a:avLst/>
                        </a:prstGeom>
                        <a:noFill/>
                        <a:ln w="38100">
                          <a:noFill/>
                          <a:miter/>
                        </a:ln>
                      </p:spPr>
                    </p:pic>
                  </p:oleObj>
                </mc:Fallback>
              </mc:AlternateContent>
            </a:graphicData>
          </a:graphic>
        </p:graphicFrame>
        <p:sp>
          <p:nvSpPr>
            <p:cNvPr id="332842" name="文本框 332841"/>
            <p:cNvSpPr txBox="1"/>
            <p:nvPr/>
          </p:nvSpPr>
          <p:spPr>
            <a:xfrm>
              <a:off x="920" y="366"/>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332843" name="文本框 332842"/>
            <p:cNvSpPr txBox="1"/>
            <p:nvPr/>
          </p:nvSpPr>
          <p:spPr>
            <a:xfrm>
              <a:off x="1374" y="361"/>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332844" name="对象 332843"/>
            <p:cNvGraphicFramePr/>
            <p:nvPr/>
          </p:nvGraphicFramePr>
          <p:xfrm>
            <a:off x="1100" y="358"/>
            <a:ext cx="360" cy="285"/>
          </p:xfrm>
          <a:graphic>
            <a:graphicData uri="http://schemas.openxmlformats.org/presentationml/2006/ole">
              <mc:AlternateContent xmlns:mc="http://schemas.openxmlformats.org/markup-compatibility/2006">
                <mc:Choice xmlns:v="urn:schemas-microsoft-com:vml" Requires="v">
                  <p:oleObj spid="_x0000_s3201" name="" r:id="rId23" imgW="304800" imgH="241300" progId="Equation.3">
                    <p:embed/>
                  </p:oleObj>
                </mc:Choice>
                <mc:Fallback>
                  <p:oleObj name="" r:id="rId23" imgW="304800" imgH="241300" progId="Equation.3">
                    <p:embed/>
                    <p:pic>
                      <p:nvPicPr>
                        <p:cNvPr id="0" name="图片 3200"/>
                        <p:cNvPicPr/>
                        <p:nvPr/>
                      </p:nvPicPr>
                      <p:blipFill>
                        <a:blip r:embed="rId24"/>
                        <a:stretch>
                          <a:fillRect/>
                        </a:stretch>
                      </p:blipFill>
                      <p:spPr>
                        <a:xfrm>
                          <a:off x="1100" y="358"/>
                          <a:ext cx="360" cy="28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wipe(left)">
                                      <p:cBhvr>
                                        <p:cTn id="7" dur="500"/>
                                        <p:tgtEl>
                                          <p:spTgt spid="332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2803"/>
                                        </p:tgtEl>
                                        <p:attrNameLst>
                                          <p:attrName>style.visibility</p:attrName>
                                        </p:attrNameLst>
                                      </p:cBhvr>
                                      <p:to>
                                        <p:strVal val="visible"/>
                                      </p:to>
                                    </p:set>
                                    <p:animEffect transition="in" filter="blinds(horizontal)">
                                      <p:cBhvr>
                                        <p:cTn id="12" dur="500"/>
                                        <p:tgtEl>
                                          <p:spTgt spid="3328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2804"/>
                                        </p:tgtEl>
                                        <p:attrNameLst>
                                          <p:attrName>style.visibility</p:attrName>
                                        </p:attrNameLst>
                                      </p:cBhvr>
                                      <p:to>
                                        <p:strVal val="visible"/>
                                      </p:to>
                                    </p:set>
                                    <p:animEffect transition="in" filter="blinds(horizontal)">
                                      <p:cBhvr>
                                        <p:cTn id="17" dur="500"/>
                                        <p:tgtEl>
                                          <p:spTgt spid="3328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2805"/>
                                        </p:tgtEl>
                                        <p:attrNameLst>
                                          <p:attrName>style.visibility</p:attrName>
                                        </p:attrNameLst>
                                      </p:cBhvr>
                                      <p:to>
                                        <p:strVal val="visible"/>
                                      </p:to>
                                    </p:set>
                                    <p:animEffect transition="in" filter="wipe(down)">
                                      <p:cBhvr>
                                        <p:cTn id="22" dur="500"/>
                                        <p:tgtEl>
                                          <p:spTgt spid="33280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32" fill="hold" nodeType="clickEffect">
                                  <p:stCondLst>
                                    <p:cond delay="0"/>
                                  </p:stCondLst>
                                  <p:childTnLst>
                                    <p:set>
                                      <p:cBhvr>
                                        <p:cTn id="26" dur="1" fill="hold">
                                          <p:stCondLst>
                                            <p:cond delay="0"/>
                                          </p:stCondLst>
                                        </p:cTn>
                                        <p:tgtEl>
                                          <p:spTgt spid="332806"/>
                                        </p:tgtEl>
                                        <p:attrNameLst>
                                          <p:attrName>style.visibility</p:attrName>
                                        </p:attrNameLst>
                                      </p:cBhvr>
                                      <p:to>
                                        <p:strVal val="visible"/>
                                      </p:to>
                                    </p:set>
                                    <p:animEffect transition="in" filter="diamond(out)">
                                      <p:cBhvr>
                                        <p:cTn id="27" dur="500"/>
                                        <p:tgtEl>
                                          <p:spTgt spid="33280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32" fill="hold" nodeType="clickEffect">
                                  <p:stCondLst>
                                    <p:cond delay="0"/>
                                  </p:stCondLst>
                                  <p:childTnLst>
                                    <p:set>
                                      <p:cBhvr>
                                        <p:cTn id="31" dur="1" fill="hold">
                                          <p:stCondLst>
                                            <p:cond delay="0"/>
                                          </p:stCondLst>
                                        </p:cTn>
                                        <p:tgtEl>
                                          <p:spTgt spid="332807"/>
                                        </p:tgtEl>
                                        <p:attrNameLst>
                                          <p:attrName>style.visibility</p:attrName>
                                        </p:attrNameLst>
                                      </p:cBhvr>
                                      <p:to>
                                        <p:strVal val="visible"/>
                                      </p:to>
                                    </p:set>
                                    <p:animEffect transition="in" filter="diamond(out)">
                                      <p:cBhvr>
                                        <p:cTn id="32" dur="500"/>
                                        <p:tgtEl>
                                          <p:spTgt spid="332807"/>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32" fill="hold" nodeType="clickEffect">
                                  <p:stCondLst>
                                    <p:cond delay="0"/>
                                  </p:stCondLst>
                                  <p:childTnLst>
                                    <p:set>
                                      <p:cBhvr>
                                        <p:cTn id="36" dur="1" fill="hold">
                                          <p:stCondLst>
                                            <p:cond delay="0"/>
                                          </p:stCondLst>
                                        </p:cTn>
                                        <p:tgtEl>
                                          <p:spTgt spid="332808"/>
                                        </p:tgtEl>
                                        <p:attrNameLst>
                                          <p:attrName>style.visibility</p:attrName>
                                        </p:attrNameLst>
                                      </p:cBhvr>
                                      <p:to>
                                        <p:strVal val="visible"/>
                                      </p:to>
                                    </p:set>
                                    <p:animEffect transition="in" filter="diamond(out)">
                                      <p:cBhvr>
                                        <p:cTn id="37" dur="500"/>
                                        <p:tgtEl>
                                          <p:spTgt spid="332808"/>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32" fill="hold" nodeType="clickEffect">
                                  <p:stCondLst>
                                    <p:cond delay="0"/>
                                  </p:stCondLst>
                                  <p:childTnLst>
                                    <p:set>
                                      <p:cBhvr>
                                        <p:cTn id="41" dur="1" fill="hold">
                                          <p:stCondLst>
                                            <p:cond delay="0"/>
                                          </p:stCondLst>
                                        </p:cTn>
                                        <p:tgtEl>
                                          <p:spTgt spid="332809"/>
                                        </p:tgtEl>
                                        <p:attrNameLst>
                                          <p:attrName>style.visibility</p:attrName>
                                        </p:attrNameLst>
                                      </p:cBhvr>
                                      <p:to>
                                        <p:strVal val="visible"/>
                                      </p:to>
                                    </p:set>
                                    <p:animEffect transition="in" filter="diamond(out)">
                                      <p:cBhvr>
                                        <p:cTn id="42" dur="500"/>
                                        <p:tgtEl>
                                          <p:spTgt spid="332809"/>
                                        </p:tgtEl>
                                      </p:cBhvr>
                                    </p:animEffect>
                                  </p:childTnLst>
                                </p:cTn>
                              </p:par>
                            </p:childTnLst>
                          </p:cTn>
                        </p:par>
                        <p:par>
                          <p:cTn id="43" fill="hold">
                            <p:stCondLst>
                              <p:cond delay="500"/>
                            </p:stCondLst>
                            <p:childTnLst>
                              <p:par>
                                <p:cTn id="44" presetID="18" presetClass="entr" presetSubtype="6" fill="hold" grpId="0" nodeType="afterEffect">
                                  <p:stCondLst>
                                    <p:cond delay="0"/>
                                  </p:stCondLst>
                                  <p:childTnLst>
                                    <p:set>
                                      <p:cBhvr>
                                        <p:cTn id="45" dur="1" fill="hold">
                                          <p:stCondLst>
                                            <p:cond delay="0"/>
                                          </p:stCondLst>
                                        </p:cTn>
                                        <p:tgtEl>
                                          <p:spTgt spid="332810"/>
                                        </p:tgtEl>
                                        <p:attrNameLst>
                                          <p:attrName>style.visibility</p:attrName>
                                        </p:attrNameLst>
                                      </p:cBhvr>
                                      <p:to>
                                        <p:strVal val="visible"/>
                                      </p:to>
                                    </p:set>
                                    <p:animEffect transition="in" filter="strips(downRight)">
                                      <p:cBhvr>
                                        <p:cTn id="46" dur="500"/>
                                        <p:tgtEl>
                                          <p:spTgt spid="332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P spid="332805" grpId="0"/>
      <p:bldP spid="3328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2808" name="对象 332807"/>
          <p:cNvGraphicFramePr/>
          <p:nvPr/>
        </p:nvGraphicFramePr>
        <p:xfrm>
          <a:off x="592932" y="1499712"/>
          <a:ext cx="5227955" cy="884555"/>
        </p:xfrm>
        <a:graphic>
          <a:graphicData uri="http://schemas.openxmlformats.org/presentationml/2006/ole">
            <mc:AlternateContent xmlns:mc="http://schemas.openxmlformats.org/markup-compatibility/2006">
              <mc:Choice xmlns:v="urn:schemas-microsoft-com:vml" Requires="v">
                <p:oleObj spid="_x0000_s3190" name="" r:id="rId1" imgW="2691765" imgH="444500" progId="Equation.3">
                  <p:embed/>
                </p:oleObj>
              </mc:Choice>
              <mc:Fallback>
                <p:oleObj name="" r:id="rId1" imgW="2691765" imgH="444500" progId="Equation.3">
                  <p:embed/>
                  <p:pic>
                    <p:nvPicPr>
                      <p:cNvPr id="0" name="图片 3189"/>
                      <p:cNvPicPr/>
                      <p:nvPr/>
                    </p:nvPicPr>
                    <p:blipFill>
                      <a:blip r:embed="rId2"/>
                      <a:stretch>
                        <a:fillRect/>
                      </a:stretch>
                    </p:blipFill>
                    <p:spPr>
                      <a:xfrm>
                        <a:off x="592932" y="1499712"/>
                        <a:ext cx="5227955" cy="884555"/>
                      </a:xfrm>
                      <a:prstGeom prst="rect">
                        <a:avLst/>
                      </a:prstGeom>
                      <a:noFill/>
                      <a:ln w="38100">
                        <a:noFill/>
                        <a:miter/>
                      </a:ln>
                    </p:spPr>
                  </p:pic>
                </p:oleObj>
              </mc:Fallback>
            </mc:AlternateContent>
          </a:graphicData>
        </a:graphic>
      </p:graphicFrame>
      <p:sp>
        <p:nvSpPr>
          <p:cNvPr id="220163" name="文本框 220162"/>
          <p:cNvSpPr txBox="1"/>
          <p:nvPr/>
        </p:nvSpPr>
        <p:spPr>
          <a:xfrm>
            <a:off x="611188" y="3500438"/>
            <a:ext cx="4179887" cy="1187450"/>
          </a:xfrm>
          <a:prstGeom prst="rect">
            <a:avLst/>
          </a:prstGeom>
          <a:noFill/>
          <a:ln w="9525">
            <a:noFill/>
          </a:ln>
        </p:spPr>
        <p:txBody>
          <a:bodyPr>
            <a:spAutoFit/>
          </a:bodyPr>
          <a:p>
            <a:pPr>
              <a:lnSpc>
                <a:spcPct val="150000"/>
              </a:lnSpc>
              <a:spcBef>
                <a:spcPct val="50000"/>
              </a:spcBef>
            </a:pPr>
            <a:r>
              <a:rPr lang="zh-CN" altLang="en-US" sz="2400" b="1" dirty="0">
                <a:latin typeface="宋体" panose="02010600030101010101" pitchFamily="2" charset="-122"/>
              </a:rPr>
              <a:t>电感电压或电容电压的幅度为电压源电压幅度的</a:t>
            </a:r>
            <a:r>
              <a:rPr lang="en-US" altLang="zh-CN" sz="2400" b="1" i="1">
                <a:latin typeface="Times New Roman" panose="02020603050405020304" pitchFamily="18" charset="0"/>
              </a:rPr>
              <a:t>Q</a:t>
            </a:r>
            <a:r>
              <a:rPr lang="zh-CN" altLang="en-US" sz="2400" b="1" dirty="0">
                <a:latin typeface="宋体" panose="02010600030101010101" pitchFamily="2" charset="-122"/>
              </a:rPr>
              <a:t>倍，即 </a:t>
            </a:r>
            <a:endParaRPr lang="zh-CN" altLang="en-US" sz="2400" b="1">
              <a:latin typeface="宋体" panose="02010600030101010101" pitchFamily="2" charset="-122"/>
            </a:endParaRPr>
          </a:p>
        </p:txBody>
      </p:sp>
      <p:graphicFrame>
        <p:nvGraphicFramePr>
          <p:cNvPr id="220166" name="对象 220165"/>
          <p:cNvGraphicFramePr/>
          <p:nvPr/>
        </p:nvGraphicFramePr>
        <p:xfrm>
          <a:off x="685483" y="4942205"/>
          <a:ext cx="4170680" cy="523875"/>
        </p:xfrm>
        <a:graphic>
          <a:graphicData uri="http://schemas.openxmlformats.org/presentationml/2006/ole">
            <mc:AlternateContent xmlns:mc="http://schemas.openxmlformats.org/markup-compatibility/2006">
              <mc:Choice xmlns:v="urn:schemas-microsoft-com:vml" Requires="v">
                <p:oleObj spid="_x0000_s3204" name="" r:id="rId3" imgW="1790700" imgH="228600" progId="Equation.3">
                  <p:embed/>
                </p:oleObj>
              </mc:Choice>
              <mc:Fallback>
                <p:oleObj name="" r:id="rId3" imgW="1790700" imgH="228600" progId="Equation.3">
                  <p:embed/>
                  <p:pic>
                    <p:nvPicPr>
                      <p:cNvPr id="0" name="图片 3203"/>
                      <p:cNvPicPr/>
                      <p:nvPr/>
                    </p:nvPicPr>
                    <p:blipFill>
                      <a:blip r:embed="rId4"/>
                      <a:stretch>
                        <a:fillRect/>
                      </a:stretch>
                    </p:blipFill>
                    <p:spPr>
                      <a:xfrm>
                        <a:off x="685483" y="4942205"/>
                        <a:ext cx="4170680" cy="523875"/>
                      </a:xfrm>
                      <a:prstGeom prst="rect">
                        <a:avLst/>
                      </a:prstGeom>
                      <a:solidFill>
                        <a:srgbClr val="00FFCC"/>
                      </a:solidFill>
                      <a:ln w="38100">
                        <a:noFill/>
                        <a:miter/>
                      </a:ln>
                    </p:spPr>
                  </p:pic>
                </p:oleObj>
              </mc:Fallback>
            </mc:AlternateContent>
          </a:graphicData>
        </a:graphic>
      </p:graphicFrame>
      <p:sp>
        <p:nvSpPr>
          <p:cNvPr id="220167" name="文本框 220166"/>
          <p:cNvSpPr txBox="1"/>
          <p:nvPr/>
        </p:nvSpPr>
        <p:spPr>
          <a:xfrm>
            <a:off x="679450" y="5697538"/>
            <a:ext cx="8069263" cy="645160"/>
          </a:xfrm>
          <a:prstGeom prst="rect">
            <a:avLst/>
          </a:prstGeom>
          <a:noFill/>
          <a:ln w="9525">
            <a:noFill/>
          </a:ln>
        </p:spPr>
        <p:txBody>
          <a:bodyPr>
            <a:spAutoFit/>
          </a:bodyPr>
          <a:p>
            <a:pPr>
              <a:lnSpc>
                <a:spcPct val="150000"/>
              </a:lnSpc>
              <a:spcBef>
                <a:spcPct val="50000"/>
              </a:spcBef>
            </a:pPr>
            <a:r>
              <a:rPr lang="zh-CN" altLang="en-US" sz="2400" b="1" dirty="0">
                <a:latin typeface="Times New Roman" panose="02020603050405020304" pitchFamily="18" charset="0"/>
              </a:rPr>
              <a:t>若</a:t>
            </a:r>
            <a:r>
              <a:rPr lang="en-US" altLang="zh-CN" sz="2400" b="1" i="1">
                <a:latin typeface="Times New Roman" panose="02020603050405020304" pitchFamily="18" charset="0"/>
                <a:ea typeface="楷体_GB2312" pitchFamily="49" charset="-122"/>
              </a:rPr>
              <a:t>Q</a:t>
            </a:r>
            <a:r>
              <a:rPr lang="en-US" altLang="zh-CN" sz="2400" b="1">
                <a:latin typeface="Times New Roman" panose="02020603050405020304" pitchFamily="18" charset="0"/>
                <a:ea typeface="楷体_GB2312" pitchFamily="49" charset="-122"/>
              </a:rPr>
              <a:t>&gt;&gt;1</a:t>
            </a:r>
            <a:r>
              <a:rPr lang="en-US" altLang="zh-CN" sz="2400" b="1">
                <a:latin typeface="宋体" panose="02010600030101010101" pitchFamily="2" charset="-122"/>
              </a:rPr>
              <a:t>,</a:t>
            </a:r>
            <a:r>
              <a:rPr lang="zh-CN" altLang="en-US" sz="2400" b="1">
                <a:latin typeface="宋体" panose="02010600030101010101" pitchFamily="2" charset="-122"/>
              </a:rPr>
              <a:t>则</a:t>
            </a:r>
            <a:r>
              <a:rPr lang="en-US" altLang="zh-CN" sz="2400" b="1" i="1">
                <a:latin typeface="Times New Roman" panose="02020603050405020304" pitchFamily="18" charset="0"/>
                <a:ea typeface="楷体_GB2312" pitchFamily="49" charset="-122"/>
              </a:rPr>
              <a:t>U</a:t>
            </a:r>
            <a:r>
              <a:rPr lang="en-US" altLang="zh-CN" sz="2400" b="1" baseline="-30000">
                <a:latin typeface="Times New Roman" panose="02020603050405020304" pitchFamily="18" charset="0"/>
                <a:ea typeface="楷体_GB2312" pitchFamily="49" charset="-122"/>
              </a:rPr>
              <a:t>Lm</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U</a:t>
            </a:r>
            <a:r>
              <a:rPr lang="en-US" altLang="zh-CN" sz="2400" b="1" baseline="-30000">
                <a:latin typeface="Times New Roman" panose="02020603050405020304" pitchFamily="18" charset="0"/>
                <a:ea typeface="楷体_GB2312" pitchFamily="49" charset="-122"/>
              </a:rPr>
              <a:t>Cm</a:t>
            </a:r>
            <a:r>
              <a:rPr lang="en-US" altLang="zh-CN" sz="2400" b="1">
                <a:latin typeface="Times New Roman" panose="02020603050405020304" pitchFamily="18" charset="0"/>
                <a:ea typeface="楷体_GB2312" pitchFamily="49" charset="-122"/>
              </a:rPr>
              <a:t>&gt;&gt;</a:t>
            </a:r>
            <a:r>
              <a:rPr lang="en-US" altLang="zh-CN" sz="2400" b="1" i="1">
                <a:latin typeface="Times New Roman" panose="02020603050405020304" pitchFamily="18" charset="0"/>
                <a:ea typeface="楷体_GB2312" pitchFamily="49" charset="-122"/>
              </a:rPr>
              <a:t>U</a:t>
            </a:r>
            <a:r>
              <a:rPr lang="en-US" altLang="zh-CN" sz="2400" b="1" baseline="-30000">
                <a:latin typeface="Times New Roman" panose="02020603050405020304" pitchFamily="18" charset="0"/>
                <a:ea typeface="楷体_GB2312" pitchFamily="49" charset="-122"/>
              </a:rPr>
              <a:t>Sm</a:t>
            </a:r>
            <a:r>
              <a:rPr lang="zh-CN" altLang="en-US" sz="2400" b="1" dirty="0">
                <a:latin typeface="Times New Roman" panose="02020603050405020304" pitchFamily="18" charset="0"/>
              </a:rPr>
              <a:t>，故串联电路谐振称为</a:t>
            </a:r>
            <a:r>
              <a:rPr lang="zh-CN" altLang="en-US" sz="2400" b="1" dirty="0">
                <a:solidFill>
                  <a:schemeClr val="accent2"/>
                </a:solidFill>
                <a:latin typeface="Times New Roman" panose="02020603050405020304" pitchFamily="18" charset="0"/>
              </a:rPr>
              <a:t>电压谐振</a:t>
            </a:r>
            <a:r>
              <a:rPr lang="zh-CN" altLang="en-US" sz="2400" b="1" dirty="0">
                <a:latin typeface="Times New Roman" panose="02020603050405020304" pitchFamily="18" charset="0"/>
              </a:rPr>
              <a:t>。</a:t>
            </a:r>
            <a:endParaRPr lang="zh-CN" altLang="en-US" sz="2400" b="1">
              <a:latin typeface="Times New Roman" panose="02020603050405020304" pitchFamily="18" charset="0"/>
            </a:endParaRPr>
          </a:p>
        </p:txBody>
      </p:sp>
      <p:grpSp>
        <p:nvGrpSpPr>
          <p:cNvPr id="220205" name="组合 220204"/>
          <p:cNvGrpSpPr/>
          <p:nvPr/>
        </p:nvGrpSpPr>
        <p:grpSpPr>
          <a:xfrm>
            <a:off x="5895340" y="128905"/>
            <a:ext cx="2259013" cy="2498725"/>
            <a:chOff x="1393" y="2260"/>
            <a:chExt cx="1423" cy="1574"/>
          </a:xfrm>
        </p:grpSpPr>
        <p:sp>
          <p:nvSpPr>
            <p:cNvPr id="220206" name="直接连接符 220205"/>
            <p:cNvSpPr/>
            <p:nvPr/>
          </p:nvSpPr>
          <p:spPr>
            <a:xfrm>
              <a:off x="1815" y="3041"/>
              <a:ext cx="929" cy="0"/>
            </a:xfrm>
            <a:prstGeom prst="line">
              <a:avLst/>
            </a:prstGeom>
            <a:ln w="38100" cap="flat" cmpd="sng">
              <a:solidFill>
                <a:srgbClr val="FF3300"/>
              </a:solidFill>
              <a:prstDash val="solid"/>
              <a:headEnd type="none" w="med" len="med"/>
              <a:tailEnd type="stealth" w="lg" len="lg"/>
            </a:ln>
          </p:spPr>
        </p:sp>
        <p:sp>
          <p:nvSpPr>
            <p:cNvPr id="220207" name="直接连接符 220206"/>
            <p:cNvSpPr/>
            <p:nvPr/>
          </p:nvSpPr>
          <p:spPr>
            <a:xfrm>
              <a:off x="1815" y="3041"/>
              <a:ext cx="430" cy="0"/>
            </a:xfrm>
            <a:prstGeom prst="line">
              <a:avLst/>
            </a:prstGeom>
            <a:ln w="38100" cap="flat" cmpd="sng">
              <a:solidFill>
                <a:schemeClr val="tx1"/>
              </a:solidFill>
              <a:prstDash val="solid"/>
              <a:headEnd type="none" w="med" len="med"/>
              <a:tailEnd type="stealth" w="lg" len="lg"/>
            </a:ln>
          </p:spPr>
        </p:sp>
        <p:sp>
          <p:nvSpPr>
            <p:cNvPr id="220208" name="直接连接符 220207"/>
            <p:cNvSpPr/>
            <p:nvPr/>
          </p:nvSpPr>
          <p:spPr>
            <a:xfrm flipV="1">
              <a:off x="1815" y="2321"/>
              <a:ext cx="0" cy="793"/>
            </a:xfrm>
            <a:prstGeom prst="line">
              <a:avLst/>
            </a:prstGeom>
            <a:ln w="38100" cap="flat" cmpd="sng">
              <a:solidFill>
                <a:schemeClr val="tx1"/>
              </a:solidFill>
              <a:prstDash val="solid"/>
              <a:headEnd type="none" w="med" len="med"/>
              <a:tailEnd type="stealth" w="lg" len="lg"/>
            </a:ln>
          </p:spPr>
        </p:sp>
        <p:sp>
          <p:nvSpPr>
            <p:cNvPr id="220209" name="直接连接符 220208"/>
            <p:cNvSpPr/>
            <p:nvPr/>
          </p:nvSpPr>
          <p:spPr>
            <a:xfrm>
              <a:off x="1815" y="3041"/>
              <a:ext cx="0" cy="707"/>
            </a:xfrm>
            <a:prstGeom prst="line">
              <a:avLst/>
            </a:prstGeom>
            <a:ln w="38100" cap="flat" cmpd="sng">
              <a:solidFill>
                <a:schemeClr val="tx1"/>
              </a:solidFill>
              <a:prstDash val="solid"/>
              <a:headEnd type="none" w="med" len="med"/>
              <a:tailEnd type="stealth" w="lg" len="lg"/>
            </a:ln>
          </p:spPr>
        </p:sp>
        <p:graphicFrame>
          <p:nvGraphicFramePr>
            <p:cNvPr id="220210" name="对象 220209"/>
            <p:cNvGraphicFramePr/>
            <p:nvPr/>
          </p:nvGraphicFramePr>
          <p:xfrm>
            <a:off x="1393" y="2260"/>
            <a:ext cx="391" cy="325"/>
          </p:xfrm>
          <a:graphic>
            <a:graphicData uri="http://schemas.openxmlformats.org/presentationml/2006/ole">
              <mc:AlternateContent xmlns:mc="http://schemas.openxmlformats.org/markup-compatibility/2006">
                <mc:Choice xmlns:v="urn:schemas-microsoft-com:vml" Requires="v">
                  <p:oleObj spid="_x0000_s3205" name="" r:id="rId5" imgW="292100" imgH="241300" progId="Equation.3">
                    <p:embed/>
                  </p:oleObj>
                </mc:Choice>
                <mc:Fallback>
                  <p:oleObj name="" r:id="rId5" imgW="292100" imgH="241300" progId="Equation.3">
                    <p:embed/>
                    <p:pic>
                      <p:nvPicPr>
                        <p:cNvPr id="0" name="图片 3204"/>
                        <p:cNvPicPr/>
                        <p:nvPr/>
                      </p:nvPicPr>
                      <p:blipFill>
                        <a:blip r:embed="rId6"/>
                        <a:stretch>
                          <a:fillRect/>
                        </a:stretch>
                      </p:blipFill>
                      <p:spPr>
                        <a:xfrm>
                          <a:off x="1393" y="2260"/>
                          <a:ext cx="391" cy="325"/>
                        </a:xfrm>
                        <a:prstGeom prst="rect">
                          <a:avLst/>
                        </a:prstGeom>
                        <a:noFill/>
                        <a:ln w="38100">
                          <a:noFill/>
                          <a:miter/>
                        </a:ln>
                      </p:spPr>
                    </p:pic>
                  </p:oleObj>
                </mc:Fallback>
              </mc:AlternateContent>
            </a:graphicData>
          </a:graphic>
        </p:graphicFrame>
        <p:graphicFrame>
          <p:nvGraphicFramePr>
            <p:cNvPr id="220211" name="对象 220210"/>
            <p:cNvGraphicFramePr/>
            <p:nvPr/>
          </p:nvGraphicFramePr>
          <p:xfrm>
            <a:off x="1420" y="3509"/>
            <a:ext cx="391" cy="325"/>
          </p:xfrm>
          <a:graphic>
            <a:graphicData uri="http://schemas.openxmlformats.org/presentationml/2006/ole">
              <mc:AlternateContent xmlns:mc="http://schemas.openxmlformats.org/markup-compatibility/2006">
                <mc:Choice xmlns:v="urn:schemas-microsoft-com:vml" Requires="v">
                  <p:oleObj spid="_x0000_s3197" name="" r:id="rId7" imgW="292100" imgH="241300" progId="Equation.3">
                    <p:embed/>
                  </p:oleObj>
                </mc:Choice>
                <mc:Fallback>
                  <p:oleObj name="" r:id="rId7" imgW="292100" imgH="241300" progId="Equation.3">
                    <p:embed/>
                    <p:pic>
                      <p:nvPicPr>
                        <p:cNvPr id="0" name="图片 3196"/>
                        <p:cNvPicPr/>
                        <p:nvPr/>
                      </p:nvPicPr>
                      <p:blipFill>
                        <a:blip r:embed="rId8"/>
                        <a:stretch>
                          <a:fillRect/>
                        </a:stretch>
                      </p:blipFill>
                      <p:spPr>
                        <a:xfrm>
                          <a:off x="1420" y="3509"/>
                          <a:ext cx="391" cy="325"/>
                        </a:xfrm>
                        <a:prstGeom prst="rect">
                          <a:avLst/>
                        </a:prstGeom>
                        <a:noFill/>
                        <a:ln w="38100">
                          <a:noFill/>
                          <a:miter/>
                        </a:ln>
                      </p:spPr>
                    </p:pic>
                  </p:oleObj>
                </mc:Fallback>
              </mc:AlternateContent>
            </a:graphicData>
          </a:graphic>
        </p:graphicFrame>
        <p:graphicFrame>
          <p:nvGraphicFramePr>
            <p:cNvPr id="220212" name="对象 220211"/>
            <p:cNvGraphicFramePr/>
            <p:nvPr/>
          </p:nvGraphicFramePr>
          <p:xfrm>
            <a:off x="1879" y="2664"/>
            <a:ext cx="907" cy="308"/>
          </p:xfrm>
          <a:graphic>
            <a:graphicData uri="http://schemas.openxmlformats.org/presentationml/2006/ole">
              <mc:AlternateContent xmlns:mc="http://schemas.openxmlformats.org/markup-compatibility/2006">
                <mc:Choice xmlns:v="urn:schemas-microsoft-com:vml" Requires="v">
                  <p:oleObj spid="_x0000_s3200" name="" r:id="rId9" imgW="711200" imgH="241300" progId="Equation.3">
                    <p:embed/>
                  </p:oleObj>
                </mc:Choice>
                <mc:Fallback>
                  <p:oleObj name="" r:id="rId9" imgW="711200" imgH="241300" progId="Equation.3">
                    <p:embed/>
                    <p:pic>
                      <p:nvPicPr>
                        <p:cNvPr id="0" name="图片 3199"/>
                        <p:cNvPicPr/>
                        <p:nvPr/>
                      </p:nvPicPr>
                      <p:blipFill>
                        <a:blip r:embed="rId10"/>
                        <a:stretch>
                          <a:fillRect/>
                        </a:stretch>
                      </p:blipFill>
                      <p:spPr>
                        <a:xfrm>
                          <a:off x="1879" y="2664"/>
                          <a:ext cx="907" cy="308"/>
                        </a:xfrm>
                        <a:prstGeom prst="rect">
                          <a:avLst/>
                        </a:prstGeom>
                        <a:noFill/>
                        <a:ln w="38100">
                          <a:noFill/>
                          <a:miter/>
                        </a:ln>
                      </p:spPr>
                    </p:pic>
                  </p:oleObj>
                </mc:Fallback>
              </mc:AlternateContent>
            </a:graphicData>
          </a:graphic>
        </p:graphicFrame>
        <p:graphicFrame>
          <p:nvGraphicFramePr>
            <p:cNvPr id="220213" name="对象 220212"/>
            <p:cNvGraphicFramePr/>
            <p:nvPr/>
          </p:nvGraphicFramePr>
          <p:xfrm>
            <a:off x="2546" y="3080"/>
            <a:ext cx="270" cy="326"/>
          </p:xfrm>
          <a:graphic>
            <a:graphicData uri="http://schemas.openxmlformats.org/presentationml/2006/ole">
              <mc:AlternateContent xmlns:mc="http://schemas.openxmlformats.org/markup-compatibility/2006">
                <mc:Choice xmlns:v="urn:schemas-microsoft-com:vml" Requires="v">
                  <p:oleObj spid="_x0000_s3206" name="" r:id="rId11" imgW="203200" imgH="241300" progId="Equation.3">
                    <p:embed/>
                  </p:oleObj>
                </mc:Choice>
                <mc:Fallback>
                  <p:oleObj name="" r:id="rId11" imgW="203200" imgH="241300" progId="Equation.3">
                    <p:embed/>
                    <p:pic>
                      <p:nvPicPr>
                        <p:cNvPr id="0" name="图片 3205"/>
                        <p:cNvPicPr/>
                        <p:nvPr/>
                      </p:nvPicPr>
                      <p:blipFill>
                        <a:blip r:embed="rId12">
                          <a:clrChange>
                            <a:clrFrom>
                              <a:srgbClr val="000000"/>
                            </a:clrFrom>
                            <a:clrTo>
                              <a:srgbClr val="FF0000"/>
                            </a:clrTo>
                          </a:clrChange>
                        </a:blip>
                        <a:stretch>
                          <a:fillRect/>
                        </a:stretch>
                      </p:blipFill>
                      <p:spPr>
                        <a:xfrm>
                          <a:off x="2546" y="3080"/>
                          <a:ext cx="270" cy="326"/>
                        </a:xfrm>
                        <a:prstGeom prst="rect">
                          <a:avLst/>
                        </a:prstGeom>
                        <a:noFill/>
                        <a:ln w="38100">
                          <a:noFill/>
                          <a:miter/>
                        </a:ln>
                      </p:spPr>
                    </p:pic>
                  </p:oleObj>
                </mc:Fallback>
              </mc:AlternateContent>
            </a:graphicData>
          </a:graphic>
        </p:graphicFrame>
      </p:grpSp>
      <p:sp>
        <p:nvSpPr>
          <p:cNvPr id="220214" name="文本框 220213"/>
          <p:cNvSpPr txBox="1"/>
          <p:nvPr/>
        </p:nvSpPr>
        <p:spPr>
          <a:xfrm>
            <a:off x="6849110" y="2112010"/>
            <a:ext cx="2269490" cy="398780"/>
          </a:xfrm>
          <a:prstGeom prst="rect">
            <a:avLst/>
          </a:prstGeom>
          <a:solidFill>
            <a:srgbClr val="CCFFFF"/>
          </a:solidFill>
          <a:ln w="9525">
            <a:noFill/>
          </a:ln>
          <a:effectLst>
            <a:prstShdw prst="shdw17" dist="17961" dir="2699999">
              <a:srgbClr val="CCFFFF">
                <a:gamma/>
                <a:shade val="60000"/>
                <a:invGamma/>
              </a:srgbClr>
            </a:prstShdw>
          </a:effectLst>
        </p:spPr>
        <p:txBody>
          <a:bodyPr wrap="square">
            <a:spAutoFit/>
          </a:bodyPr>
          <a:p>
            <a:pPr>
              <a:spcBef>
                <a:spcPct val="50000"/>
              </a:spcBef>
            </a:pPr>
            <a:r>
              <a:rPr lang="zh-CN" altLang="en-US" sz="2000" b="1" dirty="0">
                <a:latin typeface="Times New Roman" panose="02020603050405020304" pitchFamily="18" charset="0"/>
              </a:rPr>
              <a:t>谐振时的复平面</a:t>
            </a:r>
            <a:r>
              <a:rPr lang="zh-CN" altLang="en-US" sz="2000" b="1" dirty="0">
                <a:latin typeface="Times New Roman" panose="02020603050405020304" pitchFamily="18" charset="0"/>
              </a:rPr>
              <a:t>图</a:t>
            </a:r>
            <a:endParaRPr lang="zh-CN" altLang="en-US" sz="2000" b="1">
              <a:latin typeface="Times New Roman" panose="02020603050405020304" pitchFamily="18" charset="0"/>
            </a:endParaRPr>
          </a:p>
        </p:txBody>
      </p:sp>
      <p:grpSp>
        <p:nvGrpSpPr>
          <p:cNvPr id="220252" name="组合 220251"/>
          <p:cNvGrpSpPr/>
          <p:nvPr/>
        </p:nvGrpSpPr>
        <p:grpSpPr>
          <a:xfrm>
            <a:off x="5024438" y="2949576"/>
            <a:ext cx="3929063" cy="2149474"/>
            <a:chOff x="243" y="341"/>
            <a:chExt cx="2475" cy="1354"/>
          </a:xfrm>
        </p:grpSpPr>
        <p:grpSp>
          <p:nvGrpSpPr>
            <p:cNvPr id="220253" name="组合 220252"/>
            <p:cNvGrpSpPr/>
            <p:nvPr/>
          </p:nvGrpSpPr>
          <p:grpSpPr>
            <a:xfrm>
              <a:off x="2171" y="1167"/>
              <a:ext cx="240" cy="96"/>
              <a:chOff x="1148" y="1106"/>
              <a:chExt cx="240" cy="96"/>
            </a:xfrm>
          </p:grpSpPr>
          <p:sp>
            <p:nvSpPr>
              <p:cNvPr id="220254" name="直接连接符 220253"/>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0255" name="直接连接符 220254"/>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0256" name="组合 220255"/>
            <p:cNvGrpSpPr/>
            <p:nvPr/>
          </p:nvGrpSpPr>
          <p:grpSpPr>
            <a:xfrm>
              <a:off x="1760" y="673"/>
              <a:ext cx="384" cy="57"/>
              <a:chOff x="576" y="711"/>
              <a:chExt cx="384" cy="57"/>
            </a:xfrm>
          </p:grpSpPr>
          <p:sp>
            <p:nvSpPr>
              <p:cNvPr id="220257" name="任意多边形 220256"/>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0258" name="任意多边形 220257"/>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0259" name="任意多边形 220258"/>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0260" name="任意多边形 220259"/>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0261" name="直接连接符 220260"/>
            <p:cNvSpPr/>
            <p:nvPr/>
          </p:nvSpPr>
          <p:spPr>
            <a:xfrm>
              <a:off x="2144" y="723"/>
              <a:ext cx="146" cy="1"/>
            </a:xfrm>
            <a:prstGeom prst="line">
              <a:avLst/>
            </a:prstGeom>
            <a:ln w="38100" cap="flat" cmpd="sng">
              <a:solidFill>
                <a:schemeClr val="tx1"/>
              </a:solidFill>
              <a:prstDash val="solid"/>
              <a:headEnd type="none" w="med" len="med"/>
              <a:tailEnd type="none" w="med" len="med"/>
            </a:ln>
          </p:spPr>
        </p:sp>
        <p:sp>
          <p:nvSpPr>
            <p:cNvPr id="220262" name="直接连接符 220261"/>
            <p:cNvSpPr/>
            <p:nvPr/>
          </p:nvSpPr>
          <p:spPr>
            <a:xfrm flipV="1">
              <a:off x="708" y="1683"/>
              <a:ext cx="1582" cy="0"/>
            </a:xfrm>
            <a:prstGeom prst="line">
              <a:avLst/>
            </a:prstGeom>
            <a:ln w="38100" cap="flat" cmpd="sng">
              <a:solidFill>
                <a:schemeClr val="tx1"/>
              </a:solidFill>
              <a:prstDash val="solid"/>
              <a:headEnd type="none" w="med" len="med"/>
              <a:tailEnd type="none" w="med" len="med"/>
            </a:ln>
          </p:spPr>
        </p:sp>
        <p:sp>
          <p:nvSpPr>
            <p:cNvPr id="220263" name="直接连接符 220262"/>
            <p:cNvSpPr/>
            <p:nvPr/>
          </p:nvSpPr>
          <p:spPr>
            <a:xfrm>
              <a:off x="2291" y="718"/>
              <a:ext cx="0" cy="437"/>
            </a:xfrm>
            <a:prstGeom prst="line">
              <a:avLst/>
            </a:prstGeom>
            <a:ln w="38100" cap="flat" cmpd="sng">
              <a:solidFill>
                <a:schemeClr val="tx1"/>
              </a:solidFill>
              <a:prstDash val="solid"/>
              <a:headEnd type="none" w="med" len="med"/>
              <a:tailEnd type="none" w="med" len="med"/>
            </a:ln>
          </p:spPr>
        </p:sp>
        <p:sp>
          <p:nvSpPr>
            <p:cNvPr id="220264" name="直接连接符 220263"/>
            <p:cNvSpPr/>
            <p:nvPr/>
          </p:nvSpPr>
          <p:spPr>
            <a:xfrm>
              <a:off x="708" y="720"/>
              <a:ext cx="1052" cy="0"/>
            </a:xfrm>
            <a:prstGeom prst="line">
              <a:avLst/>
            </a:prstGeom>
            <a:ln w="38100" cap="flat" cmpd="sng">
              <a:solidFill>
                <a:schemeClr val="tx1"/>
              </a:solidFill>
              <a:prstDash val="solid"/>
              <a:headEnd type="none" w="med" len="med"/>
              <a:tailEnd type="none" w="med" len="med"/>
            </a:ln>
          </p:spPr>
        </p:sp>
        <p:sp>
          <p:nvSpPr>
            <p:cNvPr id="220265" name="矩形 220264"/>
            <p:cNvSpPr/>
            <p:nvPr/>
          </p:nvSpPr>
          <p:spPr>
            <a:xfrm>
              <a:off x="1079" y="663"/>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0266" name="直接连接符 220265"/>
            <p:cNvSpPr/>
            <p:nvPr/>
          </p:nvSpPr>
          <p:spPr>
            <a:xfrm flipV="1">
              <a:off x="2290" y="1263"/>
              <a:ext cx="0" cy="420"/>
            </a:xfrm>
            <a:prstGeom prst="line">
              <a:avLst/>
            </a:prstGeom>
            <a:ln w="38100" cap="flat" cmpd="sng">
              <a:solidFill>
                <a:schemeClr val="tx1"/>
              </a:solidFill>
              <a:prstDash val="solid"/>
              <a:headEnd type="none" w="med" len="med"/>
              <a:tailEnd type="none" w="med" len="med"/>
            </a:ln>
          </p:spPr>
        </p:sp>
        <p:sp>
          <p:nvSpPr>
            <p:cNvPr id="220267" name="直接连接符 220266"/>
            <p:cNvSpPr/>
            <p:nvPr/>
          </p:nvSpPr>
          <p:spPr>
            <a:xfrm>
              <a:off x="751" y="720"/>
              <a:ext cx="261" cy="0"/>
            </a:xfrm>
            <a:prstGeom prst="line">
              <a:avLst/>
            </a:prstGeom>
            <a:ln w="38100" cap="flat" cmpd="sng">
              <a:solidFill>
                <a:srgbClr val="FF0000"/>
              </a:solidFill>
              <a:prstDash val="solid"/>
              <a:headEnd type="none" w="med" len="med"/>
              <a:tailEnd type="stealth" w="med" len="lg"/>
            </a:ln>
          </p:spPr>
        </p:sp>
        <p:sp>
          <p:nvSpPr>
            <p:cNvPr id="220268" name="文本框 220267"/>
            <p:cNvSpPr txBox="1"/>
            <p:nvPr/>
          </p:nvSpPr>
          <p:spPr>
            <a:xfrm>
              <a:off x="1079" y="752"/>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20269" name="文本框 220268"/>
            <p:cNvSpPr txBox="1"/>
            <p:nvPr/>
          </p:nvSpPr>
          <p:spPr>
            <a:xfrm>
              <a:off x="337" y="75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0270" name="文本框 220269"/>
            <p:cNvSpPr txBox="1"/>
            <p:nvPr/>
          </p:nvSpPr>
          <p:spPr>
            <a:xfrm>
              <a:off x="337" y="123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20271" name="对象 220270"/>
            <p:cNvGraphicFramePr/>
            <p:nvPr/>
          </p:nvGraphicFramePr>
          <p:xfrm>
            <a:off x="716" y="400"/>
            <a:ext cx="256" cy="305"/>
          </p:xfrm>
          <a:graphic>
            <a:graphicData uri="http://schemas.openxmlformats.org/presentationml/2006/ole">
              <mc:AlternateContent xmlns:mc="http://schemas.openxmlformats.org/markup-compatibility/2006">
                <mc:Choice xmlns:v="urn:schemas-microsoft-com:vml" Requires="v">
                  <p:oleObj spid="_x0000_s3211" name="" r:id="rId13" imgW="203200" imgH="241300" progId="Equation.3">
                    <p:embed/>
                  </p:oleObj>
                </mc:Choice>
                <mc:Fallback>
                  <p:oleObj name="" r:id="rId13" imgW="203200" imgH="241300" progId="Equation.3">
                    <p:embed/>
                    <p:pic>
                      <p:nvPicPr>
                        <p:cNvPr id="0" name="图片 3210"/>
                        <p:cNvPicPr/>
                        <p:nvPr/>
                      </p:nvPicPr>
                      <p:blipFill>
                        <a:blip r:embed="rId14"/>
                        <a:stretch>
                          <a:fillRect/>
                        </a:stretch>
                      </p:blipFill>
                      <p:spPr>
                        <a:xfrm>
                          <a:off x="716" y="400"/>
                          <a:ext cx="256" cy="305"/>
                        </a:xfrm>
                        <a:prstGeom prst="rect">
                          <a:avLst/>
                        </a:prstGeom>
                        <a:noFill/>
                        <a:ln w="38100">
                          <a:noFill/>
                          <a:miter/>
                        </a:ln>
                      </p:spPr>
                    </p:pic>
                  </p:oleObj>
                </mc:Fallback>
              </mc:AlternateContent>
            </a:graphicData>
          </a:graphic>
        </p:graphicFrame>
        <p:graphicFrame>
          <p:nvGraphicFramePr>
            <p:cNvPr id="220272" name="对象 220271"/>
            <p:cNvGraphicFramePr/>
            <p:nvPr/>
          </p:nvGraphicFramePr>
          <p:xfrm>
            <a:off x="243" y="1024"/>
            <a:ext cx="344" cy="285"/>
          </p:xfrm>
          <a:graphic>
            <a:graphicData uri="http://schemas.openxmlformats.org/presentationml/2006/ole">
              <mc:AlternateContent xmlns:mc="http://schemas.openxmlformats.org/markup-compatibility/2006">
                <mc:Choice xmlns:v="urn:schemas-microsoft-com:vml" Requires="v">
                  <p:oleObj spid="_x0000_s3207" name="" r:id="rId15" imgW="292100" imgH="241300" progId="Equation.3">
                    <p:embed/>
                  </p:oleObj>
                </mc:Choice>
                <mc:Fallback>
                  <p:oleObj name="" r:id="rId15" imgW="292100" imgH="241300" progId="Equation.3">
                    <p:embed/>
                    <p:pic>
                      <p:nvPicPr>
                        <p:cNvPr id="0" name="图片 3206"/>
                        <p:cNvPicPr/>
                        <p:nvPr/>
                      </p:nvPicPr>
                      <p:blipFill>
                        <a:blip r:embed="rId16"/>
                        <a:stretch>
                          <a:fillRect/>
                        </a:stretch>
                      </p:blipFill>
                      <p:spPr>
                        <a:xfrm>
                          <a:off x="243" y="1024"/>
                          <a:ext cx="344" cy="285"/>
                        </a:xfrm>
                        <a:prstGeom prst="rect">
                          <a:avLst/>
                        </a:prstGeom>
                        <a:noFill/>
                        <a:ln w="38100">
                          <a:noFill/>
                          <a:miter/>
                        </a:ln>
                      </p:spPr>
                    </p:pic>
                  </p:oleObj>
                </mc:Fallback>
              </mc:AlternateContent>
            </a:graphicData>
          </a:graphic>
        </p:graphicFrame>
        <p:sp>
          <p:nvSpPr>
            <p:cNvPr id="220273" name="文本框 220272"/>
            <p:cNvSpPr txBox="1"/>
            <p:nvPr/>
          </p:nvSpPr>
          <p:spPr>
            <a:xfrm>
              <a:off x="1709" y="704"/>
              <a:ext cx="563" cy="288"/>
            </a:xfrm>
            <a:prstGeom prst="rect">
              <a:avLst/>
            </a:prstGeom>
            <a:noFill/>
            <a:ln w="9525">
              <a:noFill/>
            </a:ln>
          </p:spPr>
          <p:txBody>
            <a:bodyPr>
              <a:spAutoFit/>
            </a:bodyPr>
            <a:p>
              <a:r>
                <a:rPr lang="en-US" altLang="zh-CN" sz="2400" b="1">
                  <a:latin typeface="Times New Roman" panose="02020603050405020304" pitchFamily="18" charset="0"/>
                </a:rPr>
                <a:t>j</a:t>
              </a:r>
              <a:r>
                <a:rPr lang="en-US" altLang="zh-CN" sz="2400" b="1" i="1">
                  <a:latin typeface="Times New Roman" panose="02020603050405020304" pitchFamily="18" charset="0"/>
                  <a:sym typeface="Symbol" panose="05050102010706020507" pitchFamily="18" charset="2"/>
                </a:rPr>
                <a:t></a:t>
              </a:r>
              <a:r>
                <a:rPr lang="en-US" altLang="zh-CN" sz="2400" b="1" baseline="-25000">
                  <a:latin typeface="Times New Roman" panose="02020603050405020304" pitchFamily="18" charset="0"/>
                  <a:sym typeface="Symbol" panose="05050102010706020507" pitchFamily="18" charset="2"/>
                </a:rPr>
                <a:t>0</a:t>
              </a:r>
              <a:r>
                <a:rPr lang="en-US" altLang="zh-CN" sz="2400" b="1">
                  <a:latin typeface="Times New Roman" panose="02020603050405020304" pitchFamily="18" charset="0"/>
                </a:rPr>
                <a:t>L</a:t>
              </a:r>
              <a:endParaRPr lang="en-US" altLang="zh-CN" sz="2400" b="1">
                <a:latin typeface="Times New Roman" panose="02020603050405020304" pitchFamily="18" charset="0"/>
              </a:endParaRPr>
            </a:p>
          </p:txBody>
        </p:sp>
        <p:graphicFrame>
          <p:nvGraphicFramePr>
            <p:cNvPr id="220274" name="对象 220273"/>
            <p:cNvGraphicFramePr/>
            <p:nvPr/>
          </p:nvGraphicFramePr>
          <p:xfrm>
            <a:off x="1709" y="1015"/>
            <a:ext cx="462" cy="525"/>
          </p:xfrm>
          <a:graphic>
            <a:graphicData uri="http://schemas.openxmlformats.org/presentationml/2006/ole">
              <mc:AlternateContent xmlns:mc="http://schemas.openxmlformats.org/markup-compatibility/2006">
                <mc:Choice xmlns:v="urn:schemas-microsoft-com:vml" Requires="v">
                  <p:oleObj spid="_x0000_s3208" name="" r:id="rId17" imgW="393700" imgH="444500" progId="Equation.3">
                    <p:embed/>
                  </p:oleObj>
                </mc:Choice>
                <mc:Fallback>
                  <p:oleObj name="" r:id="rId17" imgW="393700" imgH="444500" progId="Equation.3">
                    <p:embed/>
                    <p:pic>
                      <p:nvPicPr>
                        <p:cNvPr id="0" name="图片 3207"/>
                        <p:cNvPicPr/>
                        <p:nvPr/>
                      </p:nvPicPr>
                      <p:blipFill>
                        <a:blip r:embed="rId18"/>
                        <a:stretch>
                          <a:fillRect/>
                        </a:stretch>
                      </p:blipFill>
                      <p:spPr>
                        <a:xfrm>
                          <a:off x="1709" y="1015"/>
                          <a:ext cx="462" cy="525"/>
                        </a:xfrm>
                        <a:prstGeom prst="rect">
                          <a:avLst/>
                        </a:prstGeom>
                        <a:noFill/>
                        <a:ln w="38100">
                          <a:noFill/>
                          <a:miter/>
                        </a:ln>
                      </p:spPr>
                    </p:pic>
                  </p:oleObj>
                </mc:Fallback>
              </mc:AlternateContent>
            </a:graphicData>
          </a:graphic>
        </p:graphicFrame>
        <p:sp>
          <p:nvSpPr>
            <p:cNvPr id="220275" name="椭圆 220274"/>
            <p:cNvSpPr/>
            <p:nvPr/>
          </p:nvSpPr>
          <p:spPr>
            <a:xfrm>
              <a:off x="551" y="1040"/>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20276" name="直接连接符 220275"/>
            <p:cNvSpPr/>
            <p:nvPr/>
          </p:nvSpPr>
          <p:spPr>
            <a:xfrm>
              <a:off x="708" y="713"/>
              <a:ext cx="0" cy="982"/>
            </a:xfrm>
            <a:prstGeom prst="line">
              <a:avLst/>
            </a:prstGeom>
            <a:ln w="38100" cap="flat" cmpd="sng">
              <a:solidFill>
                <a:schemeClr val="tx1"/>
              </a:solidFill>
              <a:prstDash val="solid"/>
              <a:headEnd type="none" w="med" len="med"/>
              <a:tailEnd type="none" w="med" len="med"/>
            </a:ln>
          </p:spPr>
        </p:sp>
        <p:sp>
          <p:nvSpPr>
            <p:cNvPr id="220277" name="文本框 220276"/>
            <p:cNvSpPr txBox="1"/>
            <p:nvPr/>
          </p:nvSpPr>
          <p:spPr>
            <a:xfrm>
              <a:off x="2411" y="793"/>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0278" name="文本框 220277"/>
            <p:cNvSpPr txBox="1"/>
            <p:nvPr/>
          </p:nvSpPr>
          <p:spPr>
            <a:xfrm>
              <a:off x="2411" y="1278"/>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20279" name="对象 220278"/>
            <p:cNvGraphicFramePr/>
            <p:nvPr/>
          </p:nvGraphicFramePr>
          <p:xfrm>
            <a:off x="2374" y="1065"/>
            <a:ext cx="344" cy="285"/>
          </p:xfrm>
          <a:graphic>
            <a:graphicData uri="http://schemas.openxmlformats.org/presentationml/2006/ole">
              <mc:AlternateContent xmlns:mc="http://schemas.openxmlformats.org/markup-compatibility/2006">
                <mc:Choice xmlns:v="urn:schemas-microsoft-com:vml" Requires="v">
                  <p:oleObj spid="_x0000_s3212" name="" r:id="rId19" imgW="292100" imgH="241300" progId="Equation.3">
                    <p:embed/>
                  </p:oleObj>
                </mc:Choice>
                <mc:Fallback>
                  <p:oleObj name="" r:id="rId19" imgW="292100" imgH="241300" progId="Equation.3">
                    <p:embed/>
                    <p:pic>
                      <p:nvPicPr>
                        <p:cNvPr id="0" name="图片 3211"/>
                        <p:cNvPicPr/>
                        <p:nvPr/>
                      </p:nvPicPr>
                      <p:blipFill>
                        <a:blip r:embed="rId20"/>
                        <a:stretch>
                          <a:fillRect/>
                        </a:stretch>
                      </p:blipFill>
                      <p:spPr>
                        <a:xfrm>
                          <a:off x="2374" y="1065"/>
                          <a:ext cx="344" cy="285"/>
                        </a:xfrm>
                        <a:prstGeom prst="rect">
                          <a:avLst/>
                        </a:prstGeom>
                        <a:noFill/>
                        <a:ln w="38100">
                          <a:noFill/>
                          <a:miter/>
                        </a:ln>
                      </p:spPr>
                    </p:pic>
                  </p:oleObj>
                </mc:Fallback>
              </mc:AlternateContent>
            </a:graphicData>
          </a:graphic>
        </p:graphicFrame>
        <p:sp>
          <p:nvSpPr>
            <p:cNvPr id="220280" name="文本框 220279"/>
            <p:cNvSpPr txBox="1"/>
            <p:nvPr/>
          </p:nvSpPr>
          <p:spPr>
            <a:xfrm>
              <a:off x="1633" y="35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0281" name="文本框 220280"/>
            <p:cNvSpPr txBox="1"/>
            <p:nvPr/>
          </p:nvSpPr>
          <p:spPr>
            <a:xfrm>
              <a:off x="2080" y="352"/>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20282" name="对象 220281"/>
            <p:cNvGraphicFramePr/>
            <p:nvPr/>
          </p:nvGraphicFramePr>
          <p:xfrm>
            <a:off x="1780" y="341"/>
            <a:ext cx="345" cy="285"/>
          </p:xfrm>
          <a:graphic>
            <a:graphicData uri="http://schemas.openxmlformats.org/presentationml/2006/ole">
              <mc:AlternateContent xmlns:mc="http://schemas.openxmlformats.org/markup-compatibility/2006">
                <mc:Choice xmlns:v="urn:schemas-microsoft-com:vml" Requires="v">
                  <p:oleObj spid="_x0000_s3209" name="" r:id="rId21" imgW="292100" imgH="241300" progId="Equation.3">
                    <p:embed/>
                  </p:oleObj>
                </mc:Choice>
                <mc:Fallback>
                  <p:oleObj name="" r:id="rId21" imgW="292100" imgH="241300" progId="Equation.3">
                    <p:embed/>
                    <p:pic>
                      <p:nvPicPr>
                        <p:cNvPr id="0" name="图片 3208"/>
                        <p:cNvPicPr/>
                        <p:nvPr/>
                      </p:nvPicPr>
                      <p:blipFill>
                        <a:blip r:embed="rId22"/>
                        <a:stretch>
                          <a:fillRect/>
                        </a:stretch>
                      </p:blipFill>
                      <p:spPr>
                        <a:xfrm>
                          <a:off x="1780" y="341"/>
                          <a:ext cx="345" cy="285"/>
                        </a:xfrm>
                        <a:prstGeom prst="rect">
                          <a:avLst/>
                        </a:prstGeom>
                        <a:noFill/>
                        <a:ln w="38100">
                          <a:noFill/>
                          <a:miter/>
                        </a:ln>
                      </p:spPr>
                    </p:pic>
                  </p:oleObj>
                </mc:Fallback>
              </mc:AlternateContent>
            </a:graphicData>
          </a:graphic>
        </p:graphicFrame>
        <p:sp>
          <p:nvSpPr>
            <p:cNvPr id="220283" name="文本框 220282"/>
            <p:cNvSpPr txBox="1"/>
            <p:nvPr/>
          </p:nvSpPr>
          <p:spPr>
            <a:xfrm>
              <a:off x="920" y="366"/>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0284" name="文本框 220283"/>
            <p:cNvSpPr txBox="1"/>
            <p:nvPr/>
          </p:nvSpPr>
          <p:spPr>
            <a:xfrm>
              <a:off x="1374" y="361"/>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graphicFrame>
          <p:nvGraphicFramePr>
            <p:cNvPr id="220285" name="对象 220284"/>
            <p:cNvGraphicFramePr/>
            <p:nvPr/>
          </p:nvGraphicFramePr>
          <p:xfrm>
            <a:off x="1100" y="359"/>
            <a:ext cx="360" cy="285"/>
          </p:xfrm>
          <a:graphic>
            <a:graphicData uri="http://schemas.openxmlformats.org/presentationml/2006/ole">
              <mc:AlternateContent xmlns:mc="http://schemas.openxmlformats.org/markup-compatibility/2006">
                <mc:Choice xmlns:v="urn:schemas-microsoft-com:vml" Requires="v">
                  <p:oleObj spid="_x0000_s3210" name="" r:id="rId23" imgW="304800" imgH="241300" progId="Equation.3">
                    <p:embed/>
                  </p:oleObj>
                </mc:Choice>
                <mc:Fallback>
                  <p:oleObj name="" r:id="rId23" imgW="304800" imgH="241300" progId="Equation.3">
                    <p:embed/>
                    <p:pic>
                      <p:nvPicPr>
                        <p:cNvPr id="0" name="图片 3209"/>
                        <p:cNvPicPr/>
                        <p:nvPr/>
                      </p:nvPicPr>
                      <p:blipFill>
                        <a:blip r:embed="rId24"/>
                        <a:stretch>
                          <a:fillRect/>
                        </a:stretch>
                      </p:blipFill>
                      <p:spPr>
                        <a:xfrm>
                          <a:off x="1100" y="359"/>
                          <a:ext cx="360" cy="285"/>
                        </a:xfrm>
                        <a:prstGeom prst="rect">
                          <a:avLst/>
                        </a:prstGeom>
                        <a:noFill/>
                        <a:ln w="38100">
                          <a:noFill/>
                          <a:miter/>
                        </a:ln>
                      </p:spPr>
                    </p:pic>
                  </p:oleObj>
                </mc:Fallback>
              </mc:AlternateContent>
            </a:graphicData>
          </a:graphic>
        </p:graphicFrame>
      </p:grpSp>
      <p:grpSp>
        <p:nvGrpSpPr>
          <p:cNvPr id="220286" name="组合 220285"/>
          <p:cNvGrpSpPr/>
          <p:nvPr/>
        </p:nvGrpSpPr>
        <p:grpSpPr>
          <a:xfrm>
            <a:off x="6534150" y="3486150"/>
            <a:ext cx="903288" cy="1647825"/>
            <a:chOff x="1194" y="679"/>
            <a:chExt cx="569" cy="1038"/>
          </a:xfrm>
        </p:grpSpPr>
        <p:sp>
          <p:nvSpPr>
            <p:cNvPr id="220287" name="椭圆 220286"/>
            <p:cNvSpPr/>
            <p:nvPr/>
          </p:nvSpPr>
          <p:spPr>
            <a:xfrm>
              <a:off x="1518" y="679"/>
              <a:ext cx="68" cy="68"/>
            </a:xfrm>
            <a:prstGeom prst="ellipse">
              <a:avLst/>
            </a:prstGeom>
            <a:solidFill>
              <a:srgbClr val="FFFFFF"/>
            </a:solidFill>
            <a:ln w="38100" cap="flat" cmpd="sng">
              <a:solidFill>
                <a:schemeClr val="accent2"/>
              </a:solidFill>
              <a:prstDash val="solid"/>
              <a:headEnd type="none" w="med" len="med"/>
              <a:tailEnd type="none" w="med" len="med"/>
            </a:ln>
          </p:spPr>
          <p:txBody>
            <a:bodyPr/>
            <a:p>
              <a:endParaRPr lang="zh-CN" altLang="en-US"/>
            </a:p>
          </p:txBody>
        </p:sp>
        <p:sp>
          <p:nvSpPr>
            <p:cNvPr id="220288" name="椭圆 220287"/>
            <p:cNvSpPr/>
            <p:nvPr/>
          </p:nvSpPr>
          <p:spPr>
            <a:xfrm>
              <a:off x="1501" y="1649"/>
              <a:ext cx="68" cy="68"/>
            </a:xfrm>
            <a:prstGeom prst="ellipse">
              <a:avLst/>
            </a:prstGeom>
            <a:solidFill>
              <a:srgbClr val="FFFFFF"/>
            </a:solidFill>
            <a:ln w="38100" cap="flat" cmpd="sng">
              <a:solidFill>
                <a:schemeClr val="accent2"/>
              </a:solidFill>
              <a:prstDash val="solid"/>
              <a:headEnd type="none" w="med" len="med"/>
              <a:tailEnd type="none" w="med" len="med"/>
            </a:ln>
          </p:spPr>
          <p:txBody>
            <a:bodyPr/>
            <a:p>
              <a:endParaRPr lang="zh-CN" altLang="en-US"/>
            </a:p>
          </p:txBody>
        </p:sp>
        <p:graphicFrame>
          <p:nvGraphicFramePr>
            <p:cNvPr id="220289" name="对象 220288"/>
            <p:cNvGraphicFramePr/>
            <p:nvPr/>
          </p:nvGraphicFramePr>
          <p:xfrm>
            <a:off x="1194" y="1068"/>
            <a:ext cx="569" cy="285"/>
          </p:xfrm>
          <a:graphic>
            <a:graphicData uri="http://schemas.openxmlformats.org/presentationml/2006/ole">
              <mc:AlternateContent xmlns:mc="http://schemas.openxmlformats.org/markup-compatibility/2006">
                <mc:Choice xmlns:v="urn:schemas-microsoft-com:vml" Requires="v">
                  <p:oleObj spid="_x0000_s3213" name="" r:id="rId25" imgW="482600" imgH="241300" progId="Equation.3">
                    <p:embed/>
                  </p:oleObj>
                </mc:Choice>
                <mc:Fallback>
                  <p:oleObj name="" r:id="rId25" imgW="482600" imgH="241300" progId="Equation.3">
                    <p:embed/>
                    <p:pic>
                      <p:nvPicPr>
                        <p:cNvPr id="0" name="图片 3212"/>
                        <p:cNvPicPr/>
                        <p:nvPr/>
                      </p:nvPicPr>
                      <p:blipFill>
                        <a:blip r:embed="rId26">
                          <a:clrChange>
                            <a:clrFrom>
                              <a:srgbClr val="000000"/>
                            </a:clrFrom>
                            <a:clrTo>
                              <a:srgbClr val="3333CC"/>
                            </a:clrTo>
                          </a:clrChange>
                        </a:blip>
                        <a:stretch>
                          <a:fillRect/>
                        </a:stretch>
                      </p:blipFill>
                      <p:spPr>
                        <a:xfrm>
                          <a:off x="1194" y="1068"/>
                          <a:ext cx="569" cy="285"/>
                        </a:xfrm>
                        <a:prstGeom prst="rect">
                          <a:avLst/>
                        </a:prstGeom>
                        <a:noFill/>
                        <a:ln w="38100">
                          <a:noFill/>
                          <a:miter/>
                        </a:ln>
                      </p:spPr>
                    </p:pic>
                  </p:oleObj>
                </mc:Fallback>
              </mc:AlternateContent>
            </a:graphicData>
          </a:graphic>
        </p:graphicFrame>
        <p:sp>
          <p:nvSpPr>
            <p:cNvPr id="220290" name="文本框 220289"/>
            <p:cNvSpPr txBox="1"/>
            <p:nvPr/>
          </p:nvSpPr>
          <p:spPr>
            <a:xfrm>
              <a:off x="1436" y="759"/>
              <a:ext cx="225" cy="288"/>
            </a:xfrm>
            <a:prstGeom prst="rect">
              <a:avLst/>
            </a:prstGeom>
            <a:noFill/>
            <a:ln w="9525">
              <a:noFill/>
            </a:ln>
          </p:spPr>
          <p:txBody>
            <a:bodyPr wrap="none">
              <a:spAutoFit/>
            </a:bodyPr>
            <a:p>
              <a:pPr>
                <a:spcBef>
                  <a:spcPct val="50000"/>
                </a:spcBef>
              </a:pP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20291" name="文本框 220290"/>
            <p:cNvSpPr txBox="1"/>
            <p:nvPr/>
          </p:nvSpPr>
          <p:spPr>
            <a:xfrm>
              <a:off x="1421" y="1331"/>
              <a:ext cx="212" cy="288"/>
            </a:xfrm>
            <a:prstGeom prst="rect">
              <a:avLst/>
            </a:prstGeom>
            <a:noFill/>
            <a:ln w="9525">
              <a:noFill/>
            </a:ln>
          </p:spPr>
          <p:txBody>
            <a:bodyPr wrap="none">
              <a:spAutoFit/>
            </a:bodyPr>
            <a:p>
              <a:pPr>
                <a:spcBef>
                  <a:spcPct val="50000"/>
                </a:spcBef>
              </a:pPr>
              <a:r>
                <a:rPr lang="en-US" altLang="zh-CN" sz="2400" b="1">
                  <a:solidFill>
                    <a:schemeClr val="accent2"/>
                  </a:solidFill>
                  <a:latin typeface="宋体" panose="02010600030101010101" pitchFamily="2" charset="-122"/>
                </a:rPr>
                <a:t>-</a:t>
              </a:r>
              <a:endParaRPr lang="en-US" altLang="zh-CN" sz="2400" b="1">
                <a:solidFill>
                  <a:schemeClr val="accent2"/>
                </a:solidFill>
                <a:latin typeface="Times New Roman" panose="02020603050405020304" pitchFamily="18" charset="0"/>
              </a:endParaRPr>
            </a:p>
          </p:txBody>
        </p:sp>
      </p:grpSp>
      <p:graphicFrame>
        <p:nvGraphicFramePr>
          <p:cNvPr id="220292" name="对象 220291"/>
          <p:cNvGraphicFramePr/>
          <p:nvPr/>
        </p:nvGraphicFramePr>
        <p:xfrm>
          <a:off x="1022033" y="2889726"/>
          <a:ext cx="1844040" cy="499745"/>
        </p:xfrm>
        <a:graphic>
          <a:graphicData uri="http://schemas.openxmlformats.org/presentationml/2006/ole">
            <mc:AlternateContent xmlns:mc="http://schemas.openxmlformats.org/markup-compatibility/2006">
              <mc:Choice xmlns:v="urn:schemas-microsoft-com:vml" Requires="v">
                <p:oleObj spid="_x0000_s3215" name="" r:id="rId27" imgW="939800" imgH="241300" progId="Equation.3">
                  <p:embed/>
                </p:oleObj>
              </mc:Choice>
              <mc:Fallback>
                <p:oleObj name="" r:id="rId27" imgW="939800" imgH="241300" progId="Equation.3">
                  <p:embed/>
                  <p:pic>
                    <p:nvPicPr>
                      <p:cNvPr id="0" name="图片 3214"/>
                      <p:cNvPicPr/>
                      <p:nvPr/>
                    </p:nvPicPr>
                    <p:blipFill>
                      <a:blip r:embed="rId28"/>
                      <a:stretch>
                        <a:fillRect/>
                      </a:stretch>
                    </p:blipFill>
                    <p:spPr>
                      <a:xfrm>
                        <a:off x="1022033" y="2889726"/>
                        <a:ext cx="1844040" cy="499745"/>
                      </a:xfrm>
                      <a:prstGeom prst="rect">
                        <a:avLst/>
                      </a:prstGeom>
                      <a:noFill/>
                      <a:ln w="38100">
                        <a:noFill/>
                        <a:miter/>
                      </a:ln>
                    </p:spPr>
                  </p:pic>
                </p:oleObj>
              </mc:Fallback>
            </mc:AlternateContent>
          </a:graphicData>
        </a:graphic>
      </p:graphicFrame>
      <p:graphicFrame>
        <p:nvGraphicFramePr>
          <p:cNvPr id="332806" name="对象 332805"/>
          <p:cNvGraphicFramePr/>
          <p:nvPr/>
        </p:nvGraphicFramePr>
        <p:xfrm>
          <a:off x="647859" y="296386"/>
          <a:ext cx="2298700" cy="512445"/>
        </p:xfrm>
        <a:graphic>
          <a:graphicData uri="http://schemas.openxmlformats.org/presentationml/2006/ole">
            <mc:AlternateContent xmlns:mc="http://schemas.openxmlformats.org/markup-compatibility/2006">
              <mc:Choice xmlns:v="urn:schemas-microsoft-com:vml" Requires="v">
                <p:oleObj spid="_x0000_s3195" name="" r:id="rId29" imgW="1143000" imgH="241300" progId="Equation.3">
                  <p:embed/>
                </p:oleObj>
              </mc:Choice>
              <mc:Fallback>
                <p:oleObj name="" r:id="rId29" imgW="1143000" imgH="241300" progId="Equation.3">
                  <p:embed/>
                  <p:pic>
                    <p:nvPicPr>
                      <p:cNvPr id="0" name="图片 3194"/>
                      <p:cNvPicPr/>
                      <p:nvPr/>
                    </p:nvPicPr>
                    <p:blipFill>
                      <a:blip r:embed="rId30"/>
                      <a:stretch>
                        <a:fillRect/>
                      </a:stretch>
                    </p:blipFill>
                    <p:spPr>
                      <a:xfrm>
                        <a:off x="647859" y="296386"/>
                        <a:ext cx="2298700" cy="512445"/>
                      </a:xfrm>
                      <a:prstGeom prst="rect">
                        <a:avLst/>
                      </a:prstGeom>
                      <a:noFill/>
                      <a:ln w="38100">
                        <a:noFill/>
                        <a:miter/>
                      </a:ln>
                    </p:spPr>
                  </p:pic>
                </p:oleObj>
              </mc:Fallback>
            </mc:AlternateContent>
          </a:graphicData>
        </a:graphic>
      </p:graphicFrame>
      <p:graphicFrame>
        <p:nvGraphicFramePr>
          <p:cNvPr id="332807" name="对象 332806"/>
          <p:cNvGraphicFramePr/>
          <p:nvPr/>
        </p:nvGraphicFramePr>
        <p:xfrm>
          <a:off x="592773" y="767557"/>
          <a:ext cx="4846320" cy="843280"/>
        </p:xfrm>
        <a:graphic>
          <a:graphicData uri="http://schemas.openxmlformats.org/presentationml/2006/ole">
            <mc:AlternateContent xmlns:mc="http://schemas.openxmlformats.org/markup-compatibility/2006">
              <mc:Choice xmlns:v="urn:schemas-microsoft-com:vml" Requires="v">
                <p:oleObj spid="_x0000_s3194" name="" r:id="rId31" imgW="2311400" imgH="405765" progId="Equation.3">
                  <p:embed/>
                </p:oleObj>
              </mc:Choice>
              <mc:Fallback>
                <p:oleObj name="" r:id="rId31" imgW="2311400" imgH="405765" progId="Equation.3">
                  <p:embed/>
                  <p:pic>
                    <p:nvPicPr>
                      <p:cNvPr id="0" name="图片 3193"/>
                      <p:cNvPicPr/>
                      <p:nvPr/>
                    </p:nvPicPr>
                    <p:blipFill>
                      <a:blip r:embed="rId32"/>
                      <a:stretch>
                        <a:fillRect/>
                      </a:stretch>
                    </p:blipFill>
                    <p:spPr>
                      <a:xfrm>
                        <a:off x="592773" y="767557"/>
                        <a:ext cx="4846320" cy="84328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20205"/>
                                        </p:tgtEl>
                                        <p:attrNameLst>
                                          <p:attrName>style.visibility</p:attrName>
                                        </p:attrNameLst>
                                      </p:cBhvr>
                                      <p:to>
                                        <p:strVal val="visible"/>
                                      </p:to>
                                    </p:set>
                                    <p:animEffect transition="in" filter="barn(outHorizontal)">
                                      <p:cBhvr>
                                        <p:cTn id="7" dur="500"/>
                                        <p:tgtEl>
                                          <p:spTgt spid="22020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02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0292"/>
                                        </p:tgtEl>
                                        <p:attrNameLst>
                                          <p:attrName>style.visibility</p:attrName>
                                        </p:attrNameLst>
                                      </p:cBhvr>
                                      <p:to>
                                        <p:strVal val="visible"/>
                                      </p:to>
                                    </p:set>
                                    <p:animEffect transition="in" filter="blinds(horizontal)">
                                      <p:cBhvr>
                                        <p:cTn id="15" dur="500"/>
                                        <p:tgtEl>
                                          <p:spTgt spid="22029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028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0163"/>
                                        </p:tgtEl>
                                        <p:attrNameLst>
                                          <p:attrName>style.visibility</p:attrName>
                                        </p:attrNameLst>
                                      </p:cBhvr>
                                      <p:to>
                                        <p:strVal val="visible"/>
                                      </p:to>
                                    </p:set>
                                    <p:animEffect transition="in" filter="wipe(left)">
                                      <p:cBhvr>
                                        <p:cTn id="24" dur="500"/>
                                        <p:tgtEl>
                                          <p:spTgt spid="220163"/>
                                        </p:tgtEl>
                                      </p:cBhvr>
                                    </p:animEffect>
                                  </p:childTnLst>
                                </p:cTn>
                              </p:par>
                            </p:childTnLst>
                          </p:cTn>
                        </p:par>
                        <p:par>
                          <p:cTn id="25" fill="hold">
                            <p:stCondLst>
                              <p:cond delay="500"/>
                            </p:stCondLst>
                            <p:childTnLst>
                              <p:par>
                                <p:cTn id="26" presetID="8" presetClass="entr" presetSubtype="32" fill="hold" nodeType="afterEffect">
                                  <p:stCondLst>
                                    <p:cond delay="0"/>
                                  </p:stCondLst>
                                  <p:childTnLst>
                                    <p:set>
                                      <p:cBhvr>
                                        <p:cTn id="27" dur="1" fill="hold">
                                          <p:stCondLst>
                                            <p:cond delay="0"/>
                                          </p:stCondLst>
                                        </p:cTn>
                                        <p:tgtEl>
                                          <p:spTgt spid="220166"/>
                                        </p:tgtEl>
                                        <p:attrNameLst>
                                          <p:attrName>style.visibility</p:attrName>
                                        </p:attrNameLst>
                                      </p:cBhvr>
                                      <p:to>
                                        <p:strVal val="visible"/>
                                      </p:to>
                                    </p:set>
                                    <p:animEffect transition="in" filter="diamond(out)">
                                      <p:cBhvr>
                                        <p:cTn id="28" dur="500"/>
                                        <p:tgtEl>
                                          <p:spTgt spid="220166"/>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220167"/>
                                        </p:tgtEl>
                                        <p:attrNameLst>
                                          <p:attrName>style.visibility</p:attrName>
                                        </p:attrNameLst>
                                      </p:cBhvr>
                                      <p:to>
                                        <p:strVal val="visible"/>
                                      </p:to>
                                    </p:set>
                                    <p:animEffect transition="in" filter="diamond(out)">
                                      <p:cBhvr>
                                        <p:cTn id="33"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p:bldP spid="220167" grpId="0"/>
      <p:bldP spid="22021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1" name="文本框 334850"/>
          <p:cNvSpPr txBox="1"/>
          <p:nvPr/>
        </p:nvSpPr>
        <p:spPr>
          <a:xfrm>
            <a:off x="762000" y="768350"/>
            <a:ext cx="7712075" cy="457200"/>
          </a:xfrm>
          <a:prstGeom prst="rect">
            <a:avLst/>
          </a:prstGeom>
          <a:noFill/>
          <a:ln w="9525">
            <a:noFill/>
          </a:ln>
        </p:spPr>
        <p:txBody>
          <a:bodyPr>
            <a:spAutoFit/>
          </a:bodyPr>
          <a:p>
            <a:r>
              <a:rPr lang="zh-CN" altLang="en-US" sz="2400" b="1" dirty="0">
                <a:solidFill>
                  <a:schemeClr val="accent2"/>
                </a:solidFill>
                <a:latin typeface="Times New Roman" panose="02020603050405020304" pitchFamily="18" charset="0"/>
              </a:rPr>
              <a:t>例</a:t>
            </a:r>
            <a:r>
              <a:rPr lang="en-US" altLang="zh-CN" sz="2400" b="1">
                <a:solidFill>
                  <a:schemeClr val="accent2"/>
                </a:solidFill>
                <a:latin typeface="Times New Roman" panose="02020603050405020304" pitchFamily="18" charset="0"/>
                <a:ea typeface="楷体_GB2312" pitchFamily="49" charset="-122"/>
              </a:rPr>
              <a:t>1</a:t>
            </a:r>
            <a:r>
              <a:rPr lang="zh-CN" altLang="en-US" sz="2400" b="1" dirty="0">
                <a:solidFill>
                  <a:schemeClr val="accent2"/>
                </a:solidFill>
                <a:latin typeface="Times New Roman" panose="02020603050405020304" pitchFamily="18" charset="0"/>
              </a:rPr>
              <a:t>，</a:t>
            </a:r>
            <a:r>
              <a:rPr lang="zh-CN" altLang="en-US" sz="2400" b="1" dirty="0">
                <a:latin typeface="Times New Roman" panose="02020603050405020304" pitchFamily="18" charset="0"/>
              </a:rPr>
              <a:t>某收音机</a:t>
            </a:r>
            <a:r>
              <a:rPr lang="zh-CN" altLang="en-US" sz="2400" b="1" dirty="0">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C </a:t>
            </a:r>
            <a:r>
              <a:rPr lang="en-US" altLang="zh-CN" sz="2400" b="1">
                <a:latin typeface="Times New Roman" panose="02020603050405020304" pitchFamily="18" charset="0"/>
                <a:ea typeface="楷体_GB2312" pitchFamily="49" charset="-122"/>
              </a:rPr>
              <a:t>=150pF</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L</a:t>
            </a:r>
            <a:r>
              <a:rPr lang="en-US" altLang="zh-CN" sz="2400" b="1">
                <a:latin typeface="Times New Roman" panose="02020603050405020304" pitchFamily="18" charset="0"/>
                <a:ea typeface="楷体_GB2312" pitchFamily="49" charset="-122"/>
              </a:rPr>
              <a:t>=250mH</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R</a:t>
            </a:r>
            <a:r>
              <a:rPr lang="en-US" altLang="zh-CN" sz="2400" b="1">
                <a:latin typeface="Times New Roman" panose="02020603050405020304" pitchFamily="18" charset="0"/>
                <a:ea typeface="楷体_GB2312" pitchFamily="49" charset="-122"/>
              </a:rPr>
              <a:t>=20</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sym typeface="Symbol" panose="05050102010706020507" pitchFamily="18" charset="2"/>
            </a:endParaRPr>
          </a:p>
        </p:txBody>
      </p:sp>
      <p:sp>
        <p:nvSpPr>
          <p:cNvPr id="334852" name="文本框 334851"/>
          <p:cNvSpPr txBox="1"/>
          <p:nvPr/>
        </p:nvSpPr>
        <p:spPr>
          <a:xfrm>
            <a:off x="514350" y="3575050"/>
            <a:ext cx="8088313" cy="1114425"/>
          </a:xfrm>
          <a:prstGeom prst="rect">
            <a:avLst/>
          </a:prstGeom>
          <a:noFill/>
          <a:ln w="9525">
            <a:noFill/>
          </a:ln>
        </p:spPr>
        <p:txBody>
          <a:bodyPr>
            <a:spAutoFit/>
          </a:bodyPr>
          <a:p>
            <a:pPr algn="just">
              <a:lnSpc>
                <a:spcPct val="140000"/>
              </a:lnSpc>
            </a:pPr>
            <a:r>
              <a:rPr lang="en-US" altLang="zh-CN" sz="2400" b="1" dirty="0">
                <a:latin typeface="宋体" panose="02010600030101010101" pitchFamily="2" charset="-122"/>
              </a:rPr>
              <a:t>    </a:t>
            </a:r>
            <a:r>
              <a:rPr lang="zh-CN" altLang="en-US" sz="2400" b="1" dirty="0">
                <a:latin typeface="宋体" panose="02010600030101010101" pitchFamily="2" charset="-122"/>
              </a:rPr>
              <a:t>但是在电力系统中，由于电源电压本身比较高，一旦发生谐振，会因过电压而击穿绝缘损坏设备。应尽量避免。</a:t>
            </a:r>
            <a:endParaRPr lang="zh-CN" altLang="en-US" sz="2400" b="1">
              <a:latin typeface="宋体" panose="02010600030101010101" pitchFamily="2" charset="-122"/>
            </a:endParaRPr>
          </a:p>
        </p:txBody>
      </p:sp>
      <p:sp>
        <p:nvSpPr>
          <p:cNvPr id="334853" name="矩形 334852"/>
          <p:cNvSpPr/>
          <p:nvPr/>
        </p:nvSpPr>
        <p:spPr>
          <a:xfrm>
            <a:off x="839788" y="2341563"/>
            <a:ext cx="7634287" cy="1006475"/>
          </a:xfrm>
          <a:prstGeom prst="rect">
            <a:avLst/>
          </a:prstGeom>
          <a:noFill/>
          <a:ln w="9525">
            <a:noFill/>
          </a:ln>
        </p:spPr>
        <p:txBody>
          <a:bodyPr>
            <a:spAutoFit/>
          </a:bodyPr>
          <a:p>
            <a:pPr>
              <a:lnSpc>
                <a:spcPct val="125000"/>
              </a:lnSpc>
            </a:pPr>
            <a:r>
              <a:rPr lang="en-US" altLang="zh-CN" sz="2400" b="1" dirty="0">
                <a:latin typeface="宋体" panose="02010600030101010101" pitchFamily="2" charset="-122"/>
              </a:rPr>
              <a:t>    </a:t>
            </a:r>
            <a:r>
              <a:rPr lang="zh-CN" altLang="en-US" sz="2400" b="1" dirty="0">
                <a:latin typeface="宋体" panose="02010600030101010101" pitchFamily="2" charset="-122"/>
              </a:rPr>
              <a:t>如信号电压</a:t>
            </a:r>
            <a:r>
              <a:rPr lang="en-US" altLang="zh-CN" sz="2400" b="1">
                <a:latin typeface="Times New Roman" panose="02020603050405020304" pitchFamily="18" charset="0"/>
                <a:ea typeface="楷体_GB2312" pitchFamily="49" charset="-122"/>
              </a:rPr>
              <a:t>10mV </a:t>
            </a:r>
            <a:r>
              <a:rPr lang="en-US" altLang="zh-CN" sz="2400" b="1" dirty="0">
                <a:latin typeface="宋体" panose="02010600030101010101" pitchFamily="2" charset="-122"/>
              </a:rPr>
              <a:t>, </a:t>
            </a:r>
            <a:r>
              <a:rPr lang="zh-CN" altLang="en-US" sz="2400" b="1" dirty="0">
                <a:latin typeface="宋体" panose="02010600030101010101" pitchFamily="2" charset="-122"/>
              </a:rPr>
              <a:t>电感上电压</a:t>
            </a:r>
            <a:r>
              <a:rPr lang="en-US" altLang="zh-CN" sz="2400" b="1">
                <a:latin typeface="Times New Roman" panose="02020603050405020304" pitchFamily="18" charset="0"/>
                <a:ea typeface="楷体_GB2312" pitchFamily="49" charset="-122"/>
              </a:rPr>
              <a:t>650mV  </a:t>
            </a:r>
            <a:r>
              <a:rPr lang="zh-CN" altLang="en-US" sz="2400" b="1" dirty="0">
                <a:latin typeface="Times New Roman" panose="02020603050405020304" pitchFamily="18" charset="0"/>
              </a:rPr>
              <a:t>这是所希望的。</a:t>
            </a:r>
            <a:r>
              <a:rPr lang="en-US" altLang="zh-CN" sz="2400" b="1" i="1">
                <a:latin typeface="Times New Roman" panose="02020603050405020304" pitchFamily="18" charset="0"/>
                <a:ea typeface="楷体_GB2312" pitchFamily="49" charset="-122"/>
              </a:rPr>
              <a:t>Q </a:t>
            </a:r>
            <a:r>
              <a:rPr lang="zh-CN" altLang="en-US" sz="2400" b="1" dirty="0">
                <a:latin typeface="Times New Roman" panose="02020603050405020304" pitchFamily="18" charset="0"/>
              </a:rPr>
              <a:t>值越高，收音机的接收灵敏度越高。</a:t>
            </a:r>
            <a:endParaRPr lang="zh-CN" altLang="en-US" sz="2400" b="1" dirty="0">
              <a:latin typeface="Times New Roman" panose="02020603050405020304" pitchFamily="18" charset="0"/>
            </a:endParaRPr>
          </a:p>
        </p:txBody>
      </p:sp>
      <p:graphicFrame>
        <p:nvGraphicFramePr>
          <p:cNvPr id="334854" name="对象 334853"/>
          <p:cNvGraphicFramePr/>
          <p:nvPr/>
        </p:nvGraphicFramePr>
        <p:xfrm>
          <a:off x="4465638" y="1371600"/>
          <a:ext cx="1773237" cy="857250"/>
        </p:xfrm>
        <a:graphic>
          <a:graphicData uri="http://schemas.openxmlformats.org/presentationml/2006/ole">
            <mc:AlternateContent xmlns:mc="http://schemas.openxmlformats.org/markup-compatibility/2006">
              <mc:Choice xmlns:v="urn:schemas-microsoft-com:vml" Requires="v">
                <p:oleObj spid="_x0000_s3218" name="" r:id="rId1" imgW="812165" imgH="393700" progId="Equation.3">
                  <p:embed/>
                </p:oleObj>
              </mc:Choice>
              <mc:Fallback>
                <p:oleObj name="" r:id="rId1" imgW="812165" imgH="393700" progId="Equation.3">
                  <p:embed/>
                  <p:pic>
                    <p:nvPicPr>
                      <p:cNvPr id="0" name="图片 3217"/>
                      <p:cNvPicPr/>
                      <p:nvPr/>
                    </p:nvPicPr>
                    <p:blipFill>
                      <a:blip r:embed="rId2">
                        <a:clrChange>
                          <a:clrFrom>
                            <a:srgbClr val="000000"/>
                          </a:clrFrom>
                          <a:clrTo>
                            <a:srgbClr val="000000"/>
                          </a:clrTo>
                        </a:clrChange>
                      </a:blip>
                      <a:stretch>
                        <a:fillRect/>
                      </a:stretch>
                    </p:blipFill>
                    <p:spPr>
                      <a:xfrm>
                        <a:off x="4465638" y="1371600"/>
                        <a:ext cx="1773237" cy="857250"/>
                      </a:xfrm>
                      <a:prstGeom prst="rect">
                        <a:avLst/>
                      </a:prstGeom>
                      <a:noFill/>
                      <a:ln w="38100">
                        <a:noFill/>
                        <a:miter/>
                      </a:ln>
                    </p:spPr>
                  </p:pic>
                </p:oleObj>
              </mc:Fallback>
            </mc:AlternateContent>
          </a:graphicData>
        </a:graphic>
      </p:graphicFrame>
      <p:graphicFrame>
        <p:nvGraphicFramePr>
          <p:cNvPr id="334855" name="对象 334854"/>
          <p:cNvGraphicFramePr/>
          <p:nvPr/>
        </p:nvGraphicFramePr>
        <p:xfrm>
          <a:off x="1635125" y="1420813"/>
          <a:ext cx="2401888" cy="788987"/>
        </p:xfrm>
        <a:graphic>
          <a:graphicData uri="http://schemas.openxmlformats.org/presentationml/2006/ole">
            <mc:AlternateContent xmlns:mc="http://schemas.openxmlformats.org/markup-compatibility/2006">
              <mc:Choice xmlns:v="urn:schemas-microsoft-com:vml" Requires="v">
                <p:oleObj spid="_x0000_s3220" name="" r:id="rId3" imgW="1193165" imgH="393700" progId="Equation.3">
                  <p:embed/>
                </p:oleObj>
              </mc:Choice>
              <mc:Fallback>
                <p:oleObj name="" r:id="rId3" imgW="1193165" imgH="393700" progId="Equation.3">
                  <p:embed/>
                  <p:pic>
                    <p:nvPicPr>
                      <p:cNvPr id="0" name="图片 3219"/>
                      <p:cNvPicPr/>
                      <p:nvPr/>
                    </p:nvPicPr>
                    <p:blipFill>
                      <a:blip r:embed="rId4">
                        <a:clrChange>
                          <a:clrFrom>
                            <a:srgbClr val="000000"/>
                          </a:clrFrom>
                          <a:clrTo>
                            <a:srgbClr val="000000"/>
                          </a:clrTo>
                        </a:clrChange>
                      </a:blip>
                      <a:stretch>
                        <a:fillRect/>
                      </a:stretch>
                    </p:blipFill>
                    <p:spPr>
                      <a:xfrm>
                        <a:off x="1635125" y="1420813"/>
                        <a:ext cx="2401888" cy="7889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iterate type="wd">
                                    <p:tmPct val="100000"/>
                                  </p:iterate>
                                  <p:childTnLst>
                                    <p:set>
                                      <p:cBhvr>
                                        <p:cTn id="6" dur="1" fill="hold">
                                          <p:stCondLst>
                                            <p:cond delay="0"/>
                                          </p:stCondLst>
                                        </p:cTn>
                                        <p:tgtEl>
                                          <p:spTgt spid="334851">
                                            <p:txEl>
                                              <p:charRg st="0" end="32"/>
                                            </p:txEl>
                                          </p:spTgt>
                                        </p:tgtEl>
                                        <p:attrNameLst>
                                          <p:attrName>style.visibility</p:attrName>
                                        </p:attrNameLst>
                                      </p:cBhvr>
                                      <p:to>
                                        <p:strVal val="visible"/>
                                      </p:to>
                                    </p:set>
                                    <p:animEffect transition="in" filter="slide(fromTop)">
                                      <p:cBhvr>
                                        <p:cTn id="7" dur="300"/>
                                        <p:tgtEl>
                                          <p:spTgt spid="33485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4855"/>
                                        </p:tgtEl>
                                        <p:attrNameLst>
                                          <p:attrName>style.visibility</p:attrName>
                                        </p:attrNameLst>
                                      </p:cBhvr>
                                      <p:to>
                                        <p:strVal val="visible"/>
                                      </p:to>
                                    </p:set>
                                    <p:animEffect transition="in" filter="wipe(left)">
                                      <p:cBhvr>
                                        <p:cTn id="12" dur="500"/>
                                        <p:tgtEl>
                                          <p:spTgt spid="33485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34854"/>
                                        </p:tgtEl>
                                        <p:attrNameLst>
                                          <p:attrName>style.visibility</p:attrName>
                                        </p:attrNameLst>
                                      </p:cBhvr>
                                      <p:to>
                                        <p:strVal val="visible"/>
                                      </p:to>
                                    </p:set>
                                    <p:animEffect transition="in" filter="barn(outHorizontal)">
                                      <p:cBhvr>
                                        <p:cTn id="17" dur="500"/>
                                        <p:tgtEl>
                                          <p:spTgt spid="3348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334853">
                                            <p:txEl>
                                              <p:charRg st="0" end="54"/>
                                            </p:txEl>
                                          </p:spTgt>
                                        </p:tgtEl>
                                        <p:attrNameLst>
                                          <p:attrName>style.visibility</p:attrName>
                                        </p:attrNameLst>
                                      </p:cBhvr>
                                      <p:to>
                                        <p:strVal val="visible"/>
                                      </p:to>
                                    </p:set>
                                    <p:animEffect transition="in" filter="wipe(left)">
                                      <p:cBhvr>
                                        <p:cTn id="22" dur="300"/>
                                        <p:tgtEl>
                                          <p:spTgt spid="334853">
                                            <p:txEl>
                                              <p:charRg st="0"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iterate type="wd">
                                    <p:tmPct val="100000"/>
                                  </p:iterate>
                                  <p:childTnLst>
                                    <p:set>
                                      <p:cBhvr>
                                        <p:cTn id="26" dur="1" fill="hold">
                                          <p:stCondLst>
                                            <p:cond delay="0"/>
                                          </p:stCondLst>
                                        </p:cTn>
                                        <p:tgtEl>
                                          <p:spTgt spid="334852">
                                            <p:txEl>
                                              <p:charRg st="0" end="54"/>
                                            </p:txEl>
                                          </p:spTgt>
                                        </p:tgtEl>
                                        <p:attrNameLst>
                                          <p:attrName>style.visibility</p:attrName>
                                        </p:attrNameLst>
                                      </p:cBhvr>
                                      <p:to>
                                        <p:strVal val="visible"/>
                                      </p:to>
                                    </p:set>
                                    <p:animEffect transition="in" filter="strips(downRight)">
                                      <p:cBhvr>
                                        <p:cTn id="27" dur="300"/>
                                        <p:tgtEl>
                                          <p:spTgt spid="334852">
                                            <p:txEl>
                                              <p:charRg st="0"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P spid="334852" grpId="0" build="p"/>
      <p:bldP spid="33485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302" name="文本框 223301"/>
          <p:cNvSpPr txBox="1"/>
          <p:nvPr/>
        </p:nvSpPr>
        <p:spPr>
          <a:xfrm>
            <a:off x="3167063" y="895350"/>
            <a:ext cx="3495675" cy="460375"/>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P</a:t>
            </a:r>
            <a:r>
              <a:rPr lang="en-US" altLang="zh-CN" sz="2400" b="1">
                <a:latin typeface="Times New Roman" panose="02020603050405020304" pitchFamily="18" charset="0"/>
              </a:rPr>
              <a:t>=1/2</a:t>
            </a:r>
            <a:r>
              <a:rPr lang="en-US" altLang="zh-CN" sz="2400" b="1" i="1">
                <a:latin typeface="Times New Roman" panose="02020603050405020304" pitchFamily="18" charset="0"/>
              </a:rPr>
              <a:t>RI</a:t>
            </a:r>
            <a:r>
              <a:rPr lang="en-US" altLang="zh-CN" sz="2400" b="1" i="1" baseline="-25000">
                <a:latin typeface="Times New Roman" panose="02020603050405020304" pitchFamily="18" charset="0"/>
              </a:rPr>
              <a:t>m</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a:t>
            </a:r>
            <a:r>
              <a:rPr lang="en-US" altLang="zh-CN" sz="2400" b="1">
                <a:latin typeface="Times New Roman" panose="02020603050405020304" pitchFamily="18" charset="0"/>
                <a:sym typeface="+mn-ea"/>
              </a:rPr>
              <a:t>1/2</a:t>
            </a:r>
            <a:r>
              <a:rPr lang="en-US" altLang="zh-CN" sz="2400" b="1" i="1">
                <a:latin typeface="Times New Roman" panose="02020603050405020304" pitchFamily="18" charset="0"/>
              </a:rPr>
              <a:t>U</a:t>
            </a:r>
            <a:r>
              <a:rPr lang="en-US" altLang="zh-CN" sz="2400" b="1" i="1" baseline="-25000">
                <a:latin typeface="Times New Roman" panose="02020603050405020304" pitchFamily="18" charset="0"/>
              </a:rPr>
              <a:t>sm</a:t>
            </a:r>
            <a:r>
              <a:rPr lang="en-US" altLang="zh-CN" sz="2400" b="1" baseline="30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R</a:t>
            </a:r>
            <a:endParaRPr lang="en-US" altLang="zh-CN" sz="2400" b="1">
              <a:latin typeface="Times New Roman" panose="02020603050405020304" pitchFamily="18" charset="0"/>
            </a:endParaRPr>
          </a:p>
        </p:txBody>
      </p:sp>
      <p:graphicFrame>
        <p:nvGraphicFramePr>
          <p:cNvPr id="223303" name="对象 223302"/>
          <p:cNvGraphicFramePr/>
          <p:nvPr/>
        </p:nvGraphicFramePr>
        <p:xfrm>
          <a:off x="4102100" y="1365250"/>
          <a:ext cx="1901825" cy="839470"/>
        </p:xfrm>
        <a:graphic>
          <a:graphicData uri="http://schemas.openxmlformats.org/presentationml/2006/ole">
            <mc:AlternateContent xmlns:mc="http://schemas.openxmlformats.org/markup-compatibility/2006">
              <mc:Choice xmlns:v="urn:schemas-microsoft-com:vml" Requires="v">
                <p:oleObj spid="_x0000_s3221" name="" r:id="rId1" imgW="914400" imgH="405765" progId="Equation.3">
                  <p:embed/>
                </p:oleObj>
              </mc:Choice>
              <mc:Fallback>
                <p:oleObj name="" r:id="rId1" imgW="914400" imgH="405765" progId="Equation.3">
                  <p:embed/>
                  <p:pic>
                    <p:nvPicPr>
                      <p:cNvPr id="0" name="图片 3220"/>
                      <p:cNvPicPr/>
                      <p:nvPr/>
                    </p:nvPicPr>
                    <p:blipFill>
                      <a:blip r:embed="rId2"/>
                      <a:stretch>
                        <a:fillRect/>
                      </a:stretch>
                    </p:blipFill>
                    <p:spPr>
                      <a:xfrm>
                        <a:off x="4102100" y="1365250"/>
                        <a:ext cx="1901825" cy="839470"/>
                      </a:xfrm>
                      <a:prstGeom prst="rect">
                        <a:avLst/>
                      </a:prstGeom>
                      <a:noFill/>
                      <a:ln w="38100">
                        <a:noFill/>
                        <a:miter/>
                      </a:ln>
                    </p:spPr>
                  </p:pic>
                </p:oleObj>
              </mc:Fallback>
            </mc:AlternateContent>
          </a:graphicData>
        </a:graphic>
      </p:graphicFrame>
      <p:graphicFrame>
        <p:nvGraphicFramePr>
          <p:cNvPr id="223304" name="对象 223303"/>
          <p:cNvGraphicFramePr/>
          <p:nvPr/>
        </p:nvGraphicFramePr>
        <p:xfrm>
          <a:off x="3960654" y="2168208"/>
          <a:ext cx="2345690" cy="918210"/>
        </p:xfrm>
        <a:graphic>
          <a:graphicData uri="http://schemas.openxmlformats.org/presentationml/2006/ole">
            <mc:AlternateContent xmlns:mc="http://schemas.openxmlformats.org/markup-compatibility/2006">
              <mc:Choice xmlns:v="urn:schemas-microsoft-com:vml" Requires="v">
                <p:oleObj spid="_x0000_s3214" name="" r:id="rId3" imgW="1130300" imgH="444500" progId="Equation.3">
                  <p:embed/>
                </p:oleObj>
              </mc:Choice>
              <mc:Fallback>
                <p:oleObj name="" r:id="rId3" imgW="1130300" imgH="444500" progId="Equation.3">
                  <p:embed/>
                  <p:pic>
                    <p:nvPicPr>
                      <p:cNvPr id="0" name="图片 3213"/>
                      <p:cNvPicPr/>
                      <p:nvPr/>
                    </p:nvPicPr>
                    <p:blipFill>
                      <a:blip r:embed="rId4"/>
                      <a:stretch>
                        <a:fillRect/>
                      </a:stretch>
                    </p:blipFill>
                    <p:spPr>
                      <a:xfrm>
                        <a:off x="3960654" y="2168208"/>
                        <a:ext cx="2345690" cy="918210"/>
                      </a:xfrm>
                      <a:prstGeom prst="rect">
                        <a:avLst/>
                      </a:prstGeom>
                      <a:noFill/>
                      <a:ln w="38100">
                        <a:noFill/>
                        <a:miter/>
                      </a:ln>
                    </p:spPr>
                  </p:pic>
                </p:oleObj>
              </mc:Fallback>
            </mc:AlternateContent>
          </a:graphicData>
        </a:graphic>
      </p:graphicFrame>
      <p:graphicFrame>
        <p:nvGraphicFramePr>
          <p:cNvPr id="223305" name="对象 223304"/>
          <p:cNvGraphicFramePr/>
          <p:nvPr/>
        </p:nvGraphicFramePr>
        <p:xfrm>
          <a:off x="1044575" y="3209925"/>
          <a:ext cx="2290763" cy="471488"/>
        </p:xfrm>
        <a:graphic>
          <a:graphicData uri="http://schemas.openxmlformats.org/presentationml/2006/ole">
            <mc:AlternateContent xmlns:mc="http://schemas.openxmlformats.org/markup-compatibility/2006">
              <mc:Choice xmlns:v="urn:schemas-microsoft-com:vml" Requires="v">
                <p:oleObj spid="_x0000_s3216" name="" r:id="rId5" imgW="1104900" imgH="228600" progId="Equation.3">
                  <p:embed/>
                </p:oleObj>
              </mc:Choice>
              <mc:Fallback>
                <p:oleObj name="" r:id="rId5" imgW="1104900" imgH="228600" progId="Equation.3">
                  <p:embed/>
                  <p:pic>
                    <p:nvPicPr>
                      <p:cNvPr id="0" name="图片 3215"/>
                      <p:cNvPicPr/>
                      <p:nvPr/>
                    </p:nvPicPr>
                    <p:blipFill>
                      <a:blip r:embed="rId6"/>
                      <a:stretch>
                        <a:fillRect/>
                      </a:stretch>
                    </p:blipFill>
                    <p:spPr>
                      <a:xfrm>
                        <a:off x="1044575" y="3209925"/>
                        <a:ext cx="2290763" cy="471488"/>
                      </a:xfrm>
                      <a:prstGeom prst="rect">
                        <a:avLst/>
                      </a:prstGeom>
                      <a:noFill/>
                      <a:ln w="38100">
                        <a:noFill/>
                        <a:miter/>
                      </a:ln>
                    </p:spPr>
                  </p:pic>
                </p:oleObj>
              </mc:Fallback>
            </mc:AlternateContent>
          </a:graphicData>
        </a:graphic>
      </p:graphicFrame>
      <p:sp>
        <p:nvSpPr>
          <p:cNvPr id="223306" name="文本框 223305"/>
          <p:cNvSpPr txBox="1"/>
          <p:nvPr/>
        </p:nvSpPr>
        <p:spPr>
          <a:xfrm>
            <a:off x="824230" y="895350"/>
            <a:ext cx="2390140" cy="460375"/>
          </a:xfrm>
          <a:prstGeom prst="rect">
            <a:avLst/>
          </a:prstGeom>
          <a:noFill/>
          <a:ln w="19050">
            <a:noFill/>
          </a:ln>
        </p:spPr>
        <p:txBody>
          <a:bodyPr wrap="square">
            <a:spAutoFit/>
          </a:bodyPr>
          <a:p>
            <a:pPr>
              <a:spcBef>
                <a:spcPct val="50000"/>
              </a:spcBef>
            </a:pPr>
            <a:r>
              <a:rPr lang="zh-CN" altLang="en-US" sz="2400" b="1" dirty="0">
                <a:solidFill>
                  <a:srgbClr val="0000FF"/>
                </a:solidFill>
                <a:latin typeface="Times New Roman" panose="02020603050405020304" pitchFamily="18" charset="0"/>
              </a:rPr>
              <a:t>负载吸收功率</a:t>
            </a:r>
            <a:endParaRPr lang="zh-CN" altLang="en-US" sz="2400" b="1">
              <a:solidFill>
                <a:srgbClr val="0000FF"/>
              </a:solidFill>
              <a:latin typeface="Times New Roman" panose="02020603050405020304" pitchFamily="18" charset="0"/>
            </a:endParaRPr>
          </a:p>
        </p:txBody>
      </p:sp>
      <p:sp>
        <p:nvSpPr>
          <p:cNvPr id="223307" name="文本框 223306"/>
          <p:cNvSpPr txBox="1"/>
          <p:nvPr/>
        </p:nvSpPr>
        <p:spPr>
          <a:xfrm>
            <a:off x="787400" y="3722688"/>
            <a:ext cx="2632075" cy="457200"/>
          </a:xfrm>
          <a:prstGeom prst="rect">
            <a:avLst/>
          </a:prstGeom>
          <a:noFill/>
          <a:ln w="9525">
            <a:noFill/>
          </a:ln>
        </p:spPr>
        <p:txBody>
          <a:bodyPr>
            <a:spAutoFit/>
          </a:bodyPr>
          <a:p>
            <a:r>
              <a:rPr lang="zh-CN" altLang="en-US" sz="2400" b="1" dirty="0">
                <a:solidFill>
                  <a:srgbClr val="0000FF"/>
                </a:solidFill>
                <a:latin typeface="Times New Roman" panose="02020603050405020304" pitchFamily="18" charset="0"/>
              </a:rPr>
              <a:t>电源发出功率</a:t>
            </a:r>
            <a:endParaRPr lang="zh-CN" altLang="en-US" sz="2400" b="1" dirty="0">
              <a:solidFill>
                <a:srgbClr val="0000FF"/>
              </a:solidFill>
              <a:latin typeface="Times New Roman" panose="02020603050405020304" pitchFamily="18" charset="0"/>
            </a:endParaRPr>
          </a:p>
        </p:txBody>
      </p:sp>
      <p:graphicFrame>
        <p:nvGraphicFramePr>
          <p:cNvPr id="223308" name="对象 223307"/>
          <p:cNvGraphicFramePr/>
          <p:nvPr/>
        </p:nvGraphicFramePr>
        <p:xfrm>
          <a:off x="835978" y="4132580"/>
          <a:ext cx="3510915" cy="834390"/>
        </p:xfrm>
        <a:graphic>
          <a:graphicData uri="http://schemas.openxmlformats.org/presentationml/2006/ole">
            <mc:AlternateContent xmlns:mc="http://schemas.openxmlformats.org/markup-compatibility/2006">
              <mc:Choice xmlns:v="urn:schemas-microsoft-com:vml" Requires="v">
                <p:oleObj spid="_x0000_s3217" name="" r:id="rId7" imgW="1701800" imgH="405765" progId="Equation.3">
                  <p:embed/>
                </p:oleObj>
              </mc:Choice>
              <mc:Fallback>
                <p:oleObj name="" r:id="rId7" imgW="1701800" imgH="405765" progId="Equation.3">
                  <p:embed/>
                  <p:pic>
                    <p:nvPicPr>
                      <p:cNvPr id="0" name="图片 3216"/>
                      <p:cNvPicPr/>
                      <p:nvPr/>
                    </p:nvPicPr>
                    <p:blipFill>
                      <a:blip r:embed="rId8"/>
                      <a:stretch>
                        <a:fillRect/>
                      </a:stretch>
                    </p:blipFill>
                    <p:spPr>
                      <a:xfrm>
                        <a:off x="835978" y="4132580"/>
                        <a:ext cx="3510915" cy="834390"/>
                      </a:xfrm>
                      <a:prstGeom prst="rect">
                        <a:avLst/>
                      </a:prstGeom>
                      <a:noFill/>
                      <a:ln w="38100">
                        <a:noFill/>
                        <a:miter/>
                      </a:ln>
                    </p:spPr>
                  </p:pic>
                </p:oleObj>
              </mc:Fallback>
            </mc:AlternateContent>
          </a:graphicData>
        </a:graphic>
      </p:graphicFrame>
      <p:graphicFrame>
        <p:nvGraphicFramePr>
          <p:cNvPr id="223309" name="对象 223308"/>
          <p:cNvGraphicFramePr/>
          <p:nvPr/>
        </p:nvGraphicFramePr>
        <p:xfrm>
          <a:off x="893921" y="4943316"/>
          <a:ext cx="2661285" cy="775970"/>
        </p:xfrm>
        <a:graphic>
          <a:graphicData uri="http://schemas.openxmlformats.org/presentationml/2006/ole">
            <mc:AlternateContent xmlns:mc="http://schemas.openxmlformats.org/markup-compatibility/2006">
              <mc:Choice xmlns:v="urn:schemas-microsoft-com:vml" Requires="v">
                <p:oleObj spid="_x0000_s3219" name="" r:id="rId9" imgW="1384300" imgH="405765" progId="Equation.3">
                  <p:embed/>
                </p:oleObj>
              </mc:Choice>
              <mc:Fallback>
                <p:oleObj name="" r:id="rId9" imgW="1384300" imgH="405765" progId="Equation.3">
                  <p:embed/>
                  <p:pic>
                    <p:nvPicPr>
                      <p:cNvPr id="0" name="图片 3218"/>
                      <p:cNvPicPr/>
                      <p:nvPr/>
                    </p:nvPicPr>
                    <p:blipFill>
                      <a:blip r:embed="rId10"/>
                      <a:stretch>
                        <a:fillRect/>
                      </a:stretch>
                    </p:blipFill>
                    <p:spPr>
                      <a:xfrm>
                        <a:off x="893921" y="4943316"/>
                        <a:ext cx="2661285" cy="775970"/>
                      </a:xfrm>
                      <a:prstGeom prst="rect">
                        <a:avLst/>
                      </a:prstGeom>
                      <a:noFill/>
                      <a:ln w="38100">
                        <a:noFill/>
                        <a:miter/>
                      </a:ln>
                    </p:spPr>
                  </p:pic>
                </p:oleObj>
              </mc:Fallback>
            </mc:AlternateContent>
          </a:graphicData>
        </a:graphic>
      </p:graphicFrame>
      <p:grpSp>
        <p:nvGrpSpPr>
          <p:cNvPr id="223411" name="组合 223410"/>
          <p:cNvGrpSpPr/>
          <p:nvPr/>
        </p:nvGrpSpPr>
        <p:grpSpPr>
          <a:xfrm>
            <a:off x="6986588" y="3816350"/>
            <a:ext cx="781050" cy="669925"/>
            <a:chOff x="4900" y="2845"/>
            <a:chExt cx="492" cy="422"/>
          </a:xfrm>
        </p:grpSpPr>
        <p:sp>
          <p:nvSpPr>
            <p:cNvPr id="223314" name="任意多边形 223313"/>
            <p:cNvSpPr/>
            <p:nvPr/>
          </p:nvSpPr>
          <p:spPr>
            <a:xfrm rot="-10162846">
              <a:off x="5056" y="2845"/>
              <a:ext cx="336" cy="356"/>
            </a:xfrm>
            <a:custGeom>
              <a:avLst/>
              <a:gdLst>
                <a:gd name="txL" fmla="*/ 0 w 21600"/>
                <a:gd name="txT" fmla="*/ 0 h 22859"/>
                <a:gd name="txR" fmla="*/ 21600 w 21600"/>
                <a:gd name="txB" fmla="*/ 22859 h 22859"/>
              </a:gdLst>
              <a:ahLst/>
              <a:cxnLst>
                <a:cxn ang="270">
                  <a:pos x="3613" y="0"/>
                </a:cxn>
                <a:cxn ang="90">
                  <a:pos x="21543" y="22858"/>
                </a:cxn>
                <a:cxn ang="180">
                  <a:pos x="0" y="21296"/>
                </a:cxn>
              </a:cxnLst>
              <a:rect l="txL" t="txT" r="txR" b="txB"/>
              <a:pathLst>
                <a:path w="21600" h="22859" fill="none">
                  <a:moveTo>
                    <a:pt x="3613" y="0"/>
                  </a:moveTo>
                  <a:arcTo wR="21600" hR="21600" stAng="-4822266" swAng="5071088"/>
                </a:path>
                <a:path w="21600" h="22859" stroke="0">
                  <a:moveTo>
                    <a:pt x="3613" y="0"/>
                  </a:moveTo>
                  <a:arcTo wR="21600" hR="21600" stAng="-4822266" swAng="5071088"/>
                  <a:lnTo>
                    <a:pt x="0" y="21296"/>
                  </a:lnTo>
                  <a:close/>
                </a:path>
              </a:pathLst>
            </a:custGeom>
            <a:noFill/>
            <a:ln w="38100" cap="flat" cmpd="sng">
              <a:solidFill>
                <a:schemeClr val="accent2"/>
              </a:solidFill>
              <a:prstDash val="solid"/>
              <a:headEnd type="stealth" w="med" len="lg"/>
              <a:tailEnd type="stealth" w="med" len="lg"/>
            </a:ln>
          </p:spPr>
          <p:txBody>
            <a:bodyPr/>
            <a:p>
              <a:endParaRPr lang="zh-CN" altLang="en-US"/>
            </a:p>
          </p:txBody>
        </p:sp>
        <p:sp>
          <p:nvSpPr>
            <p:cNvPr id="223315" name="文本框 223314"/>
            <p:cNvSpPr txBox="1"/>
            <p:nvPr/>
          </p:nvSpPr>
          <p:spPr>
            <a:xfrm>
              <a:off x="4900" y="2979"/>
              <a:ext cx="255" cy="288"/>
            </a:xfrm>
            <a:prstGeom prst="rect">
              <a:avLst/>
            </a:prstGeom>
            <a:noFill/>
            <a:ln w="9525">
              <a:noFill/>
            </a:ln>
          </p:spPr>
          <p:txBody>
            <a:bodyPr wrap="none" anchor="t">
              <a:spAutoFit/>
            </a:bodyPr>
            <a:p>
              <a:r>
                <a:rPr lang="en-US" altLang="zh-CN" sz="2400" b="1" i="1">
                  <a:solidFill>
                    <a:schemeClr val="accent2"/>
                  </a:solidFill>
                  <a:latin typeface="Times New Roman" panose="02020603050405020304" pitchFamily="18" charset="0"/>
                </a:rPr>
                <a:t>Q</a:t>
              </a:r>
              <a:endParaRPr lang="en-US" altLang="zh-CN" sz="2400" b="1" i="1">
                <a:solidFill>
                  <a:schemeClr val="accent2"/>
                </a:solidFill>
                <a:latin typeface="Times New Roman" panose="02020603050405020304" pitchFamily="18" charset="0"/>
              </a:endParaRPr>
            </a:p>
          </p:txBody>
        </p:sp>
      </p:grpSp>
      <p:sp>
        <p:nvSpPr>
          <p:cNvPr id="223340" name="文本框 223339"/>
          <p:cNvSpPr txBox="1"/>
          <p:nvPr/>
        </p:nvSpPr>
        <p:spPr>
          <a:xfrm>
            <a:off x="792163" y="6173470"/>
            <a:ext cx="7207250" cy="457200"/>
          </a:xfrm>
          <a:prstGeom prst="rect">
            <a:avLst/>
          </a:prstGeom>
          <a:noFill/>
          <a:ln w="19050">
            <a:noFill/>
          </a:ln>
        </p:spPr>
        <p:txBody>
          <a:bodyPr anchor="ctr">
            <a:spAutoFit/>
          </a:bodyPr>
          <a:p>
            <a:r>
              <a:rPr lang="zh-CN" altLang="en-US" sz="2400" b="1" dirty="0">
                <a:latin typeface="Times New Roman" panose="02020603050405020304" pitchFamily="18" charset="0"/>
              </a:rPr>
              <a:t>电场能量与磁场能量来回交换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电磁振荡</a:t>
            </a:r>
            <a:endParaRPr lang="zh-CN" altLang="en-US" sz="2400" b="1">
              <a:latin typeface="Times New Roman" panose="02020603050405020304" pitchFamily="18" charset="0"/>
            </a:endParaRPr>
          </a:p>
        </p:txBody>
      </p:sp>
      <p:sp>
        <p:nvSpPr>
          <p:cNvPr id="223345" name="矩形 223344"/>
          <p:cNvSpPr/>
          <p:nvPr/>
        </p:nvSpPr>
        <p:spPr>
          <a:xfrm>
            <a:off x="792163" y="5633720"/>
            <a:ext cx="6400800" cy="457200"/>
          </a:xfrm>
          <a:prstGeom prst="rect">
            <a:avLst/>
          </a:prstGeom>
          <a:noFill/>
          <a:ln w="19050">
            <a:noFill/>
          </a:ln>
        </p:spPr>
        <p:txBody>
          <a:bodyPr>
            <a:spAutoFit/>
          </a:bodyPr>
          <a:p>
            <a:pPr>
              <a:spcBef>
                <a:spcPct val="50000"/>
              </a:spcBef>
            </a:pPr>
            <a:r>
              <a:rPr lang="zh-CN" altLang="en-US" sz="2400" b="1">
                <a:solidFill>
                  <a:srgbClr val="0000FF"/>
                </a:solidFill>
                <a:latin typeface="Times New Roman" panose="02020603050405020304" pitchFamily="18" charset="0"/>
              </a:rPr>
              <a:t>即</a:t>
            </a:r>
            <a:r>
              <a:rPr lang="en-US" altLang="zh-CN" sz="2400" b="1" i="1">
                <a:solidFill>
                  <a:srgbClr val="0000FF"/>
                </a:solidFill>
                <a:latin typeface="Times New Roman" panose="02020603050405020304" pitchFamily="18" charset="0"/>
              </a:rPr>
              <a:t>L</a:t>
            </a:r>
            <a:r>
              <a:rPr lang="zh-CN" altLang="en-US" sz="2400" b="1">
                <a:solidFill>
                  <a:srgbClr val="0000FF"/>
                </a:solidFill>
                <a:latin typeface="Times New Roman" panose="02020603050405020304" pitchFamily="18" charset="0"/>
              </a:rPr>
              <a:t>与</a:t>
            </a:r>
            <a:r>
              <a:rPr lang="en-US" altLang="zh-CN" sz="2400" b="1" i="1">
                <a:solidFill>
                  <a:srgbClr val="0000FF"/>
                </a:solidFill>
                <a:latin typeface="Times New Roman" panose="02020603050405020304" pitchFamily="18" charset="0"/>
              </a:rPr>
              <a:t>C</a:t>
            </a:r>
            <a:r>
              <a:rPr lang="zh-CN" altLang="en-US" sz="2400" b="1" dirty="0">
                <a:solidFill>
                  <a:srgbClr val="0000FF"/>
                </a:solidFill>
                <a:latin typeface="Times New Roman" panose="02020603050405020304" pitchFamily="18" charset="0"/>
              </a:rPr>
              <a:t>交换能量</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与电源间无能量交换。</a:t>
            </a:r>
            <a:endParaRPr lang="zh-CN" altLang="en-US" sz="2400" b="1">
              <a:solidFill>
                <a:srgbClr val="0000FF"/>
              </a:solidFill>
              <a:latin typeface="Times New Roman" panose="02020603050405020304" pitchFamily="18" charset="0"/>
            </a:endParaRPr>
          </a:p>
        </p:txBody>
      </p:sp>
      <p:sp>
        <p:nvSpPr>
          <p:cNvPr id="223346" name="矩形 223345"/>
          <p:cNvSpPr/>
          <p:nvPr/>
        </p:nvSpPr>
        <p:spPr>
          <a:xfrm>
            <a:off x="323850" y="115888"/>
            <a:ext cx="5275263" cy="733425"/>
          </a:xfrm>
          <a:prstGeom prst="rect">
            <a:avLst/>
          </a:prstGeom>
          <a:noFill/>
          <a:ln w="38100">
            <a:noFill/>
          </a:ln>
        </p:spPr>
        <p:txBody>
          <a:bodyPr>
            <a:spAutoFit/>
          </a:bodyPr>
          <a:p>
            <a:pPr>
              <a:lnSpc>
                <a:spcPct val="150000"/>
              </a:lnSpc>
              <a:spcBef>
                <a:spcPct val="50000"/>
              </a:spcBef>
            </a:pPr>
            <a:r>
              <a:rPr lang="en-US" altLang="zh-CN" sz="2800" b="1" dirty="0">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3. </a:t>
            </a:r>
            <a:r>
              <a:rPr lang="zh-CN" altLang="en-US" sz="2800" b="1" dirty="0">
                <a:latin typeface="Times New Roman" panose="02020603050405020304" pitchFamily="18" charset="0"/>
              </a:rPr>
              <a:t>串联谐振时的功率和能量</a:t>
            </a:r>
            <a:endParaRPr lang="zh-CN" altLang="en-US" sz="2800" b="1" dirty="0">
              <a:latin typeface="Times New Roman" panose="02020603050405020304" pitchFamily="18" charset="0"/>
            </a:endParaRPr>
          </a:p>
        </p:txBody>
      </p:sp>
      <p:grpSp>
        <p:nvGrpSpPr>
          <p:cNvPr id="223380" name="组合 223379"/>
          <p:cNvGrpSpPr/>
          <p:nvPr/>
        </p:nvGrpSpPr>
        <p:grpSpPr>
          <a:xfrm>
            <a:off x="4686300" y="3135313"/>
            <a:ext cx="3756025" cy="2160587"/>
            <a:chOff x="541" y="1752"/>
            <a:chExt cx="2366" cy="1361"/>
          </a:xfrm>
        </p:grpSpPr>
        <p:sp>
          <p:nvSpPr>
            <p:cNvPr id="223381" name="直接连接符 223380"/>
            <p:cNvSpPr/>
            <p:nvPr/>
          </p:nvSpPr>
          <p:spPr>
            <a:xfrm>
              <a:off x="960" y="2113"/>
              <a:ext cx="1052" cy="0"/>
            </a:xfrm>
            <a:prstGeom prst="line">
              <a:avLst/>
            </a:prstGeom>
            <a:ln w="38100" cap="flat" cmpd="sng">
              <a:solidFill>
                <a:schemeClr val="tx1"/>
              </a:solidFill>
              <a:prstDash val="solid"/>
              <a:headEnd type="none" w="med" len="med"/>
              <a:tailEnd type="none" w="med" len="med"/>
            </a:ln>
          </p:spPr>
        </p:sp>
        <p:grpSp>
          <p:nvGrpSpPr>
            <p:cNvPr id="223382" name="组合 223381"/>
            <p:cNvGrpSpPr/>
            <p:nvPr/>
          </p:nvGrpSpPr>
          <p:grpSpPr>
            <a:xfrm>
              <a:off x="2423" y="2567"/>
              <a:ext cx="240" cy="96"/>
              <a:chOff x="1148" y="1106"/>
              <a:chExt cx="240" cy="96"/>
            </a:xfrm>
          </p:grpSpPr>
          <p:sp>
            <p:nvSpPr>
              <p:cNvPr id="223383" name="直接连接符 223382"/>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23384" name="直接连接符 223383"/>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223385" name="组合 223384"/>
            <p:cNvGrpSpPr/>
            <p:nvPr/>
          </p:nvGrpSpPr>
          <p:grpSpPr>
            <a:xfrm>
              <a:off x="2013" y="2067"/>
              <a:ext cx="384" cy="57"/>
              <a:chOff x="576" y="711"/>
              <a:chExt cx="384" cy="57"/>
            </a:xfrm>
          </p:grpSpPr>
          <p:sp>
            <p:nvSpPr>
              <p:cNvPr id="223386" name="任意多边形 223385"/>
              <p:cNvSpPr/>
              <p:nvPr/>
            </p:nvSpPr>
            <p:spPr>
              <a:xfrm>
                <a:off x="576" y="711"/>
                <a:ext cx="98" cy="57"/>
              </a:xfrm>
              <a:custGeom>
                <a:avLst/>
                <a:gdLst/>
                <a:ahLst/>
                <a:cxnLst/>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3387" name="任意多边形 223386"/>
              <p:cNvSpPr/>
              <p:nvPr/>
            </p:nvSpPr>
            <p:spPr>
              <a:xfrm>
                <a:off x="674" y="711"/>
                <a:ext cx="95" cy="51"/>
              </a:xfrm>
              <a:custGeom>
                <a:avLst/>
                <a:gdLst/>
                <a:ahLst/>
                <a:cxnLst/>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3388" name="任意多边形 223387"/>
              <p:cNvSpPr/>
              <p:nvPr/>
            </p:nvSpPr>
            <p:spPr>
              <a:xfrm>
                <a:off x="769" y="711"/>
                <a:ext cx="94" cy="48"/>
              </a:xfrm>
              <a:custGeom>
                <a:avLst/>
                <a:gdLst/>
                <a:ahLst/>
                <a:cxnLst/>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sp>
            <p:nvSpPr>
              <p:cNvPr id="223389" name="任意多边形 223388"/>
              <p:cNvSpPr/>
              <p:nvPr/>
            </p:nvSpPr>
            <p:spPr>
              <a:xfrm>
                <a:off x="863" y="711"/>
                <a:ext cx="97" cy="54"/>
              </a:xfrm>
              <a:custGeom>
                <a:avLst/>
                <a:gdLst/>
                <a:ahLst/>
                <a:cxnLst/>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p>
                <a:endParaRPr lang="zh-CN" altLang="en-US"/>
              </a:p>
            </p:txBody>
          </p:sp>
        </p:grpSp>
        <p:sp>
          <p:nvSpPr>
            <p:cNvPr id="223390" name="直接连接符 223389"/>
            <p:cNvSpPr/>
            <p:nvPr/>
          </p:nvSpPr>
          <p:spPr>
            <a:xfrm>
              <a:off x="2396" y="2114"/>
              <a:ext cx="146" cy="1"/>
            </a:xfrm>
            <a:prstGeom prst="line">
              <a:avLst/>
            </a:prstGeom>
            <a:ln w="38100" cap="flat" cmpd="sng">
              <a:solidFill>
                <a:schemeClr val="tx1"/>
              </a:solidFill>
              <a:prstDash val="solid"/>
              <a:headEnd type="none" w="med" len="med"/>
              <a:tailEnd type="none" w="med" len="med"/>
            </a:ln>
          </p:spPr>
        </p:sp>
        <p:sp>
          <p:nvSpPr>
            <p:cNvPr id="223391" name="直接连接符 223390"/>
            <p:cNvSpPr/>
            <p:nvPr/>
          </p:nvSpPr>
          <p:spPr>
            <a:xfrm flipV="1">
              <a:off x="960" y="3083"/>
              <a:ext cx="1582" cy="0"/>
            </a:xfrm>
            <a:prstGeom prst="line">
              <a:avLst/>
            </a:prstGeom>
            <a:ln w="38100" cap="flat" cmpd="sng">
              <a:solidFill>
                <a:schemeClr val="tx1"/>
              </a:solidFill>
              <a:prstDash val="solid"/>
              <a:headEnd type="none" w="med" len="med"/>
              <a:tailEnd type="none" w="med" len="med"/>
            </a:ln>
          </p:spPr>
        </p:sp>
        <p:sp>
          <p:nvSpPr>
            <p:cNvPr id="223392" name="直接连接符 223391"/>
            <p:cNvSpPr/>
            <p:nvPr/>
          </p:nvSpPr>
          <p:spPr>
            <a:xfrm>
              <a:off x="2543" y="2118"/>
              <a:ext cx="0" cy="437"/>
            </a:xfrm>
            <a:prstGeom prst="line">
              <a:avLst/>
            </a:prstGeom>
            <a:ln w="38100" cap="flat" cmpd="sng">
              <a:solidFill>
                <a:schemeClr val="tx1"/>
              </a:solidFill>
              <a:prstDash val="solid"/>
              <a:headEnd type="none" w="med" len="med"/>
              <a:tailEnd type="none" w="med" len="med"/>
            </a:ln>
          </p:spPr>
        </p:sp>
        <p:sp>
          <p:nvSpPr>
            <p:cNvPr id="223393" name="矩形 223392"/>
            <p:cNvSpPr/>
            <p:nvPr/>
          </p:nvSpPr>
          <p:spPr>
            <a:xfrm>
              <a:off x="1270" y="2056"/>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p>
              <a:endParaRPr lang="zh-CN" altLang="en-US"/>
            </a:p>
          </p:txBody>
        </p:sp>
        <p:sp>
          <p:nvSpPr>
            <p:cNvPr id="223394" name="直接连接符 223393"/>
            <p:cNvSpPr/>
            <p:nvPr/>
          </p:nvSpPr>
          <p:spPr>
            <a:xfrm flipV="1">
              <a:off x="2542" y="2663"/>
              <a:ext cx="0" cy="420"/>
            </a:xfrm>
            <a:prstGeom prst="line">
              <a:avLst/>
            </a:prstGeom>
            <a:ln w="38100" cap="flat" cmpd="sng">
              <a:solidFill>
                <a:schemeClr val="tx1"/>
              </a:solidFill>
              <a:prstDash val="solid"/>
              <a:headEnd type="none" w="med" len="med"/>
              <a:tailEnd type="none" w="med" len="med"/>
            </a:ln>
          </p:spPr>
        </p:sp>
        <p:sp>
          <p:nvSpPr>
            <p:cNvPr id="223395" name="直接连接符 223394"/>
            <p:cNvSpPr/>
            <p:nvPr/>
          </p:nvSpPr>
          <p:spPr>
            <a:xfrm>
              <a:off x="975" y="2115"/>
              <a:ext cx="204" cy="0"/>
            </a:xfrm>
            <a:prstGeom prst="line">
              <a:avLst/>
            </a:prstGeom>
            <a:ln w="38100" cap="flat" cmpd="sng">
              <a:solidFill>
                <a:srgbClr val="FF0000"/>
              </a:solidFill>
              <a:prstDash val="solid"/>
              <a:headEnd type="none" w="med" len="med"/>
              <a:tailEnd type="stealth" w="med" len="lg"/>
            </a:ln>
          </p:spPr>
        </p:sp>
        <p:sp>
          <p:nvSpPr>
            <p:cNvPr id="223396" name="文本框 223395"/>
            <p:cNvSpPr txBox="1"/>
            <p:nvPr/>
          </p:nvSpPr>
          <p:spPr>
            <a:xfrm>
              <a:off x="1402" y="1761"/>
              <a:ext cx="310" cy="288"/>
            </a:xfrm>
            <a:prstGeom prst="rect">
              <a:avLst/>
            </a:prstGeom>
            <a:noFill/>
            <a:ln w="38100">
              <a:noFill/>
            </a:ln>
          </p:spPr>
          <p:txBody>
            <a:bodyPr>
              <a:spAutoFit/>
            </a:bodyPr>
            <a:p>
              <a:pP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223397" name="文本框 223396"/>
            <p:cNvSpPr txBox="1"/>
            <p:nvPr/>
          </p:nvSpPr>
          <p:spPr>
            <a:xfrm>
              <a:off x="589" y="2152"/>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3398" name="文本框 223397"/>
            <p:cNvSpPr txBox="1"/>
            <p:nvPr/>
          </p:nvSpPr>
          <p:spPr>
            <a:xfrm>
              <a:off x="589" y="2637"/>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3399" name="文本框 223398"/>
            <p:cNvSpPr txBox="1"/>
            <p:nvPr/>
          </p:nvSpPr>
          <p:spPr>
            <a:xfrm>
              <a:off x="2102" y="1775"/>
              <a:ext cx="294" cy="288"/>
            </a:xfrm>
            <a:prstGeom prst="rect">
              <a:avLst/>
            </a:prstGeom>
            <a:noFill/>
            <a:ln w="9525">
              <a:noFill/>
            </a:ln>
          </p:spPr>
          <p:txBody>
            <a:bodyPr>
              <a:spAutoFit/>
            </a:bodyPr>
            <a:p>
              <a:r>
                <a:rPr lang="en-US" altLang="zh-CN" sz="2400" b="1" i="1">
                  <a:latin typeface="Times New Roman" panose="02020603050405020304" pitchFamily="18" charset="0"/>
                </a:rPr>
                <a:t>L</a:t>
              </a:r>
              <a:endParaRPr lang="en-US" altLang="zh-CN" sz="2400" b="1" i="1">
                <a:latin typeface="Times New Roman" panose="02020603050405020304" pitchFamily="18" charset="0"/>
              </a:endParaRPr>
            </a:p>
          </p:txBody>
        </p:sp>
        <p:sp>
          <p:nvSpPr>
            <p:cNvPr id="223400" name="椭圆 223399"/>
            <p:cNvSpPr/>
            <p:nvPr/>
          </p:nvSpPr>
          <p:spPr>
            <a:xfrm>
              <a:off x="803" y="2440"/>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a:p>
          </p:txBody>
        </p:sp>
        <p:sp>
          <p:nvSpPr>
            <p:cNvPr id="223401" name="直接连接符 223400"/>
            <p:cNvSpPr/>
            <p:nvPr/>
          </p:nvSpPr>
          <p:spPr>
            <a:xfrm>
              <a:off x="960" y="2113"/>
              <a:ext cx="0" cy="982"/>
            </a:xfrm>
            <a:prstGeom prst="line">
              <a:avLst/>
            </a:prstGeom>
            <a:ln w="38100" cap="flat" cmpd="sng">
              <a:solidFill>
                <a:schemeClr val="tx1"/>
              </a:solidFill>
              <a:prstDash val="solid"/>
              <a:headEnd type="none" w="med" len="med"/>
              <a:tailEnd type="none" w="med" len="med"/>
            </a:ln>
          </p:spPr>
        </p:sp>
        <p:sp>
          <p:nvSpPr>
            <p:cNvPr id="223402" name="文本框 223401"/>
            <p:cNvSpPr txBox="1"/>
            <p:nvPr/>
          </p:nvSpPr>
          <p:spPr>
            <a:xfrm>
              <a:off x="1678" y="2124"/>
              <a:ext cx="225" cy="288"/>
            </a:xfrm>
            <a:prstGeom prst="rect">
              <a:avLst/>
            </a:prstGeom>
            <a:noFill/>
            <a:ln w="9525">
              <a:noFill/>
            </a:ln>
          </p:spPr>
          <p:txBody>
            <a:bodyPr wrap="none">
              <a:spAutoFit/>
            </a:bodyPr>
            <a:p>
              <a:pPr>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223403" name="文本框 223402"/>
            <p:cNvSpPr txBox="1"/>
            <p:nvPr/>
          </p:nvSpPr>
          <p:spPr>
            <a:xfrm>
              <a:off x="1691" y="2751"/>
              <a:ext cx="212" cy="288"/>
            </a:xfrm>
            <a:prstGeom prst="rect">
              <a:avLst/>
            </a:prstGeom>
            <a:noFill/>
            <a:ln w="9525">
              <a:noFill/>
            </a:ln>
          </p:spPr>
          <p:txBody>
            <a:bodyPr wrap="none">
              <a:spAutoFit/>
            </a:bodyPr>
            <a:p>
              <a:pPr>
                <a:spcBef>
                  <a:spcPct val="50000"/>
                </a:spcBef>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
          <p:nvSpPr>
            <p:cNvPr id="223404" name="矩形 223403"/>
            <p:cNvSpPr/>
            <p:nvPr/>
          </p:nvSpPr>
          <p:spPr>
            <a:xfrm>
              <a:off x="2663" y="2463"/>
              <a:ext cx="244" cy="288"/>
            </a:xfrm>
            <a:prstGeom prst="rect">
              <a:avLst/>
            </a:prstGeom>
            <a:noFill/>
            <a:ln w="38100">
              <a:noFill/>
            </a:ln>
          </p:spPr>
          <p:txBody>
            <a:bodyPr wrap="none" anchor="t">
              <a:spAutoFit/>
            </a:bodyPr>
            <a:p>
              <a:r>
                <a:rPr lang="en-US" altLang="zh-CN" sz="2400" b="1" i="1">
                  <a:latin typeface="Times New Roman" panose="02020603050405020304" pitchFamily="18" charset="0"/>
                </a:rPr>
                <a:t>C</a:t>
              </a:r>
              <a:endParaRPr lang="en-US" altLang="zh-CN" sz="2400" b="1" baseline="-25000">
                <a:latin typeface="Times New Roman" panose="02020603050405020304" pitchFamily="18" charset="0"/>
              </a:endParaRPr>
            </a:p>
          </p:txBody>
        </p:sp>
        <p:sp>
          <p:nvSpPr>
            <p:cNvPr id="223405" name="矩形 223404"/>
            <p:cNvSpPr/>
            <p:nvPr/>
          </p:nvSpPr>
          <p:spPr>
            <a:xfrm>
              <a:off x="1565" y="2467"/>
              <a:ext cx="428"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a:latin typeface="Times New Roman" panose="02020603050405020304" pitchFamily="18" charset="0"/>
                </a:rPr>
                <a:t>=0</a:t>
              </a:r>
              <a:endParaRPr lang="en-US" altLang="zh-CN" sz="2400" b="1">
                <a:latin typeface="Times New Roman" panose="02020603050405020304" pitchFamily="18" charset="0"/>
              </a:endParaRPr>
            </a:p>
          </p:txBody>
        </p:sp>
        <p:sp>
          <p:nvSpPr>
            <p:cNvPr id="223406" name="矩形 223405"/>
            <p:cNvSpPr/>
            <p:nvPr/>
          </p:nvSpPr>
          <p:spPr>
            <a:xfrm>
              <a:off x="998" y="1752"/>
              <a:ext cx="182" cy="288"/>
            </a:xfrm>
            <a:prstGeom prst="rect">
              <a:avLst/>
            </a:prstGeom>
            <a:noFill/>
            <a:ln w="38100">
              <a:noFill/>
            </a:ln>
          </p:spPr>
          <p:txBody>
            <a:bodyPr>
              <a:spAutoFit/>
            </a:bodyPr>
            <a:p>
              <a:r>
                <a:rPr lang="en-US" altLang="zh-CN" sz="2400" b="1" i="1">
                  <a:latin typeface="Times New Roman" panose="02020603050405020304" pitchFamily="18" charset="0"/>
                </a:rPr>
                <a:t>i</a:t>
              </a:r>
              <a:endParaRPr lang="en-US" altLang="zh-CN" sz="2400" b="1">
                <a:latin typeface="Times New Roman" panose="02020603050405020304" pitchFamily="18" charset="0"/>
              </a:endParaRPr>
            </a:p>
          </p:txBody>
        </p:sp>
        <p:sp>
          <p:nvSpPr>
            <p:cNvPr id="223407" name="矩形 223406"/>
            <p:cNvSpPr/>
            <p:nvPr/>
          </p:nvSpPr>
          <p:spPr>
            <a:xfrm>
              <a:off x="541" y="2375"/>
              <a:ext cx="273" cy="288"/>
            </a:xfrm>
            <a:prstGeom prst="rect">
              <a:avLst/>
            </a:prstGeom>
            <a:noFill/>
            <a:ln w="38100">
              <a:noFill/>
            </a:ln>
          </p:spPr>
          <p:txBody>
            <a:bodyPr wrap="none" anchor="t">
              <a:spAutoFit/>
            </a:bodyPr>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s</a:t>
              </a:r>
              <a:endParaRPr lang="en-US" altLang="zh-CN" sz="2400" b="1" baseline="-25000">
                <a:latin typeface="Times New Roman" panose="02020603050405020304" pitchFamily="18" charset="0"/>
              </a:endParaRPr>
            </a:p>
          </p:txBody>
        </p:sp>
        <p:sp>
          <p:nvSpPr>
            <p:cNvPr id="223408" name="椭圆 223407"/>
            <p:cNvSpPr/>
            <p:nvPr/>
          </p:nvSpPr>
          <p:spPr>
            <a:xfrm>
              <a:off x="1757" y="2073"/>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sp>
          <p:nvSpPr>
            <p:cNvPr id="223409" name="椭圆 223408"/>
            <p:cNvSpPr/>
            <p:nvPr/>
          </p:nvSpPr>
          <p:spPr>
            <a:xfrm>
              <a:off x="1757" y="3045"/>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a:p>
          </p:txBody>
        </p:sp>
      </p:grpSp>
      <p:grpSp>
        <p:nvGrpSpPr>
          <p:cNvPr id="223414" name="组合 223413"/>
          <p:cNvGrpSpPr/>
          <p:nvPr/>
        </p:nvGrpSpPr>
        <p:grpSpPr>
          <a:xfrm>
            <a:off x="5664200" y="3970338"/>
            <a:ext cx="608013" cy="550862"/>
            <a:chOff x="3912" y="1894"/>
            <a:chExt cx="383" cy="347"/>
          </a:xfrm>
        </p:grpSpPr>
        <p:sp>
          <p:nvSpPr>
            <p:cNvPr id="223312" name="文本框 223311"/>
            <p:cNvSpPr txBox="1"/>
            <p:nvPr/>
          </p:nvSpPr>
          <p:spPr>
            <a:xfrm>
              <a:off x="4062" y="1953"/>
              <a:ext cx="233" cy="288"/>
            </a:xfrm>
            <a:prstGeom prst="rect">
              <a:avLst/>
            </a:prstGeom>
            <a:noFill/>
            <a:ln w="9525">
              <a:noFill/>
            </a:ln>
          </p:spPr>
          <p:txBody>
            <a:bodyPr wrap="none" anchor="t">
              <a:spAutoFit/>
            </a:bodyPr>
            <a:p>
              <a:r>
                <a:rPr lang="en-US" altLang="zh-CN" sz="2400" b="1" i="1">
                  <a:solidFill>
                    <a:srgbClr val="FF3300"/>
                  </a:solidFill>
                  <a:latin typeface="Times New Roman" panose="02020603050405020304" pitchFamily="18" charset="0"/>
                </a:rPr>
                <a:t>P</a:t>
              </a:r>
              <a:endParaRPr lang="en-US" altLang="zh-CN" sz="2400" b="1" i="1">
                <a:solidFill>
                  <a:srgbClr val="FF3300"/>
                </a:solidFill>
                <a:latin typeface="Times New Roman" panose="02020603050405020304" pitchFamily="18" charset="0"/>
              </a:endParaRPr>
            </a:p>
          </p:txBody>
        </p:sp>
        <p:sp>
          <p:nvSpPr>
            <p:cNvPr id="223412" name="任意多边形 223411"/>
            <p:cNvSpPr/>
            <p:nvPr/>
          </p:nvSpPr>
          <p:spPr>
            <a:xfrm rot="15101883">
              <a:off x="3989" y="1817"/>
              <a:ext cx="163" cy="317"/>
            </a:xfrm>
            <a:custGeom>
              <a:avLst/>
              <a:gdLst/>
              <a:ahLst/>
              <a:cxnLst/>
              <a:pathLst>
                <a:path w="163" h="272">
                  <a:moveTo>
                    <a:pt x="4" y="0"/>
                  </a:moveTo>
                  <a:cubicBezTo>
                    <a:pt x="2" y="57"/>
                    <a:pt x="0" y="114"/>
                    <a:pt x="27" y="159"/>
                  </a:cubicBezTo>
                  <a:cubicBezTo>
                    <a:pt x="54" y="204"/>
                    <a:pt x="108" y="238"/>
                    <a:pt x="163" y="272"/>
                  </a:cubicBezTo>
                </a:path>
              </a:pathLst>
            </a:custGeom>
            <a:noFill/>
            <a:ln w="38100" cap="flat" cmpd="sng">
              <a:solidFill>
                <a:srgbClr val="FF0000">
                  <a:alpha val="100000"/>
                </a:srgbClr>
              </a:solidFill>
              <a:prstDash val="solid"/>
              <a:headEnd type="none" w="med" len="med"/>
              <a:tailEnd type="stealth" w="med" len="lg"/>
            </a:ln>
          </p:spPr>
          <p:txBody>
            <a:bodyPr/>
            <a:p>
              <a:endParaRPr lang="zh-CN" altLang="en-US"/>
            </a:p>
          </p:txBody>
        </p:sp>
      </p:grpSp>
      <p:graphicFrame>
        <p:nvGraphicFramePr>
          <p:cNvPr id="223417" name="对象 223416"/>
          <p:cNvGraphicFramePr/>
          <p:nvPr/>
        </p:nvGraphicFramePr>
        <p:xfrm>
          <a:off x="924719" y="1557338"/>
          <a:ext cx="1971675" cy="501650"/>
        </p:xfrm>
        <a:graphic>
          <a:graphicData uri="http://schemas.openxmlformats.org/presentationml/2006/ole">
            <mc:AlternateContent xmlns:mc="http://schemas.openxmlformats.org/markup-compatibility/2006">
              <mc:Choice xmlns:v="urn:schemas-microsoft-com:vml" Requires="v">
                <p:oleObj spid="_x0000_s3222" name="" r:id="rId11" imgW="939800" imgH="241300" progId="Equation.3">
                  <p:embed/>
                </p:oleObj>
              </mc:Choice>
              <mc:Fallback>
                <p:oleObj name="" r:id="rId11" imgW="939800" imgH="241300" progId="Equation.3">
                  <p:embed/>
                  <p:pic>
                    <p:nvPicPr>
                      <p:cNvPr id="0" name="图片 3221"/>
                      <p:cNvPicPr/>
                      <p:nvPr/>
                    </p:nvPicPr>
                    <p:blipFill>
                      <a:blip r:embed="rId12"/>
                      <a:stretch>
                        <a:fillRect/>
                      </a:stretch>
                    </p:blipFill>
                    <p:spPr>
                      <a:xfrm>
                        <a:off x="924719" y="1557338"/>
                        <a:ext cx="1971675" cy="501650"/>
                      </a:xfrm>
                      <a:prstGeom prst="rect">
                        <a:avLst/>
                      </a:prstGeom>
                      <a:noFill/>
                      <a:ln w="38100">
                        <a:noFill/>
                        <a:miter/>
                      </a:ln>
                    </p:spPr>
                  </p:pic>
                </p:oleObj>
              </mc:Fallback>
            </mc:AlternateContent>
          </a:graphicData>
        </a:graphic>
      </p:graphicFrame>
      <p:graphicFrame>
        <p:nvGraphicFramePr>
          <p:cNvPr id="223419" name="对象 223418"/>
          <p:cNvGraphicFramePr/>
          <p:nvPr/>
        </p:nvGraphicFramePr>
        <p:xfrm>
          <a:off x="6342222" y="724535"/>
          <a:ext cx="2323465" cy="836930"/>
        </p:xfrm>
        <a:graphic>
          <a:graphicData uri="http://schemas.openxmlformats.org/presentationml/2006/ole">
            <mc:AlternateContent xmlns:mc="http://schemas.openxmlformats.org/markup-compatibility/2006">
              <mc:Choice xmlns:v="urn:schemas-microsoft-com:vml" Requires="v">
                <p:oleObj spid="_x0000_s3224" name="" r:id="rId13" imgW="1117600" imgH="405765" progId="Equation.3">
                  <p:embed/>
                </p:oleObj>
              </mc:Choice>
              <mc:Fallback>
                <p:oleObj name="" r:id="rId13" imgW="1117600" imgH="405765" progId="Equation.3">
                  <p:embed/>
                  <p:pic>
                    <p:nvPicPr>
                      <p:cNvPr id="0" name="图片 3223"/>
                      <p:cNvPicPr/>
                      <p:nvPr/>
                    </p:nvPicPr>
                    <p:blipFill>
                      <a:blip r:embed="rId14"/>
                      <a:stretch>
                        <a:fillRect/>
                      </a:stretch>
                    </p:blipFill>
                    <p:spPr>
                      <a:xfrm>
                        <a:off x="6342222" y="724535"/>
                        <a:ext cx="2323465" cy="836930"/>
                      </a:xfrm>
                      <a:prstGeom prst="rect">
                        <a:avLst/>
                      </a:prstGeom>
                      <a:noFill/>
                      <a:ln w="38100">
                        <a:noFill/>
                        <a:miter/>
                      </a:ln>
                    </p:spPr>
                  </p:pic>
                </p:oleObj>
              </mc:Fallback>
            </mc:AlternateContent>
          </a:graphicData>
        </a:graphic>
      </p:graphicFrame>
      <p:graphicFrame>
        <p:nvGraphicFramePr>
          <p:cNvPr id="223421" name="对象 223420"/>
          <p:cNvGraphicFramePr/>
          <p:nvPr/>
        </p:nvGraphicFramePr>
        <p:xfrm>
          <a:off x="896144" y="2133442"/>
          <a:ext cx="1949450" cy="884555"/>
        </p:xfrm>
        <a:graphic>
          <a:graphicData uri="http://schemas.openxmlformats.org/presentationml/2006/ole">
            <mc:AlternateContent xmlns:mc="http://schemas.openxmlformats.org/markup-compatibility/2006">
              <mc:Choice xmlns:v="urn:schemas-microsoft-com:vml" Requires="v">
                <p:oleObj spid="_x0000_s3223" name="" r:id="rId15" imgW="1002665" imgH="444500" progId="Equation.3">
                  <p:embed/>
                </p:oleObj>
              </mc:Choice>
              <mc:Fallback>
                <p:oleObj name="" r:id="rId15" imgW="1002665" imgH="444500" progId="Equation.3">
                  <p:embed/>
                  <p:pic>
                    <p:nvPicPr>
                      <p:cNvPr id="0" name="图片 3222"/>
                      <p:cNvPicPr/>
                      <p:nvPr/>
                    </p:nvPicPr>
                    <p:blipFill>
                      <a:blip r:embed="rId16"/>
                      <a:stretch>
                        <a:fillRect/>
                      </a:stretch>
                    </p:blipFill>
                    <p:spPr>
                      <a:xfrm>
                        <a:off x="896144" y="2133442"/>
                        <a:ext cx="1949450" cy="884555"/>
                      </a:xfrm>
                      <a:prstGeom prst="rect">
                        <a:avLst/>
                      </a:prstGeom>
                      <a:noFill/>
                      <a:ln w="38100">
                        <a:noFill/>
                        <a:miter/>
                      </a:ln>
                    </p:spPr>
                  </p:pic>
                </p:oleObj>
              </mc:Fallback>
            </mc:AlternateContent>
          </a:graphicData>
        </a:graphic>
      </p:graphicFrame>
      <p:sp>
        <p:nvSpPr>
          <p:cNvPr id="223423" name="右箭头 223422"/>
          <p:cNvSpPr/>
          <p:nvPr/>
        </p:nvSpPr>
        <p:spPr>
          <a:xfrm>
            <a:off x="3167063" y="1703388"/>
            <a:ext cx="576262" cy="285750"/>
          </a:xfrm>
          <a:prstGeom prst="rightArrow">
            <a:avLst>
              <a:gd name="adj1" fmla="val 50000"/>
              <a:gd name="adj2" fmla="val 50416"/>
            </a:avLst>
          </a:prstGeom>
          <a:solidFill>
            <a:schemeClr val="accent1"/>
          </a:solidFill>
          <a:ln w="38100" cap="flat" cmpd="sng">
            <a:solidFill>
              <a:schemeClr val="tx1"/>
            </a:solidFill>
            <a:prstDash val="solid"/>
            <a:miter/>
            <a:headEnd type="none" w="med" len="med"/>
            <a:tailEnd type="none" w="med" len="med"/>
          </a:ln>
        </p:spPr>
        <p:txBody>
          <a:bodyPr/>
          <a:p>
            <a:endParaRPr lang="zh-CN" altLang="en-US"/>
          </a:p>
        </p:txBody>
      </p:sp>
      <p:sp>
        <p:nvSpPr>
          <p:cNvPr id="223424" name="右箭头 223423"/>
          <p:cNvSpPr/>
          <p:nvPr/>
        </p:nvSpPr>
        <p:spPr>
          <a:xfrm>
            <a:off x="3167063" y="2492375"/>
            <a:ext cx="576262" cy="285750"/>
          </a:xfrm>
          <a:prstGeom prst="rightArrow">
            <a:avLst>
              <a:gd name="adj1" fmla="val 50000"/>
              <a:gd name="adj2" fmla="val 50416"/>
            </a:avLst>
          </a:prstGeom>
          <a:solidFill>
            <a:schemeClr val="accent1"/>
          </a:solidFill>
          <a:ln w="38100" cap="flat" cmpd="sng">
            <a:solidFill>
              <a:schemeClr val="tx1"/>
            </a:solidFill>
            <a:prstDash val="solid"/>
            <a:miter/>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3380"/>
                                        </p:tgtEl>
                                        <p:attrNameLst>
                                          <p:attrName>style.visibility</p:attrName>
                                        </p:attrNameLst>
                                      </p:cBhvr>
                                      <p:to>
                                        <p:strVal val="visible"/>
                                      </p:to>
                                    </p:set>
                                    <p:anim calcmode="lin" valueType="num">
                                      <p:cBhvr>
                                        <p:cTn id="7" dur="500" fill="hold"/>
                                        <p:tgtEl>
                                          <p:spTgt spid="223380"/>
                                        </p:tgtEl>
                                        <p:attrNameLst>
                                          <p:attrName>ppt_w</p:attrName>
                                        </p:attrNameLst>
                                      </p:cBhvr>
                                      <p:tavLst>
                                        <p:tav tm="0">
                                          <p:val>
                                            <p:fltVal val="0.000000"/>
                                          </p:val>
                                        </p:tav>
                                        <p:tav tm="100000">
                                          <p:val>
                                            <p:strVal val="#ppt_w"/>
                                          </p:val>
                                        </p:tav>
                                      </p:tavLst>
                                    </p:anim>
                                    <p:anim calcmode="lin" valueType="num">
                                      <p:cBhvr>
                                        <p:cTn id="8" dur="500" fill="hold"/>
                                        <p:tgtEl>
                                          <p:spTgt spid="22338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306"/>
                                        </p:tgtEl>
                                        <p:attrNameLst>
                                          <p:attrName>style.visibility</p:attrName>
                                        </p:attrNameLst>
                                      </p:cBhvr>
                                      <p:to>
                                        <p:strVal val="visible"/>
                                      </p:to>
                                    </p:set>
                                    <p:anim calcmode="lin" valueType="num">
                                      <p:cBhvr additive="base">
                                        <p:cTn id="13" dur="500" fill="hold"/>
                                        <p:tgtEl>
                                          <p:spTgt spid="223306"/>
                                        </p:tgtEl>
                                        <p:attrNameLst>
                                          <p:attrName>ppt_x</p:attrName>
                                        </p:attrNameLst>
                                      </p:cBhvr>
                                      <p:tavLst>
                                        <p:tav tm="0">
                                          <p:val>
                                            <p:strVal val="0-#ppt_w/2"/>
                                          </p:val>
                                        </p:tav>
                                        <p:tav tm="100000">
                                          <p:val>
                                            <p:strVal val="#ppt_x"/>
                                          </p:val>
                                        </p:tav>
                                      </p:tavLst>
                                    </p:anim>
                                    <p:anim calcmode="lin" valueType="num">
                                      <p:cBhvr additive="base">
                                        <p:cTn id="14" dur="500" fill="hold"/>
                                        <p:tgtEl>
                                          <p:spTgt spid="2233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3302"/>
                                        </p:tgtEl>
                                        <p:attrNameLst>
                                          <p:attrName>style.visibility</p:attrName>
                                        </p:attrNameLst>
                                      </p:cBhvr>
                                      <p:to>
                                        <p:strVal val="visible"/>
                                      </p:to>
                                    </p:set>
                                    <p:anim calcmode="lin" valueType="num">
                                      <p:cBhvr additive="base">
                                        <p:cTn id="19" dur="500" fill="hold"/>
                                        <p:tgtEl>
                                          <p:spTgt spid="223302"/>
                                        </p:tgtEl>
                                        <p:attrNameLst>
                                          <p:attrName>ppt_x</p:attrName>
                                        </p:attrNameLst>
                                      </p:cBhvr>
                                      <p:tavLst>
                                        <p:tav tm="0">
                                          <p:val>
                                            <p:strVal val="0-#ppt_w/2"/>
                                          </p:val>
                                        </p:tav>
                                        <p:tav tm="100000">
                                          <p:val>
                                            <p:strVal val="#ppt_x"/>
                                          </p:val>
                                        </p:tav>
                                      </p:tavLst>
                                    </p:anim>
                                    <p:anim calcmode="lin" valueType="num">
                                      <p:cBhvr additive="base">
                                        <p:cTn id="20" dur="500" fill="hold"/>
                                        <p:tgtEl>
                                          <p:spTgt spid="2233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3419"/>
                                        </p:tgtEl>
                                        <p:attrNameLst>
                                          <p:attrName>style.visibility</p:attrName>
                                        </p:attrNameLst>
                                      </p:cBhvr>
                                      <p:to>
                                        <p:strVal val="visible"/>
                                      </p:to>
                                    </p:set>
                                    <p:animEffect transition="in" filter="dissolve">
                                      <p:cBhvr>
                                        <p:cTn id="25" dur="500"/>
                                        <p:tgtEl>
                                          <p:spTgt spid="223419"/>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32" fill="hold" nodeType="clickEffect">
                                  <p:stCondLst>
                                    <p:cond delay="0"/>
                                  </p:stCondLst>
                                  <p:childTnLst>
                                    <p:set>
                                      <p:cBhvr>
                                        <p:cTn id="29" dur="1" fill="hold">
                                          <p:stCondLst>
                                            <p:cond delay="0"/>
                                          </p:stCondLst>
                                        </p:cTn>
                                        <p:tgtEl>
                                          <p:spTgt spid="223417"/>
                                        </p:tgtEl>
                                        <p:attrNameLst>
                                          <p:attrName>style.visibility</p:attrName>
                                        </p:attrNameLst>
                                      </p:cBhvr>
                                      <p:to>
                                        <p:strVal val="visible"/>
                                      </p:to>
                                    </p:set>
                                    <p:animEffect transition="in" filter="diamond(out)">
                                      <p:cBhvr>
                                        <p:cTn id="30" dur="500"/>
                                        <p:tgtEl>
                                          <p:spTgt spid="223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23423"/>
                                        </p:tgtEl>
                                        <p:attrNameLst>
                                          <p:attrName>style.visibility</p:attrName>
                                        </p:attrNameLst>
                                      </p:cBhvr>
                                      <p:to>
                                        <p:strVal val="visible"/>
                                      </p:to>
                                    </p:set>
                                    <p:animEffect transition="in" filter="wipe(down)">
                                      <p:cBhvr>
                                        <p:cTn id="35" dur="500"/>
                                        <p:tgtEl>
                                          <p:spTgt spid="223423"/>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223303"/>
                                        </p:tgtEl>
                                        <p:attrNameLst>
                                          <p:attrName>style.visibility</p:attrName>
                                        </p:attrNameLst>
                                      </p:cBhvr>
                                      <p:to>
                                        <p:strVal val="visible"/>
                                      </p:to>
                                    </p:set>
                                    <p:animEffect transition="in" filter="dissolve">
                                      <p:cBhvr>
                                        <p:cTn id="39" dur="500"/>
                                        <p:tgtEl>
                                          <p:spTgt spid="223303"/>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32" fill="hold" nodeType="clickEffect">
                                  <p:stCondLst>
                                    <p:cond delay="0"/>
                                  </p:stCondLst>
                                  <p:childTnLst>
                                    <p:set>
                                      <p:cBhvr>
                                        <p:cTn id="43" dur="1" fill="hold">
                                          <p:stCondLst>
                                            <p:cond delay="0"/>
                                          </p:stCondLst>
                                        </p:cTn>
                                        <p:tgtEl>
                                          <p:spTgt spid="223421"/>
                                        </p:tgtEl>
                                        <p:attrNameLst>
                                          <p:attrName>style.visibility</p:attrName>
                                        </p:attrNameLst>
                                      </p:cBhvr>
                                      <p:to>
                                        <p:strVal val="visible"/>
                                      </p:to>
                                    </p:set>
                                    <p:animEffect transition="in" filter="diamond(out)">
                                      <p:cBhvr>
                                        <p:cTn id="44" dur="500"/>
                                        <p:tgtEl>
                                          <p:spTgt spid="2234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3424"/>
                                        </p:tgtEl>
                                        <p:attrNameLst>
                                          <p:attrName>style.visibility</p:attrName>
                                        </p:attrNameLst>
                                      </p:cBhvr>
                                      <p:to>
                                        <p:strVal val="visible"/>
                                      </p:to>
                                    </p:set>
                                    <p:animEffect transition="in" filter="wipe(down)">
                                      <p:cBhvr>
                                        <p:cTn id="49" dur="500"/>
                                        <p:tgtEl>
                                          <p:spTgt spid="223424"/>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223304"/>
                                        </p:tgtEl>
                                        <p:attrNameLst>
                                          <p:attrName>style.visibility</p:attrName>
                                        </p:attrNameLst>
                                      </p:cBhvr>
                                      <p:to>
                                        <p:strVal val="visible"/>
                                      </p:to>
                                    </p:set>
                                    <p:animEffect transition="in" filter="dissolve">
                                      <p:cBhvr>
                                        <p:cTn id="53" dur="500"/>
                                        <p:tgtEl>
                                          <p:spTgt spid="22330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23305"/>
                                        </p:tgtEl>
                                        <p:attrNameLst>
                                          <p:attrName>style.visibility</p:attrName>
                                        </p:attrNameLst>
                                      </p:cBhvr>
                                      <p:to>
                                        <p:strVal val="visible"/>
                                      </p:to>
                                    </p:set>
                                    <p:animEffect transition="in" filter="dissolve">
                                      <p:cBhvr>
                                        <p:cTn id="58" dur="500"/>
                                        <p:tgtEl>
                                          <p:spTgt spid="22330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3307"/>
                                        </p:tgtEl>
                                        <p:attrNameLst>
                                          <p:attrName>style.visibility</p:attrName>
                                        </p:attrNameLst>
                                      </p:cBhvr>
                                      <p:to>
                                        <p:strVal val="visible"/>
                                      </p:to>
                                    </p:set>
                                    <p:anim calcmode="lin" valueType="num">
                                      <p:cBhvr additive="base">
                                        <p:cTn id="63" dur="500" fill="hold"/>
                                        <p:tgtEl>
                                          <p:spTgt spid="223307"/>
                                        </p:tgtEl>
                                        <p:attrNameLst>
                                          <p:attrName>ppt_x</p:attrName>
                                        </p:attrNameLst>
                                      </p:cBhvr>
                                      <p:tavLst>
                                        <p:tav tm="0">
                                          <p:val>
                                            <p:strVal val="0-#ppt_w/2"/>
                                          </p:val>
                                        </p:tav>
                                        <p:tav tm="100000">
                                          <p:val>
                                            <p:strVal val="#ppt_x"/>
                                          </p:val>
                                        </p:tav>
                                      </p:tavLst>
                                    </p:anim>
                                    <p:anim calcmode="lin" valueType="num">
                                      <p:cBhvr additive="base">
                                        <p:cTn id="64" dur="500" fill="hold"/>
                                        <p:tgtEl>
                                          <p:spTgt spid="22330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23308"/>
                                        </p:tgtEl>
                                        <p:attrNameLst>
                                          <p:attrName>style.visibility</p:attrName>
                                        </p:attrNameLst>
                                      </p:cBhvr>
                                      <p:to>
                                        <p:strVal val="visible"/>
                                      </p:to>
                                    </p:set>
                                    <p:anim calcmode="lin" valueType="num">
                                      <p:cBhvr additive="base">
                                        <p:cTn id="69" dur="500" fill="hold"/>
                                        <p:tgtEl>
                                          <p:spTgt spid="223308"/>
                                        </p:tgtEl>
                                        <p:attrNameLst>
                                          <p:attrName>ppt_x</p:attrName>
                                        </p:attrNameLst>
                                      </p:cBhvr>
                                      <p:tavLst>
                                        <p:tav tm="0">
                                          <p:val>
                                            <p:strVal val="1+#ppt_w/2"/>
                                          </p:val>
                                        </p:tav>
                                        <p:tav tm="100000">
                                          <p:val>
                                            <p:strVal val="#ppt_x"/>
                                          </p:val>
                                        </p:tav>
                                      </p:tavLst>
                                    </p:anim>
                                    <p:anim calcmode="lin" valueType="num">
                                      <p:cBhvr additive="base">
                                        <p:cTn id="70" dur="500" fill="hold"/>
                                        <p:tgtEl>
                                          <p:spTgt spid="22330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223309"/>
                                        </p:tgtEl>
                                        <p:attrNameLst>
                                          <p:attrName>style.visibility</p:attrName>
                                        </p:attrNameLst>
                                      </p:cBhvr>
                                      <p:to>
                                        <p:strVal val="visible"/>
                                      </p:to>
                                    </p:set>
                                    <p:anim calcmode="lin" valueType="num">
                                      <p:cBhvr additive="base">
                                        <p:cTn id="75" dur="500" fill="hold"/>
                                        <p:tgtEl>
                                          <p:spTgt spid="223309"/>
                                        </p:tgtEl>
                                        <p:attrNameLst>
                                          <p:attrName>ppt_x</p:attrName>
                                        </p:attrNameLst>
                                      </p:cBhvr>
                                      <p:tavLst>
                                        <p:tav tm="0">
                                          <p:val>
                                            <p:strVal val="1+#ppt_w/2"/>
                                          </p:val>
                                        </p:tav>
                                        <p:tav tm="100000">
                                          <p:val>
                                            <p:strVal val="#ppt_x"/>
                                          </p:val>
                                        </p:tav>
                                      </p:tavLst>
                                    </p:anim>
                                    <p:anim calcmode="lin" valueType="num">
                                      <p:cBhvr additive="base">
                                        <p:cTn id="76" dur="500" fill="hold"/>
                                        <p:tgtEl>
                                          <p:spTgt spid="22330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23414"/>
                                        </p:tgtEl>
                                        <p:attrNameLst>
                                          <p:attrName>style.visibility</p:attrName>
                                        </p:attrNameLst>
                                      </p:cBhvr>
                                      <p:to>
                                        <p:strVal val="visible"/>
                                      </p:to>
                                    </p:set>
                                    <p:animEffect transition="in" filter="wipe(down)">
                                      <p:cBhvr>
                                        <p:cTn id="81" dur="500"/>
                                        <p:tgtEl>
                                          <p:spTgt spid="223414"/>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42" fill="hold" nodeType="clickEffect">
                                  <p:stCondLst>
                                    <p:cond delay="0"/>
                                  </p:stCondLst>
                                  <p:childTnLst>
                                    <p:set>
                                      <p:cBhvr>
                                        <p:cTn id="85" dur="1" fill="hold">
                                          <p:stCondLst>
                                            <p:cond delay="0"/>
                                          </p:stCondLst>
                                        </p:cTn>
                                        <p:tgtEl>
                                          <p:spTgt spid="223411"/>
                                        </p:tgtEl>
                                        <p:attrNameLst>
                                          <p:attrName>style.visibility</p:attrName>
                                        </p:attrNameLst>
                                      </p:cBhvr>
                                      <p:to>
                                        <p:strVal val="visible"/>
                                      </p:to>
                                    </p:set>
                                    <p:animEffect transition="in" filter="barn(outHorizontal)">
                                      <p:cBhvr>
                                        <p:cTn id="86" dur="500"/>
                                        <p:tgtEl>
                                          <p:spTgt spid="22341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3345">
                                            <p:txEl>
                                              <p:charRg st="0" end="21"/>
                                            </p:txEl>
                                          </p:spTgt>
                                        </p:tgtEl>
                                        <p:attrNameLst>
                                          <p:attrName>style.visibility</p:attrName>
                                        </p:attrNameLst>
                                      </p:cBhvr>
                                      <p:to>
                                        <p:strVal val="visible"/>
                                      </p:to>
                                    </p:set>
                                    <p:animEffect transition="in" filter="wipe(left)">
                                      <p:cBhvr>
                                        <p:cTn id="91" dur="500"/>
                                        <p:tgtEl>
                                          <p:spTgt spid="223345">
                                            <p:txEl>
                                              <p:charRg st="0" end="2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23340"/>
                                        </p:tgtEl>
                                        <p:attrNameLst>
                                          <p:attrName>style.visibility</p:attrName>
                                        </p:attrNameLst>
                                      </p:cBhvr>
                                      <p:to>
                                        <p:strVal val="visible"/>
                                      </p:to>
                                    </p:set>
                                    <p:animEffect transition="in" filter="wipe(left)">
                                      <p:cBhvr>
                                        <p:cTn id="96" dur="500"/>
                                        <p:tgtEl>
                                          <p:spTgt spid="22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02" grpId="0"/>
      <p:bldP spid="223306" grpId="0"/>
      <p:bldP spid="223307" grpId="0"/>
      <p:bldP spid="223340" grpId="0"/>
      <p:bldP spid="223345" grpId="0" build="p"/>
    </p:bldLst>
  </p:timing>
</p:sld>
</file>

<file path=ppt/tags/tag1.xml><?xml version="1.0" encoding="utf-8"?>
<p:tagLst xmlns:p="http://schemas.openxmlformats.org/presentationml/2006/main">
  <p:tag name="COMMONDATA" val="eyJoZGlkIjoiM2NjNzllZTc3Y2M3NDlhOTRmMTRhNGM3ZTExZjUxNzYifQ=="/>
</p:tagLst>
</file>

<file path=ppt/theme/theme1.xml><?xml version="1.0" encoding="utf-8"?>
<a:theme xmlns:a="http://schemas.openxmlformats.org/drawingml/2006/main" name="空演示文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2857</Words>
  <Application>WPS 演示</Application>
  <PresentationFormat/>
  <Paragraphs>606</Paragraphs>
  <Slides>37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157</vt:i4>
      </vt:variant>
      <vt:variant>
        <vt:lpstr>幻灯片标题</vt:lpstr>
      </vt:variant>
      <vt:variant>
        <vt:i4>37</vt:i4>
      </vt:variant>
    </vt:vector>
  </HeadingPairs>
  <TitlesOfParts>
    <vt:vector size="208" baseType="lpstr">
      <vt:lpstr>Arial</vt:lpstr>
      <vt:lpstr>宋体</vt:lpstr>
      <vt:lpstr>Wingdings</vt:lpstr>
      <vt:lpstr>Times New Roman</vt:lpstr>
      <vt:lpstr>Symbol</vt:lpstr>
      <vt:lpstr>Symbol</vt:lpstr>
      <vt:lpstr>楷体_GB2312</vt:lpstr>
      <vt:lpstr>新宋体</vt:lpstr>
      <vt:lpstr>微软雅黑</vt:lpstr>
      <vt:lpstr>Arial Unicode MS</vt:lpstr>
      <vt:lpstr>ˎ̥</vt:lpstr>
      <vt:lpstr>黑体</vt:lpstr>
      <vt:lpstr>Segoe Print</vt:lpstr>
      <vt:lpstr>空演示文稿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Photoshop.Image.5</vt:lpstr>
      <vt:lpstr>Equation.3</vt:lpstr>
      <vt:lpstr>Photoshop.Image.5</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WPS_1649161522</cp:lastModifiedBy>
  <cp:revision>626</cp:revision>
  <dcterms:created xsi:type="dcterms:W3CDTF">2009-04-16T17:03:00Z</dcterms:created>
  <dcterms:modified xsi:type="dcterms:W3CDTF">2022-05-24T13:05:59Z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53537B4C36584458A5036A19A38EFFF5</vt:lpwstr>
  </property>
</Properties>
</file>