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handoutMasterIdLst>
    <p:handoutMasterId r:id="rId49"/>
  </p:handoutMasterIdLst>
  <p:sldIdLst>
    <p:sldId id="321" r:id="rId2"/>
    <p:sldId id="318" r:id="rId3"/>
    <p:sldId id="370" r:id="rId4"/>
    <p:sldId id="371" r:id="rId5"/>
    <p:sldId id="592" r:id="rId6"/>
    <p:sldId id="468" r:id="rId7"/>
    <p:sldId id="374" r:id="rId8"/>
    <p:sldId id="271" r:id="rId9"/>
    <p:sldId id="509" r:id="rId10"/>
    <p:sldId id="375" r:id="rId11"/>
    <p:sldId id="422" r:id="rId12"/>
    <p:sldId id="269" r:id="rId13"/>
    <p:sldId id="272" r:id="rId14"/>
    <p:sldId id="273" r:id="rId15"/>
    <p:sldId id="548" r:id="rId16"/>
    <p:sldId id="274" r:id="rId17"/>
    <p:sldId id="275" r:id="rId18"/>
    <p:sldId id="276" r:id="rId19"/>
    <p:sldId id="277" r:id="rId20"/>
    <p:sldId id="280" r:id="rId21"/>
    <p:sldId id="281" r:id="rId22"/>
    <p:sldId id="591" r:id="rId23"/>
    <p:sldId id="284" r:id="rId24"/>
    <p:sldId id="282" r:id="rId25"/>
    <p:sldId id="283" r:id="rId26"/>
    <p:sldId id="320" r:id="rId27"/>
    <p:sldId id="287" r:id="rId28"/>
    <p:sldId id="298" r:id="rId29"/>
    <p:sldId id="299" r:id="rId30"/>
    <p:sldId id="300" r:id="rId31"/>
    <p:sldId id="304" r:id="rId32"/>
    <p:sldId id="305" r:id="rId33"/>
    <p:sldId id="306" r:id="rId34"/>
    <p:sldId id="307" r:id="rId35"/>
    <p:sldId id="308" r:id="rId36"/>
    <p:sldId id="311" r:id="rId37"/>
    <p:sldId id="316" r:id="rId38"/>
    <p:sldId id="582" r:id="rId39"/>
    <p:sldId id="583" r:id="rId40"/>
    <p:sldId id="589" r:id="rId41"/>
    <p:sldId id="586" r:id="rId42"/>
    <p:sldId id="587" r:id="rId43"/>
    <p:sldId id="588" r:id="rId44"/>
    <p:sldId id="585" r:id="rId45"/>
    <p:sldId id="584" r:id="rId46"/>
    <p:sldId id="590" r:id="rId47"/>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28">
          <p15:clr>
            <a:srgbClr val="A4A3A4"/>
          </p15:clr>
        </p15:guide>
        <p15:guide id="2" pos="2752">
          <p15:clr>
            <a:srgbClr val="A4A3A4"/>
          </p15:clr>
        </p15:guide>
      </p15:sldGuideLst>
    </p:ex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66FFFF"/>
    <a:srgbClr val="A50021"/>
    <a:srgbClr val="333399"/>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p:restoredTop sz="94532"/>
  </p:normalViewPr>
  <p:slideViewPr>
    <p:cSldViewPr showGuides="1">
      <p:cViewPr varScale="1">
        <p:scale>
          <a:sx n="81" d="100"/>
          <a:sy n="81" d="100"/>
        </p:scale>
        <p:origin x="1498" y="67"/>
      </p:cViewPr>
      <p:guideLst>
        <p:guide orient="horz" pos="2128"/>
        <p:guide pos="2752"/>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wmf"/><Relationship Id="rId1" Type="http://schemas.openxmlformats.org/officeDocument/2006/relationships/image" Target="../media/image4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wmf"/><Relationship Id="rId1" Type="http://schemas.openxmlformats.org/officeDocument/2006/relationships/image" Target="../media/image4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wmf"/><Relationship Id="rId2" Type="http://schemas.openxmlformats.org/officeDocument/2006/relationships/image" Target="../media/image50.wmf"/><Relationship Id="rId1" Type="http://schemas.openxmlformats.org/officeDocument/2006/relationships/image" Target="../media/image49.wmf"/><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image" Target="../media/image5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png"/><Relationship Id="rId4" Type="http://schemas.openxmlformats.org/officeDocument/2006/relationships/image" Target="../media/image59.png"/></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image" Target="../media/image59.png"/></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png"/><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image" Target="../media/image67.png"/><Relationship Id="rId4" Type="http://schemas.openxmlformats.org/officeDocument/2006/relationships/image" Target="../media/image61.png"/></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image" Target="../media/image72.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8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6.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3.png"/></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5" Type="http://schemas.openxmlformats.org/officeDocument/2006/relationships/image" Target="../media/image88.wmf"/><Relationship Id="rId4" Type="http://schemas.openxmlformats.org/officeDocument/2006/relationships/image" Target="../media/image87.png"/></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image" Target="../media/image89.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 Id="rId4" Type="http://schemas.openxmlformats.org/officeDocument/2006/relationships/image" Target="../media/image94.png"/></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png"/><Relationship Id="rId1" Type="http://schemas.openxmlformats.org/officeDocument/2006/relationships/image" Target="../media/image96.png"/><Relationship Id="rId4" Type="http://schemas.openxmlformats.org/officeDocument/2006/relationships/image" Target="../media/image99.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7.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05.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07.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7.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wmf"/><Relationship Id="rId2" Type="http://schemas.openxmlformats.org/officeDocument/2006/relationships/image" Target="../media/image19.png"/><Relationship Id="rId1" Type="http://schemas.openxmlformats.org/officeDocument/2006/relationships/image" Target="../media/image18.png"/><Relationship Id="rId6" Type="http://schemas.openxmlformats.org/officeDocument/2006/relationships/image" Target="../media/image23.wmf"/><Relationship Id="rId5" Type="http://schemas.openxmlformats.org/officeDocument/2006/relationships/image" Target="../media/image22.png"/><Relationship Id="rId4" Type="http://schemas.openxmlformats.org/officeDocument/2006/relationships/image" Target="../media/image21.png"/></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页眉占位符 87041"/>
          <p:cNvSpPr>
            <a:spLocks noGrp="1"/>
          </p:cNvSpPr>
          <p:nvPr>
            <p:ph type="hdr" sz="quarter"/>
          </p:nvPr>
        </p:nvSpPr>
        <p:spPr>
          <a:xfrm>
            <a:off x="0" y="0"/>
            <a:ext cx="2971800" cy="457200"/>
          </a:xfrm>
          <a:prstGeom prst="rect">
            <a:avLst/>
          </a:prstGeom>
          <a:noFill/>
          <a:ln w="9525">
            <a:noFill/>
          </a:ln>
        </p:spPr>
        <p:txBody>
          <a:bodyPr/>
          <a:lstStyle/>
          <a:p>
            <a:pPr lvl="0"/>
            <a:endParaRPr lang="zh-CN" altLang="en-US" sz="1200" dirty="0"/>
          </a:p>
        </p:txBody>
      </p:sp>
      <p:sp>
        <p:nvSpPr>
          <p:cNvPr id="87043" name="日期占位符 87042"/>
          <p:cNvSpPr>
            <a:spLocks noGrp="1"/>
          </p:cNvSpPr>
          <p:nvPr>
            <p:ph type="dt" sz="quarter" idx="1"/>
          </p:nvPr>
        </p:nvSpPr>
        <p:spPr>
          <a:xfrm>
            <a:off x="3884613" y="0"/>
            <a:ext cx="2971800" cy="457200"/>
          </a:xfrm>
          <a:prstGeom prst="rect">
            <a:avLst/>
          </a:prstGeom>
          <a:noFill/>
          <a:ln w="9525">
            <a:noFill/>
          </a:ln>
        </p:spPr>
        <p:txBody>
          <a:bodyPr/>
          <a:lstStyle/>
          <a:p>
            <a:pPr lvl="0" algn="r"/>
            <a:endParaRPr lang="zh-CN" altLang="en-US" sz="1200" dirty="0"/>
          </a:p>
        </p:txBody>
      </p:sp>
      <p:sp>
        <p:nvSpPr>
          <p:cNvPr id="87044" name="页脚占位符 87043"/>
          <p:cNvSpPr>
            <a:spLocks noGrp="1"/>
          </p:cNvSpPr>
          <p:nvPr>
            <p:ph type="ftr" sz="quarter" idx="2"/>
          </p:nvPr>
        </p:nvSpPr>
        <p:spPr>
          <a:xfrm>
            <a:off x="0" y="8685213"/>
            <a:ext cx="2971800" cy="457200"/>
          </a:xfrm>
          <a:prstGeom prst="rect">
            <a:avLst/>
          </a:prstGeom>
          <a:noFill/>
          <a:ln w="9525">
            <a:noFill/>
          </a:ln>
        </p:spPr>
        <p:txBody>
          <a:bodyPr anchor="b"/>
          <a:lstStyle/>
          <a:p>
            <a:pPr lvl="0"/>
            <a:endParaRPr lang="zh-CN" altLang="en-US" sz="1200" dirty="0"/>
          </a:p>
        </p:txBody>
      </p:sp>
      <p:sp>
        <p:nvSpPr>
          <p:cNvPr id="87045" name="灯片编号占位符 87044"/>
          <p:cNvSpPr>
            <a:spLocks noGrp="1"/>
          </p:cNvSpPr>
          <p:nvPr>
            <p:ph type="sldNum" sz="quarter" idx="3"/>
          </p:nvPr>
        </p:nvSpPr>
        <p:spPr>
          <a:xfrm>
            <a:off x="3884613" y="8685213"/>
            <a:ext cx="2971800" cy="457200"/>
          </a:xfrm>
          <a:prstGeom prst="rect">
            <a:avLst/>
          </a:prstGeom>
          <a:noFill/>
          <a:ln w="9525">
            <a:noFill/>
          </a:ln>
        </p:spPr>
        <p:txBody>
          <a:bodyPr anchor="b"/>
          <a:lstStyle/>
          <a:p>
            <a:pPr lvl="0" algn="r"/>
            <a:fld id="{9A0DB2DC-4C9A-4742-B13C-FB6460FD3503}" type="slidenum">
              <a:rPr lang="zh-CN" altLang="en-US" sz="1200" dirty="0"/>
              <a:t>‹#›</a:t>
            </a:fld>
            <a:endParaRPr lang="zh-CN" altLang="en-US" sz="1200"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页眉占位符 5121"/>
          <p:cNvSpPr>
            <a:spLocks noGrp="1"/>
          </p:cNvSpPr>
          <p:nvPr>
            <p:ph type="hdr" sz="quarter"/>
          </p:nvPr>
        </p:nvSpPr>
        <p:spPr>
          <a:xfrm>
            <a:off x="0" y="0"/>
            <a:ext cx="2971800" cy="457200"/>
          </a:xfrm>
          <a:prstGeom prst="rect">
            <a:avLst/>
          </a:prstGeom>
          <a:noFill/>
          <a:ln w="9525">
            <a:noFill/>
          </a:ln>
        </p:spPr>
        <p:txBody>
          <a:bodyPr/>
          <a:lstStyle/>
          <a:p>
            <a:pPr lvl="0"/>
            <a:endParaRPr lang="zh-CN" altLang="en-US" sz="1200" dirty="0"/>
          </a:p>
        </p:txBody>
      </p:sp>
      <p:sp>
        <p:nvSpPr>
          <p:cNvPr id="5123" name="日期占位符 5122"/>
          <p:cNvSpPr>
            <a:spLocks noGrp="1"/>
          </p:cNvSpPr>
          <p:nvPr>
            <p:ph type="dt" idx="1"/>
          </p:nvPr>
        </p:nvSpPr>
        <p:spPr>
          <a:xfrm>
            <a:off x="3884613" y="0"/>
            <a:ext cx="2971800" cy="457200"/>
          </a:xfrm>
          <a:prstGeom prst="rect">
            <a:avLst/>
          </a:prstGeom>
          <a:noFill/>
          <a:ln w="9525">
            <a:noFill/>
          </a:ln>
        </p:spPr>
        <p:txBody>
          <a:bodyPr/>
          <a:lstStyle/>
          <a:p>
            <a:pPr lvl="0" algn="r"/>
            <a:endParaRPr lang="zh-CN" altLang="en-US" sz="1200" dirty="0"/>
          </a:p>
        </p:txBody>
      </p:sp>
      <p:sp>
        <p:nvSpPr>
          <p:cNvPr id="5124" name="幻灯片图像占位符 5123"/>
          <p:cNvSpPr>
            <a:spLocks noGrp="1" noRot="1" noChangeAspec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5125" name="文本占位符 5124"/>
          <p:cNvSpPr>
            <a:spLocks noGrp="1"/>
          </p:cNvSpPr>
          <p:nvPr>
            <p:ph type="body" sz="quarter" idx="3"/>
          </p:nvPr>
        </p:nvSpPr>
        <p:spPr>
          <a:xfrm>
            <a:off x="685800" y="4343400"/>
            <a:ext cx="5486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126" name="页脚占位符 5125"/>
          <p:cNvSpPr>
            <a:spLocks noGrp="1"/>
          </p:cNvSpPr>
          <p:nvPr>
            <p:ph type="ftr" sz="quarter" idx="4"/>
          </p:nvPr>
        </p:nvSpPr>
        <p:spPr>
          <a:xfrm>
            <a:off x="0" y="8685213"/>
            <a:ext cx="2971800" cy="457200"/>
          </a:xfrm>
          <a:prstGeom prst="rect">
            <a:avLst/>
          </a:prstGeom>
          <a:noFill/>
          <a:ln w="9525">
            <a:noFill/>
          </a:ln>
        </p:spPr>
        <p:txBody>
          <a:bodyPr anchor="b"/>
          <a:lstStyle/>
          <a:p>
            <a:pPr lvl="0"/>
            <a:endParaRPr lang="zh-CN" altLang="en-US" sz="1200" dirty="0"/>
          </a:p>
        </p:txBody>
      </p:sp>
      <p:sp>
        <p:nvSpPr>
          <p:cNvPr id="5127" name="灯片编号占位符 5126"/>
          <p:cNvSpPr>
            <a:spLocks noGrp="1"/>
          </p:cNvSpPr>
          <p:nvPr>
            <p:ph type="sldNum" sz="quarter" idx="5"/>
          </p:nvPr>
        </p:nvSpPr>
        <p:spPr>
          <a:xfrm>
            <a:off x="3884613" y="8685213"/>
            <a:ext cx="2971800" cy="457200"/>
          </a:xfrm>
          <a:prstGeom prst="rect">
            <a:avLst/>
          </a:prstGeom>
          <a:noFill/>
          <a:ln w="9525">
            <a:noFill/>
          </a:ln>
        </p:spPr>
        <p:txBody>
          <a:bodyPr anchor="b"/>
          <a:lstStyle/>
          <a:p>
            <a:pPr lvl="0" algn="r"/>
            <a:fld id="{9A0DB2DC-4C9A-4742-B13C-FB6460FD3503}" type="slidenum">
              <a:rPr lang="zh-CN" altLang="en-US" sz="1200" dirty="0"/>
              <a:t>‹#›</a:t>
            </a:fld>
            <a:endParaRPr lang="zh-CN" altLang="en-US" sz="120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t>12</a:t>
            </a:fld>
            <a:endParaRPr lang="zh-CN" altLang="en-US" sz="1200" dirty="0"/>
          </a:p>
        </p:txBody>
      </p:sp>
      <p:sp>
        <p:nvSpPr>
          <p:cNvPr id="20482" name="幻灯片图像占位符 20481"/>
          <p:cNvSpPr>
            <a:spLocks noGrp="1" noRot="1" noChangeAspect="1" noTextEdit="1"/>
          </p:cNvSpPr>
          <p:nvPr>
            <p:ph type="sldImg"/>
          </p:nvPr>
        </p:nvSpPr>
        <p:spPr/>
      </p:sp>
      <p:sp>
        <p:nvSpPr>
          <p:cNvPr id="20483" name="文本占位符 20482"/>
          <p:cNvSpPr>
            <a:spLocks noGrp="1"/>
          </p:cNvSpPr>
          <p:nvPr>
            <p:ph type="body" idx="1"/>
          </p:nvPr>
        </p:nvSpPr>
        <p:spPr>
          <a:xfrm>
            <a:off x="914400" y="4343400"/>
            <a:ext cx="5029200" cy="4114800"/>
          </a:xfrm>
        </p:spPr>
        <p:txBody>
          <a:bodyPr/>
          <a:lstStyle/>
          <a:p>
            <a:pPr lvl="0"/>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t>28</a:t>
            </a:fld>
            <a:endParaRPr lang="zh-CN" altLang="en-US" sz="1200" dirty="0"/>
          </a:p>
        </p:txBody>
      </p:sp>
      <p:sp>
        <p:nvSpPr>
          <p:cNvPr id="52226" name="幻灯片图像占位符 52225"/>
          <p:cNvSpPr>
            <a:spLocks noGrp="1" noRot="1" noChangeAspect="1" noTextEdit="1"/>
          </p:cNvSpPr>
          <p:nvPr>
            <p:ph type="sldImg"/>
          </p:nvPr>
        </p:nvSpPr>
        <p:spPr/>
      </p:sp>
      <p:sp>
        <p:nvSpPr>
          <p:cNvPr id="52227" name="文本占位符 52226"/>
          <p:cNvSpPr>
            <a:spLocks noGrp="1"/>
          </p:cNvSpPr>
          <p:nvPr>
            <p:ph type="body" idx="1"/>
          </p:nvPr>
        </p:nvSpPr>
        <p:spPr>
          <a:xfrm>
            <a:off x="914400" y="4343400"/>
            <a:ext cx="5029200" cy="4114800"/>
          </a:xfrm>
        </p:spPr>
        <p:txBody>
          <a:bodyPr/>
          <a:lstStyle/>
          <a:p>
            <a:pPr lvl="0"/>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t>36</a:t>
            </a:fld>
            <a:endParaRPr lang="zh-CN" altLang="en-US" sz="1200" dirty="0"/>
          </a:p>
        </p:txBody>
      </p:sp>
      <p:sp>
        <p:nvSpPr>
          <p:cNvPr id="67586" name="幻灯片图像占位符 67585"/>
          <p:cNvSpPr>
            <a:spLocks noGrp="1" noRot="1" noChangeAspect="1" noTextEdit="1"/>
          </p:cNvSpPr>
          <p:nvPr>
            <p:ph type="sldImg"/>
          </p:nvPr>
        </p:nvSpPr>
        <p:spPr/>
      </p:sp>
      <p:sp>
        <p:nvSpPr>
          <p:cNvPr id="67587" name="文本占位符 67586"/>
          <p:cNvSpPr>
            <a:spLocks noGrp="1"/>
          </p:cNvSpPr>
          <p:nvPr>
            <p:ph type="body" idx="1"/>
          </p:nvPr>
        </p:nvSpPr>
        <p:spPr>
          <a:xfrm>
            <a:off x="914400" y="4343400"/>
            <a:ext cx="5029200" cy="4114800"/>
          </a:xfrm>
        </p:spPr>
        <p:txBody>
          <a:bodyPr/>
          <a:lstStyle/>
          <a:p>
            <a:pPr lvl="0"/>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t>37</a:t>
            </a:fld>
            <a:endParaRPr lang="zh-CN" altLang="en-US" sz="1200" dirty="0"/>
          </a:p>
        </p:txBody>
      </p:sp>
      <p:sp>
        <p:nvSpPr>
          <p:cNvPr id="75778" name="幻灯片图像占位符 75777"/>
          <p:cNvSpPr>
            <a:spLocks noGrp="1" noRot="1" noChangeAspect="1" noTextEdit="1"/>
          </p:cNvSpPr>
          <p:nvPr>
            <p:ph type="sldImg"/>
          </p:nvPr>
        </p:nvSpPr>
        <p:spPr/>
      </p:sp>
      <p:sp>
        <p:nvSpPr>
          <p:cNvPr id="75779" name="文本占位符 75778"/>
          <p:cNvSpPr>
            <a:spLocks noGrp="1"/>
          </p:cNvSpPr>
          <p:nvPr>
            <p:ph type="body" idx="1"/>
          </p:nvPr>
        </p:nvSpPr>
        <p:spPr>
          <a:xfrm>
            <a:off x="914400" y="4343400"/>
            <a:ext cx="5029200" cy="4114800"/>
          </a:xfrm>
        </p:spPr>
        <p:txBody>
          <a:bodyPr/>
          <a:lstStyle/>
          <a:p>
            <a:pPr lvl="0"/>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t>40</a:t>
            </a:fld>
            <a:endParaRPr lang="zh-CN" altLang="en-US" sz="1200" dirty="0"/>
          </a:p>
        </p:txBody>
      </p:sp>
      <p:sp>
        <p:nvSpPr>
          <p:cNvPr id="52226" name="幻灯片图像占位符 52225"/>
          <p:cNvSpPr>
            <a:spLocks noGrp="1" noRot="1" noChangeAspect="1" noTextEdit="1"/>
          </p:cNvSpPr>
          <p:nvPr>
            <p:ph type="sldImg"/>
          </p:nvPr>
        </p:nvSpPr>
        <p:spPr/>
      </p:sp>
      <p:sp>
        <p:nvSpPr>
          <p:cNvPr id="52227" name="文本占位符 52226"/>
          <p:cNvSpPr>
            <a:spLocks noGrp="1"/>
          </p:cNvSpPr>
          <p:nvPr>
            <p:ph type="body" idx="1"/>
          </p:nvPr>
        </p:nvSpPr>
        <p:spPr>
          <a:xfrm>
            <a:off x="914400" y="4343400"/>
            <a:ext cx="5029200" cy="4114800"/>
          </a:xfrm>
        </p:spPr>
        <p:txBody>
          <a:bodyPr/>
          <a:lstStyle/>
          <a:p>
            <a:pPr lvl="0"/>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1">
              <a:rPr lang="zh-CN" altLang="en-US" dirty="0">
                <a:latin typeface="Arial" panose="020B0604020202020204" pitchFamily="34" charset="0"/>
              </a:rPr>
              <a:t>2022/5/24</a:t>
            </a:fld>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fld id="{BB962C8B-B14F-4D97-AF65-F5344CB8AC3E}" type="datetime1">
              <a:rPr lang="zh-CN" altLang="en-US" dirty="0">
                <a:latin typeface="Arial" panose="020B0604020202020204" pitchFamily="34" charset="0"/>
              </a:rPr>
              <a:t>2022/5/24</a:t>
            </a:fld>
            <a:endParaRPr lang="zh-CN" altLang="en-US" dirty="0">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dirty="0">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pic>
        <p:nvPicPr>
          <p:cNvPr id="1031" name="图片 1030" descr="73"/>
          <p:cNvPicPr>
            <a:picLocks noChangeAspect="1"/>
          </p:cNvPicPr>
          <p:nvPr userDrawn="1"/>
        </p:nvPicPr>
        <p:blipFill>
          <a:blip r:embed="rId13"/>
          <a:stretch>
            <a:fillRect/>
          </a:stretch>
        </p:blipFill>
        <p:spPr>
          <a:xfrm>
            <a:off x="0" y="0"/>
            <a:ext cx="9144000" cy="6858000"/>
          </a:xfrm>
          <a:prstGeom prst="rect">
            <a:avLst/>
          </a:prstGeom>
          <a:noFill/>
          <a:ln w="9525">
            <a:noFill/>
          </a:ln>
        </p:spPr>
      </p:pic>
      <p:sp>
        <p:nvSpPr>
          <p:cNvPr id="1034" name="矩形 1033"/>
          <p:cNvSpPr/>
          <p:nvPr userDrawn="1"/>
        </p:nvSpPr>
        <p:spPr>
          <a:xfrm>
            <a:off x="0" y="692150"/>
            <a:ext cx="3635375" cy="73025"/>
          </a:xfrm>
          <a:prstGeom prst="rect">
            <a:avLst/>
          </a:prstGeom>
          <a:solidFill>
            <a:schemeClr val="accent2"/>
          </a:solidFill>
          <a:ln w="9525" cap="flat" cmpd="sng">
            <a:solidFill>
              <a:schemeClr val="tx1"/>
            </a:solidFill>
            <a:prstDash val="solid"/>
            <a:miter/>
            <a:headEnd type="none" w="med" len="med"/>
            <a:tailEnd type="none" w="med" len="med"/>
          </a:ln>
        </p:spPr>
        <p:txBody>
          <a:bodyPr/>
          <a:lstStyle/>
          <a:p>
            <a:endParaRPr lang="zh-CN" altLang="en-US"/>
          </a:p>
        </p:txBody>
      </p:sp>
      <p:sp>
        <p:nvSpPr>
          <p:cNvPr id="1038" name="动作按钮: 第一张 1037">
            <a:hlinkClick r:id="" action="ppaction://hlinkshowjump?jump=firstslide"/>
          </p:cNvPr>
          <p:cNvSpPr/>
          <p:nvPr userDrawn="1"/>
        </p:nvSpPr>
        <p:spPr>
          <a:xfrm>
            <a:off x="8388350" y="6237288"/>
            <a:ext cx="215900" cy="215900"/>
          </a:xfrm>
          <a:prstGeom prst="actionButtonHome">
            <a:avLst/>
          </a:prstGeom>
          <a:solidFill>
            <a:schemeClr val="hlink"/>
          </a:solidFill>
          <a:ln w="9525" cap="flat" cmpd="sng">
            <a:solidFill>
              <a:schemeClr val="tx1"/>
            </a:solidFill>
            <a:prstDash val="solid"/>
            <a:miter/>
            <a:headEnd type="none" w="med" len="med"/>
            <a:tailEnd type="none" w="med" len="med"/>
          </a:ln>
        </p:spPr>
        <p:txBody>
          <a:bodyPr/>
          <a:lstStyle/>
          <a:p>
            <a:endParaRPr lang="zh-CN" altLang="en-US"/>
          </a:p>
        </p:txBody>
      </p:sp>
      <p:sp>
        <p:nvSpPr>
          <p:cNvPr id="1039" name="动作按钮: 自定义 1038">
            <a:hlinkClick r:id="" action="ppaction://hlinkshowjump?jump=endshow"/>
          </p:cNvPr>
          <p:cNvSpPr/>
          <p:nvPr userDrawn="1"/>
        </p:nvSpPr>
        <p:spPr>
          <a:xfrm>
            <a:off x="8748713" y="6237288"/>
            <a:ext cx="215900" cy="215900"/>
          </a:xfrm>
          <a:prstGeom prst="actionButtonBlank">
            <a:avLst/>
          </a:prstGeom>
          <a:solidFill>
            <a:schemeClr val="hlink"/>
          </a:solidFill>
          <a:ln w="9525" cap="flat" cmpd="sng">
            <a:solidFill>
              <a:schemeClr val="tx1"/>
            </a:solidFill>
            <a:prstDash val="solid"/>
            <a:miter/>
            <a:headEnd type="none" w="med" len="med"/>
            <a:tailEnd type="none" w="med" len="med"/>
          </a:ln>
        </p:spPr>
        <p:txBody>
          <a:bodyPr/>
          <a:lstStyle/>
          <a:p>
            <a:endParaRPr lang="zh-CN" altLang="en-US"/>
          </a:p>
        </p:txBody>
      </p:sp>
      <p:pic>
        <p:nvPicPr>
          <p:cNvPr id="1040" name="图片 1039" descr="logo"/>
          <p:cNvPicPr>
            <a:picLocks noChangeAspect="1"/>
          </p:cNvPicPr>
          <p:nvPr userDrawn="1"/>
        </p:nvPicPr>
        <p:blipFill>
          <a:blip r:embed="rId14"/>
          <a:stretch>
            <a:fillRect/>
          </a:stretch>
        </p:blipFill>
        <p:spPr>
          <a:xfrm>
            <a:off x="0" y="0"/>
            <a:ext cx="2195513" cy="68103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png"/><Relationship Id="rId5" Type="http://schemas.openxmlformats.org/officeDocument/2006/relationships/oleObject" Target="../embeddings/oleObject10.bin"/><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slide" Target="slide24.xml"/><Relationship Id="rId4" Type="http://schemas.openxmlformats.org/officeDocument/2006/relationships/slide" Target="slide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oleObject" Target="../embeddings/oleObject16.bin"/><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22.png"/><Relationship Id="rId2" Type="http://schemas.openxmlformats.org/officeDocument/2006/relationships/slideLayout" Target="../slideLayouts/slideLayout2.xml"/><Relationship Id="rId16" Type="http://schemas.openxmlformats.org/officeDocument/2006/relationships/image" Target="../media/image24.wmf"/><Relationship Id="rId1" Type="http://schemas.openxmlformats.org/officeDocument/2006/relationships/vmlDrawing" Target="../drawings/vmlDrawing7.vml"/><Relationship Id="rId6" Type="http://schemas.openxmlformats.org/officeDocument/2006/relationships/image" Target="../media/image19.png"/><Relationship Id="rId11" Type="http://schemas.openxmlformats.org/officeDocument/2006/relationships/oleObject" Target="../embeddings/oleObject15.bin"/><Relationship Id="rId5" Type="http://schemas.openxmlformats.org/officeDocument/2006/relationships/oleObject" Target="../embeddings/oleObject12.bin"/><Relationship Id="rId15" Type="http://schemas.openxmlformats.org/officeDocument/2006/relationships/oleObject" Target="../embeddings/oleObject17.bin"/><Relationship Id="rId10" Type="http://schemas.openxmlformats.org/officeDocument/2006/relationships/image" Target="../media/image21.png"/><Relationship Id="rId4" Type="http://schemas.openxmlformats.org/officeDocument/2006/relationships/image" Target="../media/image18.png"/><Relationship Id="rId9" Type="http://schemas.openxmlformats.org/officeDocument/2006/relationships/oleObject" Target="../embeddings/oleObject14.bin"/><Relationship Id="rId14" Type="http://schemas.openxmlformats.org/officeDocument/2006/relationships/image" Target="../media/image23.wmf"/></Relationships>
</file>

<file path=ppt/slides/_rels/slide15.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image" Target="../media/image26.png"/><Relationship Id="rId7" Type="http://schemas.openxmlformats.org/officeDocument/2006/relationships/image" Target="../media/image30.emf"/><Relationship Id="rId2" Type="http://schemas.openxmlformats.org/officeDocument/2006/relationships/image" Target="../media/image25.emf"/><Relationship Id="rId1" Type="http://schemas.openxmlformats.org/officeDocument/2006/relationships/slideLayout" Target="../slideLayouts/slideLayout2.xml"/><Relationship Id="rId6" Type="http://schemas.openxmlformats.org/officeDocument/2006/relationships/image" Target="../media/image29.emf"/><Relationship Id="rId5" Type="http://schemas.openxmlformats.org/officeDocument/2006/relationships/image" Target="../media/image28.emf"/><Relationship Id="rId10" Type="http://schemas.openxmlformats.org/officeDocument/2006/relationships/image" Target="../media/image33.emf"/><Relationship Id="rId4" Type="http://schemas.openxmlformats.org/officeDocument/2006/relationships/image" Target="../media/image27.emf"/><Relationship Id="rId9" Type="http://schemas.openxmlformats.org/officeDocument/2006/relationships/image" Target="../media/image32.e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38.wmf"/><Relationship Id="rId3" Type="http://schemas.openxmlformats.org/officeDocument/2006/relationships/image" Target="../media/image40.png"/><Relationship Id="rId7" Type="http://schemas.openxmlformats.org/officeDocument/2006/relationships/image" Target="../media/image35.wmf"/><Relationship Id="rId12"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9.bin"/><Relationship Id="rId11" Type="http://schemas.openxmlformats.org/officeDocument/2006/relationships/image" Target="../media/image37.wmf"/><Relationship Id="rId5" Type="http://schemas.openxmlformats.org/officeDocument/2006/relationships/image" Target="../media/image34.wmf"/><Relationship Id="rId15" Type="http://schemas.openxmlformats.org/officeDocument/2006/relationships/image" Target="../media/image39.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36.wmf"/><Relationship Id="rId14" Type="http://schemas.openxmlformats.org/officeDocument/2006/relationships/oleObject" Target="../embeddings/oleObject23.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2.wmf"/><Relationship Id="rId5" Type="http://schemas.openxmlformats.org/officeDocument/2006/relationships/oleObject" Target="../embeddings/oleObject25.bin"/><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4.wmf"/><Relationship Id="rId5" Type="http://schemas.openxmlformats.org/officeDocument/2006/relationships/oleObject" Target="../embeddings/oleObject27.bin"/><Relationship Id="rId4" Type="http://schemas.openxmlformats.org/officeDocument/2006/relationships/image" Target="../media/image43.wmf"/></Relationships>
</file>

<file path=ppt/slides/_rels/slide19.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7.wmf"/><Relationship Id="rId5" Type="http://schemas.openxmlformats.org/officeDocument/2006/relationships/oleObject" Target="../embeddings/oleObject30.bin"/><Relationship Id="rId4" Type="http://schemas.openxmlformats.org/officeDocument/2006/relationships/image" Target="../media/image46.wmf"/></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53.wmf"/><Relationship Id="rId2" Type="http://schemas.openxmlformats.org/officeDocument/2006/relationships/slideLayout" Target="../slideLayouts/slideLayout2.xml"/><Relationship Id="rId16" Type="http://schemas.openxmlformats.org/officeDocument/2006/relationships/image" Target="../media/image55.wmf"/><Relationship Id="rId1" Type="http://schemas.openxmlformats.org/officeDocument/2006/relationships/vmlDrawing" Target="../drawings/vmlDrawing12.vml"/><Relationship Id="rId6" Type="http://schemas.openxmlformats.org/officeDocument/2006/relationships/image" Target="../media/image50.wmf"/><Relationship Id="rId11" Type="http://schemas.openxmlformats.org/officeDocument/2006/relationships/oleObject" Target="../embeddings/oleObject36.bin"/><Relationship Id="rId5" Type="http://schemas.openxmlformats.org/officeDocument/2006/relationships/oleObject" Target="../embeddings/oleObject33.bin"/><Relationship Id="rId15" Type="http://schemas.openxmlformats.org/officeDocument/2006/relationships/oleObject" Target="../embeddings/oleObject38.bin"/><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35.bin"/><Relationship Id="rId14" Type="http://schemas.openxmlformats.org/officeDocument/2006/relationships/image" Target="../media/image54.wmf"/></Relationships>
</file>

<file path=ppt/slides/_rels/slide21.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57.wmf"/><Relationship Id="rId5" Type="http://schemas.openxmlformats.org/officeDocument/2006/relationships/oleObject" Target="../embeddings/oleObject40.bin"/><Relationship Id="rId10" Type="http://schemas.openxmlformats.org/officeDocument/2006/relationships/image" Target="../media/image59.png"/><Relationship Id="rId4" Type="http://schemas.openxmlformats.org/officeDocument/2006/relationships/image" Target="../media/image56.png"/><Relationship Id="rId9" Type="http://schemas.openxmlformats.org/officeDocument/2006/relationships/oleObject" Target="../embeddings/oleObject42.bin"/></Relationships>
</file>

<file path=ppt/slides/_rels/slide2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60.png"/><Relationship Id="rId5" Type="http://schemas.openxmlformats.org/officeDocument/2006/relationships/oleObject" Target="../embeddings/oleObject44.bin"/><Relationship Id="rId4" Type="http://schemas.openxmlformats.org/officeDocument/2006/relationships/image" Target="../media/image59.png"/></Relationships>
</file>

<file path=ppt/slides/_rels/slide24.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oleObject" Target="../embeddings/oleObject50.bin"/><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image" Target="../media/image65.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62.wmf"/><Relationship Id="rId11" Type="http://schemas.openxmlformats.org/officeDocument/2006/relationships/oleObject" Target="../embeddings/oleObject49.bin"/><Relationship Id="rId5" Type="http://schemas.openxmlformats.org/officeDocument/2006/relationships/oleObject" Target="../embeddings/oleObject46.bin"/><Relationship Id="rId10" Type="http://schemas.openxmlformats.org/officeDocument/2006/relationships/image" Target="../media/image64.wmf"/><Relationship Id="rId4" Type="http://schemas.openxmlformats.org/officeDocument/2006/relationships/image" Target="../media/image61.png"/><Relationship Id="rId9" Type="http://schemas.openxmlformats.org/officeDocument/2006/relationships/oleObject" Target="../embeddings/oleObject48.bin"/><Relationship Id="rId14" Type="http://schemas.openxmlformats.org/officeDocument/2006/relationships/image" Target="../media/image66.wmf"/></Relationships>
</file>

<file path=ppt/slides/_rels/slide25.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68.png"/><Relationship Id="rId5" Type="http://schemas.openxmlformats.org/officeDocument/2006/relationships/oleObject" Target="../embeddings/oleObject52.bin"/><Relationship Id="rId10" Type="http://schemas.openxmlformats.org/officeDocument/2006/relationships/image" Target="../media/image61.png"/><Relationship Id="rId4" Type="http://schemas.openxmlformats.org/officeDocument/2006/relationships/image" Target="../media/image67.png"/><Relationship Id="rId9" Type="http://schemas.openxmlformats.org/officeDocument/2006/relationships/oleObject" Target="../embeddings/oleObject54.bin"/></Relationships>
</file>

<file path=ppt/slides/_rels/slide2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73.png"/><Relationship Id="rId5" Type="http://schemas.openxmlformats.org/officeDocument/2006/relationships/oleObject" Target="../embeddings/oleObject56.bin"/><Relationship Id="rId4" Type="http://schemas.openxmlformats.org/officeDocument/2006/relationships/image" Target="../media/image72.wmf"/></Relationships>
</file>

<file path=ppt/slides/_rels/slide28.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slide" Target="slide1.xml"/><Relationship Id="rId4" Type="http://schemas.openxmlformats.org/officeDocument/2006/relationships/slide" Target="slide33.xml"/></Relationships>
</file>

<file path=ppt/slides/_rels/slide29.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image" Target="../media/image76.png"/><Relationship Id="rId7"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74.wmf"/><Relationship Id="rId5" Type="http://schemas.openxmlformats.org/officeDocument/2006/relationships/oleObject" Target="../embeddings/oleObject57.bin"/><Relationship Id="rId4" Type="http://schemas.openxmlformats.org/officeDocument/2006/relationships/image" Target="../media/image7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82.png"/><Relationship Id="rId7" Type="http://schemas.openxmlformats.org/officeDocument/2006/relationships/image" Target="../media/image81.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60.bin"/><Relationship Id="rId5" Type="http://schemas.openxmlformats.org/officeDocument/2006/relationships/image" Target="../media/image80.wmf"/><Relationship Id="rId4" Type="http://schemas.openxmlformats.org/officeDocument/2006/relationships/oleObject" Target="../embeddings/oleObject59.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83.png"/></Relationships>
</file>

<file path=ppt/slides/_rels/slide33.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62.bin"/><Relationship Id="rId7" Type="http://schemas.openxmlformats.org/officeDocument/2006/relationships/oleObject" Target="../embeddings/oleObject64.bin"/><Relationship Id="rId12" Type="http://schemas.openxmlformats.org/officeDocument/2006/relationships/image" Target="../media/image88.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85.wmf"/><Relationship Id="rId11" Type="http://schemas.openxmlformats.org/officeDocument/2006/relationships/oleObject" Target="../embeddings/oleObject66.bin"/><Relationship Id="rId5" Type="http://schemas.openxmlformats.org/officeDocument/2006/relationships/oleObject" Target="../embeddings/oleObject63.bin"/><Relationship Id="rId10" Type="http://schemas.openxmlformats.org/officeDocument/2006/relationships/image" Target="../media/image87.png"/><Relationship Id="rId4" Type="http://schemas.openxmlformats.org/officeDocument/2006/relationships/image" Target="../media/image84.wmf"/><Relationship Id="rId9" Type="http://schemas.openxmlformats.org/officeDocument/2006/relationships/oleObject" Target="../embeddings/oleObject65.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7.bin"/><Relationship Id="rId7" Type="http://schemas.openxmlformats.org/officeDocument/2006/relationships/image" Target="../media/image87.png"/><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68.bin"/><Relationship Id="rId5" Type="http://schemas.openxmlformats.org/officeDocument/2006/relationships/image" Target="../media/image90.png"/><Relationship Id="rId4" Type="http://schemas.openxmlformats.org/officeDocument/2006/relationships/image" Target="../media/image89.wmf"/></Relationships>
</file>

<file path=ppt/slides/_rels/slide35.x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oleObject" Target="../embeddings/oleObject69.bin"/><Relationship Id="rId7" Type="http://schemas.openxmlformats.org/officeDocument/2006/relationships/oleObject" Target="../embeddings/oleObject71.bin"/><Relationship Id="rId2" Type="http://schemas.openxmlformats.org/officeDocument/2006/relationships/slideLayout" Target="../slideLayouts/slideLayout4.xml"/><Relationship Id="rId1" Type="http://schemas.openxmlformats.org/officeDocument/2006/relationships/vmlDrawing" Target="../drawings/vmlDrawing23.vml"/><Relationship Id="rId6" Type="http://schemas.openxmlformats.org/officeDocument/2006/relationships/image" Target="../media/image92.wmf"/><Relationship Id="rId11" Type="http://schemas.openxmlformats.org/officeDocument/2006/relationships/image" Target="../media/image94.png"/><Relationship Id="rId5" Type="http://schemas.openxmlformats.org/officeDocument/2006/relationships/oleObject" Target="../embeddings/oleObject70.bin"/><Relationship Id="rId10" Type="http://schemas.openxmlformats.org/officeDocument/2006/relationships/oleObject" Target="../embeddings/oleObject72.bin"/><Relationship Id="rId4" Type="http://schemas.openxmlformats.org/officeDocument/2006/relationships/image" Target="../media/image91.wmf"/><Relationship Id="rId9" Type="http://schemas.openxmlformats.org/officeDocument/2006/relationships/image" Target="../media/image95.png"/></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75.bin"/><Relationship Id="rId3" Type="http://schemas.openxmlformats.org/officeDocument/2006/relationships/notesSlide" Target="../notesSlides/notesSlide3.xml"/><Relationship Id="rId7" Type="http://schemas.openxmlformats.org/officeDocument/2006/relationships/image" Target="../media/image97.png"/><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74.bin"/><Relationship Id="rId11" Type="http://schemas.openxmlformats.org/officeDocument/2006/relationships/image" Target="../media/image99.wmf"/><Relationship Id="rId5" Type="http://schemas.openxmlformats.org/officeDocument/2006/relationships/image" Target="../media/image96.png"/><Relationship Id="rId10" Type="http://schemas.openxmlformats.org/officeDocument/2006/relationships/oleObject" Target="../embeddings/oleObject76.bin"/><Relationship Id="rId4" Type="http://schemas.openxmlformats.org/officeDocument/2006/relationships/oleObject" Target="../embeddings/oleObject73.bin"/><Relationship Id="rId9" Type="http://schemas.openxmlformats.org/officeDocument/2006/relationships/image" Target="../media/image98.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1.emf"/><Relationship Id="rId2" Type="http://schemas.openxmlformats.org/officeDocument/2006/relationships/image" Target="../media/image100.emf"/><Relationship Id="rId1" Type="http://schemas.openxmlformats.org/officeDocument/2006/relationships/slideLayout" Target="../slideLayouts/slideLayout7.xml"/><Relationship Id="rId4" Type="http://schemas.openxmlformats.org/officeDocument/2006/relationships/image" Target="../media/image102.emf"/></Relationships>
</file>

<file path=ppt/slides/_rels/slide39.xml.rels><?xml version="1.0" encoding="UTF-8" standalone="yes"?>
<Relationships xmlns="http://schemas.openxmlformats.org/package/2006/relationships"><Relationship Id="rId3" Type="http://schemas.openxmlformats.org/officeDocument/2006/relationships/image" Target="../media/image104.emf"/><Relationship Id="rId2" Type="http://schemas.openxmlformats.org/officeDocument/2006/relationships/image" Target="../media/image103.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7.jpe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oleObject" Target="../embeddings/oleObject2.bin"/><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slide" Target="slide1.xml"/><Relationship Id="rId4" Type="http://schemas.openxmlformats.org/officeDocument/2006/relationships/slide" Target="slide33.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13.png"/><Relationship Id="rId5" Type="http://schemas.openxmlformats.org/officeDocument/2006/relationships/oleObject" Target="../embeddings/oleObject78.bin"/><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105.wmf"/><Relationship Id="rId4" Type="http://schemas.openxmlformats.org/officeDocument/2006/relationships/oleObject" Target="../embeddings/oleObject79.bin"/></Relationships>
</file>

<file path=ppt/slides/_rels/slide44.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slideLayout" Target="../slideLayouts/slideLayout7.xml"/><Relationship Id="rId1" Type="http://schemas.openxmlformats.org/officeDocument/2006/relationships/vmlDrawing" Target="../drawings/vmlDrawing27.vml"/><Relationship Id="rId5" Type="http://schemas.openxmlformats.org/officeDocument/2006/relationships/image" Target="../media/image107.png"/><Relationship Id="rId4" Type="http://schemas.openxmlformats.org/officeDocument/2006/relationships/oleObject" Target="../embeddings/oleObject80.bin"/></Relationships>
</file>

<file path=ppt/slides/_rels/slide45.x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image" Target="../media/image109.emf"/><Relationship Id="rId1" Type="http://schemas.openxmlformats.org/officeDocument/2006/relationships/slideLayout" Target="../slideLayouts/slideLayout7.xml"/><Relationship Id="rId5" Type="http://schemas.openxmlformats.org/officeDocument/2006/relationships/image" Target="../media/image112.emf"/><Relationship Id="rId4" Type="http://schemas.openxmlformats.org/officeDocument/2006/relationships/image" Target="../media/image111.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image" Target="../media/image10.gi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png"/><Relationship Id="rId5" Type="http://schemas.openxmlformats.org/officeDocument/2006/relationships/oleObject" Target="../embeddings/oleObject4.bin"/><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6.png"/><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6.png"/><Relationship Id="rId4"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20" name="图片 86019" descr="1111111111"/>
          <p:cNvPicPr>
            <a:picLocks noChangeAspect="1"/>
          </p:cNvPicPr>
          <p:nvPr/>
        </p:nvPicPr>
        <p:blipFill>
          <a:blip r:embed="rId2"/>
          <a:stretch>
            <a:fillRect/>
          </a:stretch>
        </p:blipFill>
        <p:spPr>
          <a:xfrm>
            <a:off x="0" y="0"/>
            <a:ext cx="9144000" cy="6858000"/>
          </a:xfrm>
          <a:prstGeom prst="rect">
            <a:avLst/>
          </a:prstGeom>
          <a:noFill/>
          <a:ln w="9525">
            <a:noFill/>
          </a:ln>
        </p:spPr>
      </p:pic>
      <p:sp>
        <p:nvSpPr>
          <p:cNvPr id="86021" name="矩形 86020"/>
          <p:cNvSpPr/>
          <p:nvPr/>
        </p:nvSpPr>
        <p:spPr>
          <a:xfrm>
            <a:off x="827088" y="1052513"/>
            <a:ext cx="7772400" cy="1143000"/>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ClrTx/>
              <a:buSzTx/>
              <a:buFontTx/>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altLang="en-US" sz="4800" dirty="0">
                <a:solidFill>
                  <a:schemeClr val="tx1"/>
                </a:solidFill>
                <a:latin typeface="华文行楷" panose="02010800040101010101" pitchFamily="2" charset="-122"/>
                <a:ea typeface="华文行楷" panose="02010800040101010101" pitchFamily="2" charset="-122"/>
              </a:rPr>
              <a:t>第</a:t>
            </a:r>
            <a:r>
              <a:rPr lang="en-US" altLang="zh-CN" sz="4800" dirty="0">
                <a:solidFill>
                  <a:schemeClr val="tx1"/>
                </a:solidFill>
                <a:latin typeface="华文行楷" panose="02010800040101010101" pitchFamily="2" charset="-122"/>
                <a:ea typeface="华文行楷" panose="02010800040101010101" pitchFamily="2" charset="-122"/>
              </a:rPr>
              <a:t>15</a:t>
            </a:r>
            <a:r>
              <a:rPr lang="zh-CN" altLang="en-US" sz="4800" dirty="0">
                <a:solidFill>
                  <a:schemeClr val="tx1"/>
                </a:solidFill>
                <a:latin typeface="华文行楷" panose="02010800040101010101" pitchFamily="2" charset="-122"/>
                <a:ea typeface="华文行楷" panose="02010800040101010101" pitchFamily="2" charset="-122"/>
              </a:rPr>
              <a:t>章 运算放大器抽象</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849638" y="4292566"/>
            <a:ext cx="3327075" cy="1902800"/>
          </a:xfrm>
          <a:prstGeom prst="rect">
            <a:avLst/>
          </a:prstGeom>
        </p:spPr>
      </p:pic>
      <p:pic>
        <p:nvPicPr>
          <p:cNvPr id="3" name="图片 2"/>
          <p:cNvPicPr>
            <a:picLocks noChangeAspect="1"/>
          </p:cNvPicPr>
          <p:nvPr/>
        </p:nvPicPr>
        <p:blipFill>
          <a:blip r:embed="rId3"/>
          <a:stretch>
            <a:fillRect/>
          </a:stretch>
        </p:blipFill>
        <p:spPr>
          <a:xfrm>
            <a:off x="1649399" y="6252967"/>
            <a:ext cx="1609875" cy="402000"/>
          </a:xfrm>
          <a:prstGeom prst="rect">
            <a:avLst/>
          </a:prstGeom>
        </p:spPr>
      </p:pic>
      <p:sp>
        <p:nvSpPr>
          <p:cNvPr id="5" name="文本框 4"/>
          <p:cNvSpPr txBox="1"/>
          <p:nvPr/>
        </p:nvSpPr>
        <p:spPr>
          <a:xfrm>
            <a:off x="381741" y="929925"/>
            <a:ext cx="4459875" cy="523220"/>
          </a:xfrm>
          <a:prstGeom prst="rect">
            <a:avLst/>
          </a:prstGeom>
          <a:noFill/>
        </p:spPr>
        <p:txBody>
          <a:bodyPr wrap="none" rtlCol="0">
            <a:spAutoFit/>
          </a:bodyPr>
          <a:lstStyle/>
          <a:p>
            <a:r>
              <a:rPr lang="zh-CN" altLang="en-US" sz="2800" dirty="0"/>
              <a:t>器件模型</a:t>
            </a:r>
            <a:r>
              <a:rPr lang="en-US" altLang="zh-CN" sz="2800" dirty="0"/>
              <a:t>—</a:t>
            </a:r>
            <a:r>
              <a:rPr lang="zh-CN" altLang="en-US" sz="2800" dirty="0"/>
              <a:t>电压控制电压源</a:t>
            </a:r>
          </a:p>
        </p:txBody>
      </p:sp>
      <p:sp>
        <p:nvSpPr>
          <p:cNvPr id="6" name="文本框 5"/>
          <p:cNvSpPr txBox="1"/>
          <p:nvPr/>
        </p:nvSpPr>
        <p:spPr>
          <a:xfrm>
            <a:off x="4390444" y="4744664"/>
            <a:ext cx="3775393" cy="1384995"/>
          </a:xfrm>
          <a:prstGeom prst="rect">
            <a:avLst/>
          </a:prstGeom>
          <a:noFill/>
        </p:spPr>
        <p:txBody>
          <a:bodyPr wrap="none" rtlCol="0">
            <a:spAutoFit/>
          </a:bodyPr>
          <a:lstStyle/>
          <a:p>
            <a:r>
              <a:rPr lang="zh-CN" altLang="en-US" sz="2800" dirty="0">
                <a:latin typeface="黑体" panose="02010609060101010101" pitchFamily="49" charset="-122"/>
                <a:ea typeface="黑体" panose="02010609060101010101" pitchFamily="49" charset="-122"/>
              </a:rPr>
              <a:t>◆</a:t>
            </a:r>
            <a:r>
              <a:rPr lang="zh-CN" altLang="en-US" sz="2800" dirty="0"/>
              <a:t>输入电阻无穷大</a:t>
            </a:r>
            <a:endParaRPr lang="en-US" altLang="zh-CN" sz="2800" dirty="0"/>
          </a:p>
          <a:p>
            <a:r>
              <a:rPr lang="zh-CN" altLang="en-US" sz="2800" dirty="0">
                <a:latin typeface="黑体" panose="02010609060101010101" pitchFamily="49" charset="-122"/>
                <a:ea typeface="黑体" panose="02010609060101010101" pitchFamily="49" charset="-122"/>
              </a:rPr>
              <a:t>◆</a:t>
            </a:r>
            <a:r>
              <a:rPr lang="zh-CN" altLang="en-US" sz="2800" dirty="0"/>
              <a:t>输出电阻为零</a:t>
            </a:r>
            <a:endParaRPr lang="en-US" altLang="zh-CN" sz="2800" dirty="0"/>
          </a:p>
          <a:p>
            <a:r>
              <a:rPr lang="zh-CN" altLang="en-US" sz="2800" dirty="0">
                <a:latin typeface="黑体" panose="02010609060101010101" pitchFamily="49" charset="-122"/>
                <a:ea typeface="黑体" panose="02010609060101010101" pitchFamily="49" charset="-122"/>
              </a:rPr>
              <a:t>◆</a:t>
            </a:r>
            <a:r>
              <a:rPr lang="zh-CN" altLang="en-US" sz="2800" dirty="0"/>
              <a:t>开环差分增益无穷大</a:t>
            </a:r>
          </a:p>
        </p:txBody>
      </p:sp>
      <p:grpSp>
        <p:nvGrpSpPr>
          <p:cNvPr id="4" name="组合 3"/>
          <p:cNvGrpSpPr/>
          <p:nvPr/>
        </p:nvGrpSpPr>
        <p:grpSpPr>
          <a:xfrm>
            <a:off x="1972310" y="1390015"/>
            <a:ext cx="4663440" cy="2734310"/>
            <a:chOff x="3106" y="1285"/>
            <a:chExt cx="7344" cy="4306"/>
          </a:xfrm>
        </p:grpSpPr>
        <p:sp>
          <p:nvSpPr>
            <p:cNvPr id="122021" name="直接连接符 122020"/>
            <p:cNvSpPr/>
            <p:nvPr/>
          </p:nvSpPr>
          <p:spPr>
            <a:xfrm flipV="1">
              <a:off x="4184" y="4996"/>
              <a:ext cx="5382" cy="74"/>
            </a:xfrm>
            <a:prstGeom prst="line">
              <a:avLst/>
            </a:prstGeom>
            <a:ln w="38100" cap="flat" cmpd="sng">
              <a:solidFill>
                <a:schemeClr val="tx1"/>
              </a:solidFill>
              <a:prstDash val="solid"/>
              <a:headEnd type="none" w="med" len="med"/>
              <a:tailEnd type="none" w="med" len="med"/>
            </a:ln>
          </p:spPr>
        </p:sp>
        <p:sp>
          <p:nvSpPr>
            <p:cNvPr id="122022" name="直接连接符 122021"/>
            <p:cNvSpPr/>
            <p:nvPr/>
          </p:nvSpPr>
          <p:spPr>
            <a:xfrm flipV="1">
              <a:off x="7581" y="2190"/>
              <a:ext cx="1933" cy="3"/>
            </a:xfrm>
            <a:prstGeom prst="line">
              <a:avLst/>
            </a:prstGeom>
            <a:ln w="38100" cap="flat" cmpd="sng">
              <a:solidFill>
                <a:schemeClr val="tx1"/>
              </a:solidFill>
              <a:prstDash val="solid"/>
              <a:headEnd type="none" w="med" len="med"/>
              <a:tailEnd type="none" w="med" len="med"/>
            </a:ln>
          </p:spPr>
        </p:sp>
        <p:sp>
          <p:nvSpPr>
            <p:cNvPr id="122024" name="直接连接符 122023"/>
            <p:cNvSpPr/>
            <p:nvPr/>
          </p:nvSpPr>
          <p:spPr>
            <a:xfrm>
              <a:off x="4184" y="2190"/>
              <a:ext cx="1583" cy="0"/>
            </a:xfrm>
            <a:prstGeom prst="line">
              <a:avLst/>
            </a:prstGeom>
            <a:ln w="38100" cap="flat" cmpd="sng">
              <a:solidFill>
                <a:schemeClr val="tx1"/>
              </a:solidFill>
              <a:prstDash val="solid"/>
              <a:headEnd type="none" w="med" len="med"/>
              <a:tailEnd type="none" w="med" len="med"/>
            </a:ln>
          </p:spPr>
        </p:sp>
        <p:sp>
          <p:nvSpPr>
            <p:cNvPr id="122025" name="椭圆 122024"/>
            <p:cNvSpPr/>
            <p:nvPr/>
          </p:nvSpPr>
          <p:spPr>
            <a:xfrm>
              <a:off x="6616" y="4995"/>
              <a:ext cx="115" cy="113"/>
            </a:xfrm>
            <a:prstGeom prst="ellipse">
              <a:avLst/>
            </a:prstGeom>
            <a:solidFill>
              <a:schemeClr val="tx1"/>
            </a:solidFill>
            <a:ln w="38100" cap="flat" cmpd="sng">
              <a:solidFill>
                <a:schemeClr val="tx1"/>
              </a:solidFill>
              <a:prstDash val="solid"/>
              <a:headEnd type="none" w="med" len="med"/>
              <a:tailEnd type="none" w="med" len="med"/>
            </a:ln>
          </p:spPr>
          <p:txBody>
            <a:bodyPr/>
            <a:lstStyle/>
            <a:p>
              <a:endParaRPr lang="zh-CN" altLang="en-US"/>
            </a:p>
          </p:txBody>
        </p:sp>
        <p:sp>
          <p:nvSpPr>
            <p:cNvPr id="122026" name="椭圆 122025"/>
            <p:cNvSpPr/>
            <p:nvPr/>
          </p:nvSpPr>
          <p:spPr>
            <a:xfrm>
              <a:off x="3844" y="3948"/>
              <a:ext cx="680" cy="680"/>
            </a:xfrm>
            <a:prstGeom prst="ellipse">
              <a:avLst/>
            </a:prstGeom>
            <a:noFill/>
            <a:ln w="38100" cap="flat" cmpd="sng">
              <a:solidFill>
                <a:schemeClr val="tx1"/>
              </a:solidFill>
              <a:prstDash val="solid"/>
              <a:headEnd type="none" w="med" len="med"/>
              <a:tailEnd type="none" w="med" len="med"/>
            </a:ln>
          </p:spPr>
          <p:txBody>
            <a:bodyPr/>
            <a:lstStyle/>
            <a:p>
              <a:endParaRPr lang="zh-CN" altLang="en-US"/>
            </a:p>
          </p:txBody>
        </p:sp>
        <p:sp>
          <p:nvSpPr>
            <p:cNvPr id="122027" name="直接连接符 122026"/>
            <p:cNvSpPr/>
            <p:nvPr/>
          </p:nvSpPr>
          <p:spPr>
            <a:xfrm>
              <a:off x="6460" y="5400"/>
              <a:ext cx="455" cy="0"/>
            </a:xfrm>
            <a:prstGeom prst="line">
              <a:avLst/>
            </a:prstGeom>
            <a:ln w="38100" cap="flat" cmpd="sng">
              <a:solidFill>
                <a:schemeClr val="tx1"/>
              </a:solidFill>
              <a:prstDash val="solid"/>
              <a:headEnd type="none" w="med" len="med"/>
              <a:tailEnd type="none" w="med" len="med"/>
            </a:ln>
          </p:spPr>
        </p:sp>
        <p:sp>
          <p:nvSpPr>
            <p:cNvPr id="122028" name="直接连接符 122027"/>
            <p:cNvSpPr/>
            <p:nvPr/>
          </p:nvSpPr>
          <p:spPr>
            <a:xfrm>
              <a:off x="7581" y="3383"/>
              <a:ext cx="0" cy="1643"/>
            </a:xfrm>
            <a:prstGeom prst="line">
              <a:avLst/>
            </a:prstGeom>
            <a:ln w="38100" cap="flat" cmpd="sng">
              <a:solidFill>
                <a:schemeClr val="tx1"/>
              </a:solidFill>
              <a:prstDash val="solid"/>
              <a:headEnd type="none" w="med" len="med"/>
              <a:tailEnd type="oval" w="med" len="med"/>
            </a:ln>
          </p:spPr>
        </p:sp>
        <p:sp>
          <p:nvSpPr>
            <p:cNvPr id="122029" name="文本框 122028"/>
            <p:cNvSpPr txBox="1"/>
            <p:nvPr/>
          </p:nvSpPr>
          <p:spPr>
            <a:xfrm>
              <a:off x="4524" y="2193"/>
              <a:ext cx="568" cy="818"/>
            </a:xfrm>
            <a:prstGeom prst="rect">
              <a:avLst/>
            </a:prstGeom>
            <a:noFill/>
            <a:ln w="38100">
              <a:noFill/>
            </a:ln>
          </p:spPr>
          <p:txBody>
            <a:bodyPr lIns="90000" tIns="46800" rIns="90000" bIns="46800">
              <a:spAutoFit/>
            </a:bodyPr>
            <a:lstStyle/>
            <a:p>
              <a:pPr>
                <a:spcBef>
                  <a:spcPct val="50000"/>
                </a:spcBef>
              </a:pPr>
              <a:r>
                <a:rPr lang="en-US" altLang="zh-CN" sz="2800" b="1">
                  <a:solidFill>
                    <a:srgbClr val="FF0000"/>
                  </a:solidFill>
                  <a:latin typeface="Times New Roman" panose="02020603050405020304" pitchFamily="18" charset="0"/>
                  <a:ea typeface="楷体_GB2312" pitchFamily="49" charset="-122"/>
                </a:rPr>
                <a:t>+</a:t>
              </a:r>
            </a:p>
          </p:txBody>
        </p:sp>
        <p:sp>
          <p:nvSpPr>
            <p:cNvPr id="122030" name="文本框 122029"/>
            <p:cNvSpPr txBox="1"/>
            <p:nvPr/>
          </p:nvSpPr>
          <p:spPr>
            <a:xfrm>
              <a:off x="4579" y="4253"/>
              <a:ext cx="568" cy="818"/>
            </a:xfrm>
            <a:prstGeom prst="rect">
              <a:avLst/>
            </a:prstGeom>
            <a:noFill/>
            <a:ln w="38100">
              <a:noFill/>
            </a:ln>
          </p:spPr>
          <p:txBody>
            <a:bodyPr lIns="90000" tIns="46800" rIns="90000" bIns="46800">
              <a:spAutoFit/>
            </a:bodyPr>
            <a:lstStyle/>
            <a:p>
              <a:pPr>
                <a:spcBef>
                  <a:spcPct val="50000"/>
                </a:spcBef>
              </a:pPr>
              <a:r>
                <a:rPr lang="en-US" altLang="zh-CN" sz="2800" b="1">
                  <a:solidFill>
                    <a:srgbClr val="FF0000"/>
                  </a:solidFill>
                  <a:latin typeface="Times New Roman" panose="02020603050405020304" pitchFamily="18" charset="0"/>
                  <a:ea typeface="楷体_GB2312" pitchFamily="49" charset="-122"/>
                </a:rPr>
                <a:t>–</a:t>
              </a:r>
            </a:p>
          </p:txBody>
        </p:sp>
        <p:sp>
          <p:nvSpPr>
            <p:cNvPr id="122031" name="矩形 122030"/>
            <p:cNvSpPr/>
            <p:nvPr/>
          </p:nvSpPr>
          <p:spPr>
            <a:xfrm>
              <a:off x="4071" y="2758"/>
              <a:ext cx="228" cy="793"/>
            </a:xfrm>
            <a:prstGeom prst="rect">
              <a:avLst/>
            </a:prstGeom>
            <a:noFill/>
            <a:ln w="38100" cap="flat" cmpd="sng">
              <a:solidFill>
                <a:schemeClr val="tx1"/>
              </a:solidFill>
              <a:prstDash val="solid"/>
              <a:miter/>
              <a:headEnd type="none" w="med" len="med"/>
              <a:tailEnd type="none" w="med" len="med"/>
            </a:ln>
          </p:spPr>
          <p:txBody>
            <a:bodyPr/>
            <a:lstStyle/>
            <a:p>
              <a:endParaRPr lang="zh-CN" altLang="en-US"/>
            </a:p>
          </p:txBody>
        </p:sp>
        <p:sp>
          <p:nvSpPr>
            <p:cNvPr id="122032" name="直接连接符 122031"/>
            <p:cNvSpPr/>
            <p:nvPr/>
          </p:nvSpPr>
          <p:spPr>
            <a:xfrm>
              <a:off x="4184" y="2190"/>
              <a:ext cx="0" cy="568"/>
            </a:xfrm>
            <a:prstGeom prst="line">
              <a:avLst/>
            </a:prstGeom>
            <a:ln w="38100" cap="flat" cmpd="sng">
              <a:solidFill>
                <a:schemeClr val="tx1"/>
              </a:solidFill>
              <a:prstDash val="solid"/>
              <a:headEnd type="none" w="med" len="med"/>
              <a:tailEnd type="none" w="med" len="med"/>
            </a:ln>
          </p:spPr>
        </p:sp>
        <p:sp>
          <p:nvSpPr>
            <p:cNvPr id="122033" name="直接连接符 122032"/>
            <p:cNvSpPr/>
            <p:nvPr/>
          </p:nvSpPr>
          <p:spPr>
            <a:xfrm>
              <a:off x="4184" y="3550"/>
              <a:ext cx="0" cy="1533"/>
            </a:xfrm>
            <a:prstGeom prst="line">
              <a:avLst/>
            </a:prstGeom>
            <a:ln w="38100" cap="flat" cmpd="sng">
              <a:solidFill>
                <a:schemeClr val="tx1"/>
              </a:solidFill>
              <a:prstDash val="solid"/>
              <a:headEnd type="none" w="med" len="med"/>
              <a:tailEnd type="none" w="med" len="med"/>
            </a:ln>
          </p:spPr>
        </p:sp>
        <p:sp>
          <p:nvSpPr>
            <p:cNvPr id="122036" name="文本框 122035"/>
            <p:cNvSpPr txBox="1"/>
            <p:nvPr/>
          </p:nvSpPr>
          <p:spPr>
            <a:xfrm>
              <a:off x="3271" y="2758"/>
              <a:ext cx="850" cy="720"/>
            </a:xfrm>
            <a:prstGeom prst="rect">
              <a:avLst/>
            </a:prstGeom>
            <a:noFill/>
            <a:ln w="38100">
              <a:noFill/>
            </a:ln>
          </p:spPr>
          <p:txBody>
            <a:bodyPr>
              <a:spAutoFit/>
            </a:bodyPr>
            <a:lstStyle/>
            <a:p>
              <a:pPr>
                <a:spcBef>
                  <a:spcPct val="50000"/>
                </a:spcBef>
              </a:pPr>
              <a:r>
                <a:rPr lang="en-US" altLang="zh-CN" b="1" i="1">
                  <a:latin typeface="Times New Roman" panose="02020603050405020304" pitchFamily="18" charset="0"/>
                </a:rPr>
                <a:t>R</a:t>
              </a:r>
              <a:r>
                <a:rPr lang="en-US" altLang="zh-CN" b="1" baseline="-25000">
                  <a:latin typeface="Times New Roman" panose="02020603050405020304" pitchFamily="18" charset="0"/>
                </a:rPr>
                <a:t>S</a:t>
              </a:r>
            </a:p>
          </p:txBody>
        </p:sp>
        <p:sp>
          <p:nvSpPr>
            <p:cNvPr id="122037" name="文本框 122036"/>
            <p:cNvSpPr txBox="1"/>
            <p:nvPr/>
          </p:nvSpPr>
          <p:spPr>
            <a:xfrm>
              <a:off x="3106" y="3835"/>
              <a:ext cx="850" cy="720"/>
            </a:xfrm>
            <a:prstGeom prst="rect">
              <a:avLst/>
            </a:prstGeom>
            <a:noFill/>
            <a:ln w="38100">
              <a:noFill/>
            </a:ln>
          </p:spPr>
          <p:txBody>
            <a:bodyPr>
              <a:spAutoFit/>
            </a:bodyPr>
            <a:lstStyle/>
            <a:p>
              <a:pPr>
                <a:spcBef>
                  <a:spcPct val="50000"/>
                </a:spcBef>
              </a:pPr>
              <a:r>
                <a:rPr lang="en-US" altLang="zh-CN" b="1" i="1" err="1">
                  <a:latin typeface="Times New Roman" panose="02020603050405020304" pitchFamily="18" charset="0"/>
                </a:rPr>
                <a:t>u</a:t>
              </a:r>
              <a:r>
                <a:rPr lang="en-US" altLang="zh-CN" b="1" baseline="-25000" err="1">
                  <a:latin typeface="Times New Roman" panose="02020603050405020304" pitchFamily="18" charset="0"/>
                </a:rPr>
                <a:t>S</a:t>
              </a:r>
              <a:endParaRPr lang="en-US" altLang="zh-CN" b="1" baseline="-25000">
                <a:latin typeface="Times New Roman" panose="02020603050405020304" pitchFamily="18" charset="0"/>
              </a:endParaRPr>
            </a:p>
          </p:txBody>
        </p:sp>
        <p:sp>
          <p:nvSpPr>
            <p:cNvPr id="122038" name="文本框 122037"/>
            <p:cNvSpPr txBox="1"/>
            <p:nvPr/>
          </p:nvSpPr>
          <p:spPr>
            <a:xfrm>
              <a:off x="4524" y="1285"/>
              <a:ext cx="623" cy="720"/>
            </a:xfrm>
            <a:prstGeom prst="rect">
              <a:avLst/>
            </a:prstGeom>
            <a:noFill/>
            <a:ln w="38100">
              <a:noFill/>
            </a:ln>
          </p:spPr>
          <p:txBody>
            <a:bodyPr>
              <a:spAutoFit/>
            </a:bodyPr>
            <a:lstStyle/>
            <a:p>
              <a:pPr>
                <a:spcBef>
                  <a:spcPct val="50000"/>
                </a:spcBef>
              </a:pPr>
              <a:r>
                <a:rPr lang="en-US" altLang="zh-CN" b="1" i="1">
                  <a:latin typeface="Times New Roman" panose="02020603050405020304" pitchFamily="18" charset="0"/>
                </a:rPr>
                <a:t>i</a:t>
              </a:r>
              <a:r>
                <a:rPr lang="en-US" altLang="zh-CN" b="1" baseline="-25000">
                  <a:latin typeface="Times New Roman" panose="02020603050405020304" pitchFamily="18" charset="0"/>
                </a:rPr>
                <a:t>i</a:t>
              </a:r>
            </a:p>
          </p:txBody>
        </p:sp>
        <p:sp>
          <p:nvSpPr>
            <p:cNvPr id="122040" name="直接连接符 122039"/>
            <p:cNvSpPr/>
            <p:nvPr/>
          </p:nvSpPr>
          <p:spPr>
            <a:xfrm>
              <a:off x="4180" y="2020"/>
              <a:ext cx="850" cy="0"/>
            </a:xfrm>
            <a:prstGeom prst="line">
              <a:avLst/>
            </a:prstGeom>
            <a:ln w="38100" cap="flat" cmpd="sng">
              <a:solidFill>
                <a:schemeClr val="tx1"/>
              </a:solidFill>
              <a:prstDash val="solid"/>
              <a:headEnd type="none" w="med" len="med"/>
              <a:tailEnd type="stealth" w="med" len="lg"/>
            </a:ln>
          </p:spPr>
        </p:sp>
        <p:sp>
          <p:nvSpPr>
            <p:cNvPr id="122041" name="文本框 122040"/>
            <p:cNvSpPr txBox="1"/>
            <p:nvPr/>
          </p:nvSpPr>
          <p:spPr>
            <a:xfrm>
              <a:off x="9600" y="3341"/>
              <a:ext cx="850" cy="720"/>
            </a:xfrm>
            <a:prstGeom prst="rect">
              <a:avLst/>
            </a:prstGeom>
            <a:noFill/>
            <a:ln w="38100">
              <a:noFill/>
            </a:ln>
          </p:spPr>
          <p:txBody>
            <a:bodyPr>
              <a:spAutoFit/>
            </a:bodyPr>
            <a:lstStyle/>
            <a:p>
              <a:pPr>
                <a:spcBef>
                  <a:spcPct val="50000"/>
                </a:spcBef>
              </a:pPr>
              <a:r>
                <a:rPr lang="en-US" altLang="zh-CN" b="1" i="1">
                  <a:latin typeface="Times New Roman" panose="02020603050405020304" pitchFamily="18" charset="0"/>
                </a:rPr>
                <a:t>R</a:t>
              </a:r>
              <a:r>
                <a:rPr lang="en-US" altLang="zh-CN" b="1" baseline="-25000">
                  <a:latin typeface="Times New Roman" panose="02020603050405020304" pitchFamily="18" charset="0"/>
                </a:rPr>
                <a:t>L</a:t>
              </a:r>
            </a:p>
          </p:txBody>
        </p:sp>
        <p:sp>
          <p:nvSpPr>
            <p:cNvPr id="122044" name="文本框 122043"/>
            <p:cNvSpPr txBox="1"/>
            <p:nvPr/>
          </p:nvSpPr>
          <p:spPr>
            <a:xfrm>
              <a:off x="4524" y="3325"/>
              <a:ext cx="683" cy="720"/>
            </a:xfrm>
            <a:prstGeom prst="rect">
              <a:avLst/>
            </a:prstGeom>
            <a:noFill/>
            <a:ln w="38100">
              <a:noFill/>
            </a:ln>
          </p:spPr>
          <p:txBody>
            <a:bodyPr>
              <a:spAutoFit/>
            </a:bodyPr>
            <a:lstStyle/>
            <a:p>
              <a:pPr>
                <a:spcBef>
                  <a:spcPct val="50000"/>
                </a:spcBef>
              </a:pPr>
              <a:r>
                <a:rPr lang="en-US" altLang="zh-CN" b="1" i="1" err="1">
                  <a:solidFill>
                    <a:srgbClr val="FF0000"/>
                  </a:solidFill>
                  <a:latin typeface="Times New Roman" panose="02020603050405020304" pitchFamily="18" charset="0"/>
                </a:rPr>
                <a:t>u</a:t>
              </a:r>
              <a:r>
                <a:rPr lang="en-US" altLang="zh-CN" b="1" baseline="-25000" err="1">
                  <a:solidFill>
                    <a:srgbClr val="FF0000"/>
                  </a:solidFill>
                  <a:latin typeface="Times New Roman" panose="02020603050405020304" pitchFamily="18" charset="0"/>
                </a:rPr>
                <a:t>i</a:t>
              </a:r>
              <a:endParaRPr lang="en-US" altLang="zh-CN" b="1" baseline="-25000">
                <a:solidFill>
                  <a:srgbClr val="FF0000"/>
                </a:solidFill>
                <a:latin typeface="Times New Roman" panose="02020603050405020304" pitchFamily="18" charset="0"/>
              </a:endParaRPr>
            </a:p>
          </p:txBody>
        </p:sp>
        <p:sp>
          <p:nvSpPr>
            <p:cNvPr id="122046" name="矩形 122045"/>
            <p:cNvSpPr/>
            <p:nvPr/>
          </p:nvSpPr>
          <p:spPr>
            <a:xfrm>
              <a:off x="5146" y="1508"/>
              <a:ext cx="3114" cy="4083"/>
            </a:xfrm>
            <a:prstGeom prst="rect">
              <a:avLst/>
            </a:prstGeom>
            <a:noFill/>
            <a:ln w="38100" cap="rnd" cmpd="sng">
              <a:solidFill>
                <a:schemeClr val="tx1"/>
              </a:solidFill>
              <a:prstDash val="sysDot"/>
              <a:miter/>
              <a:headEnd type="none" w="med" len="med"/>
              <a:tailEnd type="none" w="med" len="med"/>
            </a:ln>
          </p:spPr>
          <p:txBody>
            <a:bodyPr/>
            <a:lstStyle/>
            <a:p>
              <a:endParaRPr lang="zh-CN" altLang="en-US"/>
            </a:p>
          </p:txBody>
        </p:sp>
        <p:sp>
          <p:nvSpPr>
            <p:cNvPr id="122047" name="矩形 122046"/>
            <p:cNvSpPr/>
            <p:nvPr/>
          </p:nvSpPr>
          <p:spPr>
            <a:xfrm>
              <a:off x="5654" y="3268"/>
              <a:ext cx="228" cy="793"/>
            </a:xfrm>
            <a:prstGeom prst="rect">
              <a:avLst/>
            </a:prstGeom>
            <a:noFill/>
            <a:ln w="38100" cap="flat" cmpd="sng">
              <a:solidFill>
                <a:schemeClr val="tx1"/>
              </a:solidFill>
              <a:prstDash val="solid"/>
              <a:miter/>
              <a:headEnd type="none" w="med" len="med"/>
              <a:tailEnd type="none" w="med" len="med"/>
            </a:ln>
          </p:spPr>
          <p:txBody>
            <a:bodyPr/>
            <a:lstStyle/>
            <a:p>
              <a:endParaRPr lang="zh-CN" altLang="en-US"/>
            </a:p>
          </p:txBody>
        </p:sp>
        <p:sp>
          <p:nvSpPr>
            <p:cNvPr id="122048" name="矩形 122047"/>
            <p:cNvSpPr/>
            <p:nvPr/>
          </p:nvSpPr>
          <p:spPr>
            <a:xfrm>
              <a:off x="7469" y="2588"/>
              <a:ext cx="228" cy="793"/>
            </a:xfrm>
            <a:prstGeom prst="rect">
              <a:avLst/>
            </a:prstGeom>
            <a:noFill/>
            <a:ln w="38100" cap="flat" cmpd="sng">
              <a:solidFill>
                <a:schemeClr val="tx1"/>
              </a:solidFill>
              <a:prstDash val="solid"/>
              <a:miter/>
              <a:headEnd type="none" w="med" len="med"/>
              <a:tailEnd type="none" w="med" len="med"/>
            </a:ln>
          </p:spPr>
          <p:txBody>
            <a:bodyPr/>
            <a:lstStyle/>
            <a:p>
              <a:endParaRPr lang="zh-CN" altLang="en-US"/>
            </a:p>
          </p:txBody>
        </p:sp>
        <p:sp>
          <p:nvSpPr>
            <p:cNvPr id="122049" name="菱形 122048"/>
            <p:cNvSpPr/>
            <p:nvPr/>
          </p:nvSpPr>
          <p:spPr>
            <a:xfrm>
              <a:off x="7356" y="3835"/>
              <a:ext cx="453" cy="795"/>
            </a:xfrm>
            <a:prstGeom prst="diamond">
              <a:avLst/>
            </a:prstGeom>
            <a:noFill/>
            <a:ln w="38100" cap="flat" cmpd="sng">
              <a:solidFill>
                <a:schemeClr val="tx1"/>
              </a:solidFill>
              <a:prstDash val="solid"/>
              <a:miter/>
              <a:headEnd type="none" w="med" len="med"/>
              <a:tailEnd type="none" w="med" len="med"/>
            </a:ln>
          </p:spPr>
          <p:txBody>
            <a:bodyPr/>
            <a:lstStyle/>
            <a:p>
              <a:endParaRPr lang="zh-CN" altLang="en-US"/>
            </a:p>
          </p:txBody>
        </p:sp>
        <p:sp>
          <p:nvSpPr>
            <p:cNvPr id="122050" name="直接连接符 122049"/>
            <p:cNvSpPr/>
            <p:nvPr/>
          </p:nvSpPr>
          <p:spPr>
            <a:xfrm>
              <a:off x="7581" y="2193"/>
              <a:ext cx="0" cy="395"/>
            </a:xfrm>
            <a:prstGeom prst="line">
              <a:avLst/>
            </a:prstGeom>
            <a:ln w="38100" cap="flat" cmpd="sng">
              <a:solidFill>
                <a:schemeClr val="tx1"/>
              </a:solidFill>
              <a:prstDash val="solid"/>
              <a:headEnd type="none" w="med" len="med"/>
              <a:tailEnd type="none" w="med" len="med"/>
            </a:ln>
          </p:spPr>
        </p:sp>
        <p:sp>
          <p:nvSpPr>
            <p:cNvPr id="122051" name="直接连接符 122050"/>
            <p:cNvSpPr/>
            <p:nvPr/>
          </p:nvSpPr>
          <p:spPr>
            <a:xfrm>
              <a:off x="5766" y="2193"/>
              <a:ext cx="0" cy="1075"/>
            </a:xfrm>
            <a:prstGeom prst="line">
              <a:avLst/>
            </a:prstGeom>
            <a:ln w="38100" cap="flat" cmpd="sng">
              <a:solidFill>
                <a:schemeClr val="tx1"/>
              </a:solidFill>
              <a:prstDash val="solid"/>
              <a:headEnd type="none" w="med" len="med"/>
              <a:tailEnd type="none" w="med" len="med"/>
            </a:ln>
          </p:spPr>
        </p:sp>
        <p:sp>
          <p:nvSpPr>
            <p:cNvPr id="122052" name="直接连接符 122051"/>
            <p:cNvSpPr/>
            <p:nvPr/>
          </p:nvSpPr>
          <p:spPr>
            <a:xfrm>
              <a:off x="5766" y="4063"/>
              <a:ext cx="0" cy="990"/>
            </a:xfrm>
            <a:prstGeom prst="line">
              <a:avLst/>
            </a:prstGeom>
            <a:ln w="38100" cap="flat" cmpd="sng">
              <a:solidFill>
                <a:schemeClr val="tx1"/>
              </a:solidFill>
              <a:prstDash val="solid"/>
              <a:headEnd type="none" w="med" len="med"/>
              <a:tailEnd type="oval" w="med" len="med"/>
            </a:ln>
          </p:spPr>
        </p:sp>
        <p:sp>
          <p:nvSpPr>
            <p:cNvPr id="122053" name="文本框 122052"/>
            <p:cNvSpPr txBox="1"/>
            <p:nvPr/>
          </p:nvSpPr>
          <p:spPr>
            <a:xfrm>
              <a:off x="5882" y="3283"/>
              <a:ext cx="1135" cy="580"/>
            </a:xfrm>
            <a:prstGeom prst="rect">
              <a:avLst/>
            </a:prstGeom>
            <a:noFill/>
            <a:ln w="38100">
              <a:noFill/>
            </a:ln>
          </p:spPr>
          <p:txBody>
            <a:bodyPr>
              <a:spAutoFit/>
            </a:bodyPr>
            <a:lstStyle/>
            <a:p>
              <a:pPr>
                <a:spcBef>
                  <a:spcPct val="50000"/>
                </a:spcBef>
              </a:pPr>
              <a:r>
                <a:rPr lang="en-US" altLang="zh-CN" b="1" i="1">
                  <a:latin typeface="Times New Roman" panose="02020603050405020304" pitchFamily="18" charset="0"/>
                </a:rPr>
                <a:t>R</a:t>
              </a:r>
              <a:r>
                <a:rPr lang="en-US" altLang="zh-CN" b="1" baseline="-25000">
                  <a:latin typeface="Times New Roman" panose="02020603050405020304" pitchFamily="18" charset="0"/>
                </a:rPr>
                <a:t>i</a:t>
              </a:r>
            </a:p>
          </p:txBody>
        </p:sp>
        <p:sp>
          <p:nvSpPr>
            <p:cNvPr id="122054" name="文本框 122053"/>
            <p:cNvSpPr txBox="1"/>
            <p:nvPr/>
          </p:nvSpPr>
          <p:spPr>
            <a:xfrm>
              <a:off x="6787" y="2558"/>
              <a:ext cx="963" cy="580"/>
            </a:xfrm>
            <a:prstGeom prst="rect">
              <a:avLst/>
            </a:prstGeom>
            <a:noFill/>
            <a:ln w="38100">
              <a:noFill/>
            </a:ln>
          </p:spPr>
          <p:txBody>
            <a:bodyPr>
              <a:spAutoFit/>
            </a:bodyPr>
            <a:lstStyle/>
            <a:p>
              <a:pPr>
                <a:spcBef>
                  <a:spcPct val="50000"/>
                </a:spcBef>
              </a:pPr>
              <a:r>
                <a:rPr lang="en-US" altLang="zh-CN" b="1" i="1">
                  <a:latin typeface="Times New Roman" panose="02020603050405020304" pitchFamily="18" charset="0"/>
                </a:rPr>
                <a:t>R</a:t>
              </a:r>
              <a:r>
                <a:rPr lang="en-US" altLang="zh-CN" b="1" baseline="-25000">
                  <a:latin typeface="Times New Roman" panose="02020603050405020304" pitchFamily="18" charset="0"/>
                </a:rPr>
                <a:t>o</a:t>
              </a:r>
            </a:p>
          </p:txBody>
        </p:sp>
        <p:sp>
          <p:nvSpPr>
            <p:cNvPr id="122055" name="文本框 122054"/>
            <p:cNvSpPr txBox="1"/>
            <p:nvPr/>
          </p:nvSpPr>
          <p:spPr>
            <a:xfrm>
              <a:off x="6275" y="3891"/>
              <a:ext cx="1475" cy="580"/>
            </a:xfrm>
            <a:prstGeom prst="rect">
              <a:avLst/>
            </a:prstGeom>
            <a:noFill/>
            <a:ln w="38100">
              <a:noFill/>
            </a:ln>
          </p:spPr>
          <p:txBody>
            <a:bodyPr>
              <a:spAutoFit/>
            </a:bodyPr>
            <a:lstStyle/>
            <a:p>
              <a:pPr>
                <a:spcBef>
                  <a:spcPct val="50000"/>
                </a:spcBef>
              </a:pPr>
              <a:r>
                <a:rPr lang="en-US" altLang="zh-CN" b="1" i="1">
                  <a:latin typeface="Times New Roman" panose="02020603050405020304" pitchFamily="18" charset="0"/>
                </a:rPr>
                <a:t>A</a:t>
              </a:r>
              <a:r>
                <a:rPr lang="en-US" altLang="zh-CN" b="1" baseline="-25000">
                  <a:latin typeface="Times New Roman" panose="02020603050405020304" pitchFamily="18" charset="0"/>
                </a:rPr>
                <a:t>uo</a:t>
              </a:r>
              <a:r>
                <a:rPr lang="en-US" altLang="zh-CN" b="1" i="1">
                  <a:latin typeface="Times New Roman" panose="02020603050405020304" pitchFamily="18" charset="0"/>
                </a:rPr>
                <a:t>u</a:t>
              </a:r>
              <a:r>
                <a:rPr lang="en-US" altLang="zh-CN" b="1" baseline="-25000">
                  <a:latin typeface="Times New Roman" panose="02020603050405020304" pitchFamily="18" charset="0"/>
                </a:rPr>
                <a:t>i</a:t>
              </a:r>
            </a:p>
          </p:txBody>
        </p:sp>
        <p:sp>
          <p:nvSpPr>
            <p:cNvPr id="122056" name="文本框 122055"/>
            <p:cNvSpPr txBox="1"/>
            <p:nvPr/>
          </p:nvSpPr>
          <p:spPr>
            <a:xfrm>
              <a:off x="6619" y="3268"/>
              <a:ext cx="568" cy="818"/>
            </a:xfrm>
            <a:prstGeom prst="rect">
              <a:avLst/>
            </a:prstGeom>
            <a:noFill/>
            <a:ln w="38100">
              <a:noFill/>
            </a:ln>
          </p:spPr>
          <p:txBody>
            <a:bodyPr lIns="90000" tIns="46800" rIns="90000" bIns="46800">
              <a:spAutoFit/>
            </a:bodyPr>
            <a:lstStyle/>
            <a:p>
              <a:pPr>
                <a:spcBef>
                  <a:spcPct val="50000"/>
                </a:spcBef>
              </a:pPr>
              <a:r>
                <a:rPr lang="en-US" altLang="zh-CN" sz="2800" b="1">
                  <a:latin typeface="Times New Roman" panose="02020603050405020304" pitchFamily="18" charset="0"/>
                  <a:ea typeface="楷体_GB2312" pitchFamily="49" charset="-122"/>
                </a:rPr>
                <a:t>+</a:t>
              </a:r>
            </a:p>
          </p:txBody>
        </p:sp>
        <p:sp>
          <p:nvSpPr>
            <p:cNvPr id="122057" name="文本框 122056"/>
            <p:cNvSpPr txBox="1"/>
            <p:nvPr/>
          </p:nvSpPr>
          <p:spPr>
            <a:xfrm>
              <a:off x="6506" y="4425"/>
              <a:ext cx="680" cy="818"/>
            </a:xfrm>
            <a:prstGeom prst="rect">
              <a:avLst/>
            </a:prstGeom>
            <a:noFill/>
            <a:ln w="38100">
              <a:noFill/>
            </a:ln>
          </p:spPr>
          <p:txBody>
            <a:bodyPr lIns="90000" tIns="46800" rIns="90000" bIns="46800">
              <a:spAutoFit/>
            </a:bodyPr>
            <a:lstStyle/>
            <a:p>
              <a:pPr>
                <a:spcBef>
                  <a:spcPct val="50000"/>
                </a:spcBef>
              </a:pPr>
              <a:r>
                <a:rPr lang="zh-CN" altLang="en-US" sz="2800" b="1" dirty="0">
                  <a:latin typeface="Times New Roman" panose="02020603050405020304" pitchFamily="18" charset="0"/>
                  <a:ea typeface="楷体_GB2312" pitchFamily="49" charset="-122"/>
                </a:rPr>
                <a:t>－</a:t>
              </a:r>
            </a:p>
          </p:txBody>
        </p:sp>
        <p:sp>
          <p:nvSpPr>
            <p:cNvPr id="122058" name="直接连接符 122057"/>
            <p:cNvSpPr/>
            <p:nvPr/>
          </p:nvSpPr>
          <p:spPr>
            <a:xfrm>
              <a:off x="6673" y="5060"/>
              <a:ext cx="0" cy="340"/>
            </a:xfrm>
            <a:prstGeom prst="line">
              <a:avLst/>
            </a:prstGeom>
            <a:ln w="38100" cap="flat" cmpd="sng">
              <a:solidFill>
                <a:schemeClr val="tx1"/>
              </a:solidFill>
              <a:prstDash val="solid"/>
              <a:headEnd type="none" w="med" len="med"/>
              <a:tailEnd type="none" w="med" len="med"/>
            </a:ln>
          </p:spPr>
        </p:sp>
        <p:sp>
          <p:nvSpPr>
            <p:cNvPr id="122059" name="文本框 122058"/>
            <p:cNvSpPr txBox="1"/>
            <p:nvPr/>
          </p:nvSpPr>
          <p:spPr>
            <a:xfrm>
              <a:off x="3161" y="3383"/>
              <a:ext cx="568" cy="818"/>
            </a:xfrm>
            <a:prstGeom prst="rect">
              <a:avLst/>
            </a:prstGeom>
            <a:noFill/>
            <a:ln w="38100">
              <a:noFill/>
            </a:ln>
          </p:spPr>
          <p:txBody>
            <a:bodyPr lIns="90000" tIns="46800" rIns="90000" bIns="46800">
              <a:spAutoFit/>
            </a:bodyPr>
            <a:lstStyle/>
            <a:p>
              <a:pPr>
                <a:spcBef>
                  <a:spcPct val="50000"/>
                </a:spcBef>
              </a:pPr>
              <a:r>
                <a:rPr lang="en-US" altLang="zh-CN" sz="2800" b="1">
                  <a:latin typeface="Times New Roman" panose="02020603050405020304" pitchFamily="18" charset="0"/>
                  <a:ea typeface="楷体_GB2312" pitchFamily="49" charset="-122"/>
                </a:rPr>
                <a:t>+</a:t>
              </a:r>
            </a:p>
          </p:txBody>
        </p:sp>
        <p:sp>
          <p:nvSpPr>
            <p:cNvPr id="122060" name="文本框 122059"/>
            <p:cNvSpPr txBox="1"/>
            <p:nvPr/>
          </p:nvSpPr>
          <p:spPr>
            <a:xfrm>
              <a:off x="3161" y="4233"/>
              <a:ext cx="568" cy="818"/>
            </a:xfrm>
            <a:prstGeom prst="rect">
              <a:avLst/>
            </a:prstGeom>
            <a:noFill/>
            <a:ln w="38100">
              <a:noFill/>
            </a:ln>
          </p:spPr>
          <p:txBody>
            <a:bodyPr lIns="90000" tIns="46800" rIns="90000" bIns="46800">
              <a:spAutoFit/>
            </a:bodyPr>
            <a:lstStyle/>
            <a:p>
              <a:pPr>
                <a:spcBef>
                  <a:spcPct val="50000"/>
                </a:spcBef>
              </a:pPr>
              <a:r>
                <a:rPr lang="en-US" altLang="zh-CN" sz="2800" b="1">
                  <a:latin typeface="Times New Roman" panose="02020603050405020304" pitchFamily="18" charset="0"/>
                  <a:ea typeface="楷体_GB2312" pitchFamily="49" charset="-122"/>
                </a:rPr>
                <a:t>–</a:t>
              </a:r>
            </a:p>
          </p:txBody>
        </p:sp>
        <p:sp>
          <p:nvSpPr>
            <p:cNvPr id="122065" name="矩形 122064"/>
            <p:cNvSpPr/>
            <p:nvPr/>
          </p:nvSpPr>
          <p:spPr>
            <a:xfrm>
              <a:off x="9399" y="3238"/>
              <a:ext cx="228" cy="793"/>
            </a:xfrm>
            <a:prstGeom prst="rect">
              <a:avLst/>
            </a:prstGeom>
            <a:noFill/>
            <a:ln w="38100" cap="flat" cmpd="sng">
              <a:solidFill>
                <a:schemeClr val="tx1"/>
              </a:solidFill>
              <a:prstDash val="solid"/>
              <a:miter/>
              <a:headEnd type="none" w="med" len="med"/>
              <a:tailEnd type="none" w="med" len="med"/>
            </a:ln>
          </p:spPr>
          <p:txBody>
            <a:bodyPr/>
            <a:lstStyle/>
            <a:p>
              <a:endParaRPr lang="zh-CN" altLang="en-US"/>
            </a:p>
          </p:txBody>
        </p:sp>
        <p:sp>
          <p:nvSpPr>
            <p:cNvPr id="122069" name="直接连接符 122068"/>
            <p:cNvSpPr/>
            <p:nvPr/>
          </p:nvSpPr>
          <p:spPr>
            <a:xfrm>
              <a:off x="9511" y="2163"/>
              <a:ext cx="0" cy="1075"/>
            </a:xfrm>
            <a:prstGeom prst="line">
              <a:avLst/>
            </a:prstGeom>
            <a:ln w="38100" cap="flat" cmpd="sng">
              <a:solidFill>
                <a:schemeClr val="tx1"/>
              </a:solidFill>
              <a:prstDash val="solid"/>
              <a:headEnd type="none" w="med" len="med"/>
              <a:tailEnd type="none" w="med" len="med"/>
            </a:ln>
          </p:spPr>
        </p:sp>
        <p:sp>
          <p:nvSpPr>
            <p:cNvPr id="122070" name="直接连接符 122069"/>
            <p:cNvSpPr/>
            <p:nvPr/>
          </p:nvSpPr>
          <p:spPr>
            <a:xfrm>
              <a:off x="9511" y="4033"/>
              <a:ext cx="3" cy="963"/>
            </a:xfrm>
            <a:prstGeom prst="line">
              <a:avLst/>
            </a:prstGeom>
            <a:ln w="38100" cap="flat" cmpd="sng">
              <a:solidFill>
                <a:schemeClr val="tx1"/>
              </a:solidFill>
              <a:prstDash val="solid"/>
              <a:headEnd type="none" w="med" len="med"/>
              <a:tailEnd type="none" w="med" len="med"/>
            </a:ln>
          </p:spPr>
        </p:sp>
        <p:sp>
          <p:nvSpPr>
            <p:cNvPr id="122094" name="文本框 122093"/>
            <p:cNvSpPr txBox="1"/>
            <p:nvPr/>
          </p:nvSpPr>
          <p:spPr>
            <a:xfrm>
              <a:off x="8381" y="2118"/>
              <a:ext cx="568" cy="818"/>
            </a:xfrm>
            <a:prstGeom prst="rect">
              <a:avLst/>
            </a:prstGeom>
            <a:noFill/>
            <a:ln w="38100">
              <a:noFill/>
            </a:ln>
          </p:spPr>
          <p:txBody>
            <a:bodyPr lIns="90000" tIns="46800" rIns="90000" bIns="46800">
              <a:spAutoFit/>
            </a:bodyPr>
            <a:lstStyle/>
            <a:p>
              <a:pPr>
                <a:spcBef>
                  <a:spcPct val="50000"/>
                </a:spcBef>
              </a:pPr>
              <a:r>
                <a:rPr lang="en-US" altLang="zh-CN" sz="2800" b="1">
                  <a:latin typeface="Times New Roman" panose="02020603050405020304" pitchFamily="18" charset="0"/>
                  <a:ea typeface="楷体_GB2312" pitchFamily="49" charset="-122"/>
                </a:rPr>
                <a:t>+</a:t>
              </a:r>
            </a:p>
          </p:txBody>
        </p:sp>
        <p:sp>
          <p:nvSpPr>
            <p:cNvPr id="122095" name="文本框 122094"/>
            <p:cNvSpPr txBox="1"/>
            <p:nvPr/>
          </p:nvSpPr>
          <p:spPr>
            <a:xfrm>
              <a:off x="8436" y="4178"/>
              <a:ext cx="568" cy="818"/>
            </a:xfrm>
            <a:prstGeom prst="rect">
              <a:avLst/>
            </a:prstGeom>
            <a:noFill/>
            <a:ln w="38100">
              <a:noFill/>
            </a:ln>
          </p:spPr>
          <p:txBody>
            <a:bodyPr lIns="90000" tIns="46800" rIns="90000" bIns="46800">
              <a:spAutoFit/>
            </a:bodyPr>
            <a:lstStyle/>
            <a:p>
              <a:pPr>
                <a:spcBef>
                  <a:spcPct val="50000"/>
                </a:spcBef>
              </a:pPr>
              <a:r>
                <a:rPr lang="en-US" altLang="zh-CN" sz="2800" b="1">
                  <a:latin typeface="Times New Roman" panose="02020603050405020304" pitchFamily="18" charset="0"/>
                  <a:ea typeface="楷体_GB2312" pitchFamily="49" charset="-122"/>
                </a:rPr>
                <a:t>–</a:t>
              </a:r>
            </a:p>
          </p:txBody>
        </p:sp>
        <p:sp>
          <p:nvSpPr>
            <p:cNvPr id="122096" name="文本框 122095"/>
            <p:cNvSpPr txBox="1"/>
            <p:nvPr/>
          </p:nvSpPr>
          <p:spPr>
            <a:xfrm>
              <a:off x="8375" y="3268"/>
              <a:ext cx="1018" cy="580"/>
            </a:xfrm>
            <a:prstGeom prst="rect">
              <a:avLst/>
            </a:prstGeom>
            <a:noFill/>
            <a:ln w="38100">
              <a:noFill/>
            </a:ln>
          </p:spPr>
          <p:txBody>
            <a:bodyPr>
              <a:spAutoFit/>
            </a:bodyPr>
            <a:lstStyle/>
            <a:p>
              <a:pPr>
                <a:spcBef>
                  <a:spcPct val="50000"/>
                </a:spcBef>
              </a:pPr>
              <a:r>
                <a:rPr lang="en-US" altLang="zh-CN" b="1" i="1">
                  <a:latin typeface="Times New Roman" panose="02020603050405020304" pitchFamily="18" charset="0"/>
                </a:rPr>
                <a:t>u</a:t>
              </a:r>
              <a:r>
                <a:rPr lang="en-US" altLang="zh-CN" b="1" baseline="-25000">
                  <a:latin typeface="Times New Roman" panose="02020603050405020304" pitchFamily="18" charset="0"/>
                </a:rPr>
                <a:t>o</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23553"/>
          <p:cNvSpPr>
            <a:spLocks noGrp="1"/>
          </p:cNvSpPr>
          <p:nvPr>
            <p:ph type="title"/>
          </p:nvPr>
        </p:nvSpPr>
        <p:spPr>
          <a:xfrm>
            <a:off x="323850" y="765175"/>
            <a:ext cx="7073900" cy="465138"/>
          </a:xfrm>
        </p:spPr>
        <p:txBody>
          <a:bodyPr anchor="ctr"/>
          <a:lstStyle/>
          <a:p>
            <a:pPr algn="l"/>
            <a:r>
              <a:rPr lang="en-US" altLang="zh-CN" sz="2800" dirty="0">
                <a:solidFill>
                  <a:schemeClr val="tx1"/>
                </a:solidFill>
                <a:latin typeface="华文行楷" panose="02010800040101010101" pitchFamily="2" charset="-122"/>
                <a:ea typeface="华文行楷" panose="02010800040101010101" pitchFamily="2" charset="-122"/>
              </a:rPr>
              <a:t>2</a:t>
            </a:r>
            <a:r>
              <a:rPr lang="zh-CN" altLang="en-US" sz="2800" dirty="0">
                <a:solidFill>
                  <a:schemeClr val="tx1"/>
                </a:solidFill>
                <a:latin typeface="华文行楷" panose="02010800040101010101" pitchFamily="2" charset="-122"/>
                <a:ea typeface="华文行楷" panose="02010800040101010101" pitchFamily="2" charset="-122"/>
              </a:rPr>
              <a:t>、集成运放的非线性工作区</a:t>
            </a:r>
          </a:p>
        </p:txBody>
      </p:sp>
      <p:sp>
        <p:nvSpPr>
          <p:cNvPr id="23555" name="文本框 23554"/>
          <p:cNvSpPr txBox="1"/>
          <p:nvPr/>
        </p:nvSpPr>
        <p:spPr>
          <a:xfrm>
            <a:off x="877888" y="1166813"/>
            <a:ext cx="6858000" cy="457200"/>
          </a:xfrm>
          <a:prstGeom prst="rect">
            <a:avLst/>
          </a:prstGeom>
          <a:noFill/>
          <a:ln w="9525">
            <a:noFill/>
          </a:ln>
        </p:spPr>
        <p:txBody>
          <a:bodyPr>
            <a:spAutoFit/>
          </a:bodyPr>
          <a:lstStyle/>
          <a:p>
            <a:pPr>
              <a:spcBef>
                <a:spcPct val="50000"/>
              </a:spcBef>
            </a:pPr>
            <a:r>
              <a:rPr lang="zh-CN" altLang="en-US" sz="2400" b="1" dirty="0">
                <a:latin typeface="Times New Roman" panose="02020603050405020304" pitchFamily="18" charset="0"/>
              </a:rPr>
              <a:t>电路特征：集成运放处于开环或仅引入正反馈</a:t>
            </a:r>
          </a:p>
        </p:txBody>
      </p:sp>
      <p:sp>
        <p:nvSpPr>
          <p:cNvPr id="23556" name="文本框 23555"/>
          <p:cNvSpPr txBox="1"/>
          <p:nvPr/>
        </p:nvSpPr>
        <p:spPr>
          <a:xfrm>
            <a:off x="573088" y="3605213"/>
            <a:ext cx="5151437" cy="457200"/>
          </a:xfrm>
          <a:prstGeom prst="rect">
            <a:avLst/>
          </a:prstGeom>
          <a:noFill/>
          <a:ln w="9525">
            <a:noFill/>
          </a:ln>
        </p:spPr>
        <p:txBody>
          <a:bodyPr>
            <a:spAutoFit/>
          </a:bodyPr>
          <a:lstStyle/>
          <a:p>
            <a:pPr>
              <a:spcBef>
                <a:spcPct val="50000"/>
              </a:spcBef>
            </a:pPr>
            <a:r>
              <a:rPr lang="zh-CN" altLang="en-US" sz="2400" b="1" dirty="0">
                <a:latin typeface="Times New Roman" panose="02020603050405020304" pitchFamily="18" charset="0"/>
              </a:rPr>
              <a:t>理想运放工作在非线性区的特点：</a:t>
            </a:r>
          </a:p>
        </p:txBody>
      </p:sp>
      <p:sp>
        <p:nvSpPr>
          <p:cNvPr id="23557" name="文本框 23556"/>
          <p:cNvSpPr txBox="1"/>
          <p:nvPr/>
        </p:nvSpPr>
        <p:spPr>
          <a:xfrm>
            <a:off x="827088" y="4005263"/>
            <a:ext cx="4191000" cy="1406525"/>
          </a:xfrm>
          <a:prstGeom prst="rect">
            <a:avLst/>
          </a:prstGeom>
          <a:noFill/>
          <a:ln w="9525">
            <a:noFill/>
          </a:ln>
        </p:spPr>
        <p:txBody>
          <a:bodyPr>
            <a:spAutoFit/>
          </a:bodyPr>
          <a:lstStyle/>
          <a:p>
            <a:pPr>
              <a:lnSpc>
                <a:spcPct val="120000"/>
              </a:lnSpc>
            </a:pPr>
            <a:r>
              <a:rPr lang="en-US" altLang="zh-CN" sz="2400" b="1" dirty="0">
                <a:latin typeface="Times New Roman" panose="02020603050405020304" pitchFamily="18" charset="0"/>
              </a:rPr>
              <a:t>1) </a:t>
            </a:r>
            <a:r>
              <a:rPr lang="zh-CN" altLang="en-US" sz="2400" b="1" dirty="0">
                <a:latin typeface="Times New Roman" panose="02020603050405020304" pitchFamily="18" charset="0"/>
              </a:rPr>
              <a:t>净输入电流为</a:t>
            </a:r>
            <a:r>
              <a:rPr lang="en-US" altLang="zh-CN" sz="2400" b="1">
                <a:latin typeface="Times New Roman" panose="02020603050405020304" pitchFamily="18" charset="0"/>
              </a:rPr>
              <a:t>0</a:t>
            </a:r>
          </a:p>
          <a:p>
            <a:pPr>
              <a:lnSpc>
                <a:spcPct val="120000"/>
              </a:lnSpc>
            </a:pPr>
            <a:r>
              <a:rPr lang="en-US" altLang="zh-CN" sz="2400" b="1">
                <a:latin typeface="Times New Roman" panose="02020603050405020304" pitchFamily="18" charset="0"/>
              </a:rPr>
              <a:t>2) </a:t>
            </a:r>
            <a:r>
              <a:rPr lang="en-US" altLang="zh-CN" sz="2400" b="1" i="1" err="1">
                <a:latin typeface="Times New Roman" panose="02020603050405020304" pitchFamily="18" charset="0"/>
              </a:rPr>
              <a:t>u</a:t>
            </a:r>
            <a:r>
              <a:rPr lang="en-US" altLang="zh-CN" sz="2400" b="1" baseline="-25000" err="1">
                <a:latin typeface="Times New Roman" panose="02020603050405020304" pitchFamily="18" charset="0"/>
              </a:rPr>
              <a:t>P</a:t>
            </a:r>
            <a:r>
              <a:rPr lang="en-US" altLang="zh-CN" sz="2400" b="1">
                <a:latin typeface="Times New Roman" panose="02020603050405020304" pitchFamily="18" charset="0"/>
              </a:rPr>
              <a:t>&gt; </a:t>
            </a:r>
            <a:r>
              <a:rPr lang="en-US" altLang="zh-CN" sz="2400" b="1" i="1" err="1">
                <a:latin typeface="Times New Roman" panose="02020603050405020304" pitchFamily="18" charset="0"/>
              </a:rPr>
              <a:t>u</a:t>
            </a:r>
            <a:r>
              <a:rPr lang="en-US" altLang="zh-CN" sz="2400" b="1" baseline="-25000" err="1">
                <a:latin typeface="Times New Roman" panose="02020603050405020304" pitchFamily="18" charset="0"/>
              </a:rPr>
              <a:t>N</a:t>
            </a:r>
            <a:r>
              <a:rPr lang="zh-CN" altLang="zh-CN" sz="2400" b="1" dirty="0">
                <a:latin typeface="Times New Roman" panose="02020603050405020304" pitchFamily="18" charset="0"/>
              </a:rPr>
              <a:t>时，</a:t>
            </a:r>
            <a:r>
              <a:rPr lang="en-US" altLang="zh-CN" sz="2400" b="1">
                <a:latin typeface="Times New Roman" panose="02020603050405020304" pitchFamily="18" charset="0"/>
              </a:rPr>
              <a:t> </a:t>
            </a:r>
            <a:r>
              <a:rPr lang="en-US" altLang="zh-CN" sz="2400" b="1" i="1" err="1">
                <a:latin typeface="Times New Roman" panose="02020603050405020304" pitchFamily="18" charset="0"/>
              </a:rPr>
              <a:t>u</a:t>
            </a:r>
            <a:r>
              <a:rPr lang="en-US" altLang="zh-CN" sz="2400" b="1" baseline="-25000" err="1">
                <a:latin typeface="Times New Roman" panose="02020603050405020304" pitchFamily="18" charset="0"/>
              </a:rPr>
              <a:t>O</a:t>
            </a:r>
            <a:r>
              <a:rPr lang="zh-CN" altLang="en-US" sz="2400" b="1" dirty="0">
                <a:latin typeface="Times New Roman" panose="02020603050405020304" pitchFamily="18" charset="0"/>
              </a:rPr>
              <a:t>＝＋</a:t>
            </a:r>
            <a:r>
              <a:rPr lang="en-US" altLang="zh-CN" sz="2400" b="1" i="1">
                <a:latin typeface="Times New Roman" panose="02020603050405020304" pitchFamily="18" charset="0"/>
              </a:rPr>
              <a:t>U</a:t>
            </a:r>
            <a:r>
              <a:rPr lang="en-US" altLang="zh-CN" sz="2400" b="1" baseline="-25000">
                <a:latin typeface="Times New Roman" panose="02020603050405020304" pitchFamily="18" charset="0"/>
              </a:rPr>
              <a:t>OM                   </a:t>
            </a:r>
            <a:r>
              <a:rPr lang="en-US" altLang="zh-CN" sz="2400" b="1" i="1" err="1">
                <a:latin typeface="Times New Roman" panose="02020603050405020304" pitchFamily="18" charset="0"/>
              </a:rPr>
              <a:t>u</a:t>
            </a:r>
            <a:r>
              <a:rPr lang="en-US" altLang="zh-CN" sz="2400" b="1" baseline="-25000" err="1">
                <a:latin typeface="Times New Roman" panose="02020603050405020304" pitchFamily="18" charset="0"/>
              </a:rPr>
              <a:t>P</a:t>
            </a:r>
            <a:r>
              <a:rPr lang="en-US" altLang="zh-CN" sz="2400" b="1">
                <a:latin typeface="Times New Roman" panose="02020603050405020304" pitchFamily="18" charset="0"/>
              </a:rPr>
              <a:t>&lt; </a:t>
            </a:r>
            <a:r>
              <a:rPr lang="en-US" altLang="zh-CN" sz="2400" b="1" i="1" err="1">
                <a:latin typeface="Times New Roman" panose="02020603050405020304" pitchFamily="18" charset="0"/>
              </a:rPr>
              <a:t>u</a:t>
            </a:r>
            <a:r>
              <a:rPr lang="en-US" altLang="zh-CN" sz="2400" b="1" baseline="-25000" err="1">
                <a:latin typeface="Times New Roman" panose="02020603050405020304" pitchFamily="18" charset="0"/>
              </a:rPr>
              <a:t>N</a:t>
            </a:r>
            <a:r>
              <a:rPr lang="zh-CN" altLang="zh-CN" sz="2400" b="1" dirty="0">
                <a:latin typeface="Times New Roman" panose="02020603050405020304" pitchFamily="18" charset="0"/>
              </a:rPr>
              <a:t>时，</a:t>
            </a:r>
            <a:r>
              <a:rPr lang="en-US" altLang="zh-CN" sz="2400" b="1">
                <a:latin typeface="Times New Roman" panose="02020603050405020304" pitchFamily="18" charset="0"/>
              </a:rPr>
              <a:t> </a:t>
            </a:r>
            <a:r>
              <a:rPr lang="en-US" altLang="zh-CN" sz="2400" b="1" i="1" err="1">
                <a:latin typeface="Times New Roman" panose="02020603050405020304" pitchFamily="18" charset="0"/>
              </a:rPr>
              <a:t>u</a:t>
            </a:r>
            <a:r>
              <a:rPr lang="en-US" altLang="zh-CN" sz="2400" b="1" baseline="-25000" err="1">
                <a:latin typeface="Times New Roman" panose="02020603050405020304" pitchFamily="18" charset="0"/>
              </a:rPr>
              <a:t>O</a:t>
            </a:r>
            <a:r>
              <a:rPr lang="zh-CN" altLang="en-US" sz="2400" b="1">
                <a:latin typeface="Times New Roman" panose="02020603050405020304" pitchFamily="18" charset="0"/>
              </a:rPr>
              <a:t>＝－</a:t>
            </a:r>
            <a:r>
              <a:rPr lang="en-US" altLang="zh-CN" sz="2400" b="1" i="1">
                <a:latin typeface="Times New Roman" panose="02020603050405020304" pitchFamily="18" charset="0"/>
              </a:rPr>
              <a:t>U</a:t>
            </a:r>
            <a:r>
              <a:rPr lang="en-US" altLang="zh-CN" sz="2400" b="1" baseline="-25000">
                <a:latin typeface="Times New Roman" panose="02020603050405020304" pitchFamily="18" charset="0"/>
              </a:rPr>
              <a:t>OM</a:t>
            </a:r>
          </a:p>
        </p:txBody>
      </p:sp>
      <p:graphicFrame>
        <p:nvGraphicFramePr>
          <p:cNvPr id="23558" name="对象 23557"/>
          <p:cNvGraphicFramePr/>
          <p:nvPr/>
        </p:nvGraphicFramePr>
        <p:xfrm>
          <a:off x="1258888" y="1700213"/>
          <a:ext cx="5486400" cy="1724025"/>
        </p:xfrm>
        <a:graphic>
          <a:graphicData uri="http://schemas.openxmlformats.org/presentationml/2006/ole">
            <mc:AlternateContent xmlns:mc="http://schemas.openxmlformats.org/markup-compatibility/2006">
              <mc:Choice xmlns:v="urn:schemas-microsoft-com:vml" Requires="v">
                <p:oleObj spid="_x0000_s8201" r:id="rId3" imgW="19326225" imgH="6067425" progId="MSPhotoEd.3">
                  <p:embed/>
                </p:oleObj>
              </mc:Choice>
              <mc:Fallback>
                <p:oleObj r:id="rId3" imgW="19326225" imgH="6067425" progId="MSPhotoEd.3">
                  <p:embed/>
                  <p:pic>
                    <p:nvPicPr>
                      <p:cNvPr id="0" name="图片 3143"/>
                      <p:cNvPicPr/>
                      <p:nvPr/>
                    </p:nvPicPr>
                    <p:blipFill>
                      <a:blip r:embed="rId4"/>
                      <a:stretch>
                        <a:fillRect/>
                      </a:stretch>
                    </p:blipFill>
                    <p:spPr>
                      <a:xfrm>
                        <a:off x="1258888" y="1700213"/>
                        <a:ext cx="5486400" cy="1724025"/>
                      </a:xfrm>
                      <a:prstGeom prst="rect">
                        <a:avLst/>
                      </a:prstGeom>
                      <a:noFill/>
                      <a:ln w="38100">
                        <a:noFill/>
                        <a:miter/>
                      </a:ln>
                    </p:spPr>
                  </p:pic>
                </p:oleObj>
              </mc:Fallback>
            </mc:AlternateContent>
          </a:graphicData>
        </a:graphic>
      </p:graphicFrame>
      <p:graphicFrame>
        <p:nvGraphicFramePr>
          <p:cNvPr id="23559" name="对象 23558"/>
          <p:cNvGraphicFramePr/>
          <p:nvPr/>
        </p:nvGraphicFramePr>
        <p:xfrm>
          <a:off x="5364163" y="3500438"/>
          <a:ext cx="3124200" cy="2505075"/>
        </p:xfrm>
        <a:graphic>
          <a:graphicData uri="http://schemas.openxmlformats.org/presentationml/2006/ole">
            <mc:AlternateContent xmlns:mc="http://schemas.openxmlformats.org/markup-compatibility/2006">
              <mc:Choice xmlns:v="urn:schemas-microsoft-com:vml" Requires="v">
                <p:oleObj spid="_x0000_s8202" r:id="rId5" imgW="11934825" imgH="9572625" progId="MSPhotoEd.3">
                  <p:embed/>
                </p:oleObj>
              </mc:Choice>
              <mc:Fallback>
                <p:oleObj r:id="rId5" imgW="11934825" imgH="9572625" progId="MSPhotoEd.3">
                  <p:embed/>
                  <p:pic>
                    <p:nvPicPr>
                      <p:cNvPr id="0" name="图片 3142"/>
                      <p:cNvPicPr/>
                      <p:nvPr/>
                    </p:nvPicPr>
                    <p:blipFill>
                      <a:blip r:embed="rId6"/>
                      <a:stretch>
                        <a:fillRect/>
                      </a:stretch>
                    </p:blipFill>
                    <p:spPr>
                      <a:xfrm>
                        <a:off x="5364163" y="3500438"/>
                        <a:ext cx="3124200" cy="2505075"/>
                      </a:xfrm>
                      <a:prstGeom prst="rect">
                        <a:avLst/>
                      </a:prstGeom>
                      <a:noFill/>
                      <a:ln w="38100">
                        <a:noFill/>
                        <a:miter/>
                      </a:ln>
                    </p:spPr>
                  </p:pic>
                </p:oleObj>
              </mc:Fallback>
            </mc:AlternateContent>
          </a:graphicData>
        </a:graphic>
      </p:graphicFrame>
      <p:sp>
        <p:nvSpPr>
          <p:cNvPr id="23560" name="线形标注 1 23559"/>
          <p:cNvSpPr/>
          <p:nvPr/>
        </p:nvSpPr>
        <p:spPr>
          <a:xfrm>
            <a:off x="6556375" y="2170113"/>
            <a:ext cx="1579563" cy="473075"/>
          </a:xfrm>
          <a:prstGeom prst="borderCallout1">
            <a:avLst>
              <a:gd name="adj1" fmla="val 24162"/>
              <a:gd name="adj2" fmla="val -4824"/>
              <a:gd name="adj3" fmla="val -21477"/>
              <a:gd name="adj4" fmla="val -54977"/>
            </a:avLst>
          </a:prstGeom>
          <a:solidFill>
            <a:srgbClr val="66FFFF"/>
          </a:solidFill>
          <a:ln w="19050" cap="flat" cmpd="sng">
            <a:solidFill>
              <a:srgbClr val="FF0000"/>
            </a:solidFill>
            <a:prstDash val="solid"/>
            <a:miter/>
            <a:headEnd type="none" w="med" len="med"/>
            <a:tailEnd type="none" w="med" len="med"/>
          </a:ln>
        </p:spPr>
        <p:txBody>
          <a:bodyPr/>
          <a:lstStyle/>
          <a:p>
            <a:pPr algn="ctr"/>
            <a:r>
              <a:rPr lang="zh-CN" altLang="en-US" sz="2400" b="1" dirty="0">
                <a:latin typeface="Times New Roman" panose="02020603050405020304" pitchFamily="18" charset="0"/>
              </a:rPr>
              <a:t>无源网络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wipe(left)">
                                      <p:cBhvr>
                                        <p:cTn id="7" dur="500"/>
                                        <p:tgtEl>
                                          <p:spTgt spid="23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558"/>
                                        </p:tgtEl>
                                        <p:attrNameLst>
                                          <p:attrName>style.visibility</p:attrName>
                                        </p:attrNameLst>
                                      </p:cBhvr>
                                      <p:to>
                                        <p:strVal val="visible"/>
                                      </p:to>
                                    </p:set>
                                    <p:animEffect transition="in" filter="wipe(left)">
                                      <p:cBhvr>
                                        <p:cTn id="12" dur="500"/>
                                        <p:tgtEl>
                                          <p:spTgt spid="2355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560">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56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3556">
                                            <p:txEl>
                                              <p:pRg st="0" end="0"/>
                                            </p:txEl>
                                          </p:spTgt>
                                        </p:tgtEl>
                                        <p:attrNameLst>
                                          <p:attrName>style.visibility</p:attrName>
                                        </p:attrNameLst>
                                      </p:cBhvr>
                                      <p:to>
                                        <p:strVal val="visible"/>
                                      </p:to>
                                    </p:set>
                                    <p:animEffect transition="in" filter="wipe(left)">
                                      <p:cBhvr>
                                        <p:cTn id="23" dur="500"/>
                                        <p:tgtEl>
                                          <p:spTgt spid="23556">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3559"/>
                                        </p:tgtEl>
                                        <p:attrNameLst>
                                          <p:attrName>style.visibility</p:attrName>
                                        </p:attrNameLst>
                                      </p:cBhvr>
                                      <p:to>
                                        <p:strVal val="visible"/>
                                      </p:to>
                                    </p:set>
                                    <p:animEffect transition="in" filter="wipe(left)">
                                      <p:cBhvr>
                                        <p:cTn id="28" dur="500"/>
                                        <p:tgtEl>
                                          <p:spTgt spid="2355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3557">
                                            <p:txEl>
                                              <p:pRg st="0" end="0"/>
                                            </p:txEl>
                                          </p:spTgt>
                                        </p:tgtEl>
                                        <p:attrNameLst>
                                          <p:attrName>style.visibility</p:attrName>
                                        </p:attrNameLst>
                                      </p:cBhvr>
                                      <p:to>
                                        <p:strVal val="visible"/>
                                      </p:to>
                                    </p:set>
                                    <p:animEffect transition="in" filter="wipe(left)">
                                      <p:cBhvr>
                                        <p:cTn id="33" dur="500"/>
                                        <p:tgtEl>
                                          <p:spTgt spid="23557">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3557">
                                            <p:txEl>
                                              <p:pRg st="1" end="1"/>
                                            </p:txEl>
                                          </p:spTgt>
                                        </p:tgtEl>
                                        <p:attrNameLst>
                                          <p:attrName>style.visibility</p:attrName>
                                        </p:attrNameLst>
                                      </p:cBhvr>
                                      <p:to>
                                        <p:strVal val="visible"/>
                                      </p:to>
                                    </p:set>
                                    <p:animEffect transition="in" filter="wipe(left)">
                                      <p:cBhvr>
                                        <p:cTn id="38" dur="500"/>
                                        <p:tgtEl>
                                          <p:spTgt spid="2355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P spid="23556" grpId="0" build="p"/>
      <p:bldP spid="23557" grpId="0" build="p"/>
      <p:bldP spid="23560" grpId="0" build="allAtOnce"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9457"/>
          <p:cNvSpPr>
            <a:spLocks noGrp="1"/>
          </p:cNvSpPr>
          <p:nvPr>
            <p:ph type="ctrTitle"/>
          </p:nvPr>
        </p:nvSpPr>
        <p:spPr>
          <a:xfrm>
            <a:off x="468313" y="1773238"/>
            <a:ext cx="8353425" cy="609600"/>
          </a:xfrm>
        </p:spPr>
        <p:txBody>
          <a:bodyPr anchor="ctr"/>
          <a:lstStyle/>
          <a:p>
            <a:pPr defTabSz="914400">
              <a:buClrTx/>
              <a:buSzTx/>
              <a:buFontTx/>
            </a:pPr>
            <a:r>
              <a:rPr lang="zh-CN" altLang="en-US" sz="4000" b="1" kern="1200" baseline="0">
                <a:latin typeface="华文行楷" panose="02010800040101010101" pitchFamily="2" charset="-122"/>
                <a:ea typeface="华文行楷" panose="02010800040101010101" pitchFamily="2" charset="-122"/>
              </a:rPr>
              <a:t>§</a:t>
            </a:r>
            <a:r>
              <a:rPr lang="en-US" altLang="zh-CN" sz="4000" b="1" kern="1200" baseline="0">
                <a:latin typeface="华文行楷" panose="02010800040101010101" pitchFamily="2" charset="-122"/>
                <a:ea typeface="华文行楷" panose="02010800040101010101" pitchFamily="2" charset="-122"/>
              </a:rPr>
              <a:t>15.2</a:t>
            </a:r>
            <a:r>
              <a:rPr lang="en-US" altLang="zh-CN" sz="4000" kern="1200" baseline="0" dirty="0">
                <a:latin typeface="华文行楷" panose="02010800040101010101" pitchFamily="2" charset="-122"/>
                <a:ea typeface="华文行楷" panose="02010800040101010101" pitchFamily="2" charset="-122"/>
              </a:rPr>
              <a:t>  </a:t>
            </a:r>
            <a:r>
              <a:rPr lang="zh-CN" altLang="en-US" sz="4000" kern="1200" baseline="0" dirty="0">
                <a:latin typeface="华文行楷" panose="02010800040101010101" pitchFamily="2" charset="-122"/>
                <a:ea typeface="华文行楷" panose="02010800040101010101" pitchFamily="2" charset="-122"/>
              </a:rPr>
              <a:t>集成运放组成的运算电路</a:t>
            </a:r>
            <a:endParaRPr lang="zh-CN" altLang="en-US" sz="4000" kern="1200" baseline="0">
              <a:latin typeface="华文行楷" panose="02010800040101010101" pitchFamily="2" charset="-122"/>
              <a:ea typeface="华文行楷" panose="02010800040101010101" pitchFamily="2" charset="-122"/>
            </a:endParaRPr>
          </a:p>
        </p:txBody>
      </p:sp>
      <p:sp>
        <p:nvSpPr>
          <p:cNvPr id="19465" name="文本框 19464">
            <a:hlinkClick r:id="rId3" action="ppaction://hlinksldjump"/>
          </p:cNvPr>
          <p:cNvSpPr txBox="1"/>
          <p:nvPr/>
        </p:nvSpPr>
        <p:spPr>
          <a:xfrm>
            <a:off x="1979613" y="3213100"/>
            <a:ext cx="3240087" cy="521970"/>
          </a:xfrm>
          <a:prstGeom prst="rect">
            <a:avLst/>
          </a:prstGeom>
          <a:noFill/>
          <a:ln w="9525">
            <a:noFill/>
          </a:ln>
        </p:spPr>
        <p:txBody>
          <a:bodyPr>
            <a:spAutoFit/>
          </a:bodyPr>
          <a:lstStyle/>
          <a:p>
            <a:pPr>
              <a:spcBef>
                <a:spcPct val="50000"/>
              </a:spcBef>
            </a:pPr>
            <a:r>
              <a:rPr lang="zh-CN" altLang="en-US" sz="2800" b="1" dirty="0">
                <a:latin typeface="Times New Roman" panose="02020603050405020304" pitchFamily="18" charset="0"/>
                <a:ea typeface="华文楷体" panose="02010600040101010101" pitchFamily="2" charset="-122"/>
              </a:rPr>
              <a:t>一、比例运算电路</a:t>
            </a:r>
            <a:endParaRPr lang="zh-CN" altLang="en-US" sz="2800" b="1">
              <a:latin typeface="Times New Roman" panose="02020603050405020304" pitchFamily="18" charset="0"/>
              <a:ea typeface="华文楷体" panose="02010600040101010101" pitchFamily="2" charset="-122"/>
            </a:endParaRPr>
          </a:p>
        </p:txBody>
      </p:sp>
      <p:sp>
        <p:nvSpPr>
          <p:cNvPr id="19466" name="文本框 19465">
            <a:hlinkClick r:id="rId4" action="ppaction://hlinksldjump"/>
          </p:cNvPr>
          <p:cNvSpPr txBox="1"/>
          <p:nvPr/>
        </p:nvSpPr>
        <p:spPr>
          <a:xfrm>
            <a:off x="1979613" y="3789363"/>
            <a:ext cx="3384550" cy="521970"/>
          </a:xfrm>
          <a:prstGeom prst="rect">
            <a:avLst/>
          </a:prstGeom>
          <a:noFill/>
          <a:ln w="9525">
            <a:noFill/>
          </a:ln>
        </p:spPr>
        <p:txBody>
          <a:bodyPr>
            <a:spAutoFit/>
          </a:bodyPr>
          <a:lstStyle/>
          <a:p>
            <a:pPr>
              <a:spcBef>
                <a:spcPct val="50000"/>
              </a:spcBef>
            </a:pPr>
            <a:r>
              <a:rPr lang="zh-CN" altLang="en-US" sz="2800" b="1" dirty="0">
                <a:latin typeface="Times New Roman" panose="02020603050405020304" pitchFamily="18" charset="0"/>
                <a:ea typeface="华文楷体" panose="02010600040101010101" pitchFamily="2" charset="-122"/>
              </a:rPr>
              <a:t>二、加减运算电路</a:t>
            </a:r>
            <a:endParaRPr lang="zh-CN" altLang="en-US" sz="2800" b="1">
              <a:latin typeface="Times New Roman" panose="02020603050405020304" pitchFamily="18" charset="0"/>
              <a:ea typeface="华文楷体" panose="02010600040101010101" pitchFamily="2" charset="-122"/>
            </a:endParaRPr>
          </a:p>
        </p:txBody>
      </p:sp>
      <p:sp>
        <p:nvSpPr>
          <p:cNvPr id="19467" name="文本框 19466">
            <a:hlinkClick r:id="rId5" action="ppaction://hlinksldjump"/>
          </p:cNvPr>
          <p:cNvSpPr txBox="1"/>
          <p:nvPr/>
        </p:nvSpPr>
        <p:spPr>
          <a:xfrm>
            <a:off x="1979613" y="4340225"/>
            <a:ext cx="5832475" cy="521970"/>
          </a:xfrm>
          <a:prstGeom prst="rect">
            <a:avLst/>
          </a:prstGeom>
          <a:noFill/>
          <a:ln w="9525">
            <a:noFill/>
          </a:ln>
        </p:spPr>
        <p:txBody>
          <a:bodyPr>
            <a:spAutoFit/>
          </a:bodyPr>
          <a:lstStyle/>
          <a:p>
            <a:pPr>
              <a:spcBef>
                <a:spcPct val="50000"/>
              </a:spcBef>
            </a:pPr>
            <a:r>
              <a:rPr lang="zh-CN" altLang="en-US" sz="2800" b="1" dirty="0">
                <a:latin typeface="Times New Roman" panose="02020603050405020304" pitchFamily="18" charset="0"/>
                <a:ea typeface="华文楷体" panose="02010600040101010101" pitchFamily="2" charset="-122"/>
              </a:rPr>
              <a:t>三、积分运算电路和微分运算电路</a:t>
            </a:r>
            <a:endParaRPr lang="zh-CN" altLang="en-US" sz="2800" b="1">
              <a:latin typeface="Times New Roman" panose="02020603050405020304" pitchFamily="18" charset="0"/>
              <a:ea typeface="华文楷体" panose="0201060004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23553"/>
          <p:cNvSpPr>
            <a:spLocks noGrp="1"/>
          </p:cNvSpPr>
          <p:nvPr>
            <p:ph type="title"/>
          </p:nvPr>
        </p:nvSpPr>
        <p:spPr>
          <a:xfrm>
            <a:off x="539750" y="981075"/>
            <a:ext cx="7073900" cy="533400"/>
          </a:xfrm>
        </p:spPr>
        <p:txBody>
          <a:bodyPr anchor="ctr"/>
          <a:lstStyle/>
          <a:p>
            <a:pPr algn="l"/>
            <a:r>
              <a:rPr lang="en-US" altLang="zh-CN" sz="3200" dirty="0">
                <a:solidFill>
                  <a:schemeClr val="tx1"/>
                </a:solidFill>
                <a:latin typeface="华文行楷" panose="02010800040101010101" pitchFamily="2" charset="-122"/>
                <a:ea typeface="华文行楷" panose="02010800040101010101" pitchFamily="2" charset="-122"/>
              </a:rPr>
              <a:t>3.  </a:t>
            </a:r>
            <a:r>
              <a:rPr lang="zh-CN" altLang="en-US" sz="3200" dirty="0">
                <a:solidFill>
                  <a:schemeClr val="tx1"/>
                </a:solidFill>
                <a:latin typeface="华文行楷" panose="02010800040101010101" pitchFamily="2" charset="-122"/>
                <a:ea typeface="华文行楷" panose="02010800040101010101" pitchFamily="2" charset="-122"/>
              </a:rPr>
              <a:t>研究的问题</a:t>
            </a:r>
          </a:p>
        </p:txBody>
      </p:sp>
      <p:sp>
        <p:nvSpPr>
          <p:cNvPr id="23555" name="矩形 23554"/>
          <p:cNvSpPr/>
          <p:nvPr/>
        </p:nvSpPr>
        <p:spPr>
          <a:xfrm>
            <a:off x="827088" y="1484313"/>
            <a:ext cx="7848600" cy="2498725"/>
          </a:xfrm>
          <a:prstGeom prst="rect">
            <a:avLst/>
          </a:prstGeom>
          <a:noFill/>
          <a:ln w="9525">
            <a:noFill/>
          </a:ln>
        </p:spPr>
        <p:txBody>
          <a:bodyPr anchor="b"/>
          <a:lstStyle/>
          <a:p>
            <a:pPr>
              <a:lnSpc>
                <a:spcPct val="130000"/>
              </a:lnSpc>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）运算电路：运算电路的输出电压是输入电压</a:t>
            </a:r>
            <a:r>
              <a:rPr lang="zh-CN" altLang="en-US" sz="2400" b="1" dirty="0">
                <a:solidFill>
                  <a:srgbClr val="FF0000"/>
                </a:solidFill>
                <a:latin typeface="Times New Roman" panose="02020603050405020304" pitchFamily="18" charset="0"/>
              </a:rPr>
              <a:t>某种运算</a:t>
            </a:r>
            <a:r>
              <a:rPr lang="zh-CN" altLang="en-US" sz="2400" b="1" dirty="0">
                <a:latin typeface="Times New Roman" panose="02020603050405020304" pitchFamily="18" charset="0"/>
              </a:rPr>
              <a:t>的结果，如加、减、乘、除、乘方、开方、积分、微分、对数、指数等。</a:t>
            </a:r>
          </a:p>
          <a:p>
            <a:pPr>
              <a:lnSpc>
                <a:spcPct val="130000"/>
              </a:lnSpc>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）描述方法：运算关系式 </a:t>
            </a:r>
            <a:r>
              <a:rPr lang="en-US" altLang="zh-CN" sz="2400" b="1" i="1" dirty="0" err="1">
                <a:latin typeface="Times New Roman" panose="02020603050405020304" pitchFamily="18" charset="0"/>
              </a:rPr>
              <a:t>u</a:t>
            </a:r>
            <a:r>
              <a:rPr lang="en-US" altLang="zh-CN" sz="2400" b="1" baseline="-25000" dirty="0" err="1">
                <a:latin typeface="Times New Roman" panose="02020603050405020304" pitchFamily="18" charset="0"/>
              </a:rPr>
              <a:t>O</a:t>
            </a:r>
            <a:r>
              <a:rPr lang="zh-CN" altLang="en-US" sz="2400" b="1">
                <a:latin typeface="Times New Roman" panose="02020603050405020304" pitchFamily="18" charset="0"/>
              </a:rPr>
              <a:t>＝</a:t>
            </a:r>
            <a:r>
              <a:rPr lang="en-US" altLang="zh-CN" sz="2400" b="1" i="1">
                <a:latin typeface="Times New Roman" panose="02020603050405020304" pitchFamily="18" charset="0"/>
              </a:rPr>
              <a:t>f </a:t>
            </a:r>
            <a:r>
              <a:rPr lang="en-US" altLang="zh-CN" sz="2400" b="1">
                <a:latin typeface="Times New Roman" panose="02020603050405020304" pitchFamily="18" charset="0"/>
              </a:rPr>
              <a:t>(</a:t>
            </a:r>
            <a:r>
              <a:rPr lang="en-US" altLang="zh-CN" sz="2400" b="1" i="1" dirty="0" err="1">
                <a:latin typeface="Times New Roman" panose="02020603050405020304" pitchFamily="18" charset="0"/>
              </a:rPr>
              <a:t>u</a:t>
            </a:r>
            <a:r>
              <a:rPr lang="en-US" altLang="zh-CN" sz="2400" b="1" baseline="-25000" dirty="0" err="1">
                <a:latin typeface="Times New Roman" panose="02020603050405020304" pitchFamily="18" charset="0"/>
              </a:rPr>
              <a:t>I</a:t>
            </a:r>
            <a:r>
              <a:rPr lang="en-US" altLang="zh-CN" sz="2400" b="1">
                <a:latin typeface="Times New Roman" panose="02020603050405020304" pitchFamily="18" charset="0"/>
              </a:rPr>
              <a:t>)</a:t>
            </a:r>
          </a:p>
          <a:p>
            <a:pPr>
              <a:lnSpc>
                <a:spcPct val="130000"/>
              </a:lnSpc>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）分析方法：“</a:t>
            </a:r>
            <a:r>
              <a:rPr lang="zh-CN" altLang="en-US" sz="2400" b="1" dirty="0">
                <a:solidFill>
                  <a:srgbClr val="990033"/>
                </a:solidFill>
                <a:latin typeface="Times New Roman" panose="02020603050405020304" pitchFamily="18" charset="0"/>
              </a:rPr>
              <a:t>虚短</a:t>
            </a:r>
            <a:r>
              <a:rPr lang="zh-CN" altLang="en-US" sz="2400" b="1" dirty="0">
                <a:latin typeface="Times New Roman" panose="02020603050405020304" pitchFamily="18" charset="0"/>
              </a:rPr>
              <a:t>”和“</a:t>
            </a:r>
            <a:r>
              <a:rPr lang="zh-CN" altLang="en-US" sz="2400" b="1" dirty="0">
                <a:solidFill>
                  <a:srgbClr val="990033"/>
                </a:solidFill>
                <a:latin typeface="Times New Roman" panose="02020603050405020304" pitchFamily="18" charset="0"/>
              </a:rPr>
              <a:t>虚断</a:t>
            </a:r>
            <a:r>
              <a:rPr lang="zh-CN" altLang="en-US" sz="2400" b="1" dirty="0">
                <a:latin typeface="Times New Roman" panose="02020603050405020304" pitchFamily="18" charset="0"/>
              </a:rPr>
              <a:t>”是基本出发点。</a:t>
            </a:r>
            <a:endParaRPr lang="zh-CN" altLang="en-US" sz="2400" b="1">
              <a:latin typeface="Times New Roman" panose="02020603050405020304" pitchFamily="18" charset="0"/>
            </a:endParaRPr>
          </a:p>
        </p:txBody>
      </p:sp>
      <p:sp>
        <p:nvSpPr>
          <p:cNvPr id="23556" name="文本框 23555"/>
          <p:cNvSpPr txBox="1"/>
          <p:nvPr/>
        </p:nvSpPr>
        <p:spPr>
          <a:xfrm>
            <a:off x="1187450" y="4852988"/>
            <a:ext cx="7777163" cy="1041400"/>
          </a:xfrm>
          <a:prstGeom prst="rect">
            <a:avLst/>
          </a:prstGeom>
          <a:noFill/>
          <a:ln w="9525">
            <a:noFill/>
          </a:ln>
        </p:spPr>
        <p:txBody>
          <a:bodyPr>
            <a:spAutoFit/>
          </a:bodyPr>
          <a:lstStyle/>
          <a:p>
            <a:pPr>
              <a:lnSpc>
                <a:spcPct val="130000"/>
              </a:lnSpc>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）识别电路；</a:t>
            </a:r>
            <a:endParaRPr lang="zh-CN" altLang="en-US" sz="2400" b="1">
              <a:latin typeface="Times New Roman" panose="02020603050405020304" pitchFamily="18" charset="0"/>
            </a:endParaRPr>
          </a:p>
          <a:p>
            <a:pPr>
              <a:lnSpc>
                <a:spcPct val="130000"/>
              </a:lnSpc>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）掌握输出电压和输入电压运算关系式的求解方法。</a:t>
            </a:r>
            <a:endParaRPr lang="zh-CN" altLang="en-US" sz="2400" b="1">
              <a:latin typeface="Times New Roman" panose="02020603050405020304" pitchFamily="18" charset="0"/>
            </a:endParaRPr>
          </a:p>
        </p:txBody>
      </p:sp>
      <p:sp>
        <p:nvSpPr>
          <p:cNvPr id="23557" name="文本框 23556"/>
          <p:cNvSpPr txBox="1"/>
          <p:nvPr/>
        </p:nvSpPr>
        <p:spPr>
          <a:xfrm>
            <a:off x="611188" y="4222750"/>
            <a:ext cx="5761037" cy="579438"/>
          </a:xfrm>
          <a:prstGeom prst="rect">
            <a:avLst/>
          </a:prstGeom>
          <a:noFill/>
          <a:ln w="9525">
            <a:noFill/>
          </a:ln>
        </p:spPr>
        <p:txBody>
          <a:bodyPr>
            <a:spAutoFit/>
          </a:bodyPr>
          <a:lstStyle/>
          <a:p>
            <a:pPr>
              <a:spcBef>
                <a:spcPct val="50000"/>
              </a:spcBef>
            </a:pPr>
            <a:r>
              <a:rPr lang="en-US" altLang="zh-CN" sz="3200" dirty="0">
                <a:latin typeface="华文行楷" panose="02010800040101010101" pitchFamily="2" charset="-122"/>
                <a:ea typeface="华文行楷" panose="02010800040101010101" pitchFamily="2" charset="-122"/>
              </a:rPr>
              <a:t>4</a:t>
            </a:r>
            <a:r>
              <a:rPr lang="zh-CN" altLang="en-US" sz="3200" dirty="0">
                <a:latin typeface="华文行楷" panose="02010800040101010101" pitchFamily="2" charset="-122"/>
                <a:ea typeface="华文行楷" panose="02010800040101010101" pitchFamily="2" charset="-122"/>
              </a:rPr>
              <a:t>、学习运算电路的基本要求</a:t>
            </a:r>
            <a:endParaRPr lang="zh-CN" altLang="en-US" sz="3200">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wipe(left)">
                                      <p:cBhvr>
                                        <p:cTn id="7" dur="500"/>
                                        <p:tgtEl>
                                          <p:spTgt spid="23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wipe(left)">
                                      <p:cBhvr>
                                        <p:cTn id="12" dur="500"/>
                                        <p:tgtEl>
                                          <p:spTgt spid="23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animEffect transition="in" filter="wipe(left)">
                                      <p:cBhvr>
                                        <p:cTn id="17" dur="500"/>
                                        <p:tgtEl>
                                          <p:spTgt spid="235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7">
                                            <p:txEl>
                                              <p:pRg st="0" end="0"/>
                                            </p:txEl>
                                          </p:spTgt>
                                        </p:tgtEl>
                                        <p:attrNameLst>
                                          <p:attrName>style.visibility</p:attrName>
                                        </p:attrNameLst>
                                      </p:cBhvr>
                                      <p:to>
                                        <p:strVal val="visible"/>
                                      </p:to>
                                    </p:set>
                                    <p:animEffect transition="in" filter="wipe(left)">
                                      <p:cBhvr>
                                        <p:cTn id="22" dur="500"/>
                                        <p:tgtEl>
                                          <p:spTgt spid="2355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556">
                                            <p:txEl>
                                              <p:pRg st="0" end="0"/>
                                            </p:txEl>
                                          </p:spTgt>
                                        </p:tgtEl>
                                        <p:attrNameLst>
                                          <p:attrName>style.visibility</p:attrName>
                                        </p:attrNameLst>
                                      </p:cBhvr>
                                      <p:to>
                                        <p:strVal val="visible"/>
                                      </p:to>
                                    </p:set>
                                    <p:animEffect transition="in" filter="wipe(left)">
                                      <p:cBhvr>
                                        <p:cTn id="27" dur="500"/>
                                        <p:tgtEl>
                                          <p:spTgt spid="2355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556">
                                            <p:txEl>
                                              <p:pRg st="1" end="1"/>
                                            </p:txEl>
                                          </p:spTgt>
                                        </p:tgtEl>
                                        <p:attrNameLst>
                                          <p:attrName>style.visibility</p:attrName>
                                        </p:attrNameLst>
                                      </p:cBhvr>
                                      <p:to>
                                        <p:strVal val="visible"/>
                                      </p:to>
                                    </p:set>
                                    <p:animEffect transition="in" filter="wipe(left)">
                                      <p:cBhvr>
                                        <p:cTn id="32" dur="500"/>
                                        <p:tgtEl>
                                          <p:spTgt spid="2355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P spid="23556" grpId="0" build="p"/>
      <p:bldP spid="2355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24577"/>
          <p:cNvSpPr>
            <a:spLocks noGrp="1"/>
          </p:cNvSpPr>
          <p:nvPr>
            <p:ph type="title"/>
          </p:nvPr>
        </p:nvSpPr>
        <p:spPr>
          <a:xfrm>
            <a:off x="179388" y="765175"/>
            <a:ext cx="5421312" cy="603250"/>
          </a:xfrm>
        </p:spPr>
        <p:txBody>
          <a:bodyPr anchor="ctr"/>
          <a:lstStyle/>
          <a:p>
            <a:pPr algn="l">
              <a:lnSpc>
                <a:spcPct val="110000"/>
              </a:lnSpc>
            </a:pPr>
            <a:r>
              <a:rPr lang="zh-CN" altLang="en-US" sz="3200" dirty="0">
                <a:solidFill>
                  <a:schemeClr val="tx1"/>
                </a:solidFill>
                <a:latin typeface="华文行楷" panose="02010800040101010101" pitchFamily="2" charset="-122"/>
                <a:ea typeface="华文行楷" panose="02010800040101010101" pitchFamily="2" charset="-122"/>
              </a:rPr>
              <a:t>二、比例运算电路</a:t>
            </a:r>
            <a:endParaRPr lang="zh-CN" altLang="en-US" sz="3200" b="1" dirty="0">
              <a:solidFill>
                <a:schemeClr val="tx1"/>
              </a:solidFill>
              <a:latin typeface="华文行楷" panose="02010800040101010101" pitchFamily="2" charset="-122"/>
              <a:ea typeface="华文行楷" panose="02010800040101010101" pitchFamily="2" charset="-122"/>
            </a:endParaRPr>
          </a:p>
        </p:txBody>
      </p:sp>
      <p:sp>
        <p:nvSpPr>
          <p:cNvPr id="24579" name="文本框 24578"/>
          <p:cNvSpPr txBox="1"/>
          <p:nvPr/>
        </p:nvSpPr>
        <p:spPr>
          <a:xfrm>
            <a:off x="457200" y="3721100"/>
            <a:ext cx="8077200" cy="1420495"/>
          </a:xfrm>
          <a:prstGeom prst="rect">
            <a:avLst/>
          </a:prstGeom>
          <a:noFill/>
          <a:ln w="9525">
            <a:noFill/>
          </a:ln>
        </p:spPr>
        <p:txBody>
          <a:bodyPr>
            <a:spAutoFit/>
          </a:bodyPr>
          <a:lstStyle/>
          <a:p>
            <a:pPr marL="457200" indent="-457200" eaLnBrk="0" hangingPunct="0">
              <a:lnSpc>
                <a:spcPct val="120000"/>
              </a:lnSpc>
              <a:buAutoNum type="arabicParenR"/>
            </a:pPr>
            <a:r>
              <a:rPr lang="zh-CN" altLang="en-US" sz="2400" b="1" dirty="0">
                <a:latin typeface="Times New Roman" panose="02020603050405020304" pitchFamily="18" charset="0"/>
              </a:rPr>
              <a:t>电路输出输入运算关系？</a:t>
            </a:r>
          </a:p>
          <a:p>
            <a:pPr marL="457200" indent="-457200" eaLnBrk="0" hangingPunct="0">
              <a:lnSpc>
                <a:spcPct val="120000"/>
              </a:lnSpc>
              <a:buAutoNum type="arabicParenR"/>
            </a:pPr>
            <a:r>
              <a:rPr lang="zh-CN" altLang="en-US" sz="2400" b="1" dirty="0">
                <a:latin typeface="Times New Roman" panose="02020603050405020304" pitchFamily="18" charset="0"/>
              </a:rPr>
              <a:t>电路的输入电阻为多少？输出电阻为多少 ？</a:t>
            </a:r>
          </a:p>
          <a:p>
            <a:pPr marL="457200" indent="-457200" eaLnBrk="0" hangingPunct="0">
              <a:lnSpc>
                <a:spcPct val="120000"/>
              </a:lnSpc>
            </a:pPr>
            <a:r>
              <a:rPr lang="en-US" altLang="zh-CN" sz="2400" b="1">
                <a:latin typeface="Times New Roman" panose="02020603050405020304" pitchFamily="18" charset="0"/>
              </a:rPr>
              <a:t>3)   </a:t>
            </a:r>
            <a:r>
              <a:rPr lang="en-US" altLang="zh-CN" sz="2400" b="1" i="1">
                <a:latin typeface="Times New Roman" panose="02020603050405020304" pitchFamily="18" charset="0"/>
              </a:rPr>
              <a:t>R</a:t>
            </a:r>
            <a:r>
              <a:rPr lang="en-US" altLang="zh-CN" sz="2400" b="1" baseline="30000">
                <a:latin typeface="Times New Roman" panose="02020603050405020304" pitchFamily="18" charset="0"/>
              </a:rPr>
              <a:t>’</a:t>
            </a:r>
            <a:r>
              <a:rPr lang="zh-CN" altLang="en-US" sz="2400" b="1" dirty="0">
                <a:latin typeface="Times New Roman" panose="02020603050405020304" pitchFamily="18" charset="0"/>
              </a:rPr>
              <a:t>＝？为什么？</a:t>
            </a:r>
            <a:endParaRPr lang="zh-CN" altLang="en-US" sz="2400" b="1">
              <a:latin typeface="Times New Roman" panose="02020603050405020304" pitchFamily="18" charset="0"/>
            </a:endParaRPr>
          </a:p>
        </p:txBody>
      </p:sp>
      <p:sp>
        <p:nvSpPr>
          <p:cNvPr id="24580" name="线形标注 2 24579"/>
          <p:cNvSpPr/>
          <p:nvPr/>
        </p:nvSpPr>
        <p:spPr>
          <a:xfrm>
            <a:off x="539750" y="5661025"/>
            <a:ext cx="5043488" cy="863600"/>
          </a:xfrm>
          <a:prstGeom prst="borderCallout2">
            <a:avLst>
              <a:gd name="adj1" fmla="val 13236"/>
              <a:gd name="adj2" fmla="val 101509"/>
              <a:gd name="adj3" fmla="val 13236"/>
              <a:gd name="adj4" fmla="val 108060"/>
              <a:gd name="adj5" fmla="val -18199"/>
              <a:gd name="adj6" fmla="val 114792"/>
            </a:avLst>
          </a:prstGeom>
          <a:solidFill>
            <a:srgbClr val="FFFFCC"/>
          </a:solidFill>
          <a:ln w="19050" cap="flat" cmpd="sng">
            <a:solidFill>
              <a:srgbClr val="FF3300"/>
            </a:solidFill>
            <a:prstDash val="solid"/>
            <a:miter/>
            <a:headEnd type="none" w="med" len="med"/>
            <a:tailEnd type="none" w="med" len="med"/>
          </a:ln>
        </p:spPr>
        <p:txBody>
          <a:bodyPr/>
          <a:lstStyle/>
          <a:p>
            <a:pPr eaLnBrk="0" hangingPunct="0"/>
            <a:r>
              <a:rPr lang="en-US" altLang="zh-CN" sz="2400" b="1" i="1" dirty="0" err="1">
                <a:solidFill>
                  <a:srgbClr val="000000"/>
                </a:solidFill>
                <a:latin typeface="Times New Roman" panose="02020603050405020304" pitchFamily="18" charset="0"/>
              </a:rPr>
              <a:t>R</a:t>
            </a:r>
            <a:r>
              <a:rPr lang="en-US" altLang="zh-CN" sz="2400" b="1" baseline="-25000" dirty="0" err="1">
                <a:solidFill>
                  <a:srgbClr val="000000"/>
                </a:solidFill>
                <a:latin typeface="Times New Roman" panose="02020603050405020304" pitchFamily="18" charset="0"/>
              </a:rPr>
              <a:t>f</a:t>
            </a:r>
            <a:r>
              <a:rPr lang="zh-CN" altLang="en-US" sz="2400" b="1" dirty="0">
                <a:solidFill>
                  <a:srgbClr val="000000"/>
                </a:solidFill>
                <a:latin typeface="Times New Roman" panose="02020603050405020304" pitchFamily="18" charset="0"/>
              </a:rPr>
              <a:t>太大，噪声大。如何利用相对小的电阻获得－</a:t>
            </a:r>
            <a:r>
              <a:rPr lang="en-US" altLang="zh-CN" sz="2400" b="1" dirty="0">
                <a:solidFill>
                  <a:srgbClr val="000000"/>
                </a:solidFill>
                <a:latin typeface="Times New Roman" panose="02020603050405020304" pitchFamily="18" charset="0"/>
              </a:rPr>
              <a:t>100</a:t>
            </a:r>
            <a:r>
              <a:rPr lang="zh-CN" altLang="en-US" sz="2400" b="1" dirty="0">
                <a:solidFill>
                  <a:srgbClr val="000000"/>
                </a:solidFill>
                <a:latin typeface="Times New Roman" panose="02020603050405020304" pitchFamily="18" charset="0"/>
              </a:rPr>
              <a:t>的比例系数？</a:t>
            </a:r>
          </a:p>
        </p:txBody>
      </p:sp>
      <p:graphicFrame>
        <p:nvGraphicFramePr>
          <p:cNvPr id="24581" name="对象 24580"/>
          <p:cNvGraphicFramePr/>
          <p:nvPr/>
        </p:nvGraphicFramePr>
        <p:xfrm>
          <a:off x="3962400" y="1358900"/>
          <a:ext cx="3200400" cy="2143125"/>
        </p:xfrm>
        <a:graphic>
          <a:graphicData uri="http://schemas.openxmlformats.org/presentationml/2006/ole">
            <mc:AlternateContent xmlns:mc="http://schemas.openxmlformats.org/markup-compatibility/2006">
              <mc:Choice xmlns:v="urn:schemas-microsoft-com:vml" Requires="v">
                <p:oleObj spid="_x0000_s9245" r:id="rId3" imgW="10848975" imgH="7267575" progId="MSPhotoEd.3">
                  <p:embed/>
                </p:oleObj>
              </mc:Choice>
              <mc:Fallback>
                <p:oleObj r:id="rId3" imgW="10848975" imgH="7267575" progId="MSPhotoEd.3">
                  <p:embed/>
                  <p:pic>
                    <p:nvPicPr>
                      <p:cNvPr id="0" name="图片 3081"/>
                      <p:cNvPicPr/>
                      <p:nvPr/>
                    </p:nvPicPr>
                    <p:blipFill>
                      <a:blip r:embed="rId4"/>
                      <a:stretch>
                        <a:fillRect/>
                      </a:stretch>
                    </p:blipFill>
                    <p:spPr>
                      <a:xfrm>
                        <a:off x="3962400" y="1358900"/>
                        <a:ext cx="3200400" cy="2143125"/>
                      </a:xfrm>
                      <a:prstGeom prst="rect">
                        <a:avLst/>
                      </a:prstGeom>
                      <a:noFill/>
                      <a:ln w="38100">
                        <a:noFill/>
                        <a:miter/>
                      </a:ln>
                    </p:spPr>
                  </p:pic>
                </p:oleObj>
              </mc:Fallback>
            </mc:AlternateContent>
          </a:graphicData>
        </a:graphic>
      </p:graphicFrame>
      <p:grpSp>
        <p:nvGrpSpPr>
          <p:cNvPr id="24582" name="组合 24581"/>
          <p:cNvGrpSpPr/>
          <p:nvPr/>
        </p:nvGrpSpPr>
        <p:grpSpPr>
          <a:xfrm>
            <a:off x="3962400" y="1306513"/>
            <a:ext cx="3352800" cy="1585912"/>
            <a:chOff x="2496" y="687"/>
            <a:chExt cx="2112" cy="999"/>
          </a:xfrm>
        </p:grpSpPr>
        <p:graphicFrame>
          <p:nvGraphicFramePr>
            <p:cNvPr id="24583" name="对象 24582"/>
            <p:cNvGraphicFramePr/>
            <p:nvPr/>
          </p:nvGraphicFramePr>
          <p:xfrm>
            <a:off x="2736" y="1248"/>
            <a:ext cx="240" cy="187"/>
          </p:xfrm>
          <a:graphic>
            <a:graphicData uri="http://schemas.openxmlformats.org/presentationml/2006/ole">
              <mc:AlternateContent xmlns:mc="http://schemas.openxmlformats.org/markup-compatibility/2006">
                <mc:Choice xmlns:v="urn:schemas-microsoft-com:vml" Requires="v">
                  <p:oleObj spid="_x0000_s9246" r:id="rId5" imgW="1304925" imgH="1019175" progId="MSPhotoEd.3">
                    <p:embed/>
                  </p:oleObj>
                </mc:Choice>
                <mc:Fallback>
                  <p:oleObj r:id="rId5" imgW="1304925" imgH="1019175" progId="MSPhotoEd.3">
                    <p:embed/>
                    <p:pic>
                      <p:nvPicPr>
                        <p:cNvPr id="0" name="图片 3083"/>
                        <p:cNvPicPr/>
                        <p:nvPr/>
                      </p:nvPicPr>
                      <p:blipFill>
                        <a:blip r:embed="rId6"/>
                        <a:stretch>
                          <a:fillRect/>
                        </a:stretch>
                      </p:blipFill>
                      <p:spPr>
                        <a:xfrm>
                          <a:off x="2736" y="1248"/>
                          <a:ext cx="240" cy="187"/>
                        </a:xfrm>
                        <a:prstGeom prst="rect">
                          <a:avLst/>
                        </a:prstGeom>
                        <a:noFill/>
                        <a:ln w="38100">
                          <a:noFill/>
                          <a:miter/>
                        </a:ln>
                      </p:spPr>
                    </p:pic>
                  </p:oleObj>
                </mc:Fallback>
              </mc:AlternateContent>
            </a:graphicData>
          </a:graphic>
        </p:graphicFrame>
        <p:graphicFrame>
          <p:nvGraphicFramePr>
            <p:cNvPr id="24584" name="对象 24583"/>
            <p:cNvGraphicFramePr/>
            <p:nvPr/>
          </p:nvGraphicFramePr>
          <p:xfrm>
            <a:off x="3194" y="971"/>
            <a:ext cx="192" cy="181"/>
          </p:xfrm>
          <a:graphic>
            <a:graphicData uri="http://schemas.openxmlformats.org/presentationml/2006/ole">
              <mc:AlternateContent xmlns:mc="http://schemas.openxmlformats.org/markup-compatibility/2006">
                <mc:Choice xmlns:v="urn:schemas-microsoft-com:vml" Requires="v">
                  <p:oleObj spid="_x0000_s9247" r:id="rId7" imgW="962025" imgH="904875" progId="MSPhotoEd.3">
                    <p:embed/>
                  </p:oleObj>
                </mc:Choice>
                <mc:Fallback>
                  <p:oleObj r:id="rId7" imgW="962025" imgH="904875" progId="MSPhotoEd.3">
                    <p:embed/>
                    <p:pic>
                      <p:nvPicPr>
                        <p:cNvPr id="0" name="图片 3085"/>
                        <p:cNvPicPr/>
                        <p:nvPr/>
                      </p:nvPicPr>
                      <p:blipFill>
                        <a:blip r:embed="rId8"/>
                        <a:stretch>
                          <a:fillRect/>
                        </a:stretch>
                      </p:blipFill>
                      <p:spPr>
                        <a:xfrm>
                          <a:off x="3194" y="971"/>
                          <a:ext cx="192" cy="181"/>
                        </a:xfrm>
                        <a:prstGeom prst="rect">
                          <a:avLst/>
                        </a:prstGeom>
                        <a:noFill/>
                        <a:ln w="38100">
                          <a:noFill/>
                          <a:miter/>
                        </a:ln>
                      </p:spPr>
                    </p:pic>
                  </p:oleObj>
                </mc:Fallback>
              </mc:AlternateContent>
            </a:graphicData>
          </a:graphic>
        </p:graphicFrame>
        <p:graphicFrame>
          <p:nvGraphicFramePr>
            <p:cNvPr id="24585" name="对象 24584"/>
            <p:cNvGraphicFramePr/>
            <p:nvPr/>
          </p:nvGraphicFramePr>
          <p:xfrm>
            <a:off x="3203" y="1513"/>
            <a:ext cx="181" cy="173"/>
          </p:xfrm>
          <a:graphic>
            <a:graphicData uri="http://schemas.openxmlformats.org/presentationml/2006/ole">
              <mc:AlternateContent xmlns:mc="http://schemas.openxmlformats.org/markup-compatibility/2006">
                <mc:Choice xmlns:v="urn:schemas-microsoft-com:vml" Requires="v">
                  <p:oleObj spid="_x0000_s9248" r:id="rId9" imgW="923925" imgH="885825" progId="MSPhotoEd.3">
                    <p:embed/>
                  </p:oleObj>
                </mc:Choice>
                <mc:Fallback>
                  <p:oleObj r:id="rId9" imgW="923925" imgH="885825" progId="MSPhotoEd.3">
                    <p:embed/>
                    <p:pic>
                      <p:nvPicPr>
                        <p:cNvPr id="0" name="图片 3078"/>
                        <p:cNvPicPr/>
                        <p:nvPr/>
                      </p:nvPicPr>
                      <p:blipFill>
                        <a:blip r:embed="rId10"/>
                        <a:stretch>
                          <a:fillRect/>
                        </a:stretch>
                      </p:blipFill>
                      <p:spPr>
                        <a:xfrm>
                          <a:off x="3203" y="1513"/>
                          <a:ext cx="181" cy="173"/>
                        </a:xfrm>
                        <a:prstGeom prst="rect">
                          <a:avLst/>
                        </a:prstGeom>
                        <a:noFill/>
                        <a:ln w="38100">
                          <a:noFill/>
                          <a:miter/>
                        </a:ln>
                      </p:spPr>
                    </p:pic>
                  </p:oleObj>
                </mc:Fallback>
              </mc:AlternateContent>
            </a:graphicData>
          </a:graphic>
        </p:graphicFrame>
        <p:graphicFrame>
          <p:nvGraphicFramePr>
            <p:cNvPr id="24586" name="对象 24585"/>
            <p:cNvGraphicFramePr/>
            <p:nvPr/>
          </p:nvGraphicFramePr>
          <p:xfrm>
            <a:off x="3840" y="687"/>
            <a:ext cx="288" cy="202"/>
          </p:xfrm>
          <a:graphic>
            <a:graphicData uri="http://schemas.openxmlformats.org/presentationml/2006/ole">
              <mc:AlternateContent xmlns:mc="http://schemas.openxmlformats.org/markup-compatibility/2006">
                <mc:Choice xmlns:v="urn:schemas-microsoft-com:vml" Requires="v">
                  <p:oleObj spid="_x0000_s9249" r:id="rId11" imgW="1285875" imgH="904875" progId="MSPhotoEd.3">
                    <p:embed/>
                  </p:oleObj>
                </mc:Choice>
                <mc:Fallback>
                  <p:oleObj r:id="rId11" imgW="1285875" imgH="904875" progId="MSPhotoEd.3">
                    <p:embed/>
                    <p:pic>
                      <p:nvPicPr>
                        <p:cNvPr id="0" name="图片 3090"/>
                        <p:cNvPicPr/>
                        <p:nvPr/>
                      </p:nvPicPr>
                      <p:blipFill>
                        <a:blip r:embed="rId12"/>
                        <a:stretch>
                          <a:fillRect/>
                        </a:stretch>
                      </p:blipFill>
                      <p:spPr>
                        <a:xfrm>
                          <a:off x="3840" y="687"/>
                          <a:ext cx="288" cy="202"/>
                        </a:xfrm>
                        <a:prstGeom prst="rect">
                          <a:avLst/>
                        </a:prstGeom>
                        <a:noFill/>
                        <a:ln w="38100">
                          <a:noFill/>
                          <a:miter/>
                        </a:ln>
                      </p:spPr>
                    </p:pic>
                  </p:oleObj>
                </mc:Fallback>
              </mc:AlternateContent>
            </a:graphicData>
          </a:graphic>
        </p:graphicFrame>
        <p:sp>
          <p:nvSpPr>
            <p:cNvPr id="24587" name="文本框 24586"/>
            <p:cNvSpPr txBox="1"/>
            <p:nvPr/>
          </p:nvSpPr>
          <p:spPr>
            <a:xfrm>
              <a:off x="2496" y="912"/>
              <a:ext cx="384" cy="288"/>
            </a:xfrm>
            <a:prstGeom prst="rect">
              <a:avLst/>
            </a:prstGeom>
            <a:noFill/>
            <a:ln w="9525">
              <a:noFill/>
            </a:ln>
          </p:spPr>
          <p:txBody>
            <a:bodyPr>
              <a:spAutoFit/>
            </a:bodyPr>
            <a:lstStyle/>
            <a:p>
              <a:pPr>
                <a:spcBef>
                  <a:spcPct val="50000"/>
                </a:spcBef>
              </a:pPr>
              <a:r>
                <a:rPr lang="en-US" altLang="zh-CN" sz="2400" b="1">
                  <a:solidFill>
                    <a:srgbClr val="FF0000"/>
                  </a:solidFill>
                  <a:latin typeface="Times New Roman" panose="02020603050405020304" pitchFamily="18" charset="0"/>
                </a:rPr>
                <a:t>+</a:t>
              </a:r>
            </a:p>
          </p:txBody>
        </p:sp>
        <p:sp>
          <p:nvSpPr>
            <p:cNvPr id="24588" name="文本框 24587"/>
            <p:cNvSpPr txBox="1"/>
            <p:nvPr/>
          </p:nvSpPr>
          <p:spPr>
            <a:xfrm>
              <a:off x="4224" y="1008"/>
              <a:ext cx="384" cy="288"/>
            </a:xfrm>
            <a:prstGeom prst="rect">
              <a:avLst/>
            </a:prstGeom>
            <a:noFill/>
            <a:ln w="9525">
              <a:noFill/>
            </a:ln>
          </p:spPr>
          <p:txBody>
            <a:bodyPr>
              <a:spAutoFit/>
            </a:bodyPr>
            <a:lstStyle/>
            <a:p>
              <a:pPr>
                <a:spcBef>
                  <a:spcPct val="50000"/>
                </a:spcBef>
              </a:pPr>
              <a:r>
                <a:rPr lang="en-US" altLang="zh-CN" sz="2400" b="1">
                  <a:solidFill>
                    <a:srgbClr val="FF0000"/>
                  </a:solidFill>
                  <a:latin typeface="Times New Roman" panose="02020603050405020304" pitchFamily="18" charset="0"/>
                </a:rPr>
                <a:t>_</a:t>
              </a:r>
            </a:p>
          </p:txBody>
        </p:sp>
      </p:grpSp>
      <p:sp>
        <p:nvSpPr>
          <p:cNvPr id="24589" name="文本框 24588"/>
          <p:cNvSpPr txBox="1"/>
          <p:nvPr/>
        </p:nvSpPr>
        <p:spPr>
          <a:xfrm>
            <a:off x="971550" y="1916113"/>
            <a:ext cx="2743200" cy="968375"/>
          </a:xfrm>
          <a:prstGeom prst="rect">
            <a:avLst/>
          </a:prstGeom>
          <a:noFill/>
          <a:ln w="9525">
            <a:noFill/>
          </a:ln>
        </p:spPr>
        <p:txBody>
          <a:bodyPr>
            <a:spAutoFit/>
          </a:bodyPr>
          <a:lstStyle/>
          <a:p>
            <a:pPr>
              <a:lnSpc>
                <a:spcPct val="120000"/>
              </a:lnSpc>
            </a:pPr>
            <a:r>
              <a:rPr lang="en-US" altLang="zh-CN" sz="2400" b="1" i="1" dirty="0" err="1">
                <a:latin typeface="Times New Roman" panose="02020603050405020304" pitchFamily="18" charset="0"/>
              </a:rPr>
              <a:t>i</a:t>
            </a:r>
            <a:r>
              <a:rPr lang="en-US" altLang="zh-CN" sz="2400" b="1" baseline="-25000" dirty="0" err="1">
                <a:latin typeface="Times New Roman" panose="02020603050405020304" pitchFamily="18" charset="0"/>
              </a:rPr>
              <a:t>N</a:t>
            </a:r>
            <a:r>
              <a:rPr lang="en-US" altLang="zh-CN" sz="2400" b="1">
                <a:latin typeface="Times New Roman" panose="02020603050405020304" pitchFamily="18" charset="0"/>
              </a:rPr>
              <a:t>=</a:t>
            </a:r>
            <a:r>
              <a:rPr lang="en-US" altLang="zh-CN" sz="2400" b="1" i="1" dirty="0" err="1">
                <a:latin typeface="Times New Roman" panose="02020603050405020304" pitchFamily="18" charset="0"/>
              </a:rPr>
              <a:t>i</a:t>
            </a:r>
            <a:r>
              <a:rPr lang="en-US" altLang="zh-CN" sz="2400" b="1" baseline="-25000" dirty="0" err="1">
                <a:latin typeface="Times New Roman" panose="02020603050405020304" pitchFamily="18" charset="0"/>
              </a:rPr>
              <a:t>P</a:t>
            </a:r>
            <a:r>
              <a:rPr lang="en-US" altLang="zh-CN" sz="2400" b="1">
                <a:latin typeface="Times New Roman" panose="02020603050405020304" pitchFamily="18" charset="0"/>
              </a:rPr>
              <a:t>=0</a:t>
            </a:r>
            <a:r>
              <a:rPr lang="zh-CN" altLang="en-US" sz="2400" b="1">
                <a:latin typeface="Times New Roman" panose="02020603050405020304" pitchFamily="18" charset="0"/>
              </a:rPr>
              <a:t>，</a:t>
            </a:r>
          </a:p>
          <a:p>
            <a:pPr>
              <a:lnSpc>
                <a:spcPct val="120000"/>
              </a:lnSpc>
            </a:pPr>
            <a:r>
              <a:rPr lang="en-US" altLang="zh-CN" sz="2400" b="1" i="1" dirty="0" err="1">
                <a:latin typeface="Times New Roman" panose="02020603050405020304" pitchFamily="18" charset="0"/>
              </a:rPr>
              <a:t>u</a:t>
            </a:r>
            <a:r>
              <a:rPr lang="en-US" altLang="zh-CN" sz="2400" b="1" baseline="-25000" dirty="0" err="1">
                <a:latin typeface="Times New Roman" panose="02020603050405020304" pitchFamily="18" charset="0"/>
              </a:rPr>
              <a:t>N</a:t>
            </a:r>
            <a:r>
              <a:rPr lang="en-US" altLang="zh-CN" sz="2400" b="1">
                <a:latin typeface="Times New Roman" panose="02020603050405020304" pitchFamily="18" charset="0"/>
              </a:rPr>
              <a:t>=</a:t>
            </a:r>
            <a:r>
              <a:rPr lang="en-US" altLang="zh-CN" sz="2400" b="1" i="1" dirty="0" err="1">
                <a:latin typeface="Times New Roman" panose="02020603050405020304" pitchFamily="18" charset="0"/>
              </a:rPr>
              <a:t>u</a:t>
            </a:r>
            <a:r>
              <a:rPr lang="en-US" altLang="zh-CN" sz="2400" b="1" baseline="-25000" dirty="0" err="1">
                <a:latin typeface="Times New Roman" panose="02020603050405020304" pitchFamily="18" charset="0"/>
              </a:rPr>
              <a:t>P</a:t>
            </a:r>
            <a:r>
              <a:rPr lang="en-US" altLang="zh-CN" sz="2400" b="1">
                <a:latin typeface="Times New Roman" panose="02020603050405020304" pitchFamily="18" charset="0"/>
              </a:rPr>
              <a:t>=0</a:t>
            </a:r>
            <a:r>
              <a:rPr lang="zh-CN" altLang="en-US" sz="2400" b="1">
                <a:latin typeface="Times New Roman" panose="02020603050405020304" pitchFamily="18" charset="0"/>
              </a:rPr>
              <a:t>－－</a:t>
            </a:r>
            <a:r>
              <a:rPr lang="zh-CN" altLang="en-US" sz="2400" b="1" dirty="0">
                <a:solidFill>
                  <a:srgbClr val="990033"/>
                </a:solidFill>
                <a:latin typeface="Times New Roman" panose="02020603050405020304" pitchFamily="18" charset="0"/>
              </a:rPr>
              <a:t>虚地</a:t>
            </a:r>
          </a:p>
        </p:txBody>
      </p:sp>
      <p:grpSp>
        <p:nvGrpSpPr>
          <p:cNvPr id="24590" name="组合 24589"/>
          <p:cNvGrpSpPr/>
          <p:nvPr/>
        </p:nvGrpSpPr>
        <p:grpSpPr>
          <a:xfrm>
            <a:off x="971550" y="2924175"/>
            <a:ext cx="2997200" cy="814388"/>
            <a:chOff x="612" y="1706"/>
            <a:chExt cx="1888" cy="513"/>
          </a:xfrm>
        </p:grpSpPr>
        <p:sp>
          <p:nvSpPr>
            <p:cNvPr id="24591" name="文本框 24590"/>
            <p:cNvSpPr txBox="1"/>
            <p:nvPr/>
          </p:nvSpPr>
          <p:spPr>
            <a:xfrm>
              <a:off x="612" y="1850"/>
              <a:ext cx="1488" cy="288"/>
            </a:xfrm>
            <a:prstGeom prst="rect">
              <a:avLst/>
            </a:prstGeom>
            <a:noFill/>
            <a:ln w="9525">
              <a:noFill/>
            </a:ln>
          </p:spPr>
          <p:txBody>
            <a:bodyPr>
              <a:spAutoFit/>
            </a:bodyPr>
            <a:lstStyle/>
            <a:p>
              <a:pPr>
                <a:spcBef>
                  <a:spcPct val="50000"/>
                </a:spcBef>
              </a:pPr>
              <a:r>
                <a:rPr lang="zh-CN" altLang="en-US" sz="2400" b="1" dirty="0">
                  <a:latin typeface="Times New Roman" panose="02020603050405020304" pitchFamily="18" charset="0"/>
                </a:rPr>
                <a:t>在节点</a:t>
              </a:r>
              <a:r>
                <a:rPr lang="en-US" altLang="zh-CN" sz="2400" b="1">
                  <a:latin typeface="Times New Roman" panose="02020603050405020304" pitchFamily="18" charset="0"/>
                </a:rPr>
                <a:t>N</a:t>
              </a:r>
              <a:r>
                <a:rPr lang="zh-CN" altLang="en-US" sz="2400" b="1">
                  <a:latin typeface="Times New Roman" panose="02020603050405020304" pitchFamily="18" charset="0"/>
                </a:rPr>
                <a:t>：</a:t>
              </a:r>
            </a:p>
          </p:txBody>
        </p:sp>
        <p:graphicFrame>
          <p:nvGraphicFramePr>
            <p:cNvPr id="24592" name="对象 24591"/>
            <p:cNvGraphicFramePr/>
            <p:nvPr/>
          </p:nvGraphicFramePr>
          <p:xfrm>
            <a:off x="1572" y="1706"/>
            <a:ext cx="928" cy="513"/>
          </p:xfrm>
          <a:graphic>
            <a:graphicData uri="http://schemas.openxmlformats.org/presentationml/2006/ole">
              <mc:AlternateContent xmlns:mc="http://schemas.openxmlformats.org/markup-compatibility/2006">
                <mc:Choice xmlns:v="urn:schemas-microsoft-com:vml" Requires="v">
                  <p:oleObj spid="_x0000_s9250" r:id="rId13" imgW="711200" imgH="393700" progId="Equation.3">
                    <p:embed/>
                  </p:oleObj>
                </mc:Choice>
                <mc:Fallback>
                  <p:oleObj r:id="rId13" imgW="711200" imgH="393700" progId="Equation.3">
                    <p:embed/>
                    <p:pic>
                      <p:nvPicPr>
                        <p:cNvPr id="0" name="图片 3080"/>
                        <p:cNvPicPr/>
                        <p:nvPr/>
                      </p:nvPicPr>
                      <p:blipFill>
                        <a:blip r:embed="rId14"/>
                        <a:stretch>
                          <a:fillRect/>
                        </a:stretch>
                      </p:blipFill>
                      <p:spPr>
                        <a:xfrm>
                          <a:off x="1572" y="1706"/>
                          <a:ext cx="928" cy="513"/>
                        </a:xfrm>
                        <a:prstGeom prst="rect">
                          <a:avLst/>
                        </a:prstGeom>
                        <a:solidFill>
                          <a:srgbClr val="00FFFF"/>
                        </a:solidFill>
                        <a:ln w="9525" cap="flat" cmpd="sng">
                          <a:solidFill>
                            <a:srgbClr val="FF0000"/>
                          </a:solidFill>
                          <a:prstDash val="solid"/>
                          <a:miter/>
                          <a:headEnd type="none" w="med" len="med"/>
                          <a:tailEnd type="none" w="med" len="med"/>
                        </a:ln>
                      </p:spPr>
                    </p:pic>
                  </p:oleObj>
                </mc:Fallback>
              </mc:AlternateContent>
            </a:graphicData>
          </a:graphic>
        </p:graphicFrame>
      </p:grpSp>
      <p:graphicFrame>
        <p:nvGraphicFramePr>
          <p:cNvPr id="24593" name="对象 24592"/>
          <p:cNvGraphicFramePr/>
          <p:nvPr/>
        </p:nvGraphicFramePr>
        <p:xfrm>
          <a:off x="5651500" y="2997200"/>
          <a:ext cx="2535238" cy="760413"/>
        </p:xfrm>
        <a:graphic>
          <a:graphicData uri="http://schemas.openxmlformats.org/presentationml/2006/ole">
            <mc:AlternateContent xmlns:mc="http://schemas.openxmlformats.org/markup-compatibility/2006">
              <mc:Choice xmlns:v="urn:schemas-microsoft-com:vml" Requires="v">
                <p:oleObj spid="_x0000_s9251" r:id="rId15" imgW="1307465" imgH="393700" progId="Equation.3">
                  <p:embed/>
                </p:oleObj>
              </mc:Choice>
              <mc:Fallback>
                <p:oleObj r:id="rId15" imgW="1307465" imgH="393700" progId="Equation.3">
                  <p:embed/>
                  <p:pic>
                    <p:nvPicPr>
                      <p:cNvPr id="0" name="图片 3082"/>
                      <p:cNvPicPr/>
                      <p:nvPr/>
                    </p:nvPicPr>
                    <p:blipFill>
                      <a:blip r:embed="rId16"/>
                      <a:stretch>
                        <a:fillRect/>
                      </a:stretch>
                    </p:blipFill>
                    <p:spPr>
                      <a:xfrm>
                        <a:off x="5651500" y="2997200"/>
                        <a:ext cx="2535238" cy="760413"/>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24594" name="文本框 24593"/>
          <p:cNvSpPr txBox="1"/>
          <p:nvPr/>
        </p:nvSpPr>
        <p:spPr>
          <a:xfrm>
            <a:off x="323850" y="1341438"/>
            <a:ext cx="4321175" cy="519112"/>
          </a:xfrm>
          <a:prstGeom prst="rect">
            <a:avLst/>
          </a:prstGeom>
          <a:noFill/>
          <a:ln w="9525">
            <a:noFill/>
          </a:ln>
        </p:spPr>
        <p:txBody>
          <a:bodyPr>
            <a:spAutoFit/>
          </a:bodyPr>
          <a:lstStyle/>
          <a:p>
            <a:pPr>
              <a:spcBef>
                <a:spcPct val="50000"/>
              </a:spcBef>
            </a:pPr>
            <a:r>
              <a:rPr lang="en-US" altLang="zh-CN" sz="2800" dirty="0">
                <a:latin typeface="华文行楷" panose="02010800040101010101" pitchFamily="2" charset="-122"/>
                <a:ea typeface="华文行楷" panose="02010800040101010101" pitchFamily="2" charset="-122"/>
              </a:rPr>
              <a:t>1.  </a:t>
            </a:r>
            <a:r>
              <a:rPr lang="zh-CN" altLang="en-US" sz="2800" dirty="0">
                <a:latin typeface="华文行楷" panose="02010800040101010101" pitchFamily="2" charset="-122"/>
                <a:ea typeface="华文行楷" panose="02010800040101010101" pitchFamily="2" charset="-122"/>
              </a:rPr>
              <a:t>反相输入</a:t>
            </a:r>
          </a:p>
        </p:txBody>
      </p:sp>
      <p:sp>
        <p:nvSpPr>
          <p:cNvPr id="24599" name="文本框 24598"/>
          <p:cNvSpPr txBox="1"/>
          <p:nvPr/>
        </p:nvSpPr>
        <p:spPr>
          <a:xfrm>
            <a:off x="3203575" y="4652963"/>
            <a:ext cx="1655763" cy="457200"/>
          </a:xfrm>
          <a:prstGeom prst="rect">
            <a:avLst/>
          </a:prstGeom>
          <a:noFill/>
          <a:ln w="9525">
            <a:noFill/>
          </a:ln>
        </p:spPr>
        <p:txBody>
          <a:bodyPr>
            <a:spAutoFit/>
          </a:bodyPr>
          <a:lstStyle/>
          <a:p>
            <a:pPr>
              <a:spcBef>
                <a:spcPct val="50000"/>
              </a:spcBef>
            </a:pPr>
            <a:r>
              <a:rPr lang="en-US" altLang="zh-CN" sz="2400" b="1" i="1">
                <a:latin typeface="Times New Roman" panose="02020603050405020304" pitchFamily="18" charset="0"/>
              </a:rPr>
              <a:t>R</a:t>
            </a:r>
            <a:r>
              <a:rPr lang="en-US" altLang="zh-CN" sz="2400" b="1">
                <a:latin typeface="Times New Roman" panose="02020603050405020304" pitchFamily="18" charset="0"/>
              </a:rPr>
              <a:t>’=</a:t>
            </a:r>
            <a:r>
              <a:rPr lang="en-US" altLang="zh-CN" sz="2400" b="1" i="1" dirty="0" err="1">
                <a:latin typeface="Times New Roman" panose="02020603050405020304" pitchFamily="18" charset="0"/>
              </a:rPr>
              <a:t>R</a:t>
            </a:r>
            <a:r>
              <a:rPr lang="en-US" altLang="zh-CN" sz="2400" b="1" dirty="0" err="1">
                <a:latin typeface="Times New Roman" panose="02020603050405020304" pitchFamily="18" charset="0"/>
              </a:rPr>
              <a:t>∥</a:t>
            </a:r>
            <a:r>
              <a:rPr lang="en-US" altLang="zh-CN" sz="2400" b="1" i="1" dirty="0" err="1">
                <a:latin typeface="Times New Roman" panose="02020603050405020304" pitchFamily="18" charset="0"/>
              </a:rPr>
              <a:t>R</a:t>
            </a:r>
            <a:r>
              <a:rPr lang="en-US" altLang="zh-CN" sz="2400" b="1" baseline="-25000" dirty="0" err="1">
                <a:latin typeface="Times New Roman" panose="02020603050405020304" pitchFamily="18" charset="0"/>
              </a:rPr>
              <a:t>f</a:t>
            </a:r>
            <a:endParaRPr lang="en-US" altLang="zh-CN" sz="2400" b="1">
              <a:latin typeface="Times New Roman" panose="02020603050405020304" pitchFamily="18" charset="0"/>
            </a:endParaRPr>
          </a:p>
        </p:txBody>
      </p:sp>
      <p:sp>
        <p:nvSpPr>
          <p:cNvPr id="24600" name="文本框 24599"/>
          <p:cNvSpPr txBox="1"/>
          <p:nvPr/>
        </p:nvSpPr>
        <p:spPr>
          <a:xfrm>
            <a:off x="468313" y="5084763"/>
            <a:ext cx="8208962" cy="457200"/>
          </a:xfrm>
          <a:prstGeom prst="rect">
            <a:avLst/>
          </a:prstGeom>
          <a:noFill/>
          <a:ln w="9525">
            <a:noFill/>
          </a:ln>
        </p:spPr>
        <p:txBody>
          <a:bodyPr>
            <a:spAutoFit/>
          </a:bodyPr>
          <a:lstStyle/>
          <a:p>
            <a:pPr>
              <a:spcBef>
                <a:spcPct val="50000"/>
              </a:spcBef>
            </a:pPr>
            <a:r>
              <a:rPr lang="en-US" altLang="zh-CN" sz="2400" b="1" dirty="0">
                <a:latin typeface="Times New Roman" panose="02020603050405020304" pitchFamily="18" charset="0"/>
              </a:rPr>
              <a:t>4)  </a:t>
            </a:r>
            <a:r>
              <a:rPr lang="zh-CN" altLang="en-US" sz="2400" b="1" dirty="0">
                <a:latin typeface="Times New Roman" panose="02020603050405020304" pitchFamily="18" charset="0"/>
              </a:rPr>
              <a:t>若要</a:t>
            </a:r>
            <a:r>
              <a:rPr lang="en-US" altLang="zh-CN" sz="2400" b="1" i="1" dirty="0" err="1">
                <a:latin typeface="Times New Roman" panose="02020603050405020304" pitchFamily="18" charset="0"/>
              </a:rPr>
              <a:t>R</a:t>
            </a:r>
            <a:r>
              <a:rPr lang="en-US" altLang="zh-CN" sz="2400" b="1" baseline="-25000" dirty="0" err="1">
                <a:latin typeface="Times New Roman" panose="02020603050405020304" pitchFamily="18" charset="0"/>
              </a:rPr>
              <a:t>i</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100kΩ</a:t>
            </a:r>
            <a:r>
              <a:rPr lang="zh-CN" altLang="en-US" sz="2400" b="1" dirty="0">
                <a:latin typeface="Times New Roman" panose="02020603050405020304" pitchFamily="18" charset="0"/>
              </a:rPr>
              <a:t>，比例系数为－</a:t>
            </a:r>
            <a:r>
              <a:rPr lang="en-US" altLang="zh-CN" sz="2400" b="1" dirty="0">
                <a:latin typeface="Times New Roman" panose="02020603050405020304" pitchFamily="18" charset="0"/>
              </a:rPr>
              <a:t>100</a:t>
            </a:r>
            <a:r>
              <a:rPr lang="zh-CN" altLang="en-US" sz="2400" b="1" dirty="0">
                <a:latin typeface="Times New Roman" panose="02020603050405020304" pitchFamily="18" charset="0"/>
              </a:rPr>
              <a:t>，</a:t>
            </a:r>
            <a:r>
              <a:rPr lang="en-US" altLang="zh-CN" sz="2400" b="1" i="1" dirty="0" err="1">
                <a:latin typeface="Times New Roman" panose="02020603050405020304" pitchFamily="18" charset="0"/>
              </a:rPr>
              <a:t>R</a:t>
            </a:r>
            <a:r>
              <a:rPr lang="en-US" altLang="zh-CN" sz="2400" b="1" baseline="-25000" dirty="0" err="1">
                <a:latin typeface="Times New Roman" panose="02020603050405020304" pitchFamily="18" charset="0"/>
              </a:rPr>
              <a:t>f</a:t>
            </a:r>
            <a:r>
              <a:rPr lang="zh-CN" altLang="en-US" sz="2400" b="1" dirty="0">
                <a:latin typeface="Times New Roman" panose="02020603050405020304" pitchFamily="18" charset="0"/>
              </a:rPr>
              <a:t>＝？ </a:t>
            </a:r>
            <a:r>
              <a:rPr lang="en-US" altLang="zh-CN" sz="2400" b="1" i="1">
                <a:latin typeface="Times New Roman" panose="02020603050405020304" pitchFamily="18" charset="0"/>
              </a:rPr>
              <a:t>R</a:t>
            </a:r>
            <a:r>
              <a:rPr lang="en-US" altLang="zh-CN" sz="2400" b="1" baseline="30000">
                <a:latin typeface="Times New Roman" panose="02020603050405020304" pitchFamily="18" charset="0"/>
              </a:rPr>
              <a:t>’</a:t>
            </a:r>
            <a:r>
              <a:rPr lang="zh-CN" altLang="en-US" sz="2400" b="1" dirty="0">
                <a:latin typeface="Times New Roman" panose="02020603050405020304" pitchFamily="18" charset="0"/>
              </a:rPr>
              <a:t>＝？ </a:t>
            </a:r>
          </a:p>
        </p:txBody>
      </p:sp>
      <p:sp>
        <p:nvSpPr>
          <p:cNvPr id="24601" name="线形标注 1 24600"/>
          <p:cNvSpPr/>
          <p:nvPr/>
        </p:nvSpPr>
        <p:spPr>
          <a:xfrm>
            <a:off x="5295900" y="4322763"/>
            <a:ext cx="3092450" cy="474662"/>
          </a:xfrm>
          <a:prstGeom prst="borderCallout1">
            <a:avLst>
              <a:gd name="adj1" fmla="val 24079"/>
              <a:gd name="adj2" fmla="val -2463"/>
              <a:gd name="adj3" fmla="val 100000"/>
              <a:gd name="adj4" fmla="val -25718"/>
            </a:avLst>
          </a:prstGeom>
          <a:solidFill>
            <a:srgbClr val="FFFFCC"/>
          </a:solidFill>
          <a:ln w="19050" cap="flat" cmpd="sng">
            <a:solidFill>
              <a:srgbClr val="FF0000"/>
            </a:solidFill>
            <a:prstDash val="solid"/>
            <a:miter/>
            <a:headEnd type="none" w="med" len="med"/>
            <a:tailEnd type="none" w="med" len="med"/>
          </a:ln>
        </p:spPr>
        <p:txBody>
          <a:bodyPr/>
          <a:lstStyle/>
          <a:p>
            <a:pPr algn="ctr"/>
            <a:r>
              <a:rPr lang="zh-CN" altLang="en-US" sz="2400" b="1" dirty="0">
                <a:latin typeface="Times New Roman" panose="02020603050405020304" pitchFamily="18" charset="0"/>
              </a:rPr>
              <a:t>保证输入级的对称性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581"/>
                                        </p:tgtEl>
                                        <p:attrNameLst>
                                          <p:attrName>style.visibility</p:attrName>
                                        </p:attrNameLst>
                                      </p:cBhvr>
                                      <p:to>
                                        <p:strVal val="visible"/>
                                      </p:to>
                                    </p:set>
                                    <p:animEffect transition="in" filter="wipe(left)">
                                      <p:cBhvr>
                                        <p:cTn id="7" dur="500"/>
                                        <p:tgtEl>
                                          <p:spTgt spid="2458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582"/>
                                        </p:tgtEl>
                                        <p:attrNameLst>
                                          <p:attrName>style.visibility</p:attrName>
                                        </p:attrNameLst>
                                      </p:cBhvr>
                                      <p:to>
                                        <p:strVal val="visible"/>
                                      </p:to>
                                    </p:set>
                                    <p:animEffect transition="in" filter="wipe(left)">
                                      <p:cBhvr>
                                        <p:cTn id="12" dur="500"/>
                                        <p:tgtEl>
                                          <p:spTgt spid="2458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89">
                                            <p:txEl>
                                              <p:pRg st="0" end="0"/>
                                            </p:txEl>
                                          </p:spTgt>
                                        </p:tgtEl>
                                        <p:attrNameLst>
                                          <p:attrName>style.visibility</p:attrName>
                                        </p:attrNameLst>
                                      </p:cBhvr>
                                      <p:to>
                                        <p:strVal val="visible"/>
                                      </p:to>
                                    </p:set>
                                    <p:animEffect transition="in" filter="wipe(left)">
                                      <p:cBhvr>
                                        <p:cTn id="17" dur="500"/>
                                        <p:tgtEl>
                                          <p:spTgt spid="2458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589">
                                            <p:txEl>
                                              <p:pRg st="1" end="1"/>
                                            </p:txEl>
                                          </p:spTgt>
                                        </p:tgtEl>
                                        <p:attrNameLst>
                                          <p:attrName>style.visibility</p:attrName>
                                        </p:attrNameLst>
                                      </p:cBhvr>
                                      <p:to>
                                        <p:strVal val="visible"/>
                                      </p:to>
                                    </p:set>
                                    <p:animEffect transition="in" filter="wipe(left)">
                                      <p:cBhvr>
                                        <p:cTn id="22" dur="500"/>
                                        <p:tgtEl>
                                          <p:spTgt spid="2458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4590"/>
                                        </p:tgtEl>
                                        <p:attrNameLst>
                                          <p:attrName>style.visibility</p:attrName>
                                        </p:attrNameLst>
                                      </p:cBhvr>
                                      <p:to>
                                        <p:strVal val="visible"/>
                                      </p:to>
                                    </p:set>
                                    <p:animEffect transition="in" filter="wipe(left)">
                                      <p:cBhvr>
                                        <p:cTn id="27" dur="500"/>
                                        <p:tgtEl>
                                          <p:spTgt spid="2459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4593"/>
                                        </p:tgtEl>
                                        <p:attrNameLst>
                                          <p:attrName>style.visibility</p:attrName>
                                        </p:attrNameLst>
                                      </p:cBhvr>
                                      <p:to>
                                        <p:strVal val="visible"/>
                                      </p:to>
                                    </p:set>
                                    <p:animEffect transition="in" filter="wipe(left)">
                                      <p:cBhvr>
                                        <p:cTn id="32" dur="500"/>
                                        <p:tgtEl>
                                          <p:spTgt spid="2459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579">
                                            <p:txEl>
                                              <p:pRg st="0" end="0"/>
                                            </p:txEl>
                                          </p:spTgt>
                                        </p:tgtEl>
                                        <p:attrNameLst>
                                          <p:attrName>style.visibility</p:attrName>
                                        </p:attrNameLst>
                                      </p:cBhvr>
                                      <p:to>
                                        <p:strVal val="visible"/>
                                      </p:to>
                                    </p:set>
                                    <p:animEffect transition="in" filter="wipe(left)">
                                      <p:cBhvr>
                                        <p:cTn id="37" dur="500"/>
                                        <p:tgtEl>
                                          <p:spTgt spid="2457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579">
                                            <p:txEl>
                                              <p:pRg st="1" end="1"/>
                                            </p:txEl>
                                          </p:spTgt>
                                        </p:tgtEl>
                                        <p:attrNameLst>
                                          <p:attrName>style.visibility</p:attrName>
                                        </p:attrNameLst>
                                      </p:cBhvr>
                                      <p:to>
                                        <p:strVal val="visible"/>
                                      </p:to>
                                    </p:set>
                                    <p:animEffect transition="in" filter="wipe(left)">
                                      <p:cBhvr>
                                        <p:cTn id="42" dur="500"/>
                                        <p:tgtEl>
                                          <p:spTgt spid="24579">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579">
                                            <p:txEl>
                                              <p:pRg st="2" end="2"/>
                                            </p:txEl>
                                          </p:spTgt>
                                        </p:tgtEl>
                                        <p:attrNameLst>
                                          <p:attrName>style.visibility</p:attrName>
                                        </p:attrNameLst>
                                      </p:cBhvr>
                                      <p:to>
                                        <p:strVal val="visible"/>
                                      </p:to>
                                    </p:set>
                                    <p:animEffect transition="in" filter="wipe(left)">
                                      <p:cBhvr>
                                        <p:cTn id="47" dur="500"/>
                                        <p:tgtEl>
                                          <p:spTgt spid="24579">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4599"/>
                                        </p:tgtEl>
                                        <p:attrNameLst>
                                          <p:attrName>style.visibility</p:attrName>
                                        </p:attrNameLst>
                                      </p:cBhvr>
                                      <p:to>
                                        <p:strVal val="visible"/>
                                      </p:to>
                                    </p:set>
                                    <p:animEffect transition="in" filter="wipe(left)">
                                      <p:cBhvr>
                                        <p:cTn id="52" dur="500"/>
                                        <p:tgtEl>
                                          <p:spTgt spid="2459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4601"/>
                                        </p:tgtEl>
                                        <p:attrNameLst>
                                          <p:attrName>style.visibility</p:attrName>
                                        </p:attrNameLst>
                                      </p:cBhvr>
                                      <p:to>
                                        <p:strVal val="visible"/>
                                      </p:to>
                                    </p:set>
                                    <p:animEffect transition="in" filter="wipe(left)">
                                      <p:cBhvr>
                                        <p:cTn id="57" dur="500"/>
                                        <p:tgtEl>
                                          <p:spTgt spid="2460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4600"/>
                                        </p:tgtEl>
                                        <p:attrNameLst>
                                          <p:attrName>style.visibility</p:attrName>
                                        </p:attrNameLst>
                                      </p:cBhvr>
                                      <p:to>
                                        <p:strVal val="visible"/>
                                      </p:to>
                                    </p:set>
                                    <p:animEffect transition="in" filter="wipe(left)">
                                      <p:cBhvr>
                                        <p:cTn id="62" dur="500"/>
                                        <p:tgtEl>
                                          <p:spTgt spid="24600"/>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245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P spid="24580" grpId="0" animBg="1"/>
      <p:bldP spid="24589" grpId="0" build="p"/>
      <p:bldP spid="24599" grpId="0"/>
      <p:bldP spid="24600" grpId="0"/>
      <p:bldP spid="2460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787360" y="847471"/>
            <a:ext cx="3148200" cy="2036800"/>
          </a:xfrm>
          <a:prstGeom prst="rect">
            <a:avLst/>
          </a:prstGeom>
        </p:spPr>
      </p:pic>
      <p:pic>
        <p:nvPicPr>
          <p:cNvPr id="13" name="图片 12"/>
          <p:cNvPicPr>
            <a:picLocks noChangeAspect="1"/>
          </p:cNvPicPr>
          <p:nvPr/>
        </p:nvPicPr>
        <p:blipFill>
          <a:blip r:embed="rId3"/>
          <a:stretch>
            <a:fillRect/>
          </a:stretch>
        </p:blipFill>
        <p:spPr>
          <a:xfrm>
            <a:off x="5124041" y="870558"/>
            <a:ext cx="3543039" cy="1941957"/>
          </a:xfrm>
          <a:prstGeom prst="rect">
            <a:avLst/>
          </a:prstGeom>
        </p:spPr>
      </p:pic>
      <p:pic>
        <p:nvPicPr>
          <p:cNvPr id="5" name="图片 4"/>
          <p:cNvPicPr>
            <a:picLocks noChangeAspect="1"/>
          </p:cNvPicPr>
          <p:nvPr/>
        </p:nvPicPr>
        <p:blipFill>
          <a:blip r:embed="rId4"/>
          <a:stretch>
            <a:fillRect/>
          </a:stretch>
        </p:blipFill>
        <p:spPr>
          <a:xfrm>
            <a:off x="1224868" y="3189462"/>
            <a:ext cx="787050" cy="384133"/>
          </a:xfrm>
          <a:prstGeom prst="rect">
            <a:avLst/>
          </a:prstGeom>
        </p:spPr>
      </p:pic>
      <p:pic>
        <p:nvPicPr>
          <p:cNvPr id="6" name="图片 5"/>
          <p:cNvPicPr>
            <a:picLocks noChangeAspect="1"/>
          </p:cNvPicPr>
          <p:nvPr/>
        </p:nvPicPr>
        <p:blipFill>
          <a:blip r:embed="rId5"/>
          <a:stretch>
            <a:fillRect/>
          </a:stretch>
        </p:blipFill>
        <p:spPr>
          <a:xfrm>
            <a:off x="3054294" y="3078583"/>
            <a:ext cx="2361150" cy="670000"/>
          </a:xfrm>
          <a:prstGeom prst="rect">
            <a:avLst/>
          </a:prstGeom>
        </p:spPr>
      </p:pic>
      <p:pic>
        <p:nvPicPr>
          <p:cNvPr id="7" name="图片 6"/>
          <p:cNvPicPr>
            <a:picLocks noChangeAspect="1"/>
          </p:cNvPicPr>
          <p:nvPr/>
        </p:nvPicPr>
        <p:blipFill>
          <a:blip r:embed="rId6"/>
          <a:stretch>
            <a:fillRect/>
          </a:stretch>
        </p:blipFill>
        <p:spPr>
          <a:xfrm>
            <a:off x="1241309" y="4271535"/>
            <a:ext cx="2826225" cy="580667"/>
          </a:xfrm>
          <a:prstGeom prst="rect">
            <a:avLst/>
          </a:prstGeom>
        </p:spPr>
      </p:pic>
      <p:pic>
        <p:nvPicPr>
          <p:cNvPr id="8" name="图片 7"/>
          <p:cNvPicPr>
            <a:picLocks noChangeAspect="1"/>
          </p:cNvPicPr>
          <p:nvPr/>
        </p:nvPicPr>
        <p:blipFill>
          <a:blip r:embed="rId7"/>
          <a:stretch>
            <a:fillRect/>
          </a:stretch>
        </p:blipFill>
        <p:spPr>
          <a:xfrm>
            <a:off x="1338964" y="5130414"/>
            <a:ext cx="1538325" cy="357333"/>
          </a:xfrm>
          <a:prstGeom prst="rect">
            <a:avLst/>
          </a:prstGeom>
        </p:spPr>
      </p:pic>
      <p:pic>
        <p:nvPicPr>
          <p:cNvPr id="9" name="图片 8"/>
          <p:cNvPicPr>
            <a:picLocks noChangeAspect="1"/>
          </p:cNvPicPr>
          <p:nvPr/>
        </p:nvPicPr>
        <p:blipFill>
          <a:blip r:embed="rId8"/>
          <a:stretch>
            <a:fillRect/>
          </a:stretch>
        </p:blipFill>
        <p:spPr>
          <a:xfrm>
            <a:off x="5552663" y="4683747"/>
            <a:ext cx="2396925" cy="625333"/>
          </a:xfrm>
          <a:prstGeom prst="rect">
            <a:avLst/>
          </a:prstGeom>
        </p:spPr>
      </p:pic>
      <p:sp>
        <p:nvSpPr>
          <p:cNvPr id="10" name="下箭头 9"/>
          <p:cNvSpPr/>
          <p:nvPr/>
        </p:nvSpPr>
        <p:spPr>
          <a:xfrm>
            <a:off x="2264730" y="3573595"/>
            <a:ext cx="505103" cy="6979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4234869" y="4852202"/>
            <a:ext cx="940813" cy="3346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9"/>
          <a:stretch>
            <a:fillRect/>
          </a:stretch>
        </p:blipFill>
        <p:spPr>
          <a:xfrm>
            <a:off x="5606149" y="5891906"/>
            <a:ext cx="1395225" cy="643200"/>
          </a:xfrm>
          <a:prstGeom prst="rect">
            <a:avLst/>
          </a:prstGeom>
        </p:spPr>
      </p:pic>
      <p:pic>
        <p:nvPicPr>
          <p:cNvPr id="14" name="图片 13"/>
          <p:cNvPicPr>
            <a:picLocks noChangeAspect="1"/>
          </p:cNvPicPr>
          <p:nvPr/>
        </p:nvPicPr>
        <p:blipFill>
          <a:blip r:embed="rId10"/>
          <a:stretch>
            <a:fillRect/>
          </a:stretch>
        </p:blipFill>
        <p:spPr>
          <a:xfrm>
            <a:off x="3474387" y="6061882"/>
            <a:ext cx="1252125" cy="571733"/>
          </a:xfrm>
          <a:prstGeom prst="rect">
            <a:avLst/>
          </a:prstGeom>
        </p:spPr>
      </p:pic>
      <p:sp>
        <p:nvSpPr>
          <p:cNvPr id="15" name="左箭头 14"/>
          <p:cNvSpPr/>
          <p:nvPr/>
        </p:nvSpPr>
        <p:spPr>
          <a:xfrm>
            <a:off x="4843963" y="6169559"/>
            <a:ext cx="483513" cy="2858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25601"/>
          <p:cNvSpPr>
            <a:spLocks noGrp="1"/>
          </p:cNvSpPr>
          <p:nvPr>
            <p:ph type="title"/>
          </p:nvPr>
        </p:nvSpPr>
        <p:spPr>
          <a:xfrm>
            <a:off x="395288" y="981075"/>
            <a:ext cx="7772400" cy="457200"/>
          </a:xfrm>
        </p:spPr>
        <p:txBody>
          <a:bodyPr anchor="ctr"/>
          <a:lstStyle/>
          <a:p>
            <a:pPr algn="l">
              <a:lnSpc>
                <a:spcPct val="120000"/>
              </a:lnSpc>
            </a:pPr>
            <a:r>
              <a:rPr lang="en-US" altLang="zh-CN" sz="2800" b="1">
                <a:solidFill>
                  <a:schemeClr val="tx1"/>
                </a:solidFill>
                <a:ea typeface="隶书" panose="02010509060101010101" pitchFamily="49" charset="-122"/>
              </a:rPr>
              <a:t>T </a:t>
            </a:r>
            <a:r>
              <a:rPr lang="zh-CN" altLang="zh-CN" sz="3200" dirty="0">
                <a:solidFill>
                  <a:schemeClr val="tx1"/>
                </a:solidFill>
                <a:latin typeface="华文行楷" panose="02010800040101010101" pitchFamily="2" charset="-122"/>
                <a:ea typeface="华文行楷" panose="02010800040101010101" pitchFamily="2" charset="-122"/>
              </a:rPr>
              <a:t>形反馈网络反相比例运算电路</a:t>
            </a:r>
          </a:p>
        </p:txBody>
      </p:sp>
      <p:pic>
        <p:nvPicPr>
          <p:cNvPr id="25603" name="图片 25602" descr="Dz070202"/>
          <p:cNvPicPr>
            <a:picLocks noChangeAspect="1"/>
          </p:cNvPicPr>
          <p:nvPr/>
        </p:nvPicPr>
        <p:blipFill>
          <a:blip r:embed="rId3">
            <a:clrChange>
              <a:clrFrom>
                <a:srgbClr val="FFFFFF"/>
              </a:clrFrom>
              <a:clrTo>
                <a:srgbClr val="FFFFFF">
                  <a:alpha val="0"/>
                </a:srgbClr>
              </a:clrTo>
            </a:clrChange>
          </a:blip>
          <a:srcRect b="-3226"/>
          <a:stretch>
            <a:fillRect/>
          </a:stretch>
        </p:blipFill>
        <p:spPr>
          <a:xfrm>
            <a:off x="539750" y="2278063"/>
            <a:ext cx="3200400" cy="2438400"/>
          </a:xfrm>
          <a:prstGeom prst="rect">
            <a:avLst/>
          </a:prstGeom>
          <a:solidFill>
            <a:schemeClr val="bg1"/>
          </a:solidFill>
          <a:ln w="9525">
            <a:noFill/>
          </a:ln>
        </p:spPr>
      </p:pic>
      <p:graphicFrame>
        <p:nvGraphicFramePr>
          <p:cNvPr id="25604" name="对象 25603"/>
          <p:cNvGraphicFramePr/>
          <p:nvPr/>
        </p:nvGraphicFramePr>
        <p:xfrm>
          <a:off x="6045200" y="2181225"/>
          <a:ext cx="1741488" cy="882650"/>
        </p:xfrm>
        <a:graphic>
          <a:graphicData uri="http://schemas.openxmlformats.org/presentationml/2006/ole">
            <mc:AlternateContent xmlns:mc="http://schemas.openxmlformats.org/markup-compatibility/2006">
              <mc:Choice xmlns:v="urn:schemas-microsoft-com:vml" Requires="v">
                <p:oleObj spid="_x0000_s10265" r:id="rId4" imgW="850265" imgH="431800" progId="Equation.3">
                  <p:embed/>
                </p:oleObj>
              </mc:Choice>
              <mc:Fallback>
                <p:oleObj r:id="rId4" imgW="850265" imgH="431800" progId="Equation.3">
                  <p:embed/>
                  <p:pic>
                    <p:nvPicPr>
                      <p:cNvPr id="0" name="图片 3087"/>
                      <p:cNvPicPr/>
                      <p:nvPr/>
                    </p:nvPicPr>
                    <p:blipFill>
                      <a:blip r:embed="rId5"/>
                      <a:stretch>
                        <a:fillRect/>
                      </a:stretch>
                    </p:blipFill>
                    <p:spPr>
                      <a:xfrm>
                        <a:off x="6045200" y="2181225"/>
                        <a:ext cx="1741488" cy="882650"/>
                      </a:xfrm>
                      <a:prstGeom prst="rect">
                        <a:avLst/>
                      </a:prstGeom>
                      <a:noFill/>
                      <a:ln w="38100">
                        <a:noFill/>
                        <a:miter/>
                      </a:ln>
                    </p:spPr>
                  </p:pic>
                </p:oleObj>
              </mc:Fallback>
            </mc:AlternateContent>
          </a:graphicData>
        </a:graphic>
      </p:graphicFrame>
      <p:graphicFrame>
        <p:nvGraphicFramePr>
          <p:cNvPr id="25605" name="对象 25604"/>
          <p:cNvGraphicFramePr/>
          <p:nvPr/>
        </p:nvGraphicFramePr>
        <p:xfrm>
          <a:off x="3779838" y="3933825"/>
          <a:ext cx="4648200" cy="952500"/>
        </p:xfrm>
        <a:graphic>
          <a:graphicData uri="http://schemas.openxmlformats.org/presentationml/2006/ole">
            <mc:AlternateContent xmlns:mc="http://schemas.openxmlformats.org/markup-compatibility/2006">
              <mc:Choice xmlns:v="urn:schemas-microsoft-com:vml" Requires="v">
                <p:oleObj spid="_x0000_s10266" r:id="rId6" imgW="1942465" imgH="431800" progId="Equation.3">
                  <p:embed/>
                </p:oleObj>
              </mc:Choice>
              <mc:Fallback>
                <p:oleObj r:id="rId6" imgW="1942465" imgH="431800" progId="Equation.3">
                  <p:embed/>
                  <p:pic>
                    <p:nvPicPr>
                      <p:cNvPr id="0" name="图片 3089"/>
                      <p:cNvPicPr/>
                      <p:nvPr/>
                    </p:nvPicPr>
                    <p:blipFill>
                      <a:blip r:embed="rId7"/>
                      <a:stretch>
                        <a:fillRect/>
                      </a:stretch>
                    </p:blipFill>
                    <p:spPr>
                      <a:xfrm>
                        <a:off x="3779838" y="3933825"/>
                        <a:ext cx="4648200" cy="952500"/>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25606" name="对象 25605"/>
          <p:cNvGraphicFramePr/>
          <p:nvPr/>
        </p:nvGraphicFramePr>
        <p:xfrm>
          <a:off x="1258888" y="5086350"/>
          <a:ext cx="6400800" cy="938213"/>
        </p:xfrm>
        <a:graphic>
          <a:graphicData uri="http://schemas.openxmlformats.org/presentationml/2006/ole">
            <mc:AlternateContent xmlns:mc="http://schemas.openxmlformats.org/markup-compatibility/2006">
              <mc:Choice xmlns:v="urn:schemas-microsoft-com:vml" Requires="v">
                <p:oleObj spid="_x0000_s10267" r:id="rId8" imgW="3111500" imgH="457200" progId="Equation.3">
                  <p:embed/>
                </p:oleObj>
              </mc:Choice>
              <mc:Fallback>
                <p:oleObj r:id="rId8" imgW="3111500" imgH="457200" progId="Equation.3">
                  <p:embed/>
                  <p:pic>
                    <p:nvPicPr>
                      <p:cNvPr id="0" name="图片 3084"/>
                      <p:cNvPicPr/>
                      <p:nvPr/>
                    </p:nvPicPr>
                    <p:blipFill>
                      <a:blip r:embed="rId9"/>
                      <a:stretch>
                        <a:fillRect/>
                      </a:stretch>
                    </p:blipFill>
                    <p:spPr>
                      <a:xfrm>
                        <a:off x="1258888" y="5086350"/>
                        <a:ext cx="6400800" cy="938213"/>
                      </a:xfrm>
                      <a:prstGeom prst="rect">
                        <a:avLst/>
                      </a:prstGeom>
                      <a:noFill/>
                      <a:ln w="38100">
                        <a:noFill/>
                        <a:miter/>
                      </a:ln>
                    </p:spPr>
                  </p:pic>
                </p:oleObj>
              </mc:Fallback>
            </mc:AlternateContent>
          </a:graphicData>
        </a:graphic>
      </p:graphicFrame>
      <p:sp>
        <p:nvSpPr>
          <p:cNvPr id="25607" name="文本框 25606"/>
          <p:cNvSpPr txBox="1"/>
          <p:nvPr/>
        </p:nvSpPr>
        <p:spPr>
          <a:xfrm>
            <a:off x="947738" y="1647825"/>
            <a:ext cx="7391400" cy="457200"/>
          </a:xfrm>
          <a:prstGeom prst="rect">
            <a:avLst/>
          </a:prstGeom>
          <a:noFill/>
          <a:ln w="9525">
            <a:noFill/>
          </a:ln>
        </p:spPr>
        <p:txBody>
          <a:bodyPr>
            <a:spAutoFit/>
          </a:bodyPr>
          <a:lstStyle/>
          <a:p>
            <a:r>
              <a:rPr lang="zh-CN" altLang="en-US" sz="2400" b="1" dirty="0">
                <a:latin typeface="Times New Roman" panose="02020603050405020304" pitchFamily="18" charset="0"/>
              </a:rPr>
              <a:t>利用</a:t>
            </a:r>
            <a:r>
              <a:rPr lang="en-US" altLang="zh-CN" sz="2400" b="1" i="1">
                <a:latin typeface="Times New Roman" panose="02020603050405020304" pitchFamily="18" charset="0"/>
              </a:rPr>
              <a:t>R</a:t>
            </a:r>
            <a:r>
              <a:rPr lang="en-US" altLang="zh-CN" sz="2400" b="1" baseline="-25000">
                <a:latin typeface="Times New Roman" panose="02020603050405020304" pitchFamily="18" charset="0"/>
              </a:rPr>
              <a:t>4</a:t>
            </a:r>
            <a:r>
              <a:rPr lang="zh-CN" altLang="en-US" sz="2400" b="1" dirty="0">
                <a:latin typeface="Times New Roman" panose="02020603050405020304" pitchFamily="18" charset="0"/>
              </a:rPr>
              <a:t>中有较大电流来获得较大数值的比例系数。</a:t>
            </a:r>
            <a:endParaRPr lang="zh-CN" altLang="en-US" sz="2400" b="1">
              <a:latin typeface="Times New Roman" panose="02020603050405020304" pitchFamily="18" charset="0"/>
            </a:endParaRPr>
          </a:p>
        </p:txBody>
      </p:sp>
      <p:graphicFrame>
        <p:nvGraphicFramePr>
          <p:cNvPr id="25608" name="对象 25607"/>
          <p:cNvGraphicFramePr/>
          <p:nvPr/>
        </p:nvGraphicFramePr>
        <p:xfrm>
          <a:off x="4173538" y="3189288"/>
          <a:ext cx="2547937" cy="468312"/>
        </p:xfrm>
        <a:graphic>
          <a:graphicData uri="http://schemas.openxmlformats.org/presentationml/2006/ole">
            <mc:AlternateContent xmlns:mc="http://schemas.openxmlformats.org/markup-compatibility/2006">
              <mc:Choice xmlns:v="urn:schemas-microsoft-com:vml" Requires="v">
                <p:oleObj spid="_x0000_s10268" r:id="rId10" imgW="1244600" imgH="228600" progId="Equation.3">
                  <p:embed/>
                </p:oleObj>
              </mc:Choice>
              <mc:Fallback>
                <p:oleObj r:id="rId10" imgW="1244600" imgH="228600" progId="Equation.3">
                  <p:embed/>
                  <p:pic>
                    <p:nvPicPr>
                      <p:cNvPr id="0" name="图片 3088"/>
                      <p:cNvPicPr/>
                      <p:nvPr/>
                    </p:nvPicPr>
                    <p:blipFill>
                      <a:blip r:embed="rId11"/>
                      <a:stretch>
                        <a:fillRect/>
                      </a:stretch>
                    </p:blipFill>
                    <p:spPr>
                      <a:xfrm>
                        <a:off x="4173538" y="3189288"/>
                        <a:ext cx="2547937" cy="468312"/>
                      </a:xfrm>
                      <a:prstGeom prst="rect">
                        <a:avLst/>
                      </a:prstGeom>
                      <a:noFill/>
                      <a:ln w="38100">
                        <a:noFill/>
                        <a:miter/>
                      </a:ln>
                    </p:spPr>
                  </p:pic>
                </p:oleObj>
              </mc:Fallback>
            </mc:AlternateContent>
          </a:graphicData>
        </a:graphic>
      </p:graphicFrame>
      <p:graphicFrame>
        <p:nvGraphicFramePr>
          <p:cNvPr id="25609" name="对象 25608"/>
          <p:cNvGraphicFramePr/>
          <p:nvPr/>
        </p:nvGraphicFramePr>
        <p:xfrm>
          <a:off x="4173538" y="2181225"/>
          <a:ext cx="1430337" cy="882650"/>
        </p:xfrm>
        <a:graphic>
          <a:graphicData uri="http://schemas.openxmlformats.org/presentationml/2006/ole">
            <mc:AlternateContent xmlns:mc="http://schemas.openxmlformats.org/markup-compatibility/2006">
              <mc:Choice xmlns:v="urn:schemas-microsoft-com:vml" Requires="v">
                <p:oleObj spid="_x0000_s10269" r:id="rId12" imgW="698500" imgH="431800" progId="Equation.3">
                  <p:embed/>
                </p:oleObj>
              </mc:Choice>
              <mc:Fallback>
                <p:oleObj r:id="rId12" imgW="698500" imgH="431800" progId="Equation.3">
                  <p:embed/>
                  <p:pic>
                    <p:nvPicPr>
                      <p:cNvPr id="0" name="图片 3077"/>
                      <p:cNvPicPr/>
                      <p:nvPr/>
                    </p:nvPicPr>
                    <p:blipFill>
                      <a:blip r:embed="rId13"/>
                      <a:stretch>
                        <a:fillRect/>
                      </a:stretch>
                    </p:blipFill>
                    <p:spPr>
                      <a:xfrm>
                        <a:off x="4173538" y="2181225"/>
                        <a:ext cx="1430337" cy="882650"/>
                      </a:xfrm>
                      <a:prstGeom prst="rect">
                        <a:avLst/>
                      </a:prstGeom>
                      <a:noFill/>
                      <a:ln w="38100">
                        <a:noFill/>
                        <a:miter/>
                      </a:ln>
                    </p:spPr>
                  </p:pic>
                </p:oleObj>
              </mc:Fallback>
            </mc:AlternateContent>
          </a:graphicData>
        </a:graphic>
      </p:graphicFrame>
      <p:graphicFrame>
        <p:nvGraphicFramePr>
          <p:cNvPr id="25610" name="对象 25609"/>
          <p:cNvGraphicFramePr/>
          <p:nvPr/>
        </p:nvGraphicFramePr>
        <p:xfrm>
          <a:off x="6950075" y="2971800"/>
          <a:ext cx="1300163" cy="884238"/>
        </p:xfrm>
        <a:graphic>
          <a:graphicData uri="http://schemas.openxmlformats.org/presentationml/2006/ole">
            <mc:AlternateContent xmlns:mc="http://schemas.openxmlformats.org/markup-compatibility/2006">
              <mc:Choice xmlns:v="urn:schemas-microsoft-com:vml" Requires="v">
                <p:oleObj spid="_x0000_s10270" r:id="rId14" imgW="635000" imgH="431800" progId="Equation.3">
                  <p:embed/>
                </p:oleObj>
              </mc:Choice>
              <mc:Fallback>
                <p:oleObj r:id="rId14" imgW="635000" imgH="431800" progId="Equation.3">
                  <p:embed/>
                  <p:pic>
                    <p:nvPicPr>
                      <p:cNvPr id="0" name="图片 3079"/>
                      <p:cNvPicPr/>
                      <p:nvPr/>
                    </p:nvPicPr>
                    <p:blipFill>
                      <a:blip r:embed="rId15"/>
                      <a:stretch>
                        <a:fillRect/>
                      </a:stretch>
                    </p:blipFill>
                    <p:spPr>
                      <a:xfrm>
                        <a:off x="6950075" y="2971800"/>
                        <a:ext cx="1300163" cy="8842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607"/>
                                        </p:tgtEl>
                                        <p:attrNameLst>
                                          <p:attrName>style.visibility</p:attrName>
                                        </p:attrNameLst>
                                      </p:cBhvr>
                                      <p:to>
                                        <p:strVal val="visible"/>
                                      </p:to>
                                    </p:set>
                                    <p:animEffect transition="in" filter="dissolve">
                                      <p:cBhvr>
                                        <p:cTn id="7" dur="500"/>
                                        <p:tgtEl>
                                          <p:spTgt spid="256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609"/>
                                        </p:tgtEl>
                                        <p:attrNameLst>
                                          <p:attrName>style.visibility</p:attrName>
                                        </p:attrNameLst>
                                      </p:cBhvr>
                                      <p:to>
                                        <p:strVal val="visible"/>
                                      </p:to>
                                    </p:set>
                                    <p:animEffect transition="in" filter="wipe(left)">
                                      <p:cBhvr>
                                        <p:cTn id="12" dur="500"/>
                                        <p:tgtEl>
                                          <p:spTgt spid="2560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5604"/>
                                        </p:tgtEl>
                                        <p:attrNameLst>
                                          <p:attrName>style.visibility</p:attrName>
                                        </p:attrNameLst>
                                      </p:cBhvr>
                                      <p:to>
                                        <p:strVal val="visible"/>
                                      </p:to>
                                    </p:set>
                                    <p:animEffect transition="in" filter="wipe(left)">
                                      <p:cBhvr>
                                        <p:cTn id="17" dur="500"/>
                                        <p:tgtEl>
                                          <p:spTgt spid="2560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5608"/>
                                        </p:tgtEl>
                                        <p:attrNameLst>
                                          <p:attrName>style.visibility</p:attrName>
                                        </p:attrNameLst>
                                      </p:cBhvr>
                                      <p:to>
                                        <p:strVal val="visible"/>
                                      </p:to>
                                    </p:set>
                                    <p:animEffect transition="in" filter="wipe(left)">
                                      <p:cBhvr>
                                        <p:cTn id="22" dur="500"/>
                                        <p:tgtEl>
                                          <p:spTgt spid="2560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5610"/>
                                        </p:tgtEl>
                                        <p:attrNameLst>
                                          <p:attrName>style.visibility</p:attrName>
                                        </p:attrNameLst>
                                      </p:cBhvr>
                                      <p:to>
                                        <p:strVal val="visible"/>
                                      </p:to>
                                    </p:set>
                                    <p:animEffect transition="in" filter="wipe(left)">
                                      <p:cBhvr>
                                        <p:cTn id="27" dur="500"/>
                                        <p:tgtEl>
                                          <p:spTgt spid="256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5605"/>
                                        </p:tgtEl>
                                        <p:attrNameLst>
                                          <p:attrName>style.visibility</p:attrName>
                                        </p:attrNameLst>
                                      </p:cBhvr>
                                      <p:to>
                                        <p:strVal val="visible"/>
                                      </p:to>
                                    </p:set>
                                    <p:animEffect transition="in" filter="wipe(left)">
                                      <p:cBhvr>
                                        <p:cTn id="32" dur="500"/>
                                        <p:tgtEl>
                                          <p:spTgt spid="2560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5606"/>
                                        </p:tgtEl>
                                        <p:attrNameLst>
                                          <p:attrName>style.visibility</p:attrName>
                                        </p:attrNameLst>
                                      </p:cBhvr>
                                      <p:to>
                                        <p:strVal val="visible"/>
                                      </p:to>
                                    </p:set>
                                    <p:animEffect transition="in" filter="wipe(left)">
                                      <p:cBhvr>
                                        <p:cTn id="37" dur="500"/>
                                        <p:tgtEl>
                                          <p:spTgt spid="25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对象 26625"/>
          <p:cNvGraphicFramePr/>
          <p:nvPr/>
        </p:nvGraphicFramePr>
        <p:xfrm>
          <a:off x="914400" y="1447800"/>
          <a:ext cx="3581400" cy="1812925"/>
        </p:xfrm>
        <a:graphic>
          <a:graphicData uri="http://schemas.openxmlformats.org/presentationml/2006/ole">
            <mc:AlternateContent xmlns:mc="http://schemas.openxmlformats.org/markup-compatibility/2006">
              <mc:Choice xmlns:v="urn:schemas-microsoft-com:vml" Requires="v">
                <p:oleObj spid="_x0000_s11273" r:id="rId3" imgW="11039475" imgH="5581650" progId="MSPhotoEd.3">
                  <p:embed/>
                </p:oleObj>
              </mc:Choice>
              <mc:Fallback>
                <p:oleObj r:id="rId3" imgW="11039475" imgH="5581650" progId="MSPhotoEd.3">
                  <p:embed/>
                  <p:pic>
                    <p:nvPicPr>
                      <p:cNvPr id="0" name="图片 3086"/>
                      <p:cNvPicPr/>
                      <p:nvPr/>
                    </p:nvPicPr>
                    <p:blipFill>
                      <a:blip r:embed="rId4"/>
                      <a:stretch>
                        <a:fillRect/>
                      </a:stretch>
                    </p:blipFill>
                    <p:spPr>
                      <a:xfrm>
                        <a:off x="914400" y="1447800"/>
                        <a:ext cx="3581400" cy="1812925"/>
                      </a:xfrm>
                      <a:prstGeom prst="rect">
                        <a:avLst/>
                      </a:prstGeom>
                      <a:noFill/>
                      <a:ln w="38100">
                        <a:noFill/>
                        <a:miter/>
                      </a:ln>
                    </p:spPr>
                  </p:pic>
                </p:oleObj>
              </mc:Fallback>
            </mc:AlternateContent>
          </a:graphicData>
        </a:graphic>
      </p:graphicFrame>
      <p:graphicFrame>
        <p:nvGraphicFramePr>
          <p:cNvPr id="26627" name="对象 26626"/>
          <p:cNvGraphicFramePr/>
          <p:nvPr/>
        </p:nvGraphicFramePr>
        <p:xfrm>
          <a:off x="5148263" y="1206500"/>
          <a:ext cx="2663825" cy="2308225"/>
        </p:xfrm>
        <a:graphic>
          <a:graphicData uri="http://schemas.openxmlformats.org/presentationml/2006/ole">
            <mc:AlternateContent xmlns:mc="http://schemas.openxmlformats.org/markup-compatibility/2006">
              <mc:Choice xmlns:v="urn:schemas-microsoft-com:vml" Requires="v">
                <p:oleObj spid="_x0000_s11274" r:id="rId5" imgW="1053465" imgH="1040765" progId="Equation.3">
                  <p:embed/>
                </p:oleObj>
              </mc:Choice>
              <mc:Fallback>
                <p:oleObj r:id="rId5" imgW="1053465" imgH="1040765" progId="Equation.3">
                  <p:embed/>
                  <p:pic>
                    <p:nvPicPr>
                      <p:cNvPr id="0" name="图片 3094"/>
                      <p:cNvPicPr/>
                      <p:nvPr/>
                    </p:nvPicPr>
                    <p:blipFill>
                      <a:blip r:embed="rId6"/>
                      <a:stretch>
                        <a:fillRect/>
                      </a:stretch>
                    </p:blipFill>
                    <p:spPr>
                      <a:xfrm>
                        <a:off x="5148263" y="1206500"/>
                        <a:ext cx="2663825" cy="2308225"/>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26628" name="文本框 26627"/>
          <p:cNvSpPr txBox="1"/>
          <p:nvPr/>
        </p:nvSpPr>
        <p:spPr>
          <a:xfrm>
            <a:off x="1676400" y="5486400"/>
            <a:ext cx="6064250" cy="519113"/>
          </a:xfrm>
          <a:prstGeom prst="rect">
            <a:avLst/>
          </a:prstGeom>
          <a:noFill/>
          <a:ln w="9525">
            <a:noFill/>
          </a:ln>
        </p:spPr>
        <p:txBody>
          <a:bodyPr>
            <a:spAutoFit/>
          </a:bodyPr>
          <a:lstStyle/>
          <a:p>
            <a:r>
              <a:rPr lang="zh-CN" altLang="en-US" sz="2800" b="1" dirty="0">
                <a:solidFill>
                  <a:srgbClr val="990033"/>
                </a:solidFill>
                <a:latin typeface="宋体" panose="02010600030101010101" pitchFamily="2" charset="-122"/>
              </a:rPr>
              <a:t>运算关系的分析方法：节点电流法</a:t>
            </a:r>
          </a:p>
        </p:txBody>
      </p:sp>
      <p:sp>
        <p:nvSpPr>
          <p:cNvPr id="26629" name="标题 26628"/>
          <p:cNvSpPr>
            <a:spLocks noGrp="1"/>
          </p:cNvSpPr>
          <p:nvPr>
            <p:ph type="title"/>
          </p:nvPr>
        </p:nvSpPr>
        <p:spPr>
          <a:xfrm>
            <a:off x="468313" y="908050"/>
            <a:ext cx="4648200" cy="609600"/>
          </a:xfrm>
        </p:spPr>
        <p:txBody>
          <a:bodyPr anchor="ctr"/>
          <a:lstStyle/>
          <a:p>
            <a:pPr algn="l"/>
            <a:r>
              <a:rPr lang="en-US" altLang="zh-CN" sz="2800" dirty="0">
                <a:solidFill>
                  <a:schemeClr val="tx1"/>
                </a:solidFill>
                <a:latin typeface="华文行楷" panose="02010800040101010101" pitchFamily="2" charset="-122"/>
                <a:ea typeface="华文行楷" panose="02010800040101010101" pitchFamily="2" charset="-122"/>
              </a:rPr>
              <a:t>2. </a:t>
            </a:r>
            <a:r>
              <a:rPr lang="zh-CN" altLang="en-US" sz="2800" dirty="0">
                <a:solidFill>
                  <a:schemeClr val="tx1"/>
                </a:solidFill>
                <a:latin typeface="华文行楷" panose="02010800040101010101" pitchFamily="2" charset="-122"/>
                <a:ea typeface="华文行楷" panose="02010800040101010101" pitchFamily="2" charset="-122"/>
              </a:rPr>
              <a:t>同相输入</a:t>
            </a:r>
            <a:endParaRPr lang="zh-CN" altLang="en-US" sz="2800">
              <a:solidFill>
                <a:schemeClr val="tx1"/>
              </a:solidFill>
              <a:latin typeface="华文行楷" panose="02010800040101010101" pitchFamily="2" charset="-122"/>
              <a:ea typeface="华文行楷" panose="02010800040101010101" pitchFamily="2" charset="-122"/>
            </a:endParaRPr>
          </a:p>
        </p:txBody>
      </p:sp>
      <p:sp>
        <p:nvSpPr>
          <p:cNvPr id="26630" name="文本框 26629"/>
          <p:cNvSpPr txBox="1"/>
          <p:nvPr/>
        </p:nvSpPr>
        <p:spPr>
          <a:xfrm>
            <a:off x="914400" y="3581400"/>
            <a:ext cx="8229600" cy="1863725"/>
          </a:xfrm>
          <a:prstGeom prst="rect">
            <a:avLst/>
          </a:prstGeom>
          <a:noFill/>
          <a:ln w="9525">
            <a:noFill/>
          </a:ln>
        </p:spPr>
        <p:txBody>
          <a:bodyPr>
            <a:spAutoFit/>
          </a:bodyPr>
          <a:lstStyle/>
          <a:p>
            <a:pPr marL="457200" indent="-457200">
              <a:lnSpc>
                <a:spcPct val="120000"/>
              </a:lnSpc>
              <a:buAutoNum type="arabicParenR"/>
            </a:pPr>
            <a:r>
              <a:rPr lang="zh-CN" altLang="en-US" sz="2400" b="1" dirty="0">
                <a:latin typeface="Times New Roman" panose="02020603050405020304" pitchFamily="18" charset="0"/>
              </a:rPr>
              <a:t>电路输出输入运算关系？</a:t>
            </a:r>
          </a:p>
          <a:p>
            <a:pPr marL="457200" indent="-457200">
              <a:lnSpc>
                <a:spcPct val="120000"/>
              </a:lnSpc>
              <a:buAutoNum type="arabicParenR"/>
            </a:pPr>
            <a:r>
              <a:rPr lang="zh-CN" altLang="en-US" sz="2400" b="1" dirty="0">
                <a:latin typeface="Times New Roman" panose="02020603050405020304" pitchFamily="18" charset="0"/>
              </a:rPr>
              <a:t>输入电阻为多少？输出电阻？</a:t>
            </a:r>
          </a:p>
          <a:p>
            <a:pPr marL="457200" indent="-457200">
              <a:lnSpc>
                <a:spcPct val="120000"/>
              </a:lnSpc>
              <a:buAutoNum type="arabicParenR"/>
            </a:pPr>
            <a:r>
              <a:rPr lang="zh-CN" altLang="en-US" sz="2400" b="1" dirty="0">
                <a:latin typeface="Times New Roman" panose="02020603050405020304" pitchFamily="18" charset="0"/>
              </a:rPr>
              <a:t>电阻</a:t>
            </a:r>
            <a:r>
              <a:rPr lang="en-US" altLang="zh-CN" sz="2400" b="1" i="1">
                <a:latin typeface="Times New Roman" panose="02020603050405020304" pitchFamily="18" charset="0"/>
              </a:rPr>
              <a:t>R</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＝？为什么？</a:t>
            </a:r>
          </a:p>
          <a:p>
            <a:pPr marL="457200" indent="-457200">
              <a:lnSpc>
                <a:spcPct val="120000"/>
              </a:lnSpc>
              <a:buAutoNum type="arabicParenR"/>
            </a:pPr>
            <a:r>
              <a:rPr lang="zh-CN" altLang="en-US" sz="2400" b="1" dirty="0">
                <a:latin typeface="Times New Roman" panose="02020603050405020304" pitchFamily="18" charset="0"/>
              </a:rPr>
              <a:t>共模抑制比</a:t>
            </a:r>
            <a:r>
              <a:rPr lang="en-US" altLang="zh-CN" sz="2400" b="1" i="1">
                <a:latin typeface="Times New Roman" panose="02020603050405020304" pitchFamily="18" charset="0"/>
              </a:rPr>
              <a:t>K</a:t>
            </a:r>
            <a:r>
              <a:rPr lang="en-US" altLang="zh-CN" sz="2400" b="1" baseline="-25000">
                <a:latin typeface="Times New Roman" panose="02020603050405020304" pitchFamily="18" charset="0"/>
              </a:rPr>
              <a:t>CMR</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时会影响运算精度吗？为什么？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animEffect transition="in" filter="wipe(left)">
                                      <p:cBhvr>
                                        <p:cTn id="7" dur="500"/>
                                        <p:tgtEl>
                                          <p:spTgt spid="266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30">
                                            <p:txEl>
                                              <p:pRg st="0" end="0"/>
                                            </p:txEl>
                                          </p:spTgt>
                                        </p:tgtEl>
                                        <p:attrNameLst>
                                          <p:attrName>style.visibility</p:attrName>
                                        </p:attrNameLst>
                                      </p:cBhvr>
                                      <p:to>
                                        <p:strVal val="visible"/>
                                      </p:to>
                                    </p:set>
                                    <p:animEffect transition="in" filter="wipe(left)">
                                      <p:cBhvr>
                                        <p:cTn id="12" dur="500"/>
                                        <p:tgtEl>
                                          <p:spTgt spid="2663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30">
                                            <p:txEl>
                                              <p:pRg st="1" end="1"/>
                                            </p:txEl>
                                          </p:spTgt>
                                        </p:tgtEl>
                                        <p:attrNameLst>
                                          <p:attrName>style.visibility</p:attrName>
                                        </p:attrNameLst>
                                      </p:cBhvr>
                                      <p:to>
                                        <p:strVal val="visible"/>
                                      </p:to>
                                    </p:set>
                                    <p:animEffect transition="in" filter="wipe(left)">
                                      <p:cBhvr>
                                        <p:cTn id="17" dur="500"/>
                                        <p:tgtEl>
                                          <p:spTgt spid="2663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630">
                                            <p:txEl>
                                              <p:pRg st="2" end="2"/>
                                            </p:txEl>
                                          </p:spTgt>
                                        </p:tgtEl>
                                        <p:attrNameLst>
                                          <p:attrName>style.visibility</p:attrName>
                                        </p:attrNameLst>
                                      </p:cBhvr>
                                      <p:to>
                                        <p:strVal val="visible"/>
                                      </p:to>
                                    </p:set>
                                    <p:animEffect transition="in" filter="wipe(left)">
                                      <p:cBhvr>
                                        <p:cTn id="22" dur="500"/>
                                        <p:tgtEl>
                                          <p:spTgt spid="2663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630">
                                            <p:txEl>
                                              <p:pRg st="3" end="3"/>
                                            </p:txEl>
                                          </p:spTgt>
                                        </p:tgtEl>
                                        <p:attrNameLst>
                                          <p:attrName>style.visibility</p:attrName>
                                        </p:attrNameLst>
                                      </p:cBhvr>
                                      <p:to>
                                        <p:strVal val="visible"/>
                                      </p:to>
                                    </p:set>
                                    <p:animEffect transition="in" filter="wipe(left)">
                                      <p:cBhvr>
                                        <p:cTn id="27" dur="500"/>
                                        <p:tgtEl>
                                          <p:spTgt spid="2663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628">
                                            <p:txEl>
                                              <p:pRg st="0" end="0"/>
                                            </p:txEl>
                                          </p:spTgt>
                                        </p:tgtEl>
                                        <p:attrNameLst>
                                          <p:attrName>style.visibility</p:attrName>
                                        </p:attrNameLst>
                                      </p:cBhvr>
                                      <p:to>
                                        <p:strVal val="visible"/>
                                      </p:to>
                                    </p:set>
                                    <p:animEffect transition="in" filter="wipe(left)">
                                      <p:cBhvr>
                                        <p:cTn id="32" dur="500"/>
                                        <p:tgtEl>
                                          <p:spTgt spid="266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uild="p"/>
      <p:bldP spid="26630"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对象 27649"/>
          <p:cNvGraphicFramePr/>
          <p:nvPr/>
        </p:nvGraphicFramePr>
        <p:xfrm>
          <a:off x="2932113" y="3741738"/>
          <a:ext cx="2668587" cy="566737"/>
        </p:xfrm>
        <a:graphic>
          <a:graphicData uri="http://schemas.openxmlformats.org/presentationml/2006/ole">
            <mc:AlternateContent xmlns:mc="http://schemas.openxmlformats.org/markup-compatibility/2006">
              <mc:Choice xmlns:v="urn:schemas-microsoft-com:vml" Requires="v">
                <p:oleObj spid="_x0000_s12301" r:id="rId3" imgW="1079500" imgH="228600" progId="Equation.3">
                  <p:embed/>
                </p:oleObj>
              </mc:Choice>
              <mc:Fallback>
                <p:oleObj r:id="rId3" imgW="1079500" imgH="228600" progId="Equation.3">
                  <p:embed/>
                  <p:pic>
                    <p:nvPicPr>
                      <p:cNvPr id="0" name="图片 3091"/>
                      <p:cNvPicPr/>
                      <p:nvPr/>
                    </p:nvPicPr>
                    <p:blipFill>
                      <a:blip r:embed="rId4"/>
                      <a:stretch>
                        <a:fillRect/>
                      </a:stretch>
                    </p:blipFill>
                    <p:spPr>
                      <a:xfrm>
                        <a:off x="2932113" y="3741738"/>
                        <a:ext cx="2668587" cy="566737"/>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27651" name="标题 27650"/>
          <p:cNvSpPr>
            <a:spLocks noGrp="1"/>
          </p:cNvSpPr>
          <p:nvPr>
            <p:ph type="title"/>
          </p:nvPr>
        </p:nvSpPr>
        <p:spPr>
          <a:xfrm>
            <a:off x="468313" y="981075"/>
            <a:ext cx="7848600" cy="609600"/>
          </a:xfrm>
        </p:spPr>
        <p:txBody>
          <a:bodyPr anchor="ctr"/>
          <a:lstStyle/>
          <a:p>
            <a:pPr algn="l"/>
            <a:r>
              <a:rPr lang="zh-CN" altLang="en-US" sz="3200" dirty="0">
                <a:solidFill>
                  <a:schemeClr val="tx1"/>
                </a:solidFill>
                <a:latin typeface="华文行楷" panose="02010800040101010101" pitchFamily="2" charset="-122"/>
                <a:ea typeface="华文行楷" panose="02010800040101010101" pitchFamily="2" charset="-122"/>
              </a:rPr>
              <a:t>同相输入比例运算电路的特例</a:t>
            </a:r>
            <a:r>
              <a:rPr lang="zh-CN" altLang="en-US" sz="2800" b="1" dirty="0">
                <a:solidFill>
                  <a:schemeClr val="tx1"/>
                </a:solidFill>
                <a:latin typeface="宋体" panose="02010600030101010101" pitchFamily="2" charset="-122"/>
              </a:rPr>
              <a:t>：电压跟随器</a:t>
            </a:r>
          </a:p>
        </p:txBody>
      </p:sp>
      <p:graphicFrame>
        <p:nvGraphicFramePr>
          <p:cNvPr id="27652" name="对象 27651"/>
          <p:cNvGraphicFramePr/>
          <p:nvPr/>
        </p:nvGraphicFramePr>
        <p:xfrm>
          <a:off x="3270886" y="4767421"/>
          <a:ext cx="2141855" cy="1001395"/>
        </p:xfrm>
        <a:graphic>
          <a:graphicData uri="http://schemas.openxmlformats.org/presentationml/2006/ole">
            <mc:AlternateContent xmlns:mc="http://schemas.openxmlformats.org/markup-compatibility/2006">
              <mc:Choice xmlns:v="urn:schemas-microsoft-com:vml" Requires="v">
                <p:oleObj spid="_x0000_s12302" r:id="rId5" imgW="977900" imgH="457200" progId="Equation.3">
                  <p:embed/>
                </p:oleObj>
              </mc:Choice>
              <mc:Fallback>
                <p:oleObj r:id="rId5" imgW="977900" imgH="457200" progId="Equation.3">
                  <p:embed/>
                  <p:pic>
                    <p:nvPicPr>
                      <p:cNvPr id="0" name="图片 3092"/>
                      <p:cNvPicPr/>
                      <p:nvPr/>
                    </p:nvPicPr>
                    <p:blipFill>
                      <a:blip r:embed="rId6"/>
                      <a:stretch>
                        <a:fillRect/>
                      </a:stretch>
                    </p:blipFill>
                    <p:spPr>
                      <a:xfrm>
                        <a:off x="3270886" y="4767421"/>
                        <a:ext cx="2141855" cy="1001395"/>
                      </a:xfrm>
                      <a:prstGeom prst="rect">
                        <a:avLst/>
                      </a:prstGeom>
                      <a:noFill/>
                      <a:ln w="38100">
                        <a:noFill/>
                        <a:miter/>
                      </a:ln>
                    </p:spPr>
                  </p:pic>
                </p:oleObj>
              </mc:Fallback>
            </mc:AlternateContent>
          </a:graphicData>
        </a:graphic>
      </p:graphicFrame>
      <p:graphicFrame>
        <p:nvGraphicFramePr>
          <p:cNvPr id="27653" name="对象 27652"/>
          <p:cNvGraphicFramePr/>
          <p:nvPr/>
        </p:nvGraphicFramePr>
        <p:xfrm>
          <a:off x="1331913" y="1989138"/>
          <a:ext cx="6096000" cy="1565275"/>
        </p:xfrm>
        <a:graphic>
          <a:graphicData uri="http://schemas.openxmlformats.org/presentationml/2006/ole">
            <mc:AlternateContent xmlns:mc="http://schemas.openxmlformats.org/markup-compatibility/2006">
              <mc:Choice xmlns:v="urn:schemas-microsoft-com:vml" Requires="v">
                <p:oleObj spid="_x0000_s12303" r:id="rId7" imgW="20659725" imgH="5305425" progId="MSPhotoEd.3">
                  <p:embed/>
                </p:oleObj>
              </mc:Choice>
              <mc:Fallback>
                <p:oleObj r:id="rId7" imgW="20659725" imgH="5305425" progId="MSPhotoEd.3">
                  <p:embed/>
                  <p:pic>
                    <p:nvPicPr>
                      <p:cNvPr id="0" name="图片 3093"/>
                      <p:cNvPicPr/>
                      <p:nvPr/>
                    </p:nvPicPr>
                    <p:blipFill>
                      <a:blip r:embed="rId8"/>
                      <a:stretch>
                        <a:fillRect/>
                      </a:stretch>
                    </p:blipFill>
                    <p:spPr>
                      <a:xfrm>
                        <a:off x="1331913" y="1989138"/>
                        <a:ext cx="6096000" cy="15652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653"/>
                                        </p:tgtEl>
                                        <p:attrNameLst>
                                          <p:attrName>style.visibility</p:attrName>
                                        </p:attrNameLst>
                                      </p:cBhvr>
                                      <p:to>
                                        <p:strVal val="visible"/>
                                      </p:to>
                                    </p:set>
                                    <p:animEffect transition="in" filter="wipe(left)">
                                      <p:cBhvr>
                                        <p:cTn id="7" dur="500"/>
                                        <p:tgtEl>
                                          <p:spTgt spid="276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left)">
                                      <p:cBhvr>
                                        <p:cTn id="12" dur="500"/>
                                        <p:tgtEl>
                                          <p:spTgt spid="276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652"/>
                                        </p:tgtEl>
                                        <p:attrNameLst>
                                          <p:attrName>style.visibility</p:attrName>
                                        </p:attrNameLst>
                                      </p:cBhvr>
                                      <p:to>
                                        <p:strVal val="visible"/>
                                      </p:to>
                                    </p:set>
                                    <p:animEffect transition="in" filter="wipe(left)">
                                      <p:cBhvr>
                                        <p:cTn id="17" dur="500"/>
                                        <p:tgtEl>
                                          <p:spTgt spid="27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28673"/>
          <p:cNvSpPr>
            <a:spLocks noGrp="1"/>
          </p:cNvSpPr>
          <p:nvPr>
            <p:ph type="title"/>
          </p:nvPr>
        </p:nvSpPr>
        <p:spPr>
          <a:xfrm>
            <a:off x="250825" y="765175"/>
            <a:ext cx="4681538" cy="719138"/>
          </a:xfrm>
        </p:spPr>
        <p:txBody>
          <a:bodyPr anchor="ctr"/>
          <a:lstStyle/>
          <a:p>
            <a:pPr algn="l">
              <a:lnSpc>
                <a:spcPct val="110000"/>
              </a:lnSpc>
            </a:pPr>
            <a:r>
              <a:rPr lang="zh-CN" altLang="en-US" sz="3600" dirty="0">
                <a:solidFill>
                  <a:schemeClr val="tx1"/>
                </a:solidFill>
                <a:latin typeface="华文行楷" panose="02010800040101010101" pitchFamily="2" charset="-122"/>
                <a:ea typeface="华文行楷" panose="02010800040101010101" pitchFamily="2" charset="-122"/>
              </a:rPr>
              <a:t>三、加减运算电路</a:t>
            </a:r>
          </a:p>
        </p:txBody>
      </p:sp>
      <p:graphicFrame>
        <p:nvGraphicFramePr>
          <p:cNvPr id="28675" name="对象 28674"/>
          <p:cNvGraphicFramePr/>
          <p:nvPr/>
        </p:nvGraphicFramePr>
        <p:xfrm>
          <a:off x="4572000" y="2708275"/>
          <a:ext cx="2514600" cy="1958975"/>
        </p:xfrm>
        <a:graphic>
          <a:graphicData uri="http://schemas.openxmlformats.org/presentationml/2006/ole">
            <mc:AlternateContent xmlns:mc="http://schemas.openxmlformats.org/markup-compatibility/2006">
              <mc:Choice xmlns:v="urn:schemas-microsoft-com:vml" Requires="v">
                <p:oleObj spid="_x0000_s13325" r:id="rId3" imgW="1155065" imgH="901065" progId="Equation.3">
                  <p:embed/>
                </p:oleObj>
              </mc:Choice>
              <mc:Fallback>
                <p:oleObj r:id="rId3" imgW="1155065" imgH="901065" progId="Equation.3">
                  <p:embed/>
                  <p:pic>
                    <p:nvPicPr>
                      <p:cNvPr id="0" name="图片 3075"/>
                      <p:cNvPicPr/>
                      <p:nvPr/>
                    </p:nvPicPr>
                    <p:blipFill>
                      <a:blip r:embed="rId4"/>
                      <a:stretch>
                        <a:fillRect/>
                      </a:stretch>
                    </p:blipFill>
                    <p:spPr>
                      <a:xfrm>
                        <a:off x="4572000" y="2708275"/>
                        <a:ext cx="2514600" cy="1958975"/>
                      </a:xfrm>
                      <a:prstGeom prst="rect">
                        <a:avLst/>
                      </a:prstGeom>
                      <a:solidFill>
                        <a:srgbClr val="FFFFFF"/>
                      </a:solidFill>
                      <a:ln w="38100">
                        <a:noFill/>
                        <a:miter/>
                      </a:ln>
                    </p:spPr>
                  </p:pic>
                </p:oleObj>
              </mc:Fallback>
            </mc:AlternateContent>
          </a:graphicData>
        </a:graphic>
      </p:graphicFrame>
      <p:graphicFrame>
        <p:nvGraphicFramePr>
          <p:cNvPr id="28676" name="对象 28675"/>
          <p:cNvGraphicFramePr/>
          <p:nvPr/>
        </p:nvGraphicFramePr>
        <p:xfrm>
          <a:off x="2438400" y="4976813"/>
          <a:ext cx="4191000" cy="889000"/>
        </p:xfrm>
        <a:graphic>
          <a:graphicData uri="http://schemas.openxmlformats.org/presentationml/2006/ole">
            <mc:AlternateContent xmlns:mc="http://schemas.openxmlformats.org/markup-compatibility/2006">
              <mc:Choice xmlns:v="urn:schemas-microsoft-com:vml" Requires="v">
                <p:oleObj spid="_x0000_s13326" r:id="rId5" imgW="2031365" imgH="431800" progId="Equation.3">
                  <p:embed/>
                </p:oleObj>
              </mc:Choice>
              <mc:Fallback>
                <p:oleObj r:id="rId5" imgW="2031365" imgH="431800" progId="Equation.3">
                  <p:embed/>
                  <p:pic>
                    <p:nvPicPr>
                      <p:cNvPr id="0" name="图片 3082"/>
                      <p:cNvPicPr/>
                      <p:nvPr/>
                    </p:nvPicPr>
                    <p:blipFill>
                      <a:blip r:embed="rId6"/>
                      <a:stretch>
                        <a:fillRect/>
                      </a:stretch>
                    </p:blipFill>
                    <p:spPr>
                      <a:xfrm>
                        <a:off x="2438400" y="4976813"/>
                        <a:ext cx="4191000" cy="889000"/>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28677" name="文本框 28676"/>
          <p:cNvSpPr txBox="1"/>
          <p:nvPr/>
        </p:nvSpPr>
        <p:spPr>
          <a:xfrm>
            <a:off x="3962400" y="2005013"/>
            <a:ext cx="3962400" cy="521970"/>
          </a:xfrm>
          <a:prstGeom prst="rect">
            <a:avLst/>
          </a:prstGeom>
          <a:noFill/>
          <a:ln w="9525">
            <a:noFill/>
          </a:ln>
        </p:spPr>
        <p:txBody>
          <a:bodyPr>
            <a:spAutoFit/>
          </a:bodyPr>
          <a:lstStyle/>
          <a:p>
            <a:pPr>
              <a:spcBef>
                <a:spcPct val="50000"/>
              </a:spcBef>
            </a:pPr>
            <a:r>
              <a:rPr lang="zh-CN" altLang="en-US" sz="2800" dirty="0">
                <a:solidFill>
                  <a:srgbClr val="FF0000"/>
                </a:solidFill>
                <a:latin typeface="Times New Roman" panose="02020603050405020304" pitchFamily="18" charset="0"/>
                <a:ea typeface="华文行楷" panose="02010800040101010101" pitchFamily="2" charset="-122"/>
              </a:rPr>
              <a:t>节点电流法（</a:t>
            </a:r>
            <a:r>
              <a:rPr lang="en-US" altLang="zh-CN" sz="2800" dirty="0">
                <a:solidFill>
                  <a:srgbClr val="FF0000"/>
                </a:solidFill>
                <a:latin typeface="Times New Roman" panose="02020603050405020304" pitchFamily="18" charset="0"/>
                <a:ea typeface="华文行楷" panose="02010800040101010101" pitchFamily="2" charset="-122"/>
              </a:rPr>
              <a:t>KCL</a:t>
            </a:r>
            <a:r>
              <a:rPr lang="zh-CN" altLang="en-US" sz="2800" dirty="0">
                <a:solidFill>
                  <a:srgbClr val="FF0000"/>
                </a:solidFill>
                <a:latin typeface="Times New Roman" panose="02020603050405020304" pitchFamily="18" charset="0"/>
                <a:ea typeface="华文行楷" panose="02010800040101010101" pitchFamily="2" charset="-122"/>
              </a:rPr>
              <a:t>）</a:t>
            </a:r>
          </a:p>
        </p:txBody>
      </p:sp>
      <p:graphicFrame>
        <p:nvGraphicFramePr>
          <p:cNvPr id="28678" name="对象 28677"/>
          <p:cNvGraphicFramePr/>
          <p:nvPr/>
        </p:nvGraphicFramePr>
        <p:xfrm>
          <a:off x="914400" y="2157413"/>
          <a:ext cx="3103563" cy="2609850"/>
        </p:xfrm>
        <a:graphic>
          <a:graphicData uri="http://schemas.openxmlformats.org/presentationml/2006/ole">
            <mc:AlternateContent xmlns:mc="http://schemas.openxmlformats.org/markup-compatibility/2006">
              <mc:Choice xmlns:v="urn:schemas-microsoft-com:vml" Requires="v">
                <p:oleObj spid="_x0000_s13327" r:id="rId7" imgW="11249025" imgH="9458325" progId="MSPhotoEd.3">
                  <p:embed/>
                </p:oleObj>
              </mc:Choice>
              <mc:Fallback>
                <p:oleObj r:id="rId7" imgW="11249025" imgH="9458325" progId="MSPhotoEd.3">
                  <p:embed/>
                  <p:pic>
                    <p:nvPicPr>
                      <p:cNvPr id="0" name="图片 3077"/>
                      <p:cNvPicPr/>
                      <p:nvPr/>
                    </p:nvPicPr>
                    <p:blipFill>
                      <a:blip r:embed="rId8"/>
                      <a:stretch>
                        <a:fillRect/>
                      </a:stretch>
                    </p:blipFill>
                    <p:spPr>
                      <a:xfrm>
                        <a:off x="914400" y="2157413"/>
                        <a:ext cx="3103563" cy="2609850"/>
                      </a:xfrm>
                      <a:prstGeom prst="rect">
                        <a:avLst/>
                      </a:prstGeom>
                      <a:noFill/>
                      <a:ln w="38100">
                        <a:noFill/>
                        <a:miter/>
                      </a:ln>
                    </p:spPr>
                  </p:pic>
                </p:oleObj>
              </mc:Fallback>
            </mc:AlternateContent>
          </a:graphicData>
        </a:graphic>
      </p:graphicFrame>
      <p:sp>
        <p:nvSpPr>
          <p:cNvPr id="28683" name="文本框 28682"/>
          <p:cNvSpPr txBox="1"/>
          <p:nvPr/>
        </p:nvSpPr>
        <p:spPr>
          <a:xfrm>
            <a:off x="684213" y="1412875"/>
            <a:ext cx="5327650" cy="579438"/>
          </a:xfrm>
          <a:prstGeom prst="rect">
            <a:avLst/>
          </a:prstGeom>
          <a:noFill/>
          <a:ln w="9525">
            <a:noFill/>
          </a:ln>
        </p:spPr>
        <p:txBody>
          <a:bodyPr>
            <a:spAutoFit/>
          </a:bodyPr>
          <a:lstStyle/>
          <a:p>
            <a:pPr>
              <a:spcBef>
                <a:spcPct val="50000"/>
              </a:spcBef>
            </a:pPr>
            <a:r>
              <a:rPr lang="en-US" altLang="zh-CN" sz="3200" dirty="0">
                <a:latin typeface="华文行楷" panose="02010800040101010101" pitchFamily="2" charset="-122"/>
                <a:ea typeface="华文行楷" panose="02010800040101010101" pitchFamily="2" charset="-122"/>
              </a:rPr>
              <a:t>1. </a:t>
            </a:r>
            <a:r>
              <a:rPr lang="zh-CN" altLang="en-US" sz="3200" dirty="0">
                <a:latin typeface="华文行楷" panose="02010800040101010101" pitchFamily="2" charset="-122"/>
                <a:ea typeface="华文行楷" panose="02010800040101010101" pitchFamily="2" charset="-122"/>
              </a:rPr>
              <a:t>反相求和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678"/>
                                        </p:tgtEl>
                                        <p:attrNameLst>
                                          <p:attrName>style.visibility</p:attrName>
                                        </p:attrNameLst>
                                      </p:cBhvr>
                                      <p:to>
                                        <p:strVal val="visible"/>
                                      </p:to>
                                    </p:set>
                                    <p:animEffect transition="in" filter="wipe(left)">
                                      <p:cBhvr>
                                        <p:cTn id="7" dur="500"/>
                                        <p:tgtEl>
                                          <p:spTgt spid="286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77">
                                            <p:txEl>
                                              <p:pRg st="0" end="0"/>
                                            </p:txEl>
                                          </p:spTgt>
                                        </p:tgtEl>
                                        <p:attrNameLst>
                                          <p:attrName>style.visibility</p:attrName>
                                        </p:attrNameLst>
                                      </p:cBhvr>
                                      <p:to>
                                        <p:strVal val="visible"/>
                                      </p:to>
                                    </p:set>
                                    <p:animEffect transition="in" filter="wipe(left)">
                                      <p:cBhvr>
                                        <p:cTn id="12" dur="500"/>
                                        <p:tgtEl>
                                          <p:spTgt spid="2867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8675"/>
                                        </p:tgtEl>
                                        <p:attrNameLst>
                                          <p:attrName>style.visibility</p:attrName>
                                        </p:attrNameLst>
                                      </p:cBhvr>
                                      <p:to>
                                        <p:strVal val="visible"/>
                                      </p:to>
                                    </p:set>
                                    <p:animEffect transition="in" filter="wipe(left)">
                                      <p:cBhvr>
                                        <p:cTn id="17" dur="500"/>
                                        <p:tgtEl>
                                          <p:spTgt spid="2867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8676"/>
                                        </p:tgtEl>
                                        <p:attrNameLst>
                                          <p:attrName>style.visibility</p:attrName>
                                        </p:attrNameLst>
                                      </p:cBhvr>
                                      <p:to>
                                        <p:strVal val="visible"/>
                                      </p:to>
                                    </p:set>
                                    <p:animEffect transition="in" filter="wipe(left)">
                                      <p:cBhvr>
                                        <p:cTn id="22"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77825"/>
          <p:cNvSpPr>
            <a:spLocks noGrp="1"/>
          </p:cNvSpPr>
          <p:nvPr>
            <p:ph type="title"/>
          </p:nvPr>
        </p:nvSpPr>
        <p:spPr>
          <a:xfrm>
            <a:off x="539750" y="840105"/>
            <a:ext cx="8229600" cy="1143000"/>
          </a:xfrm>
        </p:spPr>
        <p:txBody>
          <a:bodyPr anchor="ctr"/>
          <a:lstStyle/>
          <a:p>
            <a:r>
              <a:rPr lang="zh-CN" altLang="en-US" sz="4000" dirty="0">
                <a:solidFill>
                  <a:schemeClr val="tx1"/>
                </a:solidFill>
                <a:latin typeface="华文行楷" panose="02010800040101010101" pitchFamily="2" charset="-122"/>
                <a:ea typeface="华文行楷" panose="02010800040101010101" pitchFamily="2" charset="-122"/>
              </a:rPr>
              <a:t>第</a:t>
            </a:r>
            <a:r>
              <a:rPr lang="en-US" altLang="zh-CN" sz="4000" dirty="0">
                <a:solidFill>
                  <a:schemeClr val="tx1"/>
                </a:solidFill>
                <a:latin typeface="华文行楷" panose="02010800040101010101" pitchFamily="2" charset="-122"/>
                <a:ea typeface="华文行楷" panose="02010800040101010101" pitchFamily="2" charset="-122"/>
              </a:rPr>
              <a:t>15</a:t>
            </a:r>
            <a:r>
              <a:rPr lang="zh-CN" altLang="en-US" sz="4000" dirty="0">
                <a:solidFill>
                  <a:schemeClr val="tx1"/>
                </a:solidFill>
                <a:latin typeface="华文行楷" panose="02010800040101010101" pitchFamily="2" charset="-122"/>
                <a:ea typeface="华文行楷" panose="02010800040101010101" pitchFamily="2" charset="-122"/>
              </a:rPr>
              <a:t>章 运算放大器抽象</a:t>
            </a:r>
          </a:p>
        </p:txBody>
      </p:sp>
      <p:sp>
        <p:nvSpPr>
          <p:cNvPr id="70659" name="文本框 70658"/>
          <p:cNvSpPr txBox="1"/>
          <p:nvPr/>
        </p:nvSpPr>
        <p:spPr>
          <a:xfrm>
            <a:off x="989013" y="2139950"/>
            <a:ext cx="1250950" cy="519113"/>
          </a:xfrm>
          <a:prstGeom prst="rect">
            <a:avLst/>
          </a:prstGeom>
          <a:gradFill rotWithShape="0">
            <a:gsLst>
              <a:gs pos="0">
                <a:srgbClr val="FFFF00"/>
              </a:gs>
              <a:gs pos="100000">
                <a:srgbClr val="FFFF00">
                  <a:gamma/>
                  <a:shade val="46275"/>
                  <a:invGamma/>
                </a:srgbClr>
              </a:gs>
            </a:gsLst>
            <a:lin ang="5400000" scaled="1"/>
            <a:tileRect/>
          </a:gradFill>
          <a:ln w="9525">
            <a:noFill/>
          </a:ln>
        </p:spPr>
        <p:txBody>
          <a:bodyPr wrap="none" anchor="t">
            <a:spAutoFit/>
          </a:bodyPr>
          <a:lstStyle/>
          <a:p>
            <a:r>
              <a:rPr lang="zh-CN" altLang="en-US" sz="2800" b="1" dirty="0">
                <a:latin typeface="Times New Roman" panose="02020603050405020304" pitchFamily="18" charset="0"/>
              </a:rPr>
              <a:t>重点：</a:t>
            </a:r>
            <a:endParaRPr lang="zh-CN" altLang="en-US" sz="2800" b="1">
              <a:latin typeface="Times New Roman" panose="02020603050405020304" pitchFamily="18" charset="0"/>
            </a:endParaRPr>
          </a:p>
        </p:txBody>
      </p:sp>
      <p:sp>
        <p:nvSpPr>
          <p:cNvPr id="70662" name="矩形 70661" descr="羊皮纸"/>
          <p:cNvSpPr/>
          <p:nvPr/>
        </p:nvSpPr>
        <p:spPr>
          <a:xfrm>
            <a:off x="1548130" y="3087370"/>
            <a:ext cx="4612640" cy="460375"/>
          </a:xfrm>
          <a:prstGeom prst="rect">
            <a:avLst/>
          </a:prstGeom>
          <a:blipFill rotWithShape="0">
            <a:blip r:embed="rId2"/>
          </a:blipFill>
          <a:ln w="9525">
            <a:noFill/>
          </a:ln>
        </p:spPr>
        <p:txBody>
          <a:bodyPr wrap="square">
            <a:spAutoFit/>
          </a:bodyPr>
          <a:lstStyle/>
          <a:p>
            <a:r>
              <a:rPr lang="en-US" altLang="zh-CN" sz="2400" b="1" dirty="0">
                <a:solidFill>
                  <a:srgbClr val="FF0000"/>
                </a:solidFill>
                <a:latin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rPr>
              <a:t>理想运放的电压传输特性</a:t>
            </a:r>
          </a:p>
        </p:txBody>
      </p:sp>
      <p:sp>
        <p:nvSpPr>
          <p:cNvPr id="70668" name="矩形 70667" descr="羊皮纸"/>
          <p:cNvSpPr/>
          <p:nvPr/>
        </p:nvSpPr>
        <p:spPr>
          <a:xfrm>
            <a:off x="1548130" y="3821430"/>
            <a:ext cx="2641600" cy="460375"/>
          </a:xfrm>
          <a:prstGeom prst="rect">
            <a:avLst/>
          </a:prstGeom>
          <a:blipFill rotWithShape="0">
            <a:blip r:embed="rId2"/>
          </a:blipFill>
          <a:ln w="9525">
            <a:noFill/>
          </a:ln>
        </p:spPr>
        <p:txBody>
          <a:bodyPr wrap="square">
            <a:spAutoFit/>
          </a:bodyPr>
          <a:lstStyle/>
          <a:p>
            <a:r>
              <a:rPr lang="en-US" altLang="zh-CN" sz="2400" b="1" dirty="0">
                <a:solidFill>
                  <a:srgbClr val="FF0000"/>
                </a:solidFill>
                <a:latin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rPr>
              <a:t>信号运算电路</a:t>
            </a:r>
          </a:p>
        </p:txBody>
      </p:sp>
      <p:sp>
        <p:nvSpPr>
          <p:cNvPr id="2" name="矩形 1" descr="羊皮纸"/>
          <p:cNvSpPr/>
          <p:nvPr/>
        </p:nvSpPr>
        <p:spPr>
          <a:xfrm>
            <a:off x="1548130" y="4554220"/>
            <a:ext cx="2390775" cy="460375"/>
          </a:xfrm>
          <a:prstGeom prst="rect">
            <a:avLst/>
          </a:prstGeom>
          <a:blipFill rotWithShape="0">
            <a:blip r:embed="rId2"/>
          </a:blipFill>
          <a:ln w="9525">
            <a:noFill/>
          </a:ln>
        </p:spPr>
        <p:txBody>
          <a:bodyPr wrap="square">
            <a:spAutoFit/>
          </a:bodyPr>
          <a:lstStyle/>
          <a:p>
            <a:r>
              <a:rPr lang="en-US" altLang="zh-CN" sz="2400" b="1" dirty="0">
                <a:solidFill>
                  <a:srgbClr val="FF0000"/>
                </a:solidFill>
                <a:latin typeface="Times New Roman" panose="02020603050405020304" pitchFamily="18" charset="0"/>
                <a:sym typeface="Symbol" panose="05050102010706020507" pitchFamily="18" charset="2"/>
              </a:rPr>
              <a:t> </a:t>
            </a:r>
            <a:r>
              <a:rPr lang="zh-CN" altLang="en-US" sz="2400" b="1" dirty="0">
                <a:solidFill>
                  <a:schemeClr val="tx1"/>
                </a:solidFill>
                <a:latin typeface="Times New Roman" panose="02020603050405020304" pitchFamily="18" charset="0"/>
                <a:sym typeface="Symbol" panose="05050102010706020507" pitchFamily="18" charset="2"/>
              </a:rPr>
              <a:t>有源滤波器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659"/>
                                        </p:tgtEl>
                                        <p:attrNameLst>
                                          <p:attrName>style.visibility</p:attrName>
                                        </p:attrNameLst>
                                      </p:cBhvr>
                                      <p:to>
                                        <p:strVal val="visible"/>
                                      </p:to>
                                    </p:set>
                                    <p:anim calcmode="lin" valueType="num">
                                      <p:cBhvr additive="base">
                                        <p:cTn id="7" dur="500" fill="hold"/>
                                        <p:tgtEl>
                                          <p:spTgt spid="70659"/>
                                        </p:tgtEl>
                                        <p:attrNameLst>
                                          <p:attrName>ppt_x</p:attrName>
                                        </p:attrNameLst>
                                      </p:cBhvr>
                                      <p:tavLst>
                                        <p:tav tm="0">
                                          <p:val>
                                            <p:strVal val="0-#ppt_w/2"/>
                                          </p:val>
                                        </p:tav>
                                        <p:tav tm="100000">
                                          <p:val>
                                            <p:strVal val="#ppt_x"/>
                                          </p:val>
                                        </p:tav>
                                      </p:tavLst>
                                    </p:anim>
                                    <p:anim calcmode="lin" valueType="num">
                                      <p:cBhvr additive="base">
                                        <p:cTn id="8" dur="500" fill="hold"/>
                                        <p:tgtEl>
                                          <p:spTgt spid="706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70662"/>
                                        </p:tgtEl>
                                        <p:attrNameLst>
                                          <p:attrName>style.visibility</p:attrName>
                                        </p:attrNameLst>
                                      </p:cBhvr>
                                      <p:to>
                                        <p:strVal val="visible"/>
                                      </p:to>
                                    </p:set>
                                    <p:animEffect transition="in" filter="slide(fromBottom)">
                                      <p:cBhvr>
                                        <p:cTn id="13" dur="500"/>
                                        <p:tgtEl>
                                          <p:spTgt spid="70662"/>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70668"/>
                                        </p:tgtEl>
                                        <p:attrNameLst>
                                          <p:attrName>style.visibility</p:attrName>
                                        </p:attrNameLst>
                                      </p:cBhvr>
                                      <p:to>
                                        <p:strVal val="visible"/>
                                      </p:to>
                                    </p:set>
                                    <p:animEffect transition="in" filter="slide(fromBottom)">
                                      <p:cBhvr>
                                        <p:cTn id="18" dur="500"/>
                                        <p:tgtEl>
                                          <p:spTgt spid="70668"/>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slide(fromBottom)">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ldLvl="0" animBg="1"/>
      <p:bldP spid="70662" grpId="0" bldLvl="0" animBg="1"/>
      <p:bldP spid="70668" grpId="0" bldLvl="0" animBg="1"/>
      <p:bldP spid="2"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31745"/>
          <p:cNvSpPr>
            <a:spLocks noGrp="1"/>
          </p:cNvSpPr>
          <p:nvPr>
            <p:ph type="title"/>
          </p:nvPr>
        </p:nvSpPr>
        <p:spPr>
          <a:xfrm>
            <a:off x="395288" y="908050"/>
            <a:ext cx="7142162" cy="533400"/>
          </a:xfrm>
        </p:spPr>
        <p:txBody>
          <a:bodyPr anchor="ctr"/>
          <a:lstStyle/>
          <a:p>
            <a:pPr algn="l">
              <a:spcBef>
                <a:spcPct val="50000"/>
              </a:spcBef>
            </a:pPr>
            <a:r>
              <a:rPr lang="zh-CN" altLang="zh-CN" sz="3200" dirty="0">
                <a:solidFill>
                  <a:schemeClr val="tx1"/>
                </a:solidFill>
                <a:latin typeface="华文行楷" panose="02010800040101010101" pitchFamily="2" charset="-122"/>
                <a:ea typeface="华文行楷" panose="02010800040101010101" pitchFamily="2" charset="-122"/>
              </a:rPr>
              <a:t>2. 同相求和</a:t>
            </a:r>
            <a:r>
              <a:rPr lang="zh-CN" altLang="zh-CN" sz="2400" b="1" dirty="0">
                <a:solidFill>
                  <a:schemeClr val="tx1"/>
                </a:solidFill>
              </a:rPr>
              <a:t>    设  </a:t>
            </a:r>
            <a:r>
              <a:rPr lang="en-US" altLang="zh-CN" sz="2400" b="1" i="1">
                <a:solidFill>
                  <a:schemeClr val="tx1"/>
                </a:solidFill>
              </a:rPr>
              <a:t>R</a:t>
            </a:r>
            <a:r>
              <a:rPr lang="en-US" altLang="zh-CN" sz="2400" b="1" baseline="-25000">
                <a:solidFill>
                  <a:schemeClr val="tx1"/>
                </a:solidFill>
              </a:rPr>
              <a:t>1</a:t>
            </a:r>
            <a:r>
              <a:rPr lang="en-US" altLang="zh-CN" sz="2400" b="1">
                <a:solidFill>
                  <a:schemeClr val="tx1"/>
                </a:solidFill>
              </a:rPr>
              <a:t>∥ </a:t>
            </a:r>
            <a:r>
              <a:rPr lang="en-US" altLang="zh-CN" sz="2400" b="1" i="1">
                <a:solidFill>
                  <a:schemeClr val="tx1"/>
                </a:solidFill>
              </a:rPr>
              <a:t>R</a:t>
            </a:r>
            <a:r>
              <a:rPr lang="en-US" altLang="zh-CN" sz="2400" b="1" baseline="-25000">
                <a:solidFill>
                  <a:schemeClr val="tx1"/>
                </a:solidFill>
              </a:rPr>
              <a:t>2</a:t>
            </a:r>
            <a:r>
              <a:rPr lang="en-US" altLang="zh-CN" sz="2400" b="1">
                <a:solidFill>
                  <a:schemeClr val="tx1"/>
                </a:solidFill>
              </a:rPr>
              <a:t>∥ </a:t>
            </a:r>
            <a:r>
              <a:rPr lang="en-US" altLang="zh-CN" sz="2400" b="1" i="1">
                <a:solidFill>
                  <a:schemeClr val="tx1"/>
                </a:solidFill>
              </a:rPr>
              <a:t>R</a:t>
            </a:r>
            <a:r>
              <a:rPr lang="en-US" altLang="zh-CN" sz="2400" b="1" baseline="-25000">
                <a:solidFill>
                  <a:schemeClr val="tx1"/>
                </a:solidFill>
              </a:rPr>
              <a:t>3</a:t>
            </a:r>
            <a:r>
              <a:rPr lang="en-US" altLang="zh-CN" sz="2400" b="1">
                <a:solidFill>
                  <a:schemeClr val="tx1"/>
                </a:solidFill>
              </a:rPr>
              <a:t>∥ </a:t>
            </a:r>
            <a:r>
              <a:rPr lang="en-US" altLang="zh-CN" sz="2400" b="1" i="1">
                <a:solidFill>
                  <a:schemeClr val="tx1"/>
                </a:solidFill>
              </a:rPr>
              <a:t>R</a:t>
            </a:r>
            <a:r>
              <a:rPr lang="en-US" altLang="zh-CN" sz="2400" b="1" baseline="-25000">
                <a:solidFill>
                  <a:schemeClr val="tx1"/>
                </a:solidFill>
              </a:rPr>
              <a:t>4</a:t>
            </a:r>
            <a:r>
              <a:rPr lang="zh-CN" altLang="en-US" sz="2400" b="1">
                <a:solidFill>
                  <a:schemeClr val="tx1"/>
                </a:solidFill>
              </a:rPr>
              <a:t>＝ </a:t>
            </a:r>
            <a:r>
              <a:rPr lang="en-US" altLang="zh-CN" sz="2400" b="1" i="1">
                <a:solidFill>
                  <a:schemeClr val="tx1"/>
                </a:solidFill>
              </a:rPr>
              <a:t>R</a:t>
            </a:r>
            <a:r>
              <a:rPr lang="en-US" altLang="zh-CN" sz="2400" b="1">
                <a:solidFill>
                  <a:schemeClr val="tx1"/>
                </a:solidFill>
              </a:rPr>
              <a:t>∥ </a:t>
            </a:r>
            <a:r>
              <a:rPr lang="en-US" altLang="zh-CN" sz="2400" b="1" i="1" err="1">
                <a:solidFill>
                  <a:schemeClr val="tx1"/>
                </a:solidFill>
              </a:rPr>
              <a:t>R</a:t>
            </a:r>
            <a:r>
              <a:rPr lang="en-US" altLang="zh-CN" sz="2400" b="1" baseline="-25000" err="1">
                <a:solidFill>
                  <a:schemeClr val="tx1"/>
                </a:solidFill>
              </a:rPr>
              <a:t>f</a:t>
            </a:r>
            <a:endParaRPr lang="en-US" altLang="zh-CN" sz="2400" b="1" baseline="-25000">
              <a:solidFill>
                <a:schemeClr val="tx1"/>
              </a:solidFill>
            </a:endParaRPr>
          </a:p>
        </p:txBody>
      </p:sp>
      <p:graphicFrame>
        <p:nvGraphicFramePr>
          <p:cNvPr id="31747" name="对象 31746"/>
          <p:cNvGraphicFramePr/>
          <p:nvPr/>
        </p:nvGraphicFramePr>
        <p:xfrm>
          <a:off x="1571625" y="4595813"/>
          <a:ext cx="5545138" cy="871537"/>
        </p:xfrm>
        <a:graphic>
          <a:graphicData uri="http://schemas.openxmlformats.org/presentationml/2006/ole">
            <mc:AlternateContent xmlns:mc="http://schemas.openxmlformats.org/markup-compatibility/2006">
              <mc:Choice xmlns:v="urn:schemas-microsoft-com:vml" Requires="v">
                <p:oleObj spid="_x0000_s14365" r:id="rId3" imgW="2997200" imgH="469900" progId="Equation.DSMT4">
                  <p:embed/>
                </p:oleObj>
              </mc:Choice>
              <mc:Fallback>
                <p:oleObj r:id="rId3" imgW="2997200" imgH="469900" progId="Equation.DSMT4">
                  <p:embed/>
                  <p:pic>
                    <p:nvPicPr>
                      <p:cNvPr id="0" name="图片 3087"/>
                      <p:cNvPicPr/>
                      <p:nvPr/>
                    </p:nvPicPr>
                    <p:blipFill>
                      <a:blip r:embed="rId4"/>
                      <a:stretch>
                        <a:fillRect/>
                      </a:stretch>
                    </p:blipFill>
                    <p:spPr>
                      <a:xfrm>
                        <a:off x="1571625" y="4595813"/>
                        <a:ext cx="5545138" cy="871537"/>
                      </a:xfrm>
                      <a:prstGeom prst="rect">
                        <a:avLst/>
                      </a:prstGeom>
                      <a:noFill/>
                      <a:ln w="38100">
                        <a:noFill/>
                        <a:miter/>
                      </a:ln>
                    </p:spPr>
                  </p:pic>
                </p:oleObj>
              </mc:Fallback>
            </mc:AlternateContent>
          </a:graphicData>
        </a:graphic>
      </p:graphicFrame>
      <p:graphicFrame>
        <p:nvGraphicFramePr>
          <p:cNvPr id="31748" name="对象 31747"/>
          <p:cNvGraphicFramePr/>
          <p:nvPr/>
        </p:nvGraphicFramePr>
        <p:xfrm>
          <a:off x="741363" y="5516563"/>
          <a:ext cx="5199062" cy="842962"/>
        </p:xfrm>
        <a:graphic>
          <a:graphicData uri="http://schemas.openxmlformats.org/presentationml/2006/ole">
            <mc:AlternateContent xmlns:mc="http://schemas.openxmlformats.org/markup-compatibility/2006">
              <mc:Choice xmlns:v="urn:schemas-microsoft-com:vml" Requires="v">
                <p:oleObj spid="_x0000_s14366" r:id="rId5" imgW="2602230" imgH="431800" progId="Equation.DSMT4">
                  <p:embed/>
                </p:oleObj>
              </mc:Choice>
              <mc:Fallback>
                <p:oleObj r:id="rId5" imgW="2602230" imgH="431800" progId="Equation.DSMT4">
                  <p:embed/>
                  <p:pic>
                    <p:nvPicPr>
                      <p:cNvPr id="0" name="图片 3085"/>
                      <p:cNvPicPr/>
                      <p:nvPr/>
                    </p:nvPicPr>
                    <p:blipFill>
                      <a:blip r:embed="rId6"/>
                      <a:stretch>
                        <a:fillRect/>
                      </a:stretch>
                    </p:blipFill>
                    <p:spPr>
                      <a:xfrm>
                        <a:off x="741363" y="5516563"/>
                        <a:ext cx="5199062" cy="842962"/>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31749" name="线形标注 1 31748"/>
          <p:cNvSpPr/>
          <p:nvPr/>
        </p:nvSpPr>
        <p:spPr>
          <a:xfrm>
            <a:off x="6305550" y="5589588"/>
            <a:ext cx="2514600" cy="685800"/>
          </a:xfrm>
          <a:prstGeom prst="borderCallout1">
            <a:avLst>
              <a:gd name="adj1" fmla="val 16667"/>
              <a:gd name="adj2" fmla="val -3032"/>
              <a:gd name="adj3" fmla="val 50926"/>
              <a:gd name="adj4" fmla="val -13509"/>
            </a:avLst>
          </a:prstGeom>
          <a:solidFill>
            <a:srgbClr val="FFFFCC"/>
          </a:solidFill>
          <a:ln w="19050" cap="flat" cmpd="sng">
            <a:solidFill>
              <a:srgbClr val="FF0000"/>
            </a:solidFill>
            <a:prstDash val="solid"/>
            <a:miter/>
            <a:headEnd type="none" w="med" len="med"/>
            <a:tailEnd type="none" w="med" len="med"/>
          </a:ln>
        </p:spPr>
        <p:txBody>
          <a:bodyPr/>
          <a:lstStyle/>
          <a:p>
            <a:pPr algn="ctr"/>
            <a:r>
              <a:rPr lang="zh-CN" altLang="en-US" sz="2000" b="1" dirty="0">
                <a:latin typeface="Times New Roman" panose="02020603050405020304" pitchFamily="18" charset="0"/>
              </a:rPr>
              <a:t>与反相求和运算电路的结果差一负号</a:t>
            </a:r>
            <a:endParaRPr lang="zh-CN" altLang="en-US" sz="2000" b="1">
              <a:latin typeface="Times New Roman" panose="02020603050405020304" pitchFamily="18" charset="0"/>
            </a:endParaRPr>
          </a:p>
        </p:txBody>
      </p:sp>
      <p:graphicFrame>
        <p:nvGraphicFramePr>
          <p:cNvPr id="31750" name="对象 31749"/>
          <p:cNvGraphicFramePr/>
          <p:nvPr/>
        </p:nvGraphicFramePr>
        <p:xfrm>
          <a:off x="762000" y="1658938"/>
          <a:ext cx="3200400" cy="2311400"/>
        </p:xfrm>
        <a:graphic>
          <a:graphicData uri="http://schemas.openxmlformats.org/presentationml/2006/ole">
            <mc:AlternateContent xmlns:mc="http://schemas.openxmlformats.org/markup-compatibility/2006">
              <mc:Choice xmlns:v="urn:schemas-microsoft-com:vml" Requires="v">
                <p:oleObj spid="_x0000_s14367" r:id="rId7" imgW="12049125" imgH="8696325" progId="MSPhotoEd.3">
                  <p:embed/>
                </p:oleObj>
              </mc:Choice>
              <mc:Fallback>
                <p:oleObj r:id="rId7" imgW="12049125" imgH="8696325" progId="MSPhotoEd.3">
                  <p:embed/>
                  <p:pic>
                    <p:nvPicPr>
                      <p:cNvPr id="0" name="图片 3091"/>
                      <p:cNvPicPr/>
                      <p:nvPr/>
                    </p:nvPicPr>
                    <p:blipFill>
                      <a:blip r:embed="rId8"/>
                      <a:stretch>
                        <a:fillRect/>
                      </a:stretch>
                    </p:blipFill>
                    <p:spPr>
                      <a:xfrm>
                        <a:off x="762000" y="1658938"/>
                        <a:ext cx="3200400" cy="2311400"/>
                      </a:xfrm>
                      <a:prstGeom prst="rect">
                        <a:avLst/>
                      </a:prstGeom>
                      <a:noFill/>
                      <a:ln w="38100">
                        <a:noFill/>
                        <a:miter/>
                      </a:ln>
                    </p:spPr>
                  </p:pic>
                </p:oleObj>
              </mc:Fallback>
            </mc:AlternateContent>
          </a:graphicData>
        </a:graphic>
      </p:graphicFrame>
      <p:graphicFrame>
        <p:nvGraphicFramePr>
          <p:cNvPr id="31751" name="对象 31750"/>
          <p:cNvGraphicFramePr/>
          <p:nvPr/>
        </p:nvGraphicFramePr>
        <p:xfrm>
          <a:off x="4267200" y="1506538"/>
          <a:ext cx="1573213" cy="436562"/>
        </p:xfrm>
        <a:graphic>
          <a:graphicData uri="http://schemas.openxmlformats.org/presentationml/2006/ole">
            <mc:AlternateContent xmlns:mc="http://schemas.openxmlformats.org/markup-compatibility/2006">
              <mc:Choice xmlns:v="urn:schemas-microsoft-com:vml" Requires="v">
                <p:oleObj spid="_x0000_s14368" r:id="rId9" imgW="825500" imgH="228600" progId="Equation.3">
                  <p:embed/>
                </p:oleObj>
              </mc:Choice>
              <mc:Fallback>
                <p:oleObj r:id="rId9" imgW="825500" imgH="228600" progId="Equation.3">
                  <p:embed/>
                  <p:pic>
                    <p:nvPicPr>
                      <p:cNvPr id="0" name="图片 3086"/>
                      <p:cNvPicPr/>
                      <p:nvPr/>
                    </p:nvPicPr>
                    <p:blipFill>
                      <a:blip r:embed="rId10"/>
                      <a:stretch>
                        <a:fillRect/>
                      </a:stretch>
                    </p:blipFill>
                    <p:spPr>
                      <a:xfrm>
                        <a:off x="4267200" y="1506538"/>
                        <a:ext cx="1573213" cy="436562"/>
                      </a:xfrm>
                      <a:prstGeom prst="rect">
                        <a:avLst/>
                      </a:prstGeom>
                      <a:solidFill>
                        <a:srgbClr val="FFFFFF"/>
                      </a:solidFill>
                      <a:ln w="38100">
                        <a:noFill/>
                        <a:miter/>
                      </a:ln>
                    </p:spPr>
                  </p:pic>
                </p:oleObj>
              </mc:Fallback>
            </mc:AlternateContent>
          </a:graphicData>
        </a:graphic>
      </p:graphicFrame>
      <p:graphicFrame>
        <p:nvGraphicFramePr>
          <p:cNvPr id="31752" name="对象 31751"/>
          <p:cNvGraphicFramePr/>
          <p:nvPr/>
        </p:nvGraphicFramePr>
        <p:xfrm>
          <a:off x="4267200" y="1963738"/>
          <a:ext cx="3895725" cy="822325"/>
        </p:xfrm>
        <a:graphic>
          <a:graphicData uri="http://schemas.openxmlformats.org/presentationml/2006/ole">
            <mc:AlternateContent xmlns:mc="http://schemas.openxmlformats.org/markup-compatibility/2006">
              <mc:Choice xmlns:v="urn:schemas-microsoft-com:vml" Requires="v">
                <p:oleObj spid="_x0000_s14369" r:id="rId11" imgW="2044065" imgH="431800" progId="Equation.3">
                  <p:embed/>
                </p:oleObj>
              </mc:Choice>
              <mc:Fallback>
                <p:oleObj r:id="rId11" imgW="2044065" imgH="431800" progId="Equation.3">
                  <p:embed/>
                  <p:pic>
                    <p:nvPicPr>
                      <p:cNvPr id="0" name="图片 3093"/>
                      <p:cNvPicPr/>
                      <p:nvPr/>
                    </p:nvPicPr>
                    <p:blipFill>
                      <a:blip r:embed="rId12"/>
                      <a:stretch>
                        <a:fillRect/>
                      </a:stretch>
                    </p:blipFill>
                    <p:spPr>
                      <a:xfrm>
                        <a:off x="4267200" y="1963738"/>
                        <a:ext cx="3895725" cy="822325"/>
                      </a:xfrm>
                      <a:prstGeom prst="rect">
                        <a:avLst/>
                      </a:prstGeom>
                      <a:solidFill>
                        <a:srgbClr val="FFFFFF"/>
                      </a:solidFill>
                      <a:ln w="38100">
                        <a:noFill/>
                        <a:miter/>
                      </a:ln>
                    </p:spPr>
                  </p:pic>
                </p:oleObj>
              </mc:Fallback>
            </mc:AlternateContent>
          </a:graphicData>
        </a:graphic>
      </p:graphicFrame>
      <p:graphicFrame>
        <p:nvGraphicFramePr>
          <p:cNvPr id="31753" name="对象 31752"/>
          <p:cNvGraphicFramePr/>
          <p:nvPr/>
        </p:nvGraphicFramePr>
        <p:xfrm>
          <a:off x="4267200" y="2878138"/>
          <a:ext cx="4548188" cy="822325"/>
        </p:xfrm>
        <a:graphic>
          <a:graphicData uri="http://schemas.openxmlformats.org/presentationml/2006/ole">
            <mc:AlternateContent xmlns:mc="http://schemas.openxmlformats.org/markup-compatibility/2006">
              <mc:Choice xmlns:v="urn:schemas-microsoft-com:vml" Requires="v">
                <p:oleObj spid="_x0000_s14370" r:id="rId13" imgW="2386330" imgH="431800" progId="Equation.3">
                  <p:embed/>
                </p:oleObj>
              </mc:Choice>
              <mc:Fallback>
                <p:oleObj r:id="rId13" imgW="2386330" imgH="431800" progId="Equation.3">
                  <p:embed/>
                  <p:pic>
                    <p:nvPicPr>
                      <p:cNvPr id="0" name="图片 3088"/>
                      <p:cNvPicPr/>
                      <p:nvPr/>
                    </p:nvPicPr>
                    <p:blipFill>
                      <a:blip r:embed="rId14"/>
                      <a:stretch>
                        <a:fillRect/>
                      </a:stretch>
                    </p:blipFill>
                    <p:spPr>
                      <a:xfrm>
                        <a:off x="4267200" y="2878138"/>
                        <a:ext cx="4548188" cy="822325"/>
                      </a:xfrm>
                      <a:prstGeom prst="rect">
                        <a:avLst/>
                      </a:prstGeom>
                      <a:solidFill>
                        <a:srgbClr val="FFFFFF"/>
                      </a:solidFill>
                      <a:ln w="38100">
                        <a:noFill/>
                        <a:miter/>
                      </a:ln>
                    </p:spPr>
                  </p:pic>
                </p:oleObj>
              </mc:Fallback>
            </mc:AlternateContent>
          </a:graphicData>
        </a:graphic>
      </p:graphicFrame>
      <p:graphicFrame>
        <p:nvGraphicFramePr>
          <p:cNvPr id="31754" name="对象 31753"/>
          <p:cNvGraphicFramePr/>
          <p:nvPr/>
        </p:nvGraphicFramePr>
        <p:xfrm>
          <a:off x="1524000" y="3792538"/>
          <a:ext cx="6240463" cy="823912"/>
        </p:xfrm>
        <a:graphic>
          <a:graphicData uri="http://schemas.openxmlformats.org/presentationml/2006/ole">
            <mc:AlternateContent xmlns:mc="http://schemas.openxmlformats.org/markup-compatibility/2006">
              <mc:Choice xmlns:v="urn:schemas-microsoft-com:vml" Requires="v">
                <p:oleObj spid="_x0000_s14371" r:id="rId15" imgW="3275330" imgH="431800" progId="Equation.3">
                  <p:embed/>
                </p:oleObj>
              </mc:Choice>
              <mc:Fallback>
                <p:oleObj r:id="rId15" imgW="3275330" imgH="431800" progId="Equation.3">
                  <p:embed/>
                  <p:pic>
                    <p:nvPicPr>
                      <p:cNvPr id="0" name="图片 3092"/>
                      <p:cNvPicPr/>
                      <p:nvPr/>
                    </p:nvPicPr>
                    <p:blipFill>
                      <a:blip r:embed="rId16"/>
                      <a:stretch>
                        <a:fillRect/>
                      </a:stretch>
                    </p:blipFill>
                    <p:spPr>
                      <a:xfrm>
                        <a:off x="1524000" y="3792538"/>
                        <a:ext cx="6240463" cy="823912"/>
                      </a:xfrm>
                      <a:prstGeom prst="rect">
                        <a:avLst/>
                      </a:prstGeom>
                      <a:solidFill>
                        <a:srgbClr val="FFFFFF"/>
                      </a:solidFill>
                      <a:ln w="38100">
                        <a:noFill/>
                        <a:miter/>
                      </a:ln>
                    </p:spPr>
                  </p:pic>
                </p:oleObj>
              </mc:Fallback>
            </mc:AlternateContent>
          </a:graphicData>
        </a:graphic>
      </p:graphicFrame>
      <p:sp>
        <p:nvSpPr>
          <p:cNvPr id="31755" name="线形标注 1 31754"/>
          <p:cNvSpPr/>
          <p:nvPr/>
        </p:nvSpPr>
        <p:spPr>
          <a:xfrm>
            <a:off x="2771775" y="2924175"/>
            <a:ext cx="1192213" cy="727075"/>
          </a:xfrm>
          <a:prstGeom prst="borderCallout1">
            <a:avLst>
              <a:gd name="adj1" fmla="val 15722"/>
              <a:gd name="adj2" fmla="val -6394"/>
              <a:gd name="adj3" fmla="val 54583"/>
              <a:gd name="adj4" fmla="val -26764"/>
            </a:avLst>
          </a:prstGeom>
          <a:solidFill>
            <a:srgbClr val="FFFFCC"/>
          </a:solidFill>
          <a:ln w="19050" cap="flat" cmpd="sng">
            <a:solidFill>
              <a:srgbClr val="FF0000"/>
            </a:solidFill>
            <a:prstDash val="solid"/>
            <a:miter/>
            <a:headEnd type="none" w="med" len="med"/>
            <a:tailEnd type="none" w="med" len="med"/>
          </a:ln>
        </p:spPr>
        <p:txBody>
          <a:bodyPr/>
          <a:lstStyle/>
          <a:p>
            <a:pPr algn="ctr"/>
            <a:r>
              <a:rPr lang="zh-CN" altLang="en-US" sz="2000" b="1" dirty="0">
                <a:latin typeface="Times New Roman" panose="02020603050405020304" pitchFamily="18" charset="0"/>
              </a:rPr>
              <a:t>必不可少吗？</a:t>
            </a:r>
            <a:endParaRPr lang="zh-CN" altLang="en-US" sz="20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1751"/>
                                        </p:tgtEl>
                                        <p:attrNameLst>
                                          <p:attrName>style.visibility</p:attrName>
                                        </p:attrNameLst>
                                      </p:cBhvr>
                                      <p:to>
                                        <p:strVal val="visible"/>
                                      </p:to>
                                    </p:set>
                                    <p:animEffect transition="in" filter="wipe(left)">
                                      <p:cBhvr>
                                        <p:cTn id="11" dur="500"/>
                                        <p:tgtEl>
                                          <p:spTgt spid="3175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1752"/>
                                        </p:tgtEl>
                                        <p:attrNameLst>
                                          <p:attrName>style.visibility</p:attrName>
                                        </p:attrNameLst>
                                      </p:cBhvr>
                                      <p:to>
                                        <p:strVal val="visible"/>
                                      </p:to>
                                    </p:set>
                                    <p:animEffect transition="in" filter="wipe(left)">
                                      <p:cBhvr>
                                        <p:cTn id="16" dur="500"/>
                                        <p:tgtEl>
                                          <p:spTgt spid="3175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1753"/>
                                        </p:tgtEl>
                                        <p:attrNameLst>
                                          <p:attrName>style.visibility</p:attrName>
                                        </p:attrNameLst>
                                      </p:cBhvr>
                                      <p:to>
                                        <p:strVal val="visible"/>
                                      </p:to>
                                    </p:set>
                                    <p:animEffect transition="in" filter="wipe(left)">
                                      <p:cBhvr>
                                        <p:cTn id="21" dur="500"/>
                                        <p:tgtEl>
                                          <p:spTgt spid="3175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1754"/>
                                        </p:tgtEl>
                                        <p:attrNameLst>
                                          <p:attrName>style.visibility</p:attrName>
                                        </p:attrNameLst>
                                      </p:cBhvr>
                                      <p:to>
                                        <p:strVal val="visible"/>
                                      </p:to>
                                    </p:set>
                                    <p:animEffect transition="in" filter="wipe(left)">
                                      <p:cBhvr>
                                        <p:cTn id="26" dur="500"/>
                                        <p:tgtEl>
                                          <p:spTgt spid="3175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1747"/>
                                        </p:tgtEl>
                                        <p:attrNameLst>
                                          <p:attrName>style.visibility</p:attrName>
                                        </p:attrNameLst>
                                      </p:cBhvr>
                                      <p:to>
                                        <p:strVal val="visible"/>
                                      </p:to>
                                    </p:set>
                                    <p:animEffect transition="in" filter="wipe(left)">
                                      <p:cBhvr>
                                        <p:cTn id="31" dur="500"/>
                                        <p:tgtEl>
                                          <p:spTgt spid="3174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1748"/>
                                        </p:tgtEl>
                                        <p:attrNameLst>
                                          <p:attrName>style.visibility</p:attrName>
                                        </p:attrNameLst>
                                      </p:cBhvr>
                                      <p:to>
                                        <p:strVal val="visible"/>
                                      </p:to>
                                    </p:set>
                                    <p:animEffect transition="in" filter="wipe(left)">
                                      <p:cBhvr>
                                        <p:cTn id="36" dur="500"/>
                                        <p:tgtEl>
                                          <p:spTgt spid="31748"/>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317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animBg="1"/>
      <p:bldP spid="3175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对象 32769"/>
          <p:cNvGraphicFramePr/>
          <p:nvPr/>
        </p:nvGraphicFramePr>
        <p:xfrm>
          <a:off x="550863" y="1603375"/>
          <a:ext cx="3276600" cy="2419350"/>
        </p:xfrm>
        <a:graphic>
          <a:graphicData uri="http://schemas.openxmlformats.org/presentationml/2006/ole">
            <mc:AlternateContent xmlns:mc="http://schemas.openxmlformats.org/markup-compatibility/2006">
              <mc:Choice xmlns:v="urn:schemas-microsoft-com:vml" Requires="v">
                <p:oleObj spid="_x0000_s15377" r:id="rId3" imgW="11782425" imgH="8696325" progId="MSPhotoEd.3">
                  <p:embed/>
                </p:oleObj>
              </mc:Choice>
              <mc:Fallback>
                <p:oleObj r:id="rId3" imgW="11782425" imgH="8696325" progId="MSPhotoEd.3">
                  <p:embed/>
                  <p:pic>
                    <p:nvPicPr>
                      <p:cNvPr id="0" name="图片 3094"/>
                      <p:cNvPicPr/>
                      <p:nvPr/>
                    </p:nvPicPr>
                    <p:blipFill>
                      <a:blip r:embed="rId4"/>
                      <a:stretch>
                        <a:fillRect/>
                      </a:stretch>
                    </p:blipFill>
                    <p:spPr>
                      <a:xfrm>
                        <a:off x="550863" y="1603375"/>
                        <a:ext cx="3276600" cy="2419350"/>
                      </a:xfrm>
                      <a:prstGeom prst="rect">
                        <a:avLst/>
                      </a:prstGeom>
                      <a:noFill/>
                      <a:ln w="38100">
                        <a:noFill/>
                        <a:miter/>
                      </a:ln>
                    </p:spPr>
                  </p:pic>
                </p:oleObj>
              </mc:Fallback>
            </mc:AlternateContent>
          </a:graphicData>
        </a:graphic>
      </p:graphicFrame>
      <p:sp>
        <p:nvSpPr>
          <p:cNvPr id="32771" name="标题 32770"/>
          <p:cNvSpPr>
            <a:spLocks noGrp="1"/>
          </p:cNvSpPr>
          <p:nvPr>
            <p:ph type="title"/>
          </p:nvPr>
        </p:nvSpPr>
        <p:spPr>
          <a:xfrm>
            <a:off x="323850" y="908050"/>
            <a:ext cx="8077200" cy="609600"/>
          </a:xfrm>
        </p:spPr>
        <p:txBody>
          <a:bodyPr anchor="ctr"/>
          <a:lstStyle/>
          <a:p>
            <a:pPr algn="l">
              <a:spcBef>
                <a:spcPct val="50000"/>
              </a:spcBef>
            </a:pPr>
            <a:r>
              <a:rPr lang="zh-CN" altLang="zh-CN" sz="3200" dirty="0">
                <a:solidFill>
                  <a:schemeClr val="tx1"/>
                </a:solidFill>
                <a:latin typeface="华文行楷" panose="02010800040101010101" pitchFamily="2" charset="-122"/>
                <a:ea typeface="华文行楷" panose="02010800040101010101" pitchFamily="2" charset="-122"/>
              </a:rPr>
              <a:t>3. 加减运算</a:t>
            </a:r>
            <a:r>
              <a:rPr lang="en-US" altLang="zh-CN" sz="2800" b="1" dirty="0">
                <a:solidFill>
                  <a:schemeClr val="tx1"/>
                </a:solidFill>
                <a:latin typeface="宋体" panose="02010600030101010101" pitchFamily="2" charset="-122"/>
              </a:rPr>
              <a:t>   </a:t>
            </a:r>
            <a:r>
              <a:rPr lang="zh-CN" altLang="en-US" sz="2800" b="1" dirty="0">
                <a:solidFill>
                  <a:schemeClr val="tx1"/>
                </a:solidFill>
                <a:latin typeface="宋体" panose="02010600030101010101" pitchFamily="2" charset="-122"/>
              </a:rPr>
              <a:t>利用求和运算电路的分析结果</a:t>
            </a:r>
            <a:endParaRPr lang="zh-CN" altLang="en-US" sz="2800" dirty="0">
              <a:solidFill>
                <a:schemeClr val="tx1"/>
              </a:solidFill>
              <a:latin typeface="宋体" panose="02010600030101010101" pitchFamily="2" charset="-122"/>
            </a:endParaRPr>
          </a:p>
        </p:txBody>
      </p:sp>
      <p:graphicFrame>
        <p:nvGraphicFramePr>
          <p:cNvPr id="32772" name="对象 32771"/>
          <p:cNvGraphicFramePr/>
          <p:nvPr/>
        </p:nvGraphicFramePr>
        <p:xfrm>
          <a:off x="4284663" y="2349500"/>
          <a:ext cx="3886200" cy="908050"/>
        </p:xfrm>
        <a:graphic>
          <a:graphicData uri="http://schemas.openxmlformats.org/presentationml/2006/ole">
            <mc:AlternateContent xmlns:mc="http://schemas.openxmlformats.org/markup-compatibility/2006">
              <mc:Choice xmlns:v="urn:schemas-microsoft-com:vml" Requires="v">
                <p:oleObj spid="_x0000_s15378" r:id="rId5" imgW="1840865" imgH="431800" progId="Equation.3">
                  <p:embed/>
                </p:oleObj>
              </mc:Choice>
              <mc:Fallback>
                <p:oleObj r:id="rId5" imgW="1840865" imgH="431800" progId="Equation.3">
                  <p:embed/>
                  <p:pic>
                    <p:nvPicPr>
                      <p:cNvPr id="0" name="图片 3090"/>
                      <p:cNvPicPr/>
                      <p:nvPr/>
                    </p:nvPicPr>
                    <p:blipFill>
                      <a:blip r:embed="rId6"/>
                      <a:stretch>
                        <a:fillRect/>
                      </a:stretch>
                    </p:blipFill>
                    <p:spPr>
                      <a:xfrm>
                        <a:off x="4284663" y="2349500"/>
                        <a:ext cx="3886200" cy="908050"/>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32773" name="文本框 32772"/>
          <p:cNvSpPr txBox="1"/>
          <p:nvPr/>
        </p:nvSpPr>
        <p:spPr>
          <a:xfrm>
            <a:off x="4208463" y="1663700"/>
            <a:ext cx="4572000" cy="457200"/>
          </a:xfrm>
          <a:prstGeom prst="rect">
            <a:avLst/>
          </a:prstGeom>
          <a:noFill/>
          <a:ln w="9525">
            <a:noFill/>
          </a:ln>
        </p:spPr>
        <p:txBody>
          <a:bodyPr>
            <a:spAutoFit/>
          </a:bodyPr>
          <a:lstStyle/>
          <a:p>
            <a:pPr>
              <a:spcBef>
                <a:spcPct val="50000"/>
              </a:spcBef>
            </a:pPr>
            <a:r>
              <a:rPr lang="zh-CN" altLang="zh-CN" sz="2400" b="1" dirty="0">
                <a:latin typeface="Times New Roman" panose="02020603050405020304" pitchFamily="18" charset="0"/>
              </a:rPr>
              <a:t>设  </a:t>
            </a:r>
            <a:r>
              <a:rPr lang="en-US" altLang="zh-CN" sz="2400" b="1" i="1">
                <a:latin typeface="Times New Roman" panose="02020603050405020304" pitchFamily="18" charset="0"/>
              </a:rPr>
              <a:t>R</a:t>
            </a:r>
            <a:r>
              <a:rPr lang="en-US" altLang="zh-CN" sz="2400" b="1" baseline="-25000">
                <a:latin typeface="Times New Roman" panose="02020603050405020304" pitchFamily="18" charset="0"/>
              </a:rPr>
              <a:t>1</a:t>
            </a:r>
            <a:r>
              <a:rPr lang="en-US" altLang="zh-CN" sz="2400" b="1">
                <a:latin typeface="Times New Roman" panose="02020603050405020304" pitchFamily="18" charset="0"/>
              </a:rPr>
              <a:t>∥ </a:t>
            </a:r>
            <a:r>
              <a:rPr lang="en-US" altLang="zh-CN" sz="2400" b="1" i="1">
                <a:latin typeface="Times New Roman" panose="02020603050405020304" pitchFamily="18" charset="0"/>
              </a:rPr>
              <a:t>R</a:t>
            </a:r>
            <a:r>
              <a:rPr lang="en-US" altLang="zh-CN" sz="2400" b="1" baseline="-25000">
                <a:latin typeface="Times New Roman" panose="02020603050405020304" pitchFamily="18" charset="0"/>
              </a:rPr>
              <a:t>2</a:t>
            </a:r>
            <a:r>
              <a:rPr lang="en-US" altLang="zh-CN" sz="2400" b="1">
                <a:latin typeface="Times New Roman" panose="02020603050405020304" pitchFamily="18" charset="0"/>
              </a:rPr>
              <a:t>∥ </a:t>
            </a:r>
            <a:r>
              <a:rPr lang="en-US" altLang="zh-CN" sz="2400" b="1" i="1" dirty="0" err="1">
                <a:latin typeface="Times New Roman" panose="02020603050405020304" pitchFamily="18" charset="0"/>
              </a:rPr>
              <a:t>R</a:t>
            </a:r>
            <a:r>
              <a:rPr lang="en-US" altLang="zh-CN" sz="2400" b="1" baseline="-25000" dirty="0" err="1">
                <a:latin typeface="Times New Roman" panose="02020603050405020304" pitchFamily="18" charset="0"/>
              </a:rPr>
              <a:t>f</a:t>
            </a:r>
            <a:r>
              <a:rPr lang="zh-CN" altLang="en-US" sz="2400" b="1">
                <a:latin typeface="Times New Roman" panose="02020603050405020304" pitchFamily="18" charset="0"/>
              </a:rPr>
              <a:t>＝ </a:t>
            </a:r>
            <a:r>
              <a:rPr lang="en-US" altLang="zh-CN" sz="2400" b="1" i="1">
                <a:latin typeface="Times New Roman" panose="02020603050405020304" pitchFamily="18" charset="0"/>
              </a:rPr>
              <a:t>R</a:t>
            </a:r>
            <a:r>
              <a:rPr lang="en-US" altLang="zh-CN" sz="2400" b="1" i="1" baseline="-25000">
                <a:latin typeface="Times New Roman" panose="02020603050405020304" pitchFamily="18" charset="0"/>
              </a:rPr>
              <a:t>3</a:t>
            </a:r>
            <a:r>
              <a:rPr lang="en-US" altLang="zh-CN" sz="2400" b="1">
                <a:latin typeface="Times New Roman" panose="02020603050405020304" pitchFamily="18" charset="0"/>
              </a:rPr>
              <a:t>∥ </a:t>
            </a:r>
            <a:r>
              <a:rPr lang="en-US" altLang="zh-CN" sz="2400" b="1" i="1">
                <a:latin typeface="Times New Roman" panose="02020603050405020304" pitchFamily="18" charset="0"/>
              </a:rPr>
              <a:t>R</a:t>
            </a:r>
            <a:r>
              <a:rPr lang="en-US" altLang="zh-CN" sz="2400" b="1" baseline="-25000">
                <a:latin typeface="Times New Roman" panose="02020603050405020304" pitchFamily="18" charset="0"/>
              </a:rPr>
              <a:t>4 </a:t>
            </a:r>
            <a:r>
              <a:rPr lang="en-US" altLang="zh-CN" sz="2400" b="1">
                <a:latin typeface="Times New Roman" panose="02020603050405020304" pitchFamily="18" charset="0"/>
              </a:rPr>
              <a:t>∥ </a:t>
            </a:r>
            <a:r>
              <a:rPr lang="en-US" altLang="zh-CN" sz="2400" b="1" i="1">
                <a:latin typeface="Times New Roman" panose="02020603050405020304" pitchFamily="18" charset="0"/>
              </a:rPr>
              <a:t>R</a:t>
            </a:r>
            <a:r>
              <a:rPr lang="en-US" altLang="zh-CN" sz="2400" b="1" baseline="-25000">
                <a:latin typeface="Times New Roman" panose="02020603050405020304" pitchFamily="18" charset="0"/>
              </a:rPr>
              <a:t>5</a:t>
            </a:r>
            <a:endParaRPr lang="en-US" altLang="zh-CN" sz="1200" b="1" baseline="-25000">
              <a:latin typeface="Times New Roman" panose="02020603050405020304" pitchFamily="18" charset="0"/>
            </a:endParaRPr>
          </a:p>
        </p:txBody>
      </p:sp>
      <p:graphicFrame>
        <p:nvGraphicFramePr>
          <p:cNvPr id="32774" name="对象 32773"/>
          <p:cNvGraphicFramePr/>
          <p:nvPr/>
        </p:nvGraphicFramePr>
        <p:xfrm>
          <a:off x="4373563" y="4365625"/>
          <a:ext cx="2466975" cy="827088"/>
        </p:xfrm>
        <a:graphic>
          <a:graphicData uri="http://schemas.openxmlformats.org/presentationml/2006/ole">
            <mc:AlternateContent xmlns:mc="http://schemas.openxmlformats.org/markup-compatibility/2006">
              <mc:Choice xmlns:v="urn:schemas-microsoft-com:vml" Requires="v">
                <p:oleObj spid="_x0000_s15379" r:id="rId7" imgW="1167765" imgH="393700" progId="Equation.3">
                  <p:embed/>
                </p:oleObj>
              </mc:Choice>
              <mc:Fallback>
                <p:oleObj r:id="rId7" imgW="1167765" imgH="393700" progId="Equation.3">
                  <p:embed/>
                  <p:pic>
                    <p:nvPicPr>
                      <p:cNvPr id="0" name="图片 3089"/>
                      <p:cNvPicPr/>
                      <p:nvPr/>
                    </p:nvPicPr>
                    <p:blipFill>
                      <a:blip r:embed="rId8"/>
                      <a:stretch>
                        <a:fillRect/>
                      </a:stretch>
                    </p:blipFill>
                    <p:spPr>
                      <a:xfrm>
                        <a:off x="4373563" y="4365625"/>
                        <a:ext cx="2466975" cy="827088"/>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32775" name="文本框 32774"/>
          <p:cNvSpPr txBox="1"/>
          <p:nvPr/>
        </p:nvSpPr>
        <p:spPr>
          <a:xfrm>
            <a:off x="2532063" y="3416300"/>
            <a:ext cx="6019800" cy="512763"/>
          </a:xfrm>
          <a:prstGeom prst="rect">
            <a:avLst/>
          </a:prstGeom>
          <a:noFill/>
          <a:ln w="9525">
            <a:noFill/>
          </a:ln>
        </p:spPr>
        <p:txBody>
          <a:bodyPr>
            <a:spAutoFit/>
          </a:bodyPr>
          <a:lstStyle/>
          <a:p>
            <a:pPr>
              <a:lnSpc>
                <a:spcPct val="115000"/>
              </a:lnSpc>
            </a:pPr>
            <a:r>
              <a:rPr lang="zh-CN" altLang="en-US" sz="2400" b="1">
                <a:latin typeface="Times New Roman" panose="02020603050405020304" pitchFamily="18" charset="0"/>
              </a:rPr>
              <a:t>若</a:t>
            </a:r>
            <a:r>
              <a:rPr lang="en-US" altLang="zh-CN" sz="2400" b="1" i="1">
                <a:latin typeface="Times New Roman" panose="02020603050405020304" pitchFamily="18" charset="0"/>
              </a:rPr>
              <a:t>R</a:t>
            </a:r>
            <a:r>
              <a:rPr lang="en-US" altLang="zh-CN" sz="2400" b="1" baseline="-25000">
                <a:latin typeface="Times New Roman" panose="02020603050405020304" pitchFamily="18" charset="0"/>
              </a:rPr>
              <a:t>1</a:t>
            </a:r>
            <a:r>
              <a:rPr lang="en-US" altLang="zh-CN" sz="2400" b="1">
                <a:latin typeface="Times New Roman" panose="02020603050405020304" pitchFamily="18" charset="0"/>
              </a:rPr>
              <a:t>∥ </a:t>
            </a:r>
            <a:r>
              <a:rPr lang="en-US" altLang="zh-CN" sz="2400" b="1" i="1">
                <a:latin typeface="Times New Roman" panose="02020603050405020304" pitchFamily="18" charset="0"/>
              </a:rPr>
              <a:t>R</a:t>
            </a:r>
            <a:r>
              <a:rPr lang="en-US" altLang="zh-CN" sz="2400" b="1" baseline="-25000">
                <a:latin typeface="Times New Roman" panose="02020603050405020304" pitchFamily="18" charset="0"/>
              </a:rPr>
              <a:t>2</a:t>
            </a:r>
            <a:r>
              <a:rPr lang="en-US" altLang="zh-CN" sz="2400" b="1">
                <a:latin typeface="Times New Roman" panose="02020603050405020304" pitchFamily="18" charset="0"/>
              </a:rPr>
              <a:t>∥ </a:t>
            </a:r>
            <a:r>
              <a:rPr lang="en-US" altLang="zh-CN" sz="2400" b="1" i="1" dirty="0" err="1">
                <a:latin typeface="Times New Roman" panose="02020603050405020304" pitchFamily="18" charset="0"/>
              </a:rPr>
              <a:t>R</a:t>
            </a:r>
            <a:r>
              <a:rPr lang="en-US" altLang="zh-CN" sz="2400" b="1" baseline="-25000" dirty="0" err="1">
                <a:latin typeface="Times New Roman" panose="02020603050405020304" pitchFamily="18" charset="0"/>
              </a:rPr>
              <a:t>f</a:t>
            </a:r>
            <a:r>
              <a:rPr lang="en-US" altLang="zh-CN" sz="2400" b="1">
                <a:latin typeface="Times New Roman" panose="02020603050405020304" pitchFamily="18" charset="0"/>
              </a:rPr>
              <a:t>≠ </a:t>
            </a:r>
            <a:r>
              <a:rPr lang="en-US" altLang="zh-CN" sz="2400" b="1" i="1">
                <a:latin typeface="Times New Roman" panose="02020603050405020304" pitchFamily="18" charset="0"/>
              </a:rPr>
              <a:t>R</a:t>
            </a:r>
            <a:r>
              <a:rPr lang="en-US" altLang="zh-CN" sz="2400" b="1" i="1" baseline="-25000">
                <a:latin typeface="Times New Roman" panose="02020603050405020304" pitchFamily="18" charset="0"/>
              </a:rPr>
              <a:t>3</a:t>
            </a:r>
            <a:r>
              <a:rPr lang="en-US" altLang="zh-CN" sz="2400" b="1">
                <a:latin typeface="Times New Roman" panose="02020603050405020304" pitchFamily="18" charset="0"/>
              </a:rPr>
              <a:t>∥ </a:t>
            </a:r>
            <a:r>
              <a:rPr lang="en-US" altLang="zh-CN" sz="2400" b="1" i="1">
                <a:latin typeface="Times New Roman" panose="02020603050405020304" pitchFamily="18" charset="0"/>
              </a:rPr>
              <a:t>R</a:t>
            </a:r>
            <a:r>
              <a:rPr lang="en-US" altLang="zh-CN" sz="2400" b="1" baseline="-25000">
                <a:latin typeface="Times New Roman" panose="02020603050405020304" pitchFamily="18" charset="0"/>
              </a:rPr>
              <a:t>4 </a:t>
            </a:r>
            <a:r>
              <a:rPr lang="en-US" altLang="zh-CN" sz="2400" b="1">
                <a:latin typeface="Times New Roman" panose="02020603050405020304" pitchFamily="18" charset="0"/>
              </a:rPr>
              <a:t>∥ </a:t>
            </a:r>
            <a:r>
              <a:rPr lang="en-US" altLang="zh-CN" sz="2400" b="1" i="1">
                <a:latin typeface="Times New Roman" panose="02020603050405020304" pitchFamily="18" charset="0"/>
              </a:rPr>
              <a:t>R</a:t>
            </a:r>
            <a:r>
              <a:rPr lang="en-US" altLang="zh-CN" sz="2400" b="1" baseline="-25000">
                <a:latin typeface="Times New Roman" panose="02020603050405020304" pitchFamily="18" charset="0"/>
              </a:rPr>
              <a:t>5</a:t>
            </a:r>
            <a:r>
              <a:rPr lang="zh-CN" altLang="en-US" sz="2400" b="1">
                <a:latin typeface="Times New Roman" panose="02020603050405020304" pitchFamily="18" charset="0"/>
              </a:rPr>
              <a:t>，</a:t>
            </a:r>
            <a:r>
              <a:rPr lang="en-US" altLang="zh-CN" sz="2400" b="1" i="1" dirty="0" err="1">
                <a:latin typeface="Times New Roman" panose="02020603050405020304" pitchFamily="18" charset="0"/>
              </a:rPr>
              <a:t>u</a:t>
            </a:r>
            <a:r>
              <a:rPr lang="en-US" altLang="zh-CN" sz="2400" b="1" baseline="-25000" dirty="0" err="1">
                <a:latin typeface="Times New Roman" panose="02020603050405020304" pitchFamily="18" charset="0"/>
              </a:rPr>
              <a:t>O</a:t>
            </a:r>
            <a:r>
              <a:rPr lang="zh-CN" altLang="en-US" sz="2400" b="1">
                <a:latin typeface="Times New Roman" panose="02020603050405020304" pitchFamily="18" charset="0"/>
              </a:rPr>
              <a:t>＝</a:t>
            </a:r>
            <a:r>
              <a:rPr lang="en-US" altLang="zh-CN" sz="2400" b="1">
                <a:latin typeface="Times New Roman" panose="02020603050405020304" pitchFamily="18" charset="0"/>
              </a:rPr>
              <a:t>?</a:t>
            </a:r>
          </a:p>
        </p:txBody>
      </p:sp>
      <p:sp>
        <p:nvSpPr>
          <p:cNvPr id="32776" name="线形标注 1 32775"/>
          <p:cNvSpPr/>
          <p:nvPr/>
        </p:nvSpPr>
        <p:spPr>
          <a:xfrm>
            <a:off x="6245225" y="5373688"/>
            <a:ext cx="1527175" cy="774700"/>
          </a:xfrm>
          <a:prstGeom prst="borderCallout1">
            <a:avLst>
              <a:gd name="adj1" fmla="val 14755"/>
              <a:gd name="adj2" fmla="val -4991"/>
              <a:gd name="adj3" fmla="val -39551"/>
              <a:gd name="adj4" fmla="val -50519"/>
            </a:avLst>
          </a:prstGeom>
          <a:solidFill>
            <a:srgbClr val="FFFFCC"/>
          </a:solidFill>
          <a:ln w="19050" cap="flat" cmpd="sng">
            <a:solidFill>
              <a:srgbClr val="FF0000"/>
            </a:solidFill>
            <a:prstDash val="solid"/>
            <a:miter/>
            <a:headEnd type="none" w="med" len="med"/>
            <a:tailEnd type="none" w="med" len="med"/>
          </a:ln>
        </p:spPr>
        <p:txBody>
          <a:bodyPr/>
          <a:lstStyle/>
          <a:p>
            <a:pPr algn="ctr"/>
            <a:r>
              <a:rPr lang="zh-CN" altLang="en-US" sz="2000" b="1" dirty="0">
                <a:latin typeface="Times New Roman" panose="02020603050405020304" pitchFamily="18" charset="0"/>
              </a:rPr>
              <a:t>实现了差分放大电路</a:t>
            </a:r>
            <a:endParaRPr lang="zh-CN" altLang="en-US" sz="2000" b="1">
              <a:latin typeface="Times New Roman" panose="02020603050405020304" pitchFamily="18" charset="0"/>
            </a:endParaRPr>
          </a:p>
        </p:txBody>
      </p:sp>
      <p:graphicFrame>
        <p:nvGraphicFramePr>
          <p:cNvPr id="32777" name="对象 32776"/>
          <p:cNvGraphicFramePr/>
          <p:nvPr/>
        </p:nvGraphicFramePr>
        <p:xfrm>
          <a:off x="703263" y="4102100"/>
          <a:ext cx="3200400" cy="2082800"/>
        </p:xfrm>
        <a:graphic>
          <a:graphicData uri="http://schemas.openxmlformats.org/presentationml/2006/ole">
            <mc:AlternateContent xmlns:mc="http://schemas.openxmlformats.org/markup-compatibility/2006">
              <mc:Choice xmlns:v="urn:schemas-microsoft-com:vml" Requires="v">
                <p:oleObj spid="_x0000_s15380" r:id="rId9" imgW="11668125" imgH="7591425" progId="MSPhotoEd.3">
                  <p:embed/>
                </p:oleObj>
              </mc:Choice>
              <mc:Fallback>
                <p:oleObj r:id="rId9" imgW="11668125" imgH="7591425" progId="MSPhotoEd.3">
                  <p:embed/>
                  <p:pic>
                    <p:nvPicPr>
                      <p:cNvPr id="0" name="图片 3084"/>
                      <p:cNvPicPr/>
                      <p:nvPr/>
                    </p:nvPicPr>
                    <p:blipFill>
                      <a:blip r:embed="rId10"/>
                      <a:stretch>
                        <a:fillRect/>
                      </a:stretch>
                    </p:blipFill>
                    <p:spPr>
                      <a:xfrm>
                        <a:off x="703263" y="4102100"/>
                        <a:ext cx="3200400" cy="2082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wipe(left)">
                                      <p:cBhvr>
                                        <p:cTn id="7" dur="500"/>
                                        <p:tgtEl>
                                          <p:spTgt spid="327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73">
                                            <p:txEl>
                                              <p:pRg st="0" end="0"/>
                                            </p:txEl>
                                          </p:spTgt>
                                        </p:tgtEl>
                                        <p:attrNameLst>
                                          <p:attrName>style.visibility</p:attrName>
                                        </p:attrNameLst>
                                      </p:cBhvr>
                                      <p:to>
                                        <p:strVal val="visible"/>
                                      </p:to>
                                    </p:set>
                                    <p:animEffect transition="in" filter="wipe(left)">
                                      <p:cBhvr>
                                        <p:cTn id="12" dur="500"/>
                                        <p:tgtEl>
                                          <p:spTgt spid="3277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772"/>
                                        </p:tgtEl>
                                        <p:attrNameLst>
                                          <p:attrName>style.visibility</p:attrName>
                                        </p:attrNameLst>
                                      </p:cBhvr>
                                      <p:to>
                                        <p:strVal val="visible"/>
                                      </p:to>
                                    </p:set>
                                    <p:animEffect transition="in" filter="wipe(left)">
                                      <p:cBhvr>
                                        <p:cTn id="17" dur="500"/>
                                        <p:tgtEl>
                                          <p:spTgt spid="3277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775">
                                            <p:txEl>
                                              <p:pRg st="0" end="0"/>
                                            </p:txEl>
                                          </p:spTgt>
                                        </p:tgtEl>
                                        <p:attrNameLst>
                                          <p:attrName>style.visibility</p:attrName>
                                        </p:attrNameLst>
                                      </p:cBhvr>
                                      <p:to>
                                        <p:strVal val="visible"/>
                                      </p:to>
                                    </p:set>
                                    <p:animEffect transition="in" filter="wipe(left)">
                                      <p:cBhvr>
                                        <p:cTn id="22" dur="500"/>
                                        <p:tgtEl>
                                          <p:spTgt spid="3277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2777"/>
                                        </p:tgtEl>
                                        <p:attrNameLst>
                                          <p:attrName>style.visibility</p:attrName>
                                        </p:attrNameLst>
                                      </p:cBhvr>
                                      <p:to>
                                        <p:strVal val="visible"/>
                                      </p:to>
                                    </p:set>
                                    <p:animEffect transition="in" filter="wipe(left)">
                                      <p:cBhvr>
                                        <p:cTn id="27" dur="500"/>
                                        <p:tgtEl>
                                          <p:spTgt spid="3277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2774"/>
                                        </p:tgtEl>
                                        <p:attrNameLst>
                                          <p:attrName>style.visibility</p:attrName>
                                        </p:attrNameLst>
                                      </p:cBhvr>
                                      <p:to>
                                        <p:strVal val="visible"/>
                                      </p:to>
                                    </p:set>
                                    <p:animEffect transition="in" filter="wipe(left)">
                                      <p:cBhvr>
                                        <p:cTn id="32" dur="500"/>
                                        <p:tgtEl>
                                          <p:spTgt spid="3277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327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build="p"/>
      <p:bldP spid="32775" grpId="0" build="p"/>
      <p:bldP spid="3277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0FEE0022-83B6-14CA-47E5-D6A432643317}"/>
              </a:ext>
            </a:extLst>
          </p:cNvPr>
          <p:cNvGrpSpPr/>
          <p:nvPr/>
        </p:nvGrpSpPr>
        <p:grpSpPr>
          <a:xfrm>
            <a:off x="2915816" y="1988840"/>
            <a:ext cx="2763171" cy="2455523"/>
            <a:chOff x="1943708" y="1765769"/>
            <a:chExt cx="2763171" cy="2455523"/>
          </a:xfrm>
        </p:grpSpPr>
        <p:grpSp>
          <p:nvGrpSpPr>
            <p:cNvPr id="5" name="Group 26">
              <a:extLst>
                <a:ext uri="{FF2B5EF4-FFF2-40B4-BE49-F238E27FC236}">
                  <a16:creationId xmlns:a16="http://schemas.microsoft.com/office/drawing/2014/main" id="{7CE17658-9927-D580-31B1-D83CC36A3AEA}"/>
                </a:ext>
              </a:extLst>
            </p:cNvPr>
            <p:cNvGrpSpPr>
              <a:grpSpLocks/>
            </p:cNvGrpSpPr>
            <p:nvPr/>
          </p:nvGrpSpPr>
          <p:grpSpPr bwMode="auto">
            <a:xfrm>
              <a:off x="2445638" y="1944531"/>
              <a:ext cx="1366838" cy="893763"/>
              <a:chOff x="1549" y="1984"/>
              <a:chExt cx="861" cy="563"/>
            </a:xfrm>
          </p:grpSpPr>
          <p:sp>
            <p:nvSpPr>
              <p:cNvPr id="22" name="Freeform 27">
                <a:extLst>
                  <a:ext uri="{FF2B5EF4-FFF2-40B4-BE49-F238E27FC236}">
                    <a16:creationId xmlns:a16="http://schemas.microsoft.com/office/drawing/2014/main" id="{EB898CC1-4566-04B3-5A61-3632C8F96A09}"/>
                  </a:ext>
                </a:extLst>
              </p:cNvPr>
              <p:cNvSpPr>
                <a:spLocks noChangeArrowheads="1"/>
              </p:cNvSpPr>
              <p:nvPr/>
            </p:nvSpPr>
            <p:spPr bwMode="auto">
              <a:xfrm rot="16200000">
                <a:off x="1840" y="2348"/>
                <a:ext cx="224" cy="173"/>
              </a:xfrm>
              <a:custGeom>
                <a:avLst/>
                <a:gdLst>
                  <a:gd name="T0" fmla="*/ 0 w 240"/>
                  <a:gd name="T1" fmla="*/ 0 h 192"/>
                  <a:gd name="T2" fmla="*/ 224 w 240"/>
                  <a:gd name="T3" fmla="*/ 0 h 192"/>
                  <a:gd name="T4" fmla="*/ 224 w 240"/>
                  <a:gd name="T5" fmla="*/ 191 h 192"/>
                  <a:gd name="T6" fmla="*/ 0 60000 65536"/>
                  <a:gd name="T7" fmla="*/ 0 60000 65536"/>
                  <a:gd name="T8" fmla="*/ 0 60000 65536"/>
                </a:gdLst>
                <a:ahLst/>
                <a:cxnLst>
                  <a:cxn ang="T6">
                    <a:pos x="T0" y="T1"/>
                  </a:cxn>
                  <a:cxn ang="T7">
                    <a:pos x="T2" y="T3"/>
                  </a:cxn>
                  <a:cxn ang="T8">
                    <a:pos x="T4" y="T5"/>
                  </a:cxn>
                </a:cxnLst>
                <a:rect l="0" t="0" r="r" b="b"/>
                <a:pathLst>
                  <a:path w="240" h="192">
                    <a:moveTo>
                      <a:pt x="0" y="0"/>
                    </a:moveTo>
                    <a:lnTo>
                      <a:pt x="240" y="0"/>
                    </a:lnTo>
                    <a:lnTo>
                      <a:pt x="240" y="192"/>
                    </a:lnTo>
                  </a:path>
                </a:pathLst>
              </a:custGeom>
              <a:noFill/>
              <a:ln w="254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 name="Line 28">
                <a:extLst>
                  <a:ext uri="{FF2B5EF4-FFF2-40B4-BE49-F238E27FC236}">
                    <a16:creationId xmlns:a16="http://schemas.microsoft.com/office/drawing/2014/main" id="{57D613AA-6199-76DE-788C-DAA0FE64368A}"/>
                  </a:ext>
                </a:extLst>
              </p:cNvPr>
              <p:cNvSpPr>
                <a:spLocks noChangeShapeType="1"/>
              </p:cNvSpPr>
              <p:nvPr/>
            </p:nvSpPr>
            <p:spPr bwMode="auto">
              <a:xfrm>
                <a:off x="1549" y="2080"/>
                <a:ext cx="501" cy="0"/>
              </a:xfrm>
              <a:prstGeom prst="line">
                <a:avLst/>
              </a:prstGeom>
              <a:noFill/>
              <a:ln w="2540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4" name="AutoShape 29">
                <a:extLst>
                  <a:ext uri="{FF2B5EF4-FFF2-40B4-BE49-F238E27FC236}">
                    <a16:creationId xmlns:a16="http://schemas.microsoft.com/office/drawing/2014/main" id="{00522219-B626-2FE4-19F6-0094AFC1B263}"/>
                  </a:ext>
                </a:extLst>
              </p:cNvPr>
              <p:cNvSpPr>
                <a:spLocks noChangeAspect="1" noChangeArrowheads="1"/>
              </p:cNvSpPr>
              <p:nvPr/>
            </p:nvSpPr>
            <p:spPr bwMode="auto">
              <a:xfrm rot="5400000">
                <a:off x="2022" y="2010"/>
                <a:ext cx="408" cy="369"/>
              </a:xfrm>
              <a:prstGeom prst="triangle">
                <a:avLst>
                  <a:gd name="adj" fmla="val 50000"/>
                </a:avLst>
              </a:prstGeom>
              <a:solidFill>
                <a:schemeClr val="bg1"/>
              </a:solidFill>
              <a:ln w="25400">
                <a:solidFill>
                  <a:schemeClr val="tx1"/>
                </a:solidFill>
                <a:miter lim="800000"/>
                <a:headEnd/>
                <a:tailEnd/>
              </a:ln>
            </p:spPr>
            <p:txBody>
              <a:bodyPr rot="10800000" vert="eaVert" wrap="none" anchor="ctr"/>
              <a:lstStyle>
                <a:lvl1pPr>
                  <a:defRPr sz="1000" b="1">
                    <a:solidFill>
                      <a:schemeClr val="tx1"/>
                    </a:solidFill>
                    <a:latin typeface="Times New Roman" panose="02020603050405020304" pitchFamily="18" charset="0"/>
                    <a:ea typeface="宋体" panose="02010600030101010101" pitchFamily="2" charset="-122"/>
                  </a:defRPr>
                </a:lvl1pPr>
                <a:lvl2pPr marL="742950" indent="-285750">
                  <a:defRPr sz="1000" b="1">
                    <a:solidFill>
                      <a:schemeClr val="tx1"/>
                    </a:solidFill>
                    <a:latin typeface="Times New Roman" panose="02020603050405020304" pitchFamily="18" charset="0"/>
                    <a:ea typeface="宋体" panose="02010600030101010101" pitchFamily="2" charset="-122"/>
                  </a:defRPr>
                </a:lvl2pPr>
                <a:lvl3pPr marL="1143000" indent="-228600">
                  <a:defRPr sz="1000" b="1">
                    <a:solidFill>
                      <a:schemeClr val="tx1"/>
                    </a:solidFill>
                    <a:latin typeface="Times New Roman" panose="02020603050405020304" pitchFamily="18" charset="0"/>
                    <a:ea typeface="宋体" panose="02010600030101010101" pitchFamily="2" charset="-122"/>
                  </a:defRPr>
                </a:lvl3pPr>
                <a:lvl4pPr marL="1600200" indent="-228600">
                  <a:defRPr sz="1000" b="1">
                    <a:solidFill>
                      <a:schemeClr val="tx1"/>
                    </a:solidFill>
                    <a:latin typeface="Times New Roman" panose="02020603050405020304" pitchFamily="18" charset="0"/>
                    <a:ea typeface="宋体" panose="02010600030101010101" pitchFamily="2" charset="-122"/>
                  </a:defRPr>
                </a:lvl4pPr>
                <a:lvl5pPr marL="2057400" indent="-228600">
                  <a:defRPr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b="0">
                  <a:latin typeface="Arial" panose="020B0604020202020204" pitchFamily="34" charset="0"/>
                </a:endParaRPr>
              </a:p>
            </p:txBody>
          </p:sp>
          <p:sp>
            <p:nvSpPr>
              <p:cNvPr id="25" name="Rectangle 30">
                <a:extLst>
                  <a:ext uri="{FF2B5EF4-FFF2-40B4-BE49-F238E27FC236}">
                    <a16:creationId xmlns:a16="http://schemas.microsoft.com/office/drawing/2014/main" id="{7C5AEF67-1C08-5BB4-EACF-D2656D0DA654}"/>
                  </a:ext>
                </a:extLst>
              </p:cNvPr>
              <p:cNvSpPr>
                <a:spLocks noChangeAspect="1" noChangeArrowheads="1"/>
              </p:cNvSpPr>
              <p:nvPr/>
            </p:nvSpPr>
            <p:spPr bwMode="auto">
              <a:xfrm>
                <a:off x="2009" y="1984"/>
                <a:ext cx="1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000" b="1">
                    <a:solidFill>
                      <a:schemeClr val="tx1"/>
                    </a:solidFill>
                    <a:latin typeface="Times New Roman" panose="02020603050405020304" pitchFamily="18" charset="0"/>
                    <a:ea typeface="宋体" panose="02010600030101010101" pitchFamily="2" charset="-122"/>
                  </a:defRPr>
                </a:lvl1pPr>
                <a:lvl2pPr marL="742950" indent="-285750">
                  <a:defRPr sz="1000" b="1">
                    <a:solidFill>
                      <a:schemeClr val="tx1"/>
                    </a:solidFill>
                    <a:latin typeface="Times New Roman" panose="02020603050405020304" pitchFamily="18" charset="0"/>
                    <a:ea typeface="宋体" panose="02010600030101010101" pitchFamily="2" charset="-122"/>
                  </a:defRPr>
                </a:lvl2pPr>
                <a:lvl3pPr marL="1143000" indent="-228600">
                  <a:defRPr sz="1000" b="1">
                    <a:solidFill>
                      <a:schemeClr val="tx1"/>
                    </a:solidFill>
                    <a:latin typeface="Times New Roman" panose="02020603050405020304" pitchFamily="18" charset="0"/>
                    <a:ea typeface="宋体" panose="02010600030101010101" pitchFamily="2" charset="-122"/>
                  </a:defRPr>
                </a:lvl3pPr>
                <a:lvl4pPr marL="1600200" indent="-228600">
                  <a:defRPr sz="1000" b="1">
                    <a:solidFill>
                      <a:schemeClr val="tx1"/>
                    </a:solidFill>
                    <a:latin typeface="Times New Roman" panose="02020603050405020304" pitchFamily="18" charset="0"/>
                    <a:ea typeface="宋体" panose="02010600030101010101" pitchFamily="2" charset="-122"/>
                  </a:defRPr>
                </a:lvl4pPr>
                <a:lvl5pPr marL="2057400" indent="-228600">
                  <a:defRPr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dirty="0">
                    <a:sym typeface="Symbol" panose="05050102010706020507" pitchFamily="18" charset="2"/>
                  </a:rPr>
                  <a:t>+</a:t>
                </a:r>
              </a:p>
            </p:txBody>
          </p:sp>
          <p:sp>
            <p:nvSpPr>
              <p:cNvPr id="26" name="Rectangle 31">
                <a:extLst>
                  <a:ext uri="{FF2B5EF4-FFF2-40B4-BE49-F238E27FC236}">
                    <a16:creationId xmlns:a16="http://schemas.microsoft.com/office/drawing/2014/main" id="{4CE3E6A1-B15C-BEE5-EB0D-FF8A8E793426}"/>
                  </a:ext>
                </a:extLst>
              </p:cNvPr>
              <p:cNvSpPr>
                <a:spLocks noChangeAspect="1" noChangeArrowheads="1"/>
              </p:cNvSpPr>
              <p:nvPr/>
            </p:nvSpPr>
            <p:spPr bwMode="auto">
              <a:xfrm>
                <a:off x="2014" y="2199"/>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000" b="1">
                    <a:solidFill>
                      <a:schemeClr val="tx1"/>
                    </a:solidFill>
                    <a:latin typeface="Times New Roman" panose="02020603050405020304" pitchFamily="18" charset="0"/>
                    <a:ea typeface="宋体" panose="02010600030101010101" pitchFamily="2" charset="-122"/>
                  </a:defRPr>
                </a:lvl1pPr>
                <a:lvl2pPr marL="742950" indent="-285750">
                  <a:defRPr sz="1000" b="1">
                    <a:solidFill>
                      <a:schemeClr val="tx1"/>
                    </a:solidFill>
                    <a:latin typeface="Times New Roman" panose="02020603050405020304" pitchFamily="18" charset="0"/>
                    <a:ea typeface="宋体" panose="02010600030101010101" pitchFamily="2" charset="-122"/>
                  </a:defRPr>
                </a:lvl2pPr>
                <a:lvl3pPr marL="1143000" indent="-228600">
                  <a:defRPr sz="1000" b="1">
                    <a:solidFill>
                      <a:schemeClr val="tx1"/>
                    </a:solidFill>
                    <a:latin typeface="Times New Roman" panose="02020603050405020304" pitchFamily="18" charset="0"/>
                    <a:ea typeface="宋体" panose="02010600030101010101" pitchFamily="2" charset="-122"/>
                  </a:defRPr>
                </a:lvl3pPr>
                <a:lvl4pPr marL="1600200" indent="-228600">
                  <a:defRPr sz="1000" b="1">
                    <a:solidFill>
                      <a:schemeClr val="tx1"/>
                    </a:solidFill>
                    <a:latin typeface="Times New Roman" panose="02020603050405020304" pitchFamily="18" charset="0"/>
                    <a:ea typeface="宋体" panose="02010600030101010101" pitchFamily="2" charset="-122"/>
                  </a:defRPr>
                </a:lvl4pPr>
                <a:lvl5pPr marL="2057400" indent="-228600">
                  <a:defRPr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dirty="0">
                    <a:sym typeface="Symbol" panose="05050102010706020507" pitchFamily="18" charset="2"/>
                  </a:rPr>
                  <a:t></a:t>
                </a:r>
              </a:p>
            </p:txBody>
          </p:sp>
        </p:grpSp>
        <p:grpSp>
          <p:nvGrpSpPr>
            <p:cNvPr id="6" name="Group 33">
              <a:extLst>
                <a:ext uri="{FF2B5EF4-FFF2-40B4-BE49-F238E27FC236}">
                  <a16:creationId xmlns:a16="http://schemas.microsoft.com/office/drawing/2014/main" id="{C924D83E-7DEA-3456-E783-527808B075B2}"/>
                </a:ext>
              </a:extLst>
            </p:cNvPr>
            <p:cNvGrpSpPr>
              <a:grpSpLocks/>
            </p:cNvGrpSpPr>
            <p:nvPr/>
          </p:nvGrpSpPr>
          <p:grpSpPr bwMode="auto">
            <a:xfrm>
              <a:off x="2474034" y="3295379"/>
              <a:ext cx="1366838" cy="896938"/>
              <a:chOff x="1574" y="2978"/>
              <a:chExt cx="861" cy="565"/>
            </a:xfrm>
          </p:grpSpPr>
          <p:sp>
            <p:nvSpPr>
              <p:cNvPr id="17" name="Freeform 34">
                <a:extLst>
                  <a:ext uri="{FF2B5EF4-FFF2-40B4-BE49-F238E27FC236}">
                    <a16:creationId xmlns:a16="http://schemas.microsoft.com/office/drawing/2014/main" id="{29A38611-DBE7-934A-EA18-9E27FBEE1154}"/>
                  </a:ext>
                </a:extLst>
              </p:cNvPr>
              <p:cNvSpPr>
                <a:spLocks noChangeArrowheads="1"/>
              </p:cNvSpPr>
              <p:nvPr/>
            </p:nvSpPr>
            <p:spPr bwMode="auto">
              <a:xfrm rot="5400000" flipV="1">
                <a:off x="1856" y="2994"/>
                <a:ext cx="224" cy="191"/>
              </a:xfrm>
              <a:custGeom>
                <a:avLst/>
                <a:gdLst>
                  <a:gd name="T0" fmla="*/ 0 w 240"/>
                  <a:gd name="T1" fmla="*/ 0 h 192"/>
                  <a:gd name="T2" fmla="*/ 224 w 240"/>
                  <a:gd name="T3" fmla="*/ 0 h 192"/>
                  <a:gd name="T4" fmla="*/ 224 w 240"/>
                  <a:gd name="T5" fmla="*/ 191 h 192"/>
                  <a:gd name="T6" fmla="*/ 0 60000 65536"/>
                  <a:gd name="T7" fmla="*/ 0 60000 65536"/>
                  <a:gd name="T8" fmla="*/ 0 60000 65536"/>
                </a:gdLst>
                <a:ahLst/>
                <a:cxnLst>
                  <a:cxn ang="T6">
                    <a:pos x="T0" y="T1"/>
                  </a:cxn>
                  <a:cxn ang="T7">
                    <a:pos x="T2" y="T3"/>
                  </a:cxn>
                  <a:cxn ang="T8">
                    <a:pos x="T4" y="T5"/>
                  </a:cxn>
                </a:cxnLst>
                <a:rect l="0" t="0" r="r" b="b"/>
                <a:pathLst>
                  <a:path w="240" h="192">
                    <a:moveTo>
                      <a:pt x="0" y="0"/>
                    </a:moveTo>
                    <a:lnTo>
                      <a:pt x="240" y="0"/>
                    </a:lnTo>
                    <a:lnTo>
                      <a:pt x="240" y="192"/>
                    </a:lnTo>
                  </a:path>
                </a:pathLst>
              </a:custGeom>
              <a:noFill/>
              <a:ln w="254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 name="Line 35">
                <a:extLst>
                  <a:ext uri="{FF2B5EF4-FFF2-40B4-BE49-F238E27FC236}">
                    <a16:creationId xmlns:a16="http://schemas.microsoft.com/office/drawing/2014/main" id="{E6C13A20-2F64-F443-4173-74C66306CFD2}"/>
                  </a:ext>
                </a:extLst>
              </p:cNvPr>
              <p:cNvSpPr>
                <a:spLocks noChangeShapeType="1"/>
              </p:cNvSpPr>
              <p:nvPr/>
            </p:nvSpPr>
            <p:spPr bwMode="auto">
              <a:xfrm flipV="1">
                <a:off x="1574" y="3483"/>
                <a:ext cx="501" cy="0"/>
              </a:xfrm>
              <a:prstGeom prst="line">
                <a:avLst/>
              </a:prstGeom>
              <a:noFill/>
              <a:ln w="25400">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 name="AutoShape 36">
                <a:extLst>
                  <a:ext uri="{FF2B5EF4-FFF2-40B4-BE49-F238E27FC236}">
                    <a16:creationId xmlns:a16="http://schemas.microsoft.com/office/drawing/2014/main" id="{3BB58BF8-FFC2-62EA-6A34-C18699EE4150}"/>
                  </a:ext>
                </a:extLst>
              </p:cNvPr>
              <p:cNvSpPr>
                <a:spLocks noChangeAspect="1" noChangeArrowheads="1"/>
              </p:cNvSpPr>
              <p:nvPr/>
            </p:nvSpPr>
            <p:spPr bwMode="auto">
              <a:xfrm rot="16200000" flipV="1">
                <a:off x="2047" y="3145"/>
                <a:ext cx="408" cy="369"/>
              </a:xfrm>
              <a:prstGeom prst="triangle">
                <a:avLst>
                  <a:gd name="adj" fmla="val 50000"/>
                </a:avLst>
              </a:prstGeom>
              <a:solidFill>
                <a:schemeClr val="bg1"/>
              </a:solidFill>
              <a:ln w="25400">
                <a:solidFill>
                  <a:schemeClr val="tx1"/>
                </a:solidFill>
                <a:miter lim="800000"/>
                <a:headEnd/>
                <a:tailEnd/>
              </a:ln>
            </p:spPr>
            <p:txBody>
              <a:bodyPr rot="10800000" vert="eaVert" wrap="none" anchor="ctr"/>
              <a:lstStyle>
                <a:lvl1pPr>
                  <a:defRPr sz="1000" b="1">
                    <a:solidFill>
                      <a:schemeClr val="tx1"/>
                    </a:solidFill>
                    <a:latin typeface="Times New Roman" panose="02020603050405020304" pitchFamily="18" charset="0"/>
                    <a:ea typeface="宋体" panose="02010600030101010101" pitchFamily="2" charset="-122"/>
                  </a:defRPr>
                </a:lvl1pPr>
                <a:lvl2pPr marL="742950" indent="-285750">
                  <a:defRPr sz="1000" b="1">
                    <a:solidFill>
                      <a:schemeClr val="tx1"/>
                    </a:solidFill>
                    <a:latin typeface="Times New Roman" panose="02020603050405020304" pitchFamily="18" charset="0"/>
                    <a:ea typeface="宋体" panose="02010600030101010101" pitchFamily="2" charset="-122"/>
                  </a:defRPr>
                </a:lvl2pPr>
                <a:lvl3pPr marL="1143000" indent="-228600">
                  <a:defRPr sz="1000" b="1">
                    <a:solidFill>
                      <a:schemeClr val="tx1"/>
                    </a:solidFill>
                    <a:latin typeface="Times New Roman" panose="02020603050405020304" pitchFamily="18" charset="0"/>
                    <a:ea typeface="宋体" panose="02010600030101010101" pitchFamily="2" charset="-122"/>
                  </a:defRPr>
                </a:lvl3pPr>
                <a:lvl4pPr marL="1600200" indent="-228600">
                  <a:defRPr sz="1000" b="1">
                    <a:solidFill>
                      <a:schemeClr val="tx1"/>
                    </a:solidFill>
                    <a:latin typeface="Times New Roman" panose="02020603050405020304" pitchFamily="18" charset="0"/>
                    <a:ea typeface="宋体" panose="02010600030101010101" pitchFamily="2" charset="-122"/>
                  </a:defRPr>
                </a:lvl4pPr>
                <a:lvl5pPr marL="2057400" indent="-228600">
                  <a:defRPr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b="0">
                  <a:latin typeface="Arial" panose="020B0604020202020204" pitchFamily="34" charset="0"/>
                </a:endParaRPr>
              </a:p>
            </p:txBody>
          </p:sp>
          <p:sp>
            <p:nvSpPr>
              <p:cNvPr id="20" name="Rectangle 37">
                <a:extLst>
                  <a:ext uri="{FF2B5EF4-FFF2-40B4-BE49-F238E27FC236}">
                    <a16:creationId xmlns:a16="http://schemas.microsoft.com/office/drawing/2014/main" id="{CFC1FA7E-294F-BBC6-5A5D-5C94A48EDB7D}"/>
                  </a:ext>
                </a:extLst>
              </p:cNvPr>
              <p:cNvSpPr>
                <a:spLocks noChangeAspect="1" noChangeArrowheads="1"/>
              </p:cNvSpPr>
              <p:nvPr/>
            </p:nvSpPr>
            <p:spPr bwMode="auto">
              <a:xfrm flipV="1">
                <a:off x="2024" y="3312"/>
                <a:ext cx="1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000" b="1">
                    <a:solidFill>
                      <a:schemeClr val="tx1"/>
                    </a:solidFill>
                    <a:latin typeface="Times New Roman" panose="02020603050405020304" pitchFamily="18" charset="0"/>
                    <a:ea typeface="宋体" panose="02010600030101010101" pitchFamily="2" charset="-122"/>
                  </a:defRPr>
                </a:lvl1pPr>
                <a:lvl2pPr marL="742950" indent="-285750">
                  <a:defRPr sz="1000" b="1">
                    <a:solidFill>
                      <a:schemeClr val="tx1"/>
                    </a:solidFill>
                    <a:latin typeface="Times New Roman" panose="02020603050405020304" pitchFamily="18" charset="0"/>
                    <a:ea typeface="宋体" panose="02010600030101010101" pitchFamily="2" charset="-122"/>
                  </a:defRPr>
                </a:lvl2pPr>
                <a:lvl3pPr marL="1143000" indent="-228600">
                  <a:defRPr sz="1000" b="1">
                    <a:solidFill>
                      <a:schemeClr val="tx1"/>
                    </a:solidFill>
                    <a:latin typeface="Times New Roman" panose="02020603050405020304" pitchFamily="18" charset="0"/>
                    <a:ea typeface="宋体" panose="02010600030101010101" pitchFamily="2" charset="-122"/>
                  </a:defRPr>
                </a:lvl3pPr>
                <a:lvl4pPr marL="1600200" indent="-228600">
                  <a:defRPr sz="1000" b="1">
                    <a:solidFill>
                      <a:schemeClr val="tx1"/>
                    </a:solidFill>
                    <a:latin typeface="Times New Roman" panose="02020603050405020304" pitchFamily="18" charset="0"/>
                    <a:ea typeface="宋体" panose="02010600030101010101" pitchFamily="2" charset="-122"/>
                  </a:defRPr>
                </a:lvl4pPr>
                <a:lvl5pPr marL="2057400" indent="-228600">
                  <a:defRPr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dirty="0">
                    <a:sym typeface="Symbol" panose="05050102010706020507" pitchFamily="18" charset="2"/>
                  </a:rPr>
                  <a:t>+</a:t>
                </a:r>
              </a:p>
            </p:txBody>
          </p:sp>
          <p:sp>
            <p:nvSpPr>
              <p:cNvPr id="21" name="Rectangle 38">
                <a:extLst>
                  <a:ext uri="{FF2B5EF4-FFF2-40B4-BE49-F238E27FC236}">
                    <a16:creationId xmlns:a16="http://schemas.microsoft.com/office/drawing/2014/main" id="{36CE75BB-D44F-A4D8-F559-282D51A3F453}"/>
                  </a:ext>
                </a:extLst>
              </p:cNvPr>
              <p:cNvSpPr>
                <a:spLocks noChangeAspect="1" noChangeArrowheads="1"/>
              </p:cNvSpPr>
              <p:nvPr/>
            </p:nvSpPr>
            <p:spPr bwMode="auto">
              <a:xfrm flipV="1">
                <a:off x="2046" y="3130"/>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000" b="1">
                    <a:solidFill>
                      <a:schemeClr val="tx1"/>
                    </a:solidFill>
                    <a:latin typeface="Times New Roman" panose="02020603050405020304" pitchFamily="18" charset="0"/>
                    <a:ea typeface="宋体" panose="02010600030101010101" pitchFamily="2" charset="-122"/>
                  </a:defRPr>
                </a:lvl1pPr>
                <a:lvl2pPr marL="742950" indent="-285750">
                  <a:defRPr sz="1000" b="1">
                    <a:solidFill>
                      <a:schemeClr val="tx1"/>
                    </a:solidFill>
                    <a:latin typeface="Times New Roman" panose="02020603050405020304" pitchFamily="18" charset="0"/>
                    <a:ea typeface="宋体" panose="02010600030101010101" pitchFamily="2" charset="-122"/>
                  </a:defRPr>
                </a:lvl2pPr>
                <a:lvl3pPr marL="1143000" indent="-228600">
                  <a:defRPr sz="1000" b="1">
                    <a:solidFill>
                      <a:schemeClr val="tx1"/>
                    </a:solidFill>
                    <a:latin typeface="Times New Roman" panose="02020603050405020304" pitchFamily="18" charset="0"/>
                    <a:ea typeface="宋体" panose="02010600030101010101" pitchFamily="2" charset="-122"/>
                  </a:defRPr>
                </a:lvl3pPr>
                <a:lvl4pPr marL="1600200" indent="-228600">
                  <a:defRPr sz="1000" b="1">
                    <a:solidFill>
                      <a:schemeClr val="tx1"/>
                    </a:solidFill>
                    <a:latin typeface="Times New Roman" panose="02020603050405020304" pitchFamily="18" charset="0"/>
                    <a:ea typeface="宋体" panose="02010600030101010101" pitchFamily="2" charset="-122"/>
                  </a:defRPr>
                </a:lvl4pPr>
                <a:lvl5pPr marL="2057400" indent="-228600">
                  <a:defRPr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dirty="0">
                    <a:sym typeface="Symbol" panose="05050102010706020507" pitchFamily="18" charset="2"/>
                  </a:rPr>
                  <a:t></a:t>
                </a:r>
              </a:p>
            </p:txBody>
          </p:sp>
        </p:grpSp>
        <p:sp>
          <p:nvSpPr>
            <p:cNvPr id="7" name="Line 39">
              <a:extLst>
                <a:ext uri="{FF2B5EF4-FFF2-40B4-BE49-F238E27FC236}">
                  <a16:creationId xmlns:a16="http://schemas.microsoft.com/office/drawing/2014/main" id="{EDACB800-039C-437A-E39D-DDC24D0D1BDC}"/>
                </a:ext>
              </a:extLst>
            </p:cNvPr>
            <p:cNvSpPr>
              <a:spLocks noChangeShapeType="1"/>
            </p:cNvSpPr>
            <p:nvPr/>
          </p:nvSpPr>
          <p:spPr bwMode="auto">
            <a:xfrm>
              <a:off x="2947902" y="2836758"/>
              <a:ext cx="1155878" cy="741"/>
            </a:xfrm>
            <a:prstGeom prst="line">
              <a:avLst/>
            </a:prstGeom>
            <a:noFill/>
            <a:ln w="25400">
              <a:solidFill>
                <a:schemeClr val="tx1"/>
              </a:solidFill>
              <a:round/>
              <a:headEn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8" name="Line 44">
              <a:extLst>
                <a:ext uri="{FF2B5EF4-FFF2-40B4-BE49-F238E27FC236}">
                  <a16:creationId xmlns:a16="http://schemas.microsoft.com/office/drawing/2014/main" id="{9515A30C-AFC0-4660-5119-C626C99EAD16}"/>
                </a:ext>
              </a:extLst>
            </p:cNvPr>
            <p:cNvSpPr>
              <a:spLocks noChangeShapeType="1"/>
            </p:cNvSpPr>
            <p:nvPr/>
          </p:nvSpPr>
          <p:spPr bwMode="auto">
            <a:xfrm flipV="1">
              <a:off x="2942255" y="3294585"/>
              <a:ext cx="1174750" cy="0"/>
            </a:xfrm>
            <a:prstGeom prst="line">
              <a:avLst/>
            </a:prstGeom>
            <a:noFill/>
            <a:ln w="25400">
              <a:solidFill>
                <a:schemeClr val="tx1"/>
              </a:solidFill>
              <a:round/>
              <a:headEn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9" name="矩形 82021">
              <a:extLst>
                <a:ext uri="{FF2B5EF4-FFF2-40B4-BE49-F238E27FC236}">
                  <a16:creationId xmlns:a16="http://schemas.microsoft.com/office/drawing/2014/main" id="{616D643D-2EC4-D23D-67E6-5351626564DC}"/>
                </a:ext>
              </a:extLst>
            </p:cNvPr>
            <p:cNvSpPr>
              <a:spLocks noChangeArrowheads="1"/>
            </p:cNvSpPr>
            <p:nvPr/>
          </p:nvSpPr>
          <p:spPr bwMode="auto">
            <a:xfrm>
              <a:off x="3260839" y="2078536"/>
              <a:ext cx="400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defRPr sz="1000" b="1">
                  <a:solidFill>
                    <a:schemeClr val="tx1"/>
                  </a:solidFill>
                  <a:latin typeface="Times New Roman" panose="02020603050405020304" pitchFamily="18" charset="0"/>
                  <a:ea typeface="宋体" panose="02010600030101010101" pitchFamily="2" charset="-122"/>
                </a:defRPr>
              </a:lvl1pPr>
              <a:lvl2pPr marL="742950" indent="-285750">
                <a:defRPr sz="1000" b="1">
                  <a:solidFill>
                    <a:schemeClr val="tx1"/>
                  </a:solidFill>
                  <a:latin typeface="Times New Roman" panose="02020603050405020304" pitchFamily="18" charset="0"/>
                  <a:ea typeface="宋体" panose="02010600030101010101" pitchFamily="2" charset="-122"/>
                </a:defRPr>
              </a:lvl2pPr>
              <a:lvl3pPr marL="1143000" indent="-228600">
                <a:defRPr sz="1000" b="1">
                  <a:solidFill>
                    <a:schemeClr val="tx1"/>
                  </a:solidFill>
                  <a:latin typeface="Times New Roman" panose="02020603050405020304" pitchFamily="18" charset="0"/>
                  <a:ea typeface="宋体" panose="02010600030101010101" pitchFamily="2" charset="-122"/>
                </a:defRPr>
              </a:lvl3pPr>
              <a:lvl4pPr marL="1600200" indent="-228600">
                <a:defRPr sz="1000" b="1">
                  <a:solidFill>
                    <a:schemeClr val="tx1"/>
                  </a:solidFill>
                  <a:latin typeface="Times New Roman" panose="02020603050405020304" pitchFamily="18" charset="0"/>
                  <a:ea typeface="宋体" panose="02010600030101010101" pitchFamily="2" charset="-122"/>
                </a:defRPr>
              </a:lvl4pPr>
              <a:lvl5pPr marL="2057400" indent="-228600">
                <a:defRPr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dirty="0"/>
                <a:t>A</a:t>
              </a:r>
              <a:r>
                <a:rPr lang="en-US" altLang="zh-CN" sz="1600" baseline="-25000" dirty="0"/>
                <a:t>1</a:t>
              </a:r>
              <a:endParaRPr lang="en-US" altLang="zh-CN" sz="1600" baseline="-25000" noProof="1"/>
            </a:p>
          </p:txBody>
        </p:sp>
        <p:sp>
          <p:nvSpPr>
            <p:cNvPr id="10" name="矩形 82022">
              <a:extLst>
                <a:ext uri="{FF2B5EF4-FFF2-40B4-BE49-F238E27FC236}">
                  <a16:creationId xmlns:a16="http://schemas.microsoft.com/office/drawing/2014/main" id="{2E0D2FFF-7AD7-5A31-35AE-A8003A73A93D}"/>
                </a:ext>
              </a:extLst>
            </p:cNvPr>
            <p:cNvSpPr>
              <a:spLocks noChangeArrowheads="1"/>
            </p:cNvSpPr>
            <p:nvPr/>
          </p:nvSpPr>
          <p:spPr bwMode="auto">
            <a:xfrm>
              <a:off x="3296843" y="3645024"/>
              <a:ext cx="400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defRPr sz="1000" b="1">
                  <a:solidFill>
                    <a:schemeClr val="tx1"/>
                  </a:solidFill>
                  <a:latin typeface="Times New Roman" panose="02020603050405020304" pitchFamily="18" charset="0"/>
                  <a:ea typeface="宋体" panose="02010600030101010101" pitchFamily="2" charset="-122"/>
                </a:defRPr>
              </a:lvl1pPr>
              <a:lvl2pPr marL="742950" indent="-285750">
                <a:defRPr sz="1000" b="1">
                  <a:solidFill>
                    <a:schemeClr val="tx1"/>
                  </a:solidFill>
                  <a:latin typeface="Times New Roman" panose="02020603050405020304" pitchFamily="18" charset="0"/>
                  <a:ea typeface="宋体" panose="02010600030101010101" pitchFamily="2" charset="-122"/>
                </a:defRPr>
              </a:lvl2pPr>
              <a:lvl3pPr marL="1143000" indent="-228600">
                <a:defRPr sz="1000" b="1">
                  <a:solidFill>
                    <a:schemeClr val="tx1"/>
                  </a:solidFill>
                  <a:latin typeface="Times New Roman" panose="02020603050405020304" pitchFamily="18" charset="0"/>
                  <a:ea typeface="宋体" panose="02010600030101010101" pitchFamily="2" charset="-122"/>
                </a:defRPr>
              </a:lvl3pPr>
              <a:lvl4pPr marL="1600200" indent="-228600">
                <a:defRPr sz="1000" b="1">
                  <a:solidFill>
                    <a:schemeClr val="tx1"/>
                  </a:solidFill>
                  <a:latin typeface="Times New Roman" panose="02020603050405020304" pitchFamily="18" charset="0"/>
                  <a:ea typeface="宋体" panose="02010600030101010101" pitchFamily="2" charset="-122"/>
                </a:defRPr>
              </a:lvl4pPr>
              <a:lvl5pPr marL="2057400" indent="-228600">
                <a:defRPr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dirty="0"/>
                <a:t>A</a:t>
              </a:r>
              <a:r>
                <a:rPr lang="en-US" altLang="zh-CN" sz="1600" baseline="-25000" dirty="0"/>
                <a:t>2</a:t>
              </a:r>
              <a:endParaRPr lang="en-US" altLang="zh-CN" sz="1600" baseline="-25000" noProof="1"/>
            </a:p>
          </p:txBody>
        </p:sp>
        <p:sp>
          <p:nvSpPr>
            <p:cNvPr id="11" name="Line 39">
              <a:extLst>
                <a:ext uri="{FF2B5EF4-FFF2-40B4-BE49-F238E27FC236}">
                  <a16:creationId xmlns:a16="http://schemas.microsoft.com/office/drawing/2014/main" id="{F54E35F7-F7DB-7BFC-8E7D-AFC5602F5D61}"/>
                </a:ext>
              </a:extLst>
            </p:cNvPr>
            <p:cNvSpPr>
              <a:spLocks noChangeShapeType="1"/>
            </p:cNvSpPr>
            <p:nvPr/>
          </p:nvSpPr>
          <p:spPr bwMode="auto">
            <a:xfrm>
              <a:off x="3804751" y="2271556"/>
              <a:ext cx="902128" cy="7892"/>
            </a:xfrm>
            <a:prstGeom prst="line">
              <a:avLst/>
            </a:prstGeom>
            <a:noFill/>
            <a:ln w="25400">
              <a:solidFill>
                <a:schemeClr val="tx1"/>
              </a:solidFill>
              <a:round/>
              <a:headEnd/>
              <a:tailEnd type="none" w="med" len="med"/>
            </a:ln>
            <a:extLst>
              <a:ext uri="{909E8E84-426E-40DD-AFC4-6F175D3DCCD1}">
                <a14:hiddenFill xmlns:a14="http://schemas.microsoft.com/office/drawing/2010/main">
                  <a:noFill/>
                </a14:hiddenFill>
              </a:ext>
            </a:extLst>
          </p:spPr>
          <p:txBody>
            <a:bodyPr/>
            <a:lstStyle/>
            <a:p>
              <a:endParaRPr lang="zh-CN" altLang="en-US"/>
            </a:p>
          </p:txBody>
        </p:sp>
        <p:cxnSp>
          <p:nvCxnSpPr>
            <p:cNvPr id="12" name="直接连接符 11">
              <a:extLst>
                <a:ext uri="{FF2B5EF4-FFF2-40B4-BE49-F238E27FC236}">
                  <a16:creationId xmlns:a16="http://schemas.microsoft.com/office/drawing/2014/main" id="{36EFDB23-B0FD-1EC1-4FEE-32BC8EA4A607}"/>
                </a:ext>
              </a:extLst>
            </p:cNvPr>
            <p:cNvCxnSpPr>
              <a:cxnSpLocks/>
            </p:cNvCxnSpPr>
            <p:nvPr/>
          </p:nvCxnSpPr>
          <p:spPr>
            <a:xfrm>
              <a:off x="4103780" y="2278700"/>
              <a:ext cx="0" cy="558801"/>
            </a:xfrm>
            <a:prstGeom prst="line">
              <a:avLst/>
            </a:prstGeom>
            <a:noFill/>
            <a:ln w="25400" cap="flat" cmpd="sng" algn="ctr">
              <a:solidFill>
                <a:schemeClr val="tx1"/>
              </a:solidFill>
              <a:prstDash val="solid"/>
              <a:round/>
              <a:headEnd type="oval" w="med" len="med"/>
              <a:tailEnd type="none" w="sm" len="sm"/>
            </a:ln>
          </p:spPr>
        </p:cxnSp>
        <p:sp>
          <p:nvSpPr>
            <p:cNvPr id="13" name="Line 39">
              <a:extLst>
                <a:ext uri="{FF2B5EF4-FFF2-40B4-BE49-F238E27FC236}">
                  <a16:creationId xmlns:a16="http://schemas.microsoft.com/office/drawing/2014/main" id="{60F938C8-2302-2F95-ED33-21801D0CF3FD}"/>
                </a:ext>
              </a:extLst>
            </p:cNvPr>
            <p:cNvSpPr>
              <a:spLocks noChangeShapeType="1"/>
            </p:cNvSpPr>
            <p:nvPr/>
          </p:nvSpPr>
          <p:spPr bwMode="auto">
            <a:xfrm>
              <a:off x="3827915" y="3848661"/>
              <a:ext cx="859880" cy="7144"/>
            </a:xfrm>
            <a:prstGeom prst="line">
              <a:avLst/>
            </a:prstGeom>
            <a:noFill/>
            <a:ln w="25400">
              <a:solidFill>
                <a:schemeClr val="tx1"/>
              </a:solidFill>
              <a:round/>
              <a:headEnd/>
              <a:tailEnd type="none" w="med" len="med"/>
            </a:ln>
            <a:extLst>
              <a:ext uri="{909E8E84-426E-40DD-AFC4-6F175D3DCCD1}">
                <a14:hiddenFill xmlns:a14="http://schemas.microsoft.com/office/drawing/2010/main">
                  <a:noFill/>
                </a14:hiddenFill>
              </a:ext>
            </a:extLst>
          </p:spPr>
          <p:txBody>
            <a:bodyPr/>
            <a:lstStyle/>
            <a:p>
              <a:endParaRPr lang="zh-CN" altLang="en-US"/>
            </a:p>
          </p:txBody>
        </p:sp>
        <p:cxnSp>
          <p:nvCxnSpPr>
            <p:cNvPr id="14" name="直接连接符 13">
              <a:extLst>
                <a:ext uri="{FF2B5EF4-FFF2-40B4-BE49-F238E27FC236}">
                  <a16:creationId xmlns:a16="http://schemas.microsoft.com/office/drawing/2014/main" id="{5696146D-CE13-7178-AF29-738D05446E09}"/>
                </a:ext>
              </a:extLst>
            </p:cNvPr>
            <p:cNvCxnSpPr>
              <a:cxnSpLocks/>
            </p:cNvCxnSpPr>
            <p:nvPr/>
          </p:nvCxnSpPr>
          <p:spPr>
            <a:xfrm>
              <a:off x="4103780" y="3276245"/>
              <a:ext cx="0" cy="577060"/>
            </a:xfrm>
            <a:prstGeom prst="line">
              <a:avLst/>
            </a:prstGeom>
            <a:noFill/>
            <a:ln w="25400" cap="flat" cmpd="sng" algn="ctr">
              <a:solidFill>
                <a:schemeClr val="tx1"/>
              </a:solidFill>
              <a:prstDash val="solid"/>
              <a:round/>
              <a:headEnd type="none" w="sm" len="sm"/>
              <a:tailEnd type="oval" w="med" len="med"/>
            </a:ln>
          </p:spPr>
        </p:cxnSp>
        <p:sp>
          <p:nvSpPr>
            <p:cNvPr id="15" name="Rectangle 5">
              <a:extLst>
                <a:ext uri="{FF2B5EF4-FFF2-40B4-BE49-F238E27FC236}">
                  <a16:creationId xmlns:a16="http://schemas.microsoft.com/office/drawing/2014/main" id="{FA15CC26-4A3E-3E5A-45F3-A67E893CFFE9}"/>
                </a:ext>
              </a:extLst>
            </p:cNvPr>
            <p:cNvSpPr>
              <a:spLocks noChangeArrowheads="1"/>
            </p:cNvSpPr>
            <p:nvPr/>
          </p:nvSpPr>
          <p:spPr bwMode="auto">
            <a:xfrm>
              <a:off x="1943708" y="1765769"/>
              <a:ext cx="512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000" b="1">
                  <a:solidFill>
                    <a:schemeClr val="tx1"/>
                  </a:solidFill>
                  <a:latin typeface="Times New Roman" panose="02020603050405020304" pitchFamily="18" charset="0"/>
                  <a:ea typeface="宋体" panose="02010600030101010101" pitchFamily="2" charset="-122"/>
                </a:defRPr>
              </a:lvl1pPr>
              <a:lvl2pPr marL="742950" indent="-285750">
                <a:defRPr sz="1000" b="1">
                  <a:solidFill>
                    <a:schemeClr val="tx1"/>
                  </a:solidFill>
                  <a:latin typeface="Times New Roman" panose="02020603050405020304" pitchFamily="18" charset="0"/>
                  <a:ea typeface="宋体" panose="02010600030101010101" pitchFamily="2" charset="-122"/>
                </a:defRPr>
              </a:lvl2pPr>
              <a:lvl3pPr marL="1143000" indent="-228600">
                <a:defRPr sz="1000" b="1">
                  <a:solidFill>
                    <a:schemeClr val="tx1"/>
                  </a:solidFill>
                  <a:latin typeface="Times New Roman" panose="02020603050405020304" pitchFamily="18" charset="0"/>
                  <a:ea typeface="宋体" panose="02010600030101010101" pitchFamily="2" charset="-122"/>
                </a:defRPr>
              </a:lvl3pPr>
              <a:lvl4pPr marL="1600200" indent="-228600">
                <a:defRPr sz="1000" b="1">
                  <a:solidFill>
                    <a:schemeClr val="tx1"/>
                  </a:solidFill>
                  <a:latin typeface="Times New Roman" panose="02020603050405020304" pitchFamily="18" charset="0"/>
                  <a:ea typeface="宋体" panose="02010600030101010101" pitchFamily="2" charset="-122"/>
                </a:defRPr>
              </a:lvl4pPr>
              <a:lvl5pPr marL="2057400" indent="-228600">
                <a:defRPr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i="1" dirty="0"/>
                <a:t>u</a:t>
              </a:r>
              <a:r>
                <a:rPr lang="en-US" altLang="zh-CN" sz="2400" baseline="-25000" dirty="0"/>
                <a:t>i1</a:t>
              </a:r>
              <a:endParaRPr lang="en-US" altLang="zh-CN" sz="2400" baseline="-25000" noProof="1"/>
            </a:p>
          </p:txBody>
        </p:sp>
        <p:sp>
          <p:nvSpPr>
            <p:cNvPr id="16" name="Rectangle 8">
              <a:extLst>
                <a:ext uri="{FF2B5EF4-FFF2-40B4-BE49-F238E27FC236}">
                  <a16:creationId xmlns:a16="http://schemas.microsoft.com/office/drawing/2014/main" id="{9CEC2594-F07A-C432-DB5A-C8FA7740D0F1}"/>
                </a:ext>
              </a:extLst>
            </p:cNvPr>
            <p:cNvSpPr>
              <a:spLocks noChangeArrowheads="1"/>
            </p:cNvSpPr>
            <p:nvPr/>
          </p:nvSpPr>
          <p:spPr bwMode="auto">
            <a:xfrm>
              <a:off x="1966432" y="3764092"/>
              <a:ext cx="512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000" b="1">
                  <a:solidFill>
                    <a:schemeClr val="tx1"/>
                  </a:solidFill>
                  <a:latin typeface="Times New Roman" panose="02020603050405020304" pitchFamily="18" charset="0"/>
                  <a:ea typeface="宋体" panose="02010600030101010101" pitchFamily="2" charset="-122"/>
                </a:defRPr>
              </a:lvl1pPr>
              <a:lvl2pPr marL="742950" indent="-285750">
                <a:defRPr sz="1000" b="1">
                  <a:solidFill>
                    <a:schemeClr val="tx1"/>
                  </a:solidFill>
                  <a:latin typeface="Times New Roman" panose="02020603050405020304" pitchFamily="18" charset="0"/>
                  <a:ea typeface="宋体" panose="02010600030101010101" pitchFamily="2" charset="-122"/>
                </a:defRPr>
              </a:lvl2pPr>
              <a:lvl3pPr marL="1143000" indent="-228600">
                <a:defRPr sz="1000" b="1">
                  <a:solidFill>
                    <a:schemeClr val="tx1"/>
                  </a:solidFill>
                  <a:latin typeface="Times New Roman" panose="02020603050405020304" pitchFamily="18" charset="0"/>
                  <a:ea typeface="宋体" panose="02010600030101010101" pitchFamily="2" charset="-122"/>
                </a:defRPr>
              </a:lvl3pPr>
              <a:lvl4pPr marL="1600200" indent="-228600">
                <a:defRPr sz="1000" b="1">
                  <a:solidFill>
                    <a:schemeClr val="tx1"/>
                  </a:solidFill>
                  <a:latin typeface="Times New Roman" panose="02020603050405020304" pitchFamily="18" charset="0"/>
                  <a:ea typeface="宋体" panose="02010600030101010101" pitchFamily="2" charset="-122"/>
                </a:defRPr>
              </a:lvl4pPr>
              <a:lvl5pPr marL="2057400" indent="-228600">
                <a:defRPr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i="1" dirty="0"/>
                <a:t>u</a:t>
              </a:r>
              <a:r>
                <a:rPr lang="en-US" altLang="zh-CN" sz="2400" baseline="-25000" dirty="0"/>
                <a:t>i2</a:t>
              </a:r>
              <a:endParaRPr lang="en-US" altLang="zh-CN" sz="2400" baseline="-25000" noProof="1"/>
            </a:p>
          </p:txBody>
        </p:sp>
      </p:grpSp>
      <p:grpSp>
        <p:nvGrpSpPr>
          <p:cNvPr id="27" name="组合 26">
            <a:extLst>
              <a:ext uri="{FF2B5EF4-FFF2-40B4-BE49-F238E27FC236}">
                <a16:creationId xmlns:a16="http://schemas.microsoft.com/office/drawing/2014/main" id="{50E59D0C-B7F2-BE6F-E402-B2F6219248D3}"/>
              </a:ext>
            </a:extLst>
          </p:cNvPr>
          <p:cNvGrpSpPr/>
          <p:nvPr/>
        </p:nvGrpSpPr>
        <p:grpSpPr>
          <a:xfrm>
            <a:off x="5397783" y="2023318"/>
            <a:ext cx="542369" cy="2053754"/>
            <a:chOff x="4130906" y="1954527"/>
            <a:chExt cx="542369" cy="2053754"/>
          </a:xfrm>
        </p:grpSpPr>
        <p:sp>
          <p:nvSpPr>
            <p:cNvPr id="28" name="Rectangle 5">
              <a:extLst>
                <a:ext uri="{FF2B5EF4-FFF2-40B4-BE49-F238E27FC236}">
                  <a16:creationId xmlns:a16="http://schemas.microsoft.com/office/drawing/2014/main" id="{375D2B72-7D73-94D4-2EAD-379E6344887C}"/>
                </a:ext>
              </a:extLst>
            </p:cNvPr>
            <p:cNvSpPr>
              <a:spLocks noChangeArrowheads="1"/>
            </p:cNvSpPr>
            <p:nvPr/>
          </p:nvSpPr>
          <p:spPr bwMode="auto">
            <a:xfrm>
              <a:off x="4130906" y="1954527"/>
              <a:ext cx="512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000" b="1">
                  <a:solidFill>
                    <a:schemeClr val="tx1"/>
                  </a:solidFill>
                  <a:latin typeface="Times New Roman" panose="02020603050405020304" pitchFamily="18" charset="0"/>
                  <a:ea typeface="宋体" panose="02010600030101010101" pitchFamily="2" charset="-122"/>
                </a:defRPr>
              </a:lvl1pPr>
              <a:lvl2pPr marL="742950" indent="-285750">
                <a:defRPr sz="1000" b="1">
                  <a:solidFill>
                    <a:schemeClr val="tx1"/>
                  </a:solidFill>
                  <a:latin typeface="Times New Roman" panose="02020603050405020304" pitchFamily="18" charset="0"/>
                  <a:ea typeface="宋体" panose="02010600030101010101" pitchFamily="2" charset="-122"/>
                </a:defRPr>
              </a:lvl2pPr>
              <a:lvl3pPr marL="1143000" indent="-228600">
                <a:defRPr sz="1000" b="1">
                  <a:solidFill>
                    <a:schemeClr val="tx1"/>
                  </a:solidFill>
                  <a:latin typeface="Times New Roman" panose="02020603050405020304" pitchFamily="18" charset="0"/>
                  <a:ea typeface="宋体" panose="02010600030101010101" pitchFamily="2" charset="-122"/>
                </a:defRPr>
              </a:lvl3pPr>
              <a:lvl4pPr marL="1600200" indent="-228600">
                <a:defRPr sz="1000" b="1">
                  <a:solidFill>
                    <a:schemeClr val="tx1"/>
                  </a:solidFill>
                  <a:latin typeface="Times New Roman" panose="02020603050405020304" pitchFamily="18" charset="0"/>
                  <a:ea typeface="宋体" panose="02010600030101010101" pitchFamily="2" charset="-122"/>
                </a:defRPr>
              </a:lvl4pPr>
              <a:lvl5pPr marL="2057400" indent="-228600">
                <a:defRPr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i="1" dirty="0"/>
                <a:t>u</a:t>
              </a:r>
              <a:r>
                <a:rPr lang="en-US" altLang="zh-CN" sz="2400" baseline="-25000" dirty="0"/>
                <a:t>i1</a:t>
              </a:r>
              <a:endParaRPr lang="en-US" altLang="zh-CN" sz="2400" baseline="-25000" noProof="1"/>
            </a:p>
          </p:txBody>
        </p:sp>
        <p:sp>
          <p:nvSpPr>
            <p:cNvPr id="29" name="Rectangle 8">
              <a:extLst>
                <a:ext uri="{FF2B5EF4-FFF2-40B4-BE49-F238E27FC236}">
                  <a16:creationId xmlns:a16="http://schemas.microsoft.com/office/drawing/2014/main" id="{274D570D-BF10-74DE-91A6-ED58F766F356}"/>
                </a:ext>
              </a:extLst>
            </p:cNvPr>
            <p:cNvSpPr>
              <a:spLocks noChangeArrowheads="1"/>
            </p:cNvSpPr>
            <p:nvPr/>
          </p:nvSpPr>
          <p:spPr bwMode="auto">
            <a:xfrm>
              <a:off x="4160512" y="3551081"/>
              <a:ext cx="512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000" b="1">
                  <a:solidFill>
                    <a:schemeClr val="tx1"/>
                  </a:solidFill>
                  <a:latin typeface="Times New Roman" panose="02020603050405020304" pitchFamily="18" charset="0"/>
                  <a:ea typeface="宋体" panose="02010600030101010101" pitchFamily="2" charset="-122"/>
                </a:defRPr>
              </a:lvl1pPr>
              <a:lvl2pPr marL="742950" indent="-285750">
                <a:defRPr sz="1000" b="1">
                  <a:solidFill>
                    <a:schemeClr val="tx1"/>
                  </a:solidFill>
                  <a:latin typeface="Times New Roman" panose="02020603050405020304" pitchFamily="18" charset="0"/>
                  <a:ea typeface="宋体" panose="02010600030101010101" pitchFamily="2" charset="-122"/>
                </a:defRPr>
              </a:lvl2pPr>
              <a:lvl3pPr marL="1143000" indent="-228600">
                <a:defRPr sz="1000" b="1">
                  <a:solidFill>
                    <a:schemeClr val="tx1"/>
                  </a:solidFill>
                  <a:latin typeface="Times New Roman" panose="02020603050405020304" pitchFamily="18" charset="0"/>
                  <a:ea typeface="宋体" panose="02010600030101010101" pitchFamily="2" charset="-122"/>
                </a:defRPr>
              </a:lvl3pPr>
              <a:lvl4pPr marL="1600200" indent="-228600">
                <a:defRPr sz="1000" b="1">
                  <a:solidFill>
                    <a:schemeClr val="tx1"/>
                  </a:solidFill>
                  <a:latin typeface="Times New Roman" panose="02020603050405020304" pitchFamily="18" charset="0"/>
                  <a:ea typeface="宋体" panose="02010600030101010101" pitchFamily="2" charset="-122"/>
                </a:defRPr>
              </a:lvl4pPr>
              <a:lvl5pPr marL="2057400" indent="-228600">
                <a:defRPr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i="1" dirty="0"/>
                <a:t>u</a:t>
              </a:r>
              <a:r>
                <a:rPr lang="en-US" altLang="zh-CN" sz="2400" baseline="-25000" dirty="0"/>
                <a:t>i2</a:t>
              </a:r>
              <a:endParaRPr lang="en-US" altLang="zh-CN" sz="2400" baseline="-25000" noProof="1"/>
            </a:p>
          </p:txBody>
        </p:sp>
      </p:grpSp>
      <p:grpSp>
        <p:nvGrpSpPr>
          <p:cNvPr id="30" name="组合 29">
            <a:extLst>
              <a:ext uri="{FF2B5EF4-FFF2-40B4-BE49-F238E27FC236}">
                <a16:creationId xmlns:a16="http://schemas.microsoft.com/office/drawing/2014/main" id="{2CF3DA28-F696-C508-B7E1-B0CDD33F0A33}"/>
              </a:ext>
            </a:extLst>
          </p:cNvPr>
          <p:cNvGrpSpPr/>
          <p:nvPr/>
        </p:nvGrpSpPr>
        <p:grpSpPr>
          <a:xfrm>
            <a:off x="5651207" y="2068384"/>
            <a:ext cx="2806414" cy="2443163"/>
            <a:chOff x="4586104" y="1845313"/>
            <a:chExt cx="2806414" cy="2443163"/>
          </a:xfrm>
        </p:grpSpPr>
        <p:sp>
          <p:nvSpPr>
            <p:cNvPr id="31" name="Line 6">
              <a:extLst>
                <a:ext uri="{FF2B5EF4-FFF2-40B4-BE49-F238E27FC236}">
                  <a16:creationId xmlns:a16="http://schemas.microsoft.com/office/drawing/2014/main" id="{4A48EDBB-3749-067F-58B4-A5F8644931EC}"/>
                </a:ext>
              </a:extLst>
            </p:cNvPr>
            <p:cNvSpPr>
              <a:spLocks noChangeShapeType="1"/>
            </p:cNvSpPr>
            <p:nvPr/>
          </p:nvSpPr>
          <p:spPr bwMode="auto">
            <a:xfrm flipV="1">
              <a:off x="4586104" y="3855882"/>
              <a:ext cx="999837" cy="0"/>
            </a:xfrm>
            <a:prstGeom prst="line">
              <a:avLst/>
            </a:prstGeom>
            <a:noFill/>
            <a:ln w="25400">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2" name="Rectangle 7">
              <a:extLst>
                <a:ext uri="{FF2B5EF4-FFF2-40B4-BE49-F238E27FC236}">
                  <a16:creationId xmlns:a16="http://schemas.microsoft.com/office/drawing/2014/main" id="{806DCBD6-25CB-3191-8634-F24C777BB9FC}"/>
                </a:ext>
              </a:extLst>
            </p:cNvPr>
            <p:cNvSpPr>
              <a:spLocks noChangeAspect="1" noChangeArrowheads="1"/>
            </p:cNvSpPr>
            <p:nvPr/>
          </p:nvSpPr>
          <p:spPr bwMode="auto">
            <a:xfrm rot="5400000">
              <a:off x="5137984" y="3718563"/>
              <a:ext cx="96838" cy="274638"/>
            </a:xfrm>
            <a:prstGeom prst="rect">
              <a:avLst/>
            </a:prstGeom>
            <a:solidFill>
              <a:schemeClr val="bg1"/>
            </a:solidFill>
            <a:ln w="25400">
              <a:solidFill>
                <a:schemeClr val="tx1"/>
              </a:solidFill>
              <a:miter lim="800000"/>
              <a:headEnd/>
              <a:tailEnd/>
            </a:ln>
          </p:spPr>
          <p:txBody>
            <a:bodyPr rot="10800000" vert="eaVert" wrap="none" anchor="ctr"/>
            <a:lstStyle>
              <a:lvl1pPr>
                <a:defRPr sz="1000" b="1">
                  <a:solidFill>
                    <a:schemeClr val="tx1"/>
                  </a:solidFill>
                  <a:latin typeface="Times New Roman" panose="02020603050405020304" pitchFamily="18" charset="0"/>
                  <a:ea typeface="宋体" panose="02010600030101010101" pitchFamily="2" charset="-122"/>
                </a:defRPr>
              </a:lvl1pPr>
              <a:lvl2pPr marL="742950" indent="-285750">
                <a:defRPr sz="1000" b="1">
                  <a:solidFill>
                    <a:schemeClr val="tx1"/>
                  </a:solidFill>
                  <a:latin typeface="Times New Roman" panose="02020603050405020304" pitchFamily="18" charset="0"/>
                  <a:ea typeface="宋体" panose="02010600030101010101" pitchFamily="2" charset="-122"/>
                </a:defRPr>
              </a:lvl2pPr>
              <a:lvl3pPr marL="1143000" indent="-228600">
                <a:defRPr sz="1000" b="1">
                  <a:solidFill>
                    <a:schemeClr val="tx1"/>
                  </a:solidFill>
                  <a:latin typeface="Times New Roman" panose="02020603050405020304" pitchFamily="18" charset="0"/>
                  <a:ea typeface="宋体" panose="02010600030101010101" pitchFamily="2" charset="-122"/>
                </a:defRPr>
              </a:lvl3pPr>
              <a:lvl4pPr marL="1600200" indent="-228600">
                <a:defRPr sz="1000" b="1">
                  <a:solidFill>
                    <a:schemeClr val="tx1"/>
                  </a:solidFill>
                  <a:latin typeface="Times New Roman" panose="02020603050405020304" pitchFamily="18" charset="0"/>
                  <a:ea typeface="宋体" panose="02010600030101010101" pitchFamily="2" charset="-122"/>
                </a:defRPr>
              </a:lvl4pPr>
              <a:lvl5pPr marL="2057400" indent="-228600">
                <a:defRPr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b="0">
                <a:latin typeface="Arial" panose="020B0604020202020204" pitchFamily="34" charset="0"/>
              </a:endParaRPr>
            </a:p>
          </p:txBody>
        </p:sp>
        <p:sp>
          <p:nvSpPr>
            <p:cNvPr id="33" name="Text Box 9">
              <a:extLst>
                <a:ext uri="{FF2B5EF4-FFF2-40B4-BE49-F238E27FC236}">
                  <a16:creationId xmlns:a16="http://schemas.microsoft.com/office/drawing/2014/main" id="{B998527A-DA4A-CE61-93FA-64FF8C03C22E}"/>
                </a:ext>
              </a:extLst>
            </p:cNvPr>
            <p:cNvSpPr txBox="1">
              <a:spLocks noChangeAspect="1" noChangeArrowheads="1"/>
            </p:cNvSpPr>
            <p:nvPr/>
          </p:nvSpPr>
          <p:spPr bwMode="auto">
            <a:xfrm>
              <a:off x="6787680" y="2993076"/>
              <a:ext cx="604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000" b="1">
                  <a:solidFill>
                    <a:schemeClr val="tx1"/>
                  </a:solidFill>
                  <a:latin typeface="Times New Roman" panose="02020603050405020304" pitchFamily="18" charset="0"/>
                  <a:ea typeface="宋体" panose="02010600030101010101" pitchFamily="2" charset="-122"/>
                </a:defRPr>
              </a:lvl1pPr>
              <a:lvl2pPr marL="742950" indent="-285750">
                <a:defRPr sz="1000" b="1">
                  <a:solidFill>
                    <a:schemeClr val="tx1"/>
                  </a:solidFill>
                  <a:latin typeface="Times New Roman" panose="02020603050405020304" pitchFamily="18" charset="0"/>
                  <a:ea typeface="宋体" panose="02010600030101010101" pitchFamily="2" charset="-122"/>
                </a:defRPr>
              </a:lvl2pPr>
              <a:lvl3pPr marL="1143000" indent="-228600">
                <a:defRPr sz="1000" b="1">
                  <a:solidFill>
                    <a:schemeClr val="tx1"/>
                  </a:solidFill>
                  <a:latin typeface="Times New Roman" panose="02020603050405020304" pitchFamily="18" charset="0"/>
                  <a:ea typeface="宋体" panose="02010600030101010101" pitchFamily="2" charset="-122"/>
                </a:defRPr>
              </a:lvl3pPr>
              <a:lvl4pPr marL="1600200" indent="-228600">
                <a:defRPr sz="1000" b="1">
                  <a:solidFill>
                    <a:schemeClr val="tx1"/>
                  </a:solidFill>
                  <a:latin typeface="Times New Roman" panose="02020603050405020304" pitchFamily="18" charset="0"/>
                  <a:ea typeface="宋体" panose="02010600030101010101" pitchFamily="2" charset="-122"/>
                </a:defRPr>
              </a:lvl4pPr>
              <a:lvl5pPr marL="2057400" indent="-228600">
                <a:defRPr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i="1"/>
                <a:t>u</a:t>
              </a:r>
              <a:r>
                <a:rPr lang="en-US" altLang="zh-CN" sz="2400" baseline="-25000"/>
                <a:t>o</a:t>
              </a:r>
              <a:endParaRPr lang="en-US" altLang="zh-CN" sz="2400"/>
            </a:p>
          </p:txBody>
        </p:sp>
        <p:sp>
          <p:nvSpPr>
            <p:cNvPr id="34" name="Freeform 10">
              <a:extLst>
                <a:ext uri="{FF2B5EF4-FFF2-40B4-BE49-F238E27FC236}">
                  <a16:creationId xmlns:a16="http://schemas.microsoft.com/office/drawing/2014/main" id="{E9EE92C5-29A7-08CE-4C33-4D4BD70C292C}"/>
                </a:ext>
              </a:extLst>
            </p:cNvPr>
            <p:cNvSpPr>
              <a:spLocks noChangeArrowheads="1"/>
            </p:cNvSpPr>
            <p:nvPr/>
          </p:nvSpPr>
          <p:spPr bwMode="auto">
            <a:xfrm rot="16200000">
              <a:off x="5385917" y="3420113"/>
              <a:ext cx="654050" cy="261938"/>
            </a:xfrm>
            <a:custGeom>
              <a:avLst/>
              <a:gdLst>
                <a:gd name="T0" fmla="*/ 0 w 240"/>
                <a:gd name="T1" fmla="*/ 0 h 192"/>
                <a:gd name="T2" fmla="*/ 412 w 240"/>
                <a:gd name="T3" fmla="*/ 0 h 192"/>
                <a:gd name="T4" fmla="*/ 412 w 240"/>
                <a:gd name="T5" fmla="*/ 165 h 192"/>
                <a:gd name="T6" fmla="*/ 0 60000 65536"/>
                <a:gd name="T7" fmla="*/ 0 60000 65536"/>
                <a:gd name="T8" fmla="*/ 0 60000 65536"/>
              </a:gdLst>
              <a:ahLst/>
              <a:cxnLst>
                <a:cxn ang="T6">
                  <a:pos x="T0" y="T1"/>
                </a:cxn>
                <a:cxn ang="T7">
                  <a:pos x="T2" y="T3"/>
                </a:cxn>
                <a:cxn ang="T8">
                  <a:pos x="T4" y="T5"/>
                </a:cxn>
              </a:cxnLst>
              <a:rect l="0" t="0" r="r" b="b"/>
              <a:pathLst>
                <a:path w="240" h="192">
                  <a:moveTo>
                    <a:pt x="0" y="0"/>
                  </a:moveTo>
                  <a:lnTo>
                    <a:pt x="240" y="0"/>
                  </a:lnTo>
                  <a:lnTo>
                    <a:pt x="240" y="192"/>
                  </a:lnTo>
                </a:path>
              </a:pathLst>
            </a:custGeom>
            <a:noFill/>
            <a:ln w="25400" cap="sq">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 name="Line 11">
              <a:extLst>
                <a:ext uri="{FF2B5EF4-FFF2-40B4-BE49-F238E27FC236}">
                  <a16:creationId xmlns:a16="http://schemas.microsoft.com/office/drawing/2014/main" id="{A10ECDFF-B3A7-B346-E595-9856BF0B7DA0}"/>
                </a:ext>
              </a:extLst>
            </p:cNvPr>
            <p:cNvSpPr>
              <a:spLocks noChangeAspect="1" noChangeShapeType="1"/>
            </p:cNvSpPr>
            <p:nvPr/>
          </p:nvSpPr>
          <p:spPr bwMode="auto">
            <a:xfrm>
              <a:off x="6274124" y="4190495"/>
              <a:ext cx="254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AutoShape 12">
              <a:extLst>
                <a:ext uri="{FF2B5EF4-FFF2-40B4-BE49-F238E27FC236}">
                  <a16:creationId xmlns:a16="http://schemas.microsoft.com/office/drawing/2014/main" id="{120618C8-145C-2010-44CD-F59C0EF762B8}"/>
                </a:ext>
              </a:extLst>
            </p:cNvPr>
            <p:cNvSpPr>
              <a:spLocks noChangeAspect="1" noChangeArrowheads="1"/>
            </p:cNvSpPr>
            <p:nvPr/>
          </p:nvSpPr>
          <p:spPr bwMode="auto">
            <a:xfrm rot="5400000">
              <a:off x="5839149" y="2758919"/>
              <a:ext cx="647700" cy="585788"/>
            </a:xfrm>
            <a:prstGeom prst="triangle">
              <a:avLst>
                <a:gd name="adj" fmla="val 50000"/>
              </a:avLst>
            </a:prstGeom>
            <a:solidFill>
              <a:schemeClr val="bg1"/>
            </a:solidFill>
            <a:ln w="25400">
              <a:solidFill>
                <a:schemeClr val="tx1"/>
              </a:solidFill>
              <a:miter lim="800000"/>
              <a:headEnd/>
              <a:tailEnd/>
            </a:ln>
          </p:spPr>
          <p:txBody>
            <a:bodyPr rot="10800000" vert="eaVert" wrap="none" anchor="ctr"/>
            <a:lstStyle>
              <a:lvl1pPr>
                <a:defRPr sz="1000" b="1">
                  <a:solidFill>
                    <a:schemeClr val="tx1"/>
                  </a:solidFill>
                  <a:latin typeface="Times New Roman" panose="02020603050405020304" pitchFamily="18" charset="0"/>
                  <a:ea typeface="宋体" panose="02010600030101010101" pitchFamily="2" charset="-122"/>
                </a:defRPr>
              </a:lvl1pPr>
              <a:lvl2pPr marL="742950" indent="-285750">
                <a:defRPr sz="1000" b="1">
                  <a:solidFill>
                    <a:schemeClr val="tx1"/>
                  </a:solidFill>
                  <a:latin typeface="Times New Roman" panose="02020603050405020304" pitchFamily="18" charset="0"/>
                  <a:ea typeface="宋体" panose="02010600030101010101" pitchFamily="2" charset="-122"/>
                </a:defRPr>
              </a:lvl2pPr>
              <a:lvl3pPr marL="1143000" indent="-228600">
                <a:defRPr sz="1000" b="1">
                  <a:solidFill>
                    <a:schemeClr val="tx1"/>
                  </a:solidFill>
                  <a:latin typeface="Times New Roman" panose="02020603050405020304" pitchFamily="18" charset="0"/>
                  <a:ea typeface="宋体" panose="02010600030101010101" pitchFamily="2" charset="-122"/>
                </a:defRPr>
              </a:lvl3pPr>
              <a:lvl4pPr marL="1600200" indent="-228600">
                <a:defRPr sz="1000" b="1">
                  <a:solidFill>
                    <a:schemeClr val="tx1"/>
                  </a:solidFill>
                  <a:latin typeface="Times New Roman" panose="02020603050405020304" pitchFamily="18" charset="0"/>
                  <a:ea typeface="宋体" panose="02010600030101010101" pitchFamily="2" charset="-122"/>
                </a:defRPr>
              </a:lvl4pPr>
              <a:lvl5pPr marL="2057400" indent="-228600">
                <a:defRPr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b="0">
                <a:latin typeface="Arial" panose="020B0604020202020204" pitchFamily="34" charset="0"/>
              </a:endParaRPr>
            </a:p>
          </p:txBody>
        </p:sp>
        <p:sp>
          <p:nvSpPr>
            <p:cNvPr id="37" name="Rectangle 13">
              <a:extLst>
                <a:ext uri="{FF2B5EF4-FFF2-40B4-BE49-F238E27FC236}">
                  <a16:creationId xmlns:a16="http://schemas.microsoft.com/office/drawing/2014/main" id="{27AE753F-DE2F-55D6-CDB9-A3FFC63F37DD}"/>
                </a:ext>
              </a:extLst>
            </p:cNvPr>
            <p:cNvSpPr>
              <a:spLocks noChangeAspect="1" noChangeArrowheads="1"/>
            </p:cNvSpPr>
            <p:nvPr/>
          </p:nvSpPr>
          <p:spPr bwMode="auto">
            <a:xfrm>
              <a:off x="5816130" y="2977201"/>
              <a:ext cx="3143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000" b="1">
                  <a:solidFill>
                    <a:schemeClr val="tx1"/>
                  </a:solidFill>
                  <a:latin typeface="Times New Roman" panose="02020603050405020304" pitchFamily="18" charset="0"/>
                  <a:ea typeface="宋体" panose="02010600030101010101" pitchFamily="2" charset="-122"/>
                </a:defRPr>
              </a:lvl1pPr>
              <a:lvl2pPr marL="742950" indent="-285750">
                <a:defRPr sz="1000" b="1">
                  <a:solidFill>
                    <a:schemeClr val="tx1"/>
                  </a:solidFill>
                  <a:latin typeface="Times New Roman" panose="02020603050405020304" pitchFamily="18" charset="0"/>
                  <a:ea typeface="宋体" panose="02010600030101010101" pitchFamily="2" charset="-122"/>
                </a:defRPr>
              </a:lvl2pPr>
              <a:lvl3pPr marL="1143000" indent="-228600">
                <a:defRPr sz="1000" b="1">
                  <a:solidFill>
                    <a:schemeClr val="tx1"/>
                  </a:solidFill>
                  <a:latin typeface="Times New Roman" panose="02020603050405020304" pitchFamily="18" charset="0"/>
                  <a:ea typeface="宋体" panose="02010600030101010101" pitchFamily="2" charset="-122"/>
                </a:defRPr>
              </a:lvl3pPr>
              <a:lvl4pPr marL="1600200" indent="-228600">
                <a:defRPr sz="1000" b="1">
                  <a:solidFill>
                    <a:schemeClr val="tx1"/>
                  </a:solidFill>
                  <a:latin typeface="Times New Roman" panose="02020603050405020304" pitchFamily="18" charset="0"/>
                  <a:ea typeface="宋体" panose="02010600030101010101" pitchFamily="2" charset="-122"/>
                </a:defRPr>
              </a:lvl4pPr>
              <a:lvl5pPr marL="2057400" indent="-228600">
                <a:defRPr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dirty="0">
                  <a:sym typeface="Symbol" panose="05050102010706020507" pitchFamily="18" charset="2"/>
                </a:rPr>
                <a:t>+</a:t>
              </a:r>
            </a:p>
          </p:txBody>
        </p:sp>
        <p:sp>
          <p:nvSpPr>
            <p:cNvPr id="38" name="Rectangle 14">
              <a:extLst>
                <a:ext uri="{FF2B5EF4-FFF2-40B4-BE49-F238E27FC236}">
                  <a16:creationId xmlns:a16="http://schemas.microsoft.com/office/drawing/2014/main" id="{71B7DCD5-FAF5-CAFB-01B2-14E92A1484C8}"/>
                </a:ext>
              </a:extLst>
            </p:cNvPr>
            <p:cNvSpPr>
              <a:spLocks noChangeAspect="1" noChangeArrowheads="1"/>
            </p:cNvSpPr>
            <p:nvPr/>
          </p:nvSpPr>
          <p:spPr bwMode="auto">
            <a:xfrm>
              <a:off x="5832005" y="2742251"/>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000" b="1">
                  <a:solidFill>
                    <a:schemeClr val="tx1"/>
                  </a:solidFill>
                  <a:latin typeface="Times New Roman" panose="02020603050405020304" pitchFamily="18" charset="0"/>
                  <a:ea typeface="宋体" panose="02010600030101010101" pitchFamily="2" charset="-122"/>
                </a:defRPr>
              </a:lvl1pPr>
              <a:lvl2pPr marL="742950" indent="-285750">
                <a:defRPr sz="1000" b="1">
                  <a:solidFill>
                    <a:schemeClr val="tx1"/>
                  </a:solidFill>
                  <a:latin typeface="Times New Roman" panose="02020603050405020304" pitchFamily="18" charset="0"/>
                  <a:ea typeface="宋体" panose="02010600030101010101" pitchFamily="2" charset="-122"/>
                </a:defRPr>
              </a:lvl2pPr>
              <a:lvl3pPr marL="1143000" indent="-228600">
                <a:defRPr sz="1000" b="1">
                  <a:solidFill>
                    <a:schemeClr val="tx1"/>
                  </a:solidFill>
                  <a:latin typeface="Times New Roman" panose="02020603050405020304" pitchFamily="18" charset="0"/>
                  <a:ea typeface="宋体" panose="02010600030101010101" pitchFamily="2" charset="-122"/>
                </a:defRPr>
              </a:lvl3pPr>
              <a:lvl4pPr marL="1600200" indent="-228600">
                <a:defRPr sz="1000" b="1">
                  <a:solidFill>
                    <a:schemeClr val="tx1"/>
                  </a:solidFill>
                  <a:latin typeface="Times New Roman" panose="02020603050405020304" pitchFamily="18" charset="0"/>
                  <a:ea typeface="宋体" panose="02010600030101010101" pitchFamily="2" charset="-122"/>
                </a:defRPr>
              </a:lvl4pPr>
              <a:lvl5pPr marL="2057400" indent="-228600">
                <a:defRPr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dirty="0">
                  <a:sym typeface="Symbol" panose="05050102010706020507" pitchFamily="18" charset="2"/>
                </a:rPr>
                <a:t></a:t>
              </a:r>
            </a:p>
          </p:txBody>
        </p:sp>
        <p:sp>
          <p:nvSpPr>
            <p:cNvPr id="39" name="Line 15">
              <a:extLst>
                <a:ext uri="{FF2B5EF4-FFF2-40B4-BE49-F238E27FC236}">
                  <a16:creationId xmlns:a16="http://schemas.microsoft.com/office/drawing/2014/main" id="{07F10D51-0E3E-8F3D-6AE7-9585662E3B17}"/>
                </a:ext>
              </a:extLst>
            </p:cNvPr>
            <p:cNvSpPr>
              <a:spLocks noChangeAspect="1" noChangeShapeType="1"/>
            </p:cNvSpPr>
            <p:nvPr/>
          </p:nvSpPr>
          <p:spPr bwMode="auto">
            <a:xfrm>
              <a:off x="6439223" y="3047051"/>
              <a:ext cx="496888" cy="0"/>
            </a:xfrm>
            <a:prstGeom prst="line">
              <a:avLst/>
            </a:prstGeom>
            <a:noFill/>
            <a:ln w="25400">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0" name="Freeform 16">
              <a:extLst>
                <a:ext uri="{FF2B5EF4-FFF2-40B4-BE49-F238E27FC236}">
                  <a16:creationId xmlns:a16="http://schemas.microsoft.com/office/drawing/2014/main" id="{7EDE2687-73DD-5207-C81F-FC8F9183F731}"/>
                </a:ext>
              </a:extLst>
            </p:cNvPr>
            <p:cNvSpPr>
              <a:spLocks noChangeArrowheads="1"/>
            </p:cNvSpPr>
            <p:nvPr/>
          </p:nvSpPr>
          <p:spPr bwMode="auto">
            <a:xfrm rot="10800000" flipH="1" flipV="1">
              <a:off x="4613884" y="2279448"/>
              <a:ext cx="2036965" cy="752077"/>
            </a:xfrm>
            <a:custGeom>
              <a:avLst/>
              <a:gdLst>
                <a:gd name="T0" fmla="*/ 0 w 240"/>
                <a:gd name="T1" fmla="*/ 0 h 192"/>
                <a:gd name="T2" fmla="*/ 1374 w 240"/>
                <a:gd name="T3" fmla="*/ 0 h 192"/>
                <a:gd name="T4" fmla="*/ 1374 w 240"/>
                <a:gd name="T5" fmla="*/ 473 h 192"/>
                <a:gd name="T6" fmla="*/ 0 60000 65536"/>
                <a:gd name="T7" fmla="*/ 0 60000 65536"/>
                <a:gd name="T8" fmla="*/ 0 60000 65536"/>
              </a:gdLst>
              <a:ahLst/>
              <a:cxnLst>
                <a:cxn ang="T6">
                  <a:pos x="T0" y="T1"/>
                </a:cxn>
                <a:cxn ang="T7">
                  <a:pos x="T2" y="T3"/>
                </a:cxn>
                <a:cxn ang="T8">
                  <a:pos x="T4" y="T5"/>
                </a:cxn>
              </a:cxnLst>
              <a:rect l="0" t="0" r="r" b="b"/>
              <a:pathLst>
                <a:path w="240" h="192">
                  <a:moveTo>
                    <a:pt x="0" y="0"/>
                  </a:moveTo>
                  <a:lnTo>
                    <a:pt x="240" y="0"/>
                  </a:lnTo>
                  <a:lnTo>
                    <a:pt x="240" y="192"/>
                  </a:lnTo>
                </a:path>
              </a:pathLst>
            </a:custGeom>
            <a:noFill/>
            <a:ln w="25400" cap="sq">
              <a:solidFill>
                <a:schemeClr val="tx1"/>
              </a:solidFill>
              <a:round/>
              <a:headEnd/>
              <a:tailEnd type="oval"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 name="Rectangle 17">
              <a:extLst>
                <a:ext uri="{FF2B5EF4-FFF2-40B4-BE49-F238E27FC236}">
                  <a16:creationId xmlns:a16="http://schemas.microsoft.com/office/drawing/2014/main" id="{836A2F2F-EE32-150A-8E95-147D26B1E8C0}"/>
                </a:ext>
              </a:extLst>
            </p:cNvPr>
            <p:cNvSpPr>
              <a:spLocks noChangeAspect="1" noChangeArrowheads="1"/>
            </p:cNvSpPr>
            <p:nvPr/>
          </p:nvSpPr>
          <p:spPr bwMode="auto">
            <a:xfrm rot="5400000">
              <a:off x="5117630" y="2134238"/>
              <a:ext cx="96838" cy="274638"/>
            </a:xfrm>
            <a:prstGeom prst="rect">
              <a:avLst/>
            </a:prstGeom>
            <a:solidFill>
              <a:schemeClr val="bg1"/>
            </a:solidFill>
            <a:ln w="25400">
              <a:solidFill>
                <a:schemeClr val="tx1"/>
              </a:solidFill>
              <a:miter lim="800000"/>
              <a:headEnd/>
              <a:tailEnd/>
            </a:ln>
          </p:spPr>
          <p:txBody>
            <a:bodyPr rot="10800000" vert="eaVert" wrap="none" anchor="ctr"/>
            <a:lstStyle>
              <a:lvl1pPr>
                <a:defRPr sz="1000" b="1">
                  <a:solidFill>
                    <a:schemeClr val="tx1"/>
                  </a:solidFill>
                  <a:latin typeface="Times New Roman" panose="02020603050405020304" pitchFamily="18" charset="0"/>
                  <a:ea typeface="宋体" panose="02010600030101010101" pitchFamily="2" charset="-122"/>
                </a:defRPr>
              </a:lvl1pPr>
              <a:lvl2pPr marL="742950" indent="-285750">
                <a:defRPr sz="1000" b="1">
                  <a:solidFill>
                    <a:schemeClr val="tx1"/>
                  </a:solidFill>
                  <a:latin typeface="Times New Roman" panose="02020603050405020304" pitchFamily="18" charset="0"/>
                  <a:ea typeface="宋体" panose="02010600030101010101" pitchFamily="2" charset="-122"/>
                </a:defRPr>
              </a:lvl2pPr>
              <a:lvl3pPr marL="1143000" indent="-228600">
                <a:defRPr sz="1000" b="1">
                  <a:solidFill>
                    <a:schemeClr val="tx1"/>
                  </a:solidFill>
                  <a:latin typeface="Times New Roman" panose="02020603050405020304" pitchFamily="18" charset="0"/>
                  <a:ea typeface="宋体" panose="02010600030101010101" pitchFamily="2" charset="-122"/>
                </a:defRPr>
              </a:lvl3pPr>
              <a:lvl4pPr marL="1600200" indent="-228600">
                <a:defRPr sz="1000" b="1">
                  <a:solidFill>
                    <a:schemeClr val="tx1"/>
                  </a:solidFill>
                  <a:latin typeface="Times New Roman" panose="02020603050405020304" pitchFamily="18" charset="0"/>
                  <a:ea typeface="宋体" panose="02010600030101010101" pitchFamily="2" charset="-122"/>
                </a:defRPr>
              </a:lvl4pPr>
              <a:lvl5pPr marL="2057400" indent="-228600">
                <a:defRPr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b="0">
                <a:latin typeface="Arial" panose="020B0604020202020204" pitchFamily="34" charset="0"/>
              </a:endParaRPr>
            </a:p>
          </p:txBody>
        </p:sp>
        <p:sp>
          <p:nvSpPr>
            <p:cNvPr id="42" name="Rectangle 18">
              <a:extLst>
                <a:ext uri="{FF2B5EF4-FFF2-40B4-BE49-F238E27FC236}">
                  <a16:creationId xmlns:a16="http://schemas.microsoft.com/office/drawing/2014/main" id="{3AD304A7-AF8E-E78D-2446-44EDABC54E34}"/>
                </a:ext>
              </a:extLst>
            </p:cNvPr>
            <p:cNvSpPr>
              <a:spLocks noChangeAspect="1" noChangeArrowheads="1"/>
            </p:cNvSpPr>
            <p:nvPr/>
          </p:nvSpPr>
          <p:spPr bwMode="auto">
            <a:xfrm rot="5400000">
              <a:off x="6088386" y="2142129"/>
              <a:ext cx="96838" cy="274638"/>
            </a:xfrm>
            <a:prstGeom prst="rect">
              <a:avLst/>
            </a:prstGeom>
            <a:solidFill>
              <a:schemeClr val="bg1"/>
            </a:solidFill>
            <a:ln w="25400">
              <a:solidFill>
                <a:schemeClr val="tx1"/>
              </a:solidFill>
              <a:miter lim="800000"/>
              <a:headEnd/>
              <a:tailEnd/>
            </a:ln>
          </p:spPr>
          <p:txBody>
            <a:bodyPr rot="10800000" vert="eaVert" wrap="none" anchor="ctr"/>
            <a:lstStyle>
              <a:lvl1pPr>
                <a:defRPr sz="1000" b="1">
                  <a:solidFill>
                    <a:schemeClr val="tx1"/>
                  </a:solidFill>
                  <a:latin typeface="Times New Roman" panose="02020603050405020304" pitchFamily="18" charset="0"/>
                  <a:ea typeface="宋体" panose="02010600030101010101" pitchFamily="2" charset="-122"/>
                </a:defRPr>
              </a:lvl1pPr>
              <a:lvl2pPr marL="742950" indent="-285750">
                <a:defRPr sz="1000" b="1">
                  <a:solidFill>
                    <a:schemeClr val="tx1"/>
                  </a:solidFill>
                  <a:latin typeface="Times New Roman" panose="02020603050405020304" pitchFamily="18" charset="0"/>
                  <a:ea typeface="宋体" panose="02010600030101010101" pitchFamily="2" charset="-122"/>
                </a:defRPr>
              </a:lvl2pPr>
              <a:lvl3pPr marL="1143000" indent="-228600">
                <a:defRPr sz="1000" b="1">
                  <a:solidFill>
                    <a:schemeClr val="tx1"/>
                  </a:solidFill>
                  <a:latin typeface="Times New Roman" panose="02020603050405020304" pitchFamily="18" charset="0"/>
                  <a:ea typeface="宋体" panose="02010600030101010101" pitchFamily="2" charset="-122"/>
                </a:defRPr>
              </a:lvl3pPr>
              <a:lvl4pPr marL="1600200" indent="-228600">
                <a:defRPr sz="1000" b="1">
                  <a:solidFill>
                    <a:schemeClr val="tx1"/>
                  </a:solidFill>
                  <a:latin typeface="Times New Roman" panose="02020603050405020304" pitchFamily="18" charset="0"/>
                  <a:ea typeface="宋体" panose="02010600030101010101" pitchFamily="2" charset="-122"/>
                </a:defRPr>
              </a:lvl4pPr>
              <a:lvl5pPr marL="2057400" indent="-228600">
                <a:defRPr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b="0">
                <a:latin typeface="Arial" panose="020B0604020202020204" pitchFamily="34" charset="0"/>
              </a:endParaRPr>
            </a:p>
          </p:txBody>
        </p:sp>
        <p:sp>
          <p:nvSpPr>
            <p:cNvPr id="43" name="Rectangle 19">
              <a:extLst>
                <a:ext uri="{FF2B5EF4-FFF2-40B4-BE49-F238E27FC236}">
                  <a16:creationId xmlns:a16="http://schemas.microsoft.com/office/drawing/2014/main" id="{02C14DB9-53AC-85DE-E3BC-728BA279F3F7}"/>
                </a:ext>
              </a:extLst>
            </p:cNvPr>
            <p:cNvSpPr>
              <a:spLocks noChangeArrowheads="1"/>
            </p:cNvSpPr>
            <p:nvPr/>
          </p:nvSpPr>
          <p:spPr bwMode="auto">
            <a:xfrm>
              <a:off x="4987455" y="1845313"/>
              <a:ext cx="436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000" b="1">
                  <a:solidFill>
                    <a:schemeClr val="tx1"/>
                  </a:solidFill>
                  <a:latin typeface="Times New Roman" panose="02020603050405020304" pitchFamily="18" charset="0"/>
                  <a:ea typeface="宋体" panose="02010600030101010101" pitchFamily="2" charset="-122"/>
                </a:defRPr>
              </a:lvl1pPr>
              <a:lvl2pPr marL="742950" indent="-285750">
                <a:defRPr sz="1000" b="1">
                  <a:solidFill>
                    <a:schemeClr val="tx1"/>
                  </a:solidFill>
                  <a:latin typeface="Times New Roman" panose="02020603050405020304" pitchFamily="18" charset="0"/>
                  <a:ea typeface="宋体" panose="02010600030101010101" pitchFamily="2" charset="-122"/>
                </a:defRPr>
              </a:lvl2pPr>
              <a:lvl3pPr marL="1143000" indent="-228600">
                <a:defRPr sz="1000" b="1">
                  <a:solidFill>
                    <a:schemeClr val="tx1"/>
                  </a:solidFill>
                  <a:latin typeface="Times New Roman" panose="02020603050405020304" pitchFamily="18" charset="0"/>
                  <a:ea typeface="宋体" panose="02010600030101010101" pitchFamily="2" charset="-122"/>
                </a:defRPr>
              </a:lvl3pPr>
              <a:lvl4pPr marL="1600200" indent="-228600">
                <a:defRPr sz="1000" b="1">
                  <a:solidFill>
                    <a:schemeClr val="tx1"/>
                  </a:solidFill>
                  <a:latin typeface="Times New Roman" panose="02020603050405020304" pitchFamily="18" charset="0"/>
                  <a:ea typeface="宋体" panose="02010600030101010101" pitchFamily="2" charset="-122"/>
                </a:defRPr>
              </a:lvl4pPr>
              <a:lvl5pPr marL="2057400" indent="-228600">
                <a:defRPr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t>R</a:t>
              </a:r>
              <a:r>
                <a:rPr lang="en-US" altLang="zh-CN" sz="2000" baseline="-25000"/>
                <a:t>3</a:t>
              </a:r>
            </a:p>
          </p:txBody>
        </p:sp>
        <p:sp>
          <p:nvSpPr>
            <p:cNvPr id="44" name="Rectangle 20">
              <a:extLst>
                <a:ext uri="{FF2B5EF4-FFF2-40B4-BE49-F238E27FC236}">
                  <a16:creationId xmlns:a16="http://schemas.microsoft.com/office/drawing/2014/main" id="{E075679C-420D-B693-A987-A2FB23A8C1B9}"/>
                </a:ext>
              </a:extLst>
            </p:cNvPr>
            <p:cNvSpPr>
              <a:spLocks noChangeArrowheads="1"/>
            </p:cNvSpPr>
            <p:nvPr/>
          </p:nvSpPr>
          <p:spPr bwMode="auto">
            <a:xfrm>
              <a:off x="5907126" y="1845313"/>
              <a:ext cx="436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000" b="1">
                  <a:solidFill>
                    <a:schemeClr val="tx1"/>
                  </a:solidFill>
                  <a:latin typeface="Times New Roman" panose="02020603050405020304" pitchFamily="18" charset="0"/>
                  <a:ea typeface="宋体" panose="02010600030101010101" pitchFamily="2" charset="-122"/>
                </a:defRPr>
              </a:lvl1pPr>
              <a:lvl2pPr marL="742950" indent="-285750">
                <a:defRPr sz="1000" b="1">
                  <a:solidFill>
                    <a:schemeClr val="tx1"/>
                  </a:solidFill>
                  <a:latin typeface="Times New Roman" panose="02020603050405020304" pitchFamily="18" charset="0"/>
                  <a:ea typeface="宋体" panose="02010600030101010101" pitchFamily="2" charset="-122"/>
                </a:defRPr>
              </a:lvl2pPr>
              <a:lvl3pPr marL="1143000" indent="-228600">
                <a:defRPr sz="1000" b="1">
                  <a:solidFill>
                    <a:schemeClr val="tx1"/>
                  </a:solidFill>
                  <a:latin typeface="Times New Roman" panose="02020603050405020304" pitchFamily="18" charset="0"/>
                  <a:ea typeface="宋体" panose="02010600030101010101" pitchFamily="2" charset="-122"/>
                </a:defRPr>
              </a:lvl3pPr>
              <a:lvl4pPr marL="1600200" indent="-228600">
                <a:defRPr sz="1000" b="1">
                  <a:solidFill>
                    <a:schemeClr val="tx1"/>
                  </a:solidFill>
                  <a:latin typeface="Times New Roman" panose="02020603050405020304" pitchFamily="18" charset="0"/>
                  <a:ea typeface="宋体" panose="02010600030101010101" pitchFamily="2" charset="-122"/>
                </a:defRPr>
              </a:lvl4pPr>
              <a:lvl5pPr marL="2057400" indent="-228600">
                <a:defRPr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dirty="0"/>
                <a:t>R</a:t>
              </a:r>
              <a:r>
                <a:rPr lang="en-US" altLang="zh-CN" sz="2000" baseline="-25000" dirty="0"/>
                <a:t>4</a:t>
              </a:r>
            </a:p>
          </p:txBody>
        </p:sp>
        <p:sp>
          <p:nvSpPr>
            <p:cNvPr id="45" name="Rectangle 21">
              <a:extLst>
                <a:ext uri="{FF2B5EF4-FFF2-40B4-BE49-F238E27FC236}">
                  <a16:creationId xmlns:a16="http://schemas.microsoft.com/office/drawing/2014/main" id="{97ED59D2-40D2-25D5-45B7-FC0EB0E45C74}"/>
                </a:ext>
              </a:extLst>
            </p:cNvPr>
            <p:cNvSpPr>
              <a:spLocks noChangeArrowheads="1"/>
            </p:cNvSpPr>
            <p:nvPr/>
          </p:nvSpPr>
          <p:spPr bwMode="auto">
            <a:xfrm>
              <a:off x="5803438" y="3891601"/>
              <a:ext cx="436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000" b="1">
                  <a:solidFill>
                    <a:schemeClr val="tx1"/>
                  </a:solidFill>
                  <a:latin typeface="Times New Roman" panose="02020603050405020304" pitchFamily="18" charset="0"/>
                  <a:ea typeface="宋体" panose="02010600030101010101" pitchFamily="2" charset="-122"/>
                </a:defRPr>
              </a:lvl1pPr>
              <a:lvl2pPr marL="742950" indent="-285750">
                <a:defRPr sz="1000" b="1">
                  <a:solidFill>
                    <a:schemeClr val="tx1"/>
                  </a:solidFill>
                  <a:latin typeface="Times New Roman" panose="02020603050405020304" pitchFamily="18" charset="0"/>
                  <a:ea typeface="宋体" panose="02010600030101010101" pitchFamily="2" charset="-122"/>
                </a:defRPr>
              </a:lvl2pPr>
              <a:lvl3pPr marL="1143000" indent="-228600">
                <a:defRPr sz="1000" b="1">
                  <a:solidFill>
                    <a:schemeClr val="tx1"/>
                  </a:solidFill>
                  <a:latin typeface="Times New Roman" panose="02020603050405020304" pitchFamily="18" charset="0"/>
                  <a:ea typeface="宋体" panose="02010600030101010101" pitchFamily="2" charset="-122"/>
                </a:defRPr>
              </a:lvl3pPr>
              <a:lvl4pPr marL="1600200" indent="-228600">
                <a:defRPr sz="1000" b="1">
                  <a:solidFill>
                    <a:schemeClr val="tx1"/>
                  </a:solidFill>
                  <a:latin typeface="Times New Roman" panose="02020603050405020304" pitchFamily="18" charset="0"/>
                  <a:ea typeface="宋体" panose="02010600030101010101" pitchFamily="2" charset="-122"/>
                </a:defRPr>
              </a:lvl4pPr>
              <a:lvl5pPr marL="2057400" indent="-228600">
                <a:defRPr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t>R</a:t>
              </a:r>
              <a:r>
                <a:rPr lang="en-US" altLang="zh-CN" sz="2000" baseline="-25000"/>
                <a:t>4</a:t>
              </a:r>
            </a:p>
          </p:txBody>
        </p:sp>
        <p:sp>
          <p:nvSpPr>
            <p:cNvPr id="46" name="Rectangle 22">
              <a:extLst>
                <a:ext uri="{FF2B5EF4-FFF2-40B4-BE49-F238E27FC236}">
                  <a16:creationId xmlns:a16="http://schemas.microsoft.com/office/drawing/2014/main" id="{80BAC4A5-77FD-0801-D787-693B63E77372}"/>
                </a:ext>
              </a:extLst>
            </p:cNvPr>
            <p:cNvSpPr>
              <a:spLocks noChangeArrowheads="1"/>
            </p:cNvSpPr>
            <p:nvPr/>
          </p:nvSpPr>
          <p:spPr bwMode="auto">
            <a:xfrm>
              <a:off x="5009305" y="3855882"/>
              <a:ext cx="436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000" b="1">
                  <a:solidFill>
                    <a:schemeClr val="tx1"/>
                  </a:solidFill>
                  <a:latin typeface="Times New Roman" panose="02020603050405020304" pitchFamily="18" charset="0"/>
                  <a:ea typeface="宋体" panose="02010600030101010101" pitchFamily="2" charset="-122"/>
                </a:defRPr>
              </a:lvl1pPr>
              <a:lvl2pPr marL="742950" indent="-285750">
                <a:defRPr sz="1000" b="1">
                  <a:solidFill>
                    <a:schemeClr val="tx1"/>
                  </a:solidFill>
                  <a:latin typeface="Times New Roman" panose="02020603050405020304" pitchFamily="18" charset="0"/>
                  <a:ea typeface="宋体" panose="02010600030101010101" pitchFamily="2" charset="-122"/>
                </a:defRPr>
              </a:lvl2pPr>
              <a:lvl3pPr marL="1143000" indent="-228600">
                <a:defRPr sz="1000" b="1">
                  <a:solidFill>
                    <a:schemeClr val="tx1"/>
                  </a:solidFill>
                  <a:latin typeface="Times New Roman" panose="02020603050405020304" pitchFamily="18" charset="0"/>
                  <a:ea typeface="宋体" panose="02010600030101010101" pitchFamily="2" charset="-122"/>
                </a:defRPr>
              </a:lvl3pPr>
              <a:lvl4pPr marL="1600200" indent="-228600">
                <a:defRPr sz="1000" b="1">
                  <a:solidFill>
                    <a:schemeClr val="tx1"/>
                  </a:solidFill>
                  <a:latin typeface="Times New Roman" panose="02020603050405020304" pitchFamily="18" charset="0"/>
                  <a:ea typeface="宋体" panose="02010600030101010101" pitchFamily="2" charset="-122"/>
                </a:defRPr>
              </a:lvl4pPr>
              <a:lvl5pPr marL="2057400" indent="-228600">
                <a:defRPr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t>R</a:t>
              </a:r>
              <a:r>
                <a:rPr lang="en-US" altLang="zh-CN" sz="2000" baseline="-25000"/>
                <a:t>3</a:t>
              </a:r>
            </a:p>
          </p:txBody>
        </p:sp>
        <p:sp>
          <p:nvSpPr>
            <p:cNvPr id="47" name="Freeform 23">
              <a:extLst>
                <a:ext uri="{FF2B5EF4-FFF2-40B4-BE49-F238E27FC236}">
                  <a16:creationId xmlns:a16="http://schemas.microsoft.com/office/drawing/2014/main" id="{182A001B-CF64-7923-8645-9065F8C33C80}"/>
                </a:ext>
              </a:extLst>
            </p:cNvPr>
            <p:cNvSpPr>
              <a:spLocks noChangeArrowheads="1"/>
            </p:cNvSpPr>
            <p:nvPr/>
          </p:nvSpPr>
          <p:spPr bwMode="auto">
            <a:xfrm rot="5400000" flipV="1">
              <a:off x="5431955" y="2426338"/>
              <a:ext cx="576263" cy="268288"/>
            </a:xfrm>
            <a:custGeom>
              <a:avLst/>
              <a:gdLst>
                <a:gd name="T0" fmla="*/ 0 w 240"/>
                <a:gd name="T1" fmla="*/ 0 h 192"/>
                <a:gd name="T2" fmla="*/ 363 w 240"/>
                <a:gd name="T3" fmla="*/ 0 h 192"/>
                <a:gd name="T4" fmla="*/ 363 w 240"/>
                <a:gd name="T5" fmla="*/ 169 h 192"/>
                <a:gd name="T6" fmla="*/ 0 60000 65536"/>
                <a:gd name="T7" fmla="*/ 0 60000 65536"/>
                <a:gd name="T8" fmla="*/ 0 60000 65536"/>
              </a:gdLst>
              <a:ahLst/>
              <a:cxnLst>
                <a:cxn ang="T6">
                  <a:pos x="T0" y="T1"/>
                </a:cxn>
                <a:cxn ang="T7">
                  <a:pos x="T2" y="T3"/>
                </a:cxn>
                <a:cxn ang="T8">
                  <a:pos x="T4" y="T5"/>
                </a:cxn>
              </a:cxnLst>
              <a:rect l="0" t="0" r="r" b="b"/>
              <a:pathLst>
                <a:path w="240" h="192">
                  <a:moveTo>
                    <a:pt x="0" y="0"/>
                  </a:moveTo>
                  <a:lnTo>
                    <a:pt x="240" y="0"/>
                  </a:lnTo>
                  <a:lnTo>
                    <a:pt x="240" y="192"/>
                  </a:lnTo>
                </a:path>
              </a:pathLst>
            </a:custGeom>
            <a:noFill/>
            <a:ln w="25400" cap="sq">
              <a:solidFill>
                <a:schemeClr val="tx1"/>
              </a:solidFill>
              <a:round/>
              <a:headEnd type="oval" w="med" len="me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 name="Freeform 40">
              <a:extLst>
                <a:ext uri="{FF2B5EF4-FFF2-40B4-BE49-F238E27FC236}">
                  <a16:creationId xmlns:a16="http://schemas.microsoft.com/office/drawing/2014/main" id="{487EDB25-A196-02F5-DDE8-5C12D51A5143}"/>
                </a:ext>
              </a:extLst>
            </p:cNvPr>
            <p:cNvSpPr>
              <a:spLocks noChangeArrowheads="1"/>
            </p:cNvSpPr>
            <p:nvPr/>
          </p:nvSpPr>
          <p:spPr bwMode="auto">
            <a:xfrm>
              <a:off x="5628009" y="3855882"/>
              <a:ext cx="755650" cy="319088"/>
            </a:xfrm>
            <a:custGeom>
              <a:avLst/>
              <a:gdLst>
                <a:gd name="T0" fmla="*/ 0 w 240"/>
                <a:gd name="T1" fmla="*/ 0 h 192"/>
                <a:gd name="T2" fmla="*/ 476 w 240"/>
                <a:gd name="T3" fmla="*/ 0 h 192"/>
                <a:gd name="T4" fmla="*/ 476 w 240"/>
                <a:gd name="T5" fmla="*/ 201 h 192"/>
                <a:gd name="T6" fmla="*/ 0 60000 65536"/>
                <a:gd name="T7" fmla="*/ 0 60000 65536"/>
                <a:gd name="T8" fmla="*/ 0 60000 65536"/>
              </a:gdLst>
              <a:ahLst/>
              <a:cxnLst>
                <a:cxn ang="T6">
                  <a:pos x="T0" y="T1"/>
                </a:cxn>
                <a:cxn ang="T7">
                  <a:pos x="T2" y="T3"/>
                </a:cxn>
                <a:cxn ang="T8">
                  <a:pos x="T4" y="T5"/>
                </a:cxn>
              </a:cxnLst>
              <a:rect l="0" t="0" r="r" b="b"/>
              <a:pathLst>
                <a:path w="240" h="192">
                  <a:moveTo>
                    <a:pt x="0" y="0"/>
                  </a:moveTo>
                  <a:lnTo>
                    <a:pt x="240" y="0"/>
                  </a:lnTo>
                  <a:lnTo>
                    <a:pt x="240" y="192"/>
                  </a:lnTo>
                </a:path>
              </a:pathLst>
            </a:custGeom>
            <a:noFill/>
            <a:ln w="254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 name="Rectangle 45">
              <a:extLst>
                <a:ext uri="{FF2B5EF4-FFF2-40B4-BE49-F238E27FC236}">
                  <a16:creationId xmlns:a16="http://schemas.microsoft.com/office/drawing/2014/main" id="{F249845B-8E58-6BDC-DA77-87FAC81F35E9}"/>
                </a:ext>
              </a:extLst>
            </p:cNvPr>
            <p:cNvSpPr>
              <a:spLocks noChangeAspect="1" noChangeArrowheads="1"/>
            </p:cNvSpPr>
            <p:nvPr/>
          </p:nvSpPr>
          <p:spPr bwMode="auto">
            <a:xfrm rot="16200000">
              <a:off x="5939670" y="3722795"/>
              <a:ext cx="96838" cy="274638"/>
            </a:xfrm>
            <a:prstGeom prst="rect">
              <a:avLst/>
            </a:prstGeom>
            <a:solidFill>
              <a:schemeClr val="bg1"/>
            </a:solidFill>
            <a:ln w="25400">
              <a:solidFill>
                <a:schemeClr val="tx1"/>
              </a:solidFill>
              <a:miter lim="800000"/>
              <a:headEnd/>
              <a:tailEnd/>
            </a:ln>
          </p:spPr>
          <p:txBody>
            <a:bodyPr vert="eaVert" wrap="none" anchor="ctr"/>
            <a:lstStyle>
              <a:lvl1pPr>
                <a:defRPr sz="1000" b="1">
                  <a:solidFill>
                    <a:schemeClr val="tx1"/>
                  </a:solidFill>
                  <a:latin typeface="Times New Roman" panose="02020603050405020304" pitchFamily="18" charset="0"/>
                  <a:ea typeface="宋体" panose="02010600030101010101" pitchFamily="2" charset="-122"/>
                </a:defRPr>
              </a:lvl1pPr>
              <a:lvl2pPr marL="742950" indent="-285750">
                <a:defRPr sz="1000" b="1">
                  <a:solidFill>
                    <a:schemeClr val="tx1"/>
                  </a:solidFill>
                  <a:latin typeface="Times New Roman" panose="02020603050405020304" pitchFamily="18" charset="0"/>
                  <a:ea typeface="宋体" panose="02010600030101010101" pitchFamily="2" charset="-122"/>
                </a:defRPr>
              </a:lvl2pPr>
              <a:lvl3pPr marL="1143000" indent="-228600">
                <a:defRPr sz="1000" b="1">
                  <a:solidFill>
                    <a:schemeClr val="tx1"/>
                  </a:solidFill>
                  <a:latin typeface="Times New Roman" panose="02020603050405020304" pitchFamily="18" charset="0"/>
                  <a:ea typeface="宋体" panose="02010600030101010101" pitchFamily="2" charset="-122"/>
                </a:defRPr>
              </a:lvl3pPr>
              <a:lvl4pPr marL="1600200" indent="-228600">
                <a:defRPr sz="1000" b="1">
                  <a:solidFill>
                    <a:schemeClr val="tx1"/>
                  </a:solidFill>
                  <a:latin typeface="Times New Roman" panose="02020603050405020304" pitchFamily="18" charset="0"/>
                  <a:ea typeface="宋体" panose="02010600030101010101" pitchFamily="2" charset="-122"/>
                </a:defRPr>
              </a:lvl4pPr>
              <a:lvl5pPr marL="2057400" indent="-228600">
                <a:defRPr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b="0">
                <a:latin typeface="Arial" panose="020B0604020202020204" pitchFamily="34" charset="0"/>
              </a:endParaRPr>
            </a:p>
          </p:txBody>
        </p:sp>
        <p:sp>
          <p:nvSpPr>
            <p:cNvPr id="50" name="矩形 82023">
              <a:extLst>
                <a:ext uri="{FF2B5EF4-FFF2-40B4-BE49-F238E27FC236}">
                  <a16:creationId xmlns:a16="http://schemas.microsoft.com/office/drawing/2014/main" id="{9F15A006-AC08-5AD9-C7AD-9365B72AA41A}"/>
                </a:ext>
              </a:extLst>
            </p:cNvPr>
            <p:cNvSpPr>
              <a:spLocks noChangeArrowheads="1"/>
            </p:cNvSpPr>
            <p:nvPr/>
          </p:nvSpPr>
          <p:spPr bwMode="auto">
            <a:xfrm>
              <a:off x="5947892" y="2837501"/>
              <a:ext cx="400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defRPr sz="1000" b="1">
                  <a:solidFill>
                    <a:schemeClr val="tx1"/>
                  </a:solidFill>
                  <a:latin typeface="Times New Roman" panose="02020603050405020304" pitchFamily="18" charset="0"/>
                  <a:ea typeface="宋体" panose="02010600030101010101" pitchFamily="2" charset="-122"/>
                </a:defRPr>
              </a:lvl1pPr>
              <a:lvl2pPr marL="742950" indent="-285750">
                <a:defRPr sz="1000" b="1">
                  <a:solidFill>
                    <a:schemeClr val="tx1"/>
                  </a:solidFill>
                  <a:latin typeface="Times New Roman" panose="02020603050405020304" pitchFamily="18" charset="0"/>
                  <a:ea typeface="宋体" panose="02010600030101010101" pitchFamily="2" charset="-122"/>
                </a:defRPr>
              </a:lvl2pPr>
              <a:lvl3pPr marL="1143000" indent="-228600">
                <a:defRPr sz="1000" b="1">
                  <a:solidFill>
                    <a:schemeClr val="tx1"/>
                  </a:solidFill>
                  <a:latin typeface="Times New Roman" panose="02020603050405020304" pitchFamily="18" charset="0"/>
                  <a:ea typeface="宋体" panose="02010600030101010101" pitchFamily="2" charset="-122"/>
                </a:defRPr>
              </a:lvl3pPr>
              <a:lvl4pPr marL="1600200" indent="-228600">
                <a:defRPr sz="1000" b="1">
                  <a:solidFill>
                    <a:schemeClr val="tx1"/>
                  </a:solidFill>
                  <a:latin typeface="Times New Roman" panose="02020603050405020304" pitchFamily="18" charset="0"/>
                  <a:ea typeface="宋体" panose="02010600030101010101" pitchFamily="2" charset="-122"/>
                </a:defRPr>
              </a:lvl4pPr>
              <a:lvl5pPr marL="2057400" indent="-228600">
                <a:defRPr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dirty="0"/>
                <a:t>A</a:t>
              </a:r>
              <a:r>
                <a:rPr lang="en-US" altLang="zh-CN" sz="1600" baseline="-25000" dirty="0"/>
                <a:t>3</a:t>
              </a:r>
              <a:endParaRPr lang="en-US" altLang="zh-CN" sz="1600" baseline="-25000" noProof="1"/>
            </a:p>
          </p:txBody>
        </p:sp>
      </p:grpSp>
      <p:grpSp>
        <p:nvGrpSpPr>
          <p:cNvPr id="51" name="组合 50">
            <a:extLst>
              <a:ext uri="{FF2B5EF4-FFF2-40B4-BE49-F238E27FC236}">
                <a16:creationId xmlns:a16="http://schemas.microsoft.com/office/drawing/2014/main" id="{5926A4DB-8EDE-7824-8BF5-27F715ECC089}"/>
              </a:ext>
            </a:extLst>
          </p:cNvPr>
          <p:cNvGrpSpPr/>
          <p:nvPr/>
        </p:nvGrpSpPr>
        <p:grpSpPr>
          <a:xfrm>
            <a:off x="4854781" y="1988840"/>
            <a:ext cx="672613" cy="2484438"/>
            <a:chOff x="3789678" y="1765769"/>
            <a:chExt cx="672613" cy="2484438"/>
          </a:xfrm>
        </p:grpSpPr>
        <p:sp>
          <p:nvSpPr>
            <p:cNvPr id="52" name="Rectangle 24">
              <a:extLst>
                <a:ext uri="{FF2B5EF4-FFF2-40B4-BE49-F238E27FC236}">
                  <a16:creationId xmlns:a16="http://schemas.microsoft.com/office/drawing/2014/main" id="{CAE1B482-1A8C-02C8-3008-6F48D5CFA413}"/>
                </a:ext>
              </a:extLst>
            </p:cNvPr>
            <p:cNvSpPr>
              <a:spLocks noChangeAspect="1" noChangeArrowheads="1"/>
            </p:cNvSpPr>
            <p:nvPr/>
          </p:nvSpPr>
          <p:spPr bwMode="auto">
            <a:xfrm>
              <a:off x="3798763" y="1765769"/>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000" b="1">
                  <a:solidFill>
                    <a:schemeClr val="tx1"/>
                  </a:solidFill>
                  <a:latin typeface="Times New Roman" panose="02020603050405020304" pitchFamily="18" charset="0"/>
                  <a:ea typeface="宋体" panose="02010600030101010101" pitchFamily="2" charset="-122"/>
                </a:defRPr>
              </a:lvl1pPr>
              <a:lvl2pPr marL="742950" indent="-285750">
                <a:defRPr sz="1000" b="1">
                  <a:solidFill>
                    <a:schemeClr val="tx1"/>
                  </a:solidFill>
                  <a:latin typeface="Times New Roman" panose="02020603050405020304" pitchFamily="18" charset="0"/>
                  <a:ea typeface="宋体" panose="02010600030101010101" pitchFamily="2" charset="-122"/>
                </a:defRPr>
              </a:lvl2pPr>
              <a:lvl3pPr marL="1143000" indent="-228600">
                <a:defRPr sz="1000" b="1">
                  <a:solidFill>
                    <a:schemeClr val="tx1"/>
                  </a:solidFill>
                  <a:latin typeface="Times New Roman" panose="02020603050405020304" pitchFamily="18" charset="0"/>
                  <a:ea typeface="宋体" panose="02010600030101010101" pitchFamily="2" charset="-122"/>
                </a:defRPr>
              </a:lvl3pPr>
              <a:lvl4pPr marL="1600200" indent="-228600">
                <a:defRPr sz="1000" b="1">
                  <a:solidFill>
                    <a:schemeClr val="tx1"/>
                  </a:solidFill>
                  <a:latin typeface="Times New Roman" panose="02020603050405020304" pitchFamily="18" charset="0"/>
                  <a:ea typeface="宋体" panose="02010600030101010101" pitchFamily="2" charset="-122"/>
                </a:defRPr>
              </a:lvl4pPr>
              <a:lvl5pPr marL="2057400" indent="-228600">
                <a:defRPr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400" i="1" dirty="0"/>
                <a:t>u</a:t>
              </a:r>
              <a:r>
                <a:rPr lang="en-US" altLang="zh-CN" sz="2400" baseline="-25000" dirty="0"/>
                <a:t>o1</a:t>
              </a:r>
              <a:endParaRPr lang="zh-CN" altLang="zh-CN" sz="2400" baseline="-25000" dirty="0"/>
            </a:p>
          </p:txBody>
        </p:sp>
        <p:sp>
          <p:nvSpPr>
            <p:cNvPr id="53" name="Rectangle 25">
              <a:extLst>
                <a:ext uri="{FF2B5EF4-FFF2-40B4-BE49-F238E27FC236}">
                  <a16:creationId xmlns:a16="http://schemas.microsoft.com/office/drawing/2014/main" id="{9AF11D06-D4B5-D627-B721-29F0F3DE223E}"/>
                </a:ext>
              </a:extLst>
            </p:cNvPr>
            <p:cNvSpPr>
              <a:spLocks noChangeAspect="1" noChangeArrowheads="1"/>
            </p:cNvSpPr>
            <p:nvPr/>
          </p:nvSpPr>
          <p:spPr bwMode="auto">
            <a:xfrm>
              <a:off x="3789678" y="3793007"/>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000" b="1">
                  <a:solidFill>
                    <a:schemeClr val="tx1"/>
                  </a:solidFill>
                  <a:latin typeface="Times New Roman" panose="02020603050405020304" pitchFamily="18" charset="0"/>
                  <a:ea typeface="宋体" panose="02010600030101010101" pitchFamily="2" charset="-122"/>
                </a:defRPr>
              </a:lvl1pPr>
              <a:lvl2pPr marL="742950" indent="-285750">
                <a:defRPr sz="1000" b="1">
                  <a:solidFill>
                    <a:schemeClr val="tx1"/>
                  </a:solidFill>
                  <a:latin typeface="Times New Roman" panose="02020603050405020304" pitchFamily="18" charset="0"/>
                  <a:ea typeface="宋体" panose="02010600030101010101" pitchFamily="2" charset="-122"/>
                </a:defRPr>
              </a:lvl2pPr>
              <a:lvl3pPr marL="1143000" indent="-228600">
                <a:defRPr sz="1000" b="1">
                  <a:solidFill>
                    <a:schemeClr val="tx1"/>
                  </a:solidFill>
                  <a:latin typeface="Times New Roman" panose="02020603050405020304" pitchFamily="18" charset="0"/>
                  <a:ea typeface="宋体" panose="02010600030101010101" pitchFamily="2" charset="-122"/>
                </a:defRPr>
              </a:lvl3pPr>
              <a:lvl4pPr marL="1600200" indent="-228600">
                <a:defRPr sz="1000" b="1">
                  <a:solidFill>
                    <a:schemeClr val="tx1"/>
                  </a:solidFill>
                  <a:latin typeface="Times New Roman" panose="02020603050405020304" pitchFamily="18" charset="0"/>
                  <a:ea typeface="宋体" panose="02010600030101010101" pitchFamily="2" charset="-122"/>
                </a:defRPr>
              </a:lvl4pPr>
              <a:lvl5pPr marL="2057400" indent="-228600">
                <a:defRPr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i="1"/>
                <a:t>u</a:t>
              </a:r>
              <a:r>
                <a:rPr lang="en-US" altLang="zh-CN" sz="2400" baseline="-25000"/>
                <a:t>o2</a:t>
              </a:r>
            </a:p>
          </p:txBody>
        </p:sp>
        <p:sp>
          <p:nvSpPr>
            <p:cNvPr id="54" name="Line 32">
              <a:extLst>
                <a:ext uri="{FF2B5EF4-FFF2-40B4-BE49-F238E27FC236}">
                  <a16:creationId xmlns:a16="http://schemas.microsoft.com/office/drawing/2014/main" id="{F859EA89-EFBF-A846-7B17-39C00ADC4C9C}"/>
                </a:ext>
              </a:extLst>
            </p:cNvPr>
            <p:cNvSpPr>
              <a:spLocks noChangeShapeType="1"/>
            </p:cNvSpPr>
            <p:nvPr/>
          </p:nvSpPr>
          <p:spPr bwMode="auto">
            <a:xfrm rot="16200000" flipV="1">
              <a:off x="3228583" y="3066458"/>
              <a:ext cx="1564404" cy="1"/>
            </a:xfrm>
            <a:prstGeom prst="line">
              <a:avLst/>
            </a:prstGeom>
            <a:noFill/>
            <a:ln w="254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55" name="Rectangle 41">
              <a:extLst>
                <a:ext uri="{FF2B5EF4-FFF2-40B4-BE49-F238E27FC236}">
                  <a16:creationId xmlns:a16="http://schemas.microsoft.com/office/drawing/2014/main" id="{69880E79-FB07-B77F-A962-9755259C3E53}"/>
                </a:ext>
              </a:extLst>
            </p:cNvPr>
            <p:cNvSpPr>
              <a:spLocks noChangeAspect="1" noChangeArrowheads="1"/>
            </p:cNvSpPr>
            <p:nvPr/>
          </p:nvSpPr>
          <p:spPr bwMode="auto">
            <a:xfrm rot="10800000">
              <a:off x="3967449" y="2413469"/>
              <a:ext cx="96838" cy="274638"/>
            </a:xfrm>
            <a:prstGeom prst="rect">
              <a:avLst/>
            </a:prstGeom>
            <a:solidFill>
              <a:schemeClr val="bg1"/>
            </a:solidFill>
            <a:ln w="25400">
              <a:solidFill>
                <a:schemeClr val="tx1"/>
              </a:solidFill>
              <a:miter lim="800000"/>
              <a:headEnd/>
              <a:tailEnd/>
            </a:ln>
          </p:spPr>
          <p:txBody>
            <a:bodyPr rot="10800000" wrap="none" anchor="ctr"/>
            <a:lstStyle>
              <a:lvl1pPr>
                <a:defRPr sz="1000" b="1">
                  <a:solidFill>
                    <a:schemeClr val="tx1"/>
                  </a:solidFill>
                  <a:latin typeface="Times New Roman" panose="02020603050405020304" pitchFamily="18" charset="0"/>
                  <a:ea typeface="宋体" panose="02010600030101010101" pitchFamily="2" charset="-122"/>
                </a:defRPr>
              </a:lvl1pPr>
              <a:lvl2pPr marL="742950" indent="-285750">
                <a:defRPr sz="1000" b="1">
                  <a:solidFill>
                    <a:schemeClr val="tx1"/>
                  </a:solidFill>
                  <a:latin typeface="Times New Roman" panose="02020603050405020304" pitchFamily="18" charset="0"/>
                  <a:ea typeface="宋体" panose="02010600030101010101" pitchFamily="2" charset="-122"/>
                </a:defRPr>
              </a:lvl2pPr>
              <a:lvl3pPr marL="1143000" indent="-228600">
                <a:defRPr sz="1000" b="1">
                  <a:solidFill>
                    <a:schemeClr val="tx1"/>
                  </a:solidFill>
                  <a:latin typeface="Times New Roman" panose="02020603050405020304" pitchFamily="18" charset="0"/>
                  <a:ea typeface="宋体" panose="02010600030101010101" pitchFamily="2" charset="-122"/>
                </a:defRPr>
              </a:lvl3pPr>
              <a:lvl4pPr marL="1600200" indent="-228600">
                <a:defRPr sz="1000" b="1">
                  <a:solidFill>
                    <a:schemeClr val="tx1"/>
                  </a:solidFill>
                  <a:latin typeface="Times New Roman" panose="02020603050405020304" pitchFamily="18" charset="0"/>
                  <a:ea typeface="宋体" panose="02010600030101010101" pitchFamily="2" charset="-122"/>
                </a:defRPr>
              </a:lvl4pPr>
              <a:lvl5pPr marL="2057400" indent="-228600">
                <a:defRPr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b="0">
                <a:latin typeface="Arial" panose="020B0604020202020204" pitchFamily="34" charset="0"/>
              </a:endParaRPr>
            </a:p>
          </p:txBody>
        </p:sp>
        <p:sp>
          <p:nvSpPr>
            <p:cNvPr id="56" name="Rectangle 42">
              <a:extLst>
                <a:ext uri="{FF2B5EF4-FFF2-40B4-BE49-F238E27FC236}">
                  <a16:creationId xmlns:a16="http://schemas.microsoft.com/office/drawing/2014/main" id="{BFAA6DC3-E723-D0B5-A580-EC9C86F836B3}"/>
                </a:ext>
              </a:extLst>
            </p:cNvPr>
            <p:cNvSpPr>
              <a:spLocks noChangeAspect="1" noChangeArrowheads="1"/>
            </p:cNvSpPr>
            <p:nvPr/>
          </p:nvSpPr>
          <p:spPr bwMode="auto">
            <a:xfrm rot="10800000">
              <a:off x="3962366" y="2922316"/>
              <a:ext cx="96838" cy="274638"/>
            </a:xfrm>
            <a:prstGeom prst="rect">
              <a:avLst/>
            </a:prstGeom>
            <a:solidFill>
              <a:schemeClr val="bg1"/>
            </a:solidFill>
            <a:ln w="25400">
              <a:solidFill>
                <a:schemeClr val="tx1"/>
              </a:solidFill>
              <a:miter lim="800000"/>
              <a:headEnd/>
              <a:tailEnd/>
            </a:ln>
          </p:spPr>
          <p:txBody>
            <a:bodyPr rot="10800000" wrap="none" anchor="ctr"/>
            <a:lstStyle>
              <a:lvl1pPr>
                <a:defRPr sz="1000" b="1">
                  <a:solidFill>
                    <a:schemeClr val="tx1"/>
                  </a:solidFill>
                  <a:latin typeface="Times New Roman" panose="02020603050405020304" pitchFamily="18" charset="0"/>
                  <a:ea typeface="宋体" panose="02010600030101010101" pitchFamily="2" charset="-122"/>
                </a:defRPr>
              </a:lvl1pPr>
              <a:lvl2pPr marL="742950" indent="-285750">
                <a:defRPr sz="1000" b="1">
                  <a:solidFill>
                    <a:schemeClr val="tx1"/>
                  </a:solidFill>
                  <a:latin typeface="Times New Roman" panose="02020603050405020304" pitchFamily="18" charset="0"/>
                  <a:ea typeface="宋体" panose="02010600030101010101" pitchFamily="2" charset="-122"/>
                </a:defRPr>
              </a:lvl2pPr>
              <a:lvl3pPr marL="1143000" indent="-228600">
                <a:defRPr sz="1000" b="1">
                  <a:solidFill>
                    <a:schemeClr val="tx1"/>
                  </a:solidFill>
                  <a:latin typeface="Times New Roman" panose="02020603050405020304" pitchFamily="18" charset="0"/>
                  <a:ea typeface="宋体" panose="02010600030101010101" pitchFamily="2" charset="-122"/>
                </a:defRPr>
              </a:lvl3pPr>
              <a:lvl4pPr marL="1600200" indent="-228600">
                <a:defRPr sz="1000" b="1">
                  <a:solidFill>
                    <a:schemeClr val="tx1"/>
                  </a:solidFill>
                  <a:latin typeface="Times New Roman" panose="02020603050405020304" pitchFamily="18" charset="0"/>
                  <a:ea typeface="宋体" panose="02010600030101010101" pitchFamily="2" charset="-122"/>
                </a:defRPr>
              </a:lvl4pPr>
              <a:lvl5pPr marL="2057400" indent="-228600">
                <a:defRPr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b="0">
                <a:latin typeface="Arial" panose="020B0604020202020204" pitchFamily="34" charset="0"/>
              </a:endParaRPr>
            </a:p>
          </p:txBody>
        </p:sp>
        <p:sp>
          <p:nvSpPr>
            <p:cNvPr id="57" name="Rectangle 43">
              <a:extLst>
                <a:ext uri="{FF2B5EF4-FFF2-40B4-BE49-F238E27FC236}">
                  <a16:creationId xmlns:a16="http://schemas.microsoft.com/office/drawing/2014/main" id="{B2DCDEF6-B6D9-3288-C97F-5AE2EEE9EFBE}"/>
                </a:ext>
              </a:extLst>
            </p:cNvPr>
            <p:cNvSpPr>
              <a:spLocks noChangeAspect="1" noChangeArrowheads="1"/>
            </p:cNvSpPr>
            <p:nvPr/>
          </p:nvSpPr>
          <p:spPr bwMode="auto">
            <a:xfrm rot="10800000">
              <a:off x="3962367" y="3420257"/>
              <a:ext cx="96838" cy="274638"/>
            </a:xfrm>
            <a:prstGeom prst="rect">
              <a:avLst/>
            </a:prstGeom>
            <a:solidFill>
              <a:schemeClr val="bg1"/>
            </a:solidFill>
            <a:ln w="25400">
              <a:solidFill>
                <a:schemeClr val="tx1"/>
              </a:solidFill>
              <a:miter lim="800000"/>
              <a:headEnd/>
              <a:tailEnd/>
            </a:ln>
          </p:spPr>
          <p:txBody>
            <a:bodyPr rot="10800000" wrap="none" anchor="ctr"/>
            <a:lstStyle>
              <a:lvl1pPr>
                <a:defRPr sz="1000" b="1">
                  <a:solidFill>
                    <a:schemeClr val="tx1"/>
                  </a:solidFill>
                  <a:latin typeface="Times New Roman" panose="02020603050405020304" pitchFamily="18" charset="0"/>
                  <a:ea typeface="宋体" panose="02010600030101010101" pitchFamily="2" charset="-122"/>
                </a:defRPr>
              </a:lvl1pPr>
              <a:lvl2pPr marL="742950" indent="-285750">
                <a:defRPr sz="1000" b="1">
                  <a:solidFill>
                    <a:schemeClr val="tx1"/>
                  </a:solidFill>
                  <a:latin typeface="Times New Roman" panose="02020603050405020304" pitchFamily="18" charset="0"/>
                  <a:ea typeface="宋体" panose="02010600030101010101" pitchFamily="2" charset="-122"/>
                </a:defRPr>
              </a:lvl2pPr>
              <a:lvl3pPr marL="1143000" indent="-228600">
                <a:defRPr sz="1000" b="1">
                  <a:solidFill>
                    <a:schemeClr val="tx1"/>
                  </a:solidFill>
                  <a:latin typeface="Times New Roman" panose="02020603050405020304" pitchFamily="18" charset="0"/>
                  <a:ea typeface="宋体" panose="02010600030101010101" pitchFamily="2" charset="-122"/>
                </a:defRPr>
              </a:lvl3pPr>
              <a:lvl4pPr marL="1600200" indent="-228600">
                <a:defRPr sz="1000" b="1">
                  <a:solidFill>
                    <a:schemeClr val="tx1"/>
                  </a:solidFill>
                  <a:latin typeface="Times New Roman" panose="02020603050405020304" pitchFamily="18" charset="0"/>
                  <a:ea typeface="宋体" panose="02010600030101010101" pitchFamily="2" charset="-122"/>
                </a:defRPr>
              </a:lvl4pPr>
              <a:lvl5pPr marL="2057400" indent="-228600">
                <a:defRPr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800" b="0">
                <a:latin typeface="Arial" panose="020B0604020202020204" pitchFamily="34" charset="0"/>
              </a:endParaRPr>
            </a:p>
          </p:txBody>
        </p:sp>
        <p:sp>
          <p:nvSpPr>
            <p:cNvPr id="58" name="Rectangle 46">
              <a:extLst>
                <a:ext uri="{FF2B5EF4-FFF2-40B4-BE49-F238E27FC236}">
                  <a16:creationId xmlns:a16="http://schemas.microsoft.com/office/drawing/2014/main" id="{8C1289C4-185F-BE56-0569-0C275BE84596}"/>
                </a:ext>
              </a:extLst>
            </p:cNvPr>
            <p:cNvSpPr>
              <a:spLocks noChangeArrowheads="1"/>
            </p:cNvSpPr>
            <p:nvPr/>
          </p:nvSpPr>
          <p:spPr bwMode="auto">
            <a:xfrm>
              <a:off x="4020949" y="2345376"/>
              <a:ext cx="436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000" b="1">
                  <a:solidFill>
                    <a:schemeClr val="tx1"/>
                  </a:solidFill>
                  <a:latin typeface="Times New Roman" panose="02020603050405020304" pitchFamily="18" charset="0"/>
                  <a:ea typeface="宋体" panose="02010600030101010101" pitchFamily="2" charset="-122"/>
                </a:defRPr>
              </a:lvl1pPr>
              <a:lvl2pPr marL="742950" indent="-285750">
                <a:defRPr sz="1000" b="1">
                  <a:solidFill>
                    <a:schemeClr val="tx1"/>
                  </a:solidFill>
                  <a:latin typeface="Times New Roman" panose="02020603050405020304" pitchFamily="18" charset="0"/>
                  <a:ea typeface="宋体" panose="02010600030101010101" pitchFamily="2" charset="-122"/>
                </a:defRPr>
              </a:lvl2pPr>
              <a:lvl3pPr marL="1143000" indent="-228600">
                <a:defRPr sz="1000" b="1">
                  <a:solidFill>
                    <a:schemeClr val="tx1"/>
                  </a:solidFill>
                  <a:latin typeface="Times New Roman" panose="02020603050405020304" pitchFamily="18" charset="0"/>
                  <a:ea typeface="宋体" panose="02010600030101010101" pitchFamily="2" charset="-122"/>
                </a:defRPr>
              </a:lvl3pPr>
              <a:lvl4pPr marL="1600200" indent="-228600">
                <a:defRPr sz="1000" b="1">
                  <a:solidFill>
                    <a:schemeClr val="tx1"/>
                  </a:solidFill>
                  <a:latin typeface="Times New Roman" panose="02020603050405020304" pitchFamily="18" charset="0"/>
                  <a:ea typeface="宋体" panose="02010600030101010101" pitchFamily="2" charset="-122"/>
                </a:defRPr>
              </a:lvl4pPr>
              <a:lvl5pPr marL="2057400" indent="-228600">
                <a:defRPr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dirty="0"/>
                <a:t>R</a:t>
              </a:r>
              <a:r>
                <a:rPr lang="en-US" altLang="zh-CN" sz="2000" baseline="-25000" dirty="0"/>
                <a:t>2</a:t>
              </a:r>
            </a:p>
          </p:txBody>
        </p:sp>
        <p:sp>
          <p:nvSpPr>
            <p:cNvPr id="59" name="Rectangle 47">
              <a:extLst>
                <a:ext uri="{FF2B5EF4-FFF2-40B4-BE49-F238E27FC236}">
                  <a16:creationId xmlns:a16="http://schemas.microsoft.com/office/drawing/2014/main" id="{F3F0D428-A36C-05BE-0ECF-BE0D33E46739}"/>
                </a:ext>
              </a:extLst>
            </p:cNvPr>
            <p:cNvSpPr>
              <a:spLocks noChangeArrowheads="1"/>
            </p:cNvSpPr>
            <p:nvPr/>
          </p:nvSpPr>
          <p:spPr bwMode="auto">
            <a:xfrm>
              <a:off x="4025728" y="3350072"/>
              <a:ext cx="436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000" b="1">
                  <a:solidFill>
                    <a:schemeClr val="tx1"/>
                  </a:solidFill>
                  <a:latin typeface="Times New Roman" panose="02020603050405020304" pitchFamily="18" charset="0"/>
                  <a:ea typeface="宋体" panose="02010600030101010101" pitchFamily="2" charset="-122"/>
                </a:defRPr>
              </a:lvl1pPr>
              <a:lvl2pPr marL="742950" indent="-285750">
                <a:defRPr sz="1000" b="1">
                  <a:solidFill>
                    <a:schemeClr val="tx1"/>
                  </a:solidFill>
                  <a:latin typeface="Times New Roman" panose="02020603050405020304" pitchFamily="18" charset="0"/>
                  <a:ea typeface="宋体" panose="02010600030101010101" pitchFamily="2" charset="-122"/>
                </a:defRPr>
              </a:lvl2pPr>
              <a:lvl3pPr marL="1143000" indent="-228600">
                <a:defRPr sz="1000" b="1">
                  <a:solidFill>
                    <a:schemeClr val="tx1"/>
                  </a:solidFill>
                  <a:latin typeface="Times New Roman" panose="02020603050405020304" pitchFamily="18" charset="0"/>
                  <a:ea typeface="宋体" panose="02010600030101010101" pitchFamily="2" charset="-122"/>
                </a:defRPr>
              </a:lvl3pPr>
              <a:lvl4pPr marL="1600200" indent="-228600">
                <a:defRPr sz="1000" b="1">
                  <a:solidFill>
                    <a:schemeClr val="tx1"/>
                  </a:solidFill>
                  <a:latin typeface="Times New Roman" panose="02020603050405020304" pitchFamily="18" charset="0"/>
                  <a:ea typeface="宋体" panose="02010600030101010101" pitchFamily="2" charset="-122"/>
                </a:defRPr>
              </a:lvl4pPr>
              <a:lvl5pPr marL="2057400" indent="-228600">
                <a:defRPr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dirty="0"/>
                <a:t>R</a:t>
              </a:r>
              <a:r>
                <a:rPr lang="en-US" altLang="zh-CN" sz="2000" baseline="-25000" dirty="0"/>
                <a:t>2</a:t>
              </a:r>
            </a:p>
          </p:txBody>
        </p:sp>
        <p:sp>
          <p:nvSpPr>
            <p:cNvPr id="60" name="Rectangle 48">
              <a:extLst>
                <a:ext uri="{FF2B5EF4-FFF2-40B4-BE49-F238E27FC236}">
                  <a16:creationId xmlns:a16="http://schemas.microsoft.com/office/drawing/2014/main" id="{3F7E5AA4-89FD-BECA-0372-22F0B57FE070}"/>
                </a:ext>
              </a:extLst>
            </p:cNvPr>
            <p:cNvSpPr>
              <a:spLocks noChangeArrowheads="1"/>
            </p:cNvSpPr>
            <p:nvPr/>
          </p:nvSpPr>
          <p:spPr bwMode="auto">
            <a:xfrm>
              <a:off x="4020949" y="2845308"/>
              <a:ext cx="436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1000" b="1">
                  <a:solidFill>
                    <a:schemeClr val="tx1"/>
                  </a:solidFill>
                  <a:latin typeface="Times New Roman" panose="02020603050405020304" pitchFamily="18" charset="0"/>
                  <a:ea typeface="宋体" panose="02010600030101010101" pitchFamily="2" charset="-122"/>
                </a:defRPr>
              </a:lvl1pPr>
              <a:lvl2pPr marL="742950" indent="-285750">
                <a:defRPr sz="1000" b="1">
                  <a:solidFill>
                    <a:schemeClr val="tx1"/>
                  </a:solidFill>
                  <a:latin typeface="Times New Roman" panose="02020603050405020304" pitchFamily="18" charset="0"/>
                  <a:ea typeface="宋体" panose="02010600030101010101" pitchFamily="2" charset="-122"/>
                </a:defRPr>
              </a:lvl2pPr>
              <a:lvl3pPr marL="1143000" indent="-228600">
                <a:defRPr sz="1000" b="1">
                  <a:solidFill>
                    <a:schemeClr val="tx1"/>
                  </a:solidFill>
                  <a:latin typeface="Times New Roman" panose="02020603050405020304" pitchFamily="18" charset="0"/>
                  <a:ea typeface="宋体" panose="02010600030101010101" pitchFamily="2" charset="-122"/>
                </a:defRPr>
              </a:lvl3pPr>
              <a:lvl4pPr marL="1600200" indent="-228600">
                <a:defRPr sz="1000" b="1">
                  <a:solidFill>
                    <a:schemeClr val="tx1"/>
                  </a:solidFill>
                  <a:latin typeface="Times New Roman" panose="02020603050405020304" pitchFamily="18" charset="0"/>
                  <a:ea typeface="宋体" panose="02010600030101010101" pitchFamily="2" charset="-122"/>
                </a:defRPr>
              </a:lvl4pPr>
              <a:lvl5pPr marL="2057400" indent="-228600">
                <a:defRPr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dirty="0"/>
                <a:t>R</a:t>
              </a:r>
              <a:r>
                <a:rPr lang="en-US" altLang="zh-CN" sz="2000" baseline="-25000" dirty="0"/>
                <a:t>1</a:t>
              </a:r>
            </a:p>
          </p:txBody>
        </p:sp>
        <p:sp>
          <p:nvSpPr>
            <p:cNvPr id="61" name="AutoShape 35">
              <a:extLst>
                <a:ext uri="{FF2B5EF4-FFF2-40B4-BE49-F238E27FC236}">
                  <a16:creationId xmlns:a16="http://schemas.microsoft.com/office/drawing/2014/main" id="{40A5AC2F-D945-2E45-9766-45080F8D3750}"/>
                </a:ext>
              </a:extLst>
            </p:cNvPr>
            <p:cNvSpPr>
              <a:spLocks noChangeArrowheads="1"/>
            </p:cNvSpPr>
            <p:nvPr/>
          </p:nvSpPr>
          <p:spPr bwMode="auto">
            <a:xfrm flipH="1" flipV="1">
              <a:off x="3980175" y="2806369"/>
              <a:ext cx="61217" cy="58248"/>
            </a:xfrm>
            <a:prstGeom prst="flowChartConnector">
              <a:avLst/>
            </a:prstGeom>
            <a:solidFill>
              <a:schemeClr val="tx1"/>
            </a:solidFill>
            <a:ln w="15875">
              <a:solidFill>
                <a:srgbClr val="000000"/>
              </a:solidFill>
              <a:round/>
              <a:headEnd/>
              <a:tailEnd/>
            </a:ln>
          </p:spPr>
          <p:txBody>
            <a:bodyPr anchor="ctr"/>
            <a:lstStyle>
              <a:lvl1pPr>
                <a:defRPr sz="1000" b="1">
                  <a:solidFill>
                    <a:schemeClr val="tx1"/>
                  </a:solidFill>
                  <a:latin typeface="Times New Roman" panose="02020603050405020304" pitchFamily="18" charset="0"/>
                  <a:ea typeface="宋体" panose="02010600030101010101" pitchFamily="2" charset="-122"/>
                </a:defRPr>
              </a:lvl1pPr>
              <a:lvl2pPr marL="742950" indent="-285750">
                <a:defRPr sz="1000" b="1">
                  <a:solidFill>
                    <a:schemeClr val="tx1"/>
                  </a:solidFill>
                  <a:latin typeface="Times New Roman" panose="02020603050405020304" pitchFamily="18" charset="0"/>
                  <a:ea typeface="宋体" panose="02010600030101010101" pitchFamily="2" charset="-122"/>
                </a:defRPr>
              </a:lvl2pPr>
              <a:lvl3pPr marL="1143000" indent="-228600">
                <a:defRPr sz="1000" b="1">
                  <a:solidFill>
                    <a:schemeClr val="tx1"/>
                  </a:solidFill>
                  <a:latin typeface="Times New Roman" panose="02020603050405020304" pitchFamily="18" charset="0"/>
                  <a:ea typeface="宋体" panose="02010600030101010101" pitchFamily="2" charset="-122"/>
                </a:defRPr>
              </a:lvl3pPr>
              <a:lvl4pPr marL="1600200" indent="-228600">
                <a:defRPr sz="1000" b="1">
                  <a:solidFill>
                    <a:schemeClr val="tx1"/>
                  </a:solidFill>
                  <a:latin typeface="Times New Roman" panose="02020603050405020304" pitchFamily="18" charset="0"/>
                  <a:ea typeface="宋体" panose="02010600030101010101" pitchFamily="2" charset="-122"/>
                </a:defRPr>
              </a:lvl4pPr>
              <a:lvl5pPr marL="2057400" indent="-228600">
                <a:defRPr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 name="AutoShape 35">
              <a:extLst>
                <a:ext uri="{FF2B5EF4-FFF2-40B4-BE49-F238E27FC236}">
                  <a16:creationId xmlns:a16="http://schemas.microsoft.com/office/drawing/2014/main" id="{E3F2DE50-460D-C25E-57F3-7AA9F46012E2}"/>
                </a:ext>
              </a:extLst>
            </p:cNvPr>
            <p:cNvSpPr>
              <a:spLocks noChangeArrowheads="1"/>
            </p:cNvSpPr>
            <p:nvPr/>
          </p:nvSpPr>
          <p:spPr bwMode="auto">
            <a:xfrm flipH="1" flipV="1">
              <a:off x="3978667" y="3270091"/>
              <a:ext cx="61217" cy="58248"/>
            </a:xfrm>
            <a:prstGeom prst="flowChartConnector">
              <a:avLst/>
            </a:prstGeom>
            <a:solidFill>
              <a:schemeClr val="tx1"/>
            </a:solidFill>
            <a:ln w="15875">
              <a:solidFill>
                <a:srgbClr val="000000"/>
              </a:solidFill>
              <a:round/>
              <a:headEnd/>
              <a:tailEnd/>
            </a:ln>
          </p:spPr>
          <p:txBody>
            <a:bodyPr anchor="ctr"/>
            <a:lstStyle>
              <a:lvl1pPr>
                <a:defRPr sz="1000" b="1">
                  <a:solidFill>
                    <a:schemeClr val="tx1"/>
                  </a:solidFill>
                  <a:latin typeface="Times New Roman" panose="02020603050405020304" pitchFamily="18" charset="0"/>
                  <a:ea typeface="宋体" panose="02010600030101010101" pitchFamily="2" charset="-122"/>
                </a:defRPr>
              </a:lvl1pPr>
              <a:lvl2pPr marL="742950" indent="-285750">
                <a:defRPr sz="1000" b="1">
                  <a:solidFill>
                    <a:schemeClr val="tx1"/>
                  </a:solidFill>
                  <a:latin typeface="Times New Roman" panose="02020603050405020304" pitchFamily="18" charset="0"/>
                  <a:ea typeface="宋体" panose="02010600030101010101" pitchFamily="2" charset="-122"/>
                </a:defRPr>
              </a:lvl2pPr>
              <a:lvl3pPr marL="1143000" indent="-228600">
                <a:defRPr sz="1000" b="1">
                  <a:solidFill>
                    <a:schemeClr val="tx1"/>
                  </a:solidFill>
                  <a:latin typeface="Times New Roman" panose="02020603050405020304" pitchFamily="18" charset="0"/>
                  <a:ea typeface="宋体" panose="02010600030101010101" pitchFamily="2" charset="-122"/>
                </a:defRPr>
              </a:lvl3pPr>
              <a:lvl4pPr marL="1600200" indent="-228600">
                <a:defRPr sz="1000" b="1">
                  <a:solidFill>
                    <a:schemeClr val="tx1"/>
                  </a:solidFill>
                  <a:latin typeface="Times New Roman" panose="02020603050405020304" pitchFamily="18" charset="0"/>
                  <a:ea typeface="宋体" panose="02010600030101010101" pitchFamily="2" charset="-122"/>
                </a:defRPr>
              </a:lvl4pPr>
              <a:lvl5pPr marL="2057400" indent="-228600">
                <a:defRPr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63" name="标题 32770">
            <a:extLst>
              <a:ext uri="{FF2B5EF4-FFF2-40B4-BE49-F238E27FC236}">
                <a16:creationId xmlns:a16="http://schemas.microsoft.com/office/drawing/2014/main" id="{4BE65002-EAE9-A8CA-1C68-26AD006F9502}"/>
              </a:ext>
            </a:extLst>
          </p:cNvPr>
          <p:cNvSpPr>
            <a:spLocks noGrp="1"/>
          </p:cNvSpPr>
          <p:nvPr>
            <p:ph type="title"/>
          </p:nvPr>
        </p:nvSpPr>
        <p:spPr>
          <a:xfrm>
            <a:off x="323849" y="908050"/>
            <a:ext cx="4703619" cy="609600"/>
          </a:xfrm>
        </p:spPr>
        <p:txBody>
          <a:bodyPr anchor="ctr"/>
          <a:lstStyle/>
          <a:p>
            <a:pPr algn="l">
              <a:spcBef>
                <a:spcPct val="50000"/>
              </a:spcBef>
            </a:pPr>
            <a:r>
              <a:rPr lang="zh-CN" altLang="en-US" sz="3200" dirty="0">
                <a:solidFill>
                  <a:schemeClr val="tx1"/>
                </a:solidFill>
                <a:latin typeface="华文行楷" panose="02010800040101010101" pitchFamily="2" charset="-122"/>
                <a:ea typeface="华文行楷" panose="02010800040101010101" pitchFamily="2" charset="-122"/>
              </a:rPr>
              <a:t>三运放仪表放大器</a:t>
            </a:r>
            <a:endParaRPr lang="zh-CN" altLang="en-US" sz="2800" dirty="0">
              <a:solidFill>
                <a:schemeClr val="tx1"/>
              </a:solidFill>
              <a:latin typeface="宋体" panose="02010600030101010101" pitchFamily="2" charset="-122"/>
            </a:endParaRPr>
          </a:p>
        </p:txBody>
      </p:sp>
      <mc:AlternateContent xmlns:mc="http://schemas.openxmlformats.org/markup-compatibility/2006" xmlns:a14="http://schemas.microsoft.com/office/drawing/2010/main">
        <mc:Choice Requires="a14">
          <p:sp>
            <p:nvSpPr>
              <p:cNvPr id="64" name="对象 63">
                <a:extLst>
                  <a:ext uri="{FF2B5EF4-FFF2-40B4-BE49-F238E27FC236}">
                    <a16:creationId xmlns:a16="http://schemas.microsoft.com/office/drawing/2014/main" id="{AACB78D9-46C6-9993-9F0B-93FFC690E4D6}"/>
                  </a:ext>
                </a:extLst>
              </p:cNvPr>
              <p:cNvSpPr txBox="1"/>
              <p:nvPr/>
            </p:nvSpPr>
            <p:spPr>
              <a:xfrm>
                <a:off x="3569587" y="4879137"/>
                <a:ext cx="3162514" cy="918612"/>
              </a:xfrm>
              <a:prstGeom prst="rect">
                <a:avLst/>
              </a:prstGeom>
              <a:solidFill>
                <a:srgbClr val="66FFFF"/>
              </a:solidFill>
              <a:ln w="9525" cap="flat" cmpd="sng">
                <a:solidFill>
                  <a:srgbClr val="FF3300"/>
                </a:solidFill>
                <a:prstDash val="solid"/>
                <a:miter/>
                <a:headEnd type="none" w="med" len="med"/>
                <a:tailEnd type="none" w="med" len="med"/>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400" i="1" smtClean="0">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𝑢</m:t>
                          </m:r>
                        </m:e>
                        <m:sub>
                          <m:r>
                            <m:rPr>
                              <m:sty m:val="p"/>
                            </m:rPr>
                            <a:rPr lang="zh-CN" altLang="en-US" sz="2400" i="0">
                              <a:solidFill>
                                <a:srgbClr val="000000"/>
                              </a:solidFill>
                              <a:latin typeface="Cambria Math" panose="02040503050406030204" pitchFamily="18" charset="0"/>
                            </a:rPr>
                            <m:t>O</m:t>
                          </m:r>
                        </m:sub>
                      </m:sSub>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𝑅</m:t>
                              </m:r>
                            </m:e>
                            <m:sub>
                              <m:r>
                                <a:rPr lang="en-US" altLang="zh-CN" sz="2400" b="0" i="0" smtClean="0">
                                  <a:solidFill>
                                    <a:srgbClr val="000000"/>
                                  </a:solidFill>
                                  <a:latin typeface="Cambria Math" panose="02040503050406030204" pitchFamily="18" charset="0"/>
                                </a:rPr>
                                <m:t>4</m:t>
                              </m:r>
                            </m:sub>
                          </m:sSub>
                        </m:num>
                        <m:den>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𝑅</m:t>
                              </m:r>
                            </m:e>
                            <m:sub>
                              <m:r>
                                <a:rPr lang="en-US" altLang="zh-CN" sz="2400" b="0" i="0" smtClean="0">
                                  <a:solidFill>
                                    <a:srgbClr val="000000"/>
                                  </a:solidFill>
                                  <a:latin typeface="Cambria Math" panose="02040503050406030204" pitchFamily="18" charset="0"/>
                                </a:rPr>
                                <m:t>3</m:t>
                              </m:r>
                            </m:sub>
                          </m:sSub>
                        </m:den>
                      </m:f>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𝑢</m:t>
                          </m:r>
                        </m:e>
                        <m:sub>
                          <m:r>
                            <m:rPr>
                              <m:nor/>
                            </m:rPr>
                            <a:rPr lang="zh-CN" altLang="en-US" sz="2400" i="0">
                              <a:solidFill>
                                <a:srgbClr val="000000"/>
                              </a:solidFill>
                              <a:latin typeface="Cambria Math" panose="02040503050406030204" pitchFamily="18" charset="0"/>
                            </a:rPr>
                            <m:t>I</m:t>
                          </m:r>
                          <m:r>
                            <m:rPr>
                              <m:nor/>
                            </m:rPr>
                            <a:rPr lang="zh-CN" altLang="en-US" sz="2400" i="0">
                              <a:solidFill>
                                <a:srgbClr val="000000"/>
                              </a:solidFill>
                              <a:latin typeface="Cambria Math" panose="02040503050406030204" pitchFamily="18" charset="0"/>
                            </a:rPr>
                            <m:t>2</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𝑢</m:t>
                          </m:r>
                        </m:e>
                        <m:sub>
                          <m:r>
                            <m:rPr>
                              <m:nor/>
                            </m:rPr>
                            <a:rPr lang="zh-CN" altLang="en-US" sz="2400" i="0">
                              <a:solidFill>
                                <a:srgbClr val="000000"/>
                              </a:solidFill>
                              <a:latin typeface="Cambria Math" panose="02040503050406030204" pitchFamily="18" charset="0"/>
                            </a:rPr>
                            <m:t>I</m:t>
                          </m:r>
                          <m:r>
                            <m:rPr>
                              <m:nor/>
                            </m:rPr>
                            <a:rPr lang="zh-CN" altLang="en-US" sz="2400" i="0">
                              <a:solidFill>
                                <a:srgbClr val="000000"/>
                              </a:solidFill>
                              <a:latin typeface="Cambria Math" panose="02040503050406030204" pitchFamily="18" charset="0"/>
                            </a:rPr>
                            <m:t>1</m:t>
                          </m:r>
                        </m:sub>
                      </m:sSub>
                      <m:r>
                        <a:rPr lang="zh-CN" altLang="en-US" sz="2400" i="1">
                          <a:solidFill>
                            <a:srgbClr val="000000"/>
                          </a:solidFill>
                          <a:latin typeface="Cambria Math" panose="02040503050406030204" pitchFamily="18" charset="0"/>
                        </a:rPr>
                        <m:t>)</m:t>
                      </m:r>
                    </m:oMath>
                  </m:oMathPara>
                </a14:m>
                <a:endParaRPr lang="zh-CN" altLang="en-US" sz="2400" dirty="0"/>
              </a:p>
            </p:txBody>
          </p:sp>
        </mc:Choice>
        <mc:Fallback xmlns="">
          <p:sp>
            <p:nvSpPr>
              <p:cNvPr id="64" name="对象 63">
                <a:extLst>
                  <a:ext uri="{FF2B5EF4-FFF2-40B4-BE49-F238E27FC236}">
                    <a16:creationId xmlns:a16="http://schemas.microsoft.com/office/drawing/2014/main" id="{AACB78D9-46C6-9993-9F0B-93FFC690E4D6}"/>
                  </a:ext>
                </a:extLst>
              </p:cNvPr>
              <p:cNvSpPr txBox="1">
                <a:spLocks noRot="1" noChangeAspect="1" noMove="1" noResize="1" noEditPoints="1" noAdjustHandles="1" noChangeArrowheads="1" noChangeShapeType="1" noTextEdit="1"/>
              </p:cNvSpPr>
              <p:nvPr/>
            </p:nvSpPr>
            <p:spPr>
              <a:xfrm>
                <a:off x="3569587" y="4879137"/>
                <a:ext cx="3162514" cy="918612"/>
              </a:xfrm>
              <a:prstGeom prst="rect">
                <a:avLst/>
              </a:prstGeom>
              <a:blipFill>
                <a:blip r:embed="rId2"/>
                <a:stretch>
                  <a:fillRect/>
                </a:stretch>
              </a:blipFill>
              <a:ln w="9525" cap="flat" cmpd="sng">
                <a:solidFill>
                  <a:srgbClr val="FF3300"/>
                </a:solidFill>
                <a:prstDash val="solid"/>
                <a:miter/>
                <a:headEnd type="none" w="med" len="med"/>
                <a:tailEnd type="none" w="med" len="me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对象 63">
                <a:extLst>
                  <a:ext uri="{FF2B5EF4-FFF2-40B4-BE49-F238E27FC236}">
                    <a16:creationId xmlns:a16="http://schemas.microsoft.com/office/drawing/2014/main" id="{52919789-2DFC-E04E-7556-0E728CB08D77}"/>
                  </a:ext>
                </a:extLst>
              </p:cNvPr>
              <p:cNvSpPr txBox="1"/>
              <p:nvPr/>
            </p:nvSpPr>
            <p:spPr>
              <a:xfrm>
                <a:off x="2732592" y="4878857"/>
                <a:ext cx="4751287" cy="918612"/>
              </a:xfrm>
              <a:prstGeom prst="rect">
                <a:avLst/>
              </a:prstGeom>
              <a:solidFill>
                <a:srgbClr val="66FFFF"/>
              </a:solidFill>
              <a:ln w="9525" cap="flat" cmpd="sng">
                <a:solidFill>
                  <a:srgbClr val="FF3300"/>
                </a:solidFill>
                <a:prstDash val="solid"/>
                <a:miter/>
                <a:headEnd type="none" w="med" len="med"/>
                <a:tailEnd type="none" w="med" len="med"/>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400" i="1" smtClean="0">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𝑢</m:t>
                          </m:r>
                        </m:e>
                        <m:sub>
                          <m:r>
                            <m:rPr>
                              <m:sty m:val="p"/>
                            </m:rPr>
                            <a:rPr lang="zh-CN" altLang="en-US" sz="2400" i="0">
                              <a:solidFill>
                                <a:srgbClr val="000000"/>
                              </a:solidFill>
                              <a:latin typeface="Cambria Math" panose="02040503050406030204" pitchFamily="18" charset="0"/>
                            </a:rPr>
                            <m:t>O</m:t>
                          </m:r>
                        </m:sub>
                      </m:sSub>
                      <m:r>
                        <a:rPr lang="zh-CN" altLang="en-US" sz="2400" i="1">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1+</m:t>
                      </m:r>
                      <m:f>
                        <m:fPr>
                          <m:ctrlPr>
                            <a:rPr lang="zh-CN" altLang="en-US" sz="2400" i="1">
                              <a:solidFill>
                                <a:srgbClr val="000000"/>
                              </a:solidFill>
                              <a:latin typeface="Cambria Math" panose="02040503050406030204" pitchFamily="18" charset="0"/>
                            </a:rPr>
                          </m:ctrlPr>
                        </m:fPr>
                        <m:num>
                          <m:sSub>
                            <m:sSubPr>
                              <m:ctrlPr>
                                <a:rPr lang="zh-CN" altLang="en-US" sz="2400" i="1">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2</m:t>
                              </m:r>
                              <m:r>
                                <a:rPr lang="zh-CN" altLang="en-US" sz="2400" i="1">
                                  <a:solidFill>
                                    <a:srgbClr val="000000"/>
                                  </a:solidFill>
                                  <a:latin typeface="Cambria Math" panose="02040503050406030204" pitchFamily="18" charset="0"/>
                                </a:rPr>
                                <m:t>𝑅</m:t>
                              </m:r>
                            </m:e>
                            <m:sub>
                              <m:r>
                                <a:rPr lang="en-US" altLang="zh-CN" sz="2400" b="0" i="0" smtClean="0">
                                  <a:solidFill>
                                    <a:srgbClr val="000000"/>
                                  </a:solidFill>
                                  <a:latin typeface="Cambria Math" panose="02040503050406030204" pitchFamily="18" charset="0"/>
                                </a:rPr>
                                <m:t>2</m:t>
                              </m:r>
                            </m:sub>
                          </m:sSub>
                        </m:num>
                        <m:den>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𝑅</m:t>
                              </m:r>
                            </m:e>
                            <m:sub>
                              <m:r>
                                <a:rPr lang="en-US" altLang="zh-CN" sz="2400" b="0" i="0" smtClean="0">
                                  <a:solidFill>
                                    <a:srgbClr val="000000"/>
                                  </a:solidFill>
                                  <a:latin typeface="Cambria Math" panose="02040503050406030204" pitchFamily="18" charset="0"/>
                                </a:rPr>
                                <m:t>1</m:t>
                              </m:r>
                            </m:sub>
                          </m:sSub>
                        </m:den>
                      </m:f>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𝑅</m:t>
                              </m:r>
                            </m:e>
                            <m:sub>
                              <m:r>
                                <a:rPr lang="en-US" altLang="zh-CN" sz="2400" b="0" i="0" smtClean="0">
                                  <a:solidFill>
                                    <a:srgbClr val="000000"/>
                                  </a:solidFill>
                                  <a:latin typeface="Cambria Math" panose="02040503050406030204" pitchFamily="18" charset="0"/>
                                </a:rPr>
                                <m:t>4</m:t>
                              </m:r>
                            </m:sub>
                          </m:sSub>
                        </m:num>
                        <m:den>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𝑅</m:t>
                              </m:r>
                            </m:e>
                            <m:sub>
                              <m:r>
                                <a:rPr lang="en-US" altLang="zh-CN" sz="2400" b="0" i="0" smtClean="0">
                                  <a:solidFill>
                                    <a:srgbClr val="000000"/>
                                  </a:solidFill>
                                  <a:latin typeface="Cambria Math" panose="02040503050406030204" pitchFamily="18" charset="0"/>
                                </a:rPr>
                                <m:t>3</m:t>
                              </m:r>
                            </m:sub>
                          </m:sSub>
                        </m:den>
                      </m:f>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𝑢</m:t>
                          </m:r>
                        </m:e>
                        <m:sub>
                          <m:r>
                            <m:rPr>
                              <m:nor/>
                            </m:rPr>
                            <a:rPr lang="zh-CN" altLang="en-US" sz="2400" i="0">
                              <a:solidFill>
                                <a:srgbClr val="000000"/>
                              </a:solidFill>
                              <a:latin typeface="Cambria Math" panose="02040503050406030204" pitchFamily="18" charset="0"/>
                            </a:rPr>
                            <m:t>I</m:t>
                          </m:r>
                          <m:r>
                            <m:rPr>
                              <m:nor/>
                            </m:rPr>
                            <a:rPr lang="zh-CN" altLang="en-US" sz="2400" i="0">
                              <a:solidFill>
                                <a:srgbClr val="000000"/>
                              </a:solidFill>
                              <a:latin typeface="Cambria Math" panose="02040503050406030204" pitchFamily="18" charset="0"/>
                            </a:rPr>
                            <m:t>2</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𝑢</m:t>
                          </m:r>
                        </m:e>
                        <m:sub>
                          <m:r>
                            <m:rPr>
                              <m:nor/>
                            </m:rPr>
                            <a:rPr lang="zh-CN" altLang="en-US" sz="2400" i="0">
                              <a:solidFill>
                                <a:srgbClr val="000000"/>
                              </a:solidFill>
                              <a:latin typeface="Cambria Math" panose="02040503050406030204" pitchFamily="18" charset="0"/>
                            </a:rPr>
                            <m:t>I</m:t>
                          </m:r>
                          <m:r>
                            <m:rPr>
                              <m:nor/>
                            </m:rPr>
                            <a:rPr lang="zh-CN" altLang="en-US" sz="2400" i="0">
                              <a:solidFill>
                                <a:srgbClr val="000000"/>
                              </a:solidFill>
                              <a:latin typeface="Cambria Math" panose="02040503050406030204" pitchFamily="18" charset="0"/>
                            </a:rPr>
                            <m:t>1</m:t>
                          </m:r>
                        </m:sub>
                      </m:sSub>
                      <m:r>
                        <a:rPr lang="zh-CN" altLang="en-US" sz="2400" i="1">
                          <a:solidFill>
                            <a:srgbClr val="000000"/>
                          </a:solidFill>
                          <a:latin typeface="Cambria Math" panose="02040503050406030204" pitchFamily="18" charset="0"/>
                        </a:rPr>
                        <m:t>)</m:t>
                      </m:r>
                    </m:oMath>
                  </m:oMathPara>
                </a14:m>
                <a:endParaRPr lang="zh-CN" altLang="en-US" sz="2400" dirty="0"/>
              </a:p>
            </p:txBody>
          </p:sp>
        </mc:Choice>
        <mc:Fallback xmlns="">
          <p:sp>
            <p:nvSpPr>
              <p:cNvPr id="67" name="对象 63">
                <a:extLst>
                  <a:ext uri="{FF2B5EF4-FFF2-40B4-BE49-F238E27FC236}">
                    <a16:creationId xmlns:a16="http://schemas.microsoft.com/office/drawing/2014/main" id="{52919789-2DFC-E04E-7556-0E728CB08D77}"/>
                  </a:ext>
                </a:extLst>
              </p:cNvPr>
              <p:cNvSpPr txBox="1">
                <a:spLocks noRot="1" noChangeAspect="1" noMove="1" noResize="1" noEditPoints="1" noAdjustHandles="1" noChangeArrowheads="1" noChangeShapeType="1" noTextEdit="1"/>
              </p:cNvSpPr>
              <p:nvPr/>
            </p:nvSpPr>
            <p:spPr>
              <a:xfrm>
                <a:off x="2732592" y="4878857"/>
                <a:ext cx="4751287" cy="918612"/>
              </a:xfrm>
              <a:prstGeom prst="rect">
                <a:avLst/>
              </a:prstGeom>
              <a:blipFill>
                <a:blip r:embed="rId3"/>
                <a:stretch>
                  <a:fillRect/>
                </a:stretch>
              </a:blipFill>
              <a:ln w="9525" cap="flat" cmpd="sng">
                <a:solidFill>
                  <a:srgbClr val="FF3300"/>
                </a:solidFill>
                <a:prstDash val="solid"/>
                <a:miter/>
                <a:headEnd type="none" w="med" len="med"/>
                <a:tailEnd type="none" w="med" len="med"/>
              </a:ln>
            </p:spPr>
            <p:txBody>
              <a:bodyPr/>
              <a:lstStyle/>
              <a:p>
                <a:r>
                  <a:rPr lang="zh-CN" altLang="en-US">
                    <a:noFill/>
                  </a:rPr>
                  <a:t> </a:t>
                </a:r>
              </a:p>
            </p:txBody>
          </p:sp>
        </mc:Fallback>
      </mc:AlternateContent>
    </p:spTree>
    <p:extLst>
      <p:ext uri="{BB962C8B-B14F-4D97-AF65-F5344CB8AC3E}">
        <p14:creationId xmlns:p14="http://schemas.microsoft.com/office/powerpoint/2010/main" val="480380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27"/>
                                        </p:tgtEl>
                                        <p:attrNameLst>
                                          <p:attrName>style.visibility</p:attrName>
                                        </p:attrNameLst>
                                      </p:cBhvr>
                                      <p:to>
                                        <p:strVal val="hidden"/>
                                      </p:to>
                                    </p:set>
                                  </p:childTnLst>
                                </p:cTn>
                              </p:par>
                            </p:childTnLst>
                          </p:cTn>
                        </p:par>
                        <p:par>
                          <p:cTn id="18" fill="hold">
                            <p:stCondLst>
                              <p:cond delay="0"/>
                            </p:stCondLst>
                            <p:childTnLst>
                              <p:par>
                                <p:cTn id="19" presetID="22" presetClass="entr" presetSubtype="8"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内容占位符 35841"/>
          <p:cNvGraphicFramePr>
            <a:graphicFrameLocks noGrp="1"/>
          </p:cNvGraphicFramePr>
          <p:nvPr>
            <p:ph idx="1"/>
          </p:nvPr>
        </p:nvGraphicFramePr>
        <p:xfrm>
          <a:off x="5508625" y="1412875"/>
          <a:ext cx="3490913" cy="2232025"/>
        </p:xfrm>
        <a:graphic>
          <a:graphicData uri="http://schemas.openxmlformats.org/presentationml/2006/ole">
            <mc:AlternateContent xmlns:mc="http://schemas.openxmlformats.org/markup-compatibility/2006">
              <mc:Choice xmlns:v="urn:schemas-microsoft-com:vml" Requires="v">
                <p:oleObj spid="_x0000_s16393" r:id="rId3" imgW="11668125" imgH="7591425" progId="MSPhotoEd.3">
                  <p:embed/>
                </p:oleObj>
              </mc:Choice>
              <mc:Fallback>
                <p:oleObj r:id="rId3" imgW="11668125" imgH="7591425" progId="MSPhotoEd.3">
                  <p:embed/>
                  <p:pic>
                    <p:nvPicPr>
                      <p:cNvPr id="0" name="图片 3095"/>
                      <p:cNvPicPr/>
                      <p:nvPr/>
                    </p:nvPicPr>
                    <p:blipFill>
                      <a:blip r:embed="rId4"/>
                      <a:stretch>
                        <a:fillRect/>
                      </a:stretch>
                    </p:blipFill>
                    <p:spPr>
                      <a:xfrm>
                        <a:off x="5508625" y="1412875"/>
                        <a:ext cx="3490913" cy="2232025"/>
                      </a:xfrm>
                      <a:prstGeom prst="rect">
                        <a:avLst/>
                      </a:prstGeom>
                      <a:noFill/>
                      <a:ln w="38100">
                        <a:miter/>
                      </a:ln>
                    </p:spPr>
                  </p:pic>
                </p:oleObj>
              </mc:Fallback>
            </mc:AlternateContent>
          </a:graphicData>
        </a:graphic>
      </p:graphicFrame>
      <p:sp>
        <p:nvSpPr>
          <p:cNvPr id="35843" name="标题 35842"/>
          <p:cNvSpPr>
            <a:spLocks noGrp="1"/>
          </p:cNvSpPr>
          <p:nvPr>
            <p:ph type="title"/>
          </p:nvPr>
        </p:nvSpPr>
        <p:spPr>
          <a:xfrm>
            <a:off x="323850" y="836613"/>
            <a:ext cx="7772400" cy="723900"/>
          </a:xfrm>
        </p:spPr>
        <p:txBody>
          <a:bodyPr anchor="ctr"/>
          <a:lstStyle/>
          <a:p>
            <a:pPr algn="l"/>
            <a:r>
              <a:rPr lang="zh-CN" altLang="en-US" sz="3200" dirty="0">
                <a:ea typeface="华文行楷" panose="02010800040101010101" pitchFamily="2" charset="-122"/>
              </a:rPr>
              <a:t>讨论</a:t>
            </a:r>
            <a:r>
              <a:rPr lang="zh-CN" altLang="en-US" sz="3200" dirty="0">
                <a:ea typeface="隶书" panose="02010509060101010101" pitchFamily="49" charset="-122"/>
              </a:rPr>
              <a:t>：</a:t>
            </a:r>
            <a:r>
              <a:rPr lang="zh-CN" altLang="en-US" sz="2800" b="1" dirty="0"/>
              <a:t>电路如图所示</a:t>
            </a:r>
            <a:endParaRPr lang="zh-CN" altLang="en-US" sz="2800" b="1"/>
          </a:p>
        </p:txBody>
      </p:sp>
      <p:sp>
        <p:nvSpPr>
          <p:cNvPr id="35844" name="文本框 35843"/>
          <p:cNvSpPr txBox="1"/>
          <p:nvPr/>
        </p:nvSpPr>
        <p:spPr>
          <a:xfrm>
            <a:off x="971550" y="3933825"/>
            <a:ext cx="7086600" cy="822325"/>
          </a:xfrm>
          <a:prstGeom prst="rect">
            <a:avLst/>
          </a:prstGeom>
          <a:noFill/>
          <a:ln w="9525">
            <a:noFill/>
          </a:ln>
        </p:spPr>
        <p:txBody>
          <a:bodyPr>
            <a:spAutoFit/>
          </a:bodyPr>
          <a:lstStyle/>
          <a:p>
            <a:pPr>
              <a:spcBef>
                <a:spcPct val="50000"/>
              </a:spcBef>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）组成哪种基本运算电路？与用一个运放组成的完成同样运算的电路的主要区别是什么？</a:t>
            </a:r>
          </a:p>
        </p:txBody>
      </p:sp>
      <p:sp>
        <p:nvSpPr>
          <p:cNvPr id="35845" name="文本框 35844"/>
          <p:cNvSpPr txBox="1"/>
          <p:nvPr/>
        </p:nvSpPr>
        <p:spPr>
          <a:xfrm>
            <a:off x="971550" y="4941888"/>
            <a:ext cx="7345363" cy="822325"/>
          </a:xfrm>
          <a:prstGeom prst="rect">
            <a:avLst/>
          </a:prstGeom>
          <a:noFill/>
          <a:ln w="9525">
            <a:noFill/>
          </a:ln>
        </p:spPr>
        <p:txBody>
          <a:bodyPr>
            <a:spAutoFit/>
          </a:bodyPr>
          <a:lstStyle/>
          <a:p>
            <a:pPr>
              <a:spcBef>
                <a:spcPct val="50000"/>
              </a:spcBef>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）为什么在求解第一级电路的运算关系时可以不考虑第二级电路对它的影响？</a:t>
            </a:r>
            <a:endParaRPr lang="zh-CN" altLang="en-US" sz="2400" dirty="0">
              <a:latin typeface="Times New Roman" panose="02020603050405020304" pitchFamily="18" charset="0"/>
            </a:endParaRPr>
          </a:p>
        </p:txBody>
      </p:sp>
      <p:graphicFrame>
        <p:nvGraphicFramePr>
          <p:cNvPr id="35846" name="对象 35845"/>
          <p:cNvGraphicFramePr/>
          <p:nvPr/>
        </p:nvGraphicFramePr>
        <p:xfrm>
          <a:off x="323850" y="1700213"/>
          <a:ext cx="5184775" cy="1952625"/>
        </p:xfrm>
        <a:graphic>
          <a:graphicData uri="http://schemas.openxmlformats.org/presentationml/2006/ole">
            <mc:AlternateContent xmlns:mc="http://schemas.openxmlformats.org/markup-compatibility/2006">
              <mc:Choice xmlns:v="urn:schemas-microsoft-com:vml" Requires="v">
                <p:oleObj spid="_x0000_s16394" r:id="rId5" imgW="17535525" imgH="6600825" progId="MSPhotoEd.3">
                  <p:embed/>
                </p:oleObj>
              </mc:Choice>
              <mc:Fallback>
                <p:oleObj r:id="rId5" imgW="17535525" imgH="6600825" progId="MSPhotoEd.3">
                  <p:embed/>
                  <p:pic>
                    <p:nvPicPr>
                      <p:cNvPr id="0" name="图片 3096"/>
                      <p:cNvPicPr/>
                      <p:nvPr/>
                    </p:nvPicPr>
                    <p:blipFill>
                      <a:blip r:embed="rId6"/>
                      <a:stretch>
                        <a:fillRect/>
                      </a:stretch>
                    </p:blipFill>
                    <p:spPr>
                      <a:xfrm>
                        <a:off x="323850" y="1700213"/>
                        <a:ext cx="5184775" cy="19526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4">
                                            <p:txEl>
                                              <p:pRg st="0" end="0"/>
                                            </p:txEl>
                                          </p:spTgt>
                                        </p:tgtEl>
                                        <p:attrNameLst>
                                          <p:attrName>style.visibility</p:attrName>
                                        </p:attrNameLst>
                                      </p:cBhvr>
                                      <p:to>
                                        <p:strVal val="visible"/>
                                      </p:to>
                                    </p:set>
                                    <p:animEffect transition="in" filter="wipe(left)">
                                      <p:cBhvr>
                                        <p:cTn id="7" dur="500"/>
                                        <p:tgtEl>
                                          <p:spTgt spid="358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5842"/>
                                        </p:tgtEl>
                                        <p:attrNameLst>
                                          <p:attrName>style.visibility</p:attrName>
                                        </p:attrNameLst>
                                      </p:cBhvr>
                                      <p:to>
                                        <p:strVal val="visible"/>
                                      </p:to>
                                    </p:set>
                                    <p:animEffect transition="in" filter="wipe(left)">
                                      <p:cBhvr>
                                        <p:cTn id="12" dur="500"/>
                                        <p:tgtEl>
                                          <p:spTgt spid="358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845"/>
                                        </p:tgtEl>
                                        <p:attrNameLst>
                                          <p:attrName>style.visibility</p:attrName>
                                        </p:attrNameLst>
                                      </p:cBhvr>
                                      <p:to>
                                        <p:strVal val="visible"/>
                                      </p:to>
                                    </p:set>
                                    <p:animEffect transition="in" filter="wipe(left)">
                                      <p:cBhvr>
                                        <p:cTn id="17" dur="500"/>
                                        <p:tgtEl>
                                          <p:spTgt spid="35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build="p"/>
      <p:bldP spid="3584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33793"/>
          <p:cNvSpPr>
            <a:spLocks noGrp="1"/>
          </p:cNvSpPr>
          <p:nvPr>
            <p:ph type="title"/>
          </p:nvPr>
        </p:nvSpPr>
        <p:spPr>
          <a:xfrm>
            <a:off x="250825" y="836613"/>
            <a:ext cx="7118350" cy="792162"/>
          </a:xfrm>
        </p:spPr>
        <p:txBody>
          <a:bodyPr anchor="ctr"/>
          <a:lstStyle/>
          <a:p>
            <a:pPr algn="l">
              <a:lnSpc>
                <a:spcPct val="110000"/>
              </a:lnSpc>
            </a:pPr>
            <a:r>
              <a:rPr lang="zh-CN" altLang="zh-CN" sz="3200" dirty="0">
                <a:solidFill>
                  <a:schemeClr val="tx1"/>
                </a:solidFill>
                <a:latin typeface="华文行楷" panose="02010800040101010101" pitchFamily="2" charset="-122"/>
                <a:ea typeface="华文行楷" panose="02010800040101010101" pitchFamily="2" charset="-122"/>
              </a:rPr>
              <a:t>四、积分运算电路和微分运算电路</a:t>
            </a:r>
          </a:p>
        </p:txBody>
      </p:sp>
      <p:graphicFrame>
        <p:nvGraphicFramePr>
          <p:cNvPr id="33795" name="对象 33794"/>
          <p:cNvGraphicFramePr/>
          <p:nvPr/>
        </p:nvGraphicFramePr>
        <p:xfrm>
          <a:off x="827088" y="2276475"/>
          <a:ext cx="3581400" cy="2590800"/>
        </p:xfrm>
        <a:graphic>
          <a:graphicData uri="http://schemas.openxmlformats.org/presentationml/2006/ole">
            <mc:AlternateContent xmlns:mc="http://schemas.openxmlformats.org/markup-compatibility/2006">
              <mc:Choice xmlns:v="urn:schemas-microsoft-com:vml" Requires="v">
                <p:oleObj spid="_x0000_s17433" r:id="rId3" imgW="10753725" imgH="8734425" progId="MSPhotoEd.3">
                  <p:embed/>
                </p:oleObj>
              </mc:Choice>
              <mc:Fallback>
                <p:oleObj r:id="rId3" imgW="10753725" imgH="8734425" progId="MSPhotoEd.3">
                  <p:embed/>
                  <p:pic>
                    <p:nvPicPr>
                      <p:cNvPr id="0" name="图片 3100"/>
                      <p:cNvPicPr/>
                      <p:nvPr/>
                    </p:nvPicPr>
                    <p:blipFill>
                      <a:blip r:embed="rId4">
                        <a:clrChange>
                          <a:clrFrom>
                            <a:srgbClr val="FFFFFF"/>
                          </a:clrFrom>
                          <a:clrTo>
                            <a:srgbClr val="FFFFFF">
                              <a:alpha val="0"/>
                            </a:srgbClr>
                          </a:clrTo>
                        </a:clrChange>
                      </a:blip>
                      <a:srcRect t="13126" b="-2184"/>
                      <a:stretch>
                        <a:fillRect/>
                      </a:stretch>
                    </p:blipFill>
                    <p:spPr>
                      <a:xfrm>
                        <a:off x="827088" y="2276475"/>
                        <a:ext cx="3581400" cy="2590800"/>
                      </a:xfrm>
                      <a:prstGeom prst="rect">
                        <a:avLst/>
                      </a:prstGeom>
                      <a:solidFill>
                        <a:schemeClr val="bg1"/>
                      </a:solidFill>
                      <a:ln w="38100">
                        <a:noFill/>
                        <a:miter/>
                      </a:ln>
                    </p:spPr>
                  </p:pic>
                </p:oleObj>
              </mc:Fallback>
            </mc:AlternateContent>
          </a:graphicData>
        </a:graphic>
      </p:graphicFrame>
      <p:graphicFrame>
        <p:nvGraphicFramePr>
          <p:cNvPr id="33796" name="对象 33795"/>
          <p:cNvGraphicFramePr/>
          <p:nvPr/>
        </p:nvGraphicFramePr>
        <p:xfrm>
          <a:off x="4876800" y="1812925"/>
          <a:ext cx="1406525" cy="749300"/>
        </p:xfrm>
        <a:graphic>
          <a:graphicData uri="http://schemas.openxmlformats.org/presentationml/2006/ole">
            <mc:AlternateContent xmlns:mc="http://schemas.openxmlformats.org/markup-compatibility/2006">
              <mc:Choice xmlns:v="urn:schemas-microsoft-com:vml" Requires="v">
                <p:oleObj spid="_x0000_s17434" r:id="rId5" imgW="735965" imgH="393700" progId="Equation.3">
                  <p:embed/>
                </p:oleObj>
              </mc:Choice>
              <mc:Fallback>
                <p:oleObj r:id="rId5" imgW="735965" imgH="393700" progId="Equation.3">
                  <p:embed/>
                  <p:pic>
                    <p:nvPicPr>
                      <p:cNvPr id="0" name="图片 3101"/>
                      <p:cNvPicPr/>
                      <p:nvPr/>
                    </p:nvPicPr>
                    <p:blipFill>
                      <a:blip r:embed="rId6"/>
                      <a:stretch>
                        <a:fillRect/>
                      </a:stretch>
                    </p:blipFill>
                    <p:spPr>
                      <a:xfrm>
                        <a:off x="4876800" y="1812925"/>
                        <a:ext cx="1406525" cy="749300"/>
                      </a:xfrm>
                      <a:prstGeom prst="rect">
                        <a:avLst/>
                      </a:prstGeom>
                      <a:solidFill>
                        <a:srgbClr val="FFFFFF"/>
                      </a:solidFill>
                      <a:ln w="38100">
                        <a:noFill/>
                        <a:miter/>
                      </a:ln>
                    </p:spPr>
                  </p:pic>
                </p:oleObj>
              </mc:Fallback>
            </mc:AlternateContent>
          </a:graphicData>
        </a:graphic>
      </p:graphicFrame>
      <p:graphicFrame>
        <p:nvGraphicFramePr>
          <p:cNvPr id="33797" name="对象 33796"/>
          <p:cNvGraphicFramePr/>
          <p:nvPr/>
        </p:nvGraphicFramePr>
        <p:xfrm>
          <a:off x="4932363" y="4365625"/>
          <a:ext cx="3278187" cy="792163"/>
        </p:xfrm>
        <a:graphic>
          <a:graphicData uri="http://schemas.openxmlformats.org/presentationml/2006/ole">
            <mc:AlternateContent xmlns:mc="http://schemas.openxmlformats.org/markup-compatibility/2006">
              <mc:Choice xmlns:v="urn:schemas-microsoft-com:vml" Requires="v">
                <p:oleObj spid="_x0000_s17435" r:id="rId7" imgW="1624965" imgH="393700" progId="Equation.3">
                  <p:embed/>
                </p:oleObj>
              </mc:Choice>
              <mc:Fallback>
                <p:oleObj r:id="rId7" imgW="1624965" imgH="393700" progId="Equation.3">
                  <p:embed/>
                  <p:pic>
                    <p:nvPicPr>
                      <p:cNvPr id="0" name="图片 3103"/>
                      <p:cNvPicPr/>
                      <p:nvPr/>
                    </p:nvPicPr>
                    <p:blipFill>
                      <a:blip r:embed="rId8"/>
                      <a:stretch>
                        <a:fillRect/>
                      </a:stretch>
                    </p:blipFill>
                    <p:spPr>
                      <a:xfrm>
                        <a:off x="4932363" y="4365625"/>
                        <a:ext cx="3278187" cy="792163"/>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33798" name="对象 33797"/>
          <p:cNvGraphicFramePr/>
          <p:nvPr/>
        </p:nvGraphicFramePr>
        <p:xfrm>
          <a:off x="4932363" y="3502025"/>
          <a:ext cx="1987550" cy="749300"/>
        </p:xfrm>
        <a:graphic>
          <a:graphicData uri="http://schemas.openxmlformats.org/presentationml/2006/ole">
            <mc:AlternateContent xmlns:mc="http://schemas.openxmlformats.org/markup-compatibility/2006">
              <mc:Choice xmlns:v="urn:schemas-microsoft-com:vml" Requires="v">
                <p:oleObj spid="_x0000_s17436" r:id="rId9" imgW="1040765" imgH="393700" progId="Equation.3">
                  <p:embed/>
                </p:oleObj>
              </mc:Choice>
              <mc:Fallback>
                <p:oleObj r:id="rId9" imgW="1040765" imgH="393700" progId="Equation.3">
                  <p:embed/>
                  <p:pic>
                    <p:nvPicPr>
                      <p:cNvPr id="0" name="图片 3105"/>
                      <p:cNvPicPr/>
                      <p:nvPr/>
                    </p:nvPicPr>
                    <p:blipFill>
                      <a:blip r:embed="rId10"/>
                      <a:stretch>
                        <a:fillRect/>
                      </a:stretch>
                    </p:blipFill>
                    <p:spPr>
                      <a:xfrm>
                        <a:off x="4932363" y="3502025"/>
                        <a:ext cx="1987550" cy="749300"/>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33799" name="对象 33798"/>
          <p:cNvGraphicFramePr/>
          <p:nvPr/>
        </p:nvGraphicFramePr>
        <p:xfrm>
          <a:off x="1187450" y="5300663"/>
          <a:ext cx="6808788" cy="796925"/>
        </p:xfrm>
        <a:graphic>
          <a:graphicData uri="http://schemas.openxmlformats.org/presentationml/2006/ole">
            <mc:AlternateContent xmlns:mc="http://schemas.openxmlformats.org/markup-compatibility/2006">
              <mc:Choice xmlns:v="urn:schemas-microsoft-com:vml" Requires="v">
                <p:oleObj spid="_x0000_s17437" r:id="rId11" imgW="3364230" imgH="393700" progId="Equation.3">
                  <p:embed/>
                </p:oleObj>
              </mc:Choice>
              <mc:Fallback>
                <p:oleObj r:id="rId11" imgW="3364230" imgH="393700" progId="Equation.3">
                  <p:embed/>
                  <p:pic>
                    <p:nvPicPr>
                      <p:cNvPr id="0" name="图片 3102"/>
                      <p:cNvPicPr/>
                      <p:nvPr/>
                    </p:nvPicPr>
                    <p:blipFill>
                      <a:blip r:embed="rId12"/>
                      <a:stretch>
                        <a:fillRect/>
                      </a:stretch>
                    </p:blipFill>
                    <p:spPr>
                      <a:xfrm>
                        <a:off x="1187450" y="5300663"/>
                        <a:ext cx="6808788" cy="796925"/>
                      </a:xfrm>
                      <a:prstGeom prst="rect">
                        <a:avLst/>
                      </a:prstGeom>
                      <a:solidFill>
                        <a:srgbClr val="66FFFF"/>
                      </a:solid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33800" name="对象 33799"/>
          <p:cNvGraphicFramePr/>
          <p:nvPr/>
        </p:nvGraphicFramePr>
        <p:xfrm>
          <a:off x="4859338" y="2565400"/>
          <a:ext cx="2593975" cy="750888"/>
        </p:xfrm>
        <a:graphic>
          <a:graphicData uri="http://schemas.openxmlformats.org/presentationml/2006/ole">
            <mc:AlternateContent xmlns:mc="http://schemas.openxmlformats.org/markup-compatibility/2006">
              <mc:Choice xmlns:v="urn:schemas-microsoft-com:vml" Requires="v">
                <p:oleObj spid="_x0000_s17438" r:id="rId13" imgW="1358265" imgH="393700" progId="Equation.3">
                  <p:embed/>
                </p:oleObj>
              </mc:Choice>
              <mc:Fallback>
                <p:oleObj r:id="rId13" imgW="1358265" imgH="393700" progId="Equation.3">
                  <p:embed/>
                  <p:pic>
                    <p:nvPicPr>
                      <p:cNvPr id="0" name="图片 3104"/>
                      <p:cNvPicPr/>
                      <p:nvPr/>
                    </p:nvPicPr>
                    <p:blipFill>
                      <a:blip r:embed="rId14"/>
                      <a:stretch>
                        <a:fillRect/>
                      </a:stretch>
                    </p:blipFill>
                    <p:spPr>
                      <a:xfrm>
                        <a:off x="4859338" y="2565400"/>
                        <a:ext cx="2593975" cy="750888"/>
                      </a:xfrm>
                      <a:prstGeom prst="rect">
                        <a:avLst/>
                      </a:prstGeom>
                      <a:solidFill>
                        <a:srgbClr val="FFFFFF"/>
                      </a:solidFill>
                      <a:ln w="38100">
                        <a:noFill/>
                        <a:miter/>
                      </a:ln>
                    </p:spPr>
                  </p:pic>
                </p:oleObj>
              </mc:Fallback>
            </mc:AlternateContent>
          </a:graphicData>
        </a:graphic>
      </p:graphicFrame>
      <p:sp>
        <p:nvSpPr>
          <p:cNvPr id="33805" name="文本框 33804"/>
          <p:cNvSpPr txBox="1"/>
          <p:nvPr/>
        </p:nvSpPr>
        <p:spPr>
          <a:xfrm>
            <a:off x="539750" y="1630363"/>
            <a:ext cx="4608513" cy="519112"/>
          </a:xfrm>
          <a:prstGeom prst="rect">
            <a:avLst/>
          </a:prstGeom>
          <a:noFill/>
          <a:ln w="9525">
            <a:noFill/>
          </a:ln>
        </p:spPr>
        <p:txBody>
          <a:bodyPr>
            <a:spAutoFit/>
          </a:bodyPr>
          <a:lstStyle/>
          <a:p>
            <a:pPr>
              <a:spcBef>
                <a:spcPct val="50000"/>
              </a:spcBef>
            </a:pPr>
            <a:r>
              <a:rPr lang="zh-CN" altLang="zh-CN" sz="2800" dirty="0">
                <a:latin typeface="华文行楷" panose="02010800040101010101" pitchFamily="2" charset="-122"/>
                <a:ea typeface="华文行楷" panose="02010800040101010101" pitchFamily="2" charset="-122"/>
              </a:rPr>
              <a:t>1. 积分运算电路</a:t>
            </a:r>
            <a:endParaRPr lang="en-US" altLang="zh-CN" sz="2800" dirty="0">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dissolve">
                                      <p:cBhvr>
                                        <p:cTn id="7" dur="500"/>
                                        <p:tgtEl>
                                          <p:spTgt spid="337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3796"/>
                                        </p:tgtEl>
                                        <p:attrNameLst>
                                          <p:attrName>style.visibility</p:attrName>
                                        </p:attrNameLst>
                                      </p:cBhvr>
                                      <p:to>
                                        <p:strVal val="visible"/>
                                      </p:to>
                                    </p:set>
                                    <p:animEffect transition="in" filter="wipe(left)">
                                      <p:cBhvr>
                                        <p:cTn id="12" dur="500"/>
                                        <p:tgtEl>
                                          <p:spTgt spid="337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3800"/>
                                        </p:tgtEl>
                                        <p:attrNameLst>
                                          <p:attrName>style.visibility</p:attrName>
                                        </p:attrNameLst>
                                      </p:cBhvr>
                                      <p:to>
                                        <p:strVal val="visible"/>
                                      </p:to>
                                    </p:set>
                                    <p:animEffect transition="in" filter="wipe(left)">
                                      <p:cBhvr>
                                        <p:cTn id="17" dur="500"/>
                                        <p:tgtEl>
                                          <p:spTgt spid="338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798"/>
                                        </p:tgtEl>
                                        <p:attrNameLst>
                                          <p:attrName>style.visibility</p:attrName>
                                        </p:attrNameLst>
                                      </p:cBhvr>
                                      <p:to>
                                        <p:strVal val="visible"/>
                                      </p:to>
                                    </p:set>
                                    <p:animEffect transition="in" filter="wipe(left)">
                                      <p:cBhvr>
                                        <p:cTn id="22" dur="500"/>
                                        <p:tgtEl>
                                          <p:spTgt spid="3379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3797"/>
                                        </p:tgtEl>
                                        <p:attrNameLst>
                                          <p:attrName>style.visibility</p:attrName>
                                        </p:attrNameLst>
                                      </p:cBhvr>
                                      <p:to>
                                        <p:strVal val="visible"/>
                                      </p:to>
                                    </p:set>
                                    <p:animEffect transition="in" filter="wipe(left)">
                                      <p:cBhvr>
                                        <p:cTn id="27" dur="500"/>
                                        <p:tgtEl>
                                          <p:spTgt spid="3379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3799"/>
                                        </p:tgtEl>
                                        <p:attrNameLst>
                                          <p:attrName>style.visibility</p:attrName>
                                        </p:attrNameLst>
                                      </p:cBhvr>
                                      <p:to>
                                        <p:strVal val="visible"/>
                                      </p:to>
                                    </p:set>
                                    <p:animEffect transition="in" filter="wipe(left)">
                                      <p:cBhvr>
                                        <p:cTn id="32" dur="500"/>
                                        <p:tgtEl>
                                          <p:spTgt spid="33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8" name="对象 34817"/>
          <p:cNvGraphicFramePr/>
          <p:nvPr/>
        </p:nvGraphicFramePr>
        <p:xfrm>
          <a:off x="1076325" y="3860800"/>
          <a:ext cx="1924050" cy="2209800"/>
        </p:xfrm>
        <a:graphic>
          <a:graphicData uri="http://schemas.openxmlformats.org/presentationml/2006/ole">
            <mc:AlternateContent xmlns:mc="http://schemas.openxmlformats.org/markup-compatibility/2006">
              <mc:Choice xmlns:v="urn:schemas-microsoft-com:vml" Requires="v">
                <p:oleObj spid="_x0000_s18449" r:id="rId3" imgW="8201025" imgH="9420225" progId="MSPhotoEd.3">
                  <p:embed/>
                </p:oleObj>
              </mc:Choice>
              <mc:Fallback>
                <p:oleObj r:id="rId3" imgW="8201025" imgH="9420225" progId="MSPhotoEd.3">
                  <p:embed/>
                  <p:pic>
                    <p:nvPicPr>
                      <p:cNvPr id="0" name="图片 3106"/>
                      <p:cNvPicPr/>
                      <p:nvPr/>
                    </p:nvPicPr>
                    <p:blipFill>
                      <a:blip r:embed="rId4"/>
                      <a:stretch>
                        <a:fillRect/>
                      </a:stretch>
                    </p:blipFill>
                    <p:spPr>
                      <a:xfrm>
                        <a:off x="1076325" y="3860800"/>
                        <a:ext cx="1924050" cy="2209800"/>
                      </a:xfrm>
                      <a:prstGeom prst="rect">
                        <a:avLst/>
                      </a:prstGeom>
                      <a:noFill/>
                      <a:ln w="38100">
                        <a:noFill/>
                        <a:miter/>
                      </a:ln>
                    </p:spPr>
                  </p:pic>
                </p:oleObj>
              </mc:Fallback>
            </mc:AlternateContent>
          </a:graphicData>
        </a:graphic>
      </p:graphicFrame>
      <p:graphicFrame>
        <p:nvGraphicFramePr>
          <p:cNvPr id="34819" name="对象 34818"/>
          <p:cNvGraphicFramePr/>
          <p:nvPr/>
        </p:nvGraphicFramePr>
        <p:xfrm>
          <a:off x="3286125" y="3784600"/>
          <a:ext cx="2181225" cy="2260600"/>
        </p:xfrm>
        <a:graphic>
          <a:graphicData uri="http://schemas.openxmlformats.org/presentationml/2006/ole">
            <mc:AlternateContent xmlns:mc="http://schemas.openxmlformats.org/markup-compatibility/2006">
              <mc:Choice xmlns:v="urn:schemas-microsoft-com:vml" Requires="v">
                <p:oleObj spid="_x0000_s18450" r:id="rId5" imgW="9458325" imgH="9801225" progId="MSPhotoEd.3">
                  <p:embed/>
                </p:oleObj>
              </mc:Choice>
              <mc:Fallback>
                <p:oleObj r:id="rId5" imgW="9458325" imgH="9801225" progId="MSPhotoEd.3">
                  <p:embed/>
                  <p:pic>
                    <p:nvPicPr>
                      <p:cNvPr id="0" name="图片 3099"/>
                      <p:cNvPicPr/>
                      <p:nvPr/>
                    </p:nvPicPr>
                    <p:blipFill>
                      <a:blip r:embed="rId6"/>
                      <a:stretch>
                        <a:fillRect/>
                      </a:stretch>
                    </p:blipFill>
                    <p:spPr>
                      <a:xfrm>
                        <a:off x="3286125" y="3784600"/>
                        <a:ext cx="2181225" cy="2260600"/>
                      </a:xfrm>
                      <a:prstGeom prst="rect">
                        <a:avLst/>
                      </a:prstGeom>
                      <a:noFill/>
                      <a:ln w="38100">
                        <a:noFill/>
                        <a:miter/>
                      </a:ln>
                    </p:spPr>
                  </p:pic>
                </p:oleObj>
              </mc:Fallback>
            </mc:AlternateContent>
          </a:graphicData>
        </a:graphic>
      </p:graphicFrame>
      <p:graphicFrame>
        <p:nvGraphicFramePr>
          <p:cNvPr id="34820" name="对象 34819"/>
          <p:cNvGraphicFramePr/>
          <p:nvPr/>
        </p:nvGraphicFramePr>
        <p:xfrm>
          <a:off x="5724525" y="3860800"/>
          <a:ext cx="1898650" cy="2184400"/>
        </p:xfrm>
        <a:graphic>
          <a:graphicData uri="http://schemas.openxmlformats.org/presentationml/2006/ole">
            <mc:AlternateContent xmlns:mc="http://schemas.openxmlformats.org/markup-compatibility/2006">
              <mc:Choice xmlns:v="urn:schemas-microsoft-com:vml" Requires="v">
                <p:oleObj spid="_x0000_s18451" r:id="rId7" imgW="8582025" imgH="9877425" progId="MSPhotoEd.3">
                  <p:embed/>
                </p:oleObj>
              </mc:Choice>
              <mc:Fallback>
                <p:oleObj r:id="rId7" imgW="8582025" imgH="9877425" progId="MSPhotoEd.3">
                  <p:embed/>
                  <p:pic>
                    <p:nvPicPr>
                      <p:cNvPr id="0" name="图片 3107"/>
                      <p:cNvPicPr/>
                      <p:nvPr/>
                    </p:nvPicPr>
                    <p:blipFill>
                      <a:blip r:embed="rId8"/>
                      <a:stretch>
                        <a:fillRect/>
                      </a:stretch>
                    </p:blipFill>
                    <p:spPr>
                      <a:xfrm>
                        <a:off x="5724525" y="3860800"/>
                        <a:ext cx="1898650" cy="2184400"/>
                      </a:xfrm>
                      <a:prstGeom prst="rect">
                        <a:avLst/>
                      </a:prstGeom>
                      <a:noFill/>
                      <a:ln w="38100">
                        <a:noFill/>
                        <a:miter/>
                      </a:ln>
                    </p:spPr>
                  </p:pic>
                </p:oleObj>
              </mc:Fallback>
            </mc:AlternateContent>
          </a:graphicData>
        </a:graphic>
      </p:graphicFrame>
      <p:sp>
        <p:nvSpPr>
          <p:cNvPr id="34821" name="线形标注 2 34820"/>
          <p:cNvSpPr/>
          <p:nvPr/>
        </p:nvSpPr>
        <p:spPr>
          <a:xfrm>
            <a:off x="7248525" y="4699000"/>
            <a:ext cx="914400" cy="457200"/>
          </a:xfrm>
          <a:prstGeom prst="borderCallout2">
            <a:avLst>
              <a:gd name="adj1" fmla="val 25000"/>
              <a:gd name="adj2" fmla="val -8333"/>
              <a:gd name="adj3" fmla="val 25000"/>
              <a:gd name="adj4" fmla="val -27954"/>
              <a:gd name="adj5" fmla="val 108681"/>
              <a:gd name="adj6" fmla="val -47569"/>
            </a:avLst>
          </a:prstGeom>
          <a:solidFill>
            <a:srgbClr val="66FFFF"/>
          </a:solidFill>
          <a:ln w="19050" cap="flat" cmpd="sng">
            <a:solidFill>
              <a:srgbClr val="FF3300"/>
            </a:solidFill>
            <a:prstDash val="solid"/>
            <a:miter/>
            <a:headEnd type="none" w="med" len="med"/>
            <a:tailEnd type="none" w="med" len="med"/>
          </a:ln>
        </p:spPr>
        <p:txBody>
          <a:bodyPr/>
          <a:lstStyle/>
          <a:p>
            <a:pPr algn="ctr" eaLnBrk="0" hangingPunct="0"/>
            <a:r>
              <a:rPr lang="zh-CN" altLang="en-US" sz="2400" b="1" dirty="0">
                <a:solidFill>
                  <a:srgbClr val="000000"/>
                </a:solidFill>
                <a:latin typeface="Times New Roman" panose="02020603050405020304" pitchFamily="18" charset="0"/>
              </a:rPr>
              <a:t>移相</a:t>
            </a:r>
          </a:p>
        </p:txBody>
      </p:sp>
      <p:sp>
        <p:nvSpPr>
          <p:cNvPr id="34822" name="标题 34821"/>
          <p:cNvSpPr>
            <a:spLocks noGrp="1"/>
          </p:cNvSpPr>
          <p:nvPr>
            <p:ph type="title"/>
          </p:nvPr>
        </p:nvSpPr>
        <p:spPr>
          <a:xfrm>
            <a:off x="323850" y="908050"/>
            <a:ext cx="8064500" cy="685800"/>
          </a:xfrm>
        </p:spPr>
        <p:txBody>
          <a:bodyPr anchor="ctr"/>
          <a:lstStyle/>
          <a:p>
            <a:pPr algn="l"/>
            <a:r>
              <a:rPr lang="zh-CN" altLang="en-US" sz="3200" dirty="0">
                <a:solidFill>
                  <a:schemeClr val="tx1"/>
                </a:solidFill>
                <a:ea typeface="华文行楷" panose="02010800040101010101" pitchFamily="2" charset="-122"/>
              </a:rPr>
              <a:t>利用积分运算的基本关系实现不同的功能</a:t>
            </a:r>
            <a:endParaRPr lang="zh-CN" altLang="zh-CN" sz="3200">
              <a:solidFill>
                <a:schemeClr val="tx1"/>
              </a:solidFill>
              <a:latin typeface="宋体" panose="02010600030101010101" pitchFamily="2" charset="-122"/>
              <a:ea typeface="华文行楷" panose="02010800040101010101" pitchFamily="2" charset="-122"/>
            </a:endParaRPr>
          </a:p>
        </p:txBody>
      </p:sp>
      <p:graphicFrame>
        <p:nvGraphicFramePr>
          <p:cNvPr id="34823" name="对象 34822"/>
          <p:cNvGraphicFramePr/>
          <p:nvPr/>
        </p:nvGraphicFramePr>
        <p:xfrm>
          <a:off x="466725" y="1651000"/>
          <a:ext cx="3048000" cy="2205038"/>
        </p:xfrm>
        <a:graphic>
          <a:graphicData uri="http://schemas.openxmlformats.org/presentationml/2006/ole">
            <mc:AlternateContent xmlns:mc="http://schemas.openxmlformats.org/markup-compatibility/2006">
              <mc:Choice xmlns:v="urn:schemas-microsoft-com:vml" Requires="v">
                <p:oleObj spid="_x0000_s18452" r:id="rId9" imgW="10753725" imgH="8734425" progId="MSPhotoEd.3">
                  <p:embed/>
                </p:oleObj>
              </mc:Choice>
              <mc:Fallback>
                <p:oleObj r:id="rId9" imgW="10753725" imgH="8734425" progId="MSPhotoEd.3">
                  <p:embed/>
                  <p:pic>
                    <p:nvPicPr>
                      <p:cNvPr id="0" name="图片 3110"/>
                      <p:cNvPicPr/>
                      <p:nvPr/>
                    </p:nvPicPr>
                    <p:blipFill>
                      <a:blip r:embed="rId10">
                        <a:clrChange>
                          <a:clrFrom>
                            <a:srgbClr val="FFFFFF"/>
                          </a:clrFrom>
                          <a:clrTo>
                            <a:srgbClr val="FFFFFF">
                              <a:alpha val="0"/>
                            </a:srgbClr>
                          </a:clrTo>
                        </a:clrChange>
                      </a:blip>
                      <a:srcRect t="13126" b="-2184"/>
                      <a:stretch>
                        <a:fillRect/>
                      </a:stretch>
                    </p:blipFill>
                    <p:spPr>
                      <a:xfrm>
                        <a:off x="466725" y="1651000"/>
                        <a:ext cx="3048000" cy="2205038"/>
                      </a:xfrm>
                      <a:prstGeom prst="rect">
                        <a:avLst/>
                      </a:prstGeom>
                      <a:solidFill>
                        <a:schemeClr val="bg1"/>
                      </a:solidFill>
                      <a:ln w="38100">
                        <a:noFill/>
                        <a:miter/>
                      </a:ln>
                    </p:spPr>
                  </p:pic>
                </p:oleObj>
              </mc:Fallback>
            </mc:AlternateContent>
          </a:graphicData>
        </a:graphic>
      </p:graphicFrame>
      <p:sp>
        <p:nvSpPr>
          <p:cNvPr id="34824" name="文本框 34823"/>
          <p:cNvSpPr txBox="1"/>
          <p:nvPr/>
        </p:nvSpPr>
        <p:spPr>
          <a:xfrm>
            <a:off x="3578225" y="1727200"/>
            <a:ext cx="5499100" cy="457200"/>
          </a:xfrm>
          <a:prstGeom prst="rect">
            <a:avLst/>
          </a:prstGeom>
          <a:noFill/>
          <a:ln w="9525">
            <a:noFill/>
          </a:ln>
        </p:spPr>
        <p:txBody>
          <a:bodyPr>
            <a:spAutoFit/>
          </a:bodyPr>
          <a:lstStyle/>
          <a:p>
            <a:pPr>
              <a:spcBef>
                <a:spcPct val="20000"/>
              </a:spcBef>
            </a:pPr>
            <a:r>
              <a:rPr lang="en-US" altLang="zh-CN" sz="2400" b="1" dirty="0">
                <a:latin typeface="Times New Roman" panose="02020603050405020304" pitchFamily="18" charset="0"/>
              </a:rPr>
              <a:t>1) </a:t>
            </a:r>
            <a:r>
              <a:rPr lang="zh-CN" altLang="en-US" sz="2400" b="1" dirty="0">
                <a:latin typeface="Times New Roman" panose="02020603050405020304" pitchFamily="18" charset="0"/>
              </a:rPr>
              <a:t>输入为阶跃信号时的输出电压波形？</a:t>
            </a:r>
          </a:p>
        </p:txBody>
      </p:sp>
      <p:sp>
        <p:nvSpPr>
          <p:cNvPr id="34825" name="文本框 34824"/>
          <p:cNvSpPr txBox="1"/>
          <p:nvPr/>
        </p:nvSpPr>
        <p:spPr>
          <a:xfrm>
            <a:off x="3590925" y="2184400"/>
            <a:ext cx="5486400" cy="457200"/>
          </a:xfrm>
          <a:prstGeom prst="rect">
            <a:avLst/>
          </a:prstGeom>
          <a:noFill/>
          <a:ln w="9525">
            <a:noFill/>
          </a:ln>
        </p:spPr>
        <p:txBody>
          <a:bodyPr>
            <a:spAutoFit/>
          </a:bodyPr>
          <a:lstStyle/>
          <a:p>
            <a:pPr>
              <a:spcBef>
                <a:spcPct val="20000"/>
              </a:spcBef>
            </a:pPr>
            <a:r>
              <a:rPr lang="en-US" altLang="zh-CN" sz="2400" b="1" dirty="0">
                <a:latin typeface="Times New Roman" panose="02020603050405020304" pitchFamily="18" charset="0"/>
              </a:rPr>
              <a:t>2) </a:t>
            </a:r>
            <a:r>
              <a:rPr lang="zh-CN" altLang="en-US" sz="2400" b="1" dirty="0">
                <a:latin typeface="Times New Roman" panose="02020603050405020304" pitchFamily="18" charset="0"/>
              </a:rPr>
              <a:t>输入为方波时的输出电压波形？</a:t>
            </a:r>
          </a:p>
        </p:txBody>
      </p:sp>
      <p:sp>
        <p:nvSpPr>
          <p:cNvPr id="34826" name="文本框 34825"/>
          <p:cNvSpPr txBox="1"/>
          <p:nvPr/>
        </p:nvSpPr>
        <p:spPr>
          <a:xfrm>
            <a:off x="3582988" y="2641600"/>
            <a:ext cx="5799137" cy="457200"/>
          </a:xfrm>
          <a:prstGeom prst="rect">
            <a:avLst/>
          </a:prstGeom>
          <a:noFill/>
          <a:ln w="9525">
            <a:noFill/>
          </a:ln>
        </p:spPr>
        <p:txBody>
          <a:bodyPr>
            <a:spAutoFit/>
          </a:bodyPr>
          <a:lstStyle/>
          <a:p>
            <a:pPr>
              <a:spcBef>
                <a:spcPct val="20000"/>
              </a:spcBef>
            </a:pPr>
            <a:r>
              <a:rPr lang="en-US" altLang="zh-CN" sz="2400" b="1" dirty="0">
                <a:latin typeface="Times New Roman" panose="02020603050405020304" pitchFamily="18" charset="0"/>
              </a:rPr>
              <a:t>3) </a:t>
            </a:r>
            <a:r>
              <a:rPr lang="zh-CN" altLang="en-US" sz="2400" b="1" dirty="0">
                <a:latin typeface="Times New Roman" panose="02020603050405020304" pitchFamily="18" charset="0"/>
              </a:rPr>
              <a:t>输入为正弦波时的输出电压波形？</a:t>
            </a:r>
            <a:endParaRPr lang="zh-CN" altLang="en-US" sz="2400">
              <a:latin typeface="Times New Roman" panose="02020603050405020304" pitchFamily="18" charset="0"/>
            </a:endParaRPr>
          </a:p>
        </p:txBody>
      </p:sp>
      <p:sp>
        <p:nvSpPr>
          <p:cNvPr id="34827" name="线形标注 1 34826"/>
          <p:cNvSpPr/>
          <p:nvPr/>
        </p:nvSpPr>
        <p:spPr>
          <a:xfrm>
            <a:off x="3286125" y="3251200"/>
            <a:ext cx="2362200" cy="457200"/>
          </a:xfrm>
          <a:prstGeom prst="borderCallout1">
            <a:avLst>
              <a:gd name="adj1" fmla="val 25000"/>
              <a:gd name="adj2" fmla="val -3227"/>
              <a:gd name="adj3" fmla="val 497569"/>
              <a:gd name="adj4" fmla="val -54838"/>
            </a:avLst>
          </a:prstGeom>
          <a:solidFill>
            <a:srgbClr val="66FFFF"/>
          </a:solidFill>
          <a:ln w="19050" cap="flat" cmpd="sng">
            <a:solidFill>
              <a:srgbClr val="FF0000"/>
            </a:solidFill>
            <a:prstDash val="solid"/>
            <a:miter/>
            <a:headEnd type="none" w="med" len="med"/>
            <a:tailEnd type="none" w="med" len="med"/>
          </a:ln>
        </p:spPr>
        <p:txBody>
          <a:bodyPr/>
          <a:lstStyle/>
          <a:p>
            <a:pPr algn="ctr"/>
            <a:r>
              <a:rPr lang="zh-CN" altLang="en-US" sz="2400" b="1" dirty="0">
                <a:solidFill>
                  <a:srgbClr val="000000"/>
                </a:solidFill>
                <a:latin typeface="Times New Roman" panose="02020603050405020304" pitchFamily="18" charset="0"/>
              </a:rPr>
              <a:t>线性积分，延时</a:t>
            </a:r>
            <a:endParaRPr lang="zh-CN" altLang="en-US" sz="2400" b="1">
              <a:solidFill>
                <a:srgbClr val="000000"/>
              </a:solidFill>
              <a:latin typeface="Times New Roman" panose="02020603050405020304" pitchFamily="18" charset="0"/>
            </a:endParaRPr>
          </a:p>
        </p:txBody>
      </p:sp>
      <p:sp>
        <p:nvSpPr>
          <p:cNvPr id="34828" name="线形标注 1 34827"/>
          <p:cNvSpPr/>
          <p:nvPr/>
        </p:nvSpPr>
        <p:spPr>
          <a:xfrm>
            <a:off x="5953125" y="3251200"/>
            <a:ext cx="1600200" cy="457200"/>
          </a:xfrm>
          <a:prstGeom prst="borderCallout1">
            <a:avLst>
              <a:gd name="adj1" fmla="val 25000"/>
              <a:gd name="adj2" fmla="val -4764"/>
              <a:gd name="adj3" fmla="val 494444"/>
              <a:gd name="adj4" fmla="val -52875"/>
            </a:avLst>
          </a:prstGeom>
          <a:solidFill>
            <a:srgbClr val="66FFFF"/>
          </a:solidFill>
          <a:ln w="19050" cap="flat" cmpd="sng">
            <a:solidFill>
              <a:srgbClr val="FF0000"/>
            </a:solidFill>
            <a:prstDash val="solid"/>
            <a:miter/>
            <a:headEnd type="none" w="med" len="med"/>
            <a:tailEnd type="none" w="med" len="med"/>
          </a:ln>
        </p:spPr>
        <p:txBody>
          <a:bodyPr/>
          <a:lstStyle/>
          <a:p>
            <a:pPr algn="ctr"/>
            <a:r>
              <a:rPr lang="zh-CN" altLang="en-US" sz="2400" b="1" dirty="0">
                <a:solidFill>
                  <a:srgbClr val="000000"/>
                </a:solidFill>
                <a:latin typeface="Times New Roman" panose="02020603050405020304" pitchFamily="18" charset="0"/>
              </a:rPr>
              <a:t>波形变换</a:t>
            </a:r>
            <a:endParaRPr lang="zh-CN" altLang="en-US" sz="2400" b="1">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24">
                                            <p:txEl>
                                              <p:pRg st="0" end="0"/>
                                            </p:txEl>
                                          </p:spTgt>
                                        </p:tgtEl>
                                        <p:attrNameLst>
                                          <p:attrName>style.visibility</p:attrName>
                                        </p:attrNameLst>
                                      </p:cBhvr>
                                      <p:to>
                                        <p:strVal val="visible"/>
                                      </p:to>
                                    </p:set>
                                    <p:animEffect transition="in" filter="wipe(left)">
                                      <p:cBhvr>
                                        <p:cTn id="7" dur="500"/>
                                        <p:tgtEl>
                                          <p:spTgt spid="348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4818"/>
                                        </p:tgtEl>
                                        <p:attrNameLst>
                                          <p:attrName>style.visibility</p:attrName>
                                        </p:attrNameLst>
                                      </p:cBhvr>
                                      <p:to>
                                        <p:strVal val="visible"/>
                                      </p:to>
                                    </p:set>
                                    <p:animEffect transition="in" filter="wipe(left)">
                                      <p:cBhvr>
                                        <p:cTn id="12" dur="500"/>
                                        <p:tgtEl>
                                          <p:spTgt spid="3481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48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4825">
                                            <p:txEl>
                                              <p:pRg st="0" end="0"/>
                                            </p:txEl>
                                          </p:spTgt>
                                        </p:tgtEl>
                                        <p:attrNameLst>
                                          <p:attrName>style.visibility</p:attrName>
                                        </p:attrNameLst>
                                      </p:cBhvr>
                                      <p:to>
                                        <p:strVal val="visible"/>
                                      </p:to>
                                    </p:set>
                                    <p:animEffect transition="in" filter="wipe(left)">
                                      <p:cBhvr>
                                        <p:cTn id="21" dur="500"/>
                                        <p:tgtEl>
                                          <p:spTgt spid="34825">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4819"/>
                                        </p:tgtEl>
                                        <p:attrNameLst>
                                          <p:attrName>style.visibility</p:attrName>
                                        </p:attrNameLst>
                                      </p:cBhvr>
                                      <p:to>
                                        <p:strVal val="visible"/>
                                      </p:to>
                                    </p:set>
                                    <p:animEffect transition="in" filter="wipe(left)">
                                      <p:cBhvr>
                                        <p:cTn id="26" dur="500"/>
                                        <p:tgtEl>
                                          <p:spTgt spid="3481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48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4826">
                                            <p:txEl>
                                              <p:pRg st="0" end="0"/>
                                            </p:txEl>
                                          </p:spTgt>
                                        </p:tgtEl>
                                        <p:attrNameLst>
                                          <p:attrName>style.visibility</p:attrName>
                                        </p:attrNameLst>
                                      </p:cBhvr>
                                      <p:to>
                                        <p:strVal val="visible"/>
                                      </p:to>
                                    </p:set>
                                    <p:animEffect transition="in" filter="wipe(left)">
                                      <p:cBhvr>
                                        <p:cTn id="35" dur="500"/>
                                        <p:tgtEl>
                                          <p:spTgt spid="34826">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4820"/>
                                        </p:tgtEl>
                                        <p:attrNameLst>
                                          <p:attrName>style.visibility</p:attrName>
                                        </p:attrNameLst>
                                      </p:cBhvr>
                                      <p:to>
                                        <p:strVal val="visible"/>
                                      </p:to>
                                    </p:set>
                                    <p:animEffect transition="in" filter="wipe(left)">
                                      <p:cBhvr>
                                        <p:cTn id="40" dur="500"/>
                                        <p:tgtEl>
                                          <p:spTgt spid="34820"/>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348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animBg="1"/>
      <p:bldP spid="34824" grpId="0" build="p"/>
      <p:bldP spid="34825" grpId="0" build="p"/>
      <p:bldP spid="34826" grpId="0" build="p"/>
      <p:bldP spid="34827" grpId="0" animBg="1"/>
      <p:bldP spid="3482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52" name="标题 82951"/>
          <p:cNvSpPr>
            <a:spLocks noGrp="1"/>
          </p:cNvSpPr>
          <p:nvPr>
            <p:ph type="title"/>
          </p:nvPr>
        </p:nvSpPr>
        <p:spPr>
          <a:xfrm>
            <a:off x="395288" y="1125538"/>
            <a:ext cx="8229600" cy="509587"/>
          </a:xfrm>
        </p:spPr>
        <p:txBody>
          <a:bodyPr anchor="ctr"/>
          <a:lstStyle/>
          <a:p>
            <a:pPr algn="l"/>
            <a:r>
              <a:rPr lang="zh-CN" altLang="en-US" sz="3200" dirty="0">
                <a:ea typeface="华文行楷" panose="02010800040101010101" pitchFamily="2" charset="-122"/>
              </a:rPr>
              <a:t>方波变三角波</a:t>
            </a:r>
          </a:p>
        </p:txBody>
      </p:sp>
      <p:pic>
        <p:nvPicPr>
          <p:cNvPr id="82948" name="内容占位符 82947"/>
          <p:cNvPicPr>
            <a:picLocks noGrp="1" noChangeAspect="1"/>
          </p:cNvPicPr>
          <p:nvPr>
            <p:ph sz="half" idx="1"/>
          </p:nvPr>
        </p:nvPicPr>
        <p:blipFill>
          <a:blip r:embed="rId2"/>
          <a:srcRect l="21700" t="22409" r="28391" b="41350"/>
          <a:stretch>
            <a:fillRect/>
          </a:stretch>
        </p:blipFill>
        <p:spPr>
          <a:xfrm>
            <a:off x="3203575" y="188913"/>
            <a:ext cx="5689600" cy="3048000"/>
          </a:xfrm>
        </p:spPr>
      </p:pic>
      <p:pic>
        <p:nvPicPr>
          <p:cNvPr id="82951" name="内容占位符 82950"/>
          <p:cNvPicPr>
            <a:picLocks noGrp="1" noChangeAspect="1"/>
          </p:cNvPicPr>
          <p:nvPr>
            <p:ph sz="half" idx="2"/>
          </p:nvPr>
        </p:nvPicPr>
        <p:blipFill>
          <a:blip r:embed="rId3"/>
          <a:srcRect l="21082" t="22409" r="37071" b="25188"/>
          <a:stretch>
            <a:fillRect/>
          </a:stretch>
        </p:blipFill>
        <p:spPr>
          <a:xfrm>
            <a:off x="323850" y="3284538"/>
            <a:ext cx="4465638" cy="3382962"/>
          </a:xfrm>
        </p:spPr>
      </p:pic>
      <p:sp>
        <p:nvSpPr>
          <p:cNvPr id="82954" name="文本框 82953"/>
          <p:cNvSpPr txBox="1"/>
          <p:nvPr/>
        </p:nvSpPr>
        <p:spPr>
          <a:xfrm>
            <a:off x="5580063" y="4581525"/>
            <a:ext cx="2160587" cy="457200"/>
          </a:xfrm>
          <a:prstGeom prst="rect">
            <a:avLst/>
          </a:prstGeom>
          <a:noFill/>
          <a:ln w="9525">
            <a:noFill/>
          </a:ln>
        </p:spPr>
        <p:txBody>
          <a:bodyPr>
            <a:spAutoFit/>
          </a:bodyPr>
          <a:lstStyle/>
          <a:p>
            <a:pPr>
              <a:spcBef>
                <a:spcPct val="50000"/>
              </a:spcBef>
            </a:pPr>
            <a:r>
              <a:rPr lang="en-US" altLang="zh-CN" sz="2400" b="1" dirty="0">
                <a:latin typeface="Arial" panose="020B0604020202020204" pitchFamily="34" charset="0"/>
              </a:rPr>
              <a:t>R2</a:t>
            </a:r>
            <a:r>
              <a:rPr lang="zh-CN" altLang="en-US" sz="2400" b="1" dirty="0">
                <a:latin typeface="Arial" panose="020B0604020202020204" pitchFamily="34" charset="0"/>
              </a:rPr>
              <a:t>的作用？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82951"/>
                                        </p:tgtEl>
                                        <p:attrNameLst>
                                          <p:attrName>style.visibility</p:attrName>
                                        </p:attrNameLst>
                                      </p:cBhvr>
                                      <p:to>
                                        <p:strVal val="visible"/>
                                      </p:to>
                                    </p:set>
                                    <p:anim calcmode="lin" valueType="num">
                                      <p:cBhvr>
                                        <p:cTn id="7" dur="500" fill="hold"/>
                                        <p:tgtEl>
                                          <p:spTgt spid="82951"/>
                                        </p:tgtEl>
                                        <p:attrNameLst>
                                          <p:attrName>ppt_w</p:attrName>
                                        </p:attrNameLst>
                                      </p:cBhvr>
                                      <p:tavLst>
                                        <p:tav tm="0">
                                          <p:val>
                                            <p:fltVal val="0"/>
                                          </p:val>
                                        </p:tav>
                                        <p:tav tm="100000">
                                          <p:val>
                                            <p:strVal val="#ppt_w"/>
                                          </p:val>
                                        </p:tav>
                                      </p:tavLst>
                                    </p:anim>
                                    <p:anim calcmode="lin" valueType="num">
                                      <p:cBhvr>
                                        <p:cTn id="8" dur="500" fill="hold"/>
                                        <p:tgtEl>
                                          <p:spTgt spid="82951"/>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82954"/>
                                        </p:tgtEl>
                                        <p:attrNameLst>
                                          <p:attrName>style.visibility</p:attrName>
                                        </p:attrNameLst>
                                      </p:cBhvr>
                                      <p:to>
                                        <p:strVal val="visible"/>
                                      </p:to>
                                    </p:set>
                                    <p:animEffect transition="in" filter="wipe(left)">
                                      <p:cBhvr>
                                        <p:cTn id="13" dur="500"/>
                                        <p:tgtEl>
                                          <p:spTgt spid="82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标题 39938"/>
          <p:cNvSpPr>
            <a:spLocks noGrp="1"/>
          </p:cNvSpPr>
          <p:nvPr>
            <p:ph type="title"/>
          </p:nvPr>
        </p:nvSpPr>
        <p:spPr>
          <a:xfrm>
            <a:off x="323850" y="765175"/>
            <a:ext cx="6997700" cy="609600"/>
          </a:xfrm>
        </p:spPr>
        <p:txBody>
          <a:bodyPr anchor="ctr"/>
          <a:lstStyle/>
          <a:p>
            <a:pPr algn="l">
              <a:lnSpc>
                <a:spcPct val="130000"/>
              </a:lnSpc>
            </a:pPr>
            <a:r>
              <a:rPr lang="en-US" altLang="zh-CN" sz="2800" dirty="0">
                <a:solidFill>
                  <a:schemeClr val="tx1"/>
                </a:solidFill>
                <a:latin typeface="华文行楷" panose="02010800040101010101" pitchFamily="2" charset="-122"/>
                <a:ea typeface="华文行楷" panose="02010800040101010101" pitchFamily="2" charset="-122"/>
              </a:rPr>
              <a:t>2. </a:t>
            </a:r>
            <a:r>
              <a:rPr lang="zh-CN" altLang="en-US" sz="2800" dirty="0">
                <a:solidFill>
                  <a:schemeClr val="tx1"/>
                </a:solidFill>
                <a:latin typeface="华文行楷" panose="02010800040101010101" pitchFamily="2" charset="-122"/>
                <a:ea typeface="华文行楷" panose="02010800040101010101" pitchFamily="2" charset="-122"/>
              </a:rPr>
              <a:t>微分运算电路</a:t>
            </a:r>
          </a:p>
        </p:txBody>
      </p:sp>
      <p:graphicFrame>
        <p:nvGraphicFramePr>
          <p:cNvPr id="39940" name="对象 39939"/>
          <p:cNvGraphicFramePr/>
          <p:nvPr/>
        </p:nvGraphicFramePr>
        <p:xfrm>
          <a:off x="3090545" y="4052253"/>
          <a:ext cx="2617788" cy="1577975"/>
        </p:xfrm>
        <a:graphic>
          <a:graphicData uri="http://schemas.openxmlformats.org/presentationml/2006/ole">
            <mc:AlternateContent xmlns:mc="http://schemas.openxmlformats.org/markup-compatibility/2006">
              <mc:Choice xmlns:v="urn:schemas-microsoft-com:vml" Requires="v">
                <p:oleObj spid="_x0000_s19465" r:id="rId3" imgW="1345565" imgH="812165" progId="Equation.3">
                  <p:embed/>
                </p:oleObj>
              </mc:Choice>
              <mc:Fallback>
                <p:oleObj r:id="rId3" imgW="1345565" imgH="812165" progId="Equation.3">
                  <p:embed/>
                  <p:pic>
                    <p:nvPicPr>
                      <p:cNvPr id="0" name="图片 3114"/>
                      <p:cNvPicPr/>
                      <p:nvPr/>
                    </p:nvPicPr>
                    <p:blipFill>
                      <a:blip r:embed="rId4"/>
                      <a:stretch>
                        <a:fillRect/>
                      </a:stretch>
                    </p:blipFill>
                    <p:spPr>
                      <a:xfrm>
                        <a:off x="3090545" y="4052253"/>
                        <a:ext cx="2617788" cy="1577975"/>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39944" name="对象 39943"/>
          <p:cNvGraphicFramePr/>
          <p:nvPr/>
        </p:nvGraphicFramePr>
        <p:xfrm>
          <a:off x="2842895" y="1438275"/>
          <a:ext cx="3124200" cy="2259013"/>
        </p:xfrm>
        <a:graphic>
          <a:graphicData uri="http://schemas.openxmlformats.org/presentationml/2006/ole">
            <mc:AlternateContent xmlns:mc="http://schemas.openxmlformats.org/markup-compatibility/2006">
              <mc:Choice xmlns:v="urn:schemas-microsoft-com:vml" Requires="v">
                <p:oleObj spid="_x0000_s19466" r:id="rId5" imgW="10715625" imgH="7743825" progId="MSPhotoEd.3">
                  <p:embed/>
                </p:oleObj>
              </mc:Choice>
              <mc:Fallback>
                <p:oleObj r:id="rId5" imgW="10715625" imgH="7743825" progId="MSPhotoEd.3">
                  <p:embed/>
                  <p:pic>
                    <p:nvPicPr>
                      <p:cNvPr id="0" name="图片 3113"/>
                      <p:cNvPicPr/>
                      <p:nvPr/>
                    </p:nvPicPr>
                    <p:blipFill>
                      <a:blip r:embed="rId6"/>
                      <a:stretch>
                        <a:fillRect/>
                      </a:stretch>
                    </p:blipFill>
                    <p:spPr>
                      <a:xfrm>
                        <a:off x="2842895" y="1438275"/>
                        <a:ext cx="3124200" cy="2259013"/>
                      </a:xfrm>
                      <a:prstGeom prst="rect">
                        <a:avLst/>
                      </a:prstGeom>
                      <a:noFill/>
                      <a:ln w="38100">
                        <a:noFill/>
                        <a:miter/>
                      </a:ln>
                    </p:spPr>
                  </p:pic>
                </p:oleObj>
              </mc:Fallback>
            </mc:AlternateContent>
          </a:graphicData>
        </a:graphic>
      </p:graphicFrame>
      <p:sp>
        <p:nvSpPr>
          <p:cNvPr id="39965" name="线形标注 1 39964"/>
          <p:cNvSpPr/>
          <p:nvPr/>
        </p:nvSpPr>
        <p:spPr>
          <a:xfrm>
            <a:off x="2907983" y="2881313"/>
            <a:ext cx="860425" cy="474662"/>
          </a:xfrm>
          <a:prstGeom prst="borderCallout1">
            <a:avLst>
              <a:gd name="adj1" fmla="val 24079"/>
              <a:gd name="adj2" fmla="val 108856"/>
              <a:gd name="adj3" fmla="val -112375"/>
              <a:gd name="adj4" fmla="val 125644"/>
            </a:avLst>
          </a:prstGeom>
          <a:solidFill>
            <a:srgbClr val="FFFFCC"/>
          </a:solidFill>
          <a:ln w="19050" cap="flat" cmpd="sng">
            <a:solidFill>
              <a:srgbClr val="FF0000"/>
            </a:solidFill>
            <a:prstDash val="solid"/>
            <a:miter/>
            <a:headEnd type="none" w="med" len="med"/>
            <a:tailEnd type="none" w="med" len="med"/>
          </a:ln>
        </p:spPr>
        <p:txBody>
          <a:bodyPr/>
          <a:lstStyle/>
          <a:p>
            <a:pPr algn="ctr"/>
            <a:r>
              <a:rPr lang="zh-CN" altLang="en-US" sz="2400" b="1" dirty="0">
                <a:latin typeface="Arial" panose="020B0604020202020204" pitchFamily="34" charset="0"/>
              </a:rPr>
              <a:t>虚地</a:t>
            </a:r>
            <a:endParaRPr lang="zh-CN" altLang="en-US" sz="2400" b="1">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9940"/>
                                        </p:tgtEl>
                                        <p:attrNameLst>
                                          <p:attrName>style.visibility</p:attrName>
                                        </p:attrNameLst>
                                      </p:cBhvr>
                                      <p:to>
                                        <p:strVal val="visible"/>
                                      </p:to>
                                    </p:set>
                                    <p:animEffect transition="in" filter="wipe(left)">
                                      <p:cBhvr>
                                        <p:cTn id="11" dur="500"/>
                                        <p:tgtEl>
                                          <p:spTgt spid="39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65"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51201"/>
          <p:cNvSpPr>
            <a:spLocks noGrp="1"/>
          </p:cNvSpPr>
          <p:nvPr>
            <p:ph type="ctrTitle"/>
          </p:nvPr>
        </p:nvSpPr>
        <p:spPr>
          <a:xfrm>
            <a:off x="539750" y="1844675"/>
            <a:ext cx="7772400" cy="762000"/>
          </a:xfrm>
        </p:spPr>
        <p:txBody>
          <a:bodyPr anchor="ctr"/>
          <a:lstStyle/>
          <a:p>
            <a:pPr defTabSz="914400">
              <a:buClrTx/>
              <a:buSzTx/>
              <a:buFontTx/>
            </a:pPr>
            <a:r>
              <a:rPr lang="zh-CN" altLang="en-US" sz="4400" kern="1200" baseline="0" dirty="0">
                <a:latin typeface="华文行楷" panose="02010800040101010101" pitchFamily="2" charset="-122"/>
                <a:ea typeface="华文行楷" panose="02010800040101010101" pitchFamily="2" charset="-122"/>
              </a:rPr>
              <a:t>§</a:t>
            </a:r>
            <a:r>
              <a:rPr lang="en-US" altLang="zh-CN" sz="4400" kern="1200" baseline="0" dirty="0">
                <a:latin typeface="华文行楷" panose="02010800040101010101" pitchFamily="2" charset="-122"/>
                <a:ea typeface="华文行楷" panose="02010800040101010101" pitchFamily="2" charset="-122"/>
              </a:rPr>
              <a:t>15.3 </a:t>
            </a:r>
            <a:r>
              <a:rPr lang="zh-CN" altLang="en-US" sz="4400" kern="1200" baseline="0" dirty="0">
                <a:latin typeface="华文行楷" panose="02010800040101010101" pitchFamily="2" charset="-122"/>
                <a:ea typeface="华文行楷" panose="02010800040101010101" pitchFamily="2" charset="-122"/>
              </a:rPr>
              <a:t>有源滤波电路</a:t>
            </a:r>
            <a:endParaRPr lang="zh-CN" altLang="en-US" sz="4400" kern="1200" baseline="0">
              <a:latin typeface="华文行楷" panose="02010800040101010101" pitchFamily="2" charset="-122"/>
              <a:ea typeface="华文行楷" panose="02010800040101010101" pitchFamily="2" charset="-122"/>
            </a:endParaRPr>
          </a:p>
        </p:txBody>
      </p:sp>
      <p:sp>
        <p:nvSpPr>
          <p:cNvPr id="51208" name="文本框 51207">
            <a:hlinkClick r:id="rId3" action="ppaction://hlinksldjump"/>
          </p:cNvPr>
          <p:cNvSpPr txBox="1"/>
          <p:nvPr/>
        </p:nvSpPr>
        <p:spPr>
          <a:xfrm>
            <a:off x="2057400" y="2860675"/>
            <a:ext cx="2009775" cy="519113"/>
          </a:xfrm>
          <a:prstGeom prst="rect">
            <a:avLst/>
          </a:prstGeom>
          <a:noFill/>
          <a:ln w="9525">
            <a:noFill/>
          </a:ln>
        </p:spPr>
        <p:txBody>
          <a:bodyPr>
            <a:spAutoFit/>
          </a:bodyPr>
          <a:lstStyle/>
          <a:p>
            <a:pPr>
              <a:spcBef>
                <a:spcPct val="50000"/>
              </a:spcBef>
            </a:pPr>
            <a:r>
              <a:rPr lang="zh-CN" altLang="en-US" sz="2800" b="1" dirty="0">
                <a:latin typeface="Times New Roman" panose="02020603050405020304" pitchFamily="18" charset="0"/>
                <a:ea typeface="华文楷体" panose="02010600040101010101" pitchFamily="2" charset="-122"/>
              </a:rPr>
              <a:t>一、概述</a:t>
            </a:r>
            <a:endParaRPr lang="zh-CN" altLang="en-US" sz="2800" b="1">
              <a:latin typeface="Times New Roman" panose="02020603050405020304" pitchFamily="18" charset="0"/>
              <a:ea typeface="华文楷体" panose="02010600040101010101" pitchFamily="2" charset="-122"/>
            </a:endParaRPr>
          </a:p>
        </p:txBody>
      </p:sp>
      <p:sp>
        <p:nvSpPr>
          <p:cNvPr id="51209" name="文本框 51208">
            <a:hlinkClick r:id="rId4" action="ppaction://hlinksldjump"/>
          </p:cNvPr>
          <p:cNvSpPr txBox="1"/>
          <p:nvPr/>
        </p:nvSpPr>
        <p:spPr>
          <a:xfrm>
            <a:off x="2057400" y="3436938"/>
            <a:ext cx="3090863" cy="519112"/>
          </a:xfrm>
          <a:prstGeom prst="rect">
            <a:avLst/>
          </a:prstGeom>
          <a:noFill/>
          <a:ln w="9525">
            <a:noFill/>
          </a:ln>
        </p:spPr>
        <p:txBody>
          <a:bodyPr>
            <a:spAutoFit/>
          </a:bodyPr>
          <a:lstStyle/>
          <a:p>
            <a:pPr>
              <a:spcBef>
                <a:spcPct val="50000"/>
              </a:spcBef>
            </a:pPr>
            <a:r>
              <a:rPr lang="zh-CN" altLang="en-US" sz="2800" b="1" dirty="0">
                <a:latin typeface="Times New Roman" panose="02020603050405020304" pitchFamily="18" charset="0"/>
                <a:ea typeface="华文楷体" panose="02010600040101010101" pitchFamily="2" charset="-122"/>
              </a:rPr>
              <a:t>二、低通滤波器</a:t>
            </a:r>
            <a:endParaRPr lang="zh-CN" altLang="en-US" sz="2800" b="1">
              <a:latin typeface="Times New Roman" panose="02020603050405020304" pitchFamily="18" charset="0"/>
              <a:ea typeface="华文楷体" panose="02010600040101010101" pitchFamily="2" charset="-122"/>
            </a:endParaRPr>
          </a:p>
        </p:txBody>
      </p:sp>
      <p:sp>
        <p:nvSpPr>
          <p:cNvPr id="51210" name="文本框 51209">
            <a:hlinkClick r:id="rId5" action="ppaction://hlinksldjump"/>
          </p:cNvPr>
          <p:cNvSpPr txBox="1"/>
          <p:nvPr/>
        </p:nvSpPr>
        <p:spPr>
          <a:xfrm>
            <a:off x="2057400" y="4013200"/>
            <a:ext cx="5106988" cy="519113"/>
          </a:xfrm>
          <a:prstGeom prst="rect">
            <a:avLst/>
          </a:prstGeom>
          <a:noFill/>
          <a:ln w="9525">
            <a:noFill/>
          </a:ln>
        </p:spPr>
        <p:txBody>
          <a:bodyPr>
            <a:spAutoFit/>
          </a:bodyPr>
          <a:lstStyle/>
          <a:p>
            <a:pPr>
              <a:spcBef>
                <a:spcPct val="50000"/>
              </a:spcBef>
            </a:pPr>
            <a:r>
              <a:rPr lang="zh-CN" altLang="en-US" sz="2800" b="1" dirty="0">
                <a:latin typeface="Times New Roman" panose="02020603050405020304" pitchFamily="18" charset="0"/>
                <a:ea typeface="华文楷体" panose="02010600040101010101" pitchFamily="2" charset="-122"/>
              </a:rPr>
              <a:t>三、高通、带通、带阻滤波器</a:t>
            </a:r>
            <a:endParaRPr lang="zh-CN" altLang="en-US" sz="2800" b="1">
              <a:latin typeface="Times New Roman" panose="02020603050405020304" pitchFamily="18" charset="0"/>
              <a:ea typeface="华文楷体" panose="02010600040101010101" pitchFamily="2" charset="-122"/>
            </a:endParaRPr>
          </a:p>
        </p:txBody>
      </p:sp>
      <p:sp>
        <p:nvSpPr>
          <p:cNvPr id="51211" name="文本框 51210">
            <a:hlinkClick r:id="rId5" action="ppaction://hlinksldjump"/>
          </p:cNvPr>
          <p:cNvSpPr txBox="1"/>
          <p:nvPr/>
        </p:nvSpPr>
        <p:spPr>
          <a:xfrm>
            <a:off x="2057400" y="4660900"/>
            <a:ext cx="4027488" cy="519113"/>
          </a:xfrm>
          <a:prstGeom prst="rect">
            <a:avLst/>
          </a:prstGeom>
          <a:noFill/>
          <a:ln w="9525">
            <a:noFill/>
          </a:ln>
        </p:spPr>
        <p:txBody>
          <a:bodyPr>
            <a:spAutoFit/>
          </a:bodyPr>
          <a:lstStyle/>
          <a:p>
            <a:pPr>
              <a:spcBef>
                <a:spcPct val="50000"/>
              </a:spcBef>
            </a:pPr>
            <a:r>
              <a:rPr lang="zh-CN" altLang="en-US" sz="2800" b="1" dirty="0">
                <a:latin typeface="Times New Roman" panose="02020603050405020304" pitchFamily="18" charset="0"/>
                <a:ea typeface="华文楷体" panose="02010600040101010101" pitchFamily="2" charset="-122"/>
              </a:rPr>
              <a:t>四、状态变量型滤波器</a:t>
            </a:r>
            <a:endParaRPr lang="zh-CN" altLang="en-US" sz="2800" b="1">
              <a:latin typeface="Times New Roman" panose="02020603050405020304" pitchFamily="18" charset="0"/>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08"/>
                                        </p:tgtEl>
                                        <p:attrNameLst>
                                          <p:attrName>style.visibility</p:attrName>
                                        </p:attrNameLst>
                                      </p:cBhvr>
                                      <p:to>
                                        <p:strVal val="visible"/>
                                      </p:to>
                                    </p:set>
                                    <p:animEffect transition="in" filter="dissolve">
                                      <p:cBhvr>
                                        <p:cTn id="7" dur="500"/>
                                        <p:tgtEl>
                                          <p:spTgt spid="5120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209"/>
                                        </p:tgtEl>
                                        <p:attrNameLst>
                                          <p:attrName>style.visibility</p:attrName>
                                        </p:attrNameLst>
                                      </p:cBhvr>
                                      <p:to>
                                        <p:strVal val="visible"/>
                                      </p:to>
                                    </p:set>
                                    <p:animEffect transition="in" filter="dissolve">
                                      <p:cBhvr>
                                        <p:cTn id="12" dur="500"/>
                                        <p:tgtEl>
                                          <p:spTgt spid="5120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1210"/>
                                        </p:tgtEl>
                                        <p:attrNameLst>
                                          <p:attrName>style.visibility</p:attrName>
                                        </p:attrNameLst>
                                      </p:cBhvr>
                                      <p:to>
                                        <p:strVal val="visible"/>
                                      </p:to>
                                    </p:set>
                                    <p:animEffect transition="in" filter="dissolve">
                                      <p:cBhvr>
                                        <p:cTn id="17" dur="500"/>
                                        <p:tgtEl>
                                          <p:spTgt spid="5121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1211"/>
                                        </p:tgtEl>
                                        <p:attrNameLst>
                                          <p:attrName>style.visibility</p:attrName>
                                        </p:attrNameLst>
                                      </p:cBhvr>
                                      <p:to>
                                        <p:strVal val="visible"/>
                                      </p:to>
                                    </p:set>
                                    <p:animEffect transition="in" filter="dissolve">
                                      <p:cBhvr>
                                        <p:cTn id="22" dur="500"/>
                                        <p:tgtEl>
                                          <p:spTgt spid="51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8" grpId="0"/>
      <p:bldP spid="51209" grpId="0"/>
      <p:bldP spid="51210" grpId="0"/>
      <p:bldP spid="512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文本框 53249"/>
          <p:cNvSpPr txBox="1"/>
          <p:nvPr/>
        </p:nvSpPr>
        <p:spPr>
          <a:xfrm>
            <a:off x="588963" y="1346200"/>
            <a:ext cx="7924800" cy="957263"/>
          </a:xfrm>
          <a:prstGeom prst="rect">
            <a:avLst/>
          </a:prstGeom>
          <a:noFill/>
          <a:ln w="9525">
            <a:noFill/>
          </a:ln>
        </p:spPr>
        <p:txBody>
          <a:bodyPr>
            <a:spAutoFit/>
          </a:bodyPr>
          <a:lstStyle/>
          <a:p>
            <a:pPr>
              <a:spcBef>
                <a:spcPct val="20000"/>
              </a:spcBef>
            </a:pPr>
            <a:r>
              <a:rPr lang="en-US" altLang="zh-CN" sz="2800" dirty="0">
                <a:latin typeface="华文行楷" panose="02010800040101010101" pitchFamily="2" charset="-122"/>
                <a:ea typeface="华文行楷" panose="02010800040101010101" pitchFamily="2" charset="-122"/>
              </a:rPr>
              <a:t>1. </a:t>
            </a:r>
            <a:r>
              <a:rPr lang="zh-CN" altLang="en-US" sz="2800" dirty="0">
                <a:latin typeface="华文行楷" panose="02010800040101010101" pitchFamily="2" charset="-122"/>
                <a:ea typeface="华文行楷" panose="02010800040101010101" pitchFamily="2" charset="-122"/>
              </a:rPr>
              <a:t>滤波</a:t>
            </a:r>
          </a:p>
          <a:p>
            <a:pPr>
              <a:spcBef>
                <a:spcPct val="20000"/>
              </a:spcBef>
            </a:pPr>
            <a:r>
              <a:rPr lang="zh-CN" altLang="en-US" sz="2400" b="1" dirty="0">
                <a:latin typeface="Times New Roman" panose="02020603050405020304" pitchFamily="18" charset="0"/>
              </a:rPr>
              <a:t>     使指定频段的信号顺利通过，其它频率的信号被衰减。</a:t>
            </a:r>
          </a:p>
        </p:txBody>
      </p:sp>
      <p:sp>
        <p:nvSpPr>
          <p:cNvPr id="53251" name="文本框 53250"/>
          <p:cNvSpPr txBox="1"/>
          <p:nvPr/>
        </p:nvSpPr>
        <p:spPr>
          <a:xfrm>
            <a:off x="590550" y="2339975"/>
            <a:ext cx="4572000" cy="519113"/>
          </a:xfrm>
          <a:prstGeom prst="rect">
            <a:avLst/>
          </a:prstGeom>
          <a:noFill/>
          <a:ln w="9525">
            <a:noFill/>
          </a:ln>
        </p:spPr>
        <p:txBody>
          <a:bodyPr>
            <a:spAutoFit/>
          </a:bodyPr>
          <a:lstStyle/>
          <a:p>
            <a:pPr>
              <a:spcBef>
                <a:spcPct val="50000"/>
              </a:spcBef>
            </a:pPr>
            <a:r>
              <a:rPr lang="en-US" altLang="zh-CN" sz="2800" dirty="0">
                <a:latin typeface="华文行楷" panose="02010800040101010101" pitchFamily="2" charset="-122"/>
                <a:ea typeface="华文行楷" panose="02010800040101010101" pitchFamily="2" charset="-122"/>
              </a:rPr>
              <a:t>2. </a:t>
            </a:r>
            <a:r>
              <a:rPr lang="zh-CN" altLang="en-US" sz="2800" dirty="0">
                <a:latin typeface="华文行楷" panose="02010800040101010101" pitchFamily="2" charset="-122"/>
                <a:ea typeface="华文行楷" panose="02010800040101010101" pitchFamily="2" charset="-122"/>
              </a:rPr>
              <a:t>滤波电路的种类</a:t>
            </a:r>
          </a:p>
        </p:txBody>
      </p:sp>
      <p:pic>
        <p:nvPicPr>
          <p:cNvPr id="53252" name="图片 53251" descr="Dz070402"/>
          <p:cNvPicPr>
            <a:picLocks noChangeAspect="1"/>
          </p:cNvPicPr>
          <p:nvPr/>
        </p:nvPicPr>
        <p:blipFill>
          <a:blip r:embed="rId3"/>
          <a:stretch>
            <a:fillRect/>
          </a:stretch>
        </p:blipFill>
        <p:spPr>
          <a:xfrm>
            <a:off x="893763" y="3632200"/>
            <a:ext cx="3733800" cy="1847850"/>
          </a:xfrm>
          <a:prstGeom prst="rect">
            <a:avLst/>
          </a:prstGeom>
          <a:noFill/>
          <a:ln w="9525">
            <a:noFill/>
          </a:ln>
        </p:spPr>
      </p:pic>
      <p:sp>
        <p:nvSpPr>
          <p:cNvPr id="53253" name="文本框 53252"/>
          <p:cNvSpPr txBox="1"/>
          <p:nvPr/>
        </p:nvSpPr>
        <p:spPr>
          <a:xfrm>
            <a:off x="969963" y="2794000"/>
            <a:ext cx="3124200" cy="457200"/>
          </a:xfrm>
          <a:prstGeom prst="rect">
            <a:avLst/>
          </a:prstGeom>
          <a:noFill/>
          <a:ln w="9525">
            <a:noFill/>
          </a:ln>
        </p:spPr>
        <p:txBody>
          <a:bodyPr>
            <a:spAutoFit/>
          </a:bodyPr>
          <a:lstStyle/>
          <a:p>
            <a:pPr>
              <a:spcBef>
                <a:spcPct val="50000"/>
              </a:spcBef>
            </a:pPr>
            <a:r>
              <a:rPr lang="zh-CN" altLang="en-US" sz="2400" b="1" dirty="0">
                <a:latin typeface="Times New Roman" panose="02020603050405020304" pitchFamily="18" charset="0"/>
              </a:rPr>
              <a:t>低通滤波器（</a:t>
            </a:r>
            <a:r>
              <a:rPr lang="en-US" altLang="zh-CN" sz="2400" b="1">
                <a:latin typeface="Times New Roman" panose="02020603050405020304" pitchFamily="18" charset="0"/>
              </a:rPr>
              <a:t>LPF</a:t>
            </a:r>
            <a:r>
              <a:rPr lang="zh-CN" altLang="en-US" sz="2400" b="1">
                <a:latin typeface="Times New Roman" panose="02020603050405020304" pitchFamily="18" charset="0"/>
              </a:rPr>
              <a:t>）</a:t>
            </a:r>
          </a:p>
        </p:txBody>
      </p:sp>
      <p:sp>
        <p:nvSpPr>
          <p:cNvPr id="53254" name="线形标注 1 53253"/>
          <p:cNvSpPr/>
          <p:nvPr/>
        </p:nvSpPr>
        <p:spPr>
          <a:xfrm>
            <a:off x="3332163" y="3327400"/>
            <a:ext cx="2133600" cy="476250"/>
          </a:xfrm>
          <a:prstGeom prst="borderCallout1">
            <a:avLst>
              <a:gd name="adj1" fmla="val 24000"/>
              <a:gd name="adj2" fmla="val -3569"/>
              <a:gd name="adj3" fmla="val 150667"/>
              <a:gd name="adj4" fmla="val -74032"/>
            </a:avLst>
          </a:prstGeom>
          <a:solidFill>
            <a:srgbClr val="66FFFF"/>
          </a:solidFill>
          <a:ln w="19050" cap="flat" cmpd="sng">
            <a:solidFill>
              <a:srgbClr val="FF0000"/>
            </a:solidFill>
            <a:prstDash val="solid"/>
            <a:miter/>
            <a:headEnd type="none" w="med" len="med"/>
            <a:tailEnd type="none" w="med" len="med"/>
          </a:ln>
        </p:spPr>
        <p:txBody>
          <a:bodyPr>
            <a:spAutoFit/>
          </a:bodyPr>
          <a:lstStyle/>
          <a:p>
            <a:r>
              <a:rPr lang="zh-CN" altLang="en-US" sz="2400" b="1" dirty="0">
                <a:latin typeface="Times New Roman" panose="02020603050405020304" pitchFamily="18" charset="0"/>
              </a:rPr>
              <a:t>通带放大倍数</a:t>
            </a:r>
          </a:p>
        </p:txBody>
      </p:sp>
      <p:sp>
        <p:nvSpPr>
          <p:cNvPr id="53255" name="线形标注 1 53254"/>
          <p:cNvSpPr/>
          <p:nvPr/>
        </p:nvSpPr>
        <p:spPr>
          <a:xfrm>
            <a:off x="1046163" y="5613400"/>
            <a:ext cx="2071687" cy="476250"/>
          </a:xfrm>
          <a:prstGeom prst="borderCallout1">
            <a:avLst>
              <a:gd name="adj1" fmla="val 24000"/>
              <a:gd name="adj2" fmla="val 103676"/>
              <a:gd name="adj3" fmla="val -34667"/>
              <a:gd name="adj4" fmla="val 110806"/>
            </a:avLst>
          </a:prstGeom>
          <a:solidFill>
            <a:srgbClr val="66FFFF"/>
          </a:solidFill>
          <a:ln w="19050" cap="flat" cmpd="sng">
            <a:solidFill>
              <a:srgbClr val="FF0000"/>
            </a:solidFill>
            <a:prstDash val="solid"/>
            <a:miter/>
            <a:headEnd type="none" w="med" len="med"/>
            <a:tailEnd type="none" w="med" len="med"/>
          </a:ln>
        </p:spPr>
        <p:txBody>
          <a:bodyPr>
            <a:spAutoFit/>
          </a:bodyPr>
          <a:lstStyle/>
          <a:p>
            <a:r>
              <a:rPr lang="zh-CN" altLang="en-US" sz="2400" b="1" dirty="0">
                <a:latin typeface="Times New Roman" panose="02020603050405020304" pitchFamily="18" charset="0"/>
              </a:rPr>
              <a:t>通带截止频率</a:t>
            </a:r>
          </a:p>
        </p:txBody>
      </p:sp>
      <p:sp>
        <p:nvSpPr>
          <p:cNvPr id="53256" name="线形标注 1 53255"/>
          <p:cNvSpPr/>
          <p:nvPr/>
        </p:nvSpPr>
        <p:spPr>
          <a:xfrm>
            <a:off x="4398963" y="5613400"/>
            <a:ext cx="1524000" cy="476250"/>
          </a:xfrm>
          <a:prstGeom prst="borderCallout1">
            <a:avLst>
              <a:gd name="adj1" fmla="val 24000"/>
              <a:gd name="adj2" fmla="val -5000"/>
              <a:gd name="adj3" fmla="val -153667"/>
              <a:gd name="adj4" fmla="val -39273"/>
            </a:avLst>
          </a:prstGeom>
          <a:solidFill>
            <a:srgbClr val="66FFFF"/>
          </a:solidFill>
          <a:ln w="19050" cap="flat" cmpd="sng">
            <a:solidFill>
              <a:srgbClr val="FF0000"/>
            </a:solidFill>
            <a:prstDash val="solid"/>
            <a:miter/>
            <a:headEnd type="none" w="med" len="med"/>
            <a:tailEnd type="none" w="med" len="med"/>
          </a:ln>
        </p:spPr>
        <p:txBody>
          <a:bodyPr>
            <a:spAutoFit/>
          </a:bodyPr>
          <a:lstStyle/>
          <a:p>
            <a:r>
              <a:rPr lang="zh-CN" altLang="en-US" sz="2400" b="1" dirty="0">
                <a:latin typeface="Times New Roman" panose="02020603050405020304" pitchFamily="18" charset="0"/>
              </a:rPr>
              <a:t>下降速率</a:t>
            </a:r>
          </a:p>
        </p:txBody>
      </p:sp>
      <p:pic>
        <p:nvPicPr>
          <p:cNvPr id="53257" name="图片 53256" descr="Dz070401"/>
          <p:cNvPicPr>
            <a:picLocks noChangeAspect="1"/>
          </p:cNvPicPr>
          <p:nvPr/>
        </p:nvPicPr>
        <p:blipFill>
          <a:blip r:embed="rId4"/>
          <a:srcRect r="49306" b="60600"/>
          <a:stretch>
            <a:fillRect/>
          </a:stretch>
        </p:blipFill>
        <p:spPr>
          <a:xfrm>
            <a:off x="4932363" y="3860800"/>
            <a:ext cx="3124200" cy="1685925"/>
          </a:xfrm>
          <a:prstGeom prst="rect">
            <a:avLst/>
          </a:prstGeom>
          <a:noFill/>
          <a:ln w="9525">
            <a:noFill/>
          </a:ln>
        </p:spPr>
      </p:pic>
      <p:sp>
        <p:nvSpPr>
          <p:cNvPr id="53258" name="线形标注 2 53257"/>
          <p:cNvSpPr/>
          <p:nvPr/>
        </p:nvSpPr>
        <p:spPr>
          <a:xfrm>
            <a:off x="6456363" y="3327400"/>
            <a:ext cx="2057400" cy="838200"/>
          </a:xfrm>
          <a:prstGeom prst="borderCallout2">
            <a:avLst>
              <a:gd name="adj1" fmla="val 13634"/>
              <a:gd name="adj2" fmla="val -3704"/>
              <a:gd name="adj3" fmla="val 13634"/>
              <a:gd name="adj4" fmla="val -12731"/>
              <a:gd name="adj5" fmla="val 115718"/>
              <a:gd name="adj6" fmla="val -22069"/>
            </a:avLst>
          </a:prstGeom>
          <a:solidFill>
            <a:srgbClr val="66FFFF"/>
          </a:solidFill>
          <a:ln w="19050" cap="flat" cmpd="sng">
            <a:solidFill>
              <a:srgbClr val="FF0000"/>
            </a:solidFill>
            <a:prstDash val="solid"/>
            <a:miter/>
            <a:headEnd type="none" w="med" len="med"/>
            <a:tailEnd type="none" w="med" len="med"/>
          </a:ln>
        </p:spPr>
        <p:txBody>
          <a:bodyPr/>
          <a:lstStyle/>
          <a:p>
            <a:pPr algn="ctr" eaLnBrk="0" hangingPunct="0"/>
            <a:r>
              <a:rPr lang="zh-CN" altLang="en-US" sz="2400" b="1" dirty="0">
                <a:solidFill>
                  <a:srgbClr val="000000"/>
                </a:solidFill>
                <a:latin typeface="Times New Roman" panose="02020603050405020304" pitchFamily="18" charset="0"/>
              </a:rPr>
              <a:t>理想幅频特性</a:t>
            </a:r>
          </a:p>
          <a:p>
            <a:pPr algn="ctr" eaLnBrk="0" hangingPunct="0"/>
            <a:r>
              <a:rPr lang="zh-CN" altLang="en-US" sz="2400" b="1" dirty="0">
                <a:solidFill>
                  <a:srgbClr val="000000"/>
                </a:solidFill>
                <a:latin typeface="Times New Roman" panose="02020603050405020304" pitchFamily="18" charset="0"/>
              </a:rPr>
              <a:t>无过渡带</a:t>
            </a:r>
          </a:p>
        </p:txBody>
      </p:sp>
      <p:sp>
        <p:nvSpPr>
          <p:cNvPr id="53259" name="标题 53258"/>
          <p:cNvSpPr>
            <a:spLocks noGrp="1"/>
          </p:cNvSpPr>
          <p:nvPr>
            <p:ph type="title"/>
          </p:nvPr>
        </p:nvSpPr>
        <p:spPr>
          <a:xfrm>
            <a:off x="250825" y="836613"/>
            <a:ext cx="2736850" cy="431800"/>
          </a:xfrm>
        </p:spPr>
        <p:txBody>
          <a:bodyPr anchor="ctr"/>
          <a:lstStyle/>
          <a:p>
            <a:pPr algn="l"/>
            <a:r>
              <a:rPr lang="zh-CN" altLang="en-US" sz="3200" dirty="0">
                <a:solidFill>
                  <a:schemeClr val="tx1"/>
                </a:solidFill>
                <a:latin typeface="华文行楷" panose="02010800040101010101" pitchFamily="2" charset="-122"/>
                <a:ea typeface="华文行楷" panose="02010800040101010101" pitchFamily="2" charset="-122"/>
              </a:rPr>
              <a:t>一、概述</a:t>
            </a:r>
            <a:endParaRPr lang="zh-CN" altLang="en-US" sz="3200">
              <a:solidFill>
                <a:schemeClr val="tx1"/>
              </a:solidFill>
              <a:latin typeface="华文行楷" panose="02010800040101010101" pitchFamily="2" charset="-122"/>
              <a:ea typeface="华文行楷" panose="02010800040101010101" pitchFamily="2" charset="-122"/>
            </a:endParaRPr>
          </a:p>
        </p:txBody>
      </p:sp>
      <p:grpSp>
        <p:nvGrpSpPr>
          <p:cNvPr id="53260" name="组合 53259"/>
          <p:cNvGrpSpPr/>
          <p:nvPr/>
        </p:nvGrpSpPr>
        <p:grpSpPr>
          <a:xfrm>
            <a:off x="250825" y="6021388"/>
            <a:ext cx="8318500" cy="606425"/>
            <a:chOff x="340" y="3702"/>
            <a:chExt cx="5240" cy="382"/>
          </a:xfrm>
        </p:grpSpPr>
        <p:sp>
          <p:nvSpPr>
            <p:cNvPr id="53261" name="文本框 53260"/>
            <p:cNvSpPr txBox="1"/>
            <p:nvPr/>
          </p:nvSpPr>
          <p:spPr>
            <a:xfrm>
              <a:off x="340" y="3702"/>
              <a:ext cx="5240" cy="357"/>
            </a:xfrm>
            <a:prstGeom prst="rect">
              <a:avLst/>
            </a:prstGeom>
            <a:noFill/>
            <a:ln w="9525">
              <a:noFill/>
            </a:ln>
          </p:spPr>
          <p:txBody>
            <a:bodyPr>
              <a:spAutoFit/>
            </a:bodyPr>
            <a:lstStyle/>
            <a:p>
              <a:pPr>
                <a:lnSpc>
                  <a:spcPct val="130000"/>
                </a:lnSpc>
                <a:spcBef>
                  <a:spcPct val="50000"/>
                </a:spcBef>
              </a:pPr>
              <a:r>
                <a:rPr lang="zh-CN" altLang="en-US" sz="2400" b="1" dirty="0">
                  <a:latin typeface="Times New Roman" panose="02020603050405020304" pitchFamily="18" charset="0"/>
                </a:rPr>
                <a:t>用幅频特性描述滤波特性，要研究</a:t>
              </a:r>
              <a:r>
                <a:rPr lang="zh-CN" altLang="en-US" sz="2400" b="1" baseline="-25000">
                  <a:latin typeface="Times New Roman" panose="02020603050405020304" pitchFamily="18" charset="0"/>
                </a:rPr>
                <a:t>         </a:t>
              </a:r>
              <a:r>
                <a:rPr lang="zh-CN" altLang="en-US" sz="2400" b="1" dirty="0">
                  <a:latin typeface="Times New Roman" panose="02020603050405020304" pitchFamily="18" charset="0"/>
                </a:rPr>
                <a:t>、    </a:t>
              </a:r>
              <a:r>
                <a:rPr lang="en-US" altLang="zh-CN" sz="2400" b="1">
                  <a:latin typeface="Times New Roman" panose="02020603050405020304" pitchFamily="18" charset="0"/>
                </a:rPr>
                <a:t>( </a:t>
              </a:r>
              <a:r>
                <a:rPr lang="en-US" altLang="zh-CN" sz="2400" b="1" i="1" dirty="0" err="1">
                  <a:latin typeface="Times New Roman" panose="02020603050405020304" pitchFamily="18" charset="0"/>
                </a:rPr>
                <a:t>f</a:t>
              </a:r>
              <a:r>
                <a:rPr lang="en-US" altLang="zh-CN" sz="2400" b="1" baseline="-25000" dirty="0" err="1">
                  <a:latin typeface="Times New Roman" panose="02020603050405020304" pitchFamily="18" charset="0"/>
                </a:rPr>
                <a:t>P</a:t>
              </a:r>
              <a:r>
                <a:rPr lang="zh-CN" altLang="en-US" sz="2400" b="1" dirty="0">
                  <a:latin typeface="Times New Roman" panose="02020603050405020304" pitchFamily="18" charset="0"/>
                </a:rPr>
                <a:t>、下降速率</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a:t>
              </a:r>
            </a:p>
          </p:txBody>
        </p:sp>
        <p:graphicFrame>
          <p:nvGraphicFramePr>
            <p:cNvPr id="53262" name="对象 53261"/>
            <p:cNvGraphicFramePr/>
            <p:nvPr/>
          </p:nvGraphicFramePr>
          <p:xfrm>
            <a:off x="3288" y="3748"/>
            <a:ext cx="305" cy="320"/>
          </p:xfrm>
          <a:graphic>
            <a:graphicData uri="http://schemas.openxmlformats.org/presentationml/2006/ole">
              <mc:AlternateContent xmlns:mc="http://schemas.openxmlformats.org/markup-compatibility/2006">
                <mc:Choice xmlns:v="urn:schemas-microsoft-com:vml" Requires="v">
                  <p:oleObj spid="_x0000_s20489" r:id="rId5" imgW="228600" imgH="254000" progId="Equation.3">
                    <p:embed/>
                  </p:oleObj>
                </mc:Choice>
                <mc:Fallback>
                  <p:oleObj r:id="rId5" imgW="228600" imgH="254000" progId="Equation.3">
                    <p:embed/>
                    <p:pic>
                      <p:nvPicPr>
                        <p:cNvPr id="0" name="图片 3162"/>
                        <p:cNvPicPr/>
                        <p:nvPr/>
                      </p:nvPicPr>
                      <p:blipFill>
                        <a:blip r:embed="rId6"/>
                        <a:stretch>
                          <a:fillRect/>
                        </a:stretch>
                      </p:blipFill>
                      <p:spPr>
                        <a:xfrm>
                          <a:off x="3288" y="3748"/>
                          <a:ext cx="305" cy="320"/>
                        </a:xfrm>
                        <a:prstGeom prst="rect">
                          <a:avLst/>
                        </a:prstGeom>
                        <a:noFill/>
                        <a:ln w="38100">
                          <a:noFill/>
                          <a:miter/>
                        </a:ln>
                      </p:spPr>
                    </p:pic>
                  </p:oleObj>
                </mc:Fallback>
              </mc:AlternateContent>
            </a:graphicData>
          </a:graphic>
        </p:graphicFrame>
        <p:graphicFrame>
          <p:nvGraphicFramePr>
            <p:cNvPr id="53263" name="对象 53262"/>
            <p:cNvGraphicFramePr/>
            <p:nvPr/>
          </p:nvGraphicFramePr>
          <p:xfrm>
            <a:off x="3696" y="3748"/>
            <a:ext cx="266" cy="336"/>
          </p:xfrm>
          <a:graphic>
            <a:graphicData uri="http://schemas.openxmlformats.org/presentationml/2006/ole">
              <mc:AlternateContent xmlns:mc="http://schemas.openxmlformats.org/markup-compatibility/2006">
                <mc:Choice xmlns:v="urn:schemas-microsoft-com:vml" Requires="v">
                  <p:oleObj spid="_x0000_s20490" r:id="rId7" imgW="190500" imgH="241300" progId="Equation.3">
                    <p:embed/>
                  </p:oleObj>
                </mc:Choice>
                <mc:Fallback>
                  <p:oleObj r:id="rId7" imgW="190500" imgH="241300" progId="Equation.3">
                    <p:embed/>
                    <p:pic>
                      <p:nvPicPr>
                        <p:cNvPr id="0" name="图片 3163"/>
                        <p:cNvPicPr/>
                        <p:nvPr/>
                      </p:nvPicPr>
                      <p:blipFill>
                        <a:blip r:embed="rId8"/>
                        <a:stretch>
                          <a:fillRect/>
                        </a:stretch>
                      </p:blipFill>
                      <p:spPr>
                        <a:xfrm>
                          <a:off x="3696" y="3748"/>
                          <a:ext cx="266" cy="336"/>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0">
                                            <p:txEl>
                                              <p:pRg st="0" end="0"/>
                                            </p:txEl>
                                          </p:spTgt>
                                        </p:tgtEl>
                                        <p:attrNameLst>
                                          <p:attrName>style.visibility</p:attrName>
                                        </p:attrNameLst>
                                      </p:cBhvr>
                                      <p:to>
                                        <p:strVal val="visible"/>
                                      </p:to>
                                    </p:set>
                                    <p:animEffect transition="in" filter="wipe(left)">
                                      <p:cBhvr>
                                        <p:cTn id="7" dur="500"/>
                                        <p:tgtEl>
                                          <p:spTgt spid="532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0">
                                            <p:txEl>
                                              <p:pRg st="1" end="1"/>
                                            </p:txEl>
                                          </p:spTgt>
                                        </p:tgtEl>
                                        <p:attrNameLst>
                                          <p:attrName>style.visibility</p:attrName>
                                        </p:attrNameLst>
                                      </p:cBhvr>
                                      <p:to>
                                        <p:strVal val="visible"/>
                                      </p:to>
                                    </p:set>
                                    <p:animEffect transition="in" filter="wipe(left)">
                                      <p:cBhvr>
                                        <p:cTn id="12" dur="500"/>
                                        <p:tgtEl>
                                          <p:spTgt spid="532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251">
                                            <p:txEl>
                                              <p:pRg st="0" end="0"/>
                                            </p:txEl>
                                          </p:spTgt>
                                        </p:tgtEl>
                                        <p:attrNameLst>
                                          <p:attrName>style.visibility</p:attrName>
                                        </p:attrNameLst>
                                      </p:cBhvr>
                                      <p:to>
                                        <p:strVal val="visible"/>
                                      </p:to>
                                    </p:set>
                                    <p:animEffect transition="in" filter="wipe(left)">
                                      <p:cBhvr>
                                        <p:cTn id="17" dur="500"/>
                                        <p:tgtEl>
                                          <p:spTgt spid="5325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3253">
                                            <p:txEl>
                                              <p:pRg st="0" end="0"/>
                                            </p:txEl>
                                          </p:spTgt>
                                        </p:tgtEl>
                                        <p:attrNameLst>
                                          <p:attrName>style.visibility</p:attrName>
                                        </p:attrNameLst>
                                      </p:cBhvr>
                                      <p:to>
                                        <p:strVal val="visible"/>
                                      </p:to>
                                    </p:set>
                                    <p:animEffect transition="in" filter="wipe(left)">
                                      <p:cBhvr>
                                        <p:cTn id="22" dur="500"/>
                                        <p:tgtEl>
                                          <p:spTgt spid="5325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3252"/>
                                        </p:tgtEl>
                                        <p:attrNameLst>
                                          <p:attrName>style.visibility</p:attrName>
                                        </p:attrNameLst>
                                      </p:cBhvr>
                                      <p:to>
                                        <p:strVal val="visible"/>
                                      </p:to>
                                    </p:set>
                                    <p:animEffect transition="in" filter="dissolve">
                                      <p:cBhvr>
                                        <p:cTn id="27" dur="500"/>
                                        <p:tgtEl>
                                          <p:spTgt spid="5325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5325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5325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5325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53257"/>
                                        </p:tgtEl>
                                        <p:attrNameLst>
                                          <p:attrName>style.visibility</p:attrName>
                                        </p:attrNameLst>
                                      </p:cBhvr>
                                      <p:to>
                                        <p:strVal val="visible"/>
                                      </p:to>
                                    </p:set>
                                    <p:animEffect transition="in" filter="dissolve">
                                      <p:cBhvr>
                                        <p:cTn id="44" dur="500"/>
                                        <p:tgtEl>
                                          <p:spTgt spid="53257"/>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5325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53260"/>
                                        </p:tgtEl>
                                        <p:attrNameLst>
                                          <p:attrName>style.visibility</p:attrName>
                                        </p:attrNameLst>
                                      </p:cBhvr>
                                      <p:to>
                                        <p:strVal val="visible"/>
                                      </p:to>
                                    </p:set>
                                    <p:animEffect transition="in" filter="wipe(left)">
                                      <p:cBhvr>
                                        <p:cTn id="53" dur="500"/>
                                        <p:tgtEl>
                                          <p:spTgt spid="53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uild="p"/>
      <p:bldP spid="53251" grpId="0" build="p"/>
      <p:bldP spid="53253" grpId="0" build="p"/>
      <p:bldP spid="53254" grpId="0" animBg="1"/>
      <p:bldP spid="53255" grpId="0" animBg="1"/>
      <p:bldP spid="53256" grpId="0" animBg="1"/>
      <p:bldP spid="5325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20481"/>
          <p:cNvSpPr>
            <a:spLocks noGrp="1"/>
          </p:cNvSpPr>
          <p:nvPr>
            <p:ph type="title"/>
          </p:nvPr>
        </p:nvSpPr>
        <p:spPr>
          <a:xfrm>
            <a:off x="323850" y="1052513"/>
            <a:ext cx="5976938" cy="576262"/>
          </a:xfrm>
        </p:spPr>
        <p:txBody>
          <a:bodyPr anchor="ctr"/>
          <a:lstStyle/>
          <a:p>
            <a:pPr algn="l">
              <a:lnSpc>
                <a:spcPct val="70000"/>
              </a:lnSpc>
            </a:pPr>
            <a:r>
              <a:rPr lang="zh-CN" altLang="en-US" sz="3600" dirty="0">
                <a:solidFill>
                  <a:srgbClr val="000000"/>
                </a:solidFill>
                <a:latin typeface="隶书" panose="02010509060101010101" pitchFamily="49" charset="-122"/>
                <a:ea typeface="华文行楷" panose="02010800040101010101" pitchFamily="2" charset="-122"/>
              </a:rPr>
              <a:t>一、</a:t>
            </a:r>
            <a:r>
              <a:rPr lang="zh-CN" altLang="en-US" sz="3600" dirty="0">
                <a:solidFill>
                  <a:srgbClr val="000000"/>
                </a:solidFill>
                <a:ea typeface="华文行楷" panose="02010800040101010101" pitchFamily="2" charset="-122"/>
              </a:rPr>
              <a:t>集成运放的特点</a:t>
            </a:r>
            <a:endParaRPr lang="zh-CN" altLang="en-US" sz="3600">
              <a:solidFill>
                <a:srgbClr val="000000"/>
              </a:solidFill>
              <a:ea typeface="华文行楷" panose="02010800040101010101" pitchFamily="2" charset="-122"/>
            </a:endParaRPr>
          </a:p>
        </p:txBody>
      </p:sp>
      <p:sp>
        <p:nvSpPr>
          <p:cNvPr id="20483" name="文本框 20482"/>
          <p:cNvSpPr txBox="1"/>
          <p:nvPr/>
        </p:nvSpPr>
        <p:spPr>
          <a:xfrm>
            <a:off x="611188" y="2995295"/>
            <a:ext cx="8137525" cy="3408045"/>
          </a:xfrm>
          <a:prstGeom prst="rect">
            <a:avLst/>
          </a:prstGeom>
          <a:noFill/>
          <a:ln w="9525">
            <a:noFill/>
          </a:ln>
        </p:spPr>
        <p:txBody>
          <a:bodyPr>
            <a:spAutoFit/>
          </a:bodyPr>
          <a:lstStyle/>
          <a:p>
            <a:pPr>
              <a:lnSpc>
                <a:spcPct val="110000"/>
              </a:lnSpc>
            </a:pPr>
            <a:r>
              <a:rPr lang="zh-CN" altLang="en-US" sz="2800" b="1" dirty="0">
                <a:solidFill>
                  <a:srgbClr val="000000"/>
                </a:solidFill>
                <a:latin typeface="宋体" panose="02010600030101010101" pitchFamily="2" charset="-122"/>
              </a:rPr>
              <a:t>（</a:t>
            </a:r>
            <a:r>
              <a:rPr lang="en-US" altLang="zh-CN" sz="2800" b="1" dirty="0">
                <a:solidFill>
                  <a:srgbClr val="000000"/>
                </a:solidFill>
                <a:latin typeface="宋体" panose="02010600030101010101" pitchFamily="2" charset="-122"/>
              </a:rPr>
              <a:t>1</a:t>
            </a:r>
            <a:r>
              <a:rPr lang="zh-CN" altLang="en-US" sz="2800" b="1" dirty="0">
                <a:solidFill>
                  <a:srgbClr val="000000"/>
                </a:solidFill>
                <a:latin typeface="宋体" panose="02010600030101010101" pitchFamily="2" charset="-122"/>
              </a:rPr>
              <a:t>）直接耦合方式，充分利用管子性能良好的一致性，大量采用</a:t>
            </a:r>
            <a:r>
              <a:rPr lang="zh-CN" altLang="en-US" sz="2800" b="1" dirty="0">
                <a:solidFill>
                  <a:srgbClr val="FF3300"/>
                </a:solidFill>
                <a:latin typeface="宋体" panose="02010600030101010101" pitchFamily="2" charset="-122"/>
              </a:rPr>
              <a:t>差分放大</a:t>
            </a:r>
            <a:r>
              <a:rPr lang="zh-CN" altLang="en-US" sz="2800" b="1" dirty="0">
                <a:solidFill>
                  <a:srgbClr val="000000"/>
                </a:solidFill>
                <a:latin typeface="宋体" panose="02010600030101010101" pitchFamily="2" charset="-122"/>
              </a:rPr>
              <a:t>电路和</a:t>
            </a:r>
            <a:r>
              <a:rPr lang="zh-CN" altLang="en-US" sz="2800" b="1" dirty="0">
                <a:solidFill>
                  <a:srgbClr val="FF3300"/>
                </a:solidFill>
                <a:latin typeface="宋体" panose="02010600030101010101" pitchFamily="2" charset="-122"/>
              </a:rPr>
              <a:t>电流源</a:t>
            </a:r>
            <a:r>
              <a:rPr lang="zh-CN" altLang="en-US" sz="2800" b="1" dirty="0">
                <a:solidFill>
                  <a:srgbClr val="000000"/>
                </a:solidFill>
                <a:latin typeface="宋体" panose="02010600030101010101" pitchFamily="2" charset="-122"/>
              </a:rPr>
              <a:t>电路。</a:t>
            </a:r>
          </a:p>
          <a:p>
            <a:pPr>
              <a:lnSpc>
                <a:spcPct val="110000"/>
              </a:lnSpc>
            </a:pPr>
            <a:r>
              <a:rPr lang="zh-CN" altLang="en-US" sz="2800" b="1" dirty="0">
                <a:solidFill>
                  <a:srgbClr val="000000"/>
                </a:solidFill>
                <a:latin typeface="宋体" panose="02010600030101010101" pitchFamily="2" charset="-122"/>
              </a:rPr>
              <a:t>（</a:t>
            </a:r>
            <a:r>
              <a:rPr lang="en-US" altLang="zh-CN" sz="2800" b="1" dirty="0">
                <a:solidFill>
                  <a:srgbClr val="000000"/>
                </a:solidFill>
                <a:latin typeface="宋体" panose="02010600030101010101" pitchFamily="2" charset="-122"/>
              </a:rPr>
              <a:t>2</a:t>
            </a:r>
            <a:r>
              <a:rPr lang="zh-CN" altLang="en-US" sz="2800" b="1" dirty="0">
                <a:solidFill>
                  <a:srgbClr val="000000"/>
                </a:solidFill>
                <a:latin typeface="宋体" panose="02010600030101010101" pitchFamily="2" charset="-122"/>
              </a:rPr>
              <a:t>）用</a:t>
            </a:r>
            <a:r>
              <a:rPr lang="zh-CN" altLang="en-US" sz="2800" b="1" dirty="0">
                <a:solidFill>
                  <a:srgbClr val="FF3300"/>
                </a:solidFill>
                <a:latin typeface="宋体" panose="02010600030101010101" pitchFamily="2" charset="-122"/>
              </a:rPr>
              <a:t>复杂电路</a:t>
            </a:r>
            <a:r>
              <a:rPr lang="zh-CN" altLang="en-US" sz="2800" b="1" dirty="0">
                <a:solidFill>
                  <a:srgbClr val="000000"/>
                </a:solidFill>
                <a:latin typeface="宋体" panose="02010600030101010101" pitchFamily="2" charset="-122"/>
              </a:rPr>
              <a:t>实现高性能的放大电路，因为电路的复杂化并不带来工艺的复杂性。</a:t>
            </a:r>
          </a:p>
          <a:p>
            <a:pPr>
              <a:lnSpc>
                <a:spcPct val="110000"/>
              </a:lnSpc>
            </a:pPr>
            <a:r>
              <a:rPr lang="zh-CN" altLang="en-US" sz="2800" b="1" dirty="0">
                <a:solidFill>
                  <a:srgbClr val="000000"/>
                </a:solidFill>
                <a:latin typeface="宋体" panose="02010600030101010101" pitchFamily="2" charset="-122"/>
              </a:rPr>
              <a:t>（</a:t>
            </a:r>
            <a:r>
              <a:rPr lang="en-US" altLang="zh-CN" sz="2800" b="1" dirty="0">
                <a:solidFill>
                  <a:srgbClr val="000000"/>
                </a:solidFill>
                <a:latin typeface="宋体" panose="02010600030101010101" pitchFamily="2" charset="-122"/>
              </a:rPr>
              <a:t>3</a:t>
            </a:r>
            <a:r>
              <a:rPr lang="zh-CN" altLang="en-US" sz="2800" b="1" dirty="0">
                <a:solidFill>
                  <a:srgbClr val="000000"/>
                </a:solidFill>
                <a:latin typeface="宋体" panose="02010600030101010101" pitchFamily="2" charset="-122"/>
              </a:rPr>
              <a:t>）用有源元件</a:t>
            </a:r>
            <a:r>
              <a:rPr lang="zh-CN" altLang="en-US" sz="2800" b="1" dirty="0">
                <a:solidFill>
                  <a:srgbClr val="FF3300"/>
                </a:solidFill>
                <a:latin typeface="宋体" panose="02010600030101010101" pitchFamily="2" charset="-122"/>
              </a:rPr>
              <a:t>替代</a:t>
            </a:r>
            <a:r>
              <a:rPr lang="zh-CN" altLang="en-US" sz="2800" b="1" dirty="0">
                <a:solidFill>
                  <a:srgbClr val="000000"/>
                </a:solidFill>
                <a:latin typeface="宋体" panose="02010600030101010101" pitchFamily="2" charset="-122"/>
              </a:rPr>
              <a:t>无源元件，如用晶体管取代难于制作的大电阻。</a:t>
            </a:r>
          </a:p>
          <a:p>
            <a:pPr>
              <a:lnSpc>
                <a:spcPct val="110000"/>
              </a:lnSpc>
            </a:pPr>
            <a:r>
              <a:rPr lang="zh-CN" altLang="en-US" sz="2800" b="1" dirty="0">
                <a:solidFill>
                  <a:srgbClr val="000000"/>
                </a:solidFill>
                <a:latin typeface="宋体" panose="02010600030101010101" pitchFamily="2" charset="-122"/>
              </a:rPr>
              <a:t>（</a:t>
            </a:r>
            <a:r>
              <a:rPr lang="en-US" altLang="zh-CN" sz="2800" b="1" dirty="0">
                <a:solidFill>
                  <a:srgbClr val="000000"/>
                </a:solidFill>
                <a:latin typeface="宋体" panose="02010600030101010101" pitchFamily="2" charset="-122"/>
              </a:rPr>
              <a:t>4</a:t>
            </a:r>
            <a:r>
              <a:rPr lang="zh-CN" altLang="en-US" sz="2800" b="1" dirty="0">
                <a:solidFill>
                  <a:srgbClr val="000000"/>
                </a:solidFill>
                <a:latin typeface="宋体" panose="02010600030101010101" pitchFamily="2" charset="-122"/>
              </a:rPr>
              <a:t>）采用复合管技术。</a:t>
            </a:r>
          </a:p>
        </p:txBody>
      </p:sp>
      <p:sp>
        <p:nvSpPr>
          <p:cNvPr id="20484" name="文本框 20483"/>
          <p:cNvSpPr txBox="1"/>
          <p:nvPr/>
        </p:nvSpPr>
        <p:spPr>
          <a:xfrm>
            <a:off x="1066800" y="2438400"/>
            <a:ext cx="7086600" cy="457200"/>
          </a:xfrm>
          <a:prstGeom prst="rect">
            <a:avLst/>
          </a:prstGeom>
          <a:noFill/>
          <a:ln w="9525">
            <a:noFill/>
          </a:ln>
        </p:spPr>
        <p:txBody>
          <a:bodyPr>
            <a:spAutoFit/>
          </a:bodyPr>
          <a:lstStyle/>
          <a:p>
            <a:pPr>
              <a:spcBef>
                <a:spcPct val="50000"/>
              </a:spcBef>
            </a:pPr>
            <a:r>
              <a:rPr lang="en-US" altLang="zh-CN" dirty="0">
                <a:latin typeface="Times New Roman" panose="02020603050405020304" pitchFamily="18" charset="0"/>
              </a:rPr>
              <a:t>    </a:t>
            </a:r>
            <a:endParaRPr lang="en-US" altLang="zh-CN">
              <a:latin typeface="Times New Roman" panose="02020603050405020304" pitchFamily="18" charset="0"/>
            </a:endParaRPr>
          </a:p>
        </p:txBody>
      </p:sp>
      <p:sp>
        <p:nvSpPr>
          <p:cNvPr id="20485" name="文本框 20484"/>
          <p:cNvSpPr txBox="1"/>
          <p:nvPr/>
        </p:nvSpPr>
        <p:spPr>
          <a:xfrm>
            <a:off x="539750" y="1556703"/>
            <a:ext cx="8153400" cy="1383665"/>
          </a:xfrm>
          <a:prstGeom prst="rect">
            <a:avLst/>
          </a:prstGeom>
          <a:noFill/>
          <a:ln w="9525">
            <a:noFill/>
          </a:ln>
        </p:spPr>
        <p:txBody>
          <a:bodyPr>
            <a:spAutoFit/>
          </a:bodyPr>
          <a:lstStyle/>
          <a:p>
            <a:pPr>
              <a:spcBef>
                <a:spcPct val="50000"/>
              </a:spcBef>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集成运算放大电路，简称集成运放，是一个高性能的</a:t>
            </a:r>
            <a:r>
              <a:rPr lang="zh-CN" altLang="en-US" sz="2800" b="1" dirty="0">
                <a:solidFill>
                  <a:srgbClr val="FF3300"/>
                </a:solidFill>
                <a:latin typeface="Times New Roman" panose="02020603050405020304" pitchFamily="18" charset="0"/>
              </a:rPr>
              <a:t>直接耦合</a:t>
            </a:r>
            <a:r>
              <a:rPr lang="zh-CN" altLang="en-US" sz="2800" b="1" dirty="0">
                <a:latin typeface="Times New Roman" panose="02020603050405020304" pitchFamily="18" charset="0"/>
              </a:rPr>
              <a:t>多级放大电路。因首先用于信号的运算，故而得名。</a:t>
            </a:r>
            <a:endParaRPr lang="zh-CN" altLang="en-US" sz="2800" b="1">
              <a:latin typeface="Times New Roman" panose="02020603050405020304" pitchFamily="18" charset="0"/>
            </a:endParaRPr>
          </a:p>
        </p:txBody>
      </p:sp>
      <p:sp>
        <p:nvSpPr>
          <p:cNvPr id="19458" name="标题 19457"/>
          <p:cNvSpPr>
            <a:spLocks noGrp="1"/>
          </p:cNvSpPr>
          <p:nvPr/>
        </p:nvSpPr>
        <p:spPr>
          <a:xfrm>
            <a:off x="139383" y="69533"/>
            <a:ext cx="8353425" cy="609600"/>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500" b="0" i="0" u="none" kern="1200" baseline="0">
                <a:solidFill>
                  <a:schemeClr val="tx2"/>
                </a:solidFill>
                <a:latin typeface="+mj-lt"/>
                <a:ea typeface="+mj-ea"/>
                <a:cs typeface="+mj-cs"/>
              </a:defRPr>
            </a:lvl1pPr>
          </a:lstStyle>
          <a:p>
            <a:pPr defTabSz="914400">
              <a:buClrTx/>
              <a:buSzTx/>
              <a:buFontTx/>
            </a:pPr>
            <a:r>
              <a:rPr lang="zh-CN" altLang="en-US" sz="4000" b="1" kern="1200" baseline="0">
                <a:latin typeface="华文行楷" panose="02010800040101010101" pitchFamily="2" charset="-122"/>
                <a:ea typeface="华文行楷" panose="02010800040101010101" pitchFamily="2" charset="-122"/>
              </a:rPr>
              <a:t>§</a:t>
            </a:r>
            <a:r>
              <a:rPr lang="en-US" altLang="zh-CN" sz="4000" b="1" kern="1200" baseline="0">
                <a:latin typeface="华文行楷" panose="02010800040101010101" pitchFamily="2" charset="-122"/>
                <a:ea typeface="华文行楷" panose="02010800040101010101" pitchFamily="2" charset="-122"/>
              </a:rPr>
              <a:t>15.1</a:t>
            </a:r>
            <a:r>
              <a:rPr lang="en-US" altLang="zh-CN" sz="4000" kern="1200" baseline="0" dirty="0">
                <a:latin typeface="华文行楷" panose="02010800040101010101" pitchFamily="2" charset="-122"/>
                <a:ea typeface="华文行楷" panose="02010800040101010101" pitchFamily="2" charset="-122"/>
              </a:rPr>
              <a:t>  </a:t>
            </a:r>
            <a:r>
              <a:rPr lang="zh-CN" altLang="en-US" sz="4000" kern="1200" baseline="0" dirty="0">
                <a:latin typeface="华文行楷" panose="02010800040101010101" pitchFamily="2" charset="-122"/>
                <a:ea typeface="华文行楷" panose="02010800040101010101" pitchFamily="2" charset="-122"/>
              </a:rPr>
              <a:t>概述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5">
                                            <p:txEl>
                                              <p:pRg st="0" end="0"/>
                                            </p:txEl>
                                          </p:spTgt>
                                        </p:tgtEl>
                                        <p:attrNameLst>
                                          <p:attrName>style.visibility</p:attrName>
                                        </p:attrNameLst>
                                      </p:cBhvr>
                                      <p:to>
                                        <p:strVal val="visible"/>
                                      </p:to>
                                    </p:set>
                                    <p:animEffect transition="in" filter="wipe(left)">
                                      <p:cBhvr>
                                        <p:cTn id="7" dur="500"/>
                                        <p:tgtEl>
                                          <p:spTgt spid="204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3">
                                            <p:txEl>
                                              <p:pRg st="0" end="0"/>
                                            </p:txEl>
                                          </p:spTgt>
                                        </p:tgtEl>
                                        <p:attrNameLst>
                                          <p:attrName>style.visibility</p:attrName>
                                        </p:attrNameLst>
                                      </p:cBhvr>
                                      <p:to>
                                        <p:strVal val="visible"/>
                                      </p:to>
                                    </p:set>
                                    <p:animEffect transition="in" filter="wipe(left)">
                                      <p:cBhvr>
                                        <p:cTn id="12" dur="500"/>
                                        <p:tgtEl>
                                          <p:spTgt spid="2048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483">
                                            <p:txEl>
                                              <p:pRg st="1" end="1"/>
                                            </p:txEl>
                                          </p:spTgt>
                                        </p:tgtEl>
                                        <p:attrNameLst>
                                          <p:attrName>style.visibility</p:attrName>
                                        </p:attrNameLst>
                                      </p:cBhvr>
                                      <p:to>
                                        <p:strVal val="visible"/>
                                      </p:to>
                                    </p:set>
                                    <p:animEffect transition="in" filter="wipe(left)">
                                      <p:cBhvr>
                                        <p:cTn id="17" dur="500"/>
                                        <p:tgtEl>
                                          <p:spTgt spid="2048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483">
                                            <p:txEl>
                                              <p:pRg st="2" end="2"/>
                                            </p:txEl>
                                          </p:spTgt>
                                        </p:tgtEl>
                                        <p:attrNameLst>
                                          <p:attrName>style.visibility</p:attrName>
                                        </p:attrNameLst>
                                      </p:cBhvr>
                                      <p:to>
                                        <p:strVal val="visible"/>
                                      </p:to>
                                    </p:set>
                                    <p:animEffect transition="in" filter="wipe(left)">
                                      <p:cBhvr>
                                        <p:cTn id="22" dur="500"/>
                                        <p:tgtEl>
                                          <p:spTgt spid="2048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483">
                                            <p:txEl>
                                              <p:pRg st="3" end="3"/>
                                            </p:txEl>
                                          </p:spTgt>
                                        </p:tgtEl>
                                        <p:attrNameLst>
                                          <p:attrName>style.visibility</p:attrName>
                                        </p:attrNameLst>
                                      </p:cBhvr>
                                      <p:to>
                                        <p:strVal val="visible"/>
                                      </p:to>
                                    </p:set>
                                    <p:animEffect transition="in" filter="wipe(left)">
                                      <p:cBhvr>
                                        <p:cTn id="27" dur="500"/>
                                        <p:tgtEl>
                                          <p:spTgt spid="204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P spid="2048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274" name="组合 54273"/>
          <p:cNvGrpSpPr/>
          <p:nvPr/>
        </p:nvGrpSpPr>
        <p:grpSpPr>
          <a:xfrm>
            <a:off x="909638" y="1354138"/>
            <a:ext cx="3657600" cy="2505075"/>
            <a:chOff x="576" y="720"/>
            <a:chExt cx="2304" cy="1578"/>
          </a:xfrm>
        </p:grpSpPr>
        <p:pic>
          <p:nvPicPr>
            <p:cNvPr id="54275" name="图片 54274" descr="Dz070401"/>
            <p:cNvPicPr>
              <a:picLocks noChangeAspect="1"/>
            </p:cNvPicPr>
            <p:nvPr/>
          </p:nvPicPr>
          <p:blipFill>
            <a:blip r:embed="rId2"/>
            <a:srcRect l="51654" r="-726" b="60930"/>
            <a:stretch>
              <a:fillRect/>
            </a:stretch>
          </p:blipFill>
          <p:spPr>
            <a:xfrm>
              <a:off x="576" y="1104"/>
              <a:ext cx="2160" cy="1194"/>
            </a:xfrm>
            <a:prstGeom prst="rect">
              <a:avLst/>
            </a:prstGeom>
            <a:noFill/>
            <a:ln w="9525">
              <a:noFill/>
            </a:ln>
          </p:spPr>
        </p:pic>
        <p:sp>
          <p:nvSpPr>
            <p:cNvPr id="54276" name="文本框 54275"/>
            <p:cNvSpPr txBox="1"/>
            <p:nvPr/>
          </p:nvSpPr>
          <p:spPr>
            <a:xfrm>
              <a:off x="576" y="720"/>
              <a:ext cx="2304" cy="288"/>
            </a:xfrm>
            <a:prstGeom prst="rect">
              <a:avLst/>
            </a:prstGeom>
            <a:noFill/>
            <a:ln w="9525">
              <a:noFill/>
            </a:ln>
          </p:spPr>
          <p:txBody>
            <a:bodyPr>
              <a:spAutoFit/>
            </a:bodyPr>
            <a:lstStyle/>
            <a:p>
              <a:pPr>
                <a:spcBef>
                  <a:spcPct val="50000"/>
                </a:spcBef>
              </a:pPr>
              <a:r>
                <a:rPr lang="zh-CN" altLang="en-US" sz="2400" b="1" dirty="0">
                  <a:latin typeface="Times New Roman" panose="02020603050405020304" pitchFamily="18" charset="0"/>
                </a:rPr>
                <a:t>高通滤波器（</a:t>
              </a:r>
              <a:r>
                <a:rPr lang="en-US" altLang="zh-CN" sz="2400" b="1">
                  <a:latin typeface="Times New Roman" panose="02020603050405020304" pitchFamily="18" charset="0"/>
                </a:rPr>
                <a:t>HPF</a:t>
              </a:r>
              <a:r>
                <a:rPr lang="zh-CN" altLang="en-US" sz="2400" b="1">
                  <a:latin typeface="Times New Roman" panose="02020603050405020304" pitchFamily="18" charset="0"/>
                </a:rPr>
                <a:t>）</a:t>
              </a:r>
            </a:p>
          </p:txBody>
        </p:sp>
      </p:grpSp>
      <p:grpSp>
        <p:nvGrpSpPr>
          <p:cNvPr id="54277" name="组合 54276"/>
          <p:cNvGrpSpPr/>
          <p:nvPr/>
        </p:nvGrpSpPr>
        <p:grpSpPr>
          <a:xfrm>
            <a:off x="4643438" y="1354138"/>
            <a:ext cx="3657600" cy="2414587"/>
            <a:chOff x="2928" y="720"/>
            <a:chExt cx="2304" cy="1521"/>
          </a:xfrm>
        </p:grpSpPr>
        <p:pic>
          <p:nvPicPr>
            <p:cNvPr id="54278" name="图片 54277" descr="Dz070401"/>
            <p:cNvPicPr>
              <a:picLocks noChangeAspect="1"/>
            </p:cNvPicPr>
            <p:nvPr/>
          </p:nvPicPr>
          <p:blipFill>
            <a:blip r:embed="rId2"/>
            <a:srcRect t="52094" r="49637" b="6976"/>
            <a:stretch>
              <a:fillRect/>
            </a:stretch>
          </p:blipFill>
          <p:spPr>
            <a:xfrm>
              <a:off x="3024" y="1104"/>
              <a:ext cx="2016" cy="1137"/>
            </a:xfrm>
            <a:prstGeom prst="rect">
              <a:avLst/>
            </a:prstGeom>
            <a:noFill/>
            <a:ln w="9525">
              <a:noFill/>
            </a:ln>
          </p:spPr>
        </p:pic>
        <p:sp>
          <p:nvSpPr>
            <p:cNvPr id="54279" name="文本框 54278"/>
            <p:cNvSpPr txBox="1"/>
            <p:nvPr/>
          </p:nvSpPr>
          <p:spPr>
            <a:xfrm>
              <a:off x="2928" y="720"/>
              <a:ext cx="2304" cy="288"/>
            </a:xfrm>
            <a:prstGeom prst="rect">
              <a:avLst/>
            </a:prstGeom>
            <a:noFill/>
            <a:ln w="9525">
              <a:noFill/>
            </a:ln>
          </p:spPr>
          <p:txBody>
            <a:bodyPr>
              <a:spAutoFit/>
            </a:bodyPr>
            <a:lstStyle/>
            <a:p>
              <a:pPr>
                <a:spcBef>
                  <a:spcPct val="50000"/>
                </a:spcBef>
              </a:pPr>
              <a:r>
                <a:rPr lang="zh-CN" altLang="en-US" sz="2400" b="1" dirty="0">
                  <a:latin typeface="Times New Roman" panose="02020603050405020304" pitchFamily="18" charset="0"/>
                </a:rPr>
                <a:t>带通滤波器（</a:t>
              </a:r>
              <a:r>
                <a:rPr lang="en-US" altLang="zh-CN" sz="2400" b="1">
                  <a:latin typeface="Times New Roman" panose="02020603050405020304" pitchFamily="18" charset="0"/>
                </a:rPr>
                <a:t>BPF</a:t>
              </a:r>
              <a:r>
                <a:rPr lang="zh-CN" altLang="en-US" sz="2400" b="1">
                  <a:latin typeface="Times New Roman" panose="02020603050405020304" pitchFamily="18" charset="0"/>
                </a:rPr>
                <a:t>）</a:t>
              </a:r>
            </a:p>
          </p:txBody>
        </p:sp>
      </p:grpSp>
      <p:grpSp>
        <p:nvGrpSpPr>
          <p:cNvPr id="54280" name="组合 54279"/>
          <p:cNvGrpSpPr/>
          <p:nvPr/>
        </p:nvGrpSpPr>
        <p:grpSpPr>
          <a:xfrm>
            <a:off x="909638" y="3868738"/>
            <a:ext cx="3733800" cy="2549525"/>
            <a:chOff x="576" y="2304"/>
            <a:chExt cx="2352" cy="1606"/>
          </a:xfrm>
        </p:grpSpPr>
        <p:pic>
          <p:nvPicPr>
            <p:cNvPr id="54281" name="图片 54280" descr="Dz070401"/>
            <p:cNvPicPr>
              <a:picLocks noChangeAspect="1"/>
            </p:cNvPicPr>
            <p:nvPr/>
          </p:nvPicPr>
          <p:blipFill>
            <a:blip r:embed="rId2"/>
            <a:srcRect l="51654" t="52094" b="6976"/>
            <a:stretch>
              <a:fillRect/>
            </a:stretch>
          </p:blipFill>
          <p:spPr>
            <a:xfrm>
              <a:off x="576" y="2640"/>
              <a:ext cx="2160" cy="1270"/>
            </a:xfrm>
            <a:prstGeom prst="rect">
              <a:avLst/>
            </a:prstGeom>
            <a:noFill/>
            <a:ln w="9525">
              <a:noFill/>
            </a:ln>
          </p:spPr>
        </p:pic>
        <p:sp>
          <p:nvSpPr>
            <p:cNvPr id="54282" name="文本框 54281"/>
            <p:cNvSpPr txBox="1"/>
            <p:nvPr/>
          </p:nvSpPr>
          <p:spPr>
            <a:xfrm>
              <a:off x="576" y="2304"/>
              <a:ext cx="2352" cy="327"/>
            </a:xfrm>
            <a:prstGeom prst="rect">
              <a:avLst/>
            </a:prstGeom>
            <a:noFill/>
            <a:ln w="9525">
              <a:noFill/>
            </a:ln>
          </p:spPr>
          <p:txBody>
            <a:bodyPr>
              <a:spAutoFit/>
            </a:bodyPr>
            <a:lstStyle/>
            <a:p>
              <a:pPr>
                <a:spcBef>
                  <a:spcPct val="50000"/>
                </a:spcBef>
              </a:pPr>
              <a:r>
                <a:rPr lang="zh-CN" altLang="en-US" sz="2400" b="1" dirty="0">
                  <a:latin typeface="Times New Roman" panose="02020603050405020304" pitchFamily="18" charset="0"/>
                </a:rPr>
                <a:t>带阻滤波器（</a:t>
              </a:r>
              <a:r>
                <a:rPr lang="en-US" altLang="zh-CN" sz="2400" b="1">
                  <a:latin typeface="Times New Roman" panose="02020603050405020304" pitchFamily="18" charset="0"/>
                </a:rPr>
                <a:t>BEF</a:t>
              </a:r>
              <a:r>
                <a:rPr lang="zh-CN" altLang="en-US" sz="2400" b="1">
                  <a:latin typeface="Times New Roman" panose="02020603050405020304" pitchFamily="18" charset="0"/>
                </a:rPr>
                <a:t>）</a:t>
              </a:r>
              <a:r>
                <a:rPr lang="zh-CN" altLang="en-US" sz="2800" b="1">
                  <a:solidFill>
                    <a:srgbClr val="FFFFFF"/>
                  </a:solidFill>
                  <a:latin typeface="Times New Roman" panose="02020603050405020304" pitchFamily="18" charset="0"/>
                </a:rPr>
                <a:t>）</a:t>
              </a:r>
            </a:p>
          </p:txBody>
        </p:sp>
      </p:grpSp>
      <p:grpSp>
        <p:nvGrpSpPr>
          <p:cNvPr id="54283" name="组合 54282"/>
          <p:cNvGrpSpPr/>
          <p:nvPr/>
        </p:nvGrpSpPr>
        <p:grpSpPr>
          <a:xfrm>
            <a:off x="4643438" y="3716338"/>
            <a:ext cx="3505200" cy="2611437"/>
            <a:chOff x="2928" y="2208"/>
            <a:chExt cx="2208" cy="1645"/>
          </a:xfrm>
        </p:grpSpPr>
        <p:sp>
          <p:nvSpPr>
            <p:cNvPr id="54284" name="文本框 54283"/>
            <p:cNvSpPr txBox="1"/>
            <p:nvPr/>
          </p:nvSpPr>
          <p:spPr>
            <a:xfrm>
              <a:off x="2928" y="2208"/>
              <a:ext cx="2208" cy="327"/>
            </a:xfrm>
            <a:prstGeom prst="rect">
              <a:avLst/>
            </a:prstGeom>
            <a:noFill/>
            <a:ln w="9525">
              <a:noFill/>
            </a:ln>
          </p:spPr>
          <p:txBody>
            <a:bodyPr>
              <a:spAutoFit/>
            </a:bodyPr>
            <a:lstStyle/>
            <a:p>
              <a:pPr>
                <a:spcBef>
                  <a:spcPct val="50000"/>
                </a:spcBef>
              </a:pPr>
              <a:r>
                <a:rPr lang="zh-CN" altLang="en-US" sz="2400" b="1" dirty="0">
                  <a:latin typeface="Times New Roman" panose="02020603050405020304" pitchFamily="18" charset="0"/>
                </a:rPr>
                <a:t>全通滤波器（</a:t>
              </a:r>
              <a:r>
                <a:rPr lang="en-US" altLang="zh-CN" sz="2400" b="1">
                  <a:latin typeface="Times New Roman" panose="02020603050405020304" pitchFamily="18" charset="0"/>
                </a:rPr>
                <a:t>APF</a:t>
              </a:r>
              <a:r>
                <a:rPr lang="zh-CN" altLang="en-US" sz="2400" b="1">
                  <a:latin typeface="Times New Roman" panose="02020603050405020304" pitchFamily="18" charset="0"/>
                </a:rPr>
                <a:t>）</a:t>
              </a:r>
              <a:r>
                <a:rPr lang="zh-CN" altLang="en-US" sz="2800" b="1">
                  <a:solidFill>
                    <a:srgbClr val="FFFFFF"/>
                  </a:solidFill>
                  <a:latin typeface="Times New Roman" panose="02020603050405020304" pitchFamily="18" charset="0"/>
                </a:rPr>
                <a:t>）</a:t>
              </a:r>
            </a:p>
          </p:txBody>
        </p:sp>
        <p:pic>
          <p:nvPicPr>
            <p:cNvPr id="54285" name="图片 54284" descr="Dz070425"/>
            <p:cNvPicPr>
              <a:picLocks noChangeAspect="1"/>
            </p:cNvPicPr>
            <p:nvPr/>
          </p:nvPicPr>
          <p:blipFill>
            <a:blip r:embed="rId3"/>
            <a:stretch>
              <a:fillRect/>
            </a:stretch>
          </p:blipFill>
          <p:spPr>
            <a:xfrm>
              <a:off x="3024" y="2592"/>
              <a:ext cx="2064" cy="1261"/>
            </a:xfrm>
            <a:prstGeom prst="rect">
              <a:avLst/>
            </a:prstGeom>
            <a:noFill/>
            <a:ln w="9525">
              <a:noFill/>
            </a:ln>
          </p:spPr>
        </p:pic>
      </p:grpSp>
      <p:sp>
        <p:nvSpPr>
          <p:cNvPr id="54286" name="标题 54285"/>
          <p:cNvSpPr>
            <a:spLocks noGrp="1"/>
          </p:cNvSpPr>
          <p:nvPr>
            <p:ph type="title" idx="4294967295"/>
          </p:nvPr>
        </p:nvSpPr>
        <p:spPr>
          <a:xfrm>
            <a:off x="323850" y="836613"/>
            <a:ext cx="4248150" cy="457200"/>
          </a:xfrm>
        </p:spPr>
        <p:txBody>
          <a:bodyPr anchor="ctr"/>
          <a:lstStyle/>
          <a:p>
            <a:pPr algn="l"/>
            <a:r>
              <a:rPr lang="zh-CN" altLang="en-US" sz="2800" dirty="0">
                <a:solidFill>
                  <a:schemeClr val="tx1"/>
                </a:solidFill>
                <a:ea typeface="华文行楷" panose="02010800040101010101" pitchFamily="2" charset="-122"/>
              </a:rPr>
              <a:t>理想滤波器的幅频特性</a:t>
            </a:r>
          </a:p>
        </p:txBody>
      </p:sp>
      <p:sp>
        <p:nvSpPr>
          <p:cNvPr id="54287" name="文本框 54286"/>
          <p:cNvSpPr txBox="1"/>
          <p:nvPr/>
        </p:nvSpPr>
        <p:spPr>
          <a:xfrm>
            <a:off x="2433638" y="1963738"/>
            <a:ext cx="1295400" cy="406400"/>
          </a:xfrm>
          <a:prstGeom prst="rect">
            <a:avLst/>
          </a:prstGeom>
          <a:solidFill>
            <a:srgbClr val="66FFFF"/>
          </a:solidFill>
          <a:ln w="9525" cap="flat" cmpd="sng">
            <a:solidFill>
              <a:srgbClr val="FF3300"/>
            </a:solidFill>
            <a:prstDash val="solid"/>
            <a:miter/>
            <a:headEnd type="none" w="med" len="med"/>
            <a:tailEnd type="none" w="med" len="med"/>
          </a:ln>
        </p:spPr>
        <p:txBody>
          <a:bodyPr>
            <a:spAutoFit/>
          </a:bodyPr>
          <a:lstStyle/>
          <a:p>
            <a:pPr>
              <a:spcBef>
                <a:spcPct val="50000"/>
              </a:spcBef>
            </a:pPr>
            <a:r>
              <a:rPr lang="zh-CN" altLang="en-US" sz="2000" b="1" dirty="0">
                <a:latin typeface="Times New Roman" panose="02020603050405020304" pitchFamily="18" charset="0"/>
              </a:rPr>
              <a:t>阻容耦合</a:t>
            </a:r>
          </a:p>
        </p:txBody>
      </p:sp>
      <p:sp>
        <p:nvSpPr>
          <p:cNvPr id="54288" name="文本框 54287"/>
          <p:cNvSpPr txBox="1"/>
          <p:nvPr/>
        </p:nvSpPr>
        <p:spPr>
          <a:xfrm>
            <a:off x="6084888" y="1844675"/>
            <a:ext cx="1219200" cy="406400"/>
          </a:xfrm>
          <a:prstGeom prst="rect">
            <a:avLst/>
          </a:prstGeom>
          <a:solidFill>
            <a:srgbClr val="66FFFF"/>
          </a:solidFill>
          <a:ln w="9525" cap="flat" cmpd="sng">
            <a:solidFill>
              <a:srgbClr val="FF3300"/>
            </a:solidFill>
            <a:prstDash val="solid"/>
            <a:miter/>
            <a:headEnd type="none" w="med" len="med"/>
            <a:tailEnd type="none" w="med" len="med"/>
          </a:ln>
        </p:spPr>
        <p:txBody>
          <a:bodyPr>
            <a:spAutoFit/>
          </a:bodyPr>
          <a:lstStyle/>
          <a:p>
            <a:pPr>
              <a:spcBef>
                <a:spcPct val="50000"/>
              </a:spcBef>
            </a:pPr>
            <a:r>
              <a:rPr lang="zh-CN" altLang="en-US" sz="2000" b="1" dirty="0">
                <a:latin typeface="Times New Roman" panose="02020603050405020304" pitchFamily="18" charset="0"/>
              </a:rPr>
              <a:t>选频电路</a:t>
            </a:r>
            <a:endParaRPr lang="zh-CN" altLang="en-US" sz="2000" b="1">
              <a:latin typeface="Times New Roman" panose="02020603050405020304" pitchFamily="18" charset="0"/>
            </a:endParaRPr>
          </a:p>
        </p:txBody>
      </p:sp>
      <p:sp>
        <p:nvSpPr>
          <p:cNvPr id="54289" name="文本框 54288"/>
          <p:cNvSpPr txBox="1"/>
          <p:nvPr/>
        </p:nvSpPr>
        <p:spPr>
          <a:xfrm>
            <a:off x="1824038" y="4554538"/>
            <a:ext cx="2286000" cy="406400"/>
          </a:xfrm>
          <a:prstGeom prst="rect">
            <a:avLst/>
          </a:prstGeom>
          <a:solidFill>
            <a:srgbClr val="66FFFF"/>
          </a:solidFill>
          <a:ln w="9525" cap="flat" cmpd="sng">
            <a:solidFill>
              <a:srgbClr val="FF3300"/>
            </a:solidFill>
            <a:prstDash val="solid"/>
            <a:miter/>
            <a:headEnd type="none" w="med" len="med"/>
            <a:tailEnd type="none" w="med" len="med"/>
          </a:ln>
        </p:spPr>
        <p:txBody>
          <a:bodyPr>
            <a:spAutoFit/>
          </a:bodyPr>
          <a:lstStyle/>
          <a:p>
            <a:pPr>
              <a:spcBef>
                <a:spcPct val="50000"/>
              </a:spcBef>
            </a:pPr>
            <a:r>
              <a:rPr lang="zh-CN" altLang="en-US" sz="2000" b="1" dirty="0">
                <a:latin typeface="Times New Roman" panose="02020603050405020304" pitchFamily="18" charset="0"/>
              </a:rPr>
              <a:t>抗已知频率的干扰</a:t>
            </a:r>
            <a:endParaRPr lang="zh-CN" altLang="en-US" sz="2000" b="1">
              <a:latin typeface="Times New Roman" panose="02020603050405020304" pitchFamily="18" charset="0"/>
            </a:endParaRPr>
          </a:p>
        </p:txBody>
      </p:sp>
      <p:sp>
        <p:nvSpPr>
          <p:cNvPr id="54290" name="文本框 54289"/>
          <p:cNvSpPr txBox="1"/>
          <p:nvPr/>
        </p:nvSpPr>
        <p:spPr>
          <a:xfrm>
            <a:off x="5786438" y="4325938"/>
            <a:ext cx="1143000" cy="406400"/>
          </a:xfrm>
          <a:prstGeom prst="rect">
            <a:avLst/>
          </a:prstGeom>
          <a:solidFill>
            <a:srgbClr val="66FFFF"/>
          </a:solidFill>
          <a:ln w="9525" cap="flat" cmpd="sng">
            <a:solidFill>
              <a:srgbClr val="FF3300"/>
            </a:solidFill>
            <a:prstDash val="solid"/>
            <a:miter/>
            <a:headEnd type="none" w="med" len="med"/>
            <a:tailEnd type="none" w="med" len="med"/>
          </a:ln>
        </p:spPr>
        <p:txBody>
          <a:bodyPr>
            <a:spAutoFit/>
          </a:bodyPr>
          <a:lstStyle/>
          <a:p>
            <a:r>
              <a:rPr lang="en-US" altLang="zh-CN" sz="2000" b="1" i="1">
                <a:latin typeface="Times New Roman" panose="02020603050405020304" pitchFamily="18" charset="0"/>
                <a:cs typeface="Times New Roman" panose="02020603050405020304" pitchFamily="18" charset="0"/>
              </a:rPr>
              <a:t>f-φ</a:t>
            </a:r>
            <a:r>
              <a:rPr lang="zh-CN" altLang="en-US" sz="2000" b="1" dirty="0">
                <a:latin typeface="Times New Roman" panose="02020603050405020304" pitchFamily="18" charset="0"/>
              </a:rPr>
              <a:t>转换</a:t>
            </a:r>
            <a:endParaRPr lang="zh-CN" altLang="en-US"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5428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4277"/>
                                        </p:tgtEl>
                                        <p:attrNameLst>
                                          <p:attrName>style.visibility</p:attrName>
                                        </p:attrNameLst>
                                      </p:cBhvr>
                                      <p:to>
                                        <p:strVal val="visible"/>
                                      </p:to>
                                    </p:set>
                                    <p:animEffect transition="in" filter="wipe(left)">
                                      <p:cBhvr>
                                        <p:cTn id="16" dur="500"/>
                                        <p:tgtEl>
                                          <p:spTgt spid="5427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428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4280"/>
                                        </p:tgtEl>
                                        <p:attrNameLst>
                                          <p:attrName>style.visibility</p:attrName>
                                        </p:attrNameLst>
                                      </p:cBhvr>
                                      <p:to>
                                        <p:strVal val="visible"/>
                                      </p:to>
                                    </p:set>
                                    <p:animEffect transition="in" filter="wipe(left)">
                                      <p:cBhvr>
                                        <p:cTn id="25" dur="500"/>
                                        <p:tgtEl>
                                          <p:spTgt spid="54280"/>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5428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54283"/>
                                        </p:tgtEl>
                                        <p:attrNameLst>
                                          <p:attrName>style.visibility</p:attrName>
                                        </p:attrNameLst>
                                      </p:cBhvr>
                                      <p:to>
                                        <p:strVal val="visible"/>
                                      </p:to>
                                    </p:set>
                                    <p:animEffect transition="in" filter="wipe(left)">
                                      <p:cBhvr>
                                        <p:cTn id="34" dur="500"/>
                                        <p:tgtEl>
                                          <p:spTgt spid="54283"/>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4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7" grpId="0" animBg="1"/>
      <p:bldP spid="54288" grpId="0" animBg="1"/>
      <p:bldP spid="54289" grpId="0" animBg="1"/>
      <p:bldP spid="5429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图片 59393" descr="Dz070403"/>
          <p:cNvPicPr>
            <a:picLocks noChangeAspect="1"/>
          </p:cNvPicPr>
          <p:nvPr/>
        </p:nvPicPr>
        <p:blipFill>
          <a:blip r:embed="rId3"/>
          <a:srcRect t="24190" r="59036" b="10152"/>
          <a:stretch>
            <a:fillRect/>
          </a:stretch>
        </p:blipFill>
        <p:spPr>
          <a:xfrm>
            <a:off x="984250" y="1541463"/>
            <a:ext cx="2743200" cy="1533525"/>
          </a:xfrm>
          <a:prstGeom prst="rect">
            <a:avLst/>
          </a:prstGeom>
          <a:noFill/>
          <a:ln w="9525">
            <a:noFill/>
          </a:ln>
        </p:spPr>
      </p:pic>
      <p:graphicFrame>
        <p:nvGraphicFramePr>
          <p:cNvPr id="59395" name="对象 59394"/>
          <p:cNvGraphicFramePr/>
          <p:nvPr/>
        </p:nvGraphicFramePr>
        <p:xfrm>
          <a:off x="4945063" y="1470025"/>
          <a:ext cx="3252787" cy="1970088"/>
        </p:xfrm>
        <a:graphic>
          <a:graphicData uri="http://schemas.openxmlformats.org/presentationml/2006/ole">
            <mc:AlternateContent xmlns:mc="http://schemas.openxmlformats.org/markup-compatibility/2006">
              <mc:Choice xmlns:v="urn:schemas-microsoft-com:vml" Requires="v">
                <p:oleObj spid="_x0000_s21513" r:id="rId4" imgW="1713865" imgH="1040765" progId="Equation.3">
                  <p:embed/>
                </p:oleObj>
              </mc:Choice>
              <mc:Fallback>
                <p:oleObj r:id="rId4" imgW="1713865" imgH="1040765" progId="Equation.3">
                  <p:embed/>
                  <p:pic>
                    <p:nvPicPr>
                      <p:cNvPr id="0" name="图片 3166"/>
                      <p:cNvPicPr/>
                      <p:nvPr/>
                    </p:nvPicPr>
                    <p:blipFill>
                      <a:blip r:embed="rId5"/>
                      <a:stretch>
                        <a:fillRect/>
                      </a:stretch>
                    </p:blipFill>
                    <p:spPr>
                      <a:xfrm>
                        <a:off x="4945063" y="1470025"/>
                        <a:ext cx="3252787" cy="1970088"/>
                      </a:xfrm>
                      <a:prstGeom prst="rect">
                        <a:avLst/>
                      </a:prstGeom>
                      <a:noFill/>
                      <a:ln w="38100">
                        <a:noFill/>
                        <a:miter/>
                      </a:ln>
                    </p:spPr>
                  </p:pic>
                </p:oleObj>
              </mc:Fallback>
            </mc:AlternateContent>
          </a:graphicData>
        </a:graphic>
      </p:graphicFrame>
      <p:pic>
        <p:nvPicPr>
          <p:cNvPr id="59396" name="图片 59395" descr="Dz070403"/>
          <p:cNvPicPr>
            <a:picLocks noChangeAspect="1"/>
          </p:cNvPicPr>
          <p:nvPr/>
        </p:nvPicPr>
        <p:blipFill>
          <a:blip r:embed="rId3"/>
          <a:srcRect l="39758" b="10152"/>
          <a:stretch>
            <a:fillRect/>
          </a:stretch>
        </p:blipFill>
        <p:spPr>
          <a:xfrm>
            <a:off x="755650" y="3141663"/>
            <a:ext cx="3810000" cy="1981200"/>
          </a:xfrm>
          <a:prstGeom prst="rect">
            <a:avLst/>
          </a:prstGeom>
          <a:noFill/>
          <a:ln w="9525">
            <a:noFill/>
          </a:ln>
        </p:spPr>
      </p:pic>
      <p:graphicFrame>
        <p:nvGraphicFramePr>
          <p:cNvPr id="59397" name="对象 59396"/>
          <p:cNvGraphicFramePr/>
          <p:nvPr/>
        </p:nvGraphicFramePr>
        <p:xfrm>
          <a:off x="4964113" y="3394075"/>
          <a:ext cx="3225800" cy="2936875"/>
        </p:xfrm>
        <a:graphic>
          <a:graphicData uri="http://schemas.openxmlformats.org/presentationml/2006/ole">
            <mc:AlternateContent xmlns:mc="http://schemas.openxmlformats.org/markup-compatibility/2006">
              <mc:Choice xmlns:v="urn:schemas-microsoft-com:vml" Requires="v">
                <p:oleObj spid="_x0000_s21514" r:id="rId6" imgW="1701800" imgH="1549400" progId="Equation.3">
                  <p:embed/>
                </p:oleObj>
              </mc:Choice>
              <mc:Fallback>
                <p:oleObj r:id="rId6" imgW="1701800" imgH="1549400" progId="Equation.3">
                  <p:embed/>
                  <p:pic>
                    <p:nvPicPr>
                      <p:cNvPr id="0" name="图片 3167"/>
                      <p:cNvPicPr/>
                      <p:nvPr/>
                    </p:nvPicPr>
                    <p:blipFill>
                      <a:blip r:embed="rId7"/>
                      <a:stretch>
                        <a:fillRect/>
                      </a:stretch>
                    </p:blipFill>
                    <p:spPr>
                      <a:xfrm>
                        <a:off x="4964113" y="3394075"/>
                        <a:ext cx="3225800" cy="2936875"/>
                      </a:xfrm>
                      <a:prstGeom prst="rect">
                        <a:avLst/>
                      </a:prstGeom>
                      <a:noFill/>
                      <a:ln w="38100">
                        <a:noFill/>
                        <a:miter/>
                      </a:ln>
                    </p:spPr>
                  </p:pic>
                </p:oleObj>
              </mc:Fallback>
            </mc:AlternateContent>
          </a:graphicData>
        </a:graphic>
      </p:graphicFrame>
      <p:grpSp>
        <p:nvGrpSpPr>
          <p:cNvPr id="59398" name="组合 59397"/>
          <p:cNvGrpSpPr/>
          <p:nvPr/>
        </p:nvGrpSpPr>
        <p:grpSpPr>
          <a:xfrm>
            <a:off x="679450" y="5199063"/>
            <a:ext cx="1566863" cy="1042987"/>
            <a:chOff x="432" y="3120"/>
            <a:chExt cx="987" cy="657"/>
          </a:xfrm>
        </p:grpSpPr>
        <p:sp>
          <p:nvSpPr>
            <p:cNvPr id="59399" name="线形标注 2 59398"/>
            <p:cNvSpPr/>
            <p:nvPr/>
          </p:nvSpPr>
          <p:spPr>
            <a:xfrm>
              <a:off x="432" y="3120"/>
              <a:ext cx="747" cy="315"/>
            </a:xfrm>
            <a:prstGeom prst="borderCallout2">
              <a:avLst>
                <a:gd name="adj1" fmla="val 22856"/>
                <a:gd name="adj2" fmla="val 106426"/>
                <a:gd name="adj3" fmla="val 22856"/>
                <a:gd name="adj4" fmla="val 144310"/>
                <a:gd name="adj5" fmla="val -139046"/>
                <a:gd name="adj6" fmla="val 183269"/>
              </a:avLst>
            </a:prstGeom>
            <a:solidFill>
              <a:srgbClr val="FFFFCC"/>
            </a:solidFill>
            <a:ln w="19050" cap="flat" cmpd="sng">
              <a:solidFill>
                <a:srgbClr val="FF0000"/>
              </a:solidFill>
              <a:prstDash val="solid"/>
              <a:miter/>
              <a:headEnd type="none" w="med" len="med"/>
              <a:tailEnd type="none" w="med" len="med"/>
            </a:ln>
          </p:spPr>
          <p:txBody>
            <a:bodyPr/>
            <a:lstStyle/>
            <a:p>
              <a:pPr algn="ctr" eaLnBrk="0" hangingPunct="0"/>
              <a:r>
                <a:rPr lang="zh-CN" altLang="en-US" sz="2400" b="1" dirty="0">
                  <a:latin typeface="Times New Roman" panose="02020603050405020304" pitchFamily="18" charset="0"/>
                </a:rPr>
                <a:t>空载时</a:t>
              </a:r>
            </a:p>
          </p:txBody>
        </p:sp>
        <p:sp>
          <p:nvSpPr>
            <p:cNvPr id="59400" name="线形标注 2 59399"/>
            <p:cNvSpPr/>
            <p:nvPr/>
          </p:nvSpPr>
          <p:spPr>
            <a:xfrm>
              <a:off x="432" y="3456"/>
              <a:ext cx="987" cy="321"/>
            </a:xfrm>
            <a:prstGeom prst="borderCallout2">
              <a:avLst>
                <a:gd name="adj1" fmla="val 22431"/>
                <a:gd name="adj2" fmla="val 104861"/>
                <a:gd name="adj3" fmla="val 22431"/>
                <a:gd name="adj4" fmla="val 138194"/>
                <a:gd name="adj5" fmla="val -219625"/>
                <a:gd name="adj6" fmla="val 172644"/>
              </a:avLst>
            </a:prstGeom>
            <a:solidFill>
              <a:srgbClr val="FFFFCC"/>
            </a:solidFill>
            <a:ln w="19050" cap="flat" cmpd="sng">
              <a:solidFill>
                <a:srgbClr val="FF0000"/>
              </a:solidFill>
              <a:prstDash val="solid"/>
              <a:miter/>
              <a:headEnd type="none" w="med" len="med"/>
              <a:tailEnd type="none" w="med" len="med"/>
            </a:ln>
          </p:spPr>
          <p:txBody>
            <a:bodyPr/>
            <a:lstStyle/>
            <a:p>
              <a:pPr algn="ctr" eaLnBrk="0" hangingPunct="0"/>
              <a:r>
                <a:rPr lang="zh-CN" altLang="en-US" sz="2400" b="1" dirty="0">
                  <a:latin typeface="Times New Roman" panose="02020603050405020304" pitchFamily="18" charset="0"/>
                </a:rPr>
                <a:t>带负载时</a:t>
              </a:r>
            </a:p>
          </p:txBody>
        </p:sp>
      </p:grpSp>
      <p:sp>
        <p:nvSpPr>
          <p:cNvPr id="59401" name="标题 59400"/>
          <p:cNvSpPr>
            <a:spLocks noGrp="1"/>
          </p:cNvSpPr>
          <p:nvPr>
            <p:ph type="title"/>
          </p:nvPr>
        </p:nvSpPr>
        <p:spPr>
          <a:xfrm>
            <a:off x="250825" y="908050"/>
            <a:ext cx="5562600" cy="527050"/>
          </a:xfrm>
        </p:spPr>
        <p:txBody>
          <a:bodyPr anchor="ctr"/>
          <a:lstStyle/>
          <a:p>
            <a:pPr algn="l"/>
            <a:r>
              <a:rPr lang="en-US" altLang="zh-CN" sz="2800" dirty="0">
                <a:solidFill>
                  <a:schemeClr val="tx1"/>
                </a:solidFill>
                <a:latin typeface="华文行楷" panose="02010800040101010101" pitchFamily="2" charset="-122"/>
                <a:ea typeface="华文行楷" panose="02010800040101010101" pitchFamily="2" charset="-122"/>
              </a:rPr>
              <a:t>3. </a:t>
            </a:r>
            <a:r>
              <a:rPr lang="zh-CN" altLang="en-US" sz="2800" dirty="0">
                <a:solidFill>
                  <a:schemeClr val="tx1"/>
                </a:solidFill>
                <a:latin typeface="华文行楷" panose="02010800040101010101" pitchFamily="2" charset="-122"/>
                <a:ea typeface="华文行楷" panose="02010800040101010101" pitchFamily="2" charset="-122"/>
              </a:rPr>
              <a:t>无源滤波电路和有源滤波电路</a:t>
            </a:r>
            <a:endParaRPr lang="zh-CN" altLang="en-US" sz="2800">
              <a:solidFill>
                <a:schemeClr val="tx1"/>
              </a:solidFill>
              <a:latin typeface="华文行楷" panose="02010800040101010101" pitchFamily="2" charset="-122"/>
              <a:ea typeface="华文行楷" panose="02010800040101010101" pitchFamily="2" charset="-122"/>
            </a:endParaRPr>
          </a:p>
        </p:txBody>
      </p:sp>
      <p:sp>
        <p:nvSpPr>
          <p:cNvPr id="59402" name="文本框 59401"/>
          <p:cNvSpPr txBox="1"/>
          <p:nvPr/>
        </p:nvSpPr>
        <p:spPr>
          <a:xfrm>
            <a:off x="3422650" y="5046663"/>
            <a:ext cx="2362200" cy="1196975"/>
          </a:xfrm>
          <a:prstGeom prst="rect">
            <a:avLst/>
          </a:prstGeom>
          <a:solidFill>
            <a:srgbClr val="66FFFF"/>
          </a:solidFill>
          <a:ln w="9525" cap="flat" cmpd="sng">
            <a:solidFill>
              <a:srgbClr val="FF3300"/>
            </a:solidFill>
            <a:prstDash val="solid"/>
            <a:miter/>
            <a:headEnd type="none" w="med" len="med"/>
            <a:tailEnd type="none" w="med" len="med"/>
          </a:ln>
        </p:spPr>
        <p:txBody>
          <a:bodyPr>
            <a:spAutoFit/>
          </a:bodyPr>
          <a:lstStyle/>
          <a:p>
            <a:pPr>
              <a:spcBef>
                <a:spcPct val="50000"/>
              </a:spcBef>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负载变化，通带放大倍数和截止频率均变化。</a:t>
            </a:r>
            <a:endParaRPr lang="zh-CN" altLang="en-US" sz="24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9395"/>
                                        </p:tgtEl>
                                        <p:attrNameLst>
                                          <p:attrName>style.visibility</p:attrName>
                                        </p:attrNameLst>
                                      </p:cBhvr>
                                      <p:to>
                                        <p:strVal val="visible"/>
                                      </p:to>
                                    </p:set>
                                    <p:animEffect transition="in" filter="wipe(left)">
                                      <p:cBhvr>
                                        <p:cTn id="7" dur="500"/>
                                        <p:tgtEl>
                                          <p:spTgt spid="593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9397"/>
                                        </p:tgtEl>
                                        <p:attrNameLst>
                                          <p:attrName>style.visibility</p:attrName>
                                        </p:attrNameLst>
                                      </p:cBhvr>
                                      <p:to>
                                        <p:strVal val="visible"/>
                                      </p:to>
                                    </p:set>
                                    <p:animEffect transition="in" filter="wipe(left)">
                                      <p:cBhvr>
                                        <p:cTn id="12" dur="500"/>
                                        <p:tgtEl>
                                          <p:spTgt spid="5939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9396"/>
                                        </p:tgtEl>
                                        <p:attrNameLst>
                                          <p:attrName>style.visibility</p:attrName>
                                        </p:attrNameLst>
                                      </p:cBhvr>
                                      <p:to>
                                        <p:strVal val="visible"/>
                                      </p:to>
                                    </p:set>
                                    <p:animEffect transition="in" filter="dissolve">
                                      <p:cBhvr>
                                        <p:cTn id="17" dur="500"/>
                                        <p:tgtEl>
                                          <p:spTgt spid="5939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9398"/>
                                        </p:tgtEl>
                                        <p:attrNameLst>
                                          <p:attrName>style.visibility</p:attrName>
                                        </p:attrNameLst>
                                      </p:cBhvr>
                                      <p:to>
                                        <p:strVal val="visible"/>
                                      </p:to>
                                    </p:set>
                                    <p:animEffect transition="in" filter="wipe(up)">
                                      <p:cBhvr>
                                        <p:cTn id="22" dur="500"/>
                                        <p:tgtEl>
                                          <p:spTgt spid="5939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402"/>
                                        </p:tgtEl>
                                        <p:attrNameLst>
                                          <p:attrName>style.visibility</p:attrName>
                                        </p:attrNameLst>
                                      </p:cBhvr>
                                      <p:to>
                                        <p:strVal val="visible"/>
                                      </p:to>
                                    </p:set>
                                    <p:animEffect transition="in" filter="wipe(left)">
                                      <p:cBhvr>
                                        <p:cTn id="27" dur="500"/>
                                        <p:tgtEl>
                                          <p:spTgt spid="59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文本框 60417"/>
          <p:cNvSpPr txBox="1"/>
          <p:nvPr/>
        </p:nvSpPr>
        <p:spPr>
          <a:xfrm>
            <a:off x="684213" y="3716338"/>
            <a:ext cx="8064500" cy="1954212"/>
          </a:xfrm>
          <a:prstGeom prst="rect">
            <a:avLst/>
          </a:prstGeom>
          <a:noFill/>
          <a:ln w="9525">
            <a:noFill/>
          </a:ln>
        </p:spPr>
        <p:txBody>
          <a:bodyPr>
            <a:spAutoFit/>
          </a:bodyPr>
          <a:lstStyle/>
          <a:p>
            <a:pPr>
              <a:spcBef>
                <a:spcPct val="10000"/>
              </a:spcBef>
            </a:pPr>
            <a:r>
              <a:rPr lang="en-US" altLang="zh-CN" sz="2400" dirty="0">
                <a:latin typeface="Times New Roman" panose="02020603050405020304" pitchFamily="18" charset="0"/>
              </a:rPr>
              <a:t>    </a:t>
            </a:r>
            <a:r>
              <a:rPr lang="zh-CN" altLang="en-US" sz="2400" b="1" dirty="0">
                <a:latin typeface="Times New Roman" panose="02020603050405020304" pitchFamily="18" charset="0"/>
              </a:rPr>
              <a:t>无源滤波电路的滤波参数随负载变化；有源滤波电路的滤波参数</a:t>
            </a:r>
            <a:r>
              <a:rPr lang="zh-CN" altLang="en-US" sz="2400" b="1" dirty="0">
                <a:solidFill>
                  <a:srgbClr val="FF0000"/>
                </a:solidFill>
                <a:latin typeface="Times New Roman" panose="02020603050405020304" pitchFamily="18" charset="0"/>
              </a:rPr>
              <a:t>可以不随</a:t>
            </a:r>
            <a:r>
              <a:rPr lang="zh-CN" altLang="en-US" sz="2400" b="1" dirty="0">
                <a:latin typeface="Times New Roman" panose="02020603050405020304" pitchFamily="18" charset="0"/>
              </a:rPr>
              <a:t>负载变化，还可以有放大。</a:t>
            </a:r>
          </a:p>
          <a:p>
            <a:pPr>
              <a:spcBef>
                <a:spcPct val="10000"/>
              </a:spcBef>
            </a:pPr>
            <a:r>
              <a:rPr lang="zh-CN" altLang="en-US" sz="2400" b="1" dirty="0">
                <a:latin typeface="Times New Roman" panose="02020603050405020304" pitchFamily="18" charset="0"/>
              </a:rPr>
              <a:t>    无源滤波电路可用于高电压大电流，如直流电源中的滤波电路；有源滤波电路是信号处理电路，其输出电压和电流的大小受有源元件自身参数和供电电源的限制。</a:t>
            </a:r>
          </a:p>
        </p:txBody>
      </p:sp>
      <p:graphicFrame>
        <p:nvGraphicFramePr>
          <p:cNvPr id="60419" name="对象 60418"/>
          <p:cNvGraphicFramePr/>
          <p:nvPr/>
        </p:nvGraphicFramePr>
        <p:xfrm>
          <a:off x="1403350" y="1341438"/>
          <a:ext cx="4038600" cy="2214562"/>
        </p:xfrm>
        <a:graphic>
          <a:graphicData uri="http://schemas.openxmlformats.org/presentationml/2006/ole">
            <mc:AlternateContent xmlns:mc="http://schemas.openxmlformats.org/markup-compatibility/2006">
              <mc:Choice xmlns:v="urn:schemas-microsoft-com:vml" Requires="v">
                <p:oleObj spid="_x0000_s22533" r:id="rId3" imgW="11058525" imgH="5953125" progId="MSPhotoEd.3">
                  <p:embed/>
                </p:oleObj>
              </mc:Choice>
              <mc:Fallback>
                <p:oleObj r:id="rId3" imgW="11058525" imgH="5953125" progId="MSPhotoEd.3">
                  <p:embed/>
                  <p:pic>
                    <p:nvPicPr>
                      <p:cNvPr id="0" name="图片 3165"/>
                      <p:cNvPicPr/>
                      <p:nvPr/>
                    </p:nvPicPr>
                    <p:blipFill>
                      <a:blip r:embed="rId4">
                        <a:clrChange>
                          <a:clrFrom>
                            <a:srgbClr val="FFFFFF"/>
                          </a:clrFrom>
                          <a:clrTo>
                            <a:srgbClr val="FFFFFF">
                              <a:alpha val="0"/>
                            </a:srgbClr>
                          </a:clrTo>
                        </a:clrChange>
                      </a:blip>
                      <a:srcRect b="-1872"/>
                      <a:stretch>
                        <a:fillRect/>
                      </a:stretch>
                    </p:blipFill>
                    <p:spPr>
                      <a:xfrm>
                        <a:off x="1403350" y="1341438"/>
                        <a:ext cx="4038600" cy="2214562"/>
                      </a:xfrm>
                      <a:prstGeom prst="rect">
                        <a:avLst/>
                      </a:prstGeom>
                      <a:solidFill>
                        <a:srgbClr val="FFFFFF"/>
                      </a:solidFill>
                      <a:ln w="38100">
                        <a:noFill/>
                        <a:miter/>
                      </a:ln>
                    </p:spPr>
                  </p:pic>
                </p:oleObj>
              </mc:Fallback>
            </mc:AlternateContent>
          </a:graphicData>
        </a:graphic>
      </p:graphicFrame>
      <p:sp>
        <p:nvSpPr>
          <p:cNvPr id="60420" name="标题 60419"/>
          <p:cNvSpPr>
            <a:spLocks noGrp="1"/>
          </p:cNvSpPr>
          <p:nvPr>
            <p:ph type="title"/>
          </p:nvPr>
        </p:nvSpPr>
        <p:spPr>
          <a:xfrm>
            <a:off x="250825" y="765175"/>
            <a:ext cx="4343400" cy="685800"/>
          </a:xfrm>
        </p:spPr>
        <p:txBody>
          <a:bodyPr anchor="ctr"/>
          <a:lstStyle/>
          <a:p>
            <a:pPr algn="l"/>
            <a:r>
              <a:rPr lang="zh-CN" altLang="en-US" sz="2800" dirty="0">
                <a:ea typeface="华文行楷" panose="02010800040101010101" pitchFamily="2" charset="-122"/>
              </a:rPr>
              <a:t>有源滤波电路</a:t>
            </a:r>
            <a:endParaRPr lang="zh-CN" altLang="en-US" sz="2800">
              <a:ea typeface="华文行楷" panose="02010800040101010101" pitchFamily="2" charset="-122"/>
            </a:endParaRPr>
          </a:p>
        </p:txBody>
      </p:sp>
      <p:sp>
        <p:nvSpPr>
          <p:cNvPr id="60421" name="线形标注 1 60420"/>
          <p:cNvSpPr/>
          <p:nvPr/>
        </p:nvSpPr>
        <p:spPr>
          <a:xfrm>
            <a:off x="5824538" y="1636713"/>
            <a:ext cx="2176462" cy="1192212"/>
          </a:xfrm>
          <a:prstGeom prst="borderCallout1">
            <a:avLst>
              <a:gd name="adj1" fmla="val 9588"/>
              <a:gd name="adj2" fmla="val -3500"/>
              <a:gd name="adj3" fmla="val 31560"/>
              <a:gd name="adj4" fmla="val -40190"/>
            </a:avLst>
          </a:prstGeom>
          <a:solidFill>
            <a:srgbClr val="FFFFCC"/>
          </a:solidFill>
          <a:ln w="19050" cap="flat" cmpd="sng">
            <a:solidFill>
              <a:srgbClr val="FF3300"/>
            </a:solidFill>
            <a:prstDash val="solid"/>
            <a:miter/>
            <a:headEnd type="none" w="med" len="med"/>
            <a:tailEnd type="none" w="med" len="med"/>
          </a:ln>
        </p:spPr>
        <p:txBody>
          <a:bodyPr/>
          <a:lstStyle/>
          <a:p>
            <a:r>
              <a:rPr lang="en-US" altLang="zh-CN" sz="2400" dirty="0">
                <a:latin typeface="Times New Roman" panose="02020603050405020304" pitchFamily="18" charset="0"/>
              </a:rPr>
              <a:t>    </a:t>
            </a:r>
            <a:r>
              <a:rPr lang="zh-CN" altLang="en-US" sz="2400" b="1" dirty="0">
                <a:latin typeface="Times New Roman" panose="02020603050405020304" pitchFamily="18" charset="0"/>
              </a:rPr>
              <a:t>用电压跟随器隔离滤波电路与负载电阻</a:t>
            </a:r>
            <a:endParaRPr lang="zh-CN" altLang="en-US" sz="2400" b="1">
              <a:latin typeface="Times New Roman" panose="02020603050405020304" pitchFamily="18" charset="0"/>
            </a:endParaRPr>
          </a:p>
        </p:txBody>
      </p:sp>
      <p:sp>
        <p:nvSpPr>
          <p:cNvPr id="60422" name="文本框 60421"/>
          <p:cNvSpPr txBox="1"/>
          <p:nvPr/>
        </p:nvSpPr>
        <p:spPr>
          <a:xfrm>
            <a:off x="395288" y="5661025"/>
            <a:ext cx="7848600" cy="519113"/>
          </a:xfrm>
          <a:prstGeom prst="rect">
            <a:avLst/>
          </a:prstGeom>
          <a:noFill/>
          <a:ln w="9525">
            <a:noFill/>
          </a:ln>
        </p:spPr>
        <p:txBody>
          <a:bodyPr>
            <a:spAutoFit/>
          </a:bodyPr>
          <a:lstStyle/>
          <a:p>
            <a:pPr>
              <a:spcBef>
                <a:spcPct val="50000"/>
              </a:spcBef>
            </a:pPr>
            <a:r>
              <a:rPr lang="en-US" altLang="zh-CN" sz="2800" dirty="0">
                <a:latin typeface="华文行楷" panose="02010800040101010101" pitchFamily="2" charset="-122"/>
                <a:ea typeface="华文行楷" panose="02010800040101010101" pitchFamily="2" charset="-122"/>
              </a:rPr>
              <a:t>4. </a:t>
            </a:r>
            <a:r>
              <a:rPr lang="zh-CN" altLang="en-US" sz="2800" dirty="0">
                <a:latin typeface="华文行楷" panose="02010800040101010101" pitchFamily="2" charset="-122"/>
                <a:ea typeface="华文行楷" panose="02010800040101010101" pitchFamily="2" charset="-122"/>
              </a:rPr>
              <a:t>教学基本要求</a:t>
            </a:r>
            <a:r>
              <a:rPr lang="zh-CN" altLang="en-US" sz="2400" b="1" dirty="0">
                <a:solidFill>
                  <a:srgbClr val="990033"/>
                </a:solidFill>
                <a:latin typeface="Times New Roman" panose="02020603050405020304" pitchFamily="18" charset="0"/>
              </a:rPr>
              <a:t>：电路的识别，幅频特性的分析计算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wipe(left)">
                                      <p:cBhvr>
                                        <p:cTn id="7" dur="500"/>
                                        <p:tgtEl>
                                          <p:spTgt spid="604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418">
                                            <p:txEl>
                                              <p:pRg st="0" end="0"/>
                                            </p:txEl>
                                          </p:spTgt>
                                        </p:tgtEl>
                                        <p:attrNameLst>
                                          <p:attrName>style.visibility</p:attrName>
                                        </p:attrNameLst>
                                      </p:cBhvr>
                                      <p:to>
                                        <p:strVal val="visible"/>
                                      </p:to>
                                    </p:set>
                                    <p:animEffect transition="in" filter="wipe(left)">
                                      <p:cBhvr>
                                        <p:cTn id="12" dur="500"/>
                                        <p:tgtEl>
                                          <p:spTgt spid="604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0418">
                                            <p:txEl>
                                              <p:pRg st="1" end="1"/>
                                            </p:txEl>
                                          </p:spTgt>
                                        </p:tgtEl>
                                        <p:attrNameLst>
                                          <p:attrName>style.visibility</p:attrName>
                                        </p:attrNameLst>
                                      </p:cBhvr>
                                      <p:to>
                                        <p:strVal val="visible"/>
                                      </p:to>
                                    </p:set>
                                    <p:animEffect transition="in" filter="wipe(left)">
                                      <p:cBhvr>
                                        <p:cTn id="17" dur="500"/>
                                        <p:tgtEl>
                                          <p:spTgt spid="6041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grpId="0" nodeType="clickEffect">
                                  <p:stCondLst>
                                    <p:cond delay="0"/>
                                  </p:stCondLst>
                                  <p:childTnLst>
                                    <p:set>
                                      <p:cBhvr>
                                        <p:cTn id="21" dur="1" fill="hold">
                                          <p:stCondLst>
                                            <p:cond delay="0"/>
                                          </p:stCondLst>
                                        </p:cTn>
                                        <p:tgtEl>
                                          <p:spTgt spid="60422"/>
                                        </p:tgtEl>
                                        <p:attrNameLst>
                                          <p:attrName>style.visibility</p:attrName>
                                        </p:attrNameLst>
                                      </p:cBhvr>
                                      <p:to>
                                        <p:strVal val="visible"/>
                                      </p:to>
                                    </p:set>
                                    <p:anim calcmode="lin" valueType="num">
                                      <p:cBhvr>
                                        <p:cTn id="22" dur="500" fill="hold"/>
                                        <p:tgtEl>
                                          <p:spTgt spid="60422"/>
                                        </p:tgtEl>
                                        <p:attrNameLst>
                                          <p:attrName>ppt_x</p:attrName>
                                        </p:attrNameLst>
                                      </p:cBhvr>
                                      <p:tavLst>
                                        <p:tav tm="0">
                                          <p:val>
                                            <p:strVal val="#ppt_x-#ppt_w/2"/>
                                          </p:val>
                                        </p:tav>
                                        <p:tav tm="100000">
                                          <p:val>
                                            <p:strVal val="#ppt_x"/>
                                          </p:val>
                                        </p:tav>
                                      </p:tavLst>
                                    </p:anim>
                                    <p:anim calcmode="lin" valueType="num">
                                      <p:cBhvr>
                                        <p:cTn id="23" dur="500" fill="hold"/>
                                        <p:tgtEl>
                                          <p:spTgt spid="60422"/>
                                        </p:tgtEl>
                                        <p:attrNameLst>
                                          <p:attrName>ppt_y</p:attrName>
                                        </p:attrNameLst>
                                      </p:cBhvr>
                                      <p:tavLst>
                                        <p:tav tm="0">
                                          <p:val>
                                            <p:strVal val="#ppt_y"/>
                                          </p:val>
                                        </p:tav>
                                        <p:tav tm="100000">
                                          <p:val>
                                            <p:strVal val="#ppt_y"/>
                                          </p:val>
                                        </p:tav>
                                      </p:tavLst>
                                    </p:anim>
                                    <p:anim calcmode="lin" valueType="num">
                                      <p:cBhvr>
                                        <p:cTn id="24" dur="500" fill="hold"/>
                                        <p:tgtEl>
                                          <p:spTgt spid="60422"/>
                                        </p:tgtEl>
                                        <p:attrNameLst>
                                          <p:attrName>ppt_w</p:attrName>
                                        </p:attrNameLst>
                                      </p:cBhvr>
                                      <p:tavLst>
                                        <p:tav tm="0">
                                          <p:val>
                                            <p:fltVal val="0"/>
                                          </p:val>
                                        </p:tav>
                                        <p:tav tm="100000">
                                          <p:val>
                                            <p:strVal val="#ppt_w"/>
                                          </p:val>
                                        </p:tav>
                                      </p:tavLst>
                                    </p:anim>
                                    <p:anim calcmode="lin" valueType="num">
                                      <p:cBhvr>
                                        <p:cTn id="25" dur="500" fill="hold"/>
                                        <p:tgtEl>
                                          <p:spTgt spid="6042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build="p"/>
      <p:bldP spid="60421" grpId="0" animBg="1"/>
      <p:bldP spid="6042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61441"/>
          <p:cNvSpPr>
            <a:spLocks noGrp="1"/>
          </p:cNvSpPr>
          <p:nvPr>
            <p:ph type="title"/>
          </p:nvPr>
        </p:nvSpPr>
        <p:spPr>
          <a:xfrm>
            <a:off x="250825" y="836613"/>
            <a:ext cx="3816350" cy="434975"/>
          </a:xfrm>
        </p:spPr>
        <p:txBody>
          <a:bodyPr anchor="ctr"/>
          <a:lstStyle/>
          <a:p>
            <a:pPr algn="l">
              <a:lnSpc>
                <a:spcPct val="110000"/>
              </a:lnSpc>
            </a:pPr>
            <a:r>
              <a:rPr lang="zh-CN" altLang="en-US" sz="3200" dirty="0">
                <a:solidFill>
                  <a:schemeClr val="tx1"/>
                </a:solidFill>
                <a:ea typeface="华文行楷" panose="02010800040101010101" pitchFamily="2" charset="-122"/>
              </a:rPr>
              <a:t>二、低通滤波器</a:t>
            </a:r>
            <a:endParaRPr lang="zh-CN" altLang="en-US" sz="2400" b="1" dirty="0">
              <a:solidFill>
                <a:schemeClr val="tx1"/>
              </a:solidFill>
              <a:latin typeface="宋体" panose="02010600030101010101" pitchFamily="2" charset="-122"/>
              <a:ea typeface="华文行楷" panose="02010800040101010101" pitchFamily="2" charset="-122"/>
            </a:endParaRPr>
          </a:p>
        </p:txBody>
      </p:sp>
      <p:sp>
        <p:nvSpPr>
          <p:cNvPr id="61443" name="文本框 61442"/>
          <p:cNvSpPr txBox="1"/>
          <p:nvPr/>
        </p:nvSpPr>
        <p:spPr>
          <a:xfrm>
            <a:off x="396875" y="5473700"/>
            <a:ext cx="8382000" cy="822325"/>
          </a:xfrm>
          <a:prstGeom prst="rect">
            <a:avLst/>
          </a:prstGeom>
          <a:noFill/>
          <a:ln w="9525">
            <a:noFill/>
          </a:ln>
        </p:spPr>
        <p:txBody>
          <a:bodyPr>
            <a:spAutoFit/>
          </a:bodyPr>
          <a:lstStyle/>
          <a:p>
            <a:pPr>
              <a:spcBef>
                <a:spcPct val="50000"/>
              </a:spcBef>
            </a:pPr>
            <a:r>
              <a:rPr lang="en-US" altLang="zh-CN" sz="2400" b="1" dirty="0">
                <a:solidFill>
                  <a:srgbClr val="990033"/>
                </a:solidFill>
                <a:latin typeface="Times New Roman" panose="02020603050405020304" pitchFamily="18" charset="0"/>
              </a:rPr>
              <a:t>     </a:t>
            </a:r>
            <a:r>
              <a:rPr lang="zh-CN" altLang="en-US" sz="2400" b="1" dirty="0">
                <a:solidFill>
                  <a:srgbClr val="990033"/>
                </a:solidFill>
                <a:latin typeface="Times New Roman" panose="02020603050405020304" pitchFamily="18" charset="0"/>
              </a:rPr>
              <a:t>求解传递函数时，只需将放大倍数中的 </a:t>
            </a:r>
            <a:r>
              <a:rPr lang="en-US" altLang="zh-CN" sz="2400" b="1">
                <a:solidFill>
                  <a:srgbClr val="990033"/>
                </a:solidFill>
                <a:latin typeface="Times New Roman" panose="02020603050405020304" pitchFamily="18" charset="0"/>
              </a:rPr>
              <a:t>j</a:t>
            </a:r>
            <a:r>
              <a:rPr lang="en-US" altLang="zh-CN" sz="2400" b="1" i="1">
                <a:solidFill>
                  <a:srgbClr val="990033"/>
                </a:solidFill>
                <a:latin typeface="Times New Roman" panose="02020603050405020304" pitchFamily="18" charset="0"/>
              </a:rPr>
              <a:t>ω</a:t>
            </a:r>
            <a:r>
              <a:rPr lang="zh-CN" altLang="zh-CN" sz="2400" b="1" dirty="0">
                <a:solidFill>
                  <a:srgbClr val="990033"/>
                </a:solidFill>
                <a:latin typeface="Times New Roman" panose="02020603050405020304" pitchFamily="18" charset="0"/>
              </a:rPr>
              <a:t>用 </a:t>
            </a:r>
            <a:r>
              <a:rPr lang="en-US" altLang="zh-CN" sz="2400" b="1" i="1">
                <a:solidFill>
                  <a:srgbClr val="990033"/>
                </a:solidFill>
                <a:latin typeface="Times New Roman" panose="02020603050405020304" pitchFamily="18" charset="0"/>
              </a:rPr>
              <a:t>s</a:t>
            </a:r>
            <a:r>
              <a:rPr lang="zh-CN" altLang="zh-CN" sz="2400" b="1" dirty="0">
                <a:solidFill>
                  <a:srgbClr val="990033"/>
                </a:solidFill>
                <a:latin typeface="Times New Roman" panose="02020603050405020304" pitchFamily="18" charset="0"/>
              </a:rPr>
              <a:t> 取代即可； </a:t>
            </a:r>
            <a:r>
              <a:rPr lang="en-US" altLang="zh-CN" sz="2400" b="1" i="1">
                <a:solidFill>
                  <a:srgbClr val="990033"/>
                </a:solidFill>
                <a:latin typeface="Times New Roman" panose="02020603050405020304" pitchFamily="18" charset="0"/>
              </a:rPr>
              <a:t>s</a:t>
            </a:r>
            <a:r>
              <a:rPr lang="en-US" altLang="zh-CN" sz="2400" b="1" dirty="0">
                <a:solidFill>
                  <a:srgbClr val="990033"/>
                </a:solidFill>
                <a:latin typeface="Times New Roman" panose="02020603050405020304" pitchFamily="18" charset="0"/>
              </a:rPr>
              <a:t> </a:t>
            </a:r>
            <a:r>
              <a:rPr lang="zh-CN" altLang="en-US" sz="2400" b="1" dirty="0">
                <a:solidFill>
                  <a:srgbClr val="990033"/>
                </a:solidFill>
                <a:latin typeface="Times New Roman" panose="02020603050405020304" pitchFamily="18" charset="0"/>
              </a:rPr>
              <a:t>的方次称为阶数。</a:t>
            </a:r>
            <a:endParaRPr lang="zh-CN" altLang="en-US" sz="2400" b="1">
              <a:solidFill>
                <a:srgbClr val="990033"/>
              </a:solidFill>
              <a:latin typeface="Times New Roman" panose="02020603050405020304" pitchFamily="18" charset="0"/>
            </a:endParaRPr>
          </a:p>
        </p:txBody>
      </p:sp>
      <p:graphicFrame>
        <p:nvGraphicFramePr>
          <p:cNvPr id="61444" name="对象 61443"/>
          <p:cNvGraphicFramePr/>
          <p:nvPr/>
        </p:nvGraphicFramePr>
        <p:xfrm>
          <a:off x="4421188" y="1382713"/>
          <a:ext cx="1371600" cy="779462"/>
        </p:xfrm>
        <a:graphic>
          <a:graphicData uri="http://schemas.openxmlformats.org/presentationml/2006/ole">
            <mc:AlternateContent xmlns:mc="http://schemas.openxmlformats.org/markup-compatibility/2006">
              <mc:Choice xmlns:v="urn:schemas-microsoft-com:vml" Requires="v">
                <p:oleObj spid="_x0000_s23573" r:id="rId3" imgW="761365" imgH="431800" progId="Equation.3">
                  <p:embed/>
                </p:oleObj>
              </mc:Choice>
              <mc:Fallback>
                <p:oleObj r:id="rId3" imgW="761365" imgH="431800" progId="Equation.3">
                  <p:embed/>
                  <p:pic>
                    <p:nvPicPr>
                      <p:cNvPr id="0" name="图片 3168"/>
                      <p:cNvPicPr/>
                      <p:nvPr/>
                    </p:nvPicPr>
                    <p:blipFill>
                      <a:blip r:embed="rId4"/>
                      <a:stretch>
                        <a:fillRect/>
                      </a:stretch>
                    </p:blipFill>
                    <p:spPr>
                      <a:xfrm>
                        <a:off x="4421188" y="1382713"/>
                        <a:ext cx="1371600" cy="779462"/>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61445" name="对象 61444"/>
          <p:cNvGraphicFramePr/>
          <p:nvPr/>
        </p:nvGraphicFramePr>
        <p:xfrm>
          <a:off x="4421188" y="2257425"/>
          <a:ext cx="1295400" cy="693738"/>
        </p:xfrm>
        <a:graphic>
          <a:graphicData uri="http://schemas.openxmlformats.org/presentationml/2006/ole">
            <mc:AlternateContent xmlns:mc="http://schemas.openxmlformats.org/markup-compatibility/2006">
              <mc:Choice xmlns:v="urn:schemas-microsoft-com:vml" Requires="v">
                <p:oleObj spid="_x0000_s23574" r:id="rId5" imgW="735965" imgH="393700" progId="Equation.3">
                  <p:embed/>
                </p:oleObj>
              </mc:Choice>
              <mc:Fallback>
                <p:oleObj r:id="rId5" imgW="735965" imgH="393700" progId="Equation.3">
                  <p:embed/>
                  <p:pic>
                    <p:nvPicPr>
                      <p:cNvPr id="0" name="图片 3169"/>
                      <p:cNvPicPr/>
                      <p:nvPr/>
                    </p:nvPicPr>
                    <p:blipFill>
                      <a:blip r:embed="rId6"/>
                      <a:stretch>
                        <a:fillRect/>
                      </a:stretch>
                    </p:blipFill>
                    <p:spPr>
                      <a:xfrm>
                        <a:off x="4421188" y="2257425"/>
                        <a:ext cx="1295400" cy="693738"/>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61446" name="对象 61445"/>
          <p:cNvGraphicFramePr/>
          <p:nvPr/>
        </p:nvGraphicFramePr>
        <p:xfrm>
          <a:off x="4421188" y="3059113"/>
          <a:ext cx="1371600" cy="1155700"/>
        </p:xfrm>
        <a:graphic>
          <a:graphicData uri="http://schemas.openxmlformats.org/presentationml/2006/ole">
            <mc:AlternateContent xmlns:mc="http://schemas.openxmlformats.org/markup-compatibility/2006">
              <mc:Choice xmlns:v="urn:schemas-microsoft-com:vml" Requires="v">
                <p:oleObj spid="_x0000_s23575" r:id="rId7" imgW="799465" imgH="673100" progId="Equation.3">
                  <p:embed/>
                </p:oleObj>
              </mc:Choice>
              <mc:Fallback>
                <p:oleObj r:id="rId7" imgW="799465" imgH="673100" progId="Equation.3">
                  <p:embed/>
                  <p:pic>
                    <p:nvPicPr>
                      <p:cNvPr id="0" name="图片 3164"/>
                      <p:cNvPicPr/>
                      <p:nvPr/>
                    </p:nvPicPr>
                    <p:blipFill>
                      <a:blip r:embed="rId8"/>
                      <a:stretch>
                        <a:fillRect/>
                      </a:stretch>
                    </p:blipFill>
                    <p:spPr>
                      <a:xfrm>
                        <a:off x="4421188" y="3059113"/>
                        <a:ext cx="1371600" cy="1155700"/>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61447" name="线形标注 1 61446"/>
          <p:cNvSpPr/>
          <p:nvPr/>
        </p:nvSpPr>
        <p:spPr>
          <a:xfrm>
            <a:off x="6021388" y="1382713"/>
            <a:ext cx="2522537" cy="701675"/>
          </a:xfrm>
          <a:prstGeom prst="borderCallout1">
            <a:avLst>
              <a:gd name="adj1" fmla="val 16292"/>
              <a:gd name="adj2" fmla="val -3019"/>
              <a:gd name="adj3" fmla="val 35519"/>
              <a:gd name="adj4" fmla="val -9880"/>
            </a:avLst>
          </a:prstGeom>
          <a:solidFill>
            <a:srgbClr val="FFFFCC"/>
          </a:solidFill>
          <a:ln w="19050" cap="flat" cmpd="sng">
            <a:solidFill>
              <a:srgbClr val="FF3300"/>
            </a:solidFill>
            <a:prstDash val="solid"/>
            <a:miter/>
            <a:headEnd type="none" w="med" len="med"/>
            <a:tailEnd type="none" w="med" len="med"/>
          </a:ln>
        </p:spPr>
        <p:txBody>
          <a:bodyPr/>
          <a:lstStyle/>
          <a:p>
            <a:pPr algn="ctr"/>
            <a:r>
              <a:rPr lang="zh-CN" altLang="en-US" sz="2000" b="1" dirty="0">
                <a:latin typeface="Times New Roman" panose="02020603050405020304" pitchFamily="18" charset="0"/>
              </a:rPr>
              <a:t>频率趋于</a:t>
            </a:r>
            <a:r>
              <a:rPr lang="en-US" altLang="zh-CN" sz="2000" b="1" dirty="0">
                <a:latin typeface="Times New Roman" panose="02020603050405020304" pitchFamily="18" charset="0"/>
              </a:rPr>
              <a:t>0</a:t>
            </a:r>
            <a:r>
              <a:rPr lang="zh-CN" altLang="en-US" sz="2000" b="1" dirty="0">
                <a:latin typeface="Times New Roman" panose="02020603050405020304" pitchFamily="18" charset="0"/>
              </a:rPr>
              <a:t>时的放大倍数为通带放大倍数</a:t>
            </a:r>
            <a:endParaRPr lang="zh-CN" altLang="en-US" sz="2000" b="1">
              <a:latin typeface="Times New Roman" panose="02020603050405020304" pitchFamily="18" charset="0"/>
            </a:endParaRPr>
          </a:p>
        </p:txBody>
      </p:sp>
      <p:sp>
        <p:nvSpPr>
          <p:cNvPr id="61448" name="线形标注 1 61447"/>
          <p:cNvSpPr/>
          <p:nvPr/>
        </p:nvSpPr>
        <p:spPr>
          <a:xfrm>
            <a:off x="6373813" y="2305050"/>
            <a:ext cx="2141537" cy="422275"/>
          </a:xfrm>
          <a:prstGeom prst="borderCallout1">
            <a:avLst>
              <a:gd name="adj1" fmla="val 27069"/>
              <a:gd name="adj2" fmla="val -3560"/>
              <a:gd name="adj3" fmla="val 92106"/>
              <a:gd name="adj4" fmla="val -30690"/>
            </a:avLst>
          </a:prstGeom>
          <a:solidFill>
            <a:srgbClr val="FFFFCC"/>
          </a:solidFill>
          <a:ln w="19050" cap="flat" cmpd="sng">
            <a:solidFill>
              <a:srgbClr val="FF3300"/>
            </a:solidFill>
            <a:prstDash val="solid"/>
            <a:miter/>
            <a:headEnd type="none" w="med" len="med"/>
            <a:tailEnd type="none" w="med" len="med"/>
          </a:ln>
        </p:spPr>
        <p:txBody>
          <a:bodyPr/>
          <a:lstStyle/>
          <a:p>
            <a:pPr algn="ctr"/>
            <a:r>
              <a:rPr lang="zh-CN" altLang="en-US" sz="2000" b="1" dirty="0">
                <a:latin typeface="Times New Roman" panose="02020603050405020304" pitchFamily="18" charset="0"/>
              </a:rPr>
              <a:t>决定于</a:t>
            </a:r>
            <a:r>
              <a:rPr lang="en-US" altLang="zh-CN" sz="2000" b="1" i="1">
                <a:latin typeface="Times New Roman" panose="02020603050405020304" pitchFamily="18" charset="0"/>
              </a:rPr>
              <a:t>RC</a:t>
            </a:r>
            <a:r>
              <a:rPr lang="zh-CN" altLang="en-US" sz="2000" b="1" dirty="0">
                <a:latin typeface="Times New Roman" panose="02020603050405020304" pitchFamily="18" charset="0"/>
              </a:rPr>
              <a:t>环节</a:t>
            </a:r>
            <a:endParaRPr lang="zh-CN" altLang="en-US" sz="2000" b="1">
              <a:latin typeface="Times New Roman" panose="02020603050405020304" pitchFamily="18" charset="0"/>
            </a:endParaRPr>
          </a:p>
        </p:txBody>
      </p:sp>
      <p:sp>
        <p:nvSpPr>
          <p:cNvPr id="61449" name="线形标注 1 61448"/>
          <p:cNvSpPr/>
          <p:nvPr/>
        </p:nvSpPr>
        <p:spPr>
          <a:xfrm>
            <a:off x="6373813" y="3024188"/>
            <a:ext cx="2111375" cy="990600"/>
          </a:xfrm>
          <a:prstGeom prst="borderCallout1">
            <a:avLst>
              <a:gd name="adj1" fmla="val 11537"/>
              <a:gd name="adj2" fmla="val -3611"/>
              <a:gd name="adj3" fmla="val 37338"/>
              <a:gd name="adj4" fmla="val -29250"/>
            </a:avLst>
          </a:prstGeom>
          <a:solidFill>
            <a:srgbClr val="FFFFCC"/>
          </a:solidFill>
          <a:ln w="19050" cap="flat" cmpd="sng">
            <a:solidFill>
              <a:srgbClr val="FF3300"/>
            </a:solidFill>
            <a:prstDash val="solid"/>
            <a:miter/>
            <a:headEnd type="none" w="med" len="med"/>
            <a:tailEnd type="none" w="med" len="med"/>
          </a:ln>
        </p:spPr>
        <p:txBody>
          <a:bodyPr/>
          <a:lstStyle/>
          <a:p>
            <a:r>
              <a:rPr lang="zh-CN" altLang="en-US" sz="2000" b="1" dirty="0">
                <a:latin typeface="Times New Roman" panose="02020603050405020304" pitchFamily="18" charset="0"/>
              </a:rPr>
              <a:t>表明进入高频段的下降速率为</a:t>
            </a:r>
          </a:p>
          <a:p>
            <a:r>
              <a:rPr lang="zh-CN" altLang="en-US" sz="2000" b="1" dirty="0">
                <a:latin typeface="Times New Roman" panose="02020603050405020304" pitchFamily="18" charset="0"/>
              </a:rPr>
              <a:t>－</a:t>
            </a:r>
            <a:r>
              <a:rPr lang="en-US" altLang="zh-CN" sz="2000" b="1" dirty="0">
                <a:latin typeface="Times New Roman" panose="02020603050405020304" pitchFamily="18" charset="0"/>
              </a:rPr>
              <a:t>20dB/</a:t>
            </a:r>
            <a:r>
              <a:rPr lang="zh-CN" altLang="en-US" sz="2000" b="1" dirty="0">
                <a:latin typeface="Times New Roman" panose="02020603050405020304" pitchFamily="18" charset="0"/>
              </a:rPr>
              <a:t>十倍频</a:t>
            </a:r>
          </a:p>
        </p:txBody>
      </p:sp>
      <p:graphicFrame>
        <p:nvGraphicFramePr>
          <p:cNvPr id="61450" name="对象 61449"/>
          <p:cNvGraphicFramePr/>
          <p:nvPr/>
        </p:nvGraphicFramePr>
        <p:xfrm>
          <a:off x="323850" y="2060575"/>
          <a:ext cx="3657600" cy="2300288"/>
        </p:xfrm>
        <a:graphic>
          <a:graphicData uri="http://schemas.openxmlformats.org/presentationml/2006/ole">
            <mc:AlternateContent xmlns:mc="http://schemas.openxmlformats.org/markup-compatibility/2006">
              <mc:Choice xmlns:v="urn:schemas-microsoft-com:vml" Requires="v">
                <p:oleObj spid="_x0000_s23576" r:id="rId9" imgW="11496675" imgH="7229475" progId="MSPhotoEd.3">
                  <p:embed/>
                </p:oleObj>
              </mc:Choice>
              <mc:Fallback>
                <p:oleObj r:id="rId9" imgW="11496675" imgH="7229475" progId="MSPhotoEd.3">
                  <p:embed/>
                  <p:pic>
                    <p:nvPicPr>
                      <p:cNvPr id="0" name="图片 3171"/>
                      <p:cNvPicPr/>
                      <p:nvPr/>
                    </p:nvPicPr>
                    <p:blipFill>
                      <a:blip r:embed="rId10"/>
                      <a:stretch>
                        <a:fillRect/>
                      </a:stretch>
                    </p:blipFill>
                    <p:spPr>
                      <a:xfrm>
                        <a:off x="323850" y="2060575"/>
                        <a:ext cx="3657600" cy="2300288"/>
                      </a:xfrm>
                      <a:prstGeom prst="rect">
                        <a:avLst/>
                      </a:prstGeom>
                      <a:noFill/>
                      <a:ln w="38100">
                        <a:noFill/>
                        <a:miter/>
                      </a:ln>
                    </p:spPr>
                  </p:pic>
                </p:oleObj>
              </mc:Fallback>
            </mc:AlternateContent>
          </a:graphicData>
        </a:graphic>
      </p:graphicFrame>
      <p:sp>
        <p:nvSpPr>
          <p:cNvPr id="61451" name="文本框 61450"/>
          <p:cNvSpPr txBox="1"/>
          <p:nvPr/>
        </p:nvSpPr>
        <p:spPr>
          <a:xfrm>
            <a:off x="325438" y="1657350"/>
            <a:ext cx="2590800" cy="457200"/>
          </a:xfrm>
          <a:prstGeom prst="rect">
            <a:avLst/>
          </a:prstGeom>
          <a:noFill/>
          <a:ln w="9525">
            <a:noFill/>
          </a:ln>
        </p:spPr>
        <p:txBody>
          <a:bodyPr>
            <a:spAutoFit/>
          </a:bodyPr>
          <a:lstStyle/>
          <a:p>
            <a:pPr>
              <a:spcBef>
                <a:spcPct val="50000"/>
              </a:spcBef>
            </a:pPr>
            <a:r>
              <a:rPr lang="zh-CN" altLang="en-US" sz="2400" b="1" dirty="0">
                <a:latin typeface="宋体" panose="02010600030101010101" pitchFamily="2" charset="-122"/>
              </a:rPr>
              <a:t>（</a:t>
            </a:r>
            <a:r>
              <a:rPr lang="en-US" altLang="zh-CN" sz="2400" b="1" dirty="0">
                <a:latin typeface="宋体" panose="02010600030101010101" pitchFamily="2" charset="-122"/>
              </a:rPr>
              <a:t>1</a:t>
            </a:r>
            <a:r>
              <a:rPr lang="zh-CN" altLang="en-US" sz="2400" b="1" dirty="0">
                <a:latin typeface="宋体" panose="02010600030101010101" pitchFamily="2" charset="-122"/>
              </a:rPr>
              <a:t>）一阶电路</a:t>
            </a:r>
            <a:endParaRPr lang="zh-CN" altLang="en-US" sz="2400" b="1">
              <a:latin typeface="宋体" panose="02010600030101010101" pitchFamily="2" charset="-122"/>
            </a:endParaRPr>
          </a:p>
        </p:txBody>
      </p:sp>
      <p:sp>
        <p:nvSpPr>
          <p:cNvPr id="61452" name="文本框 61451"/>
          <p:cNvSpPr txBox="1"/>
          <p:nvPr/>
        </p:nvSpPr>
        <p:spPr>
          <a:xfrm>
            <a:off x="469900" y="1296988"/>
            <a:ext cx="2663825" cy="519112"/>
          </a:xfrm>
          <a:prstGeom prst="rect">
            <a:avLst/>
          </a:prstGeom>
          <a:noFill/>
          <a:ln w="9525">
            <a:noFill/>
          </a:ln>
        </p:spPr>
        <p:txBody>
          <a:bodyPr>
            <a:spAutoFit/>
          </a:bodyPr>
          <a:lstStyle/>
          <a:p>
            <a:pPr>
              <a:spcBef>
                <a:spcPct val="50000"/>
              </a:spcBef>
            </a:pPr>
            <a:r>
              <a:rPr lang="en-US" altLang="zh-CN" sz="2800" dirty="0">
                <a:latin typeface="华文行楷" panose="02010800040101010101" pitchFamily="2" charset="-122"/>
                <a:ea typeface="华文行楷" panose="02010800040101010101" pitchFamily="2" charset="-122"/>
              </a:rPr>
              <a:t>1. </a:t>
            </a:r>
            <a:r>
              <a:rPr lang="zh-CN" altLang="en-US" sz="2800" dirty="0">
                <a:latin typeface="华文行楷" panose="02010800040101010101" pitchFamily="2" charset="-122"/>
                <a:ea typeface="华文行楷" panose="02010800040101010101" pitchFamily="2" charset="-122"/>
              </a:rPr>
              <a:t>同相输入</a:t>
            </a:r>
          </a:p>
        </p:txBody>
      </p:sp>
      <p:sp>
        <p:nvSpPr>
          <p:cNvPr id="61458" name="文本框 61457"/>
          <p:cNvSpPr txBox="1"/>
          <p:nvPr/>
        </p:nvSpPr>
        <p:spPr>
          <a:xfrm>
            <a:off x="323850" y="4465638"/>
            <a:ext cx="2446338" cy="822325"/>
          </a:xfrm>
          <a:prstGeom prst="rect">
            <a:avLst/>
          </a:prstGeom>
          <a:noFill/>
          <a:ln w="9525">
            <a:noFill/>
          </a:ln>
        </p:spPr>
        <p:txBody>
          <a:bodyPr>
            <a:spAutoFit/>
          </a:bodyPr>
          <a:lstStyle/>
          <a:p>
            <a:pPr>
              <a:spcBef>
                <a:spcPct val="50000"/>
              </a:spcBef>
            </a:pPr>
            <a:r>
              <a:rPr lang="zh-CN" altLang="en-US" sz="2400" b="1" dirty="0">
                <a:latin typeface="Times New Roman" panose="02020603050405020304" pitchFamily="18" charset="0"/>
              </a:rPr>
              <a:t>经拉氏变换得电路的</a:t>
            </a:r>
            <a:r>
              <a:rPr lang="zh-CN" altLang="en-US" sz="2400" b="1" dirty="0">
                <a:solidFill>
                  <a:srgbClr val="FF0000"/>
                </a:solidFill>
                <a:latin typeface="Times New Roman" panose="02020603050405020304" pitchFamily="18" charset="0"/>
              </a:rPr>
              <a:t>传递函数</a:t>
            </a:r>
            <a:r>
              <a:rPr lang="zh-CN" altLang="en-US" sz="2400" b="1" dirty="0">
                <a:latin typeface="Times New Roman" panose="02020603050405020304" pitchFamily="18" charset="0"/>
              </a:rPr>
              <a:t>：</a:t>
            </a:r>
          </a:p>
        </p:txBody>
      </p:sp>
      <p:graphicFrame>
        <p:nvGraphicFramePr>
          <p:cNvPr id="61459" name="对象 61458"/>
          <p:cNvGraphicFramePr/>
          <p:nvPr/>
        </p:nvGraphicFramePr>
        <p:xfrm>
          <a:off x="2700338" y="4365625"/>
          <a:ext cx="5692775" cy="1022350"/>
        </p:xfrm>
        <a:graphic>
          <a:graphicData uri="http://schemas.openxmlformats.org/presentationml/2006/ole">
            <mc:AlternateContent xmlns:mc="http://schemas.openxmlformats.org/markup-compatibility/2006">
              <mc:Choice xmlns:v="urn:schemas-microsoft-com:vml" Requires="v">
                <p:oleObj spid="_x0000_s23577" r:id="rId11" imgW="3249930" imgH="584200" progId="Equation.3">
                  <p:embed/>
                </p:oleObj>
              </mc:Choice>
              <mc:Fallback>
                <p:oleObj r:id="rId11" imgW="3249930" imgH="584200" progId="Equation.3">
                  <p:embed/>
                  <p:pic>
                    <p:nvPicPr>
                      <p:cNvPr id="0" name="图片 3177"/>
                      <p:cNvPicPr/>
                      <p:nvPr/>
                    </p:nvPicPr>
                    <p:blipFill>
                      <a:blip r:embed="rId12"/>
                      <a:stretch>
                        <a:fillRect/>
                      </a:stretch>
                    </p:blipFill>
                    <p:spPr>
                      <a:xfrm>
                        <a:off x="2700338" y="4365625"/>
                        <a:ext cx="5692775" cy="1022350"/>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61460" name="线形标注 1 61459"/>
          <p:cNvSpPr/>
          <p:nvPr/>
        </p:nvSpPr>
        <p:spPr>
          <a:xfrm>
            <a:off x="5726113" y="5976938"/>
            <a:ext cx="1651000" cy="474662"/>
          </a:xfrm>
          <a:prstGeom prst="borderCallout1">
            <a:avLst>
              <a:gd name="adj1" fmla="val 24079"/>
              <a:gd name="adj2" fmla="val 104616"/>
              <a:gd name="adj3" fmla="val -167560"/>
              <a:gd name="adj4" fmla="val 132597"/>
            </a:avLst>
          </a:prstGeom>
          <a:solidFill>
            <a:srgbClr val="FFFFCC"/>
          </a:solidFill>
          <a:ln w="19050" cap="flat" cmpd="sng">
            <a:solidFill>
              <a:srgbClr val="FF3300"/>
            </a:solidFill>
            <a:prstDash val="solid"/>
            <a:miter/>
            <a:headEnd type="none" w="med" len="med"/>
            <a:tailEnd type="none" w="med" len="med"/>
          </a:ln>
        </p:spPr>
        <p:txBody>
          <a:bodyPr/>
          <a:lstStyle/>
          <a:p>
            <a:pPr algn="ctr"/>
            <a:r>
              <a:rPr lang="zh-CN" altLang="en-US" sz="2400" b="1" dirty="0">
                <a:latin typeface="Times New Roman" panose="02020603050405020304" pitchFamily="18" charset="0"/>
              </a:rPr>
              <a:t>一阶电路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50"/>
                                        </p:tgtEl>
                                        <p:attrNameLst>
                                          <p:attrName>style.visibility</p:attrName>
                                        </p:attrNameLst>
                                      </p:cBhvr>
                                      <p:to>
                                        <p:strVal val="visible"/>
                                      </p:to>
                                    </p:set>
                                    <p:animEffect transition="in" filter="wipe(left)">
                                      <p:cBhvr>
                                        <p:cTn id="7" dur="500"/>
                                        <p:tgtEl>
                                          <p:spTgt spid="614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444"/>
                                        </p:tgtEl>
                                        <p:attrNameLst>
                                          <p:attrName>style.visibility</p:attrName>
                                        </p:attrNameLst>
                                      </p:cBhvr>
                                      <p:to>
                                        <p:strVal val="visible"/>
                                      </p:to>
                                    </p:set>
                                    <p:animEffect transition="in" filter="wipe(left)">
                                      <p:cBhvr>
                                        <p:cTn id="12" dur="500"/>
                                        <p:tgtEl>
                                          <p:spTgt spid="614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47"/>
                                        </p:tgtEl>
                                        <p:attrNameLst>
                                          <p:attrName>style.visibility</p:attrName>
                                        </p:attrNameLst>
                                      </p:cBhvr>
                                      <p:to>
                                        <p:strVal val="visible"/>
                                      </p:to>
                                    </p:set>
                                    <p:animEffect transition="in" filter="wipe(left)">
                                      <p:cBhvr>
                                        <p:cTn id="17" dur="500"/>
                                        <p:tgtEl>
                                          <p:spTgt spid="614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1445"/>
                                        </p:tgtEl>
                                        <p:attrNameLst>
                                          <p:attrName>style.visibility</p:attrName>
                                        </p:attrNameLst>
                                      </p:cBhvr>
                                      <p:to>
                                        <p:strVal val="visible"/>
                                      </p:to>
                                    </p:set>
                                    <p:animEffect transition="in" filter="wipe(left)">
                                      <p:cBhvr>
                                        <p:cTn id="22" dur="500"/>
                                        <p:tgtEl>
                                          <p:spTgt spid="614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1448"/>
                                        </p:tgtEl>
                                        <p:attrNameLst>
                                          <p:attrName>style.visibility</p:attrName>
                                        </p:attrNameLst>
                                      </p:cBhvr>
                                      <p:to>
                                        <p:strVal val="visible"/>
                                      </p:to>
                                    </p:set>
                                    <p:animEffect transition="in" filter="wipe(left)">
                                      <p:cBhvr>
                                        <p:cTn id="27" dur="500"/>
                                        <p:tgtEl>
                                          <p:spTgt spid="6144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1446"/>
                                        </p:tgtEl>
                                        <p:attrNameLst>
                                          <p:attrName>style.visibility</p:attrName>
                                        </p:attrNameLst>
                                      </p:cBhvr>
                                      <p:to>
                                        <p:strVal val="visible"/>
                                      </p:to>
                                    </p:set>
                                    <p:animEffect transition="in" filter="wipe(left)">
                                      <p:cBhvr>
                                        <p:cTn id="32" dur="500"/>
                                        <p:tgtEl>
                                          <p:spTgt spid="6144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1449"/>
                                        </p:tgtEl>
                                        <p:attrNameLst>
                                          <p:attrName>style.visibility</p:attrName>
                                        </p:attrNameLst>
                                      </p:cBhvr>
                                      <p:to>
                                        <p:strVal val="visible"/>
                                      </p:to>
                                    </p:set>
                                    <p:animEffect transition="in" filter="wipe(left)">
                                      <p:cBhvr>
                                        <p:cTn id="37" dur="500"/>
                                        <p:tgtEl>
                                          <p:spTgt spid="61449"/>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6" fill="hold" grpId="0" nodeType="clickEffect">
                                  <p:stCondLst>
                                    <p:cond delay="0"/>
                                  </p:stCondLst>
                                  <p:childTnLst>
                                    <p:set>
                                      <p:cBhvr>
                                        <p:cTn id="41" dur="1" fill="hold">
                                          <p:stCondLst>
                                            <p:cond delay="0"/>
                                          </p:stCondLst>
                                        </p:cTn>
                                        <p:tgtEl>
                                          <p:spTgt spid="61458"/>
                                        </p:tgtEl>
                                        <p:attrNameLst>
                                          <p:attrName>style.visibility</p:attrName>
                                        </p:attrNameLst>
                                      </p:cBhvr>
                                      <p:to>
                                        <p:strVal val="visible"/>
                                      </p:to>
                                    </p:set>
                                    <p:animEffect transition="in" filter="barn(inHorizontal)">
                                      <p:cBhvr>
                                        <p:cTn id="42" dur="500"/>
                                        <p:tgtEl>
                                          <p:spTgt spid="6145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1459"/>
                                        </p:tgtEl>
                                        <p:attrNameLst>
                                          <p:attrName>style.visibility</p:attrName>
                                        </p:attrNameLst>
                                      </p:cBhvr>
                                      <p:to>
                                        <p:strVal val="visible"/>
                                      </p:to>
                                    </p:set>
                                    <p:animEffect transition="in" filter="wipe(left)">
                                      <p:cBhvr>
                                        <p:cTn id="47" dur="500"/>
                                        <p:tgtEl>
                                          <p:spTgt spid="6145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1443">
                                            <p:txEl>
                                              <p:pRg st="0" end="0"/>
                                            </p:txEl>
                                          </p:spTgt>
                                        </p:tgtEl>
                                        <p:attrNameLst>
                                          <p:attrName>style.visibility</p:attrName>
                                        </p:attrNameLst>
                                      </p:cBhvr>
                                      <p:to>
                                        <p:strVal val="visible"/>
                                      </p:to>
                                    </p:set>
                                    <p:animEffect transition="in" filter="wipe(left)">
                                      <p:cBhvr>
                                        <p:cTn id="52" dur="500"/>
                                        <p:tgtEl>
                                          <p:spTgt spid="61443">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61460"/>
                                        </p:tgtEl>
                                        <p:attrNameLst>
                                          <p:attrName>style.visibility</p:attrName>
                                        </p:attrNameLst>
                                      </p:cBhvr>
                                      <p:to>
                                        <p:strVal val="visible"/>
                                      </p:to>
                                    </p:set>
                                    <p:animEffect transition="in" filter="wipe(up)">
                                      <p:cBhvr>
                                        <p:cTn id="57" dur="500"/>
                                        <p:tgtEl>
                                          <p:spTgt spid="61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P spid="61447" grpId="0" animBg="1"/>
      <p:bldP spid="61448" grpId="0" animBg="1"/>
      <p:bldP spid="61449" grpId="0" animBg="1"/>
      <p:bldP spid="61458" grpId="0"/>
      <p:bldP spid="6146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62465"/>
          <p:cNvSpPr>
            <a:spLocks noGrp="1"/>
          </p:cNvSpPr>
          <p:nvPr>
            <p:ph type="title"/>
          </p:nvPr>
        </p:nvSpPr>
        <p:spPr>
          <a:xfrm>
            <a:off x="395288" y="836613"/>
            <a:ext cx="3810000" cy="838200"/>
          </a:xfrm>
        </p:spPr>
        <p:txBody>
          <a:bodyPr anchor="ctr"/>
          <a:lstStyle/>
          <a:p>
            <a:pPr algn="l">
              <a:lnSpc>
                <a:spcPct val="120000"/>
              </a:lnSpc>
            </a:pPr>
            <a:r>
              <a:rPr lang="en-US" altLang="zh-CN" sz="2800" dirty="0">
                <a:solidFill>
                  <a:schemeClr val="tx1"/>
                </a:solidFill>
                <a:latin typeface="华文行楷" panose="02010800040101010101" pitchFamily="2" charset="-122"/>
                <a:ea typeface="华文行楷" panose="02010800040101010101" pitchFamily="2" charset="-122"/>
              </a:rPr>
              <a:t>1. </a:t>
            </a:r>
            <a:r>
              <a:rPr lang="zh-CN" altLang="en-US" sz="2800" dirty="0">
                <a:solidFill>
                  <a:schemeClr val="tx1"/>
                </a:solidFill>
                <a:latin typeface="华文行楷" panose="02010800040101010101" pitchFamily="2" charset="-122"/>
                <a:ea typeface="华文行楷" panose="02010800040101010101" pitchFamily="2" charset="-122"/>
              </a:rPr>
              <a:t>同相输入</a:t>
            </a:r>
            <a:br>
              <a:rPr lang="zh-CN" altLang="en-US" sz="2800" dirty="0">
                <a:solidFill>
                  <a:schemeClr val="tx1"/>
                </a:solidFill>
                <a:latin typeface="华文行楷" panose="02010800040101010101" pitchFamily="2" charset="-122"/>
                <a:ea typeface="华文行楷" panose="02010800040101010101" pitchFamily="2" charset="-122"/>
              </a:rPr>
            </a:br>
            <a:r>
              <a:rPr lang="zh-CN" altLang="en-US" sz="2400" b="1" dirty="0">
                <a:solidFill>
                  <a:schemeClr val="tx1"/>
                </a:solidFill>
                <a:latin typeface="宋体" panose="02010600030101010101" pitchFamily="2" charset="-122"/>
              </a:rPr>
              <a:t>（</a:t>
            </a:r>
            <a:r>
              <a:rPr lang="en-US" altLang="zh-CN" sz="2400" b="1" dirty="0">
                <a:solidFill>
                  <a:schemeClr val="tx1"/>
                </a:solidFill>
                <a:latin typeface="宋体" panose="02010600030101010101" pitchFamily="2" charset="-122"/>
              </a:rPr>
              <a:t>1</a:t>
            </a:r>
            <a:r>
              <a:rPr lang="zh-CN" altLang="en-US" sz="2400" b="1" dirty="0">
                <a:solidFill>
                  <a:schemeClr val="tx1"/>
                </a:solidFill>
                <a:latin typeface="宋体" panose="02010600030101010101" pitchFamily="2" charset="-122"/>
              </a:rPr>
              <a:t>）一阶电路：幅频特性</a:t>
            </a:r>
          </a:p>
        </p:txBody>
      </p:sp>
      <p:graphicFrame>
        <p:nvGraphicFramePr>
          <p:cNvPr id="62467" name="对象 62466"/>
          <p:cNvGraphicFramePr/>
          <p:nvPr/>
        </p:nvGraphicFramePr>
        <p:xfrm>
          <a:off x="900113" y="4292600"/>
          <a:ext cx="3168650" cy="2036763"/>
        </p:xfrm>
        <a:graphic>
          <a:graphicData uri="http://schemas.openxmlformats.org/presentationml/2006/ole">
            <mc:AlternateContent xmlns:mc="http://schemas.openxmlformats.org/markup-compatibility/2006">
              <mc:Choice xmlns:v="urn:schemas-microsoft-com:vml" Requires="v">
                <p:oleObj spid="_x0000_s24585" r:id="rId3" imgW="1739900" imgH="1117600" progId="Equation.3">
                  <p:embed/>
                </p:oleObj>
              </mc:Choice>
              <mc:Fallback>
                <p:oleObj r:id="rId3" imgW="1739900" imgH="1117600" progId="Equation.3">
                  <p:embed/>
                  <p:pic>
                    <p:nvPicPr>
                      <p:cNvPr id="0" name="图片 3175"/>
                      <p:cNvPicPr/>
                      <p:nvPr/>
                    </p:nvPicPr>
                    <p:blipFill>
                      <a:blip r:embed="rId4"/>
                      <a:stretch>
                        <a:fillRect/>
                      </a:stretch>
                    </p:blipFill>
                    <p:spPr>
                      <a:xfrm>
                        <a:off x="900113" y="4292600"/>
                        <a:ext cx="3168650" cy="2036763"/>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pic>
        <p:nvPicPr>
          <p:cNvPr id="62468" name="图片 62467" descr="Dz070406"/>
          <p:cNvPicPr>
            <a:picLocks noChangeAspect="1"/>
          </p:cNvPicPr>
          <p:nvPr/>
        </p:nvPicPr>
        <p:blipFill>
          <a:blip r:embed="rId5"/>
          <a:stretch>
            <a:fillRect/>
          </a:stretch>
        </p:blipFill>
        <p:spPr>
          <a:xfrm>
            <a:off x="4572000" y="1987550"/>
            <a:ext cx="4248150" cy="2309813"/>
          </a:xfrm>
          <a:prstGeom prst="rect">
            <a:avLst/>
          </a:prstGeom>
          <a:noFill/>
          <a:ln w="9525">
            <a:noFill/>
          </a:ln>
        </p:spPr>
      </p:pic>
      <p:sp>
        <p:nvSpPr>
          <p:cNvPr id="62469" name="文本框 62468"/>
          <p:cNvSpPr txBox="1"/>
          <p:nvPr/>
        </p:nvSpPr>
        <p:spPr>
          <a:xfrm>
            <a:off x="4787900" y="4940300"/>
            <a:ext cx="3744913" cy="1187450"/>
          </a:xfrm>
          <a:prstGeom prst="rect">
            <a:avLst/>
          </a:prstGeom>
          <a:noFill/>
          <a:ln w="9525">
            <a:noFill/>
          </a:ln>
        </p:spPr>
        <p:txBody>
          <a:bodyPr>
            <a:spAutoFit/>
          </a:bodyPr>
          <a:lstStyle/>
          <a:p>
            <a:pPr eaLnBrk="0" hangingPunct="0">
              <a:spcBef>
                <a:spcPct val="50000"/>
              </a:spcBef>
            </a:pPr>
            <a:r>
              <a:rPr lang="en-US" altLang="zh-CN" sz="2400" dirty="0">
                <a:latin typeface="Times New Roman" panose="02020603050405020304" pitchFamily="18" charset="0"/>
              </a:rPr>
              <a:t>    </a:t>
            </a:r>
            <a:r>
              <a:rPr lang="zh-CN" altLang="en-US" sz="2400" b="1" dirty="0">
                <a:latin typeface="Times New Roman" panose="02020603050405020304" pitchFamily="18" charset="0"/>
              </a:rPr>
              <a:t>为了使过渡带变窄，需采用多阶滤波器，即增加</a:t>
            </a:r>
            <a:r>
              <a:rPr lang="en-US" altLang="zh-CN" sz="2400" b="1" i="1">
                <a:latin typeface="Times New Roman" panose="02020603050405020304" pitchFamily="18" charset="0"/>
              </a:rPr>
              <a:t>RC</a:t>
            </a:r>
            <a:r>
              <a:rPr lang="zh-CN" altLang="en-US" sz="2400" b="1" dirty="0">
                <a:latin typeface="Times New Roman" panose="02020603050405020304" pitchFamily="18" charset="0"/>
              </a:rPr>
              <a:t>环节。</a:t>
            </a:r>
          </a:p>
        </p:txBody>
      </p:sp>
      <p:graphicFrame>
        <p:nvGraphicFramePr>
          <p:cNvPr id="62470" name="对象 62469"/>
          <p:cNvGraphicFramePr/>
          <p:nvPr/>
        </p:nvGraphicFramePr>
        <p:xfrm>
          <a:off x="609600" y="1887538"/>
          <a:ext cx="3657600" cy="2300287"/>
        </p:xfrm>
        <a:graphic>
          <a:graphicData uri="http://schemas.openxmlformats.org/presentationml/2006/ole">
            <mc:AlternateContent xmlns:mc="http://schemas.openxmlformats.org/markup-compatibility/2006">
              <mc:Choice xmlns:v="urn:schemas-microsoft-com:vml" Requires="v">
                <p:oleObj spid="_x0000_s24586" r:id="rId6" imgW="11496675" imgH="7229475" progId="MSPhotoEd.3">
                  <p:embed/>
                </p:oleObj>
              </mc:Choice>
              <mc:Fallback>
                <p:oleObj r:id="rId6" imgW="11496675" imgH="7229475" progId="MSPhotoEd.3">
                  <p:embed/>
                  <p:pic>
                    <p:nvPicPr>
                      <p:cNvPr id="0" name="图片 3176"/>
                      <p:cNvPicPr/>
                      <p:nvPr/>
                    </p:nvPicPr>
                    <p:blipFill>
                      <a:blip r:embed="rId7"/>
                      <a:stretch>
                        <a:fillRect/>
                      </a:stretch>
                    </p:blipFill>
                    <p:spPr>
                      <a:xfrm>
                        <a:off x="609600" y="1887538"/>
                        <a:ext cx="3657600" cy="230028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2468"/>
                                        </p:tgtEl>
                                        <p:attrNameLst>
                                          <p:attrName>style.visibility</p:attrName>
                                        </p:attrNameLst>
                                      </p:cBhvr>
                                      <p:to>
                                        <p:strVal val="visible"/>
                                      </p:to>
                                    </p:set>
                                    <p:animEffect transition="in" filter="wipe(left)">
                                      <p:cBhvr>
                                        <p:cTn id="7" dur="500"/>
                                        <p:tgtEl>
                                          <p:spTgt spid="624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469">
                                            <p:txEl>
                                              <p:pRg st="0" end="0"/>
                                            </p:txEl>
                                          </p:spTgt>
                                        </p:tgtEl>
                                        <p:attrNameLst>
                                          <p:attrName>style.visibility</p:attrName>
                                        </p:attrNameLst>
                                      </p:cBhvr>
                                      <p:to>
                                        <p:strVal val="visible"/>
                                      </p:to>
                                    </p:set>
                                    <p:animEffect transition="in" filter="wipe(left)">
                                      <p:cBhvr>
                                        <p:cTn id="12" dur="500"/>
                                        <p:tgtEl>
                                          <p:spTgt spid="624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63489"/>
          <p:cNvSpPr>
            <a:spLocks noGrp="1"/>
          </p:cNvSpPr>
          <p:nvPr>
            <p:ph type="title"/>
          </p:nvPr>
        </p:nvSpPr>
        <p:spPr>
          <a:xfrm>
            <a:off x="250825" y="836613"/>
            <a:ext cx="3600450" cy="363537"/>
          </a:xfrm>
        </p:spPr>
        <p:txBody>
          <a:bodyPr anchor="ctr"/>
          <a:lstStyle/>
          <a:p>
            <a:pPr algn="l"/>
            <a:r>
              <a:rPr lang="zh-CN" altLang="en-US" sz="2800" b="1" dirty="0">
                <a:solidFill>
                  <a:schemeClr val="tx1"/>
                </a:solidFill>
                <a:latin typeface="宋体" panose="02010600030101010101" pitchFamily="2" charset="-122"/>
              </a:rPr>
              <a:t>（</a:t>
            </a:r>
            <a:r>
              <a:rPr lang="en-US" altLang="zh-CN" sz="2800" b="1" dirty="0">
                <a:solidFill>
                  <a:schemeClr val="tx1"/>
                </a:solidFill>
                <a:latin typeface="宋体" panose="02010600030101010101" pitchFamily="2" charset="-122"/>
              </a:rPr>
              <a:t>2</a:t>
            </a:r>
            <a:r>
              <a:rPr lang="zh-CN" altLang="en-US" sz="2800" b="1" dirty="0">
                <a:solidFill>
                  <a:schemeClr val="tx1"/>
                </a:solidFill>
                <a:latin typeface="宋体" panose="02010600030101010101" pitchFamily="2" charset="-122"/>
              </a:rPr>
              <a:t>）简单二阶</a:t>
            </a:r>
            <a:r>
              <a:rPr lang="en-US" altLang="zh-CN" sz="2800" b="1">
                <a:solidFill>
                  <a:schemeClr val="tx1"/>
                </a:solidFill>
                <a:latin typeface="宋体" panose="02010600030101010101" pitchFamily="2" charset="-122"/>
              </a:rPr>
              <a:t>LPF</a:t>
            </a:r>
          </a:p>
        </p:txBody>
      </p:sp>
      <p:graphicFrame>
        <p:nvGraphicFramePr>
          <p:cNvPr id="63491" name="内容占位符 63490"/>
          <p:cNvGraphicFramePr>
            <a:graphicFrameLocks noGrp="1"/>
          </p:cNvGraphicFramePr>
          <p:nvPr>
            <p:ph sz="half" idx="1"/>
          </p:nvPr>
        </p:nvGraphicFramePr>
        <p:xfrm>
          <a:off x="4932363" y="2062163"/>
          <a:ext cx="3816350" cy="2963862"/>
        </p:xfrm>
        <a:graphic>
          <a:graphicData uri="http://schemas.openxmlformats.org/presentationml/2006/ole">
            <mc:AlternateContent xmlns:mc="http://schemas.openxmlformats.org/markup-compatibility/2006">
              <mc:Choice xmlns:v="urn:schemas-microsoft-com:vml" Requires="v">
                <p:oleObj spid="_x0000_s25617" r:id="rId3" imgW="2159000" imgH="1676400" progId="Equation.3">
                  <p:embed/>
                </p:oleObj>
              </mc:Choice>
              <mc:Fallback>
                <p:oleObj r:id="rId3" imgW="2159000" imgH="1676400" progId="Equation.3">
                  <p:embed/>
                  <p:pic>
                    <p:nvPicPr>
                      <p:cNvPr id="0" name="图片 3174"/>
                      <p:cNvPicPr/>
                      <p:nvPr/>
                    </p:nvPicPr>
                    <p:blipFill>
                      <a:blip r:embed="rId4"/>
                      <a:stretch>
                        <a:fillRect/>
                      </a:stretch>
                    </p:blipFill>
                    <p:spPr>
                      <a:xfrm>
                        <a:off x="4932363" y="2062163"/>
                        <a:ext cx="3816350" cy="2963862"/>
                      </a:xfrm>
                      <a:prstGeom prst="rect">
                        <a:avLst/>
                      </a:prstGeom>
                      <a:noFill/>
                      <a:ln w="38100">
                        <a:miter/>
                      </a:ln>
                    </p:spPr>
                  </p:pic>
                </p:oleObj>
              </mc:Fallback>
            </mc:AlternateContent>
          </a:graphicData>
        </a:graphic>
      </p:graphicFrame>
      <p:graphicFrame>
        <p:nvGraphicFramePr>
          <p:cNvPr id="63492" name="对象 63491"/>
          <p:cNvGraphicFramePr/>
          <p:nvPr/>
        </p:nvGraphicFramePr>
        <p:xfrm>
          <a:off x="971550" y="5221288"/>
          <a:ext cx="3744913" cy="1174750"/>
        </p:xfrm>
        <a:graphic>
          <a:graphicData uri="http://schemas.openxmlformats.org/presentationml/2006/ole">
            <mc:AlternateContent xmlns:mc="http://schemas.openxmlformats.org/markup-compatibility/2006">
              <mc:Choice xmlns:v="urn:schemas-microsoft-com:vml" Requires="v">
                <p:oleObj spid="_x0000_s25618" r:id="rId5" imgW="1980565" imgH="622300" progId="Equation.3">
                  <p:embed/>
                </p:oleObj>
              </mc:Choice>
              <mc:Fallback>
                <p:oleObj r:id="rId5" imgW="1980565" imgH="622300" progId="Equation.3">
                  <p:embed/>
                  <p:pic>
                    <p:nvPicPr>
                      <p:cNvPr id="0" name="图片 3170"/>
                      <p:cNvPicPr/>
                      <p:nvPr/>
                    </p:nvPicPr>
                    <p:blipFill>
                      <a:blip r:embed="rId6"/>
                      <a:stretch>
                        <a:fillRect/>
                      </a:stretch>
                    </p:blipFill>
                    <p:spPr>
                      <a:xfrm>
                        <a:off x="971550" y="5221288"/>
                        <a:ext cx="3744913" cy="1174750"/>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63493" name="文本框 63492"/>
          <p:cNvSpPr txBox="1"/>
          <p:nvPr/>
        </p:nvSpPr>
        <p:spPr>
          <a:xfrm>
            <a:off x="5003800" y="5942013"/>
            <a:ext cx="3200400" cy="466725"/>
          </a:xfrm>
          <a:prstGeom prst="rect">
            <a:avLst/>
          </a:prstGeom>
          <a:solidFill>
            <a:srgbClr val="66FFFF"/>
          </a:solidFill>
          <a:ln w="9525" cap="flat" cmpd="sng">
            <a:solidFill>
              <a:srgbClr val="FF3300"/>
            </a:solidFill>
            <a:prstDash val="solid"/>
            <a:miter/>
            <a:headEnd type="none" w="med" len="med"/>
            <a:tailEnd type="none" w="med" len="med"/>
          </a:ln>
        </p:spPr>
        <p:txBody>
          <a:bodyPr>
            <a:spAutoFit/>
          </a:bodyPr>
          <a:lstStyle/>
          <a:p>
            <a:pPr>
              <a:spcAft>
                <a:spcPct val="20000"/>
              </a:spcAft>
            </a:pPr>
            <a:r>
              <a:rPr lang="zh-CN" altLang="en-US" sz="2400" b="1" dirty="0">
                <a:latin typeface="Times New Roman" panose="02020603050405020304" pitchFamily="18" charset="0"/>
              </a:rPr>
              <a:t>截止频率  </a:t>
            </a:r>
            <a:r>
              <a:rPr lang="en-US" altLang="zh-CN" sz="2400" b="1" i="1" dirty="0" err="1">
                <a:latin typeface="Times New Roman" panose="02020603050405020304" pitchFamily="18" charset="0"/>
              </a:rPr>
              <a:t>f</a:t>
            </a:r>
            <a:r>
              <a:rPr lang="en-US" altLang="zh-CN" sz="2400" b="1" baseline="-25000" dirty="0" err="1">
                <a:latin typeface="Times New Roman" panose="02020603050405020304" pitchFamily="18" charset="0"/>
              </a:rPr>
              <a:t>p</a:t>
            </a:r>
            <a:r>
              <a:rPr lang="en-US" altLang="zh-CN" sz="2400" b="1" baseline="-25000">
                <a:latin typeface="Times New Roman" panose="02020603050405020304" pitchFamily="18" charset="0"/>
              </a:rPr>
              <a:t> </a:t>
            </a:r>
            <a:r>
              <a:rPr lang="en-US" altLang="zh-CN" sz="2400" b="1">
                <a:latin typeface="Times New Roman" panose="02020603050405020304" pitchFamily="18" charset="0"/>
              </a:rPr>
              <a:t>≈ 0.37</a:t>
            </a:r>
            <a:r>
              <a:rPr lang="en-US" altLang="zh-CN" sz="2400" b="1" i="1">
                <a:latin typeface="Times New Roman" panose="02020603050405020304" pitchFamily="18" charset="0"/>
              </a:rPr>
              <a:t>f</a:t>
            </a:r>
            <a:r>
              <a:rPr lang="en-US" altLang="zh-CN" sz="2400" b="1" baseline="-25000">
                <a:latin typeface="Times New Roman" panose="02020603050405020304" pitchFamily="18" charset="0"/>
              </a:rPr>
              <a:t>0</a:t>
            </a:r>
            <a:endParaRPr lang="en-US" altLang="zh-CN" sz="2400" b="1">
              <a:latin typeface="Times New Roman" panose="02020603050405020304" pitchFamily="18" charset="0"/>
            </a:endParaRPr>
          </a:p>
        </p:txBody>
      </p:sp>
      <p:graphicFrame>
        <p:nvGraphicFramePr>
          <p:cNvPr id="63494" name="对象 63493"/>
          <p:cNvGraphicFramePr/>
          <p:nvPr/>
        </p:nvGraphicFramePr>
        <p:xfrm>
          <a:off x="5003800" y="5157788"/>
          <a:ext cx="2663825" cy="723900"/>
        </p:xfrm>
        <a:graphic>
          <a:graphicData uri="http://schemas.openxmlformats.org/presentationml/2006/ole">
            <mc:AlternateContent xmlns:mc="http://schemas.openxmlformats.org/markup-compatibility/2006">
              <mc:Choice xmlns:v="urn:schemas-microsoft-com:vml" Requires="v">
                <p:oleObj spid="_x0000_s25619" r:id="rId7" imgW="1447165" imgH="393700" progId="Equation.3">
                  <p:embed/>
                </p:oleObj>
              </mc:Choice>
              <mc:Fallback>
                <p:oleObj r:id="rId7" imgW="1447165" imgH="393700" progId="Equation.3">
                  <p:embed/>
                  <p:pic>
                    <p:nvPicPr>
                      <p:cNvPr id="0" name="图片 3172"/>
                      <p:cNvPicPr/>
                      <p:nvPr/>
                    </p:nvPicPr>
                    <p:blipFill>
                      <a:blip r:embed="rId8"/>
                      <a:stretch>
                        <a:fillRect/>
                      </a:stretch>
                    </p:blipFill>
                    <p:spPr>
                      <a:xfrm>
                        <a:off x="5003800" y="5157788"/>
                        <a:ext cx="2663825" cy="723900"/>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63495" name="文本框 63494"/>
          <p:cNvSpPr txBox="1"/>
          <p:nvPr/>
        </p:nvSpPr>
        <p:spPr>
          <a:xfrm>
            <a:off x="684213" y="1270000"/>
            <a:ext cx="7861300" cy="822325"/>
          </a:xfrm>
          <a:prstGeom prst="rect">
            <a:avLst/>
          </a:prstGeom>
          <a:noFill/>
          <a:ln w="9525">
            <a:noFill/>
          </a:ln>
        </p:spPr>
        <p:txBody>
          <a:bodyPr>
            <a:spAutoFit/>
          </a:bodyPr>
          <a:lstStyle/>
          <a:p>
            <a:pPr>
              <a:spcBef>
                <a:spcPct val="50000"/>
              </a:spcBef>
            </a:pPr>
            <a:r>
              <a:rPr lang="zh-CN" altLang="en-US" sz="2400" b="1" dirty="0">
                <a:latin typeface="宋体" panose="02010600030101010101" pitchFamily="2" charset="-122"/>
              </a:rPr>
              <a:t>分析方法：电路引入了负反馈，具有“虚短”和“虚断”的特点利用节点电流法求解输出电压与输入电压的关系。</a:t>
            </a:r>
            <a:endParaRPr lang="zh-CN" altLang="en-US" sz="2400" b="1">
              <a:latin typeface="宋体" panose="02010600030101010101" pitchFamily="2" charset="-122"/>
            </a:endParaRPr>
          </a:p>
        </p:txBody>
      </p:sp>
      <p:pic>
        <p:nvPicPr>
          <p:cNvPr id="63496" name="内容占位符 63495" descr="Dz070408"/>
          <p:cNvPicPr>
            <a:picLocks noGrp="1" noChangeAspect="1"/>
          </p:cNvPicPr>
          <p:nvPr>
            <p:ph sz="half" idx="2"/>
          </p:nvPr>
        </p:nvPicPr>
        <p:blipFill>
          <a:blip r:embed="rId9"/>
          <a:stretch>
            <a:fillRect/>
          </a:stretch>
        </p:blipFill>
        <p:spPr>
          <a:xfrm>
            <a:off x="4716463" y="2133600"/>
            <a:ext cx="4176712" cy="2930525"/>
          </a:xfrm>
        </p:spPr>
      </p:pic>
      <p:grpSp>
        <p:nvGrpSpPr>
          <p:cNvPr id="63497" name="组合 63496"/>
          <p:cNvGrpSpPr/>
          <p:nvPr/>
        </p:nvGrpSpPr>
        <p:grpSpPr>
          <a:xfrm>
            <a:off x="468313" y="2493963"/>
            <a:ext cx="4114800" cy="2170112"/>
            <a:chOff x="385" y="1298"/>
            <a:chExt cx="2592" cy="1367"/>
          </a:xfrm>
        </p:grpSpPr>
        <p:graphicFrame>
          <p:nvGraphicFramePr>
            <p:cNvPr id="63498" name="对象 63497"/>
            <p:cNvGraphicFramePr/>
            <p:nvPr/>
          </p:nvGraphicFramePr>
          <p:xfrm>
            <a:off x="385" y="1298"/>
            <a:ext cx="2592" cy="1367"/>
          </p:xfrm>
          <a:graphic>
            <a:graphicData uri="http://schemas.openxmlformats.org/presentationml/2006/ole">
              <mc:AlternateContent xmlns:mc="http://schemas.openxmlformats.org/markup-compatibility/2006">
                <mc:Choice xmlns:v="urn:schemas-microsoft-com:vml" Requires="v">
                  <p:oleObj spid="_x0000_s25620" r:id="rId10" imgW="13820775" imgH="7286625" progId="MSPhotoEd.3">
                    <p:embed/>
                  </p:oleObj>
                </mc:Choice>
                <mc:Fallback>
                  <p:oleObj r:id="rId10" imgW="13820775" imgH="7286625" progId="MSPhotoEd.3">
                    <p:embed/>
                    <p:pic>
                      <p:nvPicPr>
                        <p:cNvPr id="0" name="图片 3173"/>
                        <p:cNvPicPr/>
                        <p:nvPr/>
                      </p:nvPicPr>
                      <p:blipFill>
                        <a:blip r:embed="rId11"/>
                        <a:stretch>
                          <a:fillRect/>
                        </a:stretch>
                      </p:blipFill>
                      <p:spPr>
                        <a:xfrm>
                          <a:off x="385" y="1298"/>
                          <a:ext cx="2592" cy="1367"/>
                        </a:xfrm>
                        <a:prstGeom prst="rect">
                          <a:avLst/>
                        </a:prstGeom>
                        <a:noFill/>
                        <a:ln w="38100">
                          <a:noFill/>
                          <a:miter/>
                        </a:ln>
                      </p:spPr>
                    </p:pic>
                  </p:oleObj>
                </mc:Fallback>
              </mc:AlternateContent>
            </a:graphicData>
          </a:graphic>
        </p:graphicFrame>
        <p:sp>
          <p:nvSpPr>
            <p:cNvPr id="63499" name="文本框 63498"/>
            <p:cNvSpPr txBox="1"/>
            <p:nvPr/>
          </p:nvSpPr>
          <p:spPr>
            <a:xfrm>
              <a:off x="1882" y="2296"/>
              <a:ext cx="907" cy="288"/>
            </a:xfrm>
            <a:prstGeom prst="rect">
              <a:avLst/>
            </a:prstGeom>
            <a:noFill/>
            <a:ln w="9525">
              <a:noFill/>
            </a:ln>
          </p:spPr>
          <p:txBody>
            <a:bodyPr>
              <a:spAutoFit/>
            </a:bodyPr>
            <a:lstStyle/>
            <a:p>
              <a:pPr>
                <a:spcBef>
                  <a:spcPct val="50000"/>
                </a:spcBef>
              </a:pPr>
              <a:r>
                <a:rPr lang="en-US" altLang="zh-CN" sz="2400" b="1" i="1">
                  <a:latin typeface="Times New Roman" panose="02020603050405020304" pitchFamily="18" charset="0"/>
                </a:rPr>
                <a:t>C</a:t>
              </a:r>
              <a:r>
                <a:rPr lang="en-US" altLang="zh-CN" sz="2400" b="1" baseline="-25000">
                  <a:latin typeface="Times New Roman" panose="02020603050405020304" pitchFamily="18" charset="0"/>
                </a:rPr>
                <a:t>1</a:t>
              </a:r>
              <a:r>
                <a:rPr lang="en-US" altLang="zh-CN" sz="2400" b="1">
                  <a:latin typeface="Times New Roman" panose="02020603050405020304" pitchFamily="18" charset="0"/>
                </a:rPr>
                <a:t>=</a:t>
              </a:r>
              <a:r>
                <a:rPr lang="en-US" altLang="zh-CN" sz="2400" b="1" i="1">
                  <a:latin typeface="Times New Roman" panose="02020603050405020304" pitchFamily="18" charset="0"/>
                </a:rPr>
                <a:t>C</a:t>
              </a:r>
              <a:r>
                <a:rPr lang="en-US" altLang="zh-CN" sz="2400" b="1" baseline="-25000">
                  <a:latin typeface="Times New Roman" panose="02020603050405020304" pitchFamily="18" charset="0"/>
                </a:rPr>
                <a:t>2</a:t>
              </a:r>
              <a:endParaRPr lang="en-US" altLang="zh-CN" sz="2400" b="1">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3497"/>
                                        </p:tgtEl>
                                        <p:attrNameLst>
                                          <p:attrName>style.visibility</p:attrName>
                                        </p:attrNameLst>
                                      </p:cBhvr>
                                      <p:to>
                                        <p:strVal val="visible"/>
                                      </p:to>
                                    </p:set>
                                    <p:animEffect transition="in" filter="wipe(left)">
                                      <p:cBhvr>
                                        <p:cTn id="7" dur="500"/>
                                        <p:tgtEl>
                                          <p:spTgt spid="634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495">
                                            <p:txEl>
                                              <p:pRg st="0" end="0"/>
                                            </p:txEl>
                                          </p:spTgt>
                                        </p:tgtEl>
                                        <p:attrNameLst>
                                          <p:attrName>style.visibility</p:attrName>
                                        </p:attrNameLst>
                                      </p:cBhvr>
                                      <p:to>
                                        <p:strVal val="visible"/>
                                      </p:to>
                                    </p:set>
                                    <p:animEffect transition="in" filter="wipe(left)">
                                      <p:cBhvr>
                                        <p:cTn id="12" dur="500"/>
                                        <p:tgtEl>
                                          <p:spTgt spid="6349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3491"/>
                                        </p:tgtEl>
                                        <p:attrNameLst>
                                          <p:attrName>style.visibility</p:attrName>
                                        </p:attrNameLst>
                                      </p:cBhvr>
                                      <p:to>
                                        <p:strVal val="visible"/>
                                      </p:to>
                                    </p:set>
                                    <p:animEffect transition="in" filter="wipe(left)">
                                      <p:cBhvr>
                                        <p:cTn id="17" dur="500"/>
                                        <p:tgtEl>
                                          <p:spTgt spid="6349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3492"/>
                                        </p:tgtEl>
                                        <p:attrNameLst>
                                          <p:attrName>style.visibility</p:attrName>
                                        </p:attrNameLst>
                                      </p:cBhvr>
                                      <p:to>
                                        <p:strVal val="visible"/>
                                      </p:to>
                                    </p:set>
                                    <p:animEffect transition="in" filter="wipe(left)">
                                      <p:cBhvr>
                                        <p:cTn id="22" dur="500"/>
                                        <p:tgtEl>
                                          <p:spTgt spid="6349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3494"/>
                                        </p:tgtEl>
                                        <p:attrNameLst>
                                          <p:attrName>style.visibility</p:attrName>
                                        </p:attrNameLst>
                                      </p:cBhvr>
                                      <p:to>
                                        <p:strVal val="visible"/>
                                      </p:to>
                                    </p:set>
                                    <p:animEffect transition="in" filter="wipe(left)">
                                      <p:cBhvr>
                                        <p:cTn id="27" dur="500"/>
                                        <p:tgtEl>
                                          <p:spTgt spid="6349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3493"/>
                                        </p:tgtEl>
                                        <p:attrNameLst>
                                          <p:attrName>style.visibility</p:attrName>
                                        </p:attrNameLst>
                                      </p:cBhvr>
                                      <p:to>
                                        <p:strVal val="visible"/>
                                      </p:to>
                                    </p:set>
                                    <p:animEffect transition="in" filter="wipe(left)">
                                      <p:cBhvr>
                                        <p:cTn id="32" dur="500"/>
                                        <p:tgtEl>
                                          <p:spTgt spid="6349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3496"/>
                                        </p:tgtEl>
                                        <p:attrNameLst>
                                          <p:attrName>style.visibility</p:attrName>
                                        </p:attrNameLst>
                                      </p:cBhvr>
                                      <p:to>
                                        <p:strVal val="visible"/>
                                      </p:to>
                                    </p:set>
                                    <p:animEffect transition="in" filter="wipe(left)">
                                      <p:cBhvr>
                                        <p:cTn id="37" dur="500"/>
                                        <p:tgtEl>
                                          <p:spTgt spid="63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animBg="1"/>
      <p:bldP spid="6349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66561"/>
          <p:cNvSpPr>
            <a:spLocks noGrp="1"/>
          </p:cNvSpPr>
          <p:nvPr>
            <p:ph type="title"/>
          </p:nvPr>
        </p:nvSpPr>
        <p:spPr>
          <a:xfrm>
            <a:off x="395288" y="836613"/>
            <a:ext cx="4032250" cy="434975"/>
          </a:xfrm>
        </p:spPr>
        <p:txBody>
          <a:bodyPr anchor="ctr"/>
          <a:lstStyle/>
          <a:p>
            <a:pPr algn="l"/>
            <a:r>
              <a:rPr lang="en-US" altLang="zh-CN" sz="2800" dirty="0">
                <a:solidFill>
                  <a:schemeClr val="tx1"/>
                </a:solidFill>
                <a:latin typeface="华文行楷" panose="02010800040101010101" pitchFamily="2" charset="-122"/>
                <a:ea typeface="华文行楷" panose="02010800040101010101" pitchFamily="2" charset="-122"/>
              </a:rPr>
              <a:t>2.  </a:t>
            </a:r>
            <a:r>
              <a:rPr lang="zh-CN" altLang="en-US" sz="2800" dirty="0">
                <a:solidFill>
                  <a:schemeClr val="tx1"/>
                </a:solidFill>
                <a:latin typeface="华文行楷" panose="02010800040101010101" pitchFamily="2" charset="-122"/>
                <a:ea typeface="华文行楷" panose="02010800040101010101" pitchFamily="2" charset="-122"/>
              </a:rPr>
              <a:t>反相输入低通滤波器</a:t>
            </a:r>
          </a:p>
        </p:txBody>
      </p:sp>
      <p:graphicFrame>
        <p:nvGraphicFramePr>
          <p:cNvPr id="66563" name="对象 66562"/>
          <p:cNvGraphicFramePr/>
          <p:nvPr/>
        </p:nvGraphicFramePr>
        <p:xfrm>
          <a:off x="2190433" y="1484313"/>
          <a:ext cx="3729037" cy="2452687"/>
        </p:xfrm>
        <a:graphic>
          <a:graphicData uri="http://schemas.openxmlformats.org/presentationml/2006/ole">
            <mc:AlternateContent xmlns:mc="http://schemas.openxmlformats.org/markup-compatibility/2006">
              <mc:Choice xmlns:v="urn:schemas-microsoft-com:vml" Requires="v">
                <p:oleObj spid="_x0000_s26641" r:id="rId4" imgW="12239625" imgH="8172450" progId="MSPhotoEd.3">
                  <p:embed/>
                </p:oleObj>
              </mc:Choice>
              <mc:Fallback>
                <p:oleObj r:id="rId4" imgW="12239625" imgH="8172450" progId="MSPhotoEd.3">
                  <p:embed/>
                  <p:pic>
                    <p:nvPicPr>
                      <p:cNvPr id="0" name="图片 3189"/>
                      <p:cNvPicPr/>
                      <p:nvPr/>
                    </p:nvPicPr>
                    <p:blipFill>
                      <a:blip r:embed="rId5">
                        <a:clrChange>
                          <a:clrFrom>
                            <a:srgbClr val="FFFFFF"/>
                          </a:clrFrom>
                          <a:clrTo>
                            <a:srgbClr val="FFFFFF">
                              <a:alpha val="0"/>
                            </a:srgbClr>
                          </a:clrTo>
                        </a:clrChange>
                      </a:blip>
                      <a:srcRect t="3922" r="-89" b="-2512"/>
                      <a:stretch>
                        <a:fillRect/>
                      </a:stretch>
                    </p:blipFill>
                    <p:spPr>
                      <a:xfrm>
                        <a:off x="2190433" y="1484313"/>
                        <a:ext cx="3729037" cy="2452687"/>
                      </a:xfrm>
                      <a:prstGeom prst="rect">
                        <a:avLst/>
                      </a:prstGeom>
                      <a:solidFill>
                        <a:srgbClr val="FFFFFF"/>
                      </a:solidFill>
                      <a:ln w="38100">
                        <a:noFill/>
                        <a:miter/>
                      </a:ln>
                    </p:spPr>
                  </p:pic>
                </p:oleObj>
              </mc:Fallback>
            </mc:AlternateContent>
          </a:graphicData>
        </a:graphic>
      </p:graphicFrame>
      <p:graphicFrame>
        <p:nvGraphicFramePr>
          <p:cNvPr id="66564" name="对象 66563"/>
          <p:cNvGraphicFramePr/>
          <p:nvPr/>
        </p:nvGraphicFramePr>
        <p:xfrm>
          <a:off x="3630295" y="1412875"/>
          <a:ext cx="1820863" cy="823913"/>
        </p:xfrm>
        <a:graphic>
          <a:graphicData uri="http://schemas.openxmlformats.org/presentationml/2006/ole">
            <mc:AlternateContent xmlns:mc="http://schemas.openxmlformats.org/markup-compatibility/2006">
              <mc:Choice xmlns:v="urn:schemas-microsoft-com:vml" Requires="v">
                <p:oleObj spid="_x0000_s26642" r:id="rId6" imgW="12239625" imgH="8172450" progId="MSPhotoEd.3">
                  <p:embed/>
                </p:oleObj>
              </mc:Choice>
              <mc:Fallback>
                <p:oleObj r:id="rId6" imgW="12239625" imgH="8172450" progId="MSPhotoEd.3">
                  <p:embed/>
                  <p:pic>
                    <p:nvPicPr>
                      <p:cNvPr id="0" name="图片 3178"/>
                      <p:cNvPicPr/>
                      <p:nvPr/>
                    </p:nvPicPr>
                    <p:blipFill>
                      <a:blip r:embed="rId7"/>
                      <a:srcRect l="38742" r="12444" b="66876"/>
                      <a:stretch>
                        <a:fillRect/>
                      </a:stretch>
                    </p:blipFill>
                    <p:spPr>
                      <a:xfrm>
                        <a:off x="3630295" y="1412875"/>
                        <a:ext cx="1820863" cy="823913"/>
                      </a:xfrm>
                      <a:prstGeom prst="rect">
                        <a:avLst/>
                      </a:prstGeom>
                      <a:noFill/>
                      <a:ln w="38100">
                        <a:noFill/>
                        <a:miter/>
                      </a:ln>
                    </p:spPr>
                  </p:pic>
                </p:oleObj>
              </mc:Fallback>
            </mc:AlternateContent>
          </a:graphicData>
        </a:graphic>
      </p:graphicFrame>
      <p:graphicFrame>
        <p:nvGraphicFramePr>
          <p:cNvPr id="66566" name="对象 66565"/>
          <p:cNvGraphicFramePr/>
          <p:nvPr/>
        </p:nvGraphicFramePr>
        <p:xfrm>
          <a:off x="2816543" y="5701983"/>
          <a:ext cx="1871662" cy="541337"/>
        </p:xfrm>
        <a:graphic>
          <a:graphicData uri="http://schemas.openxmlformats.org/presentationml/2006/ole">
            <mc:AlternateContent xmlns:mc="http://schemas.openxmlformats.org/markup-compatibility/2006">
              <mc:Choice xmlns:v="urn:schemas-microsoft-com:vml" Requires="v">
                <p:oleObj spid="_x0000_s26643" r:id="rId8" imgW="875665" imgH="254000" progId="Equation.3">
                  <p:embed/>
                </p:oleObj>
              </mc:Choice>
              <mc:Fallback>
                <p:oleObj r:id="rId8" imgW="875665" imgH="254000" progId="Equation.3">
                  <p:embed/>
                  <p:pic>
                    <p:nvPicPr>
                      <p:cNvPr id="0" name="图片 3180"/>
                      <p:cNvPicPr/>
                      <p:nvPr/>
                    </p:nvPicPr>
                    <p:blipFill>
                      <a:blip r:embed="rId9"/>
                      <a:stretch>
                        <a:fillRect/>
                      </a:stretch>
                    </p:blipFill>
                    <p:spPr>
                      <a:xfrm>
                        <a:off x="2816543" y="5701983"/>
                        <a:ext cx="1871662" cy="541337"/>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66575" name="对象 66574"/>
          <p:cNvGraphicFramePr/>
          <p:nvPr/>
        </p:nvGraphicFramePr>
        <p:xfrm>
          <a:off x="1755140" y="4182745"/>
          <a:ext cx="4464050" cy="1196975"/>
        </p:xfrm>
        <a:graphic>
          <a:graphicData uri="http://schemas.openxmlformats.org/presentationml/2006/ole">
            <mc:AlternateContent xmlns:mc="http://schemas.openxmlformats.org/markup-compatibility/2006">
              <mc:Choice xmlns:v="urn:schemas-microsoft-com:vml" Requires="v">
                <p:oleObj spid="_x0000_s26644" r:id="rId10" imgW="2310130" imgH="622300" progId="Equation.3">
                  <p:embed/>
                </p:oleObj>
              </mc:Choice>
              <mc:Fallback>
                <p:oleObj r:id="rId10" imgW="2310130" imgH="622300" progId="Equation.3">
                  <p:embed/>
                  <p:pic>
                    <p:nvPicPr>
                      <p:cNvPr id="0" name="图片 3190"/>
                      <p:cNvPicPr/>
                      <p:nvPr/>
                    </p:nvPicPr>
                    <p:blipFill>
                      <a:blip r:embed="rId11"/>
                      <a:stretch>
                        <a:fillRect/>
                      </a:stretch>
                    </p:blipFill>
                    <p:spPr>
                      <a:xfrm>
                        <a:off x="1755140" y="4182745"/>
                        <a:ext cx="4464050" cy="1196975"/>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6566"/>
                                        </p:tgtEl>
                                        <p:attrNameLst>
                                          <p:attrName>style.visibility</p:attrName>
                                        </p:attrNameLst>
                                      </p:cBhvr>
                                      <p:to>
                                        <p:strVal val="visible"/>
                                      </p:to>
                                    </p:set>
                                    <p:animEffect transition="in" filter="wipe(left)">
                                      <p:cBhvr>
                                        <p:cTn id="7" dur="500"/>
                                        <p:tgtEl>
                                          <p:spTgt spid="66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74753"/>
          <p:cNvSpPr>
            <a:spLocks noGrp="1"/>
          </p:cNvSpPr>
          <p:nvPr>
            <p:ph type="title"/>
          </p:nvPr>
        </p:nvSpPr>
        <p:spPr>
          <a:xfrm>
            <a:off x="395288" y="836613"/>
            <a:ext cx="7848600" cy="457200"/>
          </a:xfrm>
        </p:spPr>
        <p:txBody>
          <a:bodyPr anchor="ctr"/>
          <a:lstStyle/>
          <a:p>
            <a:pPr algn="l"/>
            <a:r>
              <a:rPr lang="zh-CN" altLang="en-US" sz="3200" dirty="0">
                <a:ea typeface="华文行楷" panose="02010800040101010101" pitchFamily="2" charset="-122"/>
              </a:rPr>
              <a:t>运算电路与有源滤波器的比较</a:t>
            </a:r>
            <a:endParaRPr lang="zh-CN" altLang="en-US" sz="3200">
              <a:ea typeface="华文行楷" panose="02010800040101010101" pitchFamily="2" charset="-122"/>
            </a:endParaRPr>
          </a:p>
        </p:txBody>
      </p:sp>
      <p:sp>
        <p:nvSpPr>
          <p:cNvPr id="74755" name="文本占位符 74754"/>
          <p:cNvSpPr>
            <a:spLocks noGrp="1"/>
          </p:cNvSpPr>
          <p:nvPr>
            <p:ph type="body" idx="1"/>
          </p:nvPr>
        </p:nvSpPr>
        <p:spPr>
          <a:xfrm>
            <a:off x="755650" y="1268413"/>
            <a:ext cx="7696200" cy="5334000"/>
          </a:xfrm>
        </p:spPr>
        <p:txBody>
          <a:bodyPr/>
          <a:lstStyle/>
          <a:p>
            <a:pPr>
              <a:lnSpc>
                <a:spcPct val="90000"/>
              </a:lnSpc>
            </a:pPr>
            <a:r>
              <a:rPr lang="zh-CN" altLang="en-US" sz="2800" b="1" dirty="0"/>
              <a:t>相同之处</a:t>
            </a:r>
          </a:p>
          <a:p>
            <a:pPr lvl="1">
              <a:lnSpc>
                <a:spcPct val="90000"/>
              </a:lnSpc>
            </a:pPr>
            <a:r>
              <a:rPr lang="zh-CN" altLang="en-US" sz="2400" b="1" dirty="0"/>
              <a:t>电路中均引入深度负反馈，因而集成运放均工作在线性区。</a:t>
            </a:r>
          </a:p>
          <a:p>
            <a:pPr lvl="1">
              <a:lnSpc>
                <a:spcPct val="90000"/>
              </a:lnSpc>
            </a:pPr>
            <a:r>
              <a:rPr lang="zh-CN" altLang="en-US" sz="2400" b="1" dirty="0"/>
              <a:t>均具有“虚短”和“虚断”的特点，均可用节点电流法求解电路。</a:t>
            </a:r>
          </a:p>
          <a:p>
            <a:pPr>
              <a:lnSpc>
                <a:spcPct val="90000"/>
              </a:lnSpc>
            </a:pPr>
            <a:r>
              <a:rPr lang="zh-CN" altLang="en-US" sz="2800" b="1" dirty="0"/>
              <a:t>不同之处</a:t>
            </a:r>
          </a:p>
          <a:p>
            <a:pPr lvl="1">
              <a:lnSpc>
                <a:spcPct val="90000"/>
              </a:lnSpc>
            </a:pPr>
            <a:r>
              <a:rPr lang="zh-CN" altLang="en-US" sz="2400" b="1" dirty="0"/>
              <a:t>运算电路研究的是</a:t>
            </a:r>
            <a:r>
              <a:rPr lang="zh-CN" altLang="en-US" sz="2400" b="1" dirty="0">
                <a:solidFill>
                  <a:srgbClr val="FF0000"/>
                </a:solidFill>
              </a:rPr>
              <a:t>时域问题</a:t>
            </a:r>
            <a:r>
              <a:rPr lang="zh-CN" altLang="en-US" sz="2400" b="1" dirty="0"/>
              <a:t>，有源滤波电路研究的是</a:t>
            </a:r>
            <a:r>
              <a:rPr lang="zh-CN" altLang="en-US" sz="2400" b="1" dirty="0">
                <a:solidFill>
                  <a:srgbClr val="FF0000"/>
                </a:solidFill>
              </a:rPr>
              <a:t>频域问题</a:t>
            </a:r>
            <a:r>
              <a:rPr lang="zh-CN" altLang="en-US" sz="2400" b="1" dirty="0"/>
              <a:t>；测试时，前者是在输入信号频率不变或直流信号下测量输出电压与输入电压有效值或幅值的关系，后者是在输入电压幅值不变的情况下测量输出电压幅值与输入电压频率的关系。</a:t>
            </a:r>
          </a:p>
          <a:p>
            <a:pPr lvl="1">
              <a:lnSpc>
                <a:spcPct val="90000"/>
              </a:lnSpc>
            </a:pPr>
            <a:r>
              <a:rPr lang="zh-CN" altLang="en-US" sz="2400" b="1" dirty="0"/>
              <a:t>运算电路用运算关系式描述输出电压与输入</a:t>
            </a:r>
            <a:r>
              <a:rPr lang="zh-CN" altLang="en-US" sz="2400" b="1" dirty="0">
                <a:solidFill>
                  <a:srgbClr val="FF0000"/>
                </a:solidFill>
              </a:rPr>
              <a:t>电压的关系</a:t>
            </a:r>
            <a:r>
              <a:rPr lang="zh-CN" altLang="en-US" sz="2400" b="1" dirty="0"/>
              <a:t>，有源滤波器用电压放大倍数的</a:t>
            </a:r>
            <a:r>
              <a:rPr lang="zh-CN" altLang="en-US" sz="2400" b="1" dirty="0">
                <a:solidFill>
                  <a:srgbClr val="FF0000"/>
                </a:solidFill>
              </a:rPr>
              <a:t>幅频特性</a:t>
            </a:r>
            <a:r>
              <a:rPr lang="zh-CN" altLang="en-US" sz="2400" b="1" dirty="0"/>
              <a:t>描述滤波特性。</a:t>
            </a: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Effect transition="in" filter="wipe(left)">
                                      <p:cBhvr>
                                        <p:cTn id="7" dur="500"/>
                                        <p:tgtEl>
                                          <p:spTgt spid="7475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4755">
                                            <p:txEl>
                                              <p:pRg st="1" end="1"/>
                                            </p:txEl>
                                          </p:spTgt>
                                        </p:tgtEl>
                                        <p:attrNameLst>
                                          <p:attrName>style.visibility</p:attrName>
                                        </p:attrNameLst>
                                      </p:cBhvr>
                                      <p:to>
                                        <p:strVal val="visible"/>
                                      </p:to>
                                    </p:set>
                                    <p:animEffect transition="in" filter="wipe(left)">
                                      <p:cBhvr>
                                        <p:cTn id="10" dur="500"/>
                                        <p:tgtEl>
                                          <p:spTgt spid="7475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4755">
                                            <p:txEl>
                                              <p:pRg st="2" end="2"/>
                                            </p:txEl>
                                          </p:spTgt>
                                        </p:tgtEl>
                                        <p:attrNameLst>
                                          <p:attrName>style.visibility</p:attrName>
                                        </p:attrNameLst>
                                      </p:cBhvr>
                                      <p:to>
                                        <p:strVal val="visible"/>
                                      </p:to>
                                    </p:set>
                                    <p:animEffect transition="in" filter="wipe(left)">
                                      <p:cBhvr>
                                        <p:cTn id="13" dur="500"/>
                                        <p:tgtEl>
                                          <p:spTgt spid="7475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4755">
                                            <p:txEl>
                                              <p:pRg st="3" end="3"/>
                                            </p:txEl>
                                          </p:spTgt>
                                        </p:tgtEl>
                                        <p:attrNameLst>
                                          <p:attrName>style.visibility</p:attrName>
                                        </p:attrNameLst>
                                      </p:cBhvr>
                                      <p:to>
                                        <p:strVal val="visible"/>
                                      </p:to>
                                    </p:set>
                                    <p:animEffect transition="in" filter="wipe(left)">
                                      <p:cBhvr>
                                        <p:cTn id="18" dur="500"/>
                                        <p:tgtEl>
                                          <p:spTgt spid="74755">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4755">
                                            <p:txEl>
                                              <p:pRg st="4" end="4"/>
                                            </p:txEl>
                                          </p:spTgt>
                                        </p:tgtEl>
                                        <p:attrNameLst>
                                          <p:attrName>style.visibility</p:attrName>
                                        </p:attrNameLst>
                                      </p:cBhvr>
                                      <p:to>
                                        <p:strVal val="visible"/>
                                      </p:to>
                                    </p:set>
                                    <p:animEffect transition="in" filter="wipe(left)">
                                      <p:cBhvr>
                                        <p:cTn id="21" dur="500"/>
                                        <p:tgtEl>
                                          <p:spTgt spid="74755">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74755">
                                            <p:txEl>
                                              <p:pRg st="5" end="5"/>
                                            </p:txEl>
                                          </p:spTgt>
                                        </p:tgtEl>
                                        <p:attrNameLst>
                                          <p:attrName>style.visibility</p:attrName>
                                        </p:attrNameLst>
                                      </p:cBhvr>
                                      <p:to>
                                        <p:strVal val="visible"/>
                                      </p:to>
                                    </p:set>
                                    <p:animEffect transition="in" filter="wipe(left)">
                                      <p:cBhvr>
                                        <p:cTn id="24" dur="500"/>
                                        <p:tgtEl>
                                          <p:spTgt spid="747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3166" y="935164"/>
            <a:ext cx="2363211" cy="523220"/>
          </a:xfrm>
          <a:prstGeom prst="rect">
            <a:avLst/>
          </a:prstGeom>
          <a:noFill/>
        </p:spPr>
        <p:txBody>
          <a:bodyPr wrap="none" rtlCol="0">
            <a:spAutoFit/>
          </a:bodyPr>
          <a:lstStyle/>
          <a:p>
            <a:r>
              <a:rPr lang="en-US" altLang="zh-CN" sz="2800" dirty="0"/>
              <a:t>RC</a:t>
            </a:r>
            <a:r>
              <a:rPr lang="zh-CN" altLang="en-US" sz="2800" dirty="0"/>
              <a:t>有源滤波器</a:t>
            </a:r>
          </a:p>
        </p:txBody>
      </p:sp>
      <p:pic>
        <p:nvPicPr>
          <p:cNvPr id="3" name="图片 2"/>
          <p:cNvPicPr>
            <a:picLocks noChangeAspect="1"/>
          </p:cNvPicPr>
          <p:nvPr/>
        </p:nvPicPr>
        <p:blipFill>
          <a:blip r:embed="rId2"/>
          <a:stretch>
            <a:fillRect/>
          </a:stretch>
        </p:blipFill>
        <p:spPr>
          <a:xfrm>
            <a:off x="283166" y="1491817"/>
            <a:ext cx="4221450" cy="2278000"/>
          </a:xfrm>
          <a:prstGeom prst="rect">
            <a:avLst/>
          </a:prstGeom>
        </p:spPr>
      </p:pic>
      <p:pic>
        <p:nvPicPr>
          <p:cNvPr id="5" name="图片 4"/>
          <p:cNvPicPr>
            <a:picLocks noChangeAspect="1"/>
          </p:cNvPicPr>
          <p:nvPr/>
        </p:nvPicPr>
        <p:blipFill>
          <a:blip r:embed="rId3"/>
          <a:stretch>
            <a:fillRect/>
          </a:stretch>
        </p:blipFill>
        <p:spPr>
          <a:xfrm>
            <a:off x="4618813" y="1491817"/>
            <a:ext cx="4149900" cy="2304800"/>
          </a:xfrm>
          <a:prstGeom prst="rect">
            <a:avLst/>
          </a:prstGeom>
        </p:spPr>
      </p:pic>
      <p:pic>
        <p:nvPicPr>
          <p:cNvPr id="4" name="图片 3"/>
          <p:cNvPicPr>
            <a:picLocks noChangeAspect="1"/>
          </p:cNvPicPr>
          <p:nvPr/>
        </p:nvPicPr>
        <p:blipFill>
          <a:blip r:embed="rId4"/>
          <a:stretch>
            <a:fillRect/>
          </a:stretch>
        </p:blipFill>
        <p:spPr>
          <a:xfrm>
            <a:off x="433264" y="4011850"/>
            <a:ext cx="4042575" cy="24120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9394" y="1651246"/>
            <a:ext cx="1620957" cy="523220"/>
          </a:xfrm>
          <a:prstGeom prst="rect">
            <a:avLst/>
          </a:prstGeom>
          <a:noFill/>
        </p:spPr>
        <p:txBody>
          <a:bodyPr wrap="none" rtlCol="0">
            <a:spAutoFit/>
          </a:bodyPr>
          <a:lstStyle/>
          <a:p>
            <a:r>
              <a:rPr lang="zh-CN" altLang="en-US" sz="2800" dirty="0"/>
              <a:t>阻抗分析</a:t>
            </a:r>
          </a:p>
        </p:txBody>
      </p:sp>
      <p:pic>
        <p:nvPicPr>
          <p:cNvPr id="7" name="图片 6"/>
          <p:cNvPicPr>
            <a:picLocks noChangeAspect="1"/>
          </p:cNvPicPr>
          <p:nvPr/>
        </p:nvPicPr>
        <p:blipFill>
          <a:blip r:embed="rId2"/>
          <a:stretch>
            <a:fillRect/>
          </a:stretch>
        </p:blipFill>
        <p:spPr>
          <a:xfrm>
            <a:off x="2551430" y="1379855"/>
            <a:ext cx="4663440" cy="2832735"/>
          </a:xfrm>
          <a:prstGeom prst="rect">
            <a:avLst/>
          </a:prstGeom>
        </p:spPr>
      </p:pic>
      <p:pic>
        <p:nvPicPr>
          <p:cNvPr id="8" name="图片 7"/>
          <p:cNvPicPr>
            <a:picLocks noChangeAspect="1"/>
          </p:cNvPicPr>
          <p:nvPr/>
        </p:nvPicPr>
        <p:blipFill>
          <a:blip r:embed="rId3"/>
          <a:stretch>
            <a:fillRect/>
          </a:stretch>
        </p:blipFill>
        <p:spPr>
          <a:xfrm>
            <a:off x="479425" y="4572635"/>
            <a:ext cx="3899535" cy="1522730"/>
          </a:xfrm>
          <a:prstGeom prst="rect">
            <a:avLst/>
          </a:prstGeom>
        </p:spPr>
      </p:pic>
      <p:sp>
        <p:nvSpPr>
          <p:cNvPr id="5" name="文本框 4"/>
          <p:cNvSpPr txBox="1"/>
          <p:nvPr/>
        </p:nvSpPr>
        <p:spPr>
          <a:xfrm>
            <a:off x="4920615" y="4918710"/>
            <a:ext cx="3603625" cy="829945"/>
          </a:xfrm>
          <a:prstGeom prst="rect">
            <a:avLst/>
          </a:prstGeom>
          <a:noFill/>
        </p:spPr>
        <p:txBody>
          <a:bodyPr wrap="square" rtlCol="0">
            <a:spAutoFit/>
          </a:bodyPr>
          <a:lstStyle/>
          <a:p>
            <a:r>
              <a:rPr lang="zh-CN" altLang="en-US" sz="2400" dirty="0"/>
              <a:t>不用电感，可以实现类似响应，集成电路需要</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对象 21505"/>
          <p:cNvGraphicFramePr/>
          <p:nvPr/>
        </p:nvGraphicFramePr>
        <p:xfrm>
          <a:off x="1979613" y="1844675"/>
          <a:ext cx="5029200" cy="1751013"/>
        </p:xfrm>
        <a:graphic>
          <a:graphicData uri="http://schemas.openxmlformats.org/presentationml/2006/ole">
            <mc:AlternateContent xmlns:mc="http://schemas.openxmlformats.org/markup-compatibility/2006">
              <mc:Choice xmlns:v="urn:schemas-microsoft-com:vml" Requires="v">
                <p:oleObj spid="_x0000_s3088" r:id="rId3" imgW="15287625" imgH="5572125" progId="MSPhotoEd.3">
                  <p:embed/>
                </p:oleObj>
              </mc:Choice>
              <mc:Fallback>
                <p:oleObj r:id="rId3" imgW="15287625" imgH="5572125" progId="MSPhotoEd.3">
                  <p:embed/>
                  <p:pic>
                    <p:nvPicPr>
                      <p:cNvPr id="0" name="图片 3078"/>
                      <p:cNvPicPr/>
                      <p:nvPr/>
                    </p:nvPicPr>
                    <p:blipFill>
                      <a:blip r:embed="rId4"/>
                      <a:stretch>
                        <a:fillRect/>
                      </a:stretch>
                    </p:blipFill>
                    <p:spPr>
                      <a:xfrm>
                        <a:off x="1979613" y="1844675"/>
                        <a:ext cx="5029200" cy="1751013"/>
                      </a:xfrm>
                      <a:prstGeom prst="rect">
                        <a:avLst/>
                      </a:prstGeom>
                      <a:noFill/>
                      <a:ln w="38100">
                        <a:noFill/>
                        <a:miter/>
                      </a:ln>
                    </p:spPr>
                  </p:pic>
                </p:oleObj>
              </mc:Fallback>
            </mc:AlternateContent>
          </a:graphicData>
        </a:graphic>
      </p:graphicFrame>
      <p:sp>
        <p:nvSpPr>
          <p:cNvPr id="21507" name="标题 21506"/>
          <p:cNvSpPr>
            <a:spLocks noGrp="1"/>
          </p:cNvSpPr>
          <p:nvPr>
            <p:ph type="title"/>
          </p:nvPr>
        </p:nvSpPr>
        <p:spPr>
          <a:xfrm>
            <a:off x="250825" y="981075"/>
            <a:ext cx="8229600" cy="581025"/>
          </a:xfrm>
        </p:spPr>
        <p:txBody>
          <a:bodyPr anchor="ctr"/>
          <a:lstStyle/>
          <a:p>
            <a:pPr algn="l"/>
            <a:r>
              <a:rPr lang="zh-CN" altLang="en-US" sz="3200" dirty="0">
                <a:solidFill>
                  <a:srgbClr val="000000"/>
                </a:solidFill>
                <a:latin typeface="华文行楷" panose="02010800040101010101" pitchFamily="2" charset="-122"/>
                <a:ea typeface="华文行楷" panose="02010800040101010101" pitchFamily="2" charset="-122"/>
              </a:rPr>
              <a:t>二、集成运放电路的组成</a:t>
            </a:r>
          </a:p>
        </p:txBody>
      </p:sp>
      <p:graphicFrame>
        <p:nvGraphicFramePr>
          <p:cNvPr id="21520" name="内容占位符 21519"/>
          <p:cNvGraphicFramePr>
            <a:graphicFrameLocks noGrp="1"/>
          </p:cNvGraphicFramePr>
          <p:nvPr>
            <p:ph sz="half" idx="1"/>
          </p:nvPr>
        </p:nvGraphicFramePr>
        <p:xfrm>
          <a:off x="2339975" y="3933825"/>
          <a:ext cx="3384550" cy="1403350"/>
        </p:xfrm>
        <a:graphic>
          <a:graphicData uri="http://schemas.openxmlformats.org/presentationml/2006/ole">
            <mc:AlternateContent xmlns:mc="http://schemas.openxmlformats.org/markup-compatibility/2006">
              <mc:Choice xmlns:v="urn:schemas-microsoft-com:vml" Requires="v">
                <p:oleObj spid="_x0000_s3089" r:id="rId5" imgW="9667875" imgH="4010025" progId="MSPhotoEd.3">
                  <p:embed/>
                </p:oleObj>
              </mc:Choice>
              <mc:Fallback>
                <p:oleObj r:id="rId5" imgW="9667875" imgH="4010025" progId="MSPhotoEd.3">
                  <p:embed/>
                  <p:pic>
                    <p:nvPicPr>
                      <p:cNvPr id="0" name="图片 3077"/>
                      <p:cNvPicPr/>
                      <p:nvPr/>
                    </p:nvPicPr>
                    <p:blipFill>
                      <a:blip r:embed="rId6"/>
                      <a:stretch>
                        <a:fillRect/>
                      </a:stretch>
                    </p:blipFill>
                    <p:spPr>
                      <a:xfrm>
                        <a:off x="2339975" y="3933825"/>
                        <a:ext cx="3384550" cy="1403350"/>
                      </a:xfrm>
                      <a:prstGeom prst="rect">
                        <a:avLst/>
                      </a:prstGeom>
                      <a:noFill/>
                      <a:ln w="38100">
                        <a:miter/>
                      </a:ln>
                    </p:spPr>
                  </p:pic>
                </p:oleObj>
              </mc:Fallback>
            </mc:AlternateContent>
          </a:graphicData>
        </a:graphic>
      </p:graphicFrame>
      <p:grpSp>
        <p:nvGrpSpPr>
          <p:cNvPr id="21508" name="组合 21507"/>
          <p:cNvGrpSpPr/>
          <p:nvPr/>
        </p:nvGrpSpPr>
        <p:grpSpPr>
          <a:xfrm>
            <a:off x="608013" y="2073275"/>
            <a:ext cx="7561262" cy="1031875"/>
            <a:chOff x="383" y="1306"/>
            <a:chExt cx="4763" cy="650"/>
          </a:xfrm>
        </p:grpSpPr>
        <p:grpSp>
          <p:nvGrpSpPr>
            <p:cNvPr id="21509" name="组合 21508"/>
            <p:cNvGrpSpPr/>
            <p:nvPr/>
          </p:nvGrpSpPr>
          <p:grpSpPr>
            <a:xfrm>
              <a:off x="383" y="1306"/>
              <a:ext cx="912" cy="458"/>
              <a:chOff x="384" y="1536"/>
              <a:chExt cx="912" cy="458"/>
            </a:xfrm>
          </p:grpSpPr>
          <p:sp>
            <p:nvSpPr>
              <p:cNvPr id="21510" name="线形标注 1 21509"/>
              <p:cNvSpPr/>
              <p:nvPr/>
            </p:nvSpPr>
            <p:spPr>
              <a:xfrm>
                <a:off x="384" y="1536"/>
                <a:ext cx="683" cy="458"/>
              </a:xfrm>
              <a:prstGeom prst="borderCallout1">
                <a:avLst>
                  <a:gd name="adj1" fmla="val 15722"/>
                  <a:gd name="adj2" fmla="val 107028"/>
                  <a:gd name="adj3" fmla="val 42796"/>
                  <a:gd name="adj4" fmla="val 128111"/>
                </a:avLst>
              </a:prstGeom>
              <a:solidFill>
                <a:srgbClr val="66FFFF"/>
              </a:solidFill>
              <a:ln w="19050" cap="flat" cmpd="sng">
                <a:solidFill>
                  <a:srgbClr val="FF0000"/>
                </a:solidFill>
                <a:prstDash val="solid"/>
                <a:miter/>
                <a:headEnd type="none" w="med" len="med"/>
                <a:tailEnd type="none" w="med" len="med"/>
              </a:ln>
            </p:spPr>
            <p:txBody>
              <a:bodyPr/>
              <a:lstStyle/>
              <a:p>
                <a:pPr algn="ctr"/>
                <a:r>
                  <a:rPr lang="zh-CN" altLang="en-US" sz="2000" b="1" dirty="0">
                    <a:latin typeface="Times New Roman" panose="02020603050405020304" pitchFamily="18" charset="0"/>
                  </a:rPr>
                  <a:t>两个</a:t>
                </a:r>
              </a:p>
              <a:p>
                <a:pPr algn="ctr"/>
                <a:r>
                  <a:rPr lang="zh-CN" altLang="en-US" sz="2000" b="1" dirty="0">
                    <a:latin typeface="Times New Roman" panose="02020603050405020304" pitchFamily="18" charset="0"/>
                  </a:rPr>
                  <a:t>输入端</a:t>
                </a:r>
                <a:endParaRPr lang="zh-CN" altLang="en-US" sz="2000" b="1">
                  <a:latin typeface="Times New Roman" panose="02020603050405020304" pitchFamily="18" charset="0"/>
                </a:endParaRPr>
              </a:p>
            </p:txBody>
          </p:sp>
          <p:sp>
            <p:nvSpPr>
              <p:cNvPr id="21511" name="直接连接符 21510"/>
              <p:cNvSpPr/>
              <p:nvPr/>
            </p:nvSpPr>
            <p:spPr>
              <a:xfrm flipV="1">
                <a:off x="1104" y="1536"/>
                <a:ext cx="192" cy="48"/>
              </a:xfrm>
              <a:prstGeom prst="line">
                <a:avLst/>
              </a:prstGeom>
              <a:ln w="19050" cap="flat" cmpd="sng">
                <a:solidFill>
                  <a:srgbClr val="FF0000"/>
                </a:solidFill>
                <a:prstDash val="solid"/>
                <a:headEnd type="none" w="med" len="med"/>
                <a:tailEnd type="none" w="med" len="med"/>
              </a:ln>
            </p:spPr>
          </p:sp>
        </p:grpSp>
        <p:sp>
          <p:nvSpPr>
            <p:cNvPr id="21512" name="线形标注 1 21511"/>
            <p:cNvSpPr/>
            <p:nvPr/>
          </p:nvSpPr>
          <p:spPr>
            <a:xfrm>
              <a:off x="4463" y="1498"/>
              <a:ext cx="683" cy="458"/>
            </a:xfrm>
            <a:prstGeom prst="borderCallout1">
              <a:avLst>
                <a:gd name="adj1" fmla="val 15722"/>
                <a:gd name="adj2" fmla="val -7028"/>
                <a:gd name="adj3" fmla="val -7204"/>
                <a:gd name="adj4" fmla="val -19032"/>
              </a:avLst>
            </a:prstGeom>
            <a:solidFill>
              <a:srgbClr val="66FFFF"/>
            </a:solidFill>
            <a:ln w="19050" cap="flat" cmpd="sng">
              <a:solidFill>
                <a:srgbClr val="FF0000"/>
              </a:solidFill>
              <a:prstDash val="solid"/>
              <a:miter/>
              <a:headEnd type="none" w="med" len="med"/>
              <a:tailEnd type="none" w="med" len="med"/>
            </a:ln>
          </p:spPr>
          <p:txBody>
            <a:bodyPr/>
            <a:lstStyle/>
            <a:p>
              <a:pPr algn="ctr"/>
              <a:r>
                <a:rPr lang="zh-CN" altLang="en-US" sz="2000" b="1" dirty="0">
                  <a:latin typeface="Times New Roman" panose="02020603050405020304" pitchFamily="18" charset="0"/>
                </a:rPr>
                <a:t>一个</a:t>
              </a:r>
            </a:p>
            <a:p>
              <a:pPr algn="ctr"/>
              <a:r>
                <a:rPr lang="zh-CN" altLang="en-US" sz="2000" b="1" dirty="0">
                  <a:latin typeface="Times New Roman" panose="02020603050405020304" pitchFamily="18" charset="0"/>
                </a:rPr>
                <a:t>输出端</a:t>
              </a:r>
              <a:endParaRPr lang="zh-CN" altLang="en-US" sz="2000" b="1">
                <a:latin typeface="Times New Roman" panose="02020603050405020304" pitchFamily="18" charset="0"/>
              </a:endParaRPr>
            </a:p>
          </p:txBody>
        </p:sp>
      </p:grpSp>
      <p:sp>
        <p:nvSpPr>
          <p:cNvPr id="21513" name="文本框 21512"/>
          <p:cNvSpPr txBox="1"/>
          <p:nvPr/>
        </p:nvSpPr>
        <p:spPr>
          <a:xfrm>
            <a:off x="755650" y="5588635"/>
            <a:ext cx="7920038" cy="953135"/>
          </a:xfrm>
          <a:prstGeom prst="rect">
            <a:avLst/>
          </a:prstGeom>
          <a:noFill/>
          <a:ln w="9525">
            <a:noFill/>
          </a:ln>
        </p:spPr>
        <p:txBody>
          <a:bodyPr>
            <a:spAutoFit/>
          </a:bodyPr>
          <a:lstStyle/>
          <a:p>
            <a:pPr>
              <a:spcBef>
                <a:spcPct val="50000"/>
              </a:spcBef>
            </a:pPr>
            <a:r>
              <a:rPr lang="en-US" altLang="zh-CN" sz="2800" dirty="0">
                <a:latin typeface="Times New Roman" panose="02020603050405020304" pitchFamily="18" charset="0"/>
              </a:rPr>
              <a:t>    </a:t>
            </a:r>
            <a:r>
              <a:rPr lang="zh-CN" altLang="en-US" sz="2800" b="1" dirty="0">
                <a:latin typeface="Times New Roman" panose="02020603050405020304" pitchFamily="18" charset="0"/>
              </a:rPr>
              <a:t>若将集成运放看成为一个“黑盒子”，则可等效为一个双端输入、单端输出的差分放大电路。</a:t>
            </a:r>
            <a:endParaRPr lang="zh-CN" altLang="en-US" sz="2800" b="1">
              <a:latin typeface="Times New Roman" panose="02020603050405020304" pitchFamily="18" charset="0"/>
            </a:endParaRPr>
          </a:p>
        </p:txBody>
      </p:sp>
      <p:sp>
        <p:nvSpPr>
          <p:cNvPr id="21514" name="矩形 21513"/>
          <p:cNvSpPr/>
          <p:nvPr/>
        </p:nvSpPr>
        <p:spPr>
          <a:xfrm>
            <a:off x="2360613" y="1768475"/>
            <a:ext cx="4267200" cy="1981200"/>
          </a:xfrm>
          <a:prstGeom prst="rect">
            <a:avLst/>
          </a:prstGeom>
          <a:noFill/>
          <a:ln w="28575" cap="flat" cmpd="sng">
            <a:solidFill>
              <a:srgbClr val="CC0066"/>
            </a:solidFill>
            <a:prstDash val="solid"/>
            <a:miter/>
            <a:headEnd type="none" w="med" len="med"/>
            <a:tailEnd type="none" w="med" len="med"/>
          </a:ln>
        </p:spPr>
        <p:txBody>
          <a:bodyPr/>
          <a:lstStyle/>
          <a:p>
            <a:endParaRPr lang="zh-CN" altLang="en-US"/>
          </a:p>
        </p:txBody>
      </p:sp>
      <p:sp>
        <p:nvSpPr>
          <p:cNvPr id="21521" name="左弧形箭头 21520"/>
          <p:cNvSpPr/>
          <p:nvPr/>
        </p:nvSpPr>
        <p:spPr>
          <a:xfrm>
            <a:off x="1258888" y="3573463"/>
            <a:ext cx="865187" cy="1150937"/>
          </a:xfrm>
          <a:prstGeom prst="curvedRightArrow">
            <a:avLst>
              <a:gd name="adj1" fmla="val 26605"/>
              <a:gd name="adj2" fmla="val 53211"/>
              <a:gd name="adj3" fmla="val 33333"/>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grpSp>
        <p:nvGrpSpPr>
          <p:cNvPr id="21535" name="组合 21534"/>
          <p:cNvGrpSpPr/>
          <p:nvPr/>
        </p:nvGrpSpPr>
        <p:grpSpPr>
          <a:xfrm>
            <a:off x="5795963" y="4005263"/>
            <a:ext cx="2376487" cy="1362075"/>
            <a:chOff x="3651" y="2523"/>
            <a:chExt cx="1497" cy="858"/>
          </a:xfrm>
        </p:grpSpPr>
        <p:sp>
          <p:nvSpPr>
            <p:cNvPr id="21527" name="右箭头 21526"/>
            <p:cNvSpPr/>
            <p:nvPr/>
          </p:nvSpPr>
          <p:spPr>
            <a:xfrm>
              <a:off x="3651" y="2840"/>
              <a:ext cx="363" cy="182"/>
            </a:xfrm>
            <a:prstGeom prst="rightArrow">
              <a:avLst>
                <a:gd name="adj1" fmla="val 50000"/>
                <a:gd name="adj2" fmla="val 49862"/>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tileRect/>
            </a:gradFill>
            <a:ln w="9525" cap="flat" cmpd="sng">
              <a:solidFill>
                <a:schemeClr val="tx1"/>
              </a:solidFill>
              <a:prstDash val="solid"/>
              <a:miter/>
              <a:headEnd type="none" w="med" len="med"/>
              <a:tailEnd type="none" w="med" len="med"/>
            </a:ln>
          </p:spPr>
          <p:txBody>
            <a:bodyPr/>
            <a:lstStyle/>
            <a:p>
              <a:endParaRPr lang="zh-CN" altLang="en-US"/>
            </a:p>
          </p:txBody>
        </p:sp>
        <p:pic>
          <p:nvPicPr>
            <p:cNvPr id="21530" name="内容占位符 21529" descr="集成运放"/>
            <p:cNvPicPr>
              <a:picLocks noGrp="1" noChangeAspect="1"/>
            </p:cNvPicPr>
            <p:nvPr>
              <p:ph sz="half" idx="2"/>
            </p:nvPr>
          </p:nvPicPr>
          <p:blipFill>
            <a:blip r:embed="rId7"/>
            <a:srcRect l="33766" t="25250" r="35927" b="42924"/>
            <a:stretch>
              <a:fillRect/>
            </a:stretch>
          </p:blipFill>
          <p:spPr>
            <a:xfrm>
              <a:off x="4059" y="2523"/>
              <a:ext cx="1089" cy="858"/>
            </a:xfr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wipe(left)">
                                      <p:cBhvr>
                                        <p:cTn id="7" dur="500"/>
                                        <p:tgtEl>
                                          <p:spTgt spid="215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514"/>
                                        </p:tgtEl>
                                        <p:attrNameLst>
                                          <p:attrName>style.visibility</p:attrName>
                                        </p:attrNameLst>
                                      </p:cBhvr>
                                      <p:to>
                                        <p:strVal val="visible"/>
                                      </p:to>
                                    </p:set>
                                    <p:animEffect transition="in" filter="wipe(left)">
                                      <p:cBhvr>
                                        <p:cTn id="12" dur="500"/>
                                        <p:tgtEl>
                                          <p:spTgt spid="2151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50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1521"/>
                                        </p:tgtEl>
                                        <p:attrNameLst>
                                          <p:attrName>style.visibility</p:attrName>
                                        </p:attrNameLst>
                                      </p:cBhvr>
                                      <p:to>
                                        <p:strVal val="visible"/>
                                      </p:to>
                                    </p:set>
                                    <p:animEffect transition="in" filter="wipe(up)">
                                      <p:cBhvr>
                                        <p:cTn id="21" dur="500"/>
                                        <p:tgtEl>
                                          <p:spTgt spid="21521"/>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8" fill="hold" nodeType="clickEffect">
                                  <p:stCondLst>
                                    <p:cond delay="0"/>
                                  </p:stCondLst>
                                  <p:childTnLst>
                                    <p:set>
                                      <p:cBhvr>
                                        <p:cTn id="25" dur="1" fill="hold">
                                          <p:stCondLst>
                                            <p:cond delay="0"/>
                                          </p:stCondLst>
                                        </p:cTn>
                                        <p:tgtEl>
                                          <p:spTgt spid="21520"/>
                                        </p:tgtEl>
                                        <p:attrNameLst>
                                          <p:attrName>style.visibility</p:attrName>
                                        </p:attrNameLst>
                                      </p:cBhvr>
                                      <p:to>
                                        <p:strVal val="visible"/>
                                      </p:to>
                                    </p:set>
                                    <p:anim calcmode="lin" valueType="num">
                                      <p:cBhvr>
                                        <p:cTn id="26" dur="500" fill="hold"/>
                                        <p:tgtEl>
                                          <p:spTgt spid="21520"/>
                                        </p:tgtEl>
                                        <p:attrNameLst>
                                          <p:attrName>ppt_x</p:attrName>
                                        </p:attrNameLst>
                                      </p:cBhvr>
                                      <p:tavLst>
                                        <p:tav tm="0">
                                          <p:val>
                                            <p:strVal val="#ppt_x-#ppt_w/2"/>
                                          </p:val>
                                        </p:tav>
                                        <p:tav tm="100000">
                                          <p:val>
                                            <p:strVal val="#ppt_x"/>
                                          </p:val>
                                        </p:tav>
                                      </p:tavLst>
                                    </p:anim>
                                    <p:anim calcmode="lin" valueType="num">
                                      <p:cBhvr>
                                        <p:cTn id="27" dur="500" fill="hold"/>
                                        <p:tgtEl>
                                          <p:spTgt spid="21520"/>
                                        </p:tgtEl>
                                        <p:attrNameLst>
                                          <p:attrName>ppt_y</p:attrName>
                                        </p:attrNameLst>
                                      </p:cBhvr>
                                      <p:tavLst>
                                        <p:tav tm="0">
                                          <p:val>
                                            <p:strVal val="#ppt_y"/>
                                          </p:val>
                                        </p:tav>
                                        <p:tav tm="100000">
                                          <p:val>
                                            <p:strVal val="#ppt_y"/>
                                          </p:val>
                                        </p:tav>
                                      </p:tavLst>
                                    </p:anim>
                                    <p:anim calcmode="lin" valueType="num">
                                      <p:cBhvr>
                                        <p:cTn id="28" dur="500" fill="hold"/>
                                        <p:tgtEl>
                                          <p:spTgt spid="21520"/>
                                        </p:tgtEl>
                                        <p:attrNameLst>
                                          <p:attrName>ppt_w</p:attrName>
                                        </p:attrNameLst>
                                      </p:cBhvr>
                                      <p:tavLst>
                                        <p:tav tm="0">
                                          <p:val>
                                            <p:fltVal val="0"/>
                                          </p:val>
                                        </p:tav>
                                        <p:tav tm="100000">
                                          <p:val>
                                            <p:strVal val="#ppt_w"/>
                                          </p:val>
                                        </p:tav>
                                      </p:tavLst>
                                    </p:anim>
                                    <p:anim calcmode="lin" valueType="num">
                                      <p:cBhvr>
                                        <p:cTn id="29" dur="500" fill="hold"/>
                                        <p:tgtEl>
                                          <p:spTgt spid="21520"/>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1513">
                                            <p:txEl>
                                              <p:pRg st="0" end="0"/>
                                            </p:txEl>
                                          </p:spTgt>
                                        </p:tgtEl>
                                        <p:attrNameLst>
                                          <p:attrName>style.visibility</p:attrName>
                                        </p:attrNameLst>
                                      </p:cBhvr>
                                      <p:to>
                                        <p:strVal val="visible"/>
                                      </p:to>
                                    </p:set>
                                    <p:animEffect transition="in" filter="wipe(left)">
                                      <p:cBhvr>
                                        <p:cTn id="34" dur="500"/>
                                        <p:tgtEl>
                                          <p:spTgt spid="21513">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1535"/>
                                        </p:tgtEl>
                                        <p:attrNameLst>
                                          <p:attrName>style.visibility</p:attrName>
                                        </p:attrNameLst>
                                      </p:cBhvr>
                                      <p:to>
                                        <p:strVal val="visible"/>
                                      </p:to>
                                    </p:set>
                                    <p:animEffect transition="in" filter="wipe(left)">
                                      <p:cBhvr>
                                        <p:cTn id="39" dur="500"/>
                                        <p:tgtEl>
                                          <p:spTgt spid="21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51201"/>
          <p:cNvSpPr>
            <a:spLocks noGrp="1"/>
          </p:cNvSpPr>
          <p:nvPr>
            <p:ph type="ctrTitle"/>
          </p:nvPr>
        </p:nvSpPr>
        <p:spPr>
          <a:xfrm>
            <a:off x="539750" y="1844675"/>
            <a:ext cx="7772400" cy="762000"/>
          </a:xfrm>
        </p:spPr>
        <p:txBody>
          <a:bodyPr anchor="ctr"/>
          <a:lstStyle/>
          <a:p>
            <a:pPr defTabSz="914400">
              <a:buClrTx/>
              <a:buSzTx/>
              <a:buFontTx/>
            </a:pPr>
            <a:r>
              <a:rPr lang="zh-CN" altLang="en-US" sz="4400" kern="1200" baseline="0" dirty="0">
                <a:latin typeface="华文行楷" panose="02010800040101010101" pitchFamily="2" charset="-122"/>
                <a:ea typeface="华文行楷" panose="02010800040101010101" pitchFamily="2" charset="-122"/>
              </a:rPr>
              <a:t>§</a:t>
            </a:r>
            <a:r>
              <a:rPr lang="en-US" altLang="zh-CN" sz="4400" kern="1200" baseline="0" dirty="0">
                <a:latin typeface="华文行楷" panose="02010800040101010101" pitchFamily="2" charset="-122"/>
                <a:ea typeface="华文行楷" panose="02010800040101010101" pitchFamily="2" charset="-122"/>
              </a:rPr>
              <a:t>15.4 </a:t>
            </a:r>
            <a:r>
              <a:rPr lang="zh-CN" altLang="en-US" sz="4400" kern="1200" baseline="0" dirty="0">
                <a:latin typeface="华文行楷" panose="02010800040101010101" pitchFamily="2" charset="-122"/>
                <a:ea typeface="华文行楷" panose="02010800040101010101" pitchFamily="2" charset="-122"/>
              </a:rPr>
              <a:t>集成运放非线性应用</a:t>
            </a:r>
          </a:p>
        </p:txBody>
      </p:sp>
      <p:sp>
        <p:nvSpPr>
          <p:cNvPr id="51208" name="文本框 51207">
            <a:hlinkClick r:id="rId3" action="ppaction://hlinksldjump"/>
          </p:cNvPr>
          <p:cNvSpPr txBox="1"/>
          <p:nvPr/>
        </p:nvSpPr>
        <p:spPr>
          <a:xfrm>
            <a:off x="2057400" y="2860675"/>
            <a:ext cx="2009775" cy="519113"/>
          </a:xfrm>
          <a:prstGeom prst="rect">
            <a:avLst/>
          </a:prstGeom>
          <a:noFill/>
          <a:ln w="9525">
            <a:noFill/>
          </a:ln>
        </p:spPr>
        <p:txBody>
          <a:bodyPr>
            <a:spAutoFit/>
          </a:bodyPr>
          <a:lstStyle/>
          <a:p>
            <a:pPr>
              <a:spcBef>
                <a:spcPct val="50000"/>
              </a:spcBef>
            </a:pPr>
            <a:r>
              <a:rPr lang="zh-CN" altLang="en-US" sz="2800" b="1" dirty="0">
                <a:latin typeface="Times New Roman" panose="02020603050405020304" pitchFamily="18" charset="0"/>
                <a:ea typeface="华文楷体" panose="02010600040101010101" pitchFamily="2" charset="-122"/>
              </a:rPr>
              <a:t>一、概述</a:t>
            </a:r>
            <a:endParaRPr lang="zh-CN" altLang="en-US" sz="2800" b="1">
              <a:latin typeface="Times New Roman" panose="02020603050405020304" pitchFamily="18" charset="0"/>
              <a:ea typeface="华文楷体" panose="02010600040101010101" pitchFamily="2" charset="-122"/>
            </a:endParaRPr>
          </a:p>
        </p:txBody>
      </p:sp>
      <p:sp>
        <p:nvSpPr>
          <p:cNvPr id="51209" name="文本框 51208">
            <a:hlinkClick r:id="rId4" action="ppaction://hlinksldjump"/>
          </p:cNvPr>
          <p:cNvSpPr txBox="1"/>
          <p:nvPr/>
        </p:nvSpPr>
        <p:spPr>
          <a:xfrm>
            <a:off x="2057400" y="3436938"/>
            <a:ext cx="3090863" cy="521970"/>
          </a:xfrm>
          <a:prstGeom prst="rect">
            <a:avLst/>
          </a:prstGeom>
          <a:noFill/>
          <a:ln w="9525">
            <a:noFill/>
          </a:ln>
        </p:spPr>
        <p:txBody>
          <a:bodyPr>
            <a:spAutoFit/>
          </a:bodyPr>
          <a:lstStyle/>
          <a:p>
            <a:pPr>
              <a:spcBef>
                <a:spcPct val="50000"/>
              </a:spcBef>
            </a:pPr>
            <a:r>
              <a:rPr lang="zh-CN" altLang="en-US" sz="2800" b="1" dirty="0">
                <a:latin typeface="Times New Roman" panose="02020603050405020304" pitchFamily="18" charset="0"/>
                <a:ea typeface="华文楷体" panose="02010600040101010101" pitchFamily="2" charset="-122"/>
              </a:rPr>
              <a:t>二、电压比较器</a:t>
            </a:r>
          </a:p>
        </p:txBody>
      </p:sp>
      <p:sp>
        <p:nvSpPr>
          <p:cNvPr id="51210" name="文本框 51209">
            <a:hlinkClick r:id="rId5" action="ppaction://hlinksldjump"/>
          </p:cNvPr>
          <p:cNvSpPr txBox="1"/>
          <p:nvPr/>
        </p:nvSpPr>
        <p:spPr>
          <a:xfrm>
            <a:off x="2057400" y="4013200"/>
            <a:ext cx="5106988" cy="521970"/>
          </a:xfrm>
          <a:prstGeom prst="rect">
            <a:avLst/>
          </a:prstGeom>
          <a:noFill/>
          <a:ln w="9525">
            <a:noFill/>
          </a:ln>
        </p:spPr>
        <p:txBody>
          <a:bodyPr>
            <a:spAutoFit/>
          </a:bodyPr>
          <a:lstStyle/>
          <a:p>
            <a:pPr>
              <a:spcBef>
                <a:spcPct val="50000"/>
              </a:spcBef>
            </a:pPr>
            <a:r>
              <a:rPr lang="zh-CN" altLang="en-US" sz="2800" b="1" dirty="0">
                <a:latin typeface="Times New Roman" panose="02020603050405020304" pitchFamily="18" charset="0"/>
                <a:ea typeface="华文楷体" panose="02010600040101010101" pitchFamily="2" charset="-122"/>
              </a:rPr>
              <a:t>三、</a:t>
            </a:r>
            <a:r>
              <a:rPr lang="en-US" altLang="zh-CN" sz="2800" b="1" dirty="0">
                <a:latin typeface="Times New Roman" panose="02020603050405020304" pitchFamily="18" charset="0"/>
                <a:ea typeface="华文楷体" panose="02010600040101010101" pitchFamily="2" charset="-122"/>
              </a:rPr>
              <a:t>RC</a:t>
            </a:r>
            <a:r>
              <a:rPr lang="zh-CN" altLang="en-US" sz="2800" b="1" dirty="0">
                <a:latin typeface="Times New Roman" panose="02020603050405020304" pitchFamily="18" charset="0"/>
                <a:ea typeface="华文楷体" panose="02010600040101010101" pitchFamily="2" charset="-122"/>
              </a:rPr>
              <a:t>方波发生器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08"/>
                                        </p:tgtEl>
                                        <p:attrNameLst>
                                          <p:attrName>style.visibility</p:attrName>
                                        </p:attrNameLst>
                                      </p:cBhvr>
                                      <p:to>
                                        <p:strVal val="visible"/>
                                      </p:to>
                                    </p:set>
                                    <p:animEffect transition="in" filter="dissolve">
                                      <p:cBhvr>
                                        <p:cTn id="7" dur="500"/>
                                        <p:tgtEl>
                                          <p:spTgt spid="5120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209"/>
                                        </p:tgtEl>
                                        <p:attrNameLst>
                                          <p:attrName>style.visibility</p:attrName>
                                        </p:attrNameLst>
                                      </p:cBhvr>
                                      <p:to>
                                        <p:strVal val="visible"/>
                                      </p:to>
                                    </p:set>
                                    <p:animEffect transition="in" filter="dissolve">
                                      <p:cBhvr>
                                        <p:cTn id="12" dur="500"/>
                                        <p:tgtEl>
                                          <p:spTgt spid="5120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1210"/>
                                        </p:tgtEl>
                                        <p:attrNameLst>
                                          <p:attrName>style.visibility</p:attrName>
                                        </p:attrNameLst>
                                      </p:cBhvr>
                                      <p:to>
                                        <p:strVal val="visible"/>
                                      </p:to>
                                    </p:set>
                                    <p:animEffect transition="in" filter="dissolve">
                                      <p:cBhvr>
                                        <p:cTn id="17" dur="500"/>
                                        <p:tgtEl>
                                          <p:spTgt spid="51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8" grpId="0"/>
      <p:bldP spid="51209" grpId="0"/>
      <p:bldP spid="512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23553"/>
          <p:cNvSpPr>
            <a:spLocks noGrp="1"/>
          </p:cNvSpPr>
          <p:nvPr>
            <p:ph type="title"/>
          </p:nvPr>
        </p:nvSpPr>
        <p:spPr>
          <a:xfrm>
            <a:off x="323850" y="765175"/>
            <a:ext cx="7073900" cy="465138"/>
          </a:xfrm>
        </p:spPr>
        <p:txBody>
          <a:bodyPr anchor="ctr"/>
          <a:lstStyle/>
          <a:p>
            <a:pPr algn="l"/>
            <a:r>
              <a:rPr lang="zh-CN" altLang="en-US" sz="2800" dirty="0">
                <a:solidFill>
                  <a:schemeClr val="tx1"/>
                </a:solidFill>
                <a:latin typeface="华文行楷" panose="02010800040101010101" pitchFamily="2" charset="-122"/>
                <a:ea typeface="华文行楷" panose="02010800040101010101" pitchFamily="2" charset="-122"/>
              </a:rPr>
              <a:t>集成运放的非线性应用</a:t>
            </a:r>
          </a:p>
        </p:txBody>
      </p:sp>
      <p:sp>
        <p:nvSpPr>
          <p:cNvPr id="23555" name="文本框 23554"/>
          <p:cNvSpPr txBox="1"/>
          <p:nvPr/>
        </p:nvSpPr>
        <p:spPr>
          <a:xfrm>
            <a:off x="877888" y="1310323"/>
            <a:ext cx="6858000" cy="457200"/>
          </a:xfrm>
          <a:prstGeom prst="rect">
            <a:avLst/>
          </a:prstGeom>
          <a:noFill/>
          <a:ln w="9525">
            <a:noFill/>
          </a:ln>
        </p:spPr>
        <p:txBody>
          <a:bodyPr>
            <a:spAutoFit/>
          </a:bodyPr>
          <a:lstStyle/>
          <a:p>
            <a:pPr>
              <a:spcBef>
                <a:spcPct val="50000"/>
              </a:spcBef>
            </a:pPr>
            <a:r>
              <a:rPr lang="zh-CN" altLang="en-US" sz="2400" b="1" dirty="0">
                <a:latin typeface="Times New Roman" panose="02020603050405020304" pitchFamily="18" charset="0"/>
              </a:rPr>
              <a:t>电路特征：集成运放处于开环或仅引入正反馈</a:t>
            </a:r>
          </a:p>
        </p:txBody>
      </p:sp>
      <p:sp>
        <p:nvSpPr>
          <p:cNvPr id="23556" name="文本框 23555"/>
          <p:cNvSpPr txBox="1"/>
          <p:nvPr/>
        </p:nvSpPr>
        <p:spPr>
          <a:xfrm>
            <a:off x="573088" y="3605213"/>
            <a:ext cx="5151437" cy="457200"/>
          </a:xfrm>
          <a:prstGeom prst="rect">
            <a:avLst/>
          </a:prstGeom>
          <a:noFill/>
          <a:ln w="9525">
            <a:noFill/>
          </a:ln>
        </p:spPr>
        <p:txBody>
          <a:bodyPr>
            <a:spAutoFit/>
          </a:bodyPr>
          <a:lstStyle/>
          <a:p>
            <a:pPr>
              <a:spcBef>
                <a:spcPct val="50000"/>
              </a:spcBef>
            </a:pPr>
            <a:r>
              <a:rPr lang="zh-CN" altLang="en-US" sz="2400" b="1" dirty="0">
                <a:latin typeface="Times New Roman" panose="02020603050405020304" pitchFamily="18" charset="0"/>
              </a:rPr>
              <a:t>理想运放工作在非线性区的特点：</a:t>
            </a:r>
          </a:p>
        </p:txBody>
      </p:sp>
      <p:sp>
        <p:nvSpPr>
          <p:cNvPr id="23557" name="文本框 23556"/>
          <p:cNvSpPr txBox="1"/>
          <p:nvPr/>
        </p:nvSpPr>
        <p:spPr>
          <a:xfrm>
            <a:off x="827088" y="4005263"/>
            <a:ext cx="4191000" cy="1406525"/>
          </a:xfrm>
          <a:prstGeom prst="rect">
            <a:avLst/>
          </a:prstGeom>
          <a:noFill/>
          <a:ln w="9525">
            <a:noFill/>
          </a:ln>
        </p:spPr>
        <p:txBody>
          <a:bodyPr>
            <a:spAutoFit/>
          </a:bodyPr>
          <a:lstStyle/>
          <a:p>
            <a:pPr>
              <a:lnSpc>
                <a:spcPct val="120000"/>
              </a:lnSpc>
            </a:pPr>
            <a:r>
              <a:rPr lang="en-US" altLang="zh-CN" sz="2400" b="1" dirty="0">
                <a:latin typeface="Times New Roman" panose="02020603050405020304" pitchFamily="18" charset="0"/>
              </a:rPr>
              <a:t>1) </a:t>
            </a:r>
            <a:r>
              <a:rPr lang="zh-CN" altLang="en-US" sz="2400" b="1" dirty="0">
                <a:latin typeface="Times New Roman" panose="02020603050405020304" pitchFamily="18" charset="0"/>
              </a:rPr>
              <a:t>净输入电流为</a:t>
            </a:r>
            <a:r>
              <a:rPr lang="en-US" altLang="zh-CN" sz="2400" b="1">
                <a:latin typeface="Times New Roman" panose="02020603050405020304" pitchFamily="18" charset="0"/>
              </a:rPr>
              <a:t>0</a:t>
            </a:r>
          </a:p>
          <a:p>
            <a:pPr>
              <a:lnSpc>
                <a:spcPct val="120000"/>
              </a:lnSpc>
            </a:pPr>
            <a:r>
              <a:rPr lang="en-US" altLang="zh-CN" sz="2400" b="1">
                <a:latin typeface="Times New Roman" panose="02020603050405020304" pitchFamily="18" charset="0"/>
              </a:rPr>
              <a:t>2) </a:t>
            </a:r>
            <a:r>
              <a:rPr lang="en-US" altLang="zh-CN" sz="2400" b="1" i="1" err="1">
                <a:latin typeface="Times New Roman" panose="02020603050405020304" pitchFamily="18" charset="0"/>
              </a:rPr>
              <a:t>u</a:t>
            </a:r>
            <a:r>
              <a:rPr lang="en-US" altLang="zh-CN" sz="2400" b="1" baseline="-25000" err="1">
                <a:latin typeface="Times New Roman" panose="02020603050405020304" pitchFamily="18" charset="0"/>
              </a:rPr>
              <a:t>P</a:t>
            </a:r>
            <a:r>
              <a:rPr lang="en-US" altLang="zh-CN" sz="2400" b="1">
                <a:latin typeface="Times New Roman" panose="02020603050405020304" pitchFamily="18" charset="0"/>
              </a:rPr>
              <a:t>&gt; </a:t>
            </a:r>
            <a:r>
              <a:rPr lang="en-US" altLang="zh-CN" sz="2400" b="1" i="1" err="1">
                <a:latin typeface="Times New Roman" panose="02020603050405020304" pitchFamily="18" charset="0"/>
              </a:rPr>
              <a:t>u</a:t>
            </a:r>
            <a:r>
              <a:rPr lang="en-US" altLang="zh-CN" sz="2400" b="1" baseline="-25000" err="1">
                <a:latin typeface="Times New Roman" panose="02020603050405020304" pitchFamily="18" charset="0"/>
              </a:rPr>
              <a:t>N</a:t>
            </a:r>
            <a:r>
              <a:rPr lang="zh-CN" altLang="zh-CN" sz="2400" b="1" dirty="0">
                <a:latin typeface="Times New Roman" panose="02020603050405020304" pitchFamily="18" charset="0"/>
              </a:rPr>
              <a:t>时，</a:t>
            </a:r>
            <a:r>
              <a:rPr lang="en-US" altLang="zh-CN" sz="2400" b="1">
                <a:latin typeface="Times New Roman" panose="02020603050405020304" pitchFamily="18" charset="0"/>
              </a:rPr>
              <a:t> </a:t>
            </a:r>
            <a:r>
              <a:rPr lang="en-US" altLang="zh-CN" sz="2400" b="1" i="1" err="1">
                <a:latin typeface="Times New Roman" panose="02020603050405020304" pitchFamily="18" charset="0"/>
              </a:rPr>
              <a:t>u</a:t>
            </a:r>
            <a:r>
              <a:rPr lang="en-US" altLang="zh-CN" sz="2400" b="1" baseline="-25000" err="1">
                <a:latin typeface="Times New Roman" panose="02020603050405020304" pitchFamily="18" charset="0"/>
              </a:rPr>
              <a:t>O</a:t>
            </a:r>
            <a:r>
              <a:rPr lang="zh-CN" altLang="en-US" sz="2400" b="1" dirty="0">
                <a:latin typeface="Times New Roman" panose="02020603050405020304" pitchFamily="18" charset="0"/>
              </a:rPr>
              <a:t>＝＋</a:t>
            </a:r>
            <a:r>
              <a:rPr lang="en-US" altLang="zh-CN" sz="2400" b="1" i="1">
                <a:latin typeface="Times New Roman" panose="02020603050405020304" pitchFamily="18" charset="0"/>
              </a:rPr>
              <a:t>U</a:t>
            </a:r>
            <a:r>
              <a:rPr lang="en-US" altLang="zh-CN" sz="2400" b="1" baseline="-25000">
                <a:latin typeface="Times New Roman" panose="02020603050405020304" pitchFamily="18" charset="0"/>
              </a:rPr>
              <a:t>OM                   </a:t>
            </a:r>
            <a:r>
              <a:rPr lang="en-US" altLang="zh-CN" sz="2400" b="1" i="1" err="1">
                <a:latin typeface="Times New Roman" panose="02020603050405020304" pitchFamily="18" charset="0"/>
              </a:rPr>
              <a:t>u</a:t>
            </a:r>
            <a:r>
              <a:rPr lang="en-US" altLang="zh-CN" sz="2400" b="1" baseline="-25000" err="1">
                <a:latin typeface="Times New Roman" panose="02020603050405020304" pitchFamily="18" charset="0"/>
              </a:rPr>
              <a:t>P</a:t>
            </a:r>
            <a:r>
              <a:rPr lang="en-US" altLang="zh-CN" sz="2400" b="1">
                <a:latin typeface="Times New Roman" panose="02020603050405020304" pitchFamily="18" charset="0"/>
              </a:rPr>
              <a:t>&lt; </a:t>
            </a:r>
            <a:r>
              <a:rPr lang="en-US" altLang="zh-CN" sz="2400" b="1" i="1" err="1">
                <a:latin typeface="Times New Roman" panose="02020603050405020304" pitchFamily="18" charset="0"/>
              </a:rPr>
              <a:t>u</a:t>
            </a:r>
            <a:r>
              <a:rPr lang="en-US" altLang="zh-CN" sz="2400" b="1" baseline="-25000" err="1">
                <a:latin typeface="Times New Roman" panose="02020603050405020304" pitchFamily="18" charset="0"/>
              </a:rPr>
              <a:t>N</a:t>
            </a:r>
            <a:r>
              <a:rPr lang="zh-CN" altLang="zh-CN" sz="2400" b="1" dirty="0">
                <a:latin typeface="Times New Roman" panose="02020603050405020304" pitchFamily="18" charset="0"/>
              </a:rPr>
              <a:t>时，</a:t>
            </a:r>
            <a:r>
              <a:rPr lang="en-US" altLang="zh-CN" sz="2400" b="1">
                <a:latin typeface="Times New Roman" panose="02020603050405020304" pitchFamily="18" charset="0"/>
              </a:rPr>
              <a:t> </a:t>
            </a:r>
            <a:r>
              <a:rPr lang="en-US" altLang="zh-CN" sz="2400" b="1" i="1" err="1">
                <a:latin typeface="Times New Roman" panose="02020603050405020304" pitchFamily="18" charset="0"/>
              </a:rPr>
              <a:t>u</a:t>
            </a:r>
            <a:r>
              <a:rPr lang="en-US" altLang="zh-CN" sz="2400" b="1" baseline="-25000" err="1">
                <a:latin typeface="Times New Roman" panose="02020603050405020304" pitchFamily="18" charset="0"/>
              </a:rPr>
              <a:t>O</a:t>
            </a:r>
            <a:r>
              <a:rPr lang="zh-CN" altLang="en-US" sz="2400" b="1">
                <a:latin typeface="Times New Roman" panose="02020603050405020304" pitchFamily="18" charset="0"/>
              </a:rPr>
              <a:t>＝－</a:t>
            </a:r>
            <a:r>
              <a:rPr lang="en-US" altLang="zh-CN" sz="2400" b="1" i="1">
                <a:latin typeface="Times New Roman" panose="02020603050405020304" pitchFamily="18" charset="0"/>
              </a:rPr>
              <a:t>U</a:t>
            </a:r>
            <a:r>
              <a:rPr lang="en-US" altLang="zh-CN" sz="2400" b="1" baseline="-25000">
                <a:latin typeface="Times New Roman" panose="02020603050405020304" pitchFamily="18" charset="0"/>
              </a:rPr>
              <a:t>OM</a:t>
            </a:r>
          </a:p>
        </p:txBody>
      </p:sp>
      <p:graphicFrame>
        <p:nvGraphicFramePr>
          <p:cNvPr id="23558" name="对象 23557"/>
          <p:cNvGraphicFramePr/>
          <p:nvPr/>
        </p:nvGraphicFramePr>
        <p:xfrm>
          <a:off x="1258888" y="1700213"/>
          <a:ext cx="5486400" cy="1724025"/>
        </p:xfrm>
        <a:graphic>
          <a:graphicData uri="http://schemas.openxmlformats.org/presentationml/2006/ole">
            <mc:AlternateContent xmlns:mc="http://schemas.openxmlformats.org/markup-compatibility/2006">
              <mc:Choice xmlns:v="urn:schemas-microsoft-com:vml" Requires="v">
                <p:oleObj spid="_x0000_s27657" r:id="rId3" imgW="19326225" imgH="6067425" progId="MSPhotoEd.3">
                  <p:embed/>
                </p:oleObj>
              </mc:Choice>
              <mc:Fallback>
                <p:oleObj r:id="rId3" imgW="19326225" imgH="6067425" progId="MSPhotoEd.3">
                  <p:embed/>
                  <p:pic>
                    <p:nvPicPr>
                      <p:cNvPr id="0" name="图片 3143"/>
                      <p:cNvPicPr/>
                      <p:nvPr/>
                    </p:nvPicPr>
                    <p:blipFill>
                      <a:blip r:embed="rId4"/>
                      <a:stretch>
                        <a:fillRect/>
                      </a:stretch>
                    </p:blipFill>
                    <p:spPr>
                      <a:xfrm>
                        <a:off x="1258888" y="1700213"/>
                        <a:ext cx="5486400" cy="1724025"/>
                      </a:xfrm>
                      <a:prstGeom prst="rect">
                        <a:avLst/>
                      </a:prstGeom>
                      <a:noFill/>
                      <a:ln w="38100">
                        <a:noFill/>
                        <a:miter/>
                      </a:ln>
                    </p:spPr>
                  </p:pic>
                </p:oleObj>
              </mc:Fallback>
            </mc:AlternateContent>
          </a:graphicData>
        </a:graphic>
      </p:graphicFrame>
      <p:graphicFrame>
        <p:nvGraphicFramePr>
          <p:cNvPr id="23559" name="对象 23558"/>
          <p:cNvGraphicFramePr/>
          <p:nvPr/>
        </p:nvGraphicFramePr>
        <p:xfrm>
          <a:off x="5364163" y="3500438"/>
          <a:ext cx="3124200" cy="2505075"/>
        </p:xfrm>
        <a:graphic>
          <a:graphicData uri="http://schemas.openxmlformats.org/presentationml/2006/ole">
            <mc:AlternateContent xmlns:mc="http://schemas.openxmlformats.org/markup-compatibility/2006">
              <mc:Choice xmlns:v="urn:schemas-microsoft-com:vml" Requires="v">
                <p:oleObj spid="_x0000_s27658" r:id="rId5" imgW="11934825" imgH="9572625" progId="MSPhotoEd.3">
                  <p:embed/>
                </p:oleObj>
              </mc:Choice>
              <mc:Fallback>
                <p:oleObj r:id="rId5" imgW="11934825" imgH="9572625" progId="MSPhotoEd.3">
                  <p:embed/>
                  <p:pic>
                    <p:nvPicPr>
                      <p:cNvPr id="0" name="图片 3142"/>
                      <p:cNvPicPr/>
                      <p:nvPr/>
                    </p:nvPicPr>
                    <p:blipFill>
                      <a:blip r:embed="rId6"/>
                      <a:stretch>
                        <a:fillRect/>
                      </a:stretch>
                    </p:blipFill>
                    <p:spPr>
                      <a:xfrm>
                        <a:off x="5364163" y="3500438"/>
                        <a:ext cx="3124200" cy="2505075"/>
                      </a:xfrm>
                      <a:prstGeom prst="rect">
                        <a:avLst/>
                      </a:prstGeom>
                      <a:noFill/>
                      <a:ln w="38100">
                        <a:noFill/>
                        <a:miter/>
                      </a:ln>
                    </p:spPr>
                  </p:pic>
                </p:oleObj>
              </mc:Fallback>
            </mc:AlternateContent>
          </a:graphicData>
        </a:graphic>
      </p:graphicFrame>
      <p:sp>
        <p:nvSpPr>
          <p:cNvPr id="23560" name="线形标注 1 23559"/>
          <p:cNvSpPr/>
          <p:nvPr/>
        </p:nvSpPr>
        <p:spPr>
          <a:xfrm>
            <a:off x="6556375" y="2170113"/>
            <a:ext cx="1579563" cy="473075"/>
          </a:xfrm>
          <a:prstGeom prst="borderCallout1">
            <a:avLst>
              <a:gd name="adj1" fmla="val 24162"/>
              <a:gd name="adj2" fmla="val -4824"/>
              <a:gd name="adj3" fmla="val -21477"/>
              <a:gd name="adj4" fmla="val -54977"/>
            </a:avLst>
          </a:prstGeom>
          <a:solidFill>
            <a:srgbClr val="66FFFF"/>
          </a:solidFill>
          <a:ln w="19050" cap="flat" cmpd="sng">
            <a:solidFill>
              <a:srgbClr val="FF0000"/>
            </a:solidFill>
            <a:prstDash val="solid"/>
            <a:miter/>
            <a:headEnd type="none" w="med" len="med"/>
            <a:tailEnd type="none" w="med" len="med"/>
          </a:ln>
        </p:spPr>
        <p:txBody>
          <a:bodyPr/>
          <a:lstStyle/>
          <a:p>
            <a:pPr algn="ctr"/>
            <a:r>
              <a:rPr lang="zh-CN" altLang="en-US" sz="2400" b="1" dirty="0">
                <a:latin typeface="Times New Roman" panose="02020603050405020304" pitchFamily="18" charset="0"/>
              </a:rPr>
              <a:t>无源网络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wipe(left)">
                                      <p:cBhvr>
                                        <p:cTn id="7" dur="500"/>
                                        <p:tgtEl>
                                          <p:spTgt spid="23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558"/>
                                        </p:tgtEl>
                                        <p:attrNameLst>
                                          <p:attrName>style.visibility</p:attrName>
                                        </p:attrNameLst>
                                      </p:cBhvr>
                                      <p:to>
                                        <p:strVal val="visible"/>
                                      </p:to>
                                    </p:set>
                                    <p:animEffect transition="in" filter="wipe(left)">
                                      <p:cBhvr>
                                        <p:cTn id="12" dur="500"/>
                                        <p:tgtEl>
                                          <p:spTgt spid="2355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560">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56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3556">
                                            <p:txEl>
                                              <p:pRg st="0" end="0"/>
                                            </p:txEl>
                                          </p:spTgt>
                                        </p:tgtEl>
                                        <p:attrNameLst>
                                          <p:attrName>style.visibility</p:attrName>
                                        </p:attrNameLst>
                                      </p:cBhvr>
                                      <p:to>
                                        <p:strVal val="visible"/>
                                      </p:to>
                                    </p:set>
                                    <p:animEffect transition="in" filter="wipe(left)">
                                      <p:cBhvr>
                                        <p:cTn id="23" dur="500"/>
                                        <p:tgtEl>
                                          <p:spTgt spid="23556">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3559"/>
                                        </p:tgtEl>
                                        <p:attrNameLst>
                                          <p:attrName>style.visibility</p:attrName>
                                        </p:attrNameLst>
                                      </p:cBhvr>
                                      <p:to>
                                        <p:strVal val="visible"/>
                                      </p:to>
                                    </p:set>
                                    <p:animEffect transition="in" filter="wipe(left)">
                                      <p:cBhvr>
                                        <p:cTn id="28" dur="500"/>
                                        <p:tgtEl>
                                          <p:spTgt spid="2355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3557">
                                            <p:txEl>
                                              <p:pRg st="0" end="0"/>
                                            </p:txEl>
                                          </p:spTgt>
                                        </p:tgtEl>
                                        <p:attrNameLst>
                                          <p:attrName>style.visibility</p:attrName>
                                        </p:attrNameLst>
                                      </p:cBhvr>
                                      <p:to>
                                        <p:strVal val="visible"/>
                                      </p:to>
                                    </p:set>
                                    <p:animEffect transition="in" filter="wipe(left)">
                                      <p:cBhvr>
                                        <p:cTn id="33" dur="500"/>
                                        <p:tgtEl>
                                          <p:spTgt spid="23557">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3557">
                                            <p:txEl>
                                              <p:pRg st="1" end="1"/>
                                            </p:txEl>
                                          </p:spTgt>
                                        </p:tgtEl>
                                        <p:attrNameLst>
                                          <p:attrName>style.visibility</p:attrName>
                                        </p:attrNameLst>
                                      </p:cBhvr>
                                      <p:to>
                                        <p:strVal val="visible"/>
                                      </p:to>
                                    </p:set>
                                    <p:animEffect transition="in" filter="wipe(left)">
                                      <p:cBhvr>
                                        <p:cTn id="38" dur="500"/>
                                        <p:tgtEl>
                                          <p:spTgt spid="2355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P spid="23556" grpId="0" build="p"/>
      <p:bldP spid="23557" grpId="0" build="p"/>
      <p:bldP spid="23560" grpId="0" build="allAtOnce"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21505"/>
          <p:cNvSpPr>
            <a:spLocks noGrp="1"/>
          </p:cNvSpPr>
          <p:nvPr>
            <p:ph type="title"/>
          </p:nvPr>
        </p:nvSpPr>
        <p:spPr>
          <a:xfrm>
            <a:off x="250825" y="836930"/>
            <a:ext cx="5931535" cy="575945"/>
          </a:xfrm>
        </p:spPr>
        <p:txBody>
          <a:bodyPr anchor="ctr"/>
          <a:lstStyle/>
          <a:p>
            <a:pPr algn="l"/>
            <a:r>
              <a:rPr lang="zh-CN" altLang="en-US" sz="3600" dirty="0">
                <a:ea typeface="华文行楷" panose="02010800040101010101" pitchFamily="2" charset="-122"/>
              </a:rPr>
              <a:t>二、电压比较器</a:t>
            </a:r>
            <a:endParaRPr lang="zh-CN" altLang="en-US" sz="3600" dirty="0">
              <a:latin typeface="隶书" panose="02010509060101010101" pitchFamily="49" charset="-122"/>
              <a:ea typeface="华文行楷" panose="02010800040101010101" pitchFamily="2" charset="-122"/>
            </a:endParaRPr>
          </a:p>
        </p:txBody>
      </p:sp>
      <p:sp>
        <p:nvSpPr>
          <p:cNvPr id="21507" name="文本框 21506"/>
          <p:cNvSpPr txBox="1"/>
          <p:nvPr/>
        </p:nvSpPr>
        <p:spPr>
          <a:xfrm>
            <a:off x="609600" y="1447800"/>
            <a:ext cx="8210550" cy="2219960"/>
          </a:xfrm>
          <a:prstGeom prst="rect">
            <a:avLst/>
          </a:prstGeom>
          <a:noFill/>
          <a:ln w="9525">
            <a:noFill/>
          </a:ln>
        </p:spPr>
        <p:txBody>
          <a:bodyPr>
            <a:spAutoFit/>
          </a:bodyPr>
          <a:lstStyle/>
          <a:p>
            <a:pPr>
              <a:spcBef>
                <a:spcPct val="10000"/>
              </a:spcBef>
            </a:pPr>
            <a:r>
              <a:rPr lang="en-US" altLang="zh-CN" sz="2800" dirty="0">
                <a:solidFill>
                  <a:schemeClr val="tx2"/>
                </a:solidFill>
                <a:latin typeface="华文行楷" panose="02010800040101010101" pitchFamily="2" charset="-122"/>
                <a:ea typeface="华文行楷" panose="02010800040101010101" pitchFamily="2" charset="-122"/>
              </a:rPr>
              <a:t>1.  </a:t>
            </a:r>
            <a:r>
              <a:rPr lang="zh-CN" altLang="en-US" sz="2800" dirty="0">
                <a:solidFill>
                  <a:schemeClr val="tx2"/>
                </a:solidFill>
                <a:latin typeface="华文行楷" panose="02010800040101010101" pitchFamily="2" charset="-122"/>
                <a:ea typeface="华文行楷" panose="02010800040101010101" pitchFamily="2" charset="-122"/>
              </a:rPr>
              <a:t>电压比较器的功能</a:t>
            </a:r>
            <a:r>
              <a:rPr lang="zh-CN" altLang="en-US" sz="2400" b="1" dirty="0">
                <a:solidFill>
                  <a:schemeClr val="tx2"/>
                </a:solidFill>
                <a:latin typeface="Times New Roman" panose="02020603050405020304" pitchFamily="18" charset="0"/>
              </a:rPr>
              <a:t>：比较电压的大小。</a:t>
            </a:r>
          </a:p>
          <a:p>
            <a:pPr>
              <a:lnSpc>
                <a:spcPct val="115000"/>
              </a:lnSpc>
            </a:pPr>
            <a:r>
              <a:rPr lang="zh-CN" altLang="en-US" sz="2400" b="1" dirty="0">
                <a:solidFill>
                  <a:schemeClr val="tx2"/>
                </a:solidFill>
                <a:latin typeface="Times New Roman" panose="02020603050405020304" pitchFamily="18" charset="0"/>
              </a:rPr>
              <a:t>    输入电压是模拟信号；输出电压表示比较的结果，只有高电平和低电平两种情况，为二值信号。使输出产生跃变的输入电压称为</a:t>
            </a:r>
            <a:r>
              <a:rPr lang="zh-CN" altLang="en-US" sz="2400" b="1" dirty="0">
                <a:solidFill>
                  <a:srgbClr val="FF0000"/>
                </a:solidFill>
                <a:latin typeface="Times New Roman" panose="02020603050405020304" pitchFamily="18" charset="0"/>
              </a:rPr>
              <a:t>阈值电压</a:t>
            </a:r>
            <a:r>
              <a:rPr lang="en-US" altLang="zh-CN" sz="2400" b="1" dirty="0">
                <a:solidFill>
                  <a:srgbClr val="FF0000"/>
                </a:solidFill>
                <a:latin typeface="Times New Roman" panose="02020603050405020304" pitchFamily="18" charset="0"/>
              </a:rPr>
              <a:t>(</a:t>
            </a:r>
            <a:r>
              <a:rPr lang="zh-CN" altLang="en-US" sz="2400" b="1" dirty="0">
                <a:solidFill>
                  <a:srgbClr val="FF0000"/>
                </a:solidFill>
                <a:latin typeface="Times New Roman" panose="02020603050405020304" pitchFamily="18" charset="0"/>
              </a:rPr>
              <a:t>也称门限电压</a:t>
            </a:r>
            <a:r>
              <a:rPr lang="en-US" altLang="zh-CN" sz="2400" b="1">
                <a:solidFill>
                  <a:srgbClr val="FF0000"/>
                </a:solidFill>
                <a:latin typeface="Times New Roman" panose="02020603050405020304" pitchFamily="18" charset="0"/>
              </a:rPr>
              <a:t>)</a:t>
            </a:r>
            <a:r>
              <a:rPr lang="zh-CN" altLang="en-US" sz="2400" b="1" dirty="0">
                <a:solidFill>
                  <a:schemeClr val="tx2"/>
                </a:solidFill>
                <a:latin typeface="Times New Roman" panose="02020603050405020304" pitchFamily="18" charset="0"/>
              </a:rPr>
              <a:t>。</a:t>
            </a:r>
          </a:p>
          <a:p>
            <a:pPr>
              <a:lnSpc>
                <a:spcPct val="115000"/>
              </a:lnSpc>
            </a:pPr>
            <a:r>
              <a:rPr lang="zh-CN" altLang="en-US" sz="2400" b="1" dirty="0">
                <a:solidFill>
                  <a:schemeClr val="tx2"/>
                </a:solidFill>
                <a:latin typeface="Times New Roman" panose="02020603050405020304" pitchFamily="18" charset="0"/>
              </a:rPr>
              <a:t>    广泛用于各种</a:t>
            </a:r>
            <a:r>
              <a:rPr lang="zh-CN" altLang="en-US" sz="2400" b="1" dirty="0">
                <a:solidFill>
                  <a:srgbClr val="FF0000"/>
                </a:solidFill>
                <a:latin typeface="Times New Roman" panose="02020603050405020304" pitchFamily="18" charset="0"/>
              </a:rPr>
              <a:t>判决、报警</a:t>
            </a:r>
            <a:r>
              <a:rPr lang="zh-CN" altLang="en-US" sz="2400" b="1" dirty="0">
                <a:solidFill>
                  <a:schemeClr val="tx2"/>
                </a:solidFill>
                <a:latin typeface="Times New Roman" panose="02020603050405020304" pitchFamily="18" charset="0"/>
              </a:rPr>
              <a:t>等电路中。</a:t>
            </a:r>
          </a:p>
        </p:txBody>
      </p:sp>
      <p:sp>
        <p:nvSpPr>
          <p:cNvPr id="21508" name="文本框 21507"/>
          <p:cNvSpPr txBox="1"/>
          <p:nvPr/>
        </p:nvSpPr>
        <p:spPr>
          <a:xfrm>
            <a:off x="609600" y="3733800"/>
            <a:ext cx="7772400" cy="521970"/>
          </a:xfrm>
          <a:prstGeom prst="rect">
            <a:avLst/>
          </a:prstGeom>
          <a:noFill/>
          <a:ln w="9525">
            <a:noFill/>
          </a:ln>
        </p:spPr>
        <p:txBody>
          <a:bodyPr>
            <a:spAutoFit/>
          </a:bodyPr>
          <a:lstStyle/>
          <a:p>
            <a:pPr>
              <a:spcAft>
                <a:spcPct val="20000"/>
              </a:spcAft>
            </a:pPr>
            <a:r>
              <a:rPr lang="en-US" altLang="zh-CN" sz="2800" dirty="0">
                <a:solidFill>
                  <a:schemeClr val="tx2"/>
                </a:solidFill>
                <a:latin typeface="华文行楷" panose="02010800040101010101" pitchFamily="2" charset="-122"/>
                <a:ea typeface="华文行楷" panose="02010800040101010101" pitchFamily="2" charset="-122"/>
              </a:rPr>
              <a:t>2.  </a:t>
            </a:r>
            <a:r>
              <a:rPr lang="zh-CN" altLang="en-US" sz="2800" dirty="0">
                <a:solidFill>
                  <a:schemeClr val="tx2"/>
                </a:solidFill>
                <a:latin typeface="华文行楷" panose="02010800040101010101" pitchFamily="2" charset="-122"/>
                <a:ea typeface="华文行楷" panose="02010800040101010101" pitchFamily="2" charset="-122"/>
              </a:rPr>
              <a:t>电压比较器的描述方法</a:t>
            </a:r>
            <a:r>
              <a:rPr lang="zh-CN" altLang="en-US" b="1" dirty="0">
                <a:solidFill>
                  <a:schemeClr val="tx2"/>
                </a:solidFill>
                <a:latin typeface="Times New Roman" panose="02020603050405020304" pitchFamily="18" charset="0"/>
              </a:rPr>
              <a:t> </a:t>
            </a:r>
            <a:r>
              <a:rPr lang="en-US" altLang="zh-CN" b="1" dirty="0">
                <a:solidFill>
                  <a:schemeClr val="tx2"/>
                </a:solidFill>
                <a:latin typeface="Times New Roman" panose="02020603050405020304" pitchFamily="18" charset="0"/>
              </a:rPr>
              <a:t>:</a:t>
            </a:r>
            <a:r>
              <a:rPr lang="zh-CN" altLang="en-US" sz="2400" b="1" dirty="0">
                <a:solidFill>
                  <a:schemeClr val="tx2"/>
                </a:solidFill>
                <a:latin typeface="Times New Roman" panose="02020603050405020304" pitchFamily="18" charset="0"/>
              </a:rPr>
              <a:t>电压传输特性 </a:t>
            </a:r>
            <a:r>
              <a:rPr lang="en-US" altLang="zh-CN" sz="2400" b="1" i="1" err="1">
                <a:solidFill>
                  <a:schemeClr val="tx2"/>
                </a:solidFill>
                <a:latin typeface="Times New Roman" panose="02020603050405020304" pitchFamily="18" charset="0"/>
              </a:rPr>
              <a:t>u</a:t>
            </a:r>
            <a:r>
              <a:rPr lang="en-US" altLang="zh-CN" sz="2400" b="1" baseline="-25000" err="1">
                <a:solidFill>
                  <a:schemeClr val="tx2"/>
                </a:solidFill>
                <a:latin typeface="Times New Roman" panose="02020603050405020304" pitchFamily="18" charset="0"/>
              </a:rPr>
              <a:t>O</a:t>
            </a:r>
            <a:r>
              <a:rPr lang="zh-CN" altLang="en-US" sz="2400" b="1">
                <a:solidFill>
                  <a:schemeClr val="tx2"/>
                </a:solidFill>
                <a:latin typeface="Times New Roman" panose="02020603050405020304" pitchFamily="18" charset="0"/>
              </a:rPr>
              <a:t>＝</a:t>
            </a:r>
            <a:r>
              <a:rPr lang="en-US" altLang="zh-CN" sz="2400" b="1" i="1" err="1">
                <a:solidFill>
                  <a:schemeClr val="tx2"/>
                </a:solidFill>
                <a:latin typeface="Times New Roman" panose="02020603050405020304" pitchFamily="18" charset="0"/>
              </a:rPr>
              <a:t>f</a:t>
            </a:r>
            <a:r>
              <a:rPr lang="en-US" altLang="zh-CN" sz="2400" b="1" err="1">
                <a:solidFill>
                  <a:schemeClr val="tx2"/>
                </a:solidFill>
                <a:latin typeface="Times New Roman" panose="02020603050405020304" pitchFamily="18" charset="0"/>
              </a:rPr>
              <a:t>(</a:t>
            </a:r>
            <a:r>
              <a:rPr lang="en-US" altLang="zh-CN" sz="2400" b="1" i="1" err="1">
                <a:solidFill>
                  <a:schemeClr val="tx2"/>
                </a:solidFill>
                <a:latin typeface="Times New Roman" panose="02020603050405020304" pitchFamily="18" charset="0"/>
              </a:rPr>
              <a:t>u</a:t>
            </a:r>
            <a:r>
              <a:rPr lang="en-US" altLang="zh-CN" sz="2400" b="1" baseline="-25000" err="1">
                <a:solidFill>
                  <a:schemeClr val="tx2"/>
                </a:solidFill>
                <a:latin typeface="Times New Roman" panose="02020603050405020304" pitchFamily="18" charset="0"/>
              </a:rPr>
              <a:t>I</a:t>
            </a:r>
            <a:r>
              <a:rPr lang="en-US" altLang="zh-CN" sz="2400" b="1">
                <a:solidFill>
                  <a:schemeClr val="tx2"/>
                </a:solidFill>
                <a:latin typeface="Times New Roman" panose="02020603050405020304" pitchFamily="18" charset="0"/>
              </a:rPr>
              <a:t>)</a:t>
            </a:r>
          </a:p>
        </p:txBody>
      </p:sp>
      <p:sp>
        <p:nvSpPr>
          <p:cNvPr id="21509" name="文本框 21508"/>
          <p:cNvSpPr txBox="1"/>
          <p:nvPr/>
        </p:nvSpPr>
        <p:spPr>
          <a:xfrm>
            <a:off x="838200" y="4114800"/>
            <a:ext cx="7467600" cy="1788795"/>
          </a:xfrm>
          <a:prstGeom prst="rect">
            <a:avLst/>
          </a:prstGeom>
          <a:noFill/>
          <a:ln w="9525">
            <a:noFill/>
          </a:ln>
        </p:spPr>
        <p:txBody>
          <a:bodyPr>
            <a:spAutoFit/>
          </a:bodyPr>
          <a:lstStyle/>
          <a:p>
            <a:pPr>
              <a:lnSpc>
                <a:spcPct val="115000"/>
              </a:lnSpc>
            </a:pPr>
            <a:r>
              <a:rPr lang="zh-CN" altLang="en-US" sz="2400" b="1" dirty="0">
                <a:solidFill>
                  <a:srgbClr val="A50021"/>
                </a:solidFill>
                <a:latin typeface="Times New Roman" panose="02020603050405020304" pitchFamily="18" charset="0"/>
              </a:rPr>
              <a:t>电压传输特性的三个要素：</a:t>
            </a:r>
          </a:p>
          <a:p>
            <a:pPr>
              <a:lnSpc>
                <a:spcPct val="115000"/>
              </a:lnSpc>
            </a:pPr>
            <a:r>
              <a:rPr lang="zh-CN" altLang="en-US" sz="2400" b="1" dirty="0">
                <a:solidFill>
                  <a:schemeClr val="tx2"/>
                </a:solidFill>
                <a:latin typeface="Times New Roman" panose="02020603050405020304" pitchFamily="18" charset="0"/>
              </a:rPr>
              <a:t>（</a:t>
            </a:r>
            <a:r>
              <a:rPr lang="en-US" altLang="zh-CN" sz="2400" b="1" dirty="0">
                <a:solidFill>
                  <a:schemeClr val="tx2"/>
                </a:solidFill>
                <a:latin typeface="Times New Roman" panose="02020603050405020304" pitchFamily="18" charset="0"/>
              </a:rPr>
              <a:t>1</a:t>
            </a:r>
            <a:r>
              <a:rPr lang="zh-CN" altLang="en-US" sz="2400" b="1" dirty="0">
                <a:solidFill>
                  <a:schemeClr val="tx2"/>
                </a:solidFill>
                <a:latin typeface="Times New Roman" panose="02020603050405020304" pitchFamily="18" charset="0"/>
              </a:rPr>
              <a:t>）输出高电平</a:t>
            </a:r>
            <a:r>
              <a:rPr lang="en-US" altLang="zh-CN" sz="2400" b="1" i="1">
                <a:solidFill>
                  <a:schemeClr val="tx2"/>
                </a:solidFill>
                <a:latin typeface="Times New Roman" panose="02020603050405020304" pitchFamily="18" charset="0"/>
              </a:rPr>
              <a:t>U</a:t>
            </a:r>
            <a:r>
              <a:rPr lang="en-US" altLang="zh-CN" sz="2400" b="1" baseline="-25000">
                <a:solidFill>
                  <a:schemeClr val="tx2"/>
                </a:solidFill>
                <a:latin typeface="Times New Roman" panose="02020603050405020304" pitchFamily="18" charset="0"/>
              </a:rPr>
              <a:t>OH</a:t>
            </a:r>
            <a:r>
              <a:rPr lang="zh-CN" altLang="en-US" sz="2400" b="1" dirty="0">
                <a:solidFill>
                  <a:schemeClr val="tx2"/>
                </a:solidFill>
                <a:latin typeface="Times New Roman" panose="02020603050405020304" pitchFamily="18" charset="0"/>
              </a:rPr>
              <a:t>和输出低电平</a:t>
            </a:r>
            <a:r>
              <a:rPr lang="en-US" altLang="zh-CN" sz="2400" b="1" i="1">
                <a:solidFill>
                  <a:schemeClr val="tx2"/>
                </a:solidFill>
                <a:latin typeface="Times New Roman" panose="02020603050405020304" pitchFamily="18" charset="0"/>
              </a:rPr>
              <a:t>U</a:t>
            </a:r>
            <a:r>
              <a:rPr lang="en-US" altLang="zh-CN" sz="2400" b="1" baseline="-25000">
                <a:solidFill>
                  <a:schemeClr val="tx2"/>
                </a:solidFill>
                <a:latin typeface="Times New Roman" panose="02020603050405020304" pitchFamily="18" charset="0"/>
              </a:rPr>
              <a:t>OL</a:t>
            </a:r>
            <a:endParaRPr lang="en-US" altLang="zh-CN" sz="2400" b="1">
              <a:solidFill>
                <a:schemeClr val="tx2"/>
              </a:solidFill>
              <a:latin typeface="Times New Roman" panose="02020603050405020304" pitchFamily="18" charset="0"/>
            </a:endParaRPr>
          </a:p>
          <a:p>
            <a:pPr>
              <a:lnSpc>
                <a:spcPct val="115000"/>
              </a:lnSpc>
            </a:pPr>
            <a:r>
              <a:rPr lang="zh-CN" altLang="en-US" sz="2400" b="1" dirty="0">
                <a:solidFill>
                  <a:schemeClr val="tx2"/>
                </a:solidFill>
                <a:latin typeface="Times New Roman" panose="02020603050405020304" pitchFamily="18" charset="0"/>
              </a:rPr>
              <a:t>（</a:t>
            </a:r>
            <a:r>
              <a:rPr lang="en-US" altLang="zh-CN" sz="2400" b="1" dirty="0">
                <a:solidFill>
                  <a:schemeClr val="tx2"/>
                </a:solidFill>
                <a:latin typeface="Times New Roman" panose="02020603050405020304" pitchFamily="18" charset="0"/>
              </a:rPr>
              <a:t>2</a:t>
            </a:r>
            <a:r>
              <a:rPr lang="zh-CN" altLang="en-US" sz="2400" b="1" dirty="0">
                <a:solidFill>
                  <a:schemeClr val="tx2"/>
                </a:solidFill>
                <a:latin typeface="Times New Roman" panose="02020603050405020304" pitchFamily="18" charset="0"/>
              </a:rPr>
              <a:t>）阈值电压</a:t>
            </a:r>
            <a:r>
              <a:rPr lang="en-US" altLang="zh-CN" sz="2400" b="1" i="1">
                <a:solidFill>
                  <a:schemeClr val="tx2"/>
                </a:solidFill>
                <a:latin typeface="Times New Roman" panose="02020603050405020304" pitchFamily="18" charset="0"/>
              </a:rPr>
              <a:t>U</a:t>
            </a:r>
            <a:r>
              <a:rPr lang="en-US" altLang="zh-CN" sz="2400" b="1" baseline="-25000">
                <a:solidFill>
                  <a:schemeClr val="tx2"/>
                </a:solidFill>
                <a:latin typeface="Times New Roman" panose="02020603050405020304" pitchFamily="18" charset="0"/>
              </a:rPr>
              <a:t>T</a:t>
            </a:r>
            <a:endParaRPr lang="en-US" altLang="zh-CN" sz="2400" b="1">
              <a:solidFill>
                <a:schemeClr val="tx2"/>
              </a:solidFill>
              <a:latin typeface="Times New Roman" panose="02020603050405020304" pitchFamily="18" charset="0"/>
            </a:endParaRPr>
          </a:p>
          <a:p>
            <a:pPr>
              <a:lnSpc>
                <a:spcPct val="115000"/>
              </a:lnSpc>
            </a:pPr>
            <a:r>
              <a:rPr lang="zh-CN" altLang="en-US" sz="2400" b="1" dirty="0">
                <a:solidFill>
                  <a:schemeClr val="tx2"/>
                </a:solidFill>
                <a:latin typeface="Times New Roman" panose="02020603050405020304" pitchFamily="18" charset="0"/>
              </a:rPr>
              <a:t>（</a:t>
            </a:r>
            <a:r>
              <a:rPr lang="en-US" altLang="zh-CN" sz="2400" b="1" dirty="0">
                <a:solidFill>
                  <a:schemeClr val="tx2"/>
                </a:solidFill>
                <a:latin typeface="Times New Roman" panose="02020603050405020304" pitchFamily="18" charset="0"/>
              </a:rPr>
              <a:t>3</a:t>
            </a:r>
            <a:r>
              <a:rPr lang="zh-CN" altLang="en-US" sz="2400" b="1" dirty="0">
                <a:solidFill>
                  <a:schemeClr val="tx2"/>
                </a:solidFill>
                <a:latin typeface="Times New Roman" panose="02020603050405020304" pitchFamily="18" charset="0"/>
              </a:rPr>
              <a:t>）输入电压过阈值电压时输出电压跃变的方向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wipe(left)">
                                      <p:cBhvr>
                                        <p:cTn id="7" dur="500"/>
                                        <p:tgtEl>
                                          <p:spTgt spid="21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wipe(left)">
                                      <p:cBhvr>
                                        <p:cTn id="12" dur="500"/>
                                        <p:tgtEl>
                                          <p:spTgt spid="215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wipe(left)">
                                      <p:cBhvr>
                                        <p:cTn id="17" dur="500"/>
                                        <p:tgtEl>
                                          <p:spTgt spid="215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508">
                                            <p:txEl>
                                              <p:pRg st="0" end="0"/>
                                            </p:txEl>
                                          </p:spTgt>
                                        </p:tgtEl>
                                        <p:attrNameLst>
                                          <p:attrName>style.visibility</p:attrName>
                                        </p:attrNameLst>
                                      </p:cBhvr>
                                      <p:to>
                                        <p:strVal val="visible"/>
                                      </p:to>
                                    </p:set>
                                    <p:animEffect transition="in" filter="wipe(left)">
                                      <p:cBhvr>
                                        <p:cTn id="22" dur="500"/>
                                        <p:tgtEl>
                                          <p:spTgt spid="2150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509">
                                            <p:txEl>
                                              <p:pRg st="0" end="0"/>
                                            </p:txEl>
                                          </p:spTgt>
                                        </p:tgtEl>
                                        <p:attrNameLst>
                                          <p:attrName>style.visibility</p:attrName>
                                        </p:attrNameLst>
                                      </p:cBhvr>
                                      <p:to>
                                        <p:strVal val="visible"/>
                                      </p:to>
                                    </p:set>
                                    <p:animEffect transition="in" filter="wipe(left)">
                                      <p:cBhvr>
                                        <p:cTn id="27" dur="500"/>
                                        <p:tgtEl>
                                          <p:spTgt spid="2150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509">
                                            <p:txEl>
                                              <p:pRg st="1" end="1"/>
                                            </p:txEl>
                                          </p:spTgt>
                                        </p:tgtEl>
                                        <p:attrNameLst>
                                          <p:attrName>style.visibility</p:attrName>
                                        </p:attrNameLst>
                                      </p:cBhvr>
                                      <p:to>
                                        <p:strVal val="visible"/>
                                      </p:to>
                                    </p:set>
                                    <p:animEffect transition="in" filter="wipe(left)">
                                      <p:cBhvr>
                                        <p:cTn id="32" dur="500"/>
                                        <p:tgtEl>
                                          <p:spTgt spid="21509">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509">
                                            <p:txEl>
                                              <p:pRg st="2" end="2"/>
                                            </p:txEl>
                                          </p:spTgt>
                                        </p:tgtEl>
                                        <p:attrNameLst>
                                          <p:attrName>style.visibility</p:attrName>
                                        </p:attrNameLst>
                                      </p:cBhvr>
                                      <p:to>
                                        <p:strVal val="visible"/>
                                      </p:to>
                                    </p:set>
                                    <p:animEffect transition="in" filter="wipe(left)">
                                      <p:cBhvr>
                                        <p:cTn id="37" dur="500"/>
                                        <p:tgtEl>
                                          <p:spTgt spid="21509">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509">
                                            <p:txEl>
                                              <p:pRg st="3" end="3"/>
                                            </p:txEl>
                                          </p:spTgt>
                                        </p:tgtEl>
                                        <p:attrNameLst>
                                          <p:attrName>style.visibility</p:attrName>
                                        </p:attrNameLst>
                                      </p:cBhvr>
                                      <p:to>
                                        <p:strVal val="visible"/>
                                      </p:to>
                                    </p:set>
                                    <p:animEffect transition="in" filter="wipe(left)">
                                      <p:cBhvr>
                                        <p:cTn id="42" dur="500"/>
                                        <p:tgtEl>
                                          <p:spTgt spid="2150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P spid="21508" grpId="0" build="p"/>
      <p:bldP spid="2150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22529"/>
          <p:cNvSpPr>
            <a:spLocks noGrp="1"/>
          </p:cNvSpPr>
          <p:nvPr>
            <p:ph type="title"/>
          </p:nvPr>
        </p:nvSpPr>
        <p:spPr>
          <a:xfrm>
            <a:off x="395288" y="836613"/>
            <a:ext cx="4724400" cy="381000"/>
          </a:xfrm>
        </p:spPr>
        <p:txBody>
          <a:bodyPr anchor="ctr"/>
          <a:lstStyle/>
          <a:p>
            <a:pPr algn="l"/>
            <a:r>
              <a:rPr lang="en-US" altLang="zh-CN" sz="2800" dirty="0">
                <a:latin typeface="华文行楷" panose="02010800040101010101" pitchFamily="2" charset="-122"/>
                <a:ea typeface="华文行楷" panose="02010800040101010101" pitchFamily="2" charset="-122"/>
              </a:rPr>
              <a:t>3. </a:t>
            </a:r>
            <a:r>
              <a:rPr lang="zh-CN" altLang="en-US" sz="2800" dirty="0">
                <a:latin typeface="华文行楷" panose="02010800040101010101" pitchFamily="2" charset="-122"/>
                <a:ea typeface="华文行楷" panose="02010800040101010101" pitchFamily="2" charset="-122"/>
              </a:rPr>
              <a:t>几种常用的电压比较器</a:t>
            </a:r>
          </a:p>
        </p:txBody>
      </p:sp>
      <p:pic>
        <p:nvPicPr>
          <p:cNvPr id="22531" name="图片 22530" descr="Dz080202"/>
          <p:cNvPicPr>
            <a:picLocks noChangeAspect="1"/>
          </p:cNvPicPr>
          <p:nvPr/>
        </p:nvPicPr>
        <p:blipFill>
          <a:blip r:embed="rId3"/>
          <a:srcRect r="68236" b="10086"/>
          <a:stretch>
            <a:fillRect/>
          </a:stretch>
        </p:blipFill>
        <p:spPr>
          <a:xfrm>
            <a:off x="1042988" y="3286125"/>
            <a:ext cx="2286000" cy="2201863"/>
          </a:xfrm>
          <a:prstGeom prst="rect">
            <a:avLst/>
          </a:prstGeom>
          <a:noFill/>
          <a:ln w="9525">
            <a:noFill/>
          </a:ln>
        </p:spPr>
      </p:pic>
      <p:pic>
        <p:nvPicPr>
          <p:cNvPr id="22532" name="图片 22531" descr="Dz080202"/>
          <p:cNvPicPr>
            <a:picLocks noChangeAspect="1"/>
          </p:cNvPicPr>
          <p:nvPr/>
        </p:nvPicPr>
        <p:blipFill>
          <a:blip r:embed="rId3"/>
          <a:srcRect l="65883" t="17291" b="13545"/>
          <a:stretch>
            <a:fillRect/>
          </a:stretch>
        </p:blipFill>
        <p:spPr>
          <a:xfrm>
            <a:off x="5940425" y="3789363"/>
            <a:ext cx="2590800" cy="1785937"/>
          </a:xfrm>
          <a:prstGeom prst="rect">
            <a:avLst/>
          </a:prstGeom>
          <a:noFill/>
          <a:ln w="9525">
            <a:noFill/>
          </a:ln>
        </p:spPr>
      </p:pic>
      <p:pic>
        <p:nvPicPr>
          <p:cNvPr id="22533" name="图片 22532" descr="Dz080202"/>
          <p:cNvPicPr>
            <a:picLocks noChangeAspect="1"/>
          </p:cNvPicPr>
          <p:nvPr/>
        </p:nvPicPr>
        <p:blipFill>
          <a:blip r:embed="rId3"/>
          <a:srcRect l="34117" r="34119" b="10086"/>
          <a:stretch>
            <a:fillRect/>
          </a:stretch>
        </p:blipFill>
        <p:spPr>
          <a:xfrm>
            <a:off x="3419475" y="3430588"/>
            <a:ext cx="2362200" cy="2274887"/>
          </a:xfrm>
          <a:prstGeom prst="rect">
            <a:avLst/>
          </a:prstGeom>
          <a:noFill/>
          <a:ln w="9525">
            <a:noFill/>
          </a:ln>
        </p:spPr>
      </p:pic>
      <p:sp>
        <p:nvSpPr>
          <p:cNvPr id="22534" name="文本框 22533"/>
          <p:cNvSpPr txBox="1"/>
          <p:nvPr/>
        </p:nvSpPr>
        <p:spPr>
          <a:xfrm>
            <a:off x="457200" y="1169988"/>
            <a:ext cx="6400800" cy="460375"/>
          </a:xfrm>
          <a:prstGeom prst="rect">
            <a:avLst/>
          </a:prstGeom>
          <a:noFill/>
          <a:ln w="9525">
            <a:noFill/>
          </a:ln>
        </p:spPr>
        <p:txBody>
          <a:bodyPr>
            <a:spAutoFit/>
          </a:bodyPr>
          <a:lstStyle/>
          <a:p>
            <a:pPr>
              <a:spcBef>
                <a:spcPct val="50000"/>
              </a:spcBef>
            </a:pPr>
            <a:r>
              <a:rPr lang="zh-CN" altLang="en-US" sz="2400" b="1" dirty="0">
                <a:solidFill>
                  <a:schemeClr val="tx2"/>
                </a:solidFill>
                <a:latin typeface="Times New Roman" panose="02020603050405020304" pitchFamily="18" charset="0"/>
              </a:rPr>
              <a:t>（</a:t>
            </a:r>
            <a:r>
              <a:rPr lang="en-US" altLang="zh-CN" sz="2400" b="1" dirty="0">
                <a:solidFill>
                  <a:schemeClr val="tx2"/>
                </a:solidFill>
                <a:latin typeface="Times New Roman" panose="02020603050405020304" pitchFamily="18" charset="0"/>
              </a:rPr>
              <a:t>1</a:t>
            </a:r>
            <a:r>
              <a:rPr lang="zh-CN" altLang="en-US" sz="2400" b="1" dirty="0">
                <a:solidFill>
                  <a:schemeClr val="tx2"/>
                </a:solidFill>
                <a:latin typeface="Times New Roman" panose="02020603050405020304" pitchFamily="18" charset="0"/>
              </a:rPr>
              <a:t>）单限比较器：只有一个阈值电压</a:t>
            </a:r>
          </a:p>
        </p:txBody>
      </p:sp>
      <p:sp>
        <p:nvSpPr>
          <p:cNvPr id="22535" name="文本框 22534"/>
          <p:cNvSpPr txBox="1"/>
          <p:nvPr/>
        </p:nvSpPr>
        <p:spPr>
          <a:xfrm>
            <a:off x="457200" y="5589588"/>
            <a:ext cx="8686800" cy="829945"/>
          </a:xfrm>
          <a:prstGeom prst="rect">
            <a:avLst/>
          </a:prstGeom>
          <a:noFill/>
          <a:ln w="9525">
            <a:noFill/>
          </a:ln>
        </p:spPr>
        <p:txBody>
          <a:bodyPr>
            <a:spAutoFit/>
          </a:bodyPr>
          <a:lstStyle/>
          <a:p>
            <a:r>
              <a:rPr lang="zh-CN" altLang="en-US" sz="2400" b="1" dirty="0">
                <a:solidFill>
                  <a:schemeClr val="tx2"/>
                </a:solidFill>
                <a:latin typeface="Times New Roman" panose="02020603050405020304" pitchFamily="18" charset="0"/>
              </a:rPr>
              <a:t>（</a:t>
            </a:r>
            <a:r>
              <a:rPr lang="en-US" altLang="zh-CN" sz="2400" b="1" dirty="0">
                <a:solidFill>
                  <a:schemeClr val="tx2"/>
                </a:solidFill>
                <a:latin typeface="Times New Roman" panose="02020603050405020304" pitchFamily="18" charset="0"/>
              </a:rPr>
              <a:t>3</a:t>
            </a:r>
            <a:r>
              <a:rPr lang="zh-CN" altLang="en-US" sz="2400" b="1" dirty="0">
                <a:solidFill>
                  <a:schemeClr val="tx2"/>
                </a:solidFill>
                <a:latin typeface="Times New Roman" panose="02020603050405020304" pitchFamily="18" charset="0"/>
              </a:rPr>
              <a:t>）窗口比较器：</a:t>
            </a:r>
          </a:p>
          <a:p>
            <a:r>
              <a:rPr lang="zh-CN" altLang="en-US" sz="2400" b="1" dirty="0">
                <a:solidFill>
                  <a:schemeClr val="tx2"/>
                </a:solidFill>
                <a:latin typeface="Times New Roman" panose="02020603050405020304" pitchFamily="18" charset="0"/>
              </a:rPr>
              <a:t>    有两个阈值电压，输入电压单调变化时输出电压跃变两次。</a:t>
            </a:r>
          </a:p>
        </p:txBody>
      </p:sp>
      <p:sp>
        <p:nvSpPr>
          <p:cNvPr id="22536" name="文本框 22535"/>
          <p:cNvSpPr txBox="1"/>
          <p:nvPr/>
        </p:nvSpPr>
        <p:spPr>
          <a:xfrm>
            <a:off x="468313" y="1558925"/>
            <a:ext cx="8305800" cy="1198880"/>
          </a:xfrm>
          <a:prstGeom prst="rect">
            <a:avLst/>
          </a:prstGeom>
          <a:noFill/>
          <a:ln w="9525">
            <a:noFill/>
          </a:ln>
        </p:spPr>
        <p:txBody>
          <a:bodyPr>
            <a:spAutoFit/>
          </a:bodyPr>
          <a:lstStyle/>
          <a:p>
            <a:r>
              <a:rPr lang="zh-CN" altLang="en-US" sz="2400" b="1" dirty="0">
                <a:solidFill>
                  <a:schemeClr val="tx2"/>
                </a:solidFill>
                <a:latin typeface="Times New Roman" panose="02020603050405020304" pitchFamily="18" charset="0"/>
              </a:rPr>
              <a:t>（</a:t>
            </a:r>
            <a:r>
              <a:rPr lang="en-US" altLang="zh-CN" sz="2400" b="1" dirty="0">
                <a:solidFill>
                  <a:schemeClr val="tx2"/>
                </a:solidFill>
                <a:latin typeface="Times New Roman" panose="02020603050405020304" pitchFamily="18" charset="0"/>
              </a:rPr>
              <a:t>2</a:t>
            </a:r>
            <a:r>
              <a:rPr lang="zh-CN" altLang="en-US" sz="2400" b="1" dirty="0">
                <a:solidFill>
                  <a:schemeClr val="tx2"/>
                </a:solidFill>
                <a:latin typeface="Times New Roman" panose="02020603050405020304" pitchFamily="18" charset="0"/>
              </a:rPr>
              <a:t>）滞回比较器：具有滞回特性</a:t>
            </a:r>
          </a:p>
          <a:p>
            <a:r>
              <a:rPr lang="zh-CN" altLang="en-US" sz="2400" b="1" dirty="0">
                <a:solidFill>
                  <a:schemeClr val="tx2"/>
                </a:solidFill>
                <a:latin typeface="Times New Roman" panose="02020603050405020304" pitchFamily="18" charset="0"/>
              </a:rPr>
              <a:t>    输入电压的变化方向不同，阈值电压也不同，但输入电压单调变化使输出电压只跃变一次。</a:t>
            </a:r>
          </a:p>
        </p:txBody>
      </p:sp>
      <p:grpSp>
        <p:nvGrpSpPr>
          <p:cNvPr id="22537" name="组合 22536"/>
          <p:cNvGrpSpPr/>
          <p:nvPr/>
        </p:nvGrpSpPr>
        <p:grpSpPr>
          <a:xfrm>
            <a:off x="2124075" y="2781300"/>
            <a:ext cx="3556000" cy="460375"/>
            <a:chOff x="1338" y="1706"/>
            <a:chExt cx="2240" cy="290"/>
          </a:xfrm>
        </p:grpSpPr>
        <p:graphicFrame>
          <p:nvGraphicFramePr>
            <p:cNvPr id="22538" name="对象 22537"/>
            <p:cNvGraphicFramePr/>
            <p:nvPr/>
          </p:nvGraphicFramePr>
          <p:xfrm>
            <a:off x="2426" y="1706"/>
            <a:ext cx="1152" cy="281"/>
          </p:xfrm>
          <a:graphic>
            <a:graphicData uri="http://schemas.openxmlformats.org/presentationml/2006/ole">
              <mc:AlternateContent xmlns:mc="http://schemas.openxmlformats.org/markup-compatibility/2006">
                <mc:Choice xmlns:v="urn:schemas-microsoft-com:vml" Requires="v">
                  <p:oleObj spid="_x0000_s28677" r:id="rId4" imgW="1040765" imgH="254000" progId="Equation.3">
                    <p:embed/>
                  </p:oleObj>
                </mc:Choice>
                <mc:Fallback>
                  <p:oleObj r:id="rId4" imgW="1040765" imgH="254000" progId="Equation.3">
                    <p:embed/>
                    <p:pic>
                      <p:nvPicPr>
                        <p:cNvPr id="0" name="图片 3223"/>
                        <p:cNvPicPr/>
                        <p:nvPr/>
                      </p:nvPicPr>
                      <p:blipFill>
                        <a:blip r:embed="rId5"/>
                        <a:stretch>
                          <a:fillRect/>
                        </a:stretch>
                      </p:blipFill>
                      <p:spPr>
                        <a:xfrm>
                          <a:off x="2426" y="1706"/>
                          <a:ext cx="1152" cy="281"/>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22539" name="文本框 22538"/>
            <p:cNvSpPr txBox="1"/>
            <p:nvPr/>
          </p:nvSpPr>
          <p:spPr>
            <a:xfrm>
              <a:off x="1338" y="1706"/>
              <a:ext cx="1316" cy="290"/>
            </a:xfrm>
            <a:prstGeom prst="rect">
              <a:avLst/>
            </a:prstGeom>
            <a:noFill/>
            <a:ln w="9525">
              <a:noFill/>
            </a:ln>
          </p:spPr>
          <p:txBody>
            <a:bodyPr>
              <a:spAutoFit/>
            </a:bodyPr>
            <a:lstStyle/>
            <a:p>
              <a:pPr>
                <a:spcBef>
                  <a:spcPct val="50000"/>
                </a:spcBef>
              </a:pPr>
              <a:r>
                <a:rPr lang="zh-CN" altLang="en-US" sz="2400" b="1" dirty="0">
                  <a:solidFill>
                    <a:schemeClr val="tx2"/>
                  </a:solidFill>
                  <a:latin typeface="Times New Roman" panose="02020603050405020304" pitchFamily="18" charset="0"/>
                </a:rPr>
                <a:t>回差电压：</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4">
                                            <p:txEl>
                                              <p:pRg st="0" end="0"/>
                                            </p:txEl>
                                          </p:spTgt>
                                        </p:tgtEl>
                                        <p:attrNameLst>
                                          <p:attrName>style.visibility</p:attrName>
                                        </p:attrNameLst>
                                      </p:cBhvr>
                                      <p:to>
                                        <p:strVal val="visible"/>
                                      </p:to>
                                    </p:set>
                                    <p:animEffect transition="in" filter="wipe(left)">
                                      <p:cBhvr>
                                        <p:cTn id="7" dur="500"/>
                                        <p:tgtEl>
                                          <p:spTgt spid="225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31"/>
                                        </p:tgtEl>
                                        <p:attrNameLst>
                                          <p:attrName>style.visibility</p:attrName>
                                        </p:attrNameLst>
                                      </p:cBhvr>
                                      <p:to>
                                        <p:strVal val="visible"/>
                                      </p:to>
                                    </p:set>
                                    <p:animEffect transition="in" filter="wipe(left)">
                                      <p:cBhvr>
                                        <p:cTn id="12" dur="500"/>
                                        <p:tgtEl>
                                          <p:spTgt spid="225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36"/>
                                        </p:tgtEl>
                                        <p:attrNameLst>
                                          <p:attrName>style.visibility</p:attrName>
                                        </p:attrNameLst>
                                      </p:cBhvr>
                                      <p:to>
                                        <p:strVal val="visible"/>
                                      </p:to>
                                    </p:set>
                                    <p:animEffect transition="in" filter="wipe(left)">
                                      <p:cBhvr>
                                        <p:cTn id="17" dur="500"/>
                                        <p:tgtEl>
                                          <p:spTgt spid="225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33"/>
                                        </p:tgtEl>
                                        <p:attrNameLst>
                                          <p:attrName>style.visibility</p:attrName>
                                        </p:attrNameLst>
                                      </p:cBhvr>
                                      <p:to>
                                        <p:strVal val="visible"/>
                                      </p:to>
                                    </p:set>
                                    <p:animEffect transition="in" filter="wipe(left)">
                                      <p:cBhvr>
                                        <p:cTn id="22" dur="500"/>
                                        <p:tgtEl>
                                          <p:spTgt spid="22533"/>
                                        </p:tgtEl>
                                      </p:cBhvr>
                                    </p:animEffect>
                                  </p:childTnLst>
                                </p:cTn>
                              </p:par>
                            </p:childTnLst>
                          </p:cTn>
                        </p:par>
                      </p:childTnLst>
                    </p:cTn>
                  </p:par>
                  <p:par>
                    <p:cTn id="23" fill="hold">
                      <p:stCondLst>
                        <p:cond delay="indefinite"/>
                      </p:stCondLst>
                      <p:childTnLst>
                        <p:par>
                          <p:cTn id="24" fill="hold">
                            <p:stCondLst>
                              <p:cond delay="0"/>
                            </p:stCondLst>
                            <p:childTnLst>
                              <p:par>
                                <p:cTn id="25" presetID="17" presetClass="entr" presetSubtype="8" fill="hold" nodeType="clickEffect">
                                  <p:stCondLst>
                                    <p:cond delay="0"/>
                                  </p:stCondLst>
                                  <p:childTnLst>
                                    <p:set>
                                      <p:cBhvr>
                                        <p:cTn id="26" dur="1" fill="hold">
                                          <p:stCondLst>
                                            <p:cond delay="0"/>
                                          </p:stCondLst>
                                        </p:cTn>
                                        <p:tgtEl>
                                          <p:spTgt spid="22537"/>
                                        </p:tgtEl>
                                        <p:attrNameLst>
                                          <p:attrName>style.visibility</p:attrName>
                                        </p:attrNameLst>
                                      </p:cBhvr>
                                      <p:to>
                                        <p:strVal val="visible"/>
                                      </p:to>
                                    </p:set>
                                    <p:anim calcmode="lin" valueType="num">
                                      <p:cBhvr>
                                        <p:cTn id="27" dur="500" fill="hold"/>
                                        <p:tgtEl>
                                          <p:spTgt spid="22537"/>
                                        </p:tgtEl>
                                        <p:attrNameLst>
                                          <p:attrName>ppt_x</p:attrName>
                                        </p:attrNameLst>
                                      </p:cBhvr>
                                      <p:tavLst>
                                        <p:tav tm="0">
                                          <p:val>
                                            <p:strVal val="#ppt_x-#ppt_w/2"/>
                                          </p:val>
                                        </p:tav>
                                        <p:tav tm="100000">
                                          <p:val>
                                            <p:strVal val="#ppt_x"/>
                                          </p:val>
                                        </p:tav>
                                      </p:tavLst>
                                    </p:anim>
                                    <p:anim calcmode="lin" valueType="num">
                                      <p:cBhvr>
                                        <p:cTn id="28" dur="500" fill="hold"/>
                                        <p:tgtEl>
                                          <p:spTgt spid="22537"/>
                                        </p:tgtEl>
                                        <p:attrNameLst>
                                          <p:attrName>ppt_y</p:attrName>
                                        </p:attrNameLst>
                                      </p:cBhvr>
                                      <p:tavLst>
                                        <p:tav tm="0">
                                          <p:val>
                                            <p:strVal val="#ppt_y"/>
                                          </p:val>
                                        </p:tav>
                                        <p:tav tm="100000">
                                          <p:val>
                                            <p:strVal val="#ppt_y"/>
                                          </p:val>
                                        </p:tav>
                                      </p:tavLst>
                                    </p:anim>
                                    <p:anim calcmode="lin" valueType="num">
                                      <p:cBhvr>
                                        <p:cTn id="29" dur="500" fill="hold"/>
                                        <p:tgtEl>
                                          <p:spTgt spid="22537"/>
                                        </p:tgtEl>
                                        <p:attrNameLst>
                                          <p:attrName>ppt_w</p:attrName>
                                        </p:attrNameLst>
                                      </p:cBhvr>
                                      <p:tavLst>
                                        <p:tav tm="0">
                                          <p:val>
                                            <p:fltVal val="0"/>
                                          </p:val>
                                        </p:tav>
                                        <p:tav tm="100000">
                                          <p:val>
                                            <p:strVal val="#ppt_w"/>
                                          </p:val>
                                        </p:tav>
                                      </p:tavLst>
                                    </p:anim>
                                    <p:anim calcmode="lin" valueType="num">
                                      <p:cBhvr>
                                        <p:cTn id="30" dur="500" fill="hold"/>
                                        <p:tgtEl>
                                          <p:spTgt spid="22537"/>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2535">
                                            <p:txEl>
                                              <p:pRg st="0" end="0"/>
                                            </p:txEl>
                                          </p:spTgt>
                                        </p:tgtEl>
                                        <p:attrNameLst>
                                          <p:attrName>style.visibility</p:attrName>
                                        </p:attrNameLst>
                                      </p:cBhvr>
                                      <p:to>
                                        <p:strVal val="visible"/>
                                      </p:to>
                                    </p:set>
                                    <p:animEffect transition="in" filter="wipe(left)">
                                      <p:cBhvr>
                                        <p:cTn id="35" dur="500"/>
                                        <p:tgtEl>
                                          <p:spTgt spid="22535">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2535">
                                            <p:txEl>
                                              <p:pRg st="1" end="1"/>
                                            </p:txEl>
                                          </p:spTgt>
                                        </p:tgtEl>
                                        <p:attrNameLst>
                                          <p:attrName>style.visibility</p:attrName>
                                        </p:attrNameLst>
                                      </p:cBhvr>
                                      <p:to>
                                        <p:strVal val="visible"/>
                                      </p:to>
                                    </p:set>
                                    <p:animEffect transition="in" filter="wipe(left)">
                                      <p:cBhvr>
                                        <p:cTn id="40" dur="500"/>
                                        <p:tgtEl>
                                          <p:spTgt spid="22535">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2532"/>
                                        </p:tgtEl>
                                        <p:attrNameLst>
                                          <p:attrName>style.visibility</p:attrName>
                                        </p:attrNameLst>
                                      </p:cBhvr>
                                      <p:to>
                                        <p:strVal val="visible"/>
                                      </p:to>
                                    </p:set>
                                    <p:animEffect transition="in" filter="wipe(left)">
                                      <p:cBhvr>
                                        <p:cTn id="45" dur="5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build="p"/>
      <p:bldP spid="22535" grpId="0" build="p"/>
      <p:bldP spid="2253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nvSpPr>
        <p:spPr bwMode="auto">
          <a:xfrm>
            <a:off x="3641090" y="216377"/>
            <a:ext cx="50292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zh-CN" altLang="en-US" sz="3200">
                <a:solidFill>
                  <a:schemeClr val="tx1"/>
                </a:solidFill>
                <a:ea typeface="华文行楷" panose="02010800040101010101" pitchFamily="2" charset="-122"/>
              </a:rPr>
              <a:t>单限电压比较器</a:t>
            </a:r>
          </a:p>
        </p:txBody>
      </p:sp>
      <p:pic>
        <p:nvPicPr>
          <p:cNvPr id="24579" name="Picture 3" descr="Dz080203"/>
          <p:cNvPicPr>
            <a:picLocks noChangeAspect="1" noChangeArrowheads="1"/>
          </p:cNvPicPr>
          <p:nvPr/>
        </p:nvPicPr>
        <p:blipFill>
          <a:blip r:embed="rId3" cstate="print">
            <a:extLst>
              <a:ext uri="{28A0092B-C50C-407E-A947-70E740481C1C}">
                <a14:useLocalDpi xmlns:a14="http://schemas.microsoft.com/office/drawing/2010/main" val="0"/>
              </a:ext>
            </a:extLst>
          </a:blip>
          <a:srcRect t="23349" r="50301" b="29951"/>
          <a:stretch>
            <a:fillRect/>
          </a:stretch>
        </p:blipFill>
        <p:spPr bwMode="auto">
          <a:xfrm>
            <a:off x="900430" y="1396365"/>
            <a:ext cx="3023235" cy="1365250"/>
          </a:xfrm>
          <a:prstGeom prst="rect">
            <a:avLst/>
          </a:prstGeom>
          <a:noFill/>
          <a:extLst>
            <a:ext uri="{909E8E84-426E-40DD-AFC4-6F175D3DCCD1}">
              <a14:hiddenFill xmlns:a14="http://schemas.microsoft.com/office/drawing/2010/main">
                <a:solidFill>
                  <a:srgbClr val="FFFFFF"/>
                </a:solidFill>
              </a14:hiddenFill>
            </a:ext>
          </a:extLst>
        </p:spPr>
      </p:pic>
      <p:pic>
        <p:nvPicPr>
          <p:cNvPr id="24580" name="Picture 4" descr="Dz080203"/>
          <p:cNvPicPr>
            <a:picLocks noChangeAspect="1" noChangeArrowheads="1"/>
          </p:cNvPicPr>
          <p:nvPr/>
        </p:nvPicPr>
        <p:blipFill>
          <a:blip r:embed="rId3" cstate="print">
            <a:extLst>
              <a:ext uri="{28A0092B-C50C-407E-A947-70E740481C1C}">
                <a14:useLocalDpi xmlns:a14="http://schemas.microsoft.com/office/drawing/2010/main" val="0"/>
              </a:ext>
            </a:extLst>
          </a:blip>
          <a:srcRect l="52905" b="13274"/>
          <a:stretch>
            <a:fillRect/>
          </a:stretch>
        </p:blipFill>
        <p:spPr bwMode="auto">
          <a:xfrm>
            <a:off x="4210050" y="874554"/>
            <a:ext cx="2238375" cy="1981200"/>
          </a:xfrm>
          <a:prstGeom prst="rect">
            <a:avLst/>
          </a:prstGeom>
          <a:noFill/>
          <a:extLst>
            <a:ext uri="{909E8E84-426E-40DD-AFC4-6F175D3DCCD1}">
              <a14:hiddenFill xmlns:a14="http://schemas.microsoft.com/office/drawing/2010/main">
                <a:solidFill>
                  <a:srgbClr val="FFFFFF"/>
                </a:solidFill>
              </a14:hiddenFill>
            </a:ext>
          </a:extLst>
        </p:spPr>
      </p:pic>
      <p:sp>
        <p:nvSpPr>
          <p:cNvPr id="24581" name="Text Box 5"/>
          <p:cNvSpPr txBox="1">
            <a:spLocks noChangeArrowheads="1"/>
          </p:cNvSpPr>
          <p:nvPr/>
        </p:nvSpPr>
        <p:spPr bwMode="auto">
          <a:xfrm>
            <a:off x="498792" y="3006884"/>
            <a:ext cx="7467600" cy="140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defPPr>
              <a:defRPr lang="zh-CN"/>
            </a:defPPr>
            <a:lvl1pPr algn="l" rtl="0" fontAlgn="base">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pPr>
              <a:lnSpc>
                <a:spcPct val="120000"/>
              </a:lnSpc>
            </a:pPr>
            <a:r>
              <a:rPr kumimoji="1" lang="zh-CN" altLang="en-US" b="1">
                <a:latin typeface="Times New Roman" panose="02020603050405020304" pitchFamily="18" charset="0"/>
              </a:rPr>
              <a:t>（</a:t>
            </a:r>
            <a:r>
              <a:rPr kumimoji="1" lang="en-US" altLang="zh-CN" b="1">
                <a:latin typeface="Times New Roman" panose="02020603050405020304" pitchFamily="18" charset="0"/>
              </a:rPr>
              <a:t>1</a:t>
            </a:r>
            <a:r>
              <a:rPr kumimoji="1" lang="zh-CN" altLang="en-US" b="1">
                <a:latin typeface="Times New Roman" panose="02020603050405020304" pitchFamily="18" charset="0"/>
              </a:rPr>
              <a:t>）</a:t>
            </a:r>
            <a:r>
              <a:rPr kumimoji="1" lang="en-US" altLang="zh-CN" b="1" i="1">
                <a:latin typeface="Times New Roman" panose="02020603050405020304" pitchFamily="18" charset="0"/>
              </a:rPr>
              <a:t>U</a:t>
            </a:r>
            <a:r>
              <a:rPr kumimoji="1" lang="en-US" altLang="zh-CN" b="1" baseline="-25000">
                <a:latin typeface="Times New Roman" panose="02020603050405020304" pitchFamily="18" charset="0"/>
              </a:rPr>
              <a:t>T</a:t>
            </a:r>
            <a:r>
              <a:rPr kumimoji="1" lang="zh-CN" altLang="en-US" b="1">
                <a:latin typeface="Times New Roman" panose="02020603050405020304" pitchFamily="18" charset="0"/>
              </a:rPr>
              <a:t>＝</a:t>
            </a:r>
            <a:r>
              <a:rPr kumimoji="1" lang="en-US" altLang="zh-CN" b="1">
                <a:latin typeface="Times New Roman" panose="02020603050405020304" pitchFamily="18" charset="0"/>
              </a:rPr>
              <a:t>0</a:t>
            </a:r>
          </a:p>
          <a:p>
            <a:pPr>
              <a:lnSpc>
                <a:spcPct val="120000"/>
              </a:lnSpc>
            </a:pPr>
            <a:r>
              <a:rPr kumimoji="1" lang="zh-CN" altLang="en-US" b="1">
                <a:latin typeface="Times New Roman" panose="02020603050405020304" pitchFamily="18" charset="0"/>
              </a:rPr>
              <a:t>（</a:t>
            </a:r>
            <a:r>
              <a:rPr kumimoji="1" lang="en-US" altLang="zh-CN" b="1">
                <a:latin typeface="Times New Roman" panose="02020603050405020304" pitchFamily="18" charset="0"/>
              </a:rPr>
              <a:t>2</a:t>
            </a:r>
            <a:r>
              <a:rPr kumimoji="1" lang="zh-CN" altLang="en-US" b="1">
                <a:latin typeface="Times New Roman" panose="02020603050405020304" pitchFamily="18" charset="0"/>
              </a:rPr>
              <a:t>）</a:t>
            </a:r>
            <a:r>
              <a:rPr kumimoji="1" lang="en-US" altLang="zh-CN" b="1" i="1">
                <a:latin typeface="Times New Roman" panose="02020603050405020304" pitchFamily="18" charset="0"/>
              </a:rPr>
              <a:t>U</a:t>
            </a:r>
            <a:r>
              <a:rPr kumimoji="1" lang="en-US" altLang="zh-CN" b="1" baseline="-25000">
                <a:latin typeface="Times New Roman" panose="02020603050405020304" pitchFamily="18" charset="0"/>
              </a:rPr>
              <a:t>OH</a:t>
            </a:r>
            <a:r>
              <a:rPr kumimoji="1" lang="zh-CN" altLang="en-US" b="1">
                <a:latin typeface="Times New Roman" panose="02020603050405020304" pitchFamily="18" charset="0"/>
              </a:rPr>
              <a:t>＝＋ </a:t>
            </a:r>
            <a:r>
              <a:rPr kumimoji="1" lang="en-US" altLang="zh-CN" b="1" i="1">
                <a:latin typeface="Times New Roman" panose="02020603050405020304" pitchFamily="18" charset="0"/>
              </a:rPr>
              <a:t>U</a:t>
            </a:r>
            <a:r>
              <a:rPr kumimoji="1" lang="en-US" altLang="zh-CN" b="1" baseline="-25000">
                <a:latin typeface="Times New Roman" panose="02020603050405020304" pitchFamily="18" charset="0"/>
              </a:rPr>
              <a:t>OM</a:t>
            </a:r>
            <a:r>
              <a:rPr kumimoji="1" lang="zh-CN" altLang="en-US" b="1" baseline="-25000">
                <a:latin typeface="Times New Roman" panose="02020603050405020304" pitchFamily="18" charset="0"/>
              </a:rPr>
              <a:t>， </a:t>
            </a:r>
            <a:r>
              <a:rPr kumimoji="1" lang="en-US" altLang="zh-CN" b="1" i="1">
                <a:latin typeface="Times New Roman" panose="02020603050405020304" pitchFamily="18" charset="0"/>
              </a:rPr>
              <a:t>U</a:t>
            </a:r>
            <a:r>
              <a:rPr kumimoji="1" lang="en-US" altLang="zh-CN" b="1" baseline="-25000">
                <a:latin typeface="Times New Roman" panose="02020603050405020304" pitchFamily="18" charset="0"/>
              </a:rPr>
              <a:t>OL</a:t>
            </a:r>
            <a:r>
              <a:rPr kumimoji="1" lang="zh-CN" altLang="en-US" b="1">
                <a:latin typeface="Times New Roman" panose="02020603050405020304" pitchFamily="18" charset="0"/>
              </a:rPr>
              <a:t>＝－ </a:t>
            </a:r>
            <a:r>
              <a:rPr kumimoji="1" lang="en-US" altLang="zh-CN" b="1" i="1">
                <a:latin typeface="Times New Roman" panose="02020603050405020304" pitchFamily="18" charset="0"/>
              </a:rPr>
              <a:t>U</a:t>
            </a:r>
            <a:r>
              <a:rPr kumimoji="1" lang="en-US" altLang="zh-CN" b="1" baseline="-25000">
                <a:latin typeface="Times New Roman" panose="02020603050405020304" pitchFamily="18" charset="0"/>
              </a:rPr>
              <a:t>OM</a:t>
            </a:r>
          </a:p>
          <a:p>
            <a:pPr>
              <a:lnSpc>
                <a:spcPct val="120000"/>
              </a:lnSpc>
            </a:pPr>
            <a:r>
              <a:rPr kumimoji="1" lang="zh-CN" altLang="en-US" b="1">
                <a:latin typeface="Times New Roman" panose="02020603050405020304" pitchFamily="18" charset="0"/>
              </a:rPr>
              <a:t>（</a:t>
            </a:r>
            <a:r>
              <a:rPr kumimoji="1" lang="en-US" altLang="zh-CN" b="1">
                <a:latin typeface="Times New Roman" panose="02020603050405020304" pitchFamily="18" charset="0"/>
              </a:rPr>
              <a:t>3</a:t>
            </a:r>
            <a:r>
              <a:rPr kumimoji="1" lang="zh-CN" altLang="en-US" b="1">
                <a:latin typeface="Times New Roman" panose="02020603050405020304" pitchFamily="18" charset="0"/>
              </a:rPr>
              <a:t>）</a:t>
            </a:r>
            <a:r>
              <a:rPr kumimoji="1" lang="en-US" altLang="zh-CN" b="1" i="1">
                <a:latin typeface="Times New Roman" panose="02020603050405020304" pitchFamily="18" charset="0"/>
              </a:rPr>
              <a:t>u</a:t>
            </a:r>
            <a:r>
              <a:rPr kumimoji="1" lang="en-US" altLang="zh-CN" b="1" baseline="-25000">
                <a:latin typeface="Times New Roman" panose="02020603050405020304" pitchFamily="18" charset="0"/>
              </a:rPr>
              <a:t>I </a:t>
            </a:r>
            <a:r>
              <a:rPr kumimoji="1" lang="en-US" altLang="zh-CN" b="1">
                <a:latin typeface="Times New Roman" panose="02020603050405020304" pitchFamily="18" charset="0"/>
              </a:rPr>
              <a:t>&gt; 0 </a:t>
            </a:r>
            <a:r>
              <a:rPr kumimoji="1" lang="zh-CN" altLang="zh-CN" b="1">
                <a:latin typeface="Times New Roman" panose="02020603050405020304" pitchFamily="18" charset="0"/>
              </a:rPr>
              <a:t>时 </a:t>
            </a:r>
            <a:r>
              <a:rPr kumimoji="1" lang="en-US" altLang="zh-CN" b="1" i="1">
                <a:latin typeface="Times New Roman" panose="02020603050405020304" pitchFamily="18" charset="0"/>
              </a:rPr>
              <a:t>u</a:t>
            </a:r>
            <a:r>
              <a:rPr kumimoji="1" lang="en-US" altLang="zh-CN" b="1" baseline="-25000">
                <a:latin typeface="Times New Roman" panose="02020603050405020304" pitchFamily="18" charset="0"/>
              </a:rPr>
              <a:t>O </a:t>
            </a:r>
            <a:r>
              <a:rPr kumimoji="1" lang="zh-CN" altLang="en-US" b="1">
                <a:latin typeface="Times New Roman" panose="02020603050405020304" pitchFamily="18" charset="0"/>
              </a:rPr>
              <a:t>＝－</a:t>
            </a:r>
            <a:r>
              <a:rPr kumimoji="1" lang="en-US" altLang="zh-CN" b="1" i="1">
                <a:latin typeface="Times New Roman" panose="02020603050405020304" pitchFamily="18" charset="0"/>
              </a:rPr>
              <a:t>U</a:t>
            </a:r>
            <a:r>
              <a:rPr kumimoji="1" lang="en-US" altLang="zh-CN" b="1" baseline="-25000">
                <a:latin typeface="Times New Roman" panose="02020603050405020304" pitchFamily="18" charset="0"/>
              </a:rPr>
              <a:t>OM</a:t>
            </a:r>
            <a:r>
              <a:rPr kumimoji="1" lang="en-US" altLang="zh-CN" b="1">
                <a:latin typeface="Times New Roman" panose="02020603050405020304" pitchFamily="18" charset="0"/>
              </a:rPr>
              <a:t>; </a:t>
            </a:r>
            <a:r>
              <a:rPr kumimoji="1" lang="en-US" altLang="zh-CN" b="1" i="1">
                <a:latin typeface="Times New Roman" panose="02020603050405020304" pitchFamily="18" charset="0"/>
              </a:rPr>
              <a:t>u</a:t>
            </a:r>
            <a:r>
              <a:rPr kumimoji="1" lang="en-US" altLang="zh-CN" b="1" baseline="-25000">
                <a:latin typeface="Times New Roman" panose="02020603050405020304" pitchFamily="18" charset="0"/>
              </a:rPr>
              <a:t>I </a:t>
            </a:r>
            <a:r>
              <a:rPr kumimoji="1" lang="en-US" altLang="zh-CN" b="1">
                <a:latin typeface="Times New Roman" panose="02020603050405020304" pitchFamily="18" charset="0"/>
              </a:rPr>
              <a:t>&lt; 0 </a:t>
            </a:r>
            <a:r>
              <a:rPr kumimoji="1" lang="zh-CN" altLang="zh-CN" b="1">
                <a:latin typeface="Times New Roman" panose="02020603050405020304" pitchFamily="18" charset="0"/>
              </a:rPr>
              <a:t>时 </a:t>
            </a:r>
            <a:r>
              <a:rPr kumimoji="1" lang="en-US" altLang="zh-CN" b="1" i="1">
                <a:latin typeface="Times New Roman" panose="02020603050405020304" pitchFamily="18" charset="0"/>
              </a:rPr>
              <a:t>u</a:t>
            </a:r>
            <a:r>
              <a:rPr kumimoji="1" lang="en-US" altLang="zh-CN" b="1" baseline="-25000">
                <a:latin typeface="Times New Roman" panose="02020603050405020304" pitchFamily="18" charset="0"/>
              </a:rPr>
              <a:t>O </a:t>
            </a:r>
            <a:r>
              <a:rPr kumimoji="1" lang="zh-CN" altLang="en-US" b="1">
                <a:latin typeface="Times New Roman" panose="02020603050405020304" pitchFamily="18" charset="0"/>
              </a:rPr>
              <a:t>＝＋ </a:t>
            </a:r>
            <a:r>
              <a:rPr kumimoji="1" lang="en-US" altLang="zh-CN" b="1" i="1">
                <a:latin typeface="Times New Roman" panose="02020603050405020304" pitchFamily="18" charset="0"/>
              </a:rPr>
              <a:t>U</a:t>
            </a:r>
            <a:r>
              <a:rPr kumimoji="1" lang="en-US" altLang="zh-CN" b="1" baseline="-25000">
                <a:latin typeface="Times New Roman" panose="02020603050405020304" pitchFamily="18" charset="0"/>
              </a:rPr>
              <a:t>OM </a:t>
            </a:r>
          </a:p>
        </p:txBody>
      </p:sp>
      <p:sp>
        <p:nvSpPr>
          <p:cNvPr id="24589" name="Text Box 13"/>
          <p:cNvSpPr txBox="1">
            <a:spLocks noChangeArrowheads="1"/>
          </p:cNvSpPr>
          <p:nvPr/>
        </p:nvSpPr>
        <p:spPr bwMode="auto">
          <a:xfrm>
            <a:off x="205740" y="874237"/>
            <a:ext cx="2665412"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pPr>
              <a:spcBef>
                <a:spcPct val="50000"/>
              </a:spcBef>
            </a:pPr>
            <a:r>
              <a:rPr kumimoji="1" lang="en-US" altLang="zh-CN" sz="2800">
                <a:latin typeface="华文行楷" panose="02010800040101010101" pitchFamily="2" charset="-122"/>
                <a:ea typeface="华文行楷" panose="02010800040101010101" pitchFamily="2" charset="-122"/>
              </a:rPr>
              <a:t> </a:t>
            </a:r>
            <a:r>
              <a:rPr kumimoji="1" lang="zh-CN" altLang="en-US" sz="2800">
                <a:latin typeface="华文行楷" panose="02010800040101010101" pitchFamily="2" charset="-122"/>
                <a:ea typeface="华文行楷" panose="02010800040101010101" pitchFamily="2" charset="-122"/>
              </a:rPr>
              <a:t>过零比较器</a:t>
            </a:r>
          </a:p>
        </p:txBody>
      </p:sp>
      <p:graphicFrame>
        <p:nvGraphicFramePr>
          <p:cNvPr id="25606" name="对象 25605"/>
          <p:cNvGraphicFramePr/>
          <p:nvPr/>
        </p:nvGraphicFramePr>
        <p:xfrm>
          <a:off x="938213" y="4666615"/>
          <a:ext cx="3200400" cy="1804988"/>
        </p:xfrm>
        <a:graphic>
          <a:graphicData uri="http://schemas.openxmlformats.org/presentationml/2006/ole">
            <mc:AlternateContent xmlns:mc="http://schemas.openxmlformats.org/markup-compatibility/2006">
              <mc:Choice xmlns:v="urn:schemas-microsoft-com:vml" Requires="v">
                <p:oleObj spid="_x0000_s29701" r:id="rId4" imgW="21955125" imgH="6905625" progId="MSPhotoEd.3">
                  <p:embed/>
                </p:oleObj>
              </mc:Choice>
              <mc:Fallback>
                <p:oleObj r:id="rId4" imgW="21955125" imgH="6905625" progId="MSPhotoEd.3">
                  <p:embed/>
                  <p:pic>
                    <p:nvPicPr>
                      <p:cNvPr id="0" name="图片 3114"/>
                      <p:cNvPicPr/>
                      <p:nvPr/>
                    </p:nvPicPr>
                    <p:blipFill>
                      <a:blip r:embed="rId5"/>
                      <a:srcRect l="51250" b="12582"/>
                      <a:stretch>
                        <a:fillRect/>
                      </a:stretch>
                    </p:blipFill>
                    <p:spPr>
                      <a:xfrm>
                        <a:off x="938213" y="4666615"/>
                        <a:ext cx="3200400" cy="1804988"/>
                      </a:xfrm>
                      <a:prstGeom prst="rect">
                        <a:avLst/>
                      </a:prstGeom>
                      <a:noFill/>
                      <a:ln w="38100">
                        <a:noFill/>
                        <a:miter/>
                      </a:ln>
                    </p:spPr>
                  </p:pic>
                </p:oleObj>
              </mc:Fallback>
            </mc:AlternateContent>
          </a:graphicData>
        </a:graphic>
      </p:graphicFrame>
      <p:sp>
        <p:nvSpPr>
          <p:cNvPr id="25608" name="文本框 25607"/>
          <p:cNvSpPr txBox="1"/>
          <p:nvPr/>
        </p:nvSpPr>
        <p:spPr>
          <a:xfrm>
            <a:off x="4440555" y="5302250"/>
            <a:ext cx="2895600" cy="534035"/>
          </a:xfrm>
          <a:prstGeom prst="rect">
            <a:avLst/>
          </a:prstGeom>
          <a:solidFill>
            <a:srgbClr val="66FFFF"/>
          </a:solidFill>
          <a:ln w="9525" cap="flat" cmpd="sng">
            <a:solidFill>
              <a:srgbClr val="FF3300"/>
            </a:solidFill>
            <a:prstDash val="solid"/>
            <a:miter/>
            <a:headEnd type="none" w="med" len="med"/>
            <a:tailEnd type="none" w="med" len="med"/>
          </a:ln>
        </p:spPr>
        <p:txBody>
          <a:bodyPr>
            <a:spAutoFit/>
          </a:bodyPr>
          <a:lstStyle/>
          <a:p>
            <a:pPr>
              <a:lnSpc>
                <a:spcPct val="120000"/>
              </a:lnSpc>
            </a:pPr>
            <a:r>
              <a:rPr lang="en-US" altLang="zh-CN" sz="2400" b="1" i="1">
                <a:solidFill>
                  <a:srgbClr val="000000"/>
                </a:solidFill>
                <a:latin typeface="Times New Roman" panose="02020603050405020304" pitchFamily="18" charset="0"/>
              </a:rPr>
              <a:t>U</a:t>
            </a:r>
            <a:r>
              <a:rPr lang="en-US" altLang="zh-CN" sz="2400" b="1" baseline="-25000">
                <a:solidFill>
                  <a:srgbClr val="000000"/>
                </a:solidFill>
                <a:latin typeface="Times New Roman" panose="02020603050405020304" pitchFamily="18" charset="0"/>
              </a:rPr>
              <a:t>OH</a:t>
            </a:r>
            <a:r>
              <a:rPr lang="zh-CN" altLang="en-US" sz="2400" b="1">
                <a:solidFill>
                  <a:srgbClr val="000000"/>
                </a:solidFill>
                <a:latin typeface="Times New Roman" panose="02020603050405020304" pitchFamily="18" charset="0"/>
              </a:rPr>
              <a:t>＝</a:t>
            </a:r>
            <a:r>
              <a:rPr lang="zh-CN" altLang="en-US" sz="2400" b="1" baseline="-25000">
                <a:solidFill>
                  <a:srgbClr val="000000"/>
                </a:solidFill>
                <a:latin typeface="Times New Roman" panose="02020603050405020304" pitchFamily="18" charset="0"/>
              </a:rPr>
              <a:t> </a:t>
            </a:r>
            <a:r>
              <a:rPr lang="zh-CN" altLang="en-US" sz="2400" b="1">
                <a:solidFill>
                  <a:srgbClr val="000000"/>
                </a:solidFill>
                <a:latin typeface="Times New Roman" panose="02020603050405020304" pitchFamily="18" charset="0"/>
              </a:rPr>
              <a:t>－</a:t>
            </a:r>
            <a:r>
              <a:rPr lang="zh-CN" altLang="en-US" sz="2400" b="1" baseline="-25000">
                <a:solidFill>
                  <a:srgbClr val="000000"/>
                </a:solidFill>
                <a:latin typeface="Times New Roman" panose="02020603050405020304" pitchFamily="18" charset="0"/>
              </a:rPr>
              <a:t> </a:t>
            </a:r>
            <a:r>
              <a:rPr lang="en-US" altLang="zh-CN" sz="2400" b="1" i="1">
                <a:solidFill>
                  <a:srgbClr val="000000"/>
                </a:solidFill>
                <a:latin typeface="Times New Roman" panose="02020603050405020304" pitchFamily="18" charset="0"/>
              </a:rPr>
              <a:t>U</a:t>
            </a:r>
            <a:r>
              <a:rPr lang="en-US" altLang="zh-CN" sz="2400" b="1" baseline="-25000">
                <a:solidFill>
                  <a:srgbClr val="000000"/>
                </a:solidFill>
                <a:latin typeface="Times New Roman" panose="02020603050405020304" pitchFamily="18" charset="0"/>
              </a:rPr>
              <a:t>OL</a:t>
            </a:r>
            <a:r>
              <a:rPr lang="zh-CN" altLang="en-US" sz="2400" b="1">
                <a:solidFill>
                  <a:srgbClr val="000000"/>
                </a:solidFill>
                <a:latin typeface="Times New Roman" panose="02020603050405020304" pitchFamily="18" charset="0"/>
              </a:rPr>
              <a:t>＝ </a:t>
            </a:r>
            <a:r>
              <a:rPr lang="en-US" altLang="zh-CN" sz="2400" b="1" i="1">
                <a:solidFill>
                  <a:srgbClr val="000000"/>
                </a:solidFill>
                <a:latin typeface="Times New Roman" panose="02020603050405020304" pitchFamily="18" charset="0"/>
              </a:rPr>
              <a:t>U</a:t>
            </a:r>
            <a:r>
              <a:rPr lang="en-US" altLang="zh-CN" sz="2400" b="1" baseline="-25000">
                <a:solidFill>
                  <a:srgbClr val="000000"/>
                </a:solidFill>
                <a:latin typeface="Times New Roman" panose="02020603050405020304" pitchFamily="18" charset="0"/>
              </a:rPr>
              <a:t>Z</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606"/>
                                        </p:tgtEl>
                                        <p:attrNameLst>
                                          <p:attrName>style.visibility</p:attrName>
                                        </p:attrNameLst>
                                      </p:cBhvr>
                                      <p:to>
                                        <p:strVal val="visible"/>
                                      </p:to>
                                    </p:set>
                                    <p:animEffect transition="in" filter="wipe(left)">
                                      <p:cBhvr>
                                        <p:cTn id="7" dur="500"/>
                                        <p:tgtEl>
                                          <p:spTgt spid="2560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56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8"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9512" y="739775"/>
            <a:ext cx="4794885" cy="521970"/>
          </a:xfrm>
          <a:prstGeom prst="rect">
            <a:avLst/>
          </a:prstGeom>
          <a:noFill/>
        </p:spPr>
        <p:txBody>
          <a:bodyPr wrap="square" rtlCol="0">
            <a:spAutoFit/>
          </a:bodyPr>
          <a:lstStyle/>
          <a:p>
            <a:r>
              <a:rPr lang="zh-CN" altLang="en-US" sz="2800" dirty="0"/>
              <a:t>三、</a:t>
            </a:r>
            <a:r>
              <a:rPr lang="en-US" altLang="zh-CN" sz="2800" dirty="0"/>
              <a:t>RC</a:t>
            </a:r>
            <a:r>
              <a:rPr lang="zh-CN" altLang="en-US" sz="2800" dirty="0"/>
              <a:t>振荡器（方波发生器）</a:t>
            </a:r>
          </a:p>
        </p:txBody>
      </p:sp>
      <p:pic>
        <p:nvPicPr>
          <p:cNvPr id="3" name="图片 2"/>
          <p:cNvPicPr>
            <a:picLocks noChangeAspect="1"/>
          </p:cNvPicPr>
          <p:nvPr/>
        </p:nvPicPr>
        <p:blipFill>
          <a:blip r:embed="rId2"/>
          <a:stretch>
            <a:fillRect/>
          </a:stretch>
        </p:blipFill>
        <p:spPr>
          <a:xfrm>
            <a:off x="478790" y="1889125"/>
            <a:ext cx="3091815" cy="2630170"/>
          </a:xfrm>
          <a:prstGeom prst="rect">
            <a:avLst/>
          </a:prstGeom>
        </p:spPr>
      </p:pic>
      <p:pic>
        <p:nvPicPr>
          <p:cNvPr id="5" name="图片 4"/>
          <p:cNvPicPr>
            <a:picLocks noChangeAspect="1"/>
          </p:cNvPicPr>
          <p:nvPr/>
        </p:nvPicPr>
        <p:blipFill>
          <a:blip r:embed="rId3"/>
          <a:stretch>
            <a:fillRect/>
          </a:stretch>
        </p:blipFill>
        <p:spPr>
          <a:xfrm>
            <a:off x="3857625" y="1213485"/>
            <a:ext cx="4444365" cy="2129155"/>
          </a:xfrm>
          <a:prstGeom prst="rect">
            <a:avLst/>
          </a:prstGeom>
        </p:spPr>
      </p:pic>
      <p:pic>
        <p:nvPicPr>
          <p:cNvPr id="6" name="图片 5"/>
          <p:cNvPicPr>
            <a:picLocks noChangeAspect="1"/>
          </p:cNvPicPr>
          <p:nvPr/>
        </p:nvPicPr>
        <p:blipFill>
          <a:blip r:embed="rId4"/>
          <a:stretch>
            <a:fillRect/>
          </a:stretch>
        </p:blipFill>
        <p:spPr>
          <a:xfrm>
            <a:off x="4566920" y="3356992"/>
            <a:ext cx="3907155" cy="3185160"/>
          </a:xfrm>
          <a:prstGeom prst="rect">
            <a:avLst/>
          </a:prstGeom>
        </p:spPr>
      </p:pic>
      <p:pic>
        <p:nvPicPr>
          <p:cNvPr id="7" name="图片 6"/>
          <p:cNvPicPr>
            <a:picLocks noChangeAspect="1"/>
          </p:cNvPicPr>
          <p:nvPr/>
        </p:nvPicPr>
        <p:blipFill>
          <a:blip r:embed="rId5"/>
          <a:stretch>
            <a:fillRect/>
          </a:stretch>
        </p:blipFill>
        <p:spPr>
          <a:xfrm>
            <a:off x="730885" y="4854575"/>
            <a:ext cx="2893695" cy="100266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DA2E8A4-B4A9-329F-DB38-A259E5A655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3566933"/>
            <a:ext cx="3945851" cy="2932138"/>
          </a:xfrm>
          <a:prstGeom prst="rect">
            <a:avLst/>
          </a:prstGeom>
        </p:spPr>
      </p:pic>
      <p:pic>
        <p:nvPicPr>
          <p:cNvPr id="8" name="图片 7">
            <a:extLst>
              <a:ext uri="{FF2B5EF4-FFF2-40B4-BE49-F238E27FC236}">
                <a16:creationId xmlns:a16="http://schemas.microsoft.com/office/drawing/2014/main" id="{F945AA2A-E3DB-2FD8-7A6D-8BBA978F75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45150"/>
            <a:ext cx="4752528" cy="2805564"/>
          </a:xfrm>
          <a:prstGeom prst="rect">
            <a:avLst/>
          </a:prstGeom>
        </p:spPr>
      </p:pic>
      <p:pic>
        <p:nvPicPr>
          <p:cNvPr id="12" name="图片 11">
            <a:extLst>
              <a:ext uri="{FF2B5EF4-FFF2-40B4-BE49-F238E27FC236}">
                <a16:creationId xmlns:a16="http://schemas.microsoft.com/office/drawing/2014/main" id="{D021E5CD-63FF-D98C-7640-1B72E2AB86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5896" y="612068"/>
            <a:ext cx="4507091" cy="5633864"/>
          </a:xfrm>
          <a:prstGeom prst="rect">
            <a:avLst/>
          </a:prstGeom>
        </p:spPr>
      </p:pic>
    </p:spTree>
    <p:extLst>
      <p:ext uri="{BB962C8B-B14F-4D97-AF65-F5344CB8AC3E}">
        <p14:creationId xmlns:p14="http://schemas.microsoft.com/office/powerpoint/2010/main" val="2664878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23553"/>
          <p:cNvSpPr>
            <a:spLocks noGrp="1"/>
          </p:cNvSpPr>
          <p:nvPr>
            <p:ph type="title"/>
          </p:nvPr>
        </p:nvSpPr>
        <p:spPr>
          <a:xfrm>
            <a:off x="179388" y="908050"/>
            <a:ext cx="8077200" cy="498475"/>
          </a:xfrm>
        </p:spPr>
        <p:txBody>
          <a:bodyPr anchor="ctr"/>
          <a:lstStyle/>
          <a:p>
            <a:pPr algn="l"/>
            <a:r>
              <a:rPr lang="zh-CN" altLang="en-US" sz="3600" dirty="0">
                <a:solidFill>
                  <a:srgbClr val="000000"/>
                </a:solidFill>
                <a:ea typeface="华文行楷" panose="02010800040101010101" pitchFamily="2" charset="-122"/>
              </a:rPr>
              <a:t>三、</a:t>
            </a:r>
            <a:r>
              <a:rPr lang="zh-CN" altLang="en-US" sz="3600" dirty="0">
                <a:solidFill>
                  <a:srgbClr val="000000"/>
                </a:solidFill>
                <a:latin typeface="宋体" panose="02010600030101010101" pitchFamily="2" charset="-122"/>
                <a:ea typeface="华文行楷" panose="02010800040101010101" pitchFamily="2" charset="-122"/>
              </a:rPr>
              <a:t>集成运放的电压传输特性</a:t>
            </a:r>
            <a:endParaRPr lang="zh-CN" altLang="en-US" sz="2800">
              <a:solidFill>
                <a:srgbClr val="000000"/>
              </a:solidFill>
              <a:ea typeface="华文行楷" panose="02010800040101010101" pitchFamily="2" charset="-122"/>
            </a:endParaRPr>
          </a:p>
        </p:txBody>
      </p:sp>
      <p:graphicFrame>
        <p:nvGraphicFramePr>
          <p:cNvPr id="23556" name="对象 23555"/>
          <p:cNvGraphicFramePr/>
          <p:nvPr/>
        </p:nvGraphicFramePr>
        <p:xfrm>
          <a:off x="882650" y="1673225"/>
          <a:ext cx="3352800" cy="1392238"/>
        </p:xfrm>
        <a:graphic>
          <a:graphicData uri="http://schemas.openxmlformats.org/presentationml/2006/ole">
            <mc:AlternateContent xmlns:mc="http://schemas.openxmlformats.org/markup-compatibility/2006">
              <mc:Choice xmlns:v="urn:schemas-microsoft-com:vml" Requires="v">
                <p:oleObj spid="_x0000_s4105" r:id="rId3" imgW="9667875" imgH="4010025" progId="MSPhotoEd.3">
                  <p:embed/>
                </p:oleObj>
              </mc:Choice>
              <mc:Fallback>
                <p:oleObj r:id="rId3" imgW="9667875" imgH="4010025" progId="MSPhotoEd.3">
                  <p:embed/>
                  <p:pic>
                    <p:nvPicPr>
                      <p:cNvPr id="0" name="图片 3079"/>
                      <p:cNvPicPr/>
                      <p:nvPr/>
                    </p:nvPicPr>
                    <p:blipFill>
                      <a:blip r:embed="rId4"/>
                      <a:stretch>
                        <a:fillRect/>
                      </a:stretch>
                    </p:blipFill>
                    <p:spPr>
                      <a:xfrm>
                        <a:off x="882650" y="1673225"/>
                        <a:ext cx="3352800" cy="1392238"/>
                      </a:xfrm>
                      <a:prstGeom prst="rect">
                        <a:avLst/>
                      </a:prstGeom>
                      <a:noFill/>
                      <a:ln w="38100">
                        <a:noFill/>
                        <a:miter/>
                      </a:ln>
                    </p:spPr>
                  </p:pic>
                </p:oleObj>
              </mc:Fallback>
            </mc:AlternateContent>
          </a:graphicData>
        </a:graphic>
      </p:graphicFrame>
      <p:graphicFrame>
        <p:nvGraphicFramePr>
          <p:cNvPr id="23557" name="对象 23556"/>
          <p:cNvGraphicFramePr/>
          <p:nvPr/>
        </p:nvGraphicFramePr>
        <p:xfrm>
          <a:off x="5289868" y="2058988"/>
          <a:ext cx="2971800" cy="2428875"/>
        </p:xfrm>
        <a:graphic>
          <a:graphicData uri="http://schemas.openxmlformats.org/presentationml/2006/ole">
            <mc:AlternateContent xmlns:mc="http://schemas.openxmlformats.org/markup-compatibility/2006">
              <mc:Choice xmlns:v="urn:schemas-microsoft-com:vml" Requires="v">
                <p:oleObj spid="_x0000_s4106" r:id="rId5" imgW="9896475" imgH="8086725" progId="MSPhotoEd.3">
                  <p:embed/>
                </p:oleObj>
              </mc:Choice>
              <mc:Fallback>
                <p:oleObj r:id="rId5" imgW="9896475" imgH="8086725" progId="MSPhotoEd.3">
                  <p:embed/>
                  <p:pic>
                    <p:nvPicPr>
                      <p:cNvPr id="0" name="图片 3075"/>
                      <p:cNvPicPr/>
                      <p:nvPr/>
                    </p:nvPicPr>
                    <p:blipFill>
                      <a:blip r:embed="rId6"/>
                      <a:stretch>
                        <a:fillRect/>
                      </a:stretch>
                    </p:blipFill>
                    <p:spPr>
                      <a:xfrm>
                        <a:off x="5289868" y="2058988"/>
                        <a:ext cx="2971800" cy="2428875"/>
                      </a:xfrm>
                      <a:prstGeom prst="rect">
                        <a:avLst/>
                      </a:prstGeom>
                      <a:noFill/>
                      <a:ln w="38100">
                        <a:noFill/>
                        <a:miter/>
                      </a:ln>
                    </p:spPr>
                  </p:pic>
                </p:oleObj>
              </mc:Fallback>
            </mc:AlternateContent>
          </a:graphicData>
        </a:graphic>
      </p:graphicFrame>
      <p:sp>
        <p:nvSpPr>
          <p:cNvPr id="23558" name="文本框 23557"/>
          <p:cNvSpPr txBox="1"/>
          <p:nvPr/>
        </p:nvSpPr>
        <p:spPr>
          <a:xfrm>
            <a:off x="561658" y="3673793"/>
            <a:ext cx="3810000" cy="1308735"/>
          </a:xfrm>
          <a:prstGeom prst="rect">
            <a:avLst/>
          </a:prstGeom>
          <a:solidFill>
            <a:srgbClr val="66FFFF"/>
          </a:solidFill>
          <a:ln w="9525" cap="flat" cmpd="sng">
            <a:solidFill>
              <a:srgbClr val="FF0000"/>
            </a:solidFill>
            <a:prstDash val="solid"/>
            <a:miter/>
            <a:headEnd type="none" w="med" len="med"/>
            <a:tailEnd type="none" w="med" len="med"/>
          </a:ln>
        </p:spPr>
        <p:txBody>
          <a:bodyPr>
            <a:spAutoFit/>
          </a:bodyPr>
          <a:lstStyle/>
          <a:p>
            <a:pPr>
              <a:lnSpc>
                <a:spcPct val="110000"/>
              </a:lnSpc>
            </a:pPr>
            <a:r>
              <a:rPr lang="zh-CN" altLang="en-US" sz="2400" b="1" dirty="0">
                <a:solidFill>
                  <a:srgbClr val="000000"/>
                </a:solidFill>
                <a:latin typeface="Times New Roman" panose="02020603050405020304" pitchFamily="18" charset="0"/>
              </a:rPr>
              <a:t>在线性区：</a:t>
            </a:r>
          </a:p>
          <a:p>
            <a:pPr>
              <a:lnSpc>
                <a:spcPct val="110000"/>
              </a:lnSpc>
            </a:pPr>
            <a:r>
              <a:rPr lang="zh-CN" altLang="zh-CN" sz="2400" b="1" i="1" dirty="0">
                <a:solidFill>
                  <a:srgbClr val="000000"/>
                </a:solidFill>
                <a:latin typeface="Times New Roman" panose="02020603050405020304" pitchFamily="18" charset="0"/>
              </a:rPr>
              <a:t>u</a:t>
            </a:r>
            <a:r>
              <a:rPr lang="zh-CN" altLang="zh-CN" sz="2400" b="1" baseline="-25000" dirty="0">
                <a:solidFill>
                  <a:srgbClr val="000000"/>
                </a:solidFill>
                <a:latin typeface="Times New Roman" panose="02020603050405020304" pitchFamily="18" charset="0"/>
              </a:rPr>
              <a:t>O</a:t>
            </a:r>
            <a:r>
              <a:rPr lang="zh-CN" altLang="zh-CN" sz="2400" b="1" dirty="0">
                <a:solidFill>
                  <a:srgbClr val="000000"/>
                </a:solidFill>
                <a:latin typeface="Times New Roman" panose="02020603050405020304" pitchFamily="18" charset="0"/>
              </a:rPr>
              <a:t>＝</a:t>
            </a:r>
            <a:r>
              <a:rPr lang="zh-CN" altLang="zh-CN" sz="2400" b="1" i="1" dirty="0">
                <a:solidFill>
                  <a:srgbClr val="000000"/>
                </a:solidFill>
                <a:latin typeface="Times New Roman" panose="02020603050405020304" pitchFamily="18" charset="0"/>
              </a:rPr>
              <a:t>A</a:t>
            </a:r>
            <a:r>
              <a:rPr lang="zh-CN" altLang="zh-CN" sz="2400" b="1" baseline="-25000" dirty="0">
                <a:solidFill>
                  <a:srgbClr val="000000"/>
                </a:solidFill>
                <a:latin typeface="Times New Roman" panose="02020603050405020304" pitchFamily="18" charset="0"/>
              </a:rPr>
              <a:t>od</a:t>
            </a:r>
            <a:r>
              <a:rPr lang="zh-CN" altLang="zh-CN" sz="2400" b="1" dirty="0">
                <a:solidFill>
                  <a:srgbClr val="000000"/>
                </a:solidFill>
                <a:latin typeface="Times New Roman" panose="02020603050405020304" pitchFamily="18" charset="0"/>
              </a:rPr>
              <a:t>(</a:t>
            </a:r>
            <a:r>
              <a:rPr lang="zh-CN" altLang="zh-CN" sz="2400" b="1" i="1" dirty="0">
                <a:solidFill>
                  <a:srgbClr val="000000"/>
                </a:solidFill>
                <a:latin typeface="Times New Roman" panose="02020603050405020304" pitchFamily="18" charset="0"/>
              </a:rPr>
              <a:t>u</a:t>
            </a:r>
            <a:r>
              <a:rPr lang="zh-CN" altLang="zh-CN" sz="2400" b="1" baseline="-25000" dirty="0">
                <a:solidFill>
                  <a:srgbClr val="000000"/>
                </a:solidFill>
                <a:latin typeface="Times New Roman" panose="02020603050405020304" pitchFamily="18" charset="0"/>
              </a:rPr>
              <a:t>P</a:t>
            </a:r>
            <a:r>
              <a:rPr lang="zh-CN" altLang="zh-CN" sz="2400" b="1" dirty="0">
                <a:solidFill>
                  <a:srgbClr val="000000"/>
                </a:solidFill>
                <a:latin typeface="Times New Roman" panose="02020603050405020304" pitchFamily="18" charset="0"/>
              </a:rPr>
              <a:t>－</a:t>
            </a:r>
            <a:r>
              <a:rPr lang="zh-CN" altLang="zh-CN" sz="2400" b="1" i="1" dirty="0">
                <a:solidFill>
                  <a:srgbClr val="000000"/>
                </a:solidFill>
                <a:latin typeface="Times New Roman" panose="02020603050405020304" pitchFamily="18" charset="0"/>
              </a:rPr>
              <a:t>u</a:t>
            </a:r>
            <a:r>
              <a:rPr lang="zh-CN" altLang="zh-CN" sz="2400" b="1" baseline="-25000" dirty="0">
                <a:solidFill>
                  <a:srgbClr val="000000"/>
                </a:solidFill>
                <a:latin typeface="Times New Roman" panose="02020603050405020304" pitchFamily="18" charset="0"/>
              </a:rPr>
              <a:t>N</a:t>
            </a:r>
            <a:r>
              <a:rPr lang="zh-CN" altLang="zh-CN" sz="2400" b="1" dirty="0">
                <a:solidFill>
                  <a:srgbClr val="000000"/>
                </a:solidFill>
                <a:latin typeface="Times New Roman" panose="02020603050405020304" pitchFamily="18" charset="0"/>
              </a:rPr>
              <a:t>)</a:t>
            </a:r>
            <a:endParaRPr lang="zh-CN" altLang="en-US" sz="2400" b="1">
              <a:solidFill>
                <a:srgbClr val="000000"/>
              </a:solidFill>
              <a:latin typeface="Times New Roman" panose="02020603050405020304" pitchFamily="18" charset="0"/>
            </a:endParaRPr>
          </a:p>
          <a:p>
            <a:pPr>
              <a:lnSpc>
                <a:spcPct val="110000"/>
              </a:lnSpc>
            </a:pPr>
            <a:r>
              <a:rPr lang="zh-CN" altLang="zh-CN" sz="2400" b="1" dirty="0">
                <a:solidFill>
                  <a:srgbClr val="000000"/>
                </a:solidFill>
                <a:latin typeface="Times New Roman" panose="02020603050405020304" pitchFamily="18" charset="0"/>
              </a:rPr>
              <a:t> </a:t>
            </a:r>
            <a:r>
              <a:rPr lang="zh-CN" altLang="zh-CN" sz="2400" b="1" i="1" dirty="0">
                <a:solidFill>
                  <a:srgbClr val="000000"/>
                </a:solidFill>
                <a:latin typeface="Times New Roman" panose="02020603050405020304" pitchFamily="18" charset="0"/>
              </a:rPr>
              <a:t>A</a:t>
            </a:r>
            <a:r>
              <a:rPr lang="zh-CN" altLang="zh-CN" sz="2400" b="1" baseline="-25000" dirty="0">
                <a:solidFill>
                  <a:srgbClr val="000000"/>
                </a:solidFill>
                <a:latin typeface="Times New Roman" panose="02020603050405020304" pitchFamily="18" charset="0"/>
              </a:rPr>
              <a:t>od</a:t>
            </a:r>
            <a:r>
              <a:rPr lang="zh-CN" altLang="zh-CN" sz="2400" b="1" dirty="0">
                <a:solidFill>
                  <a:srgbClr val="000000"/>
                </a:solidFill>
                <a:latin typeface="Times New Roman" panose="02020603050405020304" pitchFamily="18" charset="0"/>
              </a:rPr>
              <a:t>是开环差模放大倍数。</a:t>
            </a:r>
            <a:endParaRPr lang="zh-CN" altLang="en-US" sz="2400" b="1">
              <a:solidFill>
                <a:srgbClr val="000000"/>
              </a:solidFill>
              <a:latin typeface="Times New Roman" panose="02020603050405020304" pitchFamily="18" charset="0"/>
            </a:endParaRPr>
          </a:p>
        </p:txBody>
      </p:sp>
      <p:grpSp>
        <p:nvGrpSpPr>
          <p:cNvPr id="23559" name="组合 23558"/>
          <p:cNvGrpSpPr/>
          <p:nvPr/>
        </p:nvGrpSpPr>
        <p:grpSpPr>
          <a:xfrm>
            <a:off x="6051868" y="3798888"/>
            <a:ext cx="2438400" cy="850900"/>
            <a:chOff x="3552" y="1912"/>
            <a:chExt cx="1536" cy="536"/>
          </a:xfrm>
        </p:grpSpPr>
        <p:sp>
          <p:nvSpPr>
            <p:cNvPr id="23560" name="线形标注 1 23559"/>
            <p:cNvSpPr/>
            <p:nvPr/>
          </p:nvSpPr>
          <p:spPr>
            <a:xfrm>
              <a:off x="4473" y="1912"/>
              <a:ext cx="615" cy="536"/>
            </a:xfrm>
            <a:prstGeom prst="borderCallout1">
              <a:avLst>
                <a:gd name="adj1" fmla="val 13431"/>
                <a:gd name="adj2" fmla="val -7806"/>
                <a:gd name="adj3" fmla="val -158769"/>
                <a:gd name="adj4" fmla="val -50894"/>
              </a:avLst>
            </a:prstGeom>
            <a:solidFill>
              <a:srgbClr val="FFFFCC"/>
            </a:solidFill>
            <a:ln w="19050" cap="flat" cmpd="sng">
              <a:solidFill>
                <a:srgbClr val="FF0000"/>
              </a:solidFill>
              <a:prstDash val="solid"/>
              <a:miter/>
              <a:headEnd type="none" w="med" len="med"/>
              <a:tailEnd type="none" w="med" len="med"/>
            </a:ln>
          </p:spPr>
          <p:txBody>
            <a:bodyPr/>
            <a:lstStyle/>
            <a:p>
              <a:pPr algn="ctr"/>
              <a:r>
                <a:rPr lang="zh-CN" altLang="en-US" sz="2400" b="1" dirty="0">
                  <a:latin typeface="Times New Roman" panose="02020603050405020304" pitchFamily="18" charset="0"/>
                </a:rPr>
                <a:t>非线性区</a:t>
              </a:r>
            </a:p>
          </p:txBody>
        </p:sp>
        <p:sp>
          <p:nvSpPr>
            <p:cNvPr id="23561" name="直接连接符 23560"/>
            <p:cNvSpPr/>
            <p:nvPr/>
          </p:nvSpPr>
          <p:spPr>
            <a:xfrm flipV="1">
              <a:off x="3552" y="2064"/>
              <a:ext cx="912" cy="192"/>
            </a:xfrm>
            <a:prstGeom prst="line">
              <a:avLst/>
            </a:prstGeom>
            <a:ln w="19050" cap="flat" cmpd="sng">
              <a:solidFill>
                <a:srgbClr val="FF0000"/>
              </a:solidFill>
              <a:prstDash val="solid"/>
              <a:headEnd type="none" w="med" len="med"/>
              <a:tailEnd type="none" w="med" len="med"/>
            </a:ln>
          </p:spPr>
        </p:sp>
      </p:grpSp>
      <p:sp>
        <p:nvSpPr>
          <p:cNvPr id="23563" name="文本框 23562"/>
          <p:cNvSpPr txBox="1"/>
          <p:nvPr/>
        </p:nvSpPr>
        <p:spPr>
          <a:xfrm>
            <a:off x="4112895" y="1481773"/>
            <a:ext cx="2376488" cy="460375"/>
          </a:xfrm>
          <a:prstGeom prst="rect">
            <a:avLst/>
          </a:prstGeom>
          <a:noFill/>
          <a:ln w="9525">
            <a:noFill/>
          </a:ln>
        </p:spPr>
        <p:txBody>
          <a:bodyPr>
            <a:spAutoFit/>
          </a:bodyPr>
          <a:lstStyle/>
          <a:p>
            <a:pPr>
              <a:spcBef>
                <a:spcPct val="50000"/>
              </a:spcBef>
            </a:pPr>
            <a:r>
              <a:rPr lang="en-US" altLang="zh-CN" sz="2400" b="1" i="1" err="1">
                <a:solidFill>
                  <a:srgbClr val="000000"/>
                </a:solidFill>
                <a:latin typeface="Times New Roman" panose="02020603050405020304" pitchFamily="18" charset="0"/>
              </a:rPr>
              <a:t>u</a:t>
            </a:r>
            <a:r>
              <a:rPr lang="en-US" altLang="zh-CN" sz="2400" b="1" baseline="-25000" err="1">
                <a:solidFill>
                  <a:srgbClr val="000000"/>
                </a:solidFill>
                <a:latin typeface="Times New Roman" panose="02020603050405020304" pitchFamily="18" charset="0"/>
              </a:rPr>
              <a:t>O</a:t>
            </a:r>
            <a:r>
              <a:rPr lang="en-US" altLang="zh-CN" sz="2400" b="1">
                <a:solidFill>
                  <a:srgbClr val="000000"/>
                </a:solidFill>
                <a:latin typeface="Times New Roman" panose="02020603050405020304" pitchFamily="18" charset="0"/>
              </a:rPr>
              <a:t>=</a:t>
            </a:r>
            <a:r>
              <a:rPr lang="en-US" altLang="zh-CN" sz="2400" b="1" i="1" err="1">
                <a:solidFill>
                  <a:srgbClr val="000000"/>
                </a:solidFill>
                <a:latin typeface="Times New Roman" panose="02020603050405020304" pitchFamily="18" charset="0"/>
              </a:rPr>
              <a:t>f</a:t>
            </a:r>
            <a:r>
              <a:rPr lang="en-US" altLang="zh-CN" sz="2400" b="1" err="1">
                <a:solidFill>
                  <a:srgbClr val="000000"/>
                </a:solidFill>
                <a:latin typeface="Times New Roman" panose="02020603050405020304" pitchFamily="18" charset="0"/>
              </a:rPr>
              <a:t>(</a:t>
            </a:r>
            <a:r>
              <a:rPr lang="en-US" altLang="zh-CN" sz="2400" b="1" i="1" err="1">
                <a:solidFill>
                  <a:srgbClr val="000000"/>
                </a:solidFill>
                <a:latin typeface="Times New Roman" panose="02020603050405020304" pitchFamily="18" charset="0"/>
              </a:rPr>
              <a:t>u</a:t>
            </a:r>
            <a:r>
              <a:rPr lang="en-US" altLang="zh-CN" sz="2400" b="1" baseline="-25000" err="1">
                <a:solidFill>
                  <a:srgbClr val="000000"/>
                </a:solidFill>
                <a:latin typeface="Times New Roman" panose="02020603050405020304" pitchFamily="18" charset="0"/>
              </a:rPr>
              <a:t>P</a:t>
            </a:r>
            <a:r>
              <a:rPr lang="en-US" altLang="zh-CN" sz="2400" b="1" err="1">
                <a:solidFill>
                  <a:srgbClr val="000000"/>
                </a:solidFill>
                <a:latin typeface="Times New Roman" panose="02020603050405020304" pitchFamily="18" charset="0"/>
              </a:rPr>
              <a:t>-</a:t>
            </a:r>
            <a:r>
              <a:rPr lang="en-US" altLang="zh-CN" sz="2400" b="1" i="1" err="1">
                <a:solidFill>
                  <a:srgbClr val="000000"/>
                </a:solidFill>
                <a:latin typeface="Times New Roman" panose="02020603050405020304" pitchFamily="18" charset="0"/>
              </a:rPr>
              <a:t>u</a:t>
            </a:r>
            <a:r>
              <a:rPr lang="en-US" altLang="zh-CN" sz="2400" b="1" baseline="-25000" err="1">
                <a:solidFill>
                  <a:srgbClr val="000000"/>
                </a:solidFill>
                <a:latin typeface="Times New Roman" panose="02020603050405020304" pitchFamily="18" charset="0"/>
              </a:rPr>
              <a:t>N</a:t>
            </a:r>
            <a:r>
              <a:rPr lang="en-US" altLang="zh-CN" sz="2400" b="1">
                <a:solidFill>
                  <a:srgbClr val="000000"/>
                </a:solidFill>
                <a:latin typeface="Times New Roman" panose="02020603050405020304" pitchFamily="18" charset="0"/>
              </a:rPr>
              <a:t>)</a:t>
            </a:r>
          </a:p>
        </p:txBody>
      </p:sp>
      <p:sp>
        <p:nvSpPr>
          <p:cNvPr id="2" name="线形标注 1 1"/>
          <p:cNvSpPr/>
          <p:nvPr/>
        </p:nvSpPr>
        <p:spPr>
          <a:xfrm>
            <a:off x="3710940" y="2797810"/>
            <a:ext cx="1408430" cy="431800"/>
          </a:xfrm>
          <a:prstGeom prst="borderCallout1">
            <a:avLst>
              <a:gd name="adj1" fmla="val 202647"/>
              <a:gd name="adj2" fmla="val 206807"/>
              <a:gd name="adj3" fmla="val 102941"/>
              <a:gd name="adj4" fmla="val 66185"/>
            </a:avLst>
          </a:prstGeom>
          <a:solidFill>
            <a:srgbClr val="FFFFCC"/>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schemeClr val="tx1"/>
                </a:solidFill>
              </a:rPr>
              <a:t>线性区</a:t>
            </a:r>
          </a:p>
        </p:txBody>
      </p:sp>
      <p:sp>
        <p:nvSpPr>
          <p:cNvPr id="3" name="文本框 2"/>
          <p:cNvSpPr txBox="1"/>
          <p:nvPr/>
        </p:nvSpPr>
        <p:spPr>
          <a:xfrm>
            <a:off x="612458" y="5227320"/>
            <a:ext cx="8153400" cy="902970"/>
          </a:xfrm>
          <a:prstGeom prst="rect">
            <a:avLst/>
          </a:prstGeom>
          <a:noFill/>
          <a:ln w="9525">
            <a:noFill/>
          </a:ln>
        </p:spPr>
        <p:txBody>
          <a:bodyPr>
            <a:spAutoFit/>
          </a:bodyPr>
          <a:lstStyle/>
          <a:p>
            <a:pPr>
              <a:lnSpc>
                <a:spcPct val="110000"/>
              </a:lnSpc>
            </a:pPr>
            <a:r>
              <a:rPr lang="en-US" altLang="zh-CN" sz="2400" dirty="0">
                <a:latin typeface="Times New Roman" panose="02020603050405020304" pitchFamily="18" charset="0"/>
              </a:rPr>
              <a:t>     </a:t>
            </a:r>
            <a:r>
              <a:rPr lang="zh-CN" altLang="zh-CN" sz="2400" b="1" dirty="0">
                <a:solidFill>
                  <a:srgbClr val="000000"/>
                </a:solidFill>
                <a:latin typeface="Times New Roman" panose="02020603050405020304" pitchFamily="18" charset="0"/>
              </a:rPr>
              <a:t>由于</a:t>
            </a:r>
            <a:r>
              <a:rPr lang="zh-CN" altLang="zh-CN" sz="2400" b="1" i="1" dirty="0">
                <a:solidFill>
                  <a:srgbClr val="000000"/>
                </a:solidFill>
                <a:latin typeface="Times New Roman" panose="02020603050405020304" pitchFamily="18" charset="0"/>
              </a:rPr>
              <a:t>A</a:t>
            </a:r>
            <a:r>
              <a:rPr lang="zh-CN" altLang="zh-CN" sz="2400" b="1" baseline="-25000" dirty="0">
                <a:solidFill>
                  <a:srgbClr val="000000"/>
                </a:solidFill>
                <a:latin typeface="Times New Roman" panose="02020603050405020304" pitchFamily="18" charset="0"/>
              </a:rPr>
              <a:t>od</a:t>
            </a:r>
            <a:r>
              <a:rPr lang="zh-CN" altLang="zh-CN" sz="2400" b="1" dirty="0">
                <a:solidFill>
                  <a:srgbClr val="000000"/>
                </a:solidFill>
                <a:latin typeface="Times New Roman" panose="02020603050405020304" pitchFamily="18" charset="0"/>
              </a:rPr>
              <a:t>高达几十万倍，所以集成运放工作在线性区时的最大输入电压(</a:t>
            </a:r>
            <a:r>
              <a:rPr lang="zh-CN" altLang="zh-CN" sz="2400" b="1" i="1" dirty="0">
                <a:solidFill>
                  <a:srgbClr val="000000"/>
                </a:solidFill>
                <a:latin typeface="Times New Roman" panose="02020603050405020304" pitchFamily="18" charset="0"/>
              </a:rPr>
              <a:t>u</a:t>
            </a:r>
            <a:r>
              <a:rPr lang="zh-CN" altLang="zh-CN" sz="2400" b="1" baseline="-25000" dirty="0">
                <a:solidFill>
                  <a:srgbClr val="000000"/>
                </a:solidFill>
                <a:latin typeface="Times New Roman" panose="02020603050405020304" pitchFamily="18" charset="0"/>
              </a:rPr>
              <a:t>P</a:t>
            </a:r>
            <a:r>
              <a:rPr lang="zh-CN" altLang="zh-CN" sz="2400" b="1" dirty="0">
                <a:solidFill>
                  <a:srgbClr val="000000"/>
                </a:solidFill>
                <a:latin typeface="Times New Roman" panose="02020603050405020304" pitchFamily="18" charset="0"/>
              </a:rPr>
              <a:t>－</a:t>
            </a:r>
            <a:r>
              <a:rPr lang="zh-CN" altLang="zh-CN" sz="2400" b="1" i="1" dirty="0">
                <a:solidFill>
                  <a:srgbClr val="000000"/>
                </a:solidFill>
                <a:latin typeface="Times New Roman" panose="02020603050405020304" pitchFamily="18" charset="0"/>
              </a:rPr>
              <a:t>u</a:t>
            </a:r>
            <a:r>
              <a:rPr lang="zh-CN" altLang="zh-CN" sz="2400" b="1" baseline="-25000" dirty="0">
                <a:solidFill>
                  <a:srgbClr val="000000"/>
                </a:solidFill>
                <a:latin typeface="Times New Roman" panose="02020603050405020304" pitchFamily="18" charset="0"/>
              </a:rPr>
              <a:t>N</a:t>
            </a:r>
            <a:r>
              <a:rPr lang="zh-CN" altLang="zh-CN" sz="2400" b="1" dirty="0">
                <a:solidFill>
                  <a:srgbClr val="000000"/>
                </a:solidFill>
                <a:latin typeface="Times New Roman" panose="02020603050405020304" pitchFamily="18" charset="0"/>
              </a:rPr>
              <a:t>)的数值仅为几十～一百多</a:t>
            </a:r>
            <a:r>
              <a:rPr lang="zh-CN" altLang="zh-CN" sz="2400" b="1" dirty="0">
                <a:solidFill>
                  <a:srgbClr val="FF3300"/>
                </a:solidFill>
                <a:latin typeface="Times New Roman" panose="02020603050405020304" pitchFamily="18" charset="0"/>
              </a:rPr>
              <a:t>微伏</a:t>
            </a:r>
            <a:r>
              <a:rPr lang="zh-CN" altLang="zh-CN" sz="2400" b="1" dirty="0">
                <a:solidFill>
                  <a:srgbClr val="000000"/>
                </a:solidFill>
                <a:latin typeface="Times New Roman" panose="02020603050405020304" pitchFamily="18" charset="0"/>
              </a:rPr>
              <a:t>。</a:t>
            </a:r>
            <a:endParaRPr lang="en-US" altLang="zh-CN" sz="2400" b="1">
              <a:solidFill>
                <a:srgbClr val="CC0066"/>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63"/>
                                        </p:tgtEl>
                                        <p:attrNameLst>
                                          <p:attrName>style.visibility</p:attrName>
                                        </p:attrNameLst>
                                      </p:cBhvr>
                                      <p:to>
                                        <p:strVal val="visible"/>
                                      </p:to>
                                    </p:set>
                                    <p:animEffect transition="in" filter="wipe(left)">
                                      <p:cBhvr>
                                        <p:cTn id="7" dur="500"/>
                                        <p:tgtEl>
                                          <p:spTgt spid="235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557"/>
                                        </p:tgtEl>
                                        <p:attrNameLst>
                                          <p:attrName>style.visibility</p:attrName>
                                        </p:attrNameLst>
                                      </p:cBhvr>
                                      <p:to>
                                        <p:strVal val="visible"/>
                                      </p:to>
                                    </p:set>
                                    <p:animEffect transition="in" filter="wipe(left)">
                                      <p:cBhvr>
                                        <p:cTn id="12" dur="500"/>
                                        <p:tgtEl>
                                          <p:spTgt spid="235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2355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3558"/>
                                        </p:tgtEl>
                                        <p:attrNameLst>
                                          <p:attrName>style.visibility</p:attrName>
                                        </p:attrNameLst>
                                      </p:cBhvr>
                                      <p:to>
                                        <p:strVal val="visible"/>
                                      </p:to>
                                    </p:set>
                                    <p:animEffect transition="in" filter="wipe(left)">
                                      <p:cBhvr>
                                        <p:cTn id="26" dur="500"/>
                                        <p:tgtEl>
                                          <p:spTgt spid="2355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Effect transition="in" filter="wipe(left)">
                                      <p:cBhvr>
                                        <p:cTn id="3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bldLvl="0" animBg="1"/>
      <p:bldP spid="23563" grpId="0"/>
      <p:bldP spid="2" grpId="0" animBg="1"/>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329565" y="2640965"/>
            <a:ext cx="8484870" cy="2879090"/>
          </a:xfrm>
          <a:prstGeom prst="rect">
            <a:avLst/>
          </a:prstGeom>
        </p:spPr>
      </p:pic>
      <p:graphicFrame>
        <p:nvGraphicFramePr>
          <p:cNvPr id="23556" name="对象 23555"/>
          <p:cNvGraphicFramePr/>
          <p:nvPr/>
        </p:nvGraphicFramePr>
        <p:xfrm>
          <a:off x="720725" y="979805"/>
          <a:ext cx="3352800" cy="1392238"/>
        </p:xfrm>
        <a:graphic>
          <a:graphicData uri="http://schemas.openxmlformats.org/presentationml/2006/ole">
            <mc:AlternateContent xmlns:mc="http://schemas.openxmlformats.org/markup-compatibility/2006">
              <mc:Choice xmlns:v="urn:schemas-microsoft-com:vml" Requires="v">
                <p:oleObj spid="_x0000_s5129" r:id="rId4" imgW="9667875" imgH="4010025" progId="MSPhotoEd.3">
                  <p:embed/>
                </p:oleObj>
              </mc:Choice>
              <mc:Fallback>
                <p:oleObj r:id="rId4" imgW="9667875" imgH="4010025" progId="MSPhotoEd.3">
                  <p:embed/>
                  <p:pic>
                    <p:nvPicPr>
                      <p:cNvPr id="0" name="图片 3079"/>
                      <p:cNvPicPr/>
                      <p:nvPr/>
                    </p:nvPicPr>
                    <p:blipFill>
                      <a:blip r:embed="rId5"/>
                      <a:stretch>
                        <a:fillRect/>
                      </a:stretch>
                    </p:blipFill>
                    <p:spPr>
                      <a:xfrm>
                        <a:off x="720725" y="979805"/>
                        <a:ext cx="3352800" cy="1392238"/>
                      </a:xfrm>
                      <a:prstGeom prst="rect">
                        <a:avLst/>
                      </a:prstGeom>
                      <a:noFill/>
                      <a:ln w="38100">
                        <a:noFill/>
                        <a:miter/>
                      </a:ln>
                    </p:spPr>
                  </p:pic>
                </p:oleObj>
              </mc:Fallback>
            </mc:AlternateContent>
          </a:graphicData>
        </a:graphic>
      </p:graphicFrame>
      <p:graphicFrame>
        <p:nvGraphicFramePr>
          <p:cNvPr id="23557" name="对象 23556"/>
          <p:cNvGraphicFramePr/>
          <p:nvPr/>
        </p:nvGraphicFramePr>
        <p:xfrm>
          <a:off x="5505133" y="193358"/>
          <a:ext cx="2971800" cy="2428875"/>
        </p:xfrm>
        <a:graphic>
          <a:graphicData uri="http://schemas.openxmlformats.org/presentationml/2006/ole">
            <mc:AlternateContent xmlns:mc="http://schemas.openxmlformats.org/markup-compatibility/2006">
              <mc:Choice xmlns:v="urn:schemas-microsoft-com:vml" Requires="v">
                <p:oleObj spid="_x0000_s5130" r:id="rId6" imgW="9896475" imgH="8086725" progId="MSPhotoEd.3">
                  <p:embed/>
                </p:oleObj>
              </mc:Choice>
              <mc:Fallback>
                <p:oleObj r:id="rId6" imgW="9896475" imgH="8086725" progId="MSPhotoEd.3">
                  <p:embed/>
                  <p:pic>
                    <p:nvPicPr>
                      <p:cNvPr id="0" name="图片 3075"/>
                      <p:cNvPicPr/>
                      <p:nvPr/>
                    </p:nvPicPr>
                    <p:blipFill>
                      <a:blip r:embed="rId7"/>
                      <a:stretch>
                        <a:fillRect/>
                      </a:stretch>
                    </p:blipFill>
                    <p:spPr>
                      <a:xfrm>
                        <a:off x="5505133" y="193358"/>
                        <a:ext cx="2971800" cy="2428875"/>
                      </a:xfrm>
                      <a:prstGeom prst="rect">
                        <a:avLst/>
                      </a:prstGeom>
                      <a:noFill/>
                      <a:ln w="38100">
                        <a:noFill/>
                        <a:miter/>
                      </a:ln>
                    </p:spPr>
                  </p:pic>
                </p:oleObj>
              </mc:Fallback>
            </mc:AlternateContent>
          </a:graphicData>
        </a:graphic>
      </p:graphicFrame>
      <p:sp>
        <p:nvSpPr>
          <p:cNvPr id="23562" name="文本框 23561"/>
          <p:cNvSpPr txBox="1"/>
          <p:nvPr/>
        </p:nvSpPr>
        <p:spPr>
          <a:xfrm>
            <a:off x="611188" y="5653723"/>
            <a:ext cx="7981950" cy="902970"/>
          </a:xfrm>
          <a:prstGeom prst="rect">
            <a:avLst/>
          </a:prstGeom>
          <a:solidFill>
            <a:srgbClr val="66FFFF"/>
          </a:solidFill>
          <a:ln w="9525" cap="flat" cmpd="sng">
            <a:solidFill>
              <a:srgbClr val="FF0000"/>
            </a:solidFill>
            <a:prstDash val="solid"/>
            <a:miter/>
            <a:headEnd type="none" w="med" len="med"/>
            <a:tailEnd type="none" w="med" len="med"/>
          </a:ln>
        </p:spPr>
        <p:txBody>
          <a:bodyPr>
            <a:spAutoFit/>
          </a:bodyPr>
          <a:lstStyle/>
          <a:p>
            <a:pPr>
              <a:lnSpc>
                <a:spcPct val="110000"/>
              </a:lnSpc>
            </a:pPr>
            <a:r>
              <a:rPr lang="en-US" altLang="zh-CN" sz="2400" b="1">
                <a:solidFill>
                  <a:srgbClr val="CC0066"/>
                </a:solidFill>
                <a:latin typeface="Times New Roman" panose="02020603050405020304" pitchFamily="18" charset="0"/>
              </a:rPr>
              <a:t>     </a:t>
            </a:r>
            <a:r>
              <a:rPr lang="zh-CN" altLang="zh-CN" sz="2400" b="1" dirty="0">
                <a:solidFill>
                  <a:srgbClr val="000000"/>
                </a:solidFill>
                <a:latin typeface="Times New Roman" panose="02020603050405020304" pitchFamily="18" charset="0"/>
              </a:rPr>
              <a:t>(</a:t>
            </a:r>
            <a:r>
              <a:rPr lang="zh-CN" altLang="zh-CN" sz="2400" b="1" i="1" dirty="0">
                <a:solidFill>
                  <a:srgbClr val="000000"/>
                </a:solidFill>
                <a:latin typeface="Times New Roman" panose="02020603050405020304" pitchFamily="18" charset="0"/>
              </a:rPr>
              <a:t>u</a:t>
            </a:r>
            <a:r>
              <a:rPr lang="zh-CN" altLang="zh-CN" sz="2400" b="1" baseline="-25000" dirty="0">
                <a:solidFill>
                  <a:srgbClr val="000000"/>
                </a:solidFill>
                <a:latin typeface="Times New Roman" panose="02020603050405020304" pitchFamily="18" charset="0"/>
              </a:rPr>
              <a:t>P</a:t>
            </a:r>
            <a:r>
              <a:rPr lang="zh-CN" altLang="zh-CN" sz="2400" b="1" dirty="0">
                <a:solidFill>
                  <a:srgbClr val="000000"/>
                </a:solidFill>
                <a:latin typeface="Times New Roman" panose="02020603050405020304" pitchFamily="18" charset="0"/>
              </a:rPr>
              <a:t>－</a:t>
            </a:r>
            <a:r>
              <a:rPr lang="zh-CN" altLang="zh-CN" sz="2400" b="1" i="1" dirty="0">
                <a:solidFill>
                  <a:srgbClr val="000000"/>
                </a:solidFill>
                <a:latin typeface="Times New Roman" panose="02020603050405020304" pitchFamily="18" charset="0"/>
              </a:rPr>
              <a:t>u</a:t>
            </a:r>
            <a:r>
              <a:rPr lang="zh-CN" altLang="zh-CN" sz="2400" b="1" baseline="-25000" dirty="0">
                <a:solidFill>
                  <a:srgbClr val="000000"/>
                </a:solidFill>
                <a:latin typeface="Times New Roman" panose="02020603050405020304" pitchFamily="18" charset="0"/>
              </a:rPr>
              <a:t>N</a:t>
            </a:r>
            <a:r>
              <a:rPr lang="zh-CN" altLang="zh-CN" sz="2400" b="1" dirty="0">
                <a:solidFill>
                  <a:srgbClr val="000000"/>
                </a:solidFill>
                <a:latin typeface="Times New Roman" panose="02020603050405020304" pitchFamily="18" charset="0"/>
              </a:rPr>
              <a:t>)的数值大于一定值时，</a:t>
            </a:r>
            <a:r>
              <a:rPr lang="zh-CN" altLang="en-US" sz="2400" b="1" dirty="0">
                <a:solidFill>
                  <a:srgbClr val="FF3300"/>
                </a:solidFill>
                <a:latin typeface="Times New Roman" panose="02020603050405020304" pitchFamily="18" charset="0"/>
              </a:rPr>
              <a:t>开环</a:t>
            </a:r>
            <a:r>
              <a:rPr lang="zh-CN" altLang="zh-CN" sz="2400" b="1" dirty="0">
                <a:solidFill>
                  <a:srgbClr val="FF3300"/>
                </a:solidFill>
                <a:latin typeface="Times New Roman" panose="02020603050405020304" pitchFamily="18" charset="0"/>
              </a:rPr>
              <a:t>集成运放</a:t>
            </a:r>
            <a:r>
              <a:rPr lang="zh-CN" altLang="zh-CN" sz="2400" b="1" dirty="0">
                <a:latin typeface="Times New Roman" panose="02020603050405020304" pitchFamily="18" charset="0"/>
              </a:rPr>
              <a:t>的输出不是＋</a:t>
            </a:r>
            <a:r>
              <a:rPr lang="zh-CN" altLang="zh-CN" sz="2400" b="1" i="1" dirty="0">
                <a:latin typeface="Times New Roman" panose="02020603050405020304" pitchFamily="18" charset="0"/>
              </a:rPr>
              <a:t>U</a:t>
            </a:r>
            <a:r>
              <a:rPr lang="zh-CN" altLang="zh-CN" sz="2400" b="1" baseline="-25000" dirty="0">
                <a:latin typeface="Times New Roman" panose="02020603050405020304" pitchFamily="18" charset="0"/>
              </a:rPr>
              <a:t>OM</a:t>
            </a:r>
            <a:r>
              <a:rPr lang="zh-CN" altLang="en-US" sz="2400" b="1" baseline="-25000">
                <a:latin typeface="Times New Roman" panose="02020603050405020304" pitchFamily="18" charset="0"/>
              </a:rPr>
              <a:t> </a:t>
            </a:r>
            <a:r>
              <a:rPr lang="zh-CN" altLang="zh-CN" sz="2400" b="1">
                <a:latin typeface="Times New Roman" panose="02020603050405020304" pitchFamily="18" charset="0"/>
              </a:rPr>
              <a:t>,</a:t>
            </a:r>
            <a:r>
              <a:rPr lang="zh-CN" altLang="zh-CN" sz="2400" b="1" dirty="0">
                <a:latin typeface="Times New Roman" panose="02020603050405020304" pitchFamily="18" charset="0"/>
              </a:rPr>
              <a:t> 就是－</a:t>
            </a:r>
            <a:r>
              <a:rPr lang="zh-CN" altLang="zh-CN" sz="2400" b="1" i="1" dirty="0">
                <a:latin typeface="Times New Roman" panose="02020603050405020304" pitchFamily="18" charset="0"/>
              </a:rPr>
              <a:t>U</a:t>
            </a:r>
            <a:r>
              <a:rPr lang="zh-CN" altLang="zh-CN" sz="2400" b="1" baseline="-25000" dirty="0">
                <a:latin typeface="Times New Roman" panose="02020603050405020304" pitchFamily="18" charset="0"/>
              </a:rPr>
              <a:t>OM</a:t>
            </a:r>
            <a:r>
              <a:rPr lang="zh-CN" altLang="zh-CN" sz="2400" b="1" dirty="0">
                <a:latin typeface="Times New Roman" panose="02020603050405020304" pitchFamily="18" charset="0"/>
              </a:rPr>
              <a:t>，即</a:t>
            </a:r>
            <a:r>
              <a:rPr lang="zh-CN" altLang="zh-CN" sz="2400" b="1" dirty="0">
                <a:solidFill>
                  <a:srgbClr val="FF0000"/>
                </a:solidFill>
                <a:latin typeface="Times New Roman" panose="02020603050405020304" pitchFamily="18" charset="0"/>
              </a:rPr>
              <a:t>此时</a:t>
            </a:r>
            <a:r>
              <a:rPr lang="zh-CN" altLang="zh-CN" sz="2400" b="1" dirty="0">
                <a:latin typeface="Times New Roman" panose="02020603050405020304" pitchFamily="18" charset="0"/>
              </a:rPr>
              <a:t>集成运放工作在非线性区。</a:t>
            </a:r>
            <a:endParaRPr lang="zh-CN" altLang="en-US" sz="24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3562"/>
                                        </p:tgtEl>
                                        <p:attrNameLst>
                                          <p:attrName>style.visibility</p:attrName>
                                        </p:attrNameLst>
                                      </p:cBhvr>
                                      <p:to>
                                        <p:strVal val="visible"/>
                                      </p:to>
                                    </p:set>
                                    <p:animEffect transition="in" filter="wipe(left)">
                                      <p:cBhvr>
                                        <p:cTn id="11" dur="500"/>
                                        <p:tgtEl>
                                          <p:spTgt spid="23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2"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文本框 22531"/>
          <p:cNvSpPr txBox="1"/>
          <p:nvPr/>
        </p:nvSpPr>
        <p:spPr>
          <a:xfrm>
            <a:off x="755650" y="1484630"/>
            <a:ext cx="7835900" cy="968375"/>
          </a:xfrm>
          <a:prstGeom prst="rect">
            <a:avLst/>
          </a:prstGeom>
          <a:noFill/>
          <a:ln w="9525">
            <a:noFill/>
          </a:ln>
        </p:spPr>
        <p:txBody>
          <a:bodyPr>
            <a:spAutoFit/>
          </a:bodyPr>
          <a:lstStyle/>
          <a:p>
            <a:pPr>
              <a:lnSpc>
                <a:spcPct val="120000"/>
              </a:lnSpc>
            </a:pPr>
            <a:r>
              <a:rPr lang="en-US" altLang="zh-CN" sz="2400" dirty="0">
                <a:solidFill>
                  <a:srgbClr val="000000"/>
                </a:solidFill>
                <a:latin typeface="Times New Roman" panose="02020603050405020304" pitchFamily="18" charset="0"/>
              </a:rPr>
              <a:t>     </a:t>
            </a:r>
            <a:r>
              <a:rPr lang="en-US" altLang="zh-CN" sz="2400" b="1" i="1" dirty="0" err="1">
                <a:latin typeface="Times New Roman" panose="02020603050405020304" pitchFamily="18" charset="0"/>
              </a:rPr>
              <a:t>A</a:t>
            </a:r>
            <a:r>
              <a:rPr lang="en-US" altLang="zh-CN" sz="2400" b="1" baseline="-25000" dirty="0" err="1">
                <a:latin typeface="Times New Roman" panose="02020603050405020304" pitchFamily="18" charset="0"/>
              </a:rPr>
              <a:t>od</a:t>
            </a:r>
            <a:r>
              <a:rPr lang="zh-CN" altLang="en-US" sz="2400" b="1">
                <a:latin typeface="Times New Roman" panose="02020603050405020304" pitchFamily="18" charset="0"/>
              </a:rPr>
              <a:t>、 </a:t>
            </a:r>
            <a:r>
              <a:rPr lang="en-US" altLang="zh-CN" sz="2400" b="1" i="1">
                <a:latin typeface="Times New Roman" panose="02020603050405020304" pitchFamily="18" charset="0"/>
              </a:rPr>
              <a:t>r</a:t>
            </a:r>
            <a:r>
              <a:rPr lang="en-US" altLang="zh-CN" sz="2400" b="1" baseline="-25000">
                <a:latin typeface="Times New Roman" panose="02020603050405020304" pitchFamily="18" charset="0"/>
              </a:rPr>
              <a:t>id</a:t>
            </a:r>
            <a:r>
              <a:rPr lang="en-US" altLang="zh-CN" sz="2400" b="1">
                <a:latin typeface="Times New Roman" panose="02020603050405020304" pitchFamily="18" charset="0"/>
              </a:rPr>
              <a:t> </a:t>
            </a:r>
            <a:r>
              <a:rPr lang="zh-CN" altLang="en-US" sz="2400" b="1">
                <a:latin typeface="Times New Roman" panose="02020603050405020304" pitchFamily="18" charset="0"/>
              </a:rPr>
              <a:t>、</a:t>
            </a:r>
            <a:r>
              <a:rPr lang="en-US" altLang="zh-CN" sz="2400" b="1" i="1" dirty="0" err="1">
                <a:latin typeface="Times New Roman" panose="02020603050405020304" pitchFamily="18" charset="0"/>
              </a:rPr>
              <a:t>f</a:t>
            </a:r>
            <a:r>
              <a:rPr lang="en-US" altLang="zh-CN" sz="2400" b="1" baseline="-25000" dirty="0" err="1">
                <a:latin typeface="Times New Roman" panose="02020603050405020304" pitchFamily="18" charset="0"/>
              </a:rPr>
              <a:t>H</a:t>
            </a:r>
            <a:r>
              <a:rPr lang="en-US" altLang="zh-CN" sz="2400" b="1" baseline="-25000">
                <a:latin typeface="Times New Roman" panose="02020603050405020304" pitchFamily="18" charset="0"/>
              </a:rPr>
              <a:t> </a:t>
            </a:r>
            <a:r>
              <a:rPr lang="zh-CN" altLang="zh-CN" sz="2400" b="1">
                <a:latin typeface="Times New Roman" panose="02020603050405020304" pitchFamily="18" charset="0"/>
              </a:rPr>
              <a:t>均</a:t>
            </a:r>
            <a:r>
              <a:rPr lang="zh-CN" altLang="en-US" sz="2400" b="1" dirty="0">
                <a:latin typeface="Times New Roman" panose="02020603050405020304" pitchFamily="18" charset="0"/>
              </a:rPr>
              <a:t>为无穷大，</a:t>
            </a:r>
            <a:r>
              <a:rPr lang="en-US" altLang="zh-CN" sz="2400" b="1" i="1" dirty="0" err="1">
                <a:latin typeface="Times New Roman" panose="02020603050405020304" pitchFamily="18" charset="0"/>
              </a:rPr>
              <a:t>r</a:t>
            </a:r>
            <a:r>
              <a:rPr lang="en-US" altLang="zh-CN" sz="2400" b="1" baseline="-25000" dirty="0" err="1">
                <a:latin typeface="Times New Roman" panose="02020603050405020304" pitchFamily="18" charset="0"/>
              </a:rPr>
              <a:t>o</a:t>
            </a:r>
            <a:r>
              <a:rPr lang="zh-CN" altLang="zh-CN" sz="2400" b="1" dirty="0">
                <a:latin typeface="Times New Roman" panose="02020603050405020304" pitchFamily="18" charset="0"/>
              </a:rPr>
              <a:t>、失调电压及其温漂、失调电流及其温漂、噪声均为</a:t>
            </a:r>
            <a:r>
              <a:rPr lang="en-US" altLang="zh-CN" sz="2400" b="1" dirty="0">
                <a:latin typeface="Times New Roman" panose="02020603050405020304" pitchFamily="18" charset="0"/>
              </a:rPr>
              <a:t>0</a:t>
            </a:r>
            <a:r>
              <a:rPr lang="zh-CN" altLang="en-US" sz="2400" b="1" dirty="0">
                <a:latin typeface="Times New Roman" panose="02020603050405020304" pitchFamily="18" charset="0"/>
              </a:rPr>
              <a:t>。</a:t>
            </a:r>
          </a:p>
        </p:txBody>
      </p:sp>
      <p:sp>
        <p:nvSpPr>
          <p:cNvPr id="22542" name="文本框 22541"/>
          <p:cNvSpPr txBox="1"/>
          <p:nvPr/>
        </p:nvSpPr>
        <p:spPr>
          <a:xfrm>
            <a:off x="468313" y="980758"/>
            <a:ext cx="5327650" cy="521970"/>
          </a:xfrm>
          <a:prstGeom prst="rect">
            <a:avLst/>
          </a:prstGeom>
          <a:noFill/>
          <a:ln w="9525">
            <a:noFill/>
          </a:ln>
        </p:spPr>
        <p:txBody>
          <a:bodyPr>
            <a:spAutoFit/>
          </a:bodyPr>
          <a:lstStyle/>
          <a:p>
            <a:pPr>
              <a:spcBef>
                <a:spcPct val="50000"/>
              </a:spcBef>
            </a:pPr>
            <a:r>
              <a:rPr lang="zh-CN" altLang="en-US" sz="2800" dirty="0">
                <a:latin typeface="华文行楷" panose="02010800040101010101" pitchFamily="2" charset="-122"/>
                <a:ea typeface="华文行楷" panose="02010800040101010101" pitchFamily="2" charset="-122"/>
              </a:rPr>
              <a:t>三</a:t>
            </a:r>
            <a:r>
              <a:rPr lang="en-US" altLang="zh-CN" sz="2800" dirty="0">
                <a:latin typeface="华文行楷" panose="02010800040101010101" pitchFamily="2" charset="-122"/>
                <a:ea typeface="华文行楷" panose="02010800040101010101" pitchFamily="2" charset="-122"/>
              </a:rPr>
              <a:t>. </a:t>
            </a:r>
            <a:r>
              <a:rPr lang="zh-CN" altLang="en-US" sz="2800" dirty="0">
                <a:latin typeface="华文行楷" panose="02010800040101010101" pitchFamily="2" charset="-122"/>
                <a:ea typeface="华文行楷" panose="02010800040101010101" pitchFamily="2" charset="-122"/>
              </a:rPr>
              <a:t>理想运放的参数特点</a:t>
            </a:r>
          </a:p>
        </p:txBody>
      </p:sp>
      <p:graphicFrame>
        <p:nvGraphicFramePr>
          <p:cNvPr id="23559" name="对象 23558"/>
          <p:cNvGraphicFramePr/>
          <p:nvPr/>
        </p:nvGraphicFramePr>
        <p:xfrm>
          <a:off x="2671763" y="3465513"/>
          <a:ext cx="3124200" cy="2505075"/>
        </p:xfrm>
        <a:graphic>
          <a:graphicData uri="http://schemas.openxmlformats.org/presentationml/2006/ole">
            <mc:AlternateContent xmlns:mc="http://schemas.openxmlformats.org/markup-compatibility/2006">
              <mc:Choice xmlns:v="urn:schemas-microsoft-com:vml" Requires="v">
                <p:oleObj spid="_x0000_s6149" r:id="rId3" imgW="11934825" imgH="9572625" progId="MSPhotoEd.3">
                  <p:embed/>
                </p:oleObj>
              </mc:Choice>
              <mc:Fallback>
                <p:oleObj r:id="rId3" imgW="11934825" imgH="9572625" progId="MSPhotoEd.3">
                  <p:embed/>
                  <p:pic>
                    <p:nvPicPr>
                      <p:cNvPr id="0" name="图片 3142"/>
                      <p:cNvPicPr/>
                      <p:nvPr/>
                    </p:nvPicPr>
                    <p:blipFill>
                      <a:blip r:embed="rId4"/>
                      <a:stretch>
                        <a:fillRect/>
                      </a:stretch>
                    </p:blipFill>
                    <p:spPr>
                      <a:xfrm>
                        <a:off x="2671763" y="3465513"/>
                        <a:ext cx="3124200" cy="2505075"/>
                      </a:xfrm>
                      <a:prstGeom prst="rect">
                        <a:avLst/>
                      </a:prstGeom>
                      <a:noFill/>
                      <a:ln w="38100">
                        <a:noFill/>
                        <a:miter/>
                      </a:ln>
                    </p:spPr>
                  </p:pic>
                </p:oleObj>
              </mc:Fallback>
            </mc:AlternateContent>
          </a:graphicData>
        </a:graphic>
      </p:graphicFrame>
      <p:grpSp>
        <p:nvGrpSpPr>
          <p:cNvPr id="2" name="组合 1"/>
          <p:cNvGrpSpPr/>
          <p:nvPr/>
        </p:nvGrpSpPr>
        <p:grpSpPr>
          <a:xfrm>
            <a:off x="3698241" y="5216843"/>
            <a:ext cx="2430463" cy="850900"/>
            <a:chOff x="3557" y="1912"/>
            <a:chExt cx="1531" cy="536"/>
          </a:xfrm>
        </p:grpSpPr>
        <p:sp>
          <p:nvSpPr>
            <p:cNvPr id="23560" name="线形标注 1 23559"/>
            <p:cNvSpPr/>
            <p:nvPr/>
          </p:nvSpPr>
          <p:spPr>
            <a:xfrm>
              <a:off x="4473" y="1912"/>
              <a:ext cx="615" cy="536"/>
            </a:xfrm>
            <a:prstGeom prst="borderCallout1">
              <a:avLst>
                <a:gd name="adj1" fmla="val 13431"/>
                <a:gd name="adj2" fmla="val -7806"/>
                <a:gd name="adj3" fmla="val -158769"/>
                <a:gd name="adj4" fmla="val -50894"/>
              </a:avLst>
            </a:prstGeom>
            <a:solidFill>
              <a:srgbClr val="FFFFCC"/>
            </a:solidFill>
            <a:ln w="19050" cap="flat" cmpd="sng">
              <a:solidFill>
                <a:srgbClr val="FF0000"/>
              </a:solidFill>
              <a:prstDash val="solid"/>
              <a:miter/>
              <a:headEnd type="none" w="med" len="med"/>
              <a:tailEnd type="none" w="med" len="med"/>
            </a:ln>
          </p:spPr>
          <p:txBody>
            <a:bodyPr/>
            <a:lstStyle/>
            <a:p>
              <a:pPr algn="ctr"/>
              <a:r>
                <a:rPr lang="zh-CN" altLang="en-US" sz="2400" b="1" dirty="0">
                  <a:latin typeface="Times New Roman" panose="02020603050405020304" pitchFamily="18" charset="0"/>
                </a:rPr>
                <a:t>非线性区</a:t>
              </a:r>
            </a:p>
          </p:txBody>
        </p:sp>
        <p:sp>
          <p:nvSpPr>
            <p:cNvPr id="23561" name="直接连接符 23560"/>
            <p:cNvSpPr/>
            <p:nvPr/>
          </p:nvSpPr>
          <p:spPr>
            <a:xfrm flipV="1">
              <a:off x="3557" y="2064"/>
              <a:ext cx="907" cy="165"/>
            </a:xfrm>
            <a:prstGeom prst="line">
              <a:avLst/>
            </a:prstGeom>
            <a:ln w="19050" cap="flat" cmpd="sng">
              <a:solidFill>
                <a:srgbClr val="FF0000"/>
              </a:solidFill>
              <a:prstDash val="solid"/>
              <a:headEnd type="none" w="med" len="med"/>
              <a:tailEnd type="none" w="med" len="med"/>
            </a:ln>
          </p:spPr>
        </p:sp>
      </p:grpSp>
      <p:sp>
        <p:nvSpPr>
          <p:cNvPr id="3" name="线形标注 1 2"/>
          <p:cNvSpPr/>
          <p:nvPr/>
        </p:nvSpPr>
        <p:spPr>
          <a:xfrm>
            <a:off x="1099185" y="3608705"/>
            <a:ext cx="1408430" cy="431800"/>
          </a:xfrm>
          <a:prstGeom prst="borderCallout1">
            <a:avLst>
              <a:gd name="adj1" fmla="val 202647"/>
              <a:gd name="adj2" fmla="val 206807"/>
              <a:gd name="adj3" fmla="val 102941"/>
              <a:gd name="adj4" fmla="val 66185"/>
            </a:avLst>
          </a:prstGeom>
          <a:solidFill>
            <a:srgbClr val="FFFFCC"/>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solidFill>
                  <a:schemeClr val="tx1"/>
                </a:solidFill>
              </a:rPr>
              <a:t>线性区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2542"/>
                                        </p:tgtEl>
                                        <p:attrNameLst>
                                          <p:attrName>style.visibility</p:attrName>
                                        </p:attrNameLst>
                                      </p:cBhvr>
                                      <p:to>
                                        <p:strVal val="visible"/>
                                      </p:to>
                                    </p:set>
                                    <p:animEffect transition="in" filter="wipe(left)">
                                      <p:cBhvr>
                                        <p:cTn id="7" dur="500"/>
                                        <p:tgtEl>
                                          <p:spTgt spid="225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wipe(left)">
                                      <p:cBhvr>
                                        <p:cTn id="12" dur="500"/>
                                        <p:tgtEl>
                                          <p:spTgt spid="225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3559"/>
                                        </p:tgtEl>
                                        <p:attrNameLst>
                                          <p:attrName>style.visibility</p:attrName>
                                        </p:attrNameLst>
                                      </p:cBhvr>
                                      <p:to>
                                        <p:strVal val="visible"/>
                                      </p:to>
                                    </p:set>
                                    <p:animEffect transition="in" filter="wipe(left)">
                                      <p:cBhvr>
                                        <p:cTn id="17" dur="500"/>
                                        <p:tgtEl>
                                          <p:spTgt spid="235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p:bldP spid="22542" grpId="0"/>
      <p:bldP spid="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图片 22529" descr="Dz070102"/>
          <p:cNvPicPr>
            <a:picLocks noChangeAspect="1"/>
          </p:cNvPicPr>
          <p:nvPr/>
        </p:nvPicPr>
        <p:blipFill>
          <a:blip r:embed="rId3"/>
          <a:stretch>
            <a:fillRect/>
          </a:stretch>
        </p:blipFill>
        <p:spPr>
          <a:xfrm>
            <a:off x="828040" y="4363720"/>
            <a:ext cx="2971800" cy="1951038"/>
          </a:xfrm>
          <a:prstGeom prst="rect">
            <a:avLst/>
          </a:prstGeom>
          <a:noFill/>
          <a:ln w="9525">
            <a:noFill/>
          </a:ln>
        </p:spPr>
      </p:pic>
      <p:sp>
        <p:nvSpPr>
          <p:cNvPr id="22533" name="文本框 22532"/>
          <p:cNvSpPr txBox="1"/>
          <p:nvPr/>
        </p:nvSpPr>
        <p:spPr>
          <a:xfrm>
            <a:off x="3959225" y="3931285"/>
            <a:ext cx="4724400" cy="1406525"/>
          </a:xfrm>
          <a:prstGeom prst="rect">
            <a:avLst/>
          </a:prstGeom>
          <a:noFill/>
          <a:ln w="9525">
            <a:noFill/>
          </a:ln>
        </p:spPr>
        <p:txBody>
          <a:bodyPr>
            <a:spAutoFit/>
          </a:bodyPr>
          <a:lstStyle/>
          <a:p>
            <a:pPr>
              <a:lnSpc>
                <a:spcPct val="120000"/>
              </a:lnSpc>
            </a:pPr>
            <a:r>
              <a:rPr lang="en-US" altLang="zh-CN" sz="2400" dirty="0">
                <a:solidFill>
                  <a:schemeClr val="bg1"/>
                </a:solidFill>
                <a:latin typeface="Times New Roman" panose="02020603050405020304" pitchFamily="18" charset="0"/>
              </a:rPr>
              <a:t>       </a:t>
            </a:r>
            <a:r>
              <a:rPr lang="zh-CN" altLang="en-US" sz="2400" b="1" dirty="0">
                <a:latin typeface="Times New Roman" panose="02020603050405020304" pitchFamily="18" charset="0"/>
              </a:rPr>
              <a:t>因为</a:t>
            </a:r>
            <a:r>
              <a:rPr lang="en-US" altLang="zh-CN" sz="2400" b="1" i="1" dirty="0" err="1">
                <a:latin typeface="Times New Roman" panose="02020603050405020304" pitchFamily="18" charset="0"/>
              </a:rPr>
              <a:t>u</a:t>
            </a:r>
            <a:r>
              <a:rPr lang="en-US" altLang="zh-CN" sz="2400" b="1" baseline="-25000" dirty="0" err="1">
                <a:latin typeface="Times New Roman" panose="02020603050405020304" pitchFamily="18" charset="0"/>
              </a:rPr>
              <a:t>O</a:t>
            </a:r>
            <a:r>
              <a:rPr lang="zh-CN" altLang="zh-CN" sz="2400" b="1" dirty="0">
                <a:latin typeface="Times New Roman" panose="02020603050405020304" pitchFamily="18" charset="0"/>
              </a:rPr>
              <a:t>为有限值， </a:t>
            </a:r>
            <a:r>
              <a:rPr lang="en-US" altLang="zh-CN" sz="2400" b="1" i="1" dirty="0" err="1">
                <a:latin typeface="Times New Roman" panose="02020603050405020304" pitchFamily="18" charset="0"/>
              </a:rPr>
              <a:t>A</a:t>
            </a:r>
            <a:r>
              <a:rPr lang="en-US" altLang="zh-CN" sz="2400" b="1" baseline="-25000" dirty="0" err="1">
                <a:latin typeface="Times New Roman" panose="02020603050405020304" pitchFamily="18" charset="0"/>
              </a:rPr>
              <a:t>od</a:t>
            </a:r>
            <a:r>
              <a:rPr lang="zh-CN" altLang="zh-CN" sz="2400" b="1" dirty="0">
                <a:latin typeface="Times New Roman" panose="02020603050405020304" pitchFamily="18" charset="0"/>
              </a:rPr>
              <a:t>＝∞，所以 </a:t>
            </a:r>
            <a:r>
              <a:rPr lang="en-US" altLang="zh-CN" sz="2400" b="1" i="1" dirty="0" err="1">
                <a:latin typeface="Times New Roman" panose="02020603050405020304" pitchFamily="18" charset="0"/>
              </a:rPr>
              <a:t>u</a:t>
            </a:r>
            <a:r>
              <a:rPr lang="en-US" altLang="zh-CN" sz="2400" b="1" baseline="-25000" dirty="0" err="1">
                <a:latin typeface="Times New Roman" panose="02020603050405020304" pitchFamily="18" charset="0"/>
              </a:rPr>
              <a:t>N</a:t>
            </a:r>
            <a:r>
              <a:rPr lang="zh-CN" altLang="en-US" sz="2400" b="1">
                <a:latin typeface="Times New Roman" panose="02020603050405020304" pitchFamily="18" charset="0"/>
              </a:rPr>
              <a:t>－</a:t>
            </a:r>
            <a:r>
              <a:rPr lang="en-US" altLang="zh-CN" sz="2400" b="1" i="1" dirty="0" err="1">
                <a:latin typeface="Times New Roman" panose="02020603050405020304" pitchFamily="18" charset="0"/>
              </a:rPr>
              <a:t>u</a:t>
            </a:r>
            <a:r>
              <a:rPr lang="en-US" altLang="zh-CN" sz="2400" b="1" baseline="-25000" dirty="0" err="1">
                <a:latin typeface="Times New Roman" panose="02020603050405020304" pitchFamily="18" charset="0"/>
              </a:rPr>
              <a:t>P</a:t>
            </a:r>
            <a:r>
              <a:rPr lang="zh-CN" altLang="zh-CN" sz="2400" b="1" dirty="0">
                <a:latin typeface="Times New Roman" panose="02020603050405020304" pitchFamily="18" charset="0"/>
              </a:rPr>
              <a:t>＝0，即</a:t>
            </a:r>
          </a:p>
          <a:p>
            <a:pPr>
              <a:lnSpc>
                <a:spcPct val="120000"/>
              </a:lnSpc>
            </a:pPr>
            <a:r>
              <a:rPr lang="zh-CN" altLang="zh-CN" sz="2400" b="1" dirty="0">
                <a:latin typeface="Times New Roman" panose="02020603050405020304" pitchFamily="18" charset="0"/>
              </a:rPr>
              <a:t>     </a:t>
            </a:r>
            <a:r>
              <a:rPr lang="en-US" altLang="zh-CN" sz="2400" b="1" dirty="0">
                <a:latin typeface="Times New Roman" panose="02020603050405020304" pitchFamily="18" charset="0"/>
              </a:rPr>
              <a:t>    </a:t>
            </a:r>
            <a:r>
              <a:rPr lang="en-US" altLang="zh-CN" sz="2400" b="1" i="1" dirty="0" err="1">
                <a:solidFill>
                  <a:srgbClr val="990033"/>
                </a:solidFill>
                <a:latin typeface="Times New Roman" panose="02020603050405020304" pitchFamily="18" charset="0"/>
              </a:rPr>
              <a:t>u</a:t>
            </a:r>
            <a:r>
              <a:rPr lang="en-US" altLang="zh-CN" sz="2400" b="1" baseline="-25000" dirty="0" err="1">
                <a:solidFill>
                  <a:srgbClr val="990033"/>
                </a:solidFill>
                <a:latin typeface="Times New Roman" panose="02020603050405020304" pitchFamily="18" charset="0"/>
              </a:rPr>
              <a:t>N</a:t>
            </a:r>
            <a:r>
              <a:rPr lang="zh-CN" altLang="en-US" sz="2400" b="1">
                <a:solidFill>
                  <a:srgbClr val="990033"/>
                </a:solidFill>
                <a:latin typeface="Times New Roman" panose="02020603050405020304" pitchFamily="18" charset="0"/>
              </a:rPr>
              <a:t>＝</a:t>
            </a:r>
            <a:r>
              <a:rPr lang="en-US" altLang="zh-CN" sz="2400" b="1" i="1" dirty="0" err="1">
                <a:solidFill>
                  <a:srgbClr val="990033"/>
                </a:solidFill>
                <a:latin typeface="Times New Roman" panose="02020603050405020304" pitchFamily="18" charset="0"/>
              </a:rPr>
              <a:t>u</a:t>
            </a:r>
            <a:r>
              <a:rPr lang="en-US" altLang="zh-CN" sz="2400" b="1" baseline="-25000" dirty="0" err="1">
                <a:solidFill>
                  <a:srgbClr val="990033"/>
                </a:solidFill>
                <a:latin typeface="Times New Roman" panose="02020603050405020304" pitchFamily="18" charset="0"/>
              </a:rPr>
              <a:t>P</a:t>
            </a:r>
            <a:r>
              <a:rPr lang="zh-CN" altLang="zh-CN" sz="2400" b="1" dirty="0">
                <a:solidFill>
                  <a:srgbClr val="990033"/>
                </a:solidFill>
                <a:latin typeface="Times New Roman" panose="02020603050405020304" pitchFamily="18" charset="0"/>
              </a:rPr>
              <a:t>…………虚短路</a:t>
            </a:r>
            <a:endParaRPr lang="en-US" altLang="zh-CN" sz="1200" b="1">
              <a:solidFill>
                <a:srgbClr val="990033"/>
              </a:solidFill>
              <a:latin typeface="Times New Roman" panose="02020603050405020304" pitchFamily="18" charset="0"/>
            </a:endParaRPr>
          </a:p>
        </p:txBody>
      </p:sp>
      <p:sp>
        <p:nvSpPr>
          <p:cNvPr id="22534" name="文本框 22533"/>
          <p:cNvSpPr txBox="1"/>
          <p:nvPr/>
        </p:nvSpPr>
        <p:spPr>
          <a:xfrm>
            <a:off x="4427538" y="5371148"/>
            <a:ext cx="4140200" cy="968375"/>
          </a:xfrm>
          <a:prstGeom prst="rect">
            <a:avLst/>
          </a:prstGeom>
          <a:noFill/>
          <a:ln w="9525">
            <a:noFill/>
          </a:ln>
        </p:spPr>
        <p:txBody>
          <a:bodyPr>
            <a:spAutoFit/>
          </a:bodyPr>
          <a:lstStyle/>
          <a:p>
            <a:pPr>
              <a:lnSpc>
                <a:spcPct val="120000"/>
              </a:lnSpc>
            </a:pPr>
            <a:r>
              <a:rPr lang="zh-CN" altLang="zh-CN" sz="2400" b="1" dirty="0">
                <a:latin typeface="Times New Roman" panose="02020603050405020304" pitchFamily="18" charset="0"/>
              </a:rPr>
              <a:t>因为</a:t>
            </a:r>
            <a:r>
              <a:rPr lang="en-US" altLang="zh-CN" sz="2400" b="1" i="1">
                <a:latin typeface="Times New Roman" panose="02020603050405020304" pitchFamily="18" charset="0"/>
              </a:rPr>
              <a:t>r</a:t>
            </a:r>
            <a:r>
              <a:rPr lang="en-US" altLang="zh-CN" sz="2400" b="1" baseline="-25000">
                <a:latin typeface="Times New Roman" panose="02020603050405020304" pitchFamily="18" charset="0"/>
              </a:rPr>
              <a:t>id</a:t>
            </a:r>
            <a:r>
              <a:rPr lang="zh-CN" altLang="zh-CN" sz="2400" b="1" dirty="0">
                <a:latin typeface="Times New Roman" panose="02020603050405020304" pitchFamily="18" charset="0"/>
              </a:rPr>
              <a:t>＝∞，所以 </a:t>
            </a:r>
          </a:p>
          <a:p>
            <a:pPr>
              <a:lnSpc>
                <a:spcPct val="120000"/>
              </a:lnSpc>
            </a:pPr>
            <a:r>
              <a:rPr lang="en-US" altLang="zh-CN" sz="2400" b="1" i="1" dirty="0">
                <a:latin typeface="Times New Roman" panose="02020603050405020304" pitchFamily="18" charset="0"/>
              </a:rPr>
              <a:t>   </a:t>
            </a:r>
            <a:r>
              <a:rPr lang="en-US" altLang="zh-CN" sz="2400" b="1" i="1" dirty="0" err="1">
                <a:solidFill>
                  <a:srgbClr val="990033"/>
                </a:solidFill>
                <a:latin typeface="Times New Roman" panose="02020603050405020304" pitchFamily="18" charset="0"/>
              </a:rPr>
              <a:t>i</a:t>
            </a:r>
            <a:r>
              <a:rPr lang="en-US" altLang="zh-CN" sz="2400" b="1" baseline="-25000" dirty="0" err="1">
                <a:solidFill>
                  <a:srgbClr val="990033"/>
                </a:solidFill>
                <a:latin typeface="Times New Roman" panose="02020603050405020304" pitchFamily="18" charset="0"/>
              </a:rPr>
              <a:t>N</a:t>
            </a:r>
            <a:r>
              <a:rPr lang="zh-CN" altLang="en-US" sz="2400" b="1">
                <a:solidFill>
                  <a:srgbClr val="990033"/>
                </a:solidFill>
                <a:latin typeface="Times New Roman" panose="02020603050405020304" pitchFamily="18" charset="0"/>
              </a:rPr>
              <a:t>＝</a:t>
            </a:r>
            <a:r>
              <a:rPr lang="en-US" altLang="zh-CN" sz="2400" b="1" i="1" dirty="0" err="1">
                <a:solidFill>
                  <a:srgbClr val="990033"/>
                </a:solidFill>
                <a:latin typeface="Times New Roman" panose="02020603050405020304" pitchFamily="18" charset="0"/>
              </a:rPr>
              <a:t>i</a:t>
            </a:r>
            <a:r>
              <a:rPr lang="en-US" altLang="zh-CN" sz="2400" b="1" baseline="-25000" dirty="0" err="1">
                <a:solidFill>
                  <a:srgbClr val="990033"/>
                </a:solidFill>
                <a:latin typeface="Times New Roman" panose="02020603050405020304" pitchFamily="18" charset="0"/>
              </a:rPr>
              <a:t>P</a:t>
            </a:r>
            <a:r>
              <a:rPr lang="zh-CN" altLang="zh-CN" sz="2400" b="1" dirty="0">
                <a:solidFill>
                  <a:srgbClr val="990033"/>
                </a:solidFill>
                <a:latin typeface="Times New Roman" panose="02020603050405020304" pitchFamily="18" charset="0"/>
              </a:rPr>
              <a:t>＝0………虚断路</a:t>
            </a:r>
            <a:endParaRPr lang="en-US" altLang="zh-CN" sz="2400" b="1">
              <a:solidFill>
                <a:srgbClr val="990033"/>
              </a:solidFill>
              <a:latin typeface="Times New Roman" panose="02020603050405020304" pitchFamily="18" charset="0"/>
            </a:endParaRPr>
          </a:p>
        </p:txBody>
      </p:sp>
      <p:sp>
        <p:nvSpPr>
          <p:cNvPr id="22535" name="文本框 22534"/>
          <p:cNvSpPr txBox="1"/>
          <p:nvPr/>
        </p:nvSpPr>
        <p:spPr>
          <a:xfrm>
            <a:off x="612140" y="1777683"/>
            <a:ext cx="5472113" cy="460375"/>
          </a:xfrm>
          <a:prstGeom prst="rect">
            <a:avLst/>
          </a:prstGeom>
          <a:noFill/>
          <a:ln w="9525">
            <a:noFill/>
          </a:ln>
        </p:spPr>
        <p:txBody>
          <a:bodyPr>
            <a:spAutoFit/>
          </a:bodyPr>
          <a:lstStyle/>
          <a:p>
            <a:pPr>
              <a:spcBef>
                <a:spcPct val="50000"/>
              </a:spcBef>
            </a:pPr>
            <a:r>
              <a:rPr lang="zh-CN" altLang="en-US" sz="2400" b="1" dirty="0">
                <a:latin typeface="Times New Roman" panose="02020603050405020304" pitchFamily="18" charset="0"/>
              </a:rPr>
              <a:t>电路特征：引入负反馈。</a:t>
            </a:r>
          </a:p>
        </p:txBody>
      </p:sp>
      <p:sp>
        <p:nvSpPr>
          <p:cNvPr id="22536" name="线形标注 1 22535"/>
          <p:cNvSpPr/>
          <p:nvPr/>
        </p:nvSpPr>
        <p:spPr>
          <a:xfrm>
            <a:off x="540703" y="3716020"/>
            <a:ext cx="1511300" cy="504825"/>
          </a:xfrm>
          <a:prstGeom prst="borderCallout1">
            <a:avLst>
              <a:gd name="adj1" fmla="val 22644"/>
              <a:gd name="adj2" fmla="val 105042"/>
              <a:gd name="adj3" fmla="val 94968"/>
              <a:gd name="adj4" fmla="val 131407"/>
            </a:avLst>
          </a:prstGeom>
          <a:solidFill>
            <a:srgbClr val="00FFFF"/>
          </a:solidFill>
          <a:ln w="19050" cap="flat" cmpd="sng">
            <a:solidFill>
              <a:srgbClr val="FF0000"/>
            </a:solidFill>
            <a:prstDash val="solid"/>
            <a:miter/>
            <a:headEnd type="none" w="med" len="med"/>
            <a:tailEnd type="none" w="med" len="med"/>
          </a:ln>
        </p:spPr>
        <p:txBody>
          <a:bodyPr/>
          <a:lstStyle/>
          <a:p>
            <a:pPr algn="ctr"/>
            <a:r>
              <a:rPr lang="zh-CN" altLang="en-US" sz="2400" b="1" dirty="0">
                <a:latin typeface="Times New Roman" panose="02020603050405020304" pitchFamily="18" charset="0"/>
              </a:rPr>
              <a:t>无源网络</a:t>
            </a:r>
            <a:endParaRPr lang="zh-CN" altLang="en-US" sz="2400" b="1">
              <a:latin typeface="Times New Roman" panose="02020603050405020304" pitchFamily="18" charset="0"/>
            </a:endParaRPr>
          </a:p>
        </p:txBody>
      </p:sp>
      <p:sp>
        <p:nvSpPr>
          <p:cNvPr id="22537" name="文本框 22536"/>
          <p:cNvSpPr txBox="1"/>
          <p:nvPr/>
        </p:nvSpPr>
        <p:spPr>
          <a:xfrm>
            <a:off x="468313" y="986155"/>
            <a:ext cx="7646987" cy="607695"/>
          </a:xfrm>
          <a:prstGeom prst="rect">
            <a:avLst/>
          </a:prstGeom>
          <a:noFill/>
          <a:ln w="9525">
            <a:noFill/>
          </a:ln>
        </p:spPr>
        <p:txBody>
          <a:bodyPr>
            <a:spAutoFit/>
          </a:bodyPr>
          <a:lstStyle/>
          <a:p>
            <a:pPr>
              <a:lnSpc>
                <a:spcPct val="120000"/>
              </a:lnSpc>
            </a:pPr>
            <a:r>
              <a:rPr lang="en-US" altLang="zh-CN" sz="2800" dirty="0">
                <a:latin typeface="华文行楷" panose="02010800040101010101" pitchFamily="2" charset="-122"/>
                <a:ea typeface="华文行楷" panose="02010800040101010101" pitchFamily="2" charset="-122"/>
              </a:rPr>
              <a:t>1. </a:t>
            </a:r>
            <a:r>
              <a:rPr lang="zh-CN" altLang="en-US" sz="2800" dirty="0">
                <a:latin typeface="华文行楷" panose="02010800040101010101" pitchFamily="2" charset="-122"/>
                <a:ea typeface="华文行楷" panose="02010800040101010101" pitchFamily="2" charset="-122"/>
              </a:rPr>
              <a:t>集成运放的线性工作区</a:t>
            </a:r>
            <a:r>
              <a:rPr lang="en-US" altLang="zh-CN" sz="2800" b="1">
                <a:latin typeface="宋体" panose="02010600030101010101" pitchFamily="2" charset="-122"/>
              </a:rPr>
              <a:t>:</a:t>
            </a:r>
            <a:r>
              <a:rPr lang="en-US" altLang="zh-CN" sz="2400" b="1" i="1" dirty="0" err="1">
                <a:latin typeface="Times New Roman" panose="02020603050405020304" pitchFamily="18" charset="0"/>
              </a:rPr>
              <a:t>   u</a:t>
            </a:r>
            <a:r>
              <a:rPr lang="en-US" altLang="zh-CN" sz="2400" b="1" baseline="-25000" dirty="0" err="1">
                <a:latin typeface="Times New Roman" panose="02020603050405020304" pitchFamily="18" charset="0"/>
              </a:rPr>
              <a:t>O</a:t>
            </a:r>
            <a:r>
              <a:rPr lang="zh-CN" altLang="en-US" sz="2400" b="1">
                <a:latin typeface="Times New Roman" panose="02020603050405020304" pitchFamily="18" charset="0"/>
              </a:rPr>
              <a:t>＝</a:t>
            </a:r>
            <a:r>
              <a:rPr lang="en-US" altLang="zh-CN" sz="2400" b="1" i="1" dirty="0" err="1">
                <a:latin typeface="Times New Roman" panose="02020603050405020304" pitchFamily="18" charset="0"/>
              </a:rPr>
              <a:t>A</a:t>
            </a:r>
            <a:r>
              <a:rPr lang="en-US" altLang="zh-CN" sz="2400" b="1" baseline="-25000" dirty="0" err="1">
                <a:latin typeface="Times New Roman" panose="02020603050405020304" pitchFamily="18" charset="0"/>
              </a:rPr>
              <a:t>od</a:t>
            </a:r>
            <a:r>
              <a:rPr lang="en-US" altLang="zh-CN" sz="2400" b="1" dirty="0" err="1">
                <a:latin typeface="Times New Roman" panose="02020603050405020304" pitchFamily="18" charset="0"/>
              </a:rPr>
              <a:t>(</a:t>
            </a:r>
            <a:r>
              <a:rPr lang="en-US" altLang="zh-CN" sz="2400" b="1" i="1" dirty="0" err="1">
                <a:latin typeface="Times New Roman" panose="02020603050405020304" pitchFamily="18" charset="0"/>
              </a:rPr>
              <a:t>u</a:t>
            </a:r>
            <a:r>
              <a:rPr lang="en-US" altLang="zh-CN" sz="2400" b="1" baseline="-25000" dirty="0" err="1">
                <a:latin typeface="Times New Roman" panose="02020603050405020304" pitchFamily="18" charset="0"/>
              </a:rPr>
              <a:t>P</a:t>
            </a:r>
            <a:r>
              <a:rPr lang="zh-CN" altLang="en-US" sz="2400" b="1">
                <a:latin typeface="Times New Roman" panose="02020603050405020304" pitchFamily="18" charset="0"/>
              </a:rPr>
              <a:t>－ </a:t>
            </a:r>
            <a:r>
              <a:rPr lang="en-US" altLang="zh-CN" sz="2400" b="1" i="1" dirty="0" err="1">
                <a:latin typeface="Times New Roman" panose="02020603050405020304" pitchFamily="18" charset="0"/>
              </a:rPr>
              <a:t>u</a:t>
            </a:r>
            <a:r>
              <a:rPr lang="en-US" altLang="zh-CN" sz="2400" b="1" baseline="-25000" dirty="0" err="1">
                <a:latin typeface="Times New Roman" panose="02020603050405020304" pitchFamily="18" charset="0"/>
              </a:rPr>
              <a:t>N</a:t>
            </a:r>
            <a:r>
              <a:rPr lang="en-US" altLang="zh-CN" sz="2400" b="1">
                <a:latin typeface="Times New Roman" panose="02020603050405020304" pitchFamily="18" charset="0"/>
              </a:rPr>
              <a:t>)</a:t>
            </a:r>
            <a:endParaRPr lang="en-US" altLang="zh-CN" sz="2400" b="1" baseline="-25000">
              <a:latin typeface="Times New Roman" panose="02020603050405020304" pitchFamily="18" charset="0"/>
            </a:endParaRPr>
          </a:p>
        </p:txBody>
      </p:sp>
      <p:graphicFrame>
        <p:nvGraphicFramePr>
          <p:cNvPr id="23556" name="对象 23555"/>
          <p:cNvGraphicFramePr/>
          <p:nvPr/>
        </p:nvGraphicFramePr>
        <p:xfrm>
          <a:off x="4685665" y="1816735"/>
          <a:ext cx="3352800" cy="1392238"/>
        </p:xfrm>
        <a:graphic>
          <a:graphicData uri="http://schemas.openxmlformats.org/presentationml/2006/ole">
            <mc:AlternateContent xmlns:mc="http://schemas.openxmlformats.org/markup-compatibility/2006">
              <mc:Choice xmlns:v="urn:schemas-microsoft-com:vml" Requires="v">
                <p:oleObj spid="_x0000_s7173" r:id="rId4" imgW="9667875" imgH="4010025" progId="MSPhotoEd.3">
                  <p:embed/>
                </p:oleObj>
              </mc:Choice>
              <mc:Fallback>
                <p:oleObj r:id="rId4" imgW="9667875" imgH="4010025" progId="MSPhotoEd.3">
                  <p:embed/>
                  <p:pic>
                    <p:nvPicPr>
                      <p:cNvPr id="0" name="图片 3079"/>
                      <p:cNvPicPr/>
                      <p:nvPr/>
                    </p:nvPicPr>
                    <p:blipFill>
                      <a:blip r:embed="rId5"/>
                      <a:stretch>
                        <a:fillRect/>
                      </a:stretch>
                    </p:blipFill>
                    <p:spPr>
                      <a:xfrm>
                        <a:off x="4685665" y="1816735"/>
                        <a:ext cx="3352800" cy="13922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5"/>
                                        </p:tgtEl>
                                        <p:attrNameLst>
                                          <p:attrName>style.visibility</p:attrName>
                                        </p:attrNameLst>
                                      </p:cBhvr>
                                      <p:to>
                                        <p:strVal val="visible"/>
                                      </p:to>
                                    </p:set>
                                    <p:animEffect transition="in" filter="wipe(left)">
                                      <p:cBhvr>
                                        <p:cTn id="7" dur="500"/>
                                        <p:tgtEl>
                                          <p:spTgt spid="225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30"/>
                                        </p:tgtEl>
                                        <p:attrNameLst>
                                          <p:attrName>style.visibility</p:attrName>
                                        </p:attrNameLst>
                                      </p:cBhvr>
                                      <p:to>
                                        <p:strVal val="visible"/>
                                      </p:to>
                                    </p:set>
                                    <p:animEffect transition="in" filter="wipe(left)">
                                      <p:cBhvr>
                                        <p:cTn id="12" dur="500"/>
                                        <p:tgtEl>
                                          <p:spTgt spid="225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36"/>
                                        </p:tgtEl>
                                        <p:attrNameLst>
                                          <p:attrName>style.visibility</p:attrName>
                                        </p:attrNameLst>
                                      </p:cBhvr>
                                      <p:to>
                                        <p:strVal val="visible"/>
                                      </p:to>
                                    </p:set>
                                    <p:animEffect transition="in" filter="wipe(left)">
                                      <p:cBhvr>
                                        <p:cTn id="17" dur="500"/>
                                        <p:tgtEl>
                                          <p:spTgt spid="225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33"/>
                                        </p:tgtEl>
                                        <p:attrNameLst>
                                          <p:attrName>style.visibility</p:attrName>
                                        </p:attrNameLst>
                                      </p:cBhvr>
                                      <p:to>
                                        <p:strVal val="visible"/>
                                      </p:to>
                                    </p:set>
                                    <p:animEffect transition="in" filter="wipe(left)">
                                      <p:cBhvr>
                                        <p:cTn id="22" dur="500"/>
                                        <p:tgtEl>
                                          <p:spTgt spid="225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534"/>
                                        </p:tgtEl>
                                        <p:attrNameLst>
                                          <p:attrName>style.visibility</p:attrName>
                                        </p:attrNameLst>
                                      </p:cBhvr>
                                      <p:to>
                                        <p:strVal val="visible"/>
                                      </p:to>
                                    </p:set>
                                    <p:animEffect transition="in" filter="wipe(left)">
                                      <p:cBhvr>
                                        <p:cTn id="27" dur="500"/>
                                        <p:tgtEl>
                                          <p:spTgt spid="22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p:bldP spid="22534" grpId="0"/>
      <p:bldP spid="22535" grpId="0"/>
      <p:bldP spid="22536" grpId="0" bldLvl="0" animBg="1"/>
    </p:bld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1975</Words>
  <Application>Microsoft Office PowerPoint</Application>
  <PresentationFormat>全屏显示(4:3)</PresentationFormat>
  <Paragraphs>252</Paragraphs>
  <Slides>46</Slides>
  <Notes>5</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46</vt:i4>
      </vt:variant>
    </vt:vector>
  </HeadingPairs>
  <TitlesOfParts>
    <vt:vector size="57" baseType="lpstr">
      <vt:lpstr>黑体</vt:lpstr>
      <vt:lpstr>华文行楷</vt:lpstr>
      <vt:lpstr>隶书</vt:lpstr>
      <vt:lpstr>宋体</vt:lpstr>
      <vt:lpstr>Arial</vt:lpstr>
      <vt:lpstr>Cambria Math</vt:lpstr>
      <vt:lpstr>Times New Roman</vt:lpstr>
      <vt:lpstr>默认设计模板</vt:lpstr>
      <vt:lpstr>MSPhotoEd.3</vt:lpstr>
      <vt:lpstr>Equation.3</vt:lpstr>
      <vt:lpstr>Equation.DSMT4</vt:lpstr>
      <vt:lpstr>PowerPoint 演示文稿</vt:lpstr>
      <vt:lpstr>第15章 运算放大器抽象</vt:lpstr>
      <vt:lpstr>一、集成运放的特点</vt:lpstr>
      <vt:lpstr>二、集成运放电路的组成</vt:lpstr>
      <vt:lpstr>PowerPoint 演示文稿</vt:lpstr>
      <vt:lpstr>三、集成运放的电压传输特性</vt:lpstr>
      <vt:lpstr>PowerPoint 演示文稿</vt:lpstr>
      <vt:lpstr>PowerPoint 演示文稿</vt:lpstr>
      <vt:lpstr>PowerPoint 演示文稿</vt:lpstr>
      <vt:lpstr>PowerPoint 演示文稿</vt:lpstr>
      <vt:lpstr>2、集成运放的非线性工作区</vt:lpstr>
      <vt:lpstr>§15.2  集成运放组成的运算电路</vt:lpstr>
      <vt:lpstr>3.  研究的问题</vt:lpstr>
      <vt:lpstr>二、比例运算电路</vt:lpstr>
      <vt:lpstr>PowerPoint 演示文稿</vt:lpstr>
      <vt:lpstr>T 形反馈网络反相比例运算电路</vt:lpstr>
      <vt:lpstr>2. 同相输入</vt:lpstr>
      <vt:lpstr>同相输入比例运算电路的特例：电压跟随器</vt:lpstr>
      <vt:lpstr>三、加减运算电路</vt:lpstr>
      <vt:lpstr>2. 同相求和    设  R1∥ R2∥ R3∥ R4＝ R∥ Rf</vt:lpstr>
      <vt:lpstr>3. 加减运算   利用求和运算电路的分析结果</vt:lpstr>
      <vt:lpstr>三运放仪表放大器</vt:lpstr>
      <vt:lpstr>讨论：电路如图所示</vt:lpstr>
      <vt:lpstr>四、积分运算电路和微分运算电路</vt:lpstr>
      <vt:lpstr>利用积分运算的基本关系实现不同的功能</vt:lpstr>
      <vt:lpstr>方波变三角波</vt:lpstr>
      <vt:lpstr>2. 微分运算电路</vt:lpstr>
      <vt:lpstr>§15.3 有源滤波电路</vt:lpstr>
      <vt:lpstr>一、概述</vt:lpstr>
      <vt:lpstr>理想滤波器的幅频特性</vt:lpstr>
      <vt:lpstr>3. 无源滤波电路和有源滤波电路</vt:lpstr>
      <vt:lpstr>有源滤波电路</vt:lpstr>
      <vt:lpstr>二、低通滤波器</vt:lpstr>
      <vt:lpstr>1. 同相输入 （1）一阶电路：幅频特性</vt:lpstr>
      <vt:lpstr>（2）简单二阶LPF</vt:lpstr>
      <vt:lpstr>2.  反相输入低通滤波器</vt:lpstr>
      <vt:lpstr>运算电路与有源滤波器的比较</vt:lpstr>
      <vt:lpstr>PowerPoint 演示文稿</vt:lpstr>
      <vt:lpstr>PowerPoint 演示文稿</vt:lpstr>
      <vt:lpstr>§15.4 集成运放非线性应用</vt:lpstr>
      <vt:lpstr>集成运放的非线性应用</vt:lpstr>
      <vt:lpstr>二、电压比较器</vt:lpstr>
      <vt:lpstr>3. 几种常用的电压比较器</vt:lpstr>
      <vt:lpstr>PowerPoint 演示文稿</vt:lpstr>
      <vt:lpstr>PowerPoint 演示文稿</vt:lpstr>
      <vt:lpstr>PowerPoint 演示文稿</vt:lpstr>
    </vt:vector>
  </TitlesOfParts>
  <Company>tsinghua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模拟电子技术基础</dc:title>
  <dc:creator>hua</dc:creator>
  <cp:lastModifiedBy>xie jianzhi</cp:lastModifiedBy>
  <cp:revision>44</cp:revision>
  <dcterms:created xsi:type="dcterms:W3CDTF">2007-07-18T09:03:00Z</dcterms:created>
  <dcterms:modified xsi:type="dcterms:W3CDTF">2022-05-24T16:01:21Z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