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7" r:id="rId2"/>
    <p:sldId id="313" r:id="rId3"/>
    <p:sldId id="474" r:id="rId4"/>
    <p:sldId id="432" r:id="rId5"/>
    <p:sldId id="433" r:id="rId6"/>
    <p:sldId id="434" r:id="rId7"/>
    <p:sldId id="435" r:id="rId8"/>
    <p:sldId id="476" r:id="rId9"/>
    <p:sldId id="437" r:id="rId10"/>
    <p:sldId id="438" r:id="rId11"/>
    <p:sldId id="439" r:id="rId12"/>
    <p:sldId id="440" r:id="rId13"/>
    <p:sldId id="441" r:id="rId14"/>
    <p:sldId id="477" r:id="rId15"/>
    <p:sldId id="478" r:id="rId16"/>
    <p:sldId id="479" r:id="rId17"/>
    <p:sldId id="446" r:id="rId18"/>
    <p:sldId id="447" r:id="rId19"/>
    <p:sldId id="448" r:id="rId20"/>
    <p:sldId id="449" r:id="rId21"/>
    <p:sldId id="450" r:id="rId22"/>
    <p:sldId id="451" r:id="rId23"/>
    <p:sldId id="452" r:id="rId24"/>
    <p:sldId id="453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1" r:id="rId33"/>
    <p:sldId id="482" r:id="rId34"/>
    <p:sldId id="483" r:id="rId35"/>
    <p:sldId id="484" r:id="rId36"/>
    <p:sldId id="485" r:id="rId37"/>
    <p:sldId id="486" r:id="rId38"/>
    <p:sldId id="487" r:id="rId39"/>
    <p:sldId id="488" r:id="rId40"/>
    <p:sldId id="480" r:id="rId41"/>
    <p:sldId id="489" r:id="rId42"/>
    <p:sldId id="490" r:id="rId43"/>
    <p:sldId id="493" r:id="rId44"/>
    <p:sldId id="494" r:id="rId45"/>
    <p:sldId id="495" r:id="rId46"/>
    <p:sldId id="496" r:id="rId47"/>
    <p:sldId id="497" r:id="rId48"/>
    <p:sldId id="498" r:id="rId49"/>
    <p:sldId id="499" r:id="rId50"/>
    <p:sldId id="500" r:id="rId51"/>
    <p:sldId id="501" r:id="rId52"/>
    <p:sldId id="503" r:id="rId53"/>
    <p:sldId id="504" r:id="rId54"/>
    <p:sldId id="505" r:id="rId55"/>
    <p:sldId id="506" r:id="rId56"/>
    <p:sldId id="521" r:id="rId57"/>
    <p:sldId id="507" r:id="rId58"/>
    <p:sldId id="508" r:id="rId59"/>
    <p:sldId id="509" r:id="rId60"/>
    <p:sldId id="510" r:id="rId61"/>
    <p:sldId id="511" r:id="rId62"/>
    <p:sldId id="513" r:id="rId63"/>
    <p:sldId id="514" r:id="rId64"/>
    <p:sldId id="516" r:id="rId65"/>
    <p:sldId id="517" r:id="rId66"/>
    <p:sldId id="518" r:id="rId67"/>
    <p:sldId id="519" r:id="rId68"/>
    <p:sldId id="520" r:id="rId69"/>
    <p:sldId id="355" r:id="rId70"/>
    <p:sldId id="307" r:id="rId71"/>
  </p:sldIdLst>
  <p:sldSz cx="12192000" cy="6858000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modifyVerifier cryptProviderType="rsaAES" cryptAlgorithmClass="hash" cryptAlgorithmType="typeAny" cryptAlgorithmSid="14" spinCount="100000" saltData="lvVSDxbnbl3WJ33vuNgJbg==" hashData="IhFjuuLfAROd+ddDpNFD3FtZjun5Wz8+iASS3hAZ42G+XxEkLdPeOJ6PKAfP1UUqcETH6QNIZc0MAPjHmv/Flw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800000"/>
    <a:srgbClr val="333399"/>
    <a:srgbClr val="000099"/>
    <a:srgbClr val="000066"/>
    <a:srgbClr val="A50021"/>
    <a:srgbClr val="CC00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3" autoAdjust="0"/>
  </p:normalViewPr>
  <p:slideViewPr>
    <p:cSldViewPr>
      <p:cViewPr varScale="1">
        <p:scale>
          <a:sx n="87" d="100"/>
          <a:sy n="87" d="100"/>
        </p:scale>
        <p:origin x="66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84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4" Type="http://schemas.openxmlformats.org/officeDocument/2006/relationships/image" Target="../media/image6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7" Type="http://schemas.openxmlformats.org/officeDocument/2006/relationships/image" Target="../media/image62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6" Type="http://schemas.openxmlformats.org/officeDocument/2006/relationships/image" Target="../media/image61.emf"/><Relationship Id="rId5" Type="http://schemas.openxmlformats.org/officeDocument/2006/relationships/image" Target="../media/image60.emf"/><Relationship Id="rId4" Type="http://schemas.openxmlformats.org/officeDocument/2006/relationships/image" Target="../media/image5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8.emf"/><Relationship Id="rId1" Type="http://schemas.openxmlformats.org/officeDocument/2006/relationships/image" Target="../media/image7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82.emf"/><Relationship Id="rId1" Type="http://schemas.openxmlformats.org/officeDocument/2006/relationships/image" Target="../media/image8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6.emf"/><Relationship Id="rId1" Type="http://schemas.openxmlformats.org/officeDocument/2006/relationships/image" Target="../media/image8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62095620-3360-4D4C-9ABE-573AE9141384}" type="datetimeFigureOut">
              <a:rPr lang="zh-CN" altLang="en-US"/>
              <a:pPr>
                <a:defRPr/>
              </a:pPr>
              <a:t>2024-02-28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5E13A0F-0B5B-4607-B2B7-F998781A93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8869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3835E9A-30F0-481C-9007-B4F28D3F0D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4008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E673A-DBD9-4DC2-9BA3-F1BA33D32F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376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42F39-D521-4D41-BD77-DF3121B143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32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36A93-0CF5-4E2C-B09A-B1B92BD666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1087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D1FF9-4A13-4A6C-B673-2B49CA0E57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4114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0D478-8693-4EF9-8AFB-E6614AEB6D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104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5232400" y="6381750"/>
            <a:ext cx="201506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de-DE" altLang="zh-CN" sz="1200">
                <a:solidFill>
                  <a:schemeClr val="bg1"/>
                </a:solidFill>
                <a:latin typeface="FrutigerNext LT Bold"/>
                <a:ea typeface="MS PGothic" panose="020B0600070205080204" pitchFamily="34" charset="-128"/>
              </a:rPr>
              <a:t> </a:t>
            </a:r>
            <a:r>
              <a:rPr lang="de-DE" altLang="zh-CN" b="1" i="1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t>Page </a:t>
            </a:r>
            <a:fld id="{2F219D46-A1FA-498C-AC57-2337F5D02104}" type="slidenum">
              <a:rPr lang="de-DE" altLang="zh-CN" b="1" i="1" smtClean="0">
                <a:solidFill>
                  <a:schemeClr val="bg1"/>
                </a:solidFill>
                <a:latin typeface="Hiragino Sans GB W3"/>
                <a:ea typeface="Hiragino Sans GB W3"/>
                <a:cs typeface="Hiragino Sans GB W3"/>
              </a:rPr>
              <a:pPr algn="ctr">
                <a:lnSpc>
                  <a:spcPct val="85000"/>
                </a:lnSpc>
                <a:defRPr/>
              </a:pPr>
              <a:t>‹#›</a:t>
            </a:fld>
            <a:endParaRPr lang="en-GB" altLang="zh-CN" b="1" i="1">
              <a:solidFill>
                <a:schemeClr val="bg1"/>
              </a:solidFill>
              <a:latin typeface="Hiragino Sans GB W3"/>
              <a:ea typeface="Hiragino Sans GB W3"/>
              <a:cs typeface="Hiragino Sans GB W3"/>
            </a:endParaRPr>
          </a:p>
        </p:txBody>
      </p:sp>
    </p:spTree>
    <p:extLst>
      <p:ext uri="{BB962C8B-B14F-4D97-AF65-F5344CB8AC3E}">
        <p14:creationId xmlns:p14="http://schemas.microsoft.com/office/powerpoint/2010/main" val="406302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37480-3633-4E9B-A938-4096C944CE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913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6EC1F-1659-4FEE-A10B-9D69F85993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632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8C9FF-1189-4A29-9FC4-CF97624278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949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17C26-BD73-45B4-9247-3A07DAA373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04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2B0F7-D747-46D2-BC11-B89AE1F8C6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10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C4808-492C-493D-A21A-C8F064B302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403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FE06B-42EF-4F51-9465-B2A6A8086E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10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5D578-9E51-4C13-8244-7AE19B7C51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601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8C68FD9-0C63-4BF4-BD6B-5CDE7D902E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0"/>
          <p:cNvSpPr>
            <a:spLocks noChangeArrowheads="1"/>
          </p:cNvSpPr>
          <p:nvPr userDrawn="1"/>
        </p:nvSpPr>
        <p:spPr bwMode="auto">
          <a:xfrm>
            <a:off x="1" y="692151"/>
            <a:ext cx="4847167" cy="73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2" name="AutoShape 17">
            <a:hlinkClick r:id="" action="ppaction://hlinkshowjump?jump=firstslide" highlightClick="1"/>
          </p:cNvPr>
          <p:cNvSpPr>
            <a:spLocks noChangeArrowheads="1"/>
          </p:cNvSpPr>
          <p:nvPr userDrawn="1"/>
        </p:nvSpPr>
        <p:spPr bwMode="auto">
          <a:xfrm>
            <a:off x="11089217" y="6381750"/>
            <a:ext cx="287867" cy="215900"/>
          </a:xfrm>
          <a:prstGeom prst="actionButtonHom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3" name="AutoShape 18">
            <a:hlinkClick r:id="" action="ppaction://hlinkshowjump?jump=endshow" highlightClick="1"/>
          </p:cNvPr>
          <p:cNvSpPr>
            <a:spLocks noChangeArrowheads="1"/>
          </p:cNvSpPr>
          <p:nvPr userDrawn="1"/>
        </p:nvSpPr>
        <p:spPr bwMode="auto">
          <a:xfrm>
            <a:off x="11472333" y="6381750"/>
            <a:ext cx="287867" cy="215900"/>
          </a:xfrm>
          <a:prstGeom prst="actionButtonEnd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1034" name="图片 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4" y="44451"/>
            <a:ext cx="26162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3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13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7" Type="http://schemas.openxmlformats.org/officeDocument/2006/relationships/image" Target="../media/image54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55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22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6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59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61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6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7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60.emf"/><Relationship Id="rId4" Type="http://schemas.openxmlformats.org/officeDocument/2006/relationships/image" Target="../media/image66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62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8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1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70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7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76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8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77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0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79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2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81.wm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4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83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6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85.e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87.e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6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88.em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1" descr="11111111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208213" y="981076"/>
            <a:ext cx="7772400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5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rPr>
              <a:t>电路分析与电子线路</a:t>
            </a:r>
          </a:p>
        </p:txBody>
      </p:sp>
      <p:sp>
        <p:nvSpPr>
          <p:cNvPr id="7172" name="Text Box 9"/>
          <p:cNvSpPr txBox="1">
            <a:spLocks noChangeArrowheads="1"/>
          </p:cNvSpPr>
          <p:nvPr/>
        </p:nvSpPr>
        <p:spPr bwMode="auto">
          <a:xfrm>
            <a:off x="3863976" y="2133601"/>
            <a:ext cx="4392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电子科技大学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3863976" y="2905126"/>
            <a:ext cx="4392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0099"/>
                </a:solidFill>
              </a:rPr>
              <a:t>张天良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91344" y="973108"/>
            <a:ext cx="662305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3000" b="1" dirty="0">
                <a:solidFill>
                  <a:srgbClr val="8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  <a:r>
              <a:rPr kumimoji="1" lang="zh-CN" altLang="en-US" sz="3000" b="1" dirty="0">
                <a:solidFill>
                  <a:srgbClr val="8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、基尔霍夫电压定律</a:t>
            </a:r>
            <a:r>
              <a:rPr kumimoji="1" lang="en-US" altLang="zh-CN" sz="3000" b="1" dirty="0">
                <a:solidFill>
                  <a:srgbClr val="8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(KVL)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589261" y="1647755"/>
            <a:ext cx="1094521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KVL——</a:t>
            </a:r>
            <a:r>
              <a:rPr kumimoji="1" lang="zh-CN" altLang="en-US" sz="3000" b="1" dirty="0">
                <a:latin typeface="仿宋" panose="02010609060101010101" pitchFamily="49" charset="-122"/>
                <a:ea typeface="仿宋" panose="02010609060101010101" pitchFamily="49" charset="-122"/>
              </a:rPr>
              <a:t>网络中任何闭合路径上支路电压的代数和一定为零。</a:t>
            </a:r>
          </a:p>
        </p:txBody>
      </p:sp>
      <p:graphicFrame>
        <p:nvGraphicFramePr>
          <p:cNvPr id="399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285089"/>
              </p:ext>
            </p:extLst>
          </p:nvPr>
        </p:nvGraphicFramePr>
        <p:xfrm>
          <a:off x="2783632" y="2336878"/>
          <a:ext cx="4648776" cy="123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公式" r:id="rId3" imgW="1650960" imgH="431640" progId="Equation.3">
                  <p:embed/>
                </p:oleObj>
              </mc:Choice>
              <mc:Fallback>
                <p:oleObj name="公式" r:id="rId3" imgW="165096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2336878"/>
                        <a:ext cx="4648776" cy="123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119336" y="3933056"/>
            <a:ext cx="1188131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000" b="1" dirty="0">
                <a:latin typeface="仿宋" panose="02010609060101010101" pitchFamily="49" charset="-122"/>
                <a:ea typeface="仿宋" panose="02010609060101010101" pitchFamily="49" charset="-122"/>
              </a:rPr>
              <a:t>式中各支路电压前的正、负取决于各支路电压参考方向与绕行方向的关系</a:t>
            </a:r>
            <a:r>
              <a:rPr kumimoji="1" lang="en-US" altLang="zh-CN" sz="30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kumimoji="1" lang="zh-CN" altLang="en-US" sz="3000" b="1" dirty="0">
                <a:solidFill>
                  <a:srgbClr val="A5002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相同</a:t>
            </a:r>
            <a:r>
              <a:rPr kumimoji="1" lang="zh-CN" altLang="en-US" sz="3000" b="1" dirty="0">
                <a:latin typeface="仿宋" panose="02010609060101010101" pitchFamily="49" charset="-122"/>
                <a:ea typeface="仿宋" panose="02010609060101010101" pitchFamily="49" charset="-122"/>
              </a:rPr>
              <a:t>或是相反</a:t>
            </a:r>
            <a:r>
              <a:rPr kumimoji="1" lang="en-US" altLang="zh-CN" sz="30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kumimoji="1" lang="zh-CN" altLang="en-US" sz="3000" b="1" dirty="0">
                <a:latin typeface="仿宋" panose="02010609060101010101" pitchFamily="49" charset="-122"/>
                <a:ea typeface="仿宋" panose="02010609060101010101" pitchFamily="49" charset="-122"/>
              </a:rPr>
              <a:t>，相同取正，相反取负。</a:t>
            </a:r>
            <a:r>
              <a:rPr kumimoji="1" lang="zh-CN" altLang="en-US" sz="3000" b="1" dirty="0">
                <a:solidFill>
                  <a:srgbClr val="A5002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即，先遇到“</a:t>
            </a:r>
            <a:r>
              <a:rPr kumimoji="1" lang="en-US" altLang="zh-CN" sz="3000" b="1" dirty="0">
                <a:solidFill>
                  <a:srgbClr val="A5002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+”</a:t>
            </a:r>
            <a:r>
              <a:rPr kumimoji="1" lang="zh-CN" altLang="en-US" sz="3000" b="1" dirty="0">
                <a:solidFill>
                  <a:srgbClr val="A5002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极取正。</a:t>
            </a:r>
            <a:endParaRPr kumimoji="1" lang="zh-CN" altLang="en-US" sz="3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39941" grpId="0" autoUpdateAnimBg="0"/>
      <p:bldP spid="3994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4" name="Rectangle 34"/>
          <p:cNvSpPr>
            <a:spLocks noChangeArrowheads="1"/>
          </p:cNvSpPr>
          <p:nvPr/>
        </p:nvSpPr>
        <p:spPr bwMode="auto">
          <a:xfrm>
            <a:off x="191344" y="924720"/>
            <a:ext cx="784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，列出图示局部电路回路的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KVL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方程</a:t>
            </a:r>
          </a:p>
        </p:txBody>
      </p:sp>
      <p:sp>
        <p:nvSpPr>
          <p:cNvPr id="41027" name="Rectangle 67"/>
          <p:cNvSpPr>
            <a:spLocks noChangeArrowheads="1"/>
          </p:cNvSpPr>
          <p:nvPr/>
        </p:nvSpPr>
        <p:spPr bwMode="auto">
          <a:xfrm>
            <a:off x="3282827" y="5130689"/>
            <a:ext cx="561364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顺时针方向绕行：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-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  <a:r>
              <a:rPr kumimoji="1" lang="en-US" altLang="zh-CN" sz="2800" b="1" baseline="-30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-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+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4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0</a:t>
            </a: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4249739" y="1687513"/>
            <a:ext cx="3144837" cy="3128962"/>
            <a:chOff x="1717" y="1117"/>
            <a:chExt cx="1981" cy="1971"/>
          </a:xfrm>
        </p:grpSpPr>
        <p:sp>
          <p:nvSpPr>
            <p:cNvPr id="17413" name="Rectangle 38"/>
            <p:cNvSpPr>
              <a:spLocks noChangeArrowheads="1"/>
            </p:cNvSpPr>
            <p:nvPr/>
          </p:nvSpPr>
          <p:spPr bwMode="auto">
            <a:xfrm>
              <a:off x="2527" y="1462"/>
              <a:ext cx="363" cy="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7414" name="Rectangle 39"/>
            <p:cNvSpPr>
              <a:spLocks noChangeArrowheads="1"/>
            </p:cNvSpPr>
            <p:nvPr/>
          </p:nvSpPr>
          <p:spPr bwMode="auto">
            <a:xfrm>
              <a:off x="2527" y="2448"/>
              <a:ext cx="363" cy="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7415" name="Line 40"/>
            <p:cNvSpPr>
              <a:spLocks noChangeShapeType="1"/>
            </p:cNvSpPr>
            <p:nvPr/>
          </p:nvSpPr>
          <p:spPr bwMode="auto">
            <a:xfrm>
              <a:off x="2210" y="1643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6" name="Line 41"/>
            <p:cNvSpPr>
              <a:spLocks noChangeShapeType="1"/>
            </p:cNvSpPr>
            <p:nvPr/>
          </p:nvSpPr>
          <p:spPr bwMode="auto">
            <a:xfrm>
              <a:off x="2890" y="1643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7" name="Line 42"/>
            <p:cNvSpPr>
              <a:spLocks noChangeShapeType="1"/>
            </p:cNvSpPr>
            <p:nvPr/>
          </p:nvSpPr>
          <p:spPr bwMode="auto">
            <a:xfrm>
              <a:off x="2210" y="2629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Line 43"/>
            <p:cNvSpPr>
              <a:spLocks noChangeShapeType="1"/>
            </p:cNvSpPr>
            <p:nvPr/>
          </p:nvSpPr>
          <p:spPr bwMode="auto">
            <a:xfrm>
              <a:off x="2890" y="2629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Rectangle 52"/>
            <p:cNvSpPr>
              <a:spLocks noChangeArrowheads="1"/>
            </p:cNvSpPr>
            <p:nvPr/>
          </p:nvSpPr>
          <p:spPr bwMode="auto">
            <a:xfrm>
              <a:off x="2027" y="1956"/>
              <a:ext cx="363" cy="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7420" name="Line 53"/>
            <p:cNvSpPr>
              <a:spLocks noChangeShapeType="1"/>
            </p:cNvSpPr>
            <p:nvPr/>
          </p:nvSpPr>
          <p:spPr bwMode="auto">
            <a:xfrm>
              <a:off x="2209" y="1638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Line 54"/>
            <p:cNvSpPr>
              <a:spLocks noChangeShapeType="1"/>
            </p:cNvSpPr>
            <p:nvPr/>
          </p:nvSpPr>
          <p:spPr bwMode="auto">
            <a:xfrm>
              <a:off x="2211" y="2311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Rectangle 55"/>
            <p:cNvSpPr>
              <a:spLocks noChangeArrowheads="1"/>
            </p:cNvSpPr>
            <p:nvPr/>
          </p:nvSpPr>
          <p:spPr bwMode="auto">
            <a:xfrm>
              <a:off x="3033" y="1956"/>
              <a:ext cx="363" cy="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7423" name="Line 56"/>
            <p:cNvSpPr>
              <a:spLocks noChangeShapeType="1"/>
            </p:cNvSpPr>
            <p:nvPr/>
          </p:nvSpPr>
          <p:spPr bwMode="auto">
            <a:xfrm>
              <a:off x="3215" y="1638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Line 57"/>
            <p:cNvSpPr>
              <a:spLocks noChangeShapeType="1"/>
            </p:cNvSpPr>
            <p:nvPr/>
          </p:nvSpPr>
          <p:spPr bwMode="auto">
            <a:xfrm>
              <a:off x="3217" y="2311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Line 62"/>
            <p:cNvSpPr>
              <a:spLocks noChangeShapeType="1"/>
            </p:cNvSpPr>
            <p:nvPr/>
          </p:nvSpPr>
          <p:spPr bwMode="auto">
            <a:xfrm>
              <a:off x="1845" y="1644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Line 63"/>
            <p:cNvSpPr>
              <a:spLocks noChangeShapeType="1"/>
            </p:cNvSpPr>
            <p:nvPr/>
          </p:nvSpPr>
          <p:spPr bwMode="auto">
            <a:xfrm>
              <a:off x="1845" y="2634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Line 64"/>
            <p:cNvSpPr>
              <a:spLocks noChangeShapeType="1"/>
            </p:cNvSpPr>
            <p:nvPr/>
          </p:nvSpPr>
          <p:spPr bwMode="auto">
            <a:xfrm>
              <a:off x="3214" y="1644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Line 65"/>
            <p:cNvSpPr>
              <a:spLocks noChangeShapeType="1"/>
            </p:cNvSpPr>
            <p:nvPr/>
          </p:nvSpPr>
          <p:spPr bwMode="auto">
            <a:xfrm>
              <a:off x="3214" y="2629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Rectangle 69"/>
            <p:cNvSpPr>
              <a:spLocks noChangeArrowheads="1"/>
            </p:cNvSpPr>
            <p:nvPr/>
          </p:nvSpPr>
          <p:spPr bwMode="auto">
            <a:xfrm>
              <a:off x="2245" y="1162"/>
              <a:ext cx="24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+</a:t>
              </a:r>
            </a:p>
          </p:txBody>
        </p:sp>
        <p:sp>
          <p:nvSpPr>
            <p:cNvPr id="17430" name="Rectangle 70"/>
            <p:cNvSpPr>
              <a:spLocks noChangeArrowheads="1"/>
            </p:cNvSpPr>
            <p:nvPr/>
          </p:nvSpPr>
          <p:spPr bwMode="auto">
            <a:xfrm>
              <a:off x="2947" y="1141"/>
              <a:ext cx="19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-</a:t>
              </a:r>
            </a:p>
          </p:txBody>
        </p:sp>
        <p:sp>
          <p:nvSpPr>
            <p:cNvPr id="17431" name="Rectangle 71"/>
            <p:cNvSpPr>
              <a:spLocks noChangeArrowheads="1"/>
            </p:cNvSpPr>
            <p:nvPr/>
          </p:nvSpPr>
          <p:spPr bwMode="auto">
            <a:xfrm>
              <a:off x="2562" y="1117"/>
              <a:ext cx="29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v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4</a:t>
              </a:r>
            </a:p>
          </p:txBody>
        </p:sp>
        <p:sp>
          <p:nvSpPr>
            <p:cNvPr id="17432" name="Rectangle 72"/>
            <p:cNvSpPr>
              <a:spLocks noChangeArrowheads="1"/>
            </p:cNvSpPr>
            <p:nvPr/>
          </p:nvSpPr>
          <p:spPr bwMode="auto">
            <a:xfrm>
              <a:off x="2269" y="2757"/>
              <a:ext cx="24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+</a:t>
              </a:r>
            </a:p>
          </p:txBody>
        </p:sp>
        <p:sp>
          <p:nvSpPr>
            <p:cNvPr id="17433" name="Rectangle 73"/>
            <p:cNvSpPr>
              <a:spLocks noChangeArrowheads="1"/>
            </p:cNvSpPr>
            <p:nvPr/>
          </p:nvSpPr>
          <p:spPr bwMode="auto">
            <a:xfrm>
              <a:off x="2971" y="2736"/>
              <a:ext cx="19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-</a:t>
              </a:r>
            </a:p>
          </p:txBody>
        </p:sp>
        <p:sp>
          <p:nvSpPr>
            <p:cNvPr id="17434" name="Rectangle 74"/>
            <p:cNvSpPr>
              <a:spLocks noChangeArrowheads="1"/>
            </p:cNvSpPr>
            <p:nvPr/>
          </p:nvSpPr>
          <p:spPr bwMode="auto">
            <a:xfrm>
              <a:off x="2586" y="2712"/>
              <a:ext cx="29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v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</a:p>
          </p:txBody>
        </p:sp>
        <p:sp>
          <p:nvSpPr>
            <p:cNvPr id="17435" name="Rectangle 75"/>
            <p:cNvSpPr>
              <a:spLocks noChangeArrowheads="1"/>
            </p:cNvSpPr>
            <p:nvPr/>
          </p:nvSpPr>
          <p:spPr bwMode="auto">
            <a:xfrm>
              <a:off x="3409" y="1661"/>
              <a:ext cx="24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+</a:t>
              </a:r>
            </a:p>
          </p:txBody>
        </p:sp>
        <p:sp>
          <p:nvSpPr>
            <p:cNvPr id="17436" name="Rectangle 76"/>
            <p:cNvSpPr>
              <a:spLocks noChangeArrowheads="1"/>
            </p:cNvSpPr>
            <p:nvPr/>
          </p:nvSpPr>
          <p:spPr bwMode="auto">
            <a:xfrm>
              <a:off x="3430" y="2241"/>
              <a:ext cx="19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-</a:t>
              </a:r>
            </a:p>
          </p:txBody>
        </p:sp>
        <p:sp>
          <p:nvSpPr>
            <p:cNvPr id="17437" name="Rectangle 77"/>
            <p:cNvSpPr>
              <a:spLocks noChangeArrowheads="1"/>
            </p:cNvSpPr>
            <p:nvPr/>
          </p:nvSpPr>
          <p:spPr bwMode="auto">
            <a:xfrm>
              <a:off x="3408" y="1932"/>
              <a:ext cx="29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v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17438" name="Rectangle 78"/>
            <p:cNvSpPr>
              <a:spLocks noChangeArrowheads="1"/>
            </p:cNvSpPr>
            <p:nvPr/>
          </p:nvSpPr>
          <p:spPr bwMode="auto">
            <a:xfrm>
              <a:off x="1718" y="1706"/>
              <a:ext cx="24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+</a:t>
              </a:r>
            </a:p>
          </p:txBody>
        </p:sp>
        <p:sp>
          <p:nvSpPr>
            <p:cNvPr id="17439" name="Rectangle 79"/>
            <p:cNvSpPr>
              <a:spLocks noChangeArrowheads="1"/>
            </p:cNvSpPr>
            <p:nvPr/>
          </p:nvSpPr>
          <p:spPr bwMode="auto">
            <a:xfrm>
              <a:off x="1739" y="2286"/>
              <a:ext cx="19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-</a:t>
              </a:r>
            </a:p>
          </p:txBody>
        </p:sp>
        <p:sp>
          <p:nvSpPr>
            <p:cNvPr id="17440" name="Rectangle 80"/>
            <p:cNvSpPr>
              <a:spLocks noChangeArrowheads="1"/>
            </p:cNvSpPr>
            <p:nvPr/>
          </p:nvSpPr>
          <p:spPr bwMode="auto">
            <a:xfrm>
              <a:off x="1717" y="1977"/>
              <a:ext cx="29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v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3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407368" y="1208089"/>
            <a:ext cx="1166529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任一集总参数电路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——KVL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的普遍性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能量守恒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在回路的反映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任一时刻，沿任一回路的支路电压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KVL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对支路的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VCR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没有要求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只对具有一定电路结构的支路电压给出线性约束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kumimoji="1"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拓扑约束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276226" y="1689099"/>
            <a:ext cx="7118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任一回路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推广为任一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虚拟回路</a:t>
            </a: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119336" y="914402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KVL</a:t>
            </a:r>
            <a:r>
              <a:rPr kumimoji="1"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的推广</a:t>
            </a:r>
            <a:r>
              <a:rPr kumimoji="1"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endParaRPr kumimoji="1" lang="zh-CN" altLang="en-US" sz="2800" b="1" dirty="0">
              <a:solidFill>
                <a:srgbClr val="80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11424" y="2459170"/>
            <a:ext cx="3144837" cy="3128962"/>
            <a:chOff x="1717" y="1117"/>
            <a:chExt cx="1981" cy="1971"/>
          </a:xfrm>
        </p:grpSpPr>
        <p:sp>
          <p:nvSpPr>
            <p:cNvPr id="19472" name="Rectangle 7"/>
            <p:cNvSpPr>
              <a:spLocks noChangeArrowheads="1"/>
            </p:cNvSpPr>
            <p:nvPr/>
          </p:nvSpPr>
          <p:spPr bwMode="auto">
            <a:xfrm>
              <a:off x="2527" y="1462"/>
              <a:ext cx="363" cy="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9473" name="Rectangle 8"/>
            <p:cNvSpPr>
              <a:spLocks noChangeArrowheads="1"/>
            </p:cNvSpPr>
            <p:nvPr/>
          </p:nvSpPr>
          <p:spPr bwMode="auto">
            <a:xfrm>
              <a:off x="2527" y="2448"/>
              <a:ext cx="363" cy="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9474" name="Line 9"/>
            <p:cNvSpPr>
              <a:spLocks noChangeShapeType="1"/>
            </p:cNvSpPr>
            <p:nvPr/>
          </p:nvSpPr>
          <p:spPr bwMode="auto">
            <a:xfrm>
              <a:off x="2210" y="1643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Line 10"/>
            <p:cNvSpPr>
              <a:spLocks noChangeShapeType="1"/>
            </p:cNvSpPr>
            <p:nvPr/>
          </p:nvSpPr>
          <p:spPr bwMode="auto">
            <a:xfrm>
              <a:off x="2890" y="1643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Line 11"/>
            <p:cNvSpPr>
              <a:spLocks noChangeShapeType="1"/>
            </p:cNvSpPr>
            <p:nvPr/>
          </p:nvSpPr>
          <p:spPr bwMode="auto">
            <a:xfrm>
              <a:off x="2210" y="2629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Line 12"/>
            <p:cNvSpPr>
              <a:spLocks noChangeShapeType="1"/>
            </p:cNvSpPr>
            <p:nvPr/>
          </p:nvSpPr>
          <p:spPr bwMode="auto">
            <a:xfrm>
              <a:off x="2890" y="2629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Rectangle 13"/>
            <p:cNvSpPr>
              <a:spLocks noChangeArrowheads="1"/>
            </p:cNvSpPr>
            <p:nvPr/>
          </p:nvSpPr>
          <p:spPr bwMode="auto">
            <a:xfrm>
              <a:off x="2027" y="1956"/>
              <a:ext cx="363" cy="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9479" name="Line 14"/>
            <p:cNvSpPr>
              <a:spLocks noChangeShapeType="1"/>
            </p:cNvSpPr>
            <p:nvPr/>
          </p:nvSpPr>
          <p:spPr bwMode="auto">
            <a:xfrm>
              <a:off x="2209" y="1638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Line 15"/>
            <p:cNvSpPr>
              <a:spLocks noChangeShapeType="1"/>
            </p:cNvSpPr>
            <p:nvPr/>
          </p:nvSpPr>
          <p:spPr bwMode="auto">
            <a:xfrm>
              <a:off x="2211" y="2311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Rectangle 16"/>
            <p:cNvSpPr>
              <a:spLocks noChangeArrowheads="1"/>
            </p:cNvSpPr>
            <p:nvPr/>
          </p:nvSpPr>
          <p:spPr bwMode="auto">
            <a:xfrm>
              <a:off x="3033" y="1956"/>
              <a:ext cx="363" cy="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9482" name="Line 17"/>
            <p:cNvSpPr>
              <a:spLocks noChangeShapeType="1"/>
            </p:cNvSpPr>
            <p:nvPr/>
          </p:nvSpPr>
          <p:spPr bwMode="auto">
            <a:xfrm>
              <a:off x="3215" y="1638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Line 18"/>
            <p:cNvSpPr>
              <a:spLocks noChangeShapeType="1"/>
            </p:cNvSpPr>
            <p:nvPr/>
          </p:nvSpPr>
          <p:spPr bwMode="auto">
            <a:xfrm>
              <a:off x="3217" y="2311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Line 19"/>
            <p:cNvSpPr>
              <a:spLocks noChangeShapeType="1"/>
            </p:cNvSpPr>
            <p:nvPr/>
          </p:nvSpPr>
          <p:spPr bwMode="auto">
            <a:xfrm>
              <a:off x="1845" y="1644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Line 20"/>
            <p:cNvSpPr>
              <a:spLocks noChangeShapeType="1"/>
            </p:cNvSpPr>
            <p:nvPr/>
          </p:nvSpPr>
          <p:spPr bwMode="auto">
            <a:xfrm>
              <a:off x="1845" y="2634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Line 21"/>
            <p:cNvSpPr>
              <a:spLocks noChangeShapeType="1"/>
            </p:cNvSpPr>
            <p:nvPr/>
          </p:nvSpPr>
          <p:spPr bwMode="auto">
            <a:xfrm>
              <a:off x="3214" y="1644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Line 22"/>
            <p:cNvSpPr>
              <a:spLocks noChangeShapeType="1"/>
            </p:cNvSpPr>
            <p:nvPr/>
          </p:nvSpPr>
          <p:spPr bwMode="auto">
            <a:xfrm>
              <a:off x="3214" y="2629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8" name="Rectangle 23"/>
            <p:cNvSpPr>
              <a:spLocks noChangeArrowheads="1"/>
            </p:cNvSpPr>
            <p:nvPr/>
          </p:nvSpPr>
          <p:spPr bwMode="auto">
            <a:xfrm>
              <a:off x="2245" y="1162"/>
              <a:ext cx="24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+</a:t>
              </a:r>
            </a:p>
          </p:txBody>
        </p:sp>
        <p:sp>
          <p:nvSpPr>
            <p:cNvPr id="19489" name="Rectangle 24"/>
            <p:cNvSpPr>
              <a:spLocks noChangeArrowheads="1"/>
            </p:cNvSpPr>
            <p:nvPr/>
          </p:nvSpPr>
          <p:spPr bwMode="auto">
            <a:xfrm>
              <a:off x="2947" y="1141"/>
              <a:ext cx="19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-</a:t>
              </a:r>
            </a:p>
          </p:txBody>
        </p:sp>
        <p:sp>
          <p:nvSpPr>
            <p:cNvPr id="19490" name="Rectangle 25"/>
            <p:cNvSpPr>
              <a:spLocks noChangeArrowheads="1"/>
            </p:cNvSpPr>
            <p:nvPr/>
          </p:nvSpPr>
          <p:spPr bwMode="auto">
            <a:xfrm>
              <a:off x="2562" y="1117"/>
              <a:ext cx="29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v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4</a:t>
              </a:r>
            </a:p>
          </p:txBody>
        </p:sp>
        <p:sp>
          <p:nvSpPr>
            <p:cNvPr id="19491" name="Rectangle 26"/>
            <p:cNvSpPr>
              <a:spLocks noChangeArrowheads="1"/>
            </p:cNvSpPr>
            <p:nvPr/>
          </p:nvSpPr>
          <p:spPr bwMode="auto">
            <a:xfrm>
              <a:off x="2269" y="2757"/>
              <a:ext cx="24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+</a:t>
              </a:r>
            </a:p>
          </p:txBody>
        </p:sp>
        <p:sp>
          <p:nvSpPr>
            <p:cNvPr id="19492" name="Rectangle 27"/>
            <p:cNvSpPr>
              <a:spLocks noChangeArrowheads="1"/>
            </p:cNvSpPr>
            <p:nvPr/>
          </p:nvSpPr>
          <p:spPr bwMode="auto">
            <a:xfrm>
              <a:off x="2971" y="2736"/>
              <a:ext cx="19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-</a:t>
              </a:r>
            </a:p>
          </p:txBody>
        </p:sp>
        <p:sp>
          <p:nvSpPr>
            <p:cNvPr id="19493" name="Rectangle 28"/>
            <p:cNvSpPr>
              <a:spLocks noChangeArrowheads="1"/>
            </p:cNvSpPr>
            <p:nvPr/>
          </p:nvSpPr>
          <p:spPr bwMode="auto">
            <a:xfrm>
              <a:off x="2586" y="2712"/>
              <a:ext cx="29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v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</a:p>
          </p:txBody>
        </p:sp>
        <p:sp>
          <p:nvSpPr>
            <p:cNvPr id="19494" name="Rectangle 29"/>
            <p:cNvSpPr>
              <a:spLocks noChangeArrowheads="1"/>
            </p:cNvSpPr>
            <p:nvPr/>
          </p:nvSpPr>
          <p:spPr bwMode="auto">
            <a:xfrm>
              <a:off x="3409" y="1661"/>
              <a:ext cx="24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+</a:t>
              </a:r>
            </a:p>
          </p:txBody>
        </p:sp>
        <p:sp>
          <p:nvSpPr>
            <p:cNvPr id="19495" name="Rectangle 30"/>
            <p:cNvSpPr>
              <a:spLocks noChangeArrowheads="1"/>
            </p:cNvSpPr>
            <p:nvPr/>
          </p:nvSpPr>
          <p:spPr bwMode="auto">
            <a:xfrm>
              <a:off x="3430" y="2241"/>
              <a:ext cx="19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-</a:t>
              </a:r>
            </a:p>
          </p:txBody>
        </p:sp>
        <p:sp>
          <p:nvSpPr>
            <p:cNvPr id="19496" name="Rectangle 31"/>
            <p:cNvSpPr>
              <a:spLocks noChangeArrowheads="1"/>
            </p:cNvSpPr>
            <p:nvPr/>
          </p:nvSpPr>
          <p:spPr bwMode="auto">
            <a:xfrm>
              <a:off x="3408" y="1932"/>
              <a:ext cx="29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v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19497" name="Rectangle 32"/>
            <p:cNvSpPr>
              <a:spLocks noChangeArrowheads="1"/>
            </p:cNvSpPr>
            <p:nvPr/>
          </p:nvSpPr>
          <p:spPr bwMode="auto">
            <a:xfrm>
              <a:off x="1718" y="1706"/>
              <a:ext cx="24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+</a:t>
              </a:r>
            </a:p>
          </p:txBody>
        </p:sp>
        <p:sp>
          <p:nvSpPr>
            <p:cNvPr id="19498" name="Rectangle 33"/>
            <p:cNvSpPr>
              <a:spLocks noChangeArrowheads="1"/>
            </p:cNvSpPr>
            <p:nvPr/>
          </p:nvSpPr>
          <p:spPr bwMode="auto">
            <a:xfrm>
              <a:off x="1739" y="2286"/>
              <a:ext cx="19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-</a:t>
              </a:r>
            </a:p>
          </p:txBody>
        </p:sp>
        <p:sp>
          <p:nvSpPr>
            <p:cNvPr id="19499" name="Rectangle 34"/>
            <p:cNvSpPr>
              <a:spLocks noChangeArrowheads="1"/>
            </p:cNvSpPr>
            <p:nvPr/>
          </p:nvSpPr>
          <p:spPr bwMode="auto">
            <a:xfrm>
              <a:off x="1717" y="1977"/>
              <a:ext cx="29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v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3</a:t>
              </a:r>
            </a:p>
          </p:txBody>
        </p:sp>
      </p:grp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1521023" y="2819533"/>
            <a:ext cx="2114550" cy="2519363"/>
            <a:chOff x="2101" y="1752"/>
            <a:chExt cx="1332" cy="1587"/>
          </a:xfrm>
        </p:grpSpPr>
        <p:grpSp>
          <p:nvGrpSpPr>
            <p:cNvPr id="19466" name="Group 36"/>
            <p:cNvGrpSpPr>
              <a:grpSpLocks/>
            </p:cNvGrpSpPr>
            <p:nvPr/>
          </p:nvGrpSpPr>
          <p:grpSpPr bwMode="auto">
            <a:xfrm>
              <a:off x="2276" y="2224"/>
              <a:ext cx="884" cy="766"/>
              <a:chOff x="2304" y="960"/>
              <a:chExt cx="1152" cy="720"/>
            </a:xfrm>
          </p:grpSpPr>
          <p:sp>
            <p:nvSpPr>
              <p:cNvPr id="19469" name="Line 37"/>
              <p:cNvSpPr>
                <a:spLocks noChangeShapeType="1"/>
              </p:cNvSpPr>
              <p:nvPr/>
            </p:nvSpPr>
            <p:spPr bwMode="auto">
              <a:xfrm>
                <a:off x="3456" y="960"/>
                <a:ext cx="0" cy="72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470" name="Line 38"/>
              <p:cNvSpPr>
                <a:spLocks noChangeShapeType="1"/>
              </p:cNvSpPr>
              <p:nvPr/>
            </p:nvSpPr>
            <p:spPr bwMode="auto">
              <a:xfrm>
                <a:off x="2304" y="1680"/>
                <a:ext cx="115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19471" name="Line 39"/>
              <p:cNvSpPr>
                <a:spLocks noChangeShapeType="1"/>
              </p:cNvSpPr>
              <p:nvPr/>
            </p:nvSpPr>
            <p:spPr bwMode="auto">
              <a:xfrm flipV="1">
                <a:off x="2304" y="960"/>
                <a:ext cx="1152" cy="72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</p:grpSp>
        <p:sp>
          <p:nvSpPr>
            <p:cNvPr id="19467" name="Rectangle 40"/>
            <p:cNvSpPr>
              <a:spLocks noChangeArrowheads="1"/>
            </p:cNvSpPr>
            <p:nvPr/>
          </p:nvSpPr>
          <p:spPr bwMode="auto">
            <a:xfrm>
              <a:off x="3152" y="1752"/>
              <a:ext cx="2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</a:p>
          </p:txBody>
        </p:sp>
        <p:sp>
          <p:nvSpPr>
            <p:cNvPr id="19468" name="Rectangle 41"/>
            <p:cNvSpPr>
              <a:spLocks noChangeArrowheads="1"/>
            </p:cNvSpPr>
            <p:nvPr/>
          </p:nvSpPr>
          <p:spPr bwMode="auto">
            <a:xfrm>
              <a:off x="2101" y="3012"/>
              <a:ext cx="2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b</a:t>
              </a:r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 flipH="1" flipV="1">
            <a:off x="1775023" y="3395795"/>
            <a:ext cx="1427162" cy="1282700"/>
            <a:chOff x="2304" y="960"/>
            <a:chExt cx="1152" cy="720"/>
          </a:xfrm>
        </p:grpSpPr>
        <p:sp>
          <p:nvSpPr>
            <p:cNvPr id="19463" name="Line 43"/>
            <p:cNvSpPr>
              <a:spLocks noChangeShapeType="1"/>
            </p:cNvSpPr>
            <p:nvPr/>
          </p:nvSpPr>
          <p:spPr bwMode="auto">
            <a:xfrm>
              <a:off x="3456" y="960"/>
              <a:ext cx="0" cy="7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9464" name="Line 44"/>
            <p:cNvSpPr>
              <a:spLocks noChangeShapeType="1"/>
            </p:cNvSpPr>
            <p:nvPr/>
          </p:nvSpPr>
          <p:spPr bwMode="auto">
            <a:xfrm>
              <a:off x="2304" y="1680"/>
              <a:ext cx="115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9465" name="Line 45"/>
            <p:cNvSpPr>
              <a:spLocks noChangeShapeType="1"/>
            </p:cNvSpPr>
            <p:nvPr/>
          </p:nvSpPr>
          <p:spPr bwMode="auto">
            <a:xfrm flipV="1">
              <a:off x="2304" y="960"/>
              <a:ext cx="1152" cy="7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5375251" y="2707613"/>
            <a:ext cx="50419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顺时针方向绕行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虚拟回路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：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-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-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ab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虚拟回路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：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ab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-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+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4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 = 0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5447928" y="4651175"/>
            <a:ext cx="576064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-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-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+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4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0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的正确性可由联立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虚拟回路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：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-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-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ab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虚拟回路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：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ab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-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+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4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加以验证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6" grpId="0" autoUpdateAnimBg="0"/>
      <p:bldP spid="192517" grpId="0" autoUpdateAnimBg="0"/>
      <p:bldP spid="44" grpId="0" autoUpdateAnimBg="0"/>
      <p:bldP spid="4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836" y="1409722"/>
            <a:ext cx="3258692" cy="4743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588000" y="2771954"/>
            <a:ext cx="4014788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电压降与路径无关</a:t>
            </a:r>
            <a:r>
              <a:rPr kumimoji="1" lang="en-US" altLang="zh-CN" sz="3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endParaRPr kumimoji="1" lang="zh-CN" altLang="en-US" sz="35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26918" y="4076424"/>
            <a:ext cx="3536950" cy="554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3000" b="1" dirty="0">
                <a:solidFill>
                  <a:srgbClr val="000066"/>
                </a:solidFill>
                <a:latin typeface="+mn-ea"/>
                <a:ea typeface="+mn-ea"/>
              </a:rPr>
              <a:t>再看看上一页的</a:t>
            </a:r>
            <a:r>
              <a:rPr kumimoji="1" lang="en-US" altLang="zh-CN" sz="3000" b="1" i="1" dirty="0" err="1">
                <a:solidFill>
                  <a:srgbClr val="000066"/>
                </a:solidFill>
                <a:latin typeface="+mn-ea"/>
                <a:ea typeface="+mn-ea"/>
                <a:cs typeface="Times New Roman" pitchFamily="18" charset="0"/>
              </a:rPr>
              <a:t>v</a:t>
            </a:r>
            <a:r>
              <a:rPr kumimoji="1" lang="en-US" altLang="zh-CN" sz="3000" b="1" baseline="-25000" dirty="0" err="1">
                <a:solidFill>
                  <a:srgbClr val="000066"/>
                </a:solidFill>
                <a:latin typeface="+mn-ea"/>
                <a:ea typeface="+mn-ea"/>
              </a:rPr>
              <a:t>ab</a:t>
            </a:r>
            <a:r>
              <a:rPr kumimoji="1" lang="en-US" altLang="zh-CN" sz="3000" b="1" dirty="0">
                <a:solidFill>
                  <a:srgbClr val="000066"/>
                </a:solidFill>
                <a:latin typeface="+mn-ea"/>
                <a:ea typeface="+mn-ea"/>
              </a:rPr>
              <a:t>!</a:t>
            </a:r>
            <a:endParaRPr kumimoji="1" lang="zh-CN" altLang="en-US" sz="3000" b="1" dirty="0">
              <a:solidFill>
                <a:srgbClr val="000066"/>
              </a:solidFill>
              <a:latin typeface="+mn-ea"/>
              <a:ea typeface="+mn-ea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5360" y="836712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KVL</a:t>
            </a:r>
            <a:r>
              <a:rPr kumimoji="1" lang="zh-CN" altLang="en-US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的推广</a:t>
            </a:r>
            <a:r>
              <a:rPr kumimoji="1"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  <a:endParaRPr kumimoji="1" lang="zh-CN" altLang="en-US" sz="2800" b="1" dirty="0">
              <a:solidFill>
                <a:srgbClr val="80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588000" y="1760585"/>
            <a:ext cx="187220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35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35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kumimoji="1" lang="en-US" altLang="zh-CN" sz="35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-</a:t>
            </a:r>
            <a:r>
              <a:rPr kumimoji="1" lang="en-US" altLang="zh-CN" sz="35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35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 </a:t>
            </a:r>
            <a:r>
              <a:rPr kumimoji="1" lang="en-US" altLang="zh-CN" sz="35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0</a:t>
            </a:r>
          </a:p>
        </p:txBody>
      </p:sp>
      <p:sp>
        <p:nvSpPr>
          <p:cNvPr id="8" name="矩形 7"/>
          <p:cNvSpPr/>
          <p:nvPr/>
        </p:nvSpPr>
        <p:spPr>
          <a:xfrm>
            <a:off x="8108280" y="1760585"/>
            <a:ext cx="130008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35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35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kumimoji="1" lang="en-US" altLang="zh-CN" sz="35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</a:t>
            </a:r>
            <a:r>
              <a:rPr kumimoji="1" lang="en-US" altLang="zh-CN" sz="35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35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 </a:t>
            </a:r>
            <a:endParaRPr kumimoji="1" lang="en-US" altLang="zh-CN" sz="3500" b="1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3" name="右箭头 2"/>
          <p:cNvSpPr/>
          <p:nvPr/>
        </p:nvSpPr>
        <p:spPr bwMode="auto">
          <a:xfrm>
            <a:off x="7316192" y="1973488"/>
            <a:ext cx="792088" cy="28850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>
              <a:latin typeface="Arial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814571" y="5229200"/>
            <a:ext cx="3788217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板书再举一个例子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组合 5"/>
          <p:cNvGrpSpPr>
            <a:grpSpLocks/>
          </p:cNvGrpSpPr>
          <p:nvPr/>
        </p:nvGrpSpPr>
        <p:grpSpPr bwMode="auto">
          <a:xfrm>
            <a:off x="1833563" y="1098551"/>
            <a:ext cx="2386012" cy="4221163"/>
            <a:chOff x="309718" y="1099113"/>
            <a:chExt cx="2385271" cy="4221259"/>
          </a:xfrm>
        </p:grpSpPr>
        <p:sp>
          <p:nvSpPr>
            <p:cNvPr id="22534" name="文本框 7"/>
            <p:cNvSpPr txBox="1">
              <a:spLocks noChangeArrowheads="1"/>
            </p:cNvSpPr>
            <p:nvPr/>
          </p:nvSpPr>
          <p:spPr bwMode="auto">
            <a:xfrm>
              <a:off x="827584" y="4797152"/>
              <a:ext cx="106150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求</a:t>
              </a:r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zh-CN" altLang="en-US" sz="2800"/>
                <a:t>？</a:t>
              </a:r>
            </a:p>
          </p:txBody>
        </p:sp>
        <p:pic>
          <p:nvPicPr>
            <p:cNvPr id="22535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718" y="1099113"/>
              <a:ext cx="2385271" cy="3365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4560889" y="1039813"/>
            <a:ext cx="6084887" cy="4260850"/>
            <a:chOff x="3037646" y="1039735"/>
            <a:chExt cx="6083866" cy="4261473"/>
          </a:xfrm>
        </p:grpSpPr>
        <p:sp>
          <p:nvSpPr>
            <p:cNvPr id="22532" name="文本框 7"/>
            <p:cNvSpPr txBox="1">
              <a:spLocks noChangeArrowheads="1"/>
            </p:cNvSpPr>
            <p:nvPr/>
          </p:nvSpPr>
          <p:spPr bwMode="auto">
            <a:xfrm>
              <a:off x="5025815" y="4777988"/>
              <a:ext cx="19944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求</a:t>
              </a:r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en-US" altLang="zh-CN" sz="2800" baseline="-25000"/>
                <a:t>1</a:t>
              </a:r>
              <a:r>
                <a:rPr lang="zh-CN" altLang="en-US" sz="2800"/>
                <a:t>和</a:t>
              </a:r>
              <a:r>
                <a:rPr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8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baseline="-25000"/>
                <a:t>2</a:t>
              </a:r>
              <a:r>
                <a:rPr lang="zh-CN" altLang="en-US" sz="2800"/>
                <a:t>？</a:t>
              </a:r>
            </a:p>
          </p:txBody>
        </p:sp>
        <p:pic>
          <p:nvPicPr>
            <p:cNvPr id="22533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7646" y="1039735"/>
              <a:ext cx="6083866" cy="3424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7"/>
          <p:cNvSpPr txBox="1">
            <a:spLocks noChangeArrowheads="1"/>
          </p:cNvSpPr>
          <p:nvPr/>
        </p:nvSpPr>
        <p:spPr bwMode="auto">
          <a:xfrm>
            <a:off x="5573788" y="1484784"/>
            <a:ext cx="6618212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）支路个数？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</a:rPr>
              <a:t>）节点个数？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</a:rPr>
              <a:t>）回路个数？</a:t>
            </a:r>
            <a:endParaRPr lang="en-US" altLang="zh-CN" sz="2800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800000"/>
                </a:solidFill>
              </a:rPr>
              <a:t>4</a:t>
            </a:r>
            <a:r>
              <a:rPr lang="zh-CN" altLang="en-US" sz="2800" b="1" dirty="0">
                <a:solidFill>
                  <a:srgbClr val="800000"/>
                </a:solidFill>
              </a:rPr>
              <a:t>）列</a:t>
            </a:r>
            <a:r>
              <a:rPr lang="en-US" altLang="zh-CN" sz="2800" b="1" dirty="0">
                <a:solidFill>
                  <a:srgbClr val="800000"/>
                </a:solidFill>
              </a:rPr>
              <a:t>KCL</a:t>
            </a:r>
            <a:r>
              <a:rPr lang="zh-CN" altLang="en-US" sz="2800" b="1" dirty="0">
                <a:solidFill>
                  <a:srgbClr val="800000"/>
                </a:solidFill>
              </a:rPr>
              <a:t>方程，可列出独立方程个数？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800000"/>
                </a:solidFill>
              </a:rPr>
              <a:t>5</a:t>
            </a:r>
            <a:r>
              <a:rPr lang="zh-CN" altLang="en-US" sz="2800" b="1" dirty="0">
                <a:solidFill>
                  <a:srgbClr val="800000"/>
                </a:solidFill>
              </a:rPr>
              <a:t>）列</a:t>
            </a:r>
            <a:r>
              <a:rPr lang="en-US" altLang="zh-CN" sz="2800" b="1" dirty="0">
                <a:solidFill>
                  <a:srgbClr val="800000"/>
                </a:solidFill>
              </a:rPr>
              <a:t>KVL</a:t>
            </a:r>
            <a:r>
              <a:rPr lang="zh-CN" altLang="en-US" sz="2800" b="1" dirty="0">
                <a:solidFill>
                  <a:srgbClr val="800000"/>
                </a:solidFill>
              </a:rPr>
              <a:t>方程，可列出独立方程个数？</a:t>
            </a:r>
          </a:p>
        </p:txBody>
      </p:sp>
      <p:pic>
        <p:nvPicPr>
          <p:cNvPr id="23555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6" t="4547"/>
          <a:stretch/>
        </p:blipFill>
        <p:spPr bwMode="auto">
          <a:xfrm>
            <a:off x="407368" y="1196752"/>
            <a:ext cx="4446340" cy="4535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7248128" y="5229200"/>
            <a:ext cx="2436886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5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有无规律？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63352" y="830263"/>
            <a:ext cx="5113337" cy="615950"/>
          </a:xfrm>
          <a:noFill/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A5002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2.3 </a:t>
            </a:r>
            <a:r>
              <a:rPr lang="zh-CN" altLang="en-US" sz="3200" b="1" dirty="0">
                <a:solidFill>
                  <a:srgbClr val="A5002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两类约束与电路方程</a:t>
            </a:r>
          </a:p>
        </p:txBody>
      </p:sp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695400" y="1541735"/>
            <a:ext cx="3924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、两类约束</a:t>
            </a:r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839416" y="2991418"/>
            <a:ext cx="1072919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元件约束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(</a:t>
            </a:r>
            <a:r>
              <a:rPr kumimoji="1"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元件定律</a:t>
            </a:r>
            <a:r>
              <a:rPr kumimoji="1"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)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kumimoji="1"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VCR</a:t>
            </a:r>
            <a:r>
              <a:rPr kumimoji="1" lang="zh-CN" altLang="en-US" sz="2800" b="1" dirty="0">
                <a:latin typeface="+mn-ea"/>
                <a:ea typeface="+mn-ea"/>
              </a:rPr>
              <a:t>对电路中每条支路的电流电压给出线性约束，这类约束与电路结构无关</a:t>
            </a:r>
          </a:p>
          <a:p>
            <a:pPr algn="just"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dirty="0">
                <a:solidFill>
                  <a:srgbClr val="A5002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拓扑约束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kumimoji="1"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KCL</a:t>
            </a:r>
            <a:r>
              <a:rPr kumimoji="1" lang="zh-CN" altLang="en-US" sz="2800" b="1" dirty="0">
                <a:latin typeface="+mn-ea"/>
                <a:ea typeface="+mn-ea"/>
              </a:rPr>
              <a:t>、</a:t>
            </a:r>
            <a:r>
              <a:rPr kumimoji="1" lang="en-US" altLang="zh-CN" sz="2800" b="1" dirty="0">
                <a:solidFill>
                  <a:srgbClr val="0000FF"/>
                </a:solidFill>
                <a:latin typeface="+mn-ea"/>
                <a:ea typeface="+mn-ea"/>
              </a:rPr>
              <a:t>KVL</a:t>
            </a:r>
            <a:r>
              <a:rPr kumimoji="1" lang="zh-CN" altLang="en-US" sz="2800" b="1" dirty="0">
                <a:latin typeface="+mn-ea"/>
                <a:ea typeface="+mn-ea"/>
              </a:rPr>
              <a:t>对电路中具有一定电路结构的支路电流、支路电压分别给出线性约束，这类约束与元件特性无关</a:t>
            </a:r>
          </a:p>
        </p:txBody>
      </p:sp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839416" y="2117725"/>
            <a:ext cx="112332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电路由元件按一定方式连接而成，涉及元件特性和电路结构两类关系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27299" y="5373216"/>
            <a:ext cx="835342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两类约束是对电路中所有基本物理量（电流、电压）施加的全部约束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9" grpId="0" autoUpdateAnimBg="0"/>
      <p:bldP spid="195590" grpId="0" autoUpdateAnimBg="0"/>
      <p:bldP spid="195591" grpId="0" autoUpdateAnimBg="0"/>
      <p:bldP spid="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335360" y="908720"/>
            <a:ext cx="3959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、电路方程</a:t>
            </a:r>
          </a:p>
        </p:txBody>
      </p:sp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839416" y="2348880"/>
            <a:ext cx="1123324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B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条支路的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VCR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方程彼此独立</a:t>
            </a:r>
          </a:p>
          <a:p>
            <a:pPr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任意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N-1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个节点的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KCL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方程彼此独立</a:t>
            </a:r>
            <a:r>
              <a:rPr kumimoji="1" lang="zh-CN" altLang="en-US" sz="2800" b="1" dirty="0">
                <a:solidFill>
                  <a:srgbClr val="A50021"/>
                </a:solidFill>
                <a:latin typeface="+mn-ea"/>
                <a:ea typeface="+mn-ea"/>
              </a:rPr>
              <a:t>（独立结点数</a:t>
            </a:r>
            <a:r>
              <a:rPr kumimoji="1" lang="en-US" altLang="zh-CN" sz="2800" b="1" dirty="0">
                <a:solidFill>
                  <a:srgbClr val="A50021"/>
                </a:solidFill>
                <a:latin typeface="+mn-ea"/>
                <a:ea typeface="+mn-ea"/>
              </a:rPr>
              <a:t>= N-1 </a:t>
            </a:r>
            <a:r>
              <a:rPr kumimoji="1" lang="zh-CN" altLang="en-US" sz="2800" b="1" dirty="0">
                <a:solidFill>
                  <a:srgbClr val="A50021"/>
                </a:solidFill>
                <a:latin typeface="+mn-ea"/>
                <a:ea typeface="+mn-ea"/>
              </a:rPr>
              <a:t>）</a:t>
            </a:r>
          </a:p>
          <a:p>
            <a:pPr eaLnBrk="1" hangingPunct="1"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任意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B-N+1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个回路的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KVL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方程彼此独立</a:t>
            </a:r>
            <a:r>
              <a:rPr kumimoji="1" lang="zh-CN" altLang="en-US" sz="2800" b="1" dirty="0">
                <a:latin typeface="+mn-ea"/>
                <a:ea typeface="+mn-ea"/>
              </a:rPr>
              <a:t>（</a:t>
            </a:r>
            <a:r>
              <a:rPr kumimoji="1" lang="zh-CN" altLang="en-US" sz="2800" b="1" dirty="0">
                <a:solidFill>
                  <a:srgbClr val="A50021"/>
                </a:solidFill>
                <a:latin typeface="+mn-ea"/>
                <a:ea typeface="+mn-ea"/>
              </a:rPr>
              <a:t>独立回路数</a:t>
            </a:r>
            <a:r>
              <a:rPr kumimoji="1" lang="en-US" altLang="zh-CN" sz="2800" b="1" dirty="0">
                <a:solidFill>
                  <a:srgbClr val="A50021"/>
                </a:solidFill>
                <a:latin typeface="+mn-ea"/>
                <a:ea typeface="+mn-ea"/>
              </a:rPr>
              <a:t>=</a:t>
            </a:r>
            <a:r>
              <a:rPr kumimoji="1" lang="zh-CN" altLang="en-US" sz="2800" b="1" dirty="0">
                <a:solidFill>
                  <a:srgbClr val="A50021"/>
                </a:solidFill>
                <a:latin typeface="+mn-ea"/>
                <a:ea typeface="+mn-ea"/>
              </a:rPr>
              <a:t>网孔数</a:t>
            </a:r>
            <a:r>
              <a:rPr kumimoji="1" lang="en-US" altLang="zh-CN" sz="2800" b="1" dirty="0">
                <a:solidFill>
                  <a:srgbClr val="A50021"/>
                </a:solidFill>
                <a:latin typeface="+mn-ea"/>
                <a:ea typeface="+mn-ea"/>
              </a:rPr>
              <a:t>= B-N+1</a:t>
            </a:r>
            <a:r>
              <a:rPr kumimoji="1" lang="zh-CN" altLang="en-US" sz="2800" b="1" dirty="0">
                <a:solidFill>
                  <a:srgbClr val="A50021"/>
                </a:solidFill>
                <a:latin typeface="+mn-ea"/>
                <a:ea typeface="+mn-ea"/>
              </a:rPr>
              <a:t>）</a:t>
            </a:r>
          </a:p>
        </p:txBody>
      </p:sp>
      <p:sp>
        <p:nvSpPr>
          <p:cNvPr id="197638" name="Rectangle 6"/>
          <p:cNvSpPr>
            <a:spLocks noChangeArrowheads="1"/>
          </p:cNvSpPr>
          <p:nvPr/>
        </p:nvSpPr>
        <p:spPr bwMode="auto">
          <a:xfrm>
            <a:off x="839416" y="1556792"/>
            <a:ext cx="7775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对于具有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B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条支路、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N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个节点的连通电路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6" grpId="0" autoUpdateAnimBg="0"/>
      <p:bldP spid="197637" grpId="0" autoUpdateAnimBg="0"/>
      <p:bldP spid="19763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632469" y="1284288"/>
            <a:ext cx="1078340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独立的电路方程数共计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B+(N-1)+(B-N+1) = 2B</a:t>
            </a:r>
            <a:r>
              <a:rPr kumimoji="1" lang="zh-CN" altLang="en-US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，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2B</a:t>
            </a:r>
            <a:r>
              <a:rPr kumimoji="1" lang="zh-CN" altLang="en-US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方程是最原始的电路方程，是分析电路的基本依据</a:t>
            </a:r>
          </a:p>
        </p:txBody>
      </p:sp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623392" y="2708276"/>
            <a:ext cx="10801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3000" b="1">
                <a:latin typeface="Times New Roman" panose="02020603050405020304" pitchFamily="18" charset="0"/>
                <a:ea typeface="华文行楷" panose="02010800040101010101" pitchFamily="2" charset="-122"/>
              </a:rPr>
              <a:t>对于线性电路，只要列出</a:t>
            </a:r>
            <a:r>
              <a:rPr kumimoji="1" lang="en-US" altLang="zh-CN" sz="3000" b="1">
                <a:latin typeface="Times New Roman" panose="02020603050405020304" pitchFamily="18" charset="0"/>
                <a:ea typeface="华文行楷" panose="02010800040101010101" pitchFamily="2" charset="-122"/>
              </a:rPr>
              <a:t>2B</a:t>
            </a:r>
            <a:r>
              <a:rPr kumimoji="1" lang="zh-CN" altLang="en-US" sz="3000" b="1">
                <a:latin typeface="Times New Roman" panose="02020603050405020304" pitchFamily="18" charset="0"/>
                <a:ea typeface="华文行楷" panose="02010800040101010101" pitchFamily="2" charset="-122"/>
              </a:rPr>
              <a:t>方程，联立即可解出全部</a:t>
            </a:r>
            <a:r>
              <a:rPr kumimoji="1" lang="en-US" altLang="zh-CN" sz="3000" b="1">
                <a:latin typeface="Times New Roman" panose="02020603050405020304" pitchFamily="18" charset="0"/>
                <a:ea typeface="华文行楷" panose="02010800040101010101" pitchFamily="2" charset="-122"/>
              </a:rPr>
              <a:t>B</a:t>
            </a:r>
            <a:r>
              <a:rPr kumimoji="1" lang="zh-CN" altLang="en-US" sz="3000" b="1">
                <a:latin typeface="Times New Roman" panose="02020603050405020304" pitchFamily="18" charset="0"/>
                <a:ea typeface="华文行楷" panose="02010800040101010101" pitchFamily="2" charset="-122"/>
              </a:rPr>
              <a:t>条支路的电流和电压共</a:t>
            </a:r>
            <a:r>
              <a:rPr kumimoji="1" lang="en-US" altLang="zh-CN" sz="3000" b="1">
                <a:latin typeface="Times New Roman" panose="02020603050405020304" pitchFamily="18" charset="0"/>
                <a:ea typeface="华文行楷" panose="02010800040101010101" pitchFamily="2" charset="-122"/>
              </a:rPr>
              <a:t>2B</a:t>
            </a:r>
            <a:r>
              <a:rPr kumimoji="1" lang="zh-CN" altLang="en-US" sz="3000" b="1">
                <a:latin typeface="Times New Roman" panose="02020603050405020304" pitchFamily="18" charset="0"/>
                <a:ea typeface="华文行楷" panose="02010800040101010101" pitchFamily="2" charset="-122"/>
              </a:rPr>
              <a:t>个变量</a:t>
            </a:r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631105" y="4089846"/>
            <a:ext cx="1079230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独立电源的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VCR</a:t>
            </a:r>
            <a:r>
              <a:rPr kumimoji="1" lang="zh-CN" altLang="en-US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方程直接给出了本支路的电流或电压，同时减少约束方程和求解变量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autoUpdateAnimBg="0"/>
      <p:bldP spid="198661" grpId="0" autoUpdateAnimBg="0"/>
      <p:bldP spid="19866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ChangeArrowheads="1"/>
          </p:cNvSpPr>
          <p:nvPr/>
        </p:nvSpPr>
        <p:spPr bwMode="auto">
          <a:xfrm>
            <a:off x="2279650" y="141287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800">
                <a:latin typeface="华文行楷" panose="02010800040101010101" pitchFamily="2" charset="-122"/>
                <a:ea typeface="华文行楷" panose="02010800040101010101" pitchFamily="2" charset="-122"/>
              </a:rPr>
              <a:t>第二章电路网络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Rectangle 4"/>
          <p:cNvSpPr>
            <a:spLocks noChangeArrowheads="1"/>
          </p:cNvSpPr>
          <p:nvPr/>
        </p:nvSpPr>
        <p:spPr bwMode="auto">
          <a:xfrm>
            <a:off x="2209801" y="1317625"/>
            <a:ext cx="74152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，求图示电路各支路电流、电压</a:t>
            </a:r>
          </a:p>
        </p:txBody>
      </p:sp>
      <p:grpSp>
        <p:nvGrpSpPr>
          <p:cNvPr id="27651" name="组合 5"/>
          <p:cNvGrpSpPr>
            <a:grpSpLocks/>
          </p:cNvGrpSpPr>
          <p:nvPr/>
        </p:nvGrpSpPr>
        <p:grpSpPr bwMode="auto">
          <a:xfrm>
            <a:off x="3479801" y="1870076"/>
            <a:ext cx="4619625" cy="3249613"/>
            <a:chOff x="1955800" y="1870075"/>
            <a:chExt cx="4619625" cy="3249613"/>
          </a:xfrm>
        </p:grpSpPr>
        <p:sp>
          <p:nvSpPr>
            <p:cNvPr id="27652" name="Line 12"/>
            <p:cNvSpPr>
              <a:spLocks noChangeShapeType="1"/>
            </p:cNvSpPr>
            <p:nvPr/>
          </p:nvSpPr>
          <p:spPr bwMode="auto">
            <a:xfrm>
              <a:off x="2778124" y="2452688"/>
              <a:ext cx="0" cy="154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7653" name="Line 13"/>
            <p:cNvSpPr>
              <a:spLocks noChangeShapeType="1"/>
            </p:cNvSpPr>
            <p:nvPr/>
          </p:nvSpPr>
          <p:spPr bwMode="auto">
            <a:xfrm>
              <a:off x="2778125" y="2452688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7654" name="Line 14"/>
            <p:cNvSpPr>
              <a:spLocks noChangeShapeType="1"/>
            </p:cNvSpPr>
            <p:nvPr/>
          </p:nvSpPr>
          <p:spPr bwMode="auto">
            <a:xfrm>
              <a:off x="2778125" y="3367088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7655" name="Line 15"/>
            <p:cNvSpPr>
              <a:spLocks noChangeShapeType="1"/>
            </p:cNvSpPr>
            <p:nvPr/>
          </p:nvSpPr>
          <p:spPr bwMode="auto">
            <a:xfrm>
              <a:off x="3997325" y="3367088"/>
              <a:ext cx="1219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7656" name="Line 16"/>
            <p:cNvSpPr>
              <a:spLocks noChangeShapeType="1"/>
            </p:cNvSpPr>
            <p:nvPr/>
          </p:nvSpPr>
          <p:spPr bwMode="auto">
            <a:xfrm flipV="1">
              <a:off x="5699125" y="3367088"/>
              <a:ext cx="649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7657" name="Line 17"/>
            <p:cNvSpPr>
              <a:spLocks noChangeShapeType="1"/>
            </p:cNvSpPr>
            <p:nvPr/>
          </p:nvSpPr>
          <p:spPr bwMode="auto">
            <a:xfrm>
              <a:off x="4911725" y="2452688"/>
              <a:ext cx="1447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7658" name="Line 18"/>
            <p:cNvSpPr>
              <a:spLocks noChangeShapeType="1"/>
            </p:cNvSpPr>
            <p:nvPr/>
          </p:nvSpPr>
          <p:spPr bwMode="auto">
            <a:xfrm>
              <a:off x="6359525" y="2452688"/>
              <a:ext cx="0" cy="1447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7659" name="Line 19"/>
            <p:cNvSpPr>
              <a:spLocks noChangeShapeType="1"/>
            </p:cNvSpPr>
            <p:nvPr/>
          </p:nvSpPr>
          <p:spPr bwMode="auto">
            <a:xfrm>
              <a:off x="2778125" y="5119688"/>
              <a:ext cx="3581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7660" name="Line 20"/>
            <p:cNvSpPr>
              <a:spLocks noChangeShapeType="1"/>
            </p:cNvSpPr>
            <p:nvPr/>
          </p:nvSpPr>
          <p:spPr bwMode="auto">
            <a:xfrm>
              <a:off x="6359525" y="4662488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7661" name="Line 21"/>
            <p:cNvSpPr>
              <a:spLocks noChangeShapeType="1"/>
            </p:cNvSpPr>
            <p:nvPr/>
          </p:nvSpPr>
          <p:spPr bwMode="auto">
            <a:xfrm>
              <a:off x="4530725" y="3367088"/>
              <a:ext cx="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7662" name="Line 22"/>
            <p:cNvSpPr>
              <a:spLocks noChangeShapeType="1"/>
            </p:cNvSpPr>
            <p:nvPr/>
          </p:nvSpPr>
          <p:spPr bwMode="auto">
            <a:xfrm>
              <a:off x="4530725" y="4662488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7663" name="Line 24"/>
            <p:cNvSpPr>
              <a:spLocks noChangeShapeType="1"/>
            </p:cNvSpPr>
            <p:nvPr/>
          </p:nvSpPr>
          <p:spPr bwMode="auto">
            <a:xfrm>
              <a:off x="3235325" y="2452688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grpSp>
          <p:nvGrpSpPr>
            <p:cNvPr id="27664" name="组合 4"/>
            <p:cNvGrpSpPr>
              <a:grpSpLocks/>
            </p:cNvGrpSpPr>
            <p:nvPr/>
          </p:nvGrpSpPr>
          <p:grpSpPr bwMode="auto">
            <a:xfrm>
              <a:off x="5195888" y="3103563"/>
              <a:ext cx="504825" cy="504825"/>
              <a:chOff x="5195888" y="3103563"/>
              <a:chExt cx="504825" cy="504825"/>
            </a:xfrm>
          </p:grpSpPr>
          <p:sp>
            <p:nvSpPr>
              <p:cNvPr id="27727" name="Oval 11"/>
              <p:cNvSpPr>
                <a:spLocks noChangeArrowheads="1"/>
              </p:cNvSpPr>
              <p:nvPr/>
            </p:nvSpPr>
            <p:spPr bwMode="auto">
              <a:xfrm>
                <a:off x="5195888" y="3103563"/>
                <a:ext cx="504825" cy="5048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7728" name="Line 25"/>
              <p:cNvSpPr>
                <a:spLocks noChangeShapeType="1"/>
              </p:cNvSpPr>
              <p:nvPr/>
            </p:nvSpPr>
            <p:spPr bwMode="auto">
              <a:xfrm flipH="1">
                <a:off x="5334000" y="3352801"/>
                <a:ext cx="228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</p:grpSp>
        <p:sp>
          <p:nvSpPr>
            <p:cNvPr id="27665" name="Line 26"/>
            <p:cNvSpPr>
              <a:spLocks noChangeShapeType="1"/>
            </p:cNvSpPr>
            <p:nvPr/>
          </p:nvSpPr>
          <p:spPr bwMode="auto">
            <a:xfrm>
              <a:off x="6359525" y="3519488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7666" name="Line 27"/>
            <p:cNvSpPr>
              <a:spLocks noChangeShapeType="1"/>
            </p:cNvSpPr>
            <p:nvPr/>
          </p:nvSpPr>
          <p:spPr bwMode="auto">
            <a:xfrm>
              <a:off x="4530725" y="3519488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7667" name="Line 28"/>
            <p:cNvSpPr>
              <a:spLocks noChangeShapeType="1"/>
            </p:cNvSpPr>
            <p:nvPr/>
          </p:nvSpPr>
          <p:spPr bwMode="auto">
            <a:xfrm>
              <a:off x="2854325" y="3367088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7668" name="Rectangle 29"/>
            <p:cNvSpPr>
              <a:spLocks noChangeArrowheads="1"/>
            </p:cNvSpPr>
            <p:nvPr/>
          </p:nvSpPr>
          <p:spPr bwMode="auto">
            <a:xfrm>
              <a:off x="1955800" y="3976688"/>
              <a:ext cx="719138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1V</a:t>
              </a:r>
            </a:p>
          </p:txBody>
        </p:sp>
        <p:sp>
          <p:nvSpPr>
            <p:cNvPr id="27669" name="Rectangle 30"/>
            <p:cNvSpPr>
              <a:spLocks noChangeArrowheads="1"/>
            </p:cNvSpPr>
            <p:nvPr/>
          </p:nvSpPr>
          <p:spPr bwMode="auto">
            <a:xfrm>
              <a:off x="5213350" y="2616200"/>
              <a:ext cx="9906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2A</a:t>
              </a:r>
            </a:p>
          </p:txBody>
        </p:sp>
        <p:sp>
          <p:nvSpPr>
            <p:cNvPr id="27670" name="Rectangle 31"/>
            <p:cNvSpPr>
              <a:spLocks noChangeArrowheads="1"/>
            </p:cNvSpPr>
            <p:nvPr/>
          </p:nvSpPr>
          <p:spPr bwMode="auto">
            <a:xfrm>
              <a:off x="5584825" y="4043363"/>
              <a:ext cx="9906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3Ω</a:t>
              </a:r>
            </a:p>
          </p:txBody>
        </p:sp>
        <p:sp>
          <p:nvSpPr>
            <p:cNvPr id="27671" name="Rectangle 32"/>
            <p:cNvSpPr>
              <a:spLocks noChangeArrowheads="1"/>
            </p:cNvSpPr>
            <p:nvPr/>
          </p:nvSpPr>
          <p:spPr bwMode="auto">
            <a:xfrm>
              <a:off x="3773488" y="4021138"/>
              <a:ext cx="9906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2Ω</a:t>
              </a:r>
            </a:p>
          </p:txBody>
        </p:sp>
        <p:sp>
          <p:nvSpPr>
            <p:cNvPr id="27672" name="Rectangle 33"/>
            <p:cNvSpPr>
              <a:spLocks noChangeArrowheads="1"/>
            </p:cNvSpPr>
            <p:nvPr/>
          </p:nvSpPr>
          <p:spPr bwMode="auto">
            <a:xfrm>
              <a:off x="4183063" y="1870075"/>
              <a:ext cx="9906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4Ω</a:t>
              </a:r>
            </a:p>
          </p:txBody>
        </p:sp>
        <p:sp>
          <p:nvSpPr>
            <p:cNvPr id="27673" name="Rectangle 34"/>
            <p:cNvSpPr>
              <a:spLocks noChangeArrowheads="1"/>
            </p:cNvSpPr>
            <p:nvPr/>
          </p:nvSpPr>
          <p:spPr bwMode="auto">
            <a:xfrm>
              <a:off x="3268663" y="2798763"/>
              <a:ext cx="9906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1Ω</a:t>
              </a:r>
            </a:p>
          </p:txBody>
        </p:sp>
        <p:sp>
          <p:nvSpPr>
            <p:cNvPr id="27674" name="Rectangle 37"/>
            <p:cNvSpPr>
              <a:spLocks noChangeArrowheads="1"/>
            </p:cNvSpPr>
            <p:nvPr/>
          </p:nvSpPr>
          <p:spPr bwMode="auto">
            <a:xfrm>
              <a:off x="3235325" y="1895475"/>
              <a:ext cx="6096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4</a:t>
              </a:r>
            </a:p>
          </p:txBody>
        </p:sp>
        <p:sp>
          <p:nvSpPr>
            <p:cNvPr id="27675" name="Rectangle 38"/>
            <p:cNvSpPr>
              <a:spLocks noChangeArrowheads="1"/>
            </p:cNvSpPr>
            <p:nvPr/>
          </p:nvSpPr>
          <p:spPr bwMode="auto">
            <a:xfrm>
              <a:off x="4114800" y="3319463"/>
              <a:ext cx="6096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</a:p>
          </p:txBody>
        </p:sp>
        <p:sp>
          <p:nvSpPr>
            <p:cNvPr id="27676" name="Rectangle 39"/>
            <p:cNvSpPr>
              <a:spLocks noChangeArrowheads="1"/>
            </p:cNvSpPr>
            <p:nvPr/>
          </p:nvSpPr>
          <p:spPr bwMode="auto">
            <a:xfrm>
              <a:off x="2811463" y="2792413"/>
              <a:ext cx="6096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27677" name="Rectangle 40"/>
            <p:cNvSpPr>
              <a:spLocks noChangeArrowheads="1"/>
            </p:cNvSpPr>
            <p:nvPr/>
          </p:nvSpPr>
          <p:spPr bwMode="auto">
            <a:xfrm>
              <a:off x="5910263" y="3313113"/>
              <a:ext cx="6096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3</a:t>
              </a:r>
            </a:p>
          </p:txBody>
        </p:sp>
        <p:grpSp>
          <p:nvGrpSpPr>
            <p:cNvPr id="27678" name="组合 3"/>
            <p:cNvGrpSpPr>
              <a:grpSpLocks/>
            </p:cNvGrpSpPr>
            <p:nvPr/>
          </p:nvGrpSpPr>
          <p:grpSpPr bwMode="auto">
            <a:xfrm>
              <a:off x="2519363" y="3844925"/>
              <a:ext cx="604831" cy="761331"/>
              <a:chOff x="2519363" y="3844925"/>
              <a:chExt cx="604831" cy="761331"/>
            </a:xfrm>
          </p:grpSpPr>
          <p:sp>
            <p:nvSpPr>
              <p:cNvPr id="27724" name="Rectangle 35"/>
              <p:cNvSpPr>
                <a:spLocks noChangeArrowheads="1"/>
              </p:cNvSpPr>
              <p:nvPr/>
            </p:nvSpPr>
            <p:spPr bwMode="auto">
              <a:xfrm>
                <a:off x="2623529" y="4080855"/>
                <a:ext cx="474663" cy="525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-</a:t>
                </a:r>
              </a:p>
            </p:txBody>
          </p:sp>
          <p:sp>
            <p:nvSpPr>
              <p:cNvPr id="27725" name="Rectangle 36"/>
              <p:cNvSpPr>
                <a:spLocks noChangeArrowheads="1"/>
              </p:cNvSpPr>
              <p:nvPr/>
            </p:nvSpPr>
            <p:spPr bwMode="auto">
              <a:xfrm>
                <a:off x="2586031" y="3844925"/>
                <a:ext cx="538163" cy="525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+</a:t>
                </a:r>
              </a:p>
            </p:txBody>
          </p:sp>
          <p:sp>
            <p:nvSpPr>
              <p:cNvPr id="27726" name="Oval 41"/>
              <p:cNvSpPr>
                <a:spLocks noChangeArrowheads="1"/>
              </p:cNvSpPr>
              <p:nvPr/>
            </p:nvSpPr>
            <p:spPr bwMode="auto">
              <a:xfrm>
                <a:off x="2519363" y="3978275"/>
                <a:ext cx="504825" cy="5048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27679" name="组合 2"/>
            <p:cNvGrpSpPr>
              <a:grpSpLocks/>
            </p:cNvGrpSpPr>
            <p:nvPr/>
          </p:nvGrpSpPr>
          <p:grpSpPr bwMode="auto">
            <a:xfrm>
              <a:off x="4065587" y="2309974"/>
              <a:ext cx="890587" cy="279078"/>
              <a:chOff x="4065587" y="2309974"/>
              <a:chExt cx="890587" cy="279078"/>
            </a:xfrm>
          </p:grpSpPr>
          <p:grpSp>
            <p:nvGrpSpPr>
              <p:cNvPr id="27714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27717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718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719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720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721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722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723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7715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716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680" name="组合 52"/>
            <p:cNvGrpSpPr>
              <a:grpSpLocks/>
            </p:cNvGrpSpPr>
            <p:nvPr/>
          </p:nvGrpSpPr>
          <p:grpSpPr bwMode="auto">
            <a:xfrm>
              <a:off x="3170237" y="3230885"/>
              <a:ext cx="890587" cy="279078"/>
              <a:chOff x="4065587" y="2309974"/>
              <a:chExt cx="890587" cy="279078"/>
            </a:xfrm>
          </p:grpSpPr>
          <p:grpSp>
            <p:nvGrpSpPr>
              <p:cNvPr id="27704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27707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708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709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710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711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712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713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7705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706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681" name="组合 63"/>
            <p:cNvGrpSpPr>
              <a:grpSpLocks/>
            </p:cNvGrpSpPr>
            <p:nvPr/>
          </p:nvGrpSpPr>
          <p:grpSpPr bwMode="auto">
            <a:xfrm rot="5400000">
              <a:off x="5923756" y="4191956"/>
              <a:ext cx="890587" cy="279078"/>
              <a:chOff x="4065587" y="2309974"/>
              <a:chExt cx="890587" cy="279078"/>
            </a:xfrm>
          </p:grpSpPr>
          <p:grpSp>
            <p:nvGrpSpPr>
              <p:cNvPr id="27694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27697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698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699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700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701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702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703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7695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96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7682" name="组合 74"/>
            <p:cNvGrpSpPr>
              <a:grpSpLocks/>
            </p:cNvGrpSpPr>
            <p:nvPr/>
          </p:nvGrpSpPr>
          <p:grpSpPr bwMode="auto">
            <a:xfrm rot="5400000">
              <a:off x="4094629" y="4176080"/>
              <a:ext cx="890587" cy="279078"/>
              <a:chOff x="4065587" y="2309974"/>
              <a:chExt cx="890587" cy="279078"/>
            </a:xfrm>
          </p:grpSpPr>
          <p:grpSp>
            <p:nvGrpSpPr>
              <p:cNvPr id="27684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27687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688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689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690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691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692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693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7685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7686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7683" name="Line 22"/>
            <p:cNvSpPr>
              <a:spLocks noChangeShapeType="1"/>
            </p:cNvSpPr>
            <p:nvPr/>
          </p:nvSpPr>
          <p:spPr bwMode="auto">
            <a:xfrm>
              <a:off x="2773448" y="4502160"/>
              <a:ext cx="0" cy="617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44" name="Rectangle 40"/>
          <p:cNvSpPr>
            <a:spLocks noChangeArrowheads="1"/>
          </p:cNvSpPr>
          <p:nvPr/>
        </p:nvSpPr>
        <p:spPr bwMode="auto">
          <a:xfrm>
            <a:off x="2259392" y="4838816"/>
            <a:ext cx="7527020" cy="1079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电路具有</a:t>
            </a:r>
            <a:r>
              <a:rPr kumimoji="1" lang="en-US" altLang="zh-CN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6</a:t>
            </a:r>
            <a:r>
              <a:rPr kumimoji="1" lang="zh-CN" altLang="en-US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条支路、</a:t>
            </a:r>
            <a:r>
              <a:rPr kumimoji="1" lang="en-US" altLang="zh-CN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4</a:t>
            </a:r>
            <a:r>
              <a:rPr kumimoji="1" lang="zh-CN" altLang="en-US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个结点，应列出</a:t>
            </a:r>
            <a:r>
              <a:rPr kumimoji="1" lang="en-US" altLang="zh-CN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6</a:t>
            </a:r>
            <a:r>
              <a:rPr kumimoji="1" lang="zh-CN" altLang="en-US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个</a:t>
            </a:r>
            <a:r>
              <a:rPr kumimoji="1" lang="en-US" altLang="zh-CN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VCR</a:t>
            </a:r>
            <a:r>
              <a:rPr kumimoji="1" lang="zh-CN" altLang="en-US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方程，</a:t>
            </a:r>
            <a:r>
              <a:rPr kumimoji="1" lang="en-US" altLang="zh-CN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3</a:t>
            </a:r>
            <a:r>
              <a:rPr kumimoji="1" lang="zh-CN" altLang="en-US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个</a:t>
            </a:r>
            <a:r>
              <a:rPr kumimoji="1" lang="en-US" altLang="zh-CN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KCL</a:t>
            </a:r>
            <a:r>
              <a:rPr kumimoji="1" lang="zh-CN" altLang="en-US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方程和</a:t>
            </a:r>
            <a:r>
              <a:rPr kumimoji="1" lang="en-US" altLang="zh-CN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3</a:t>
            </a:r>
            <a:r>
              <a:rPr kumimoji="1" lang="zh-CN" altLang="en-US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个</a:t>
            </a:r>
            <a:r>
              <a:rPr kumimoji="1" lang="en-US" altLang="zh-CN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KVL</a:t>
            </a:r>
            <a:r>
              <a:rPr kumimoji="1" lang="zh-CN" altLang="en-US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方程</a:t>
            </a:r>
          </a:p>
        </p:txBody>
      </p:sp>
      <p:grpSp>
        <p:nvGrpSpPr>
          <p:cNvPr id="28675" name="组合 38"/>
          <p:cNvGrpSpPr>
            <a:grpSpLocks/>
          </p:cNvGrpSpPr>
          <p:nvPr/>
        </p:nvGrpSpPr>
        <p:grpSpPr bwMode="auto">
          <a:xfrm>
            <a:off x="2279577" y="836713"/>
            <a:ext cx="4619625" cy="3249613"/>
            <a:chOff x="1955800" y="1870075"/>
            <a:chExt cx="4619625" cy="3249613"/>
          </a:xfrm>
        </p:grpSpPr>
        <p:sp>
          <p:nvSpPr>
            <p:cNvPr id="28676" name="Line 12"/>
            <p:cNvSpPr>
              <a:spLocks noChangeShapeType="1"/>
            </p:cNvSpPr>
            <p:nvPr/>
          </p:nvSpPr>
          <p:spPr bwMode="auto">
            <a:xfrm>
              <a:off x="2778124" y="2452688"/>
              <a:ext cx="0" cy="154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8677" name="Line 13"/>
            <p:cNvSpPr>
              <a:spLocks noChangeShapeType="1"/>
            </p:cNvSpPr>
            <p:nvPr/>
          </p:nvSpPr>
          <p:spPr bwMode="auto">
            <a:xfrm>
              <a:off x="2778125" y="2452688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8678" name="Line 14"/>
            <p:cNvSpPr>
              <a:spLocks noChangeShapeType="1"/>
            </p:cNvSpPr>
            <p:nvPr/>
          </p:nvSpPr>
          <p:spPr bwMode="auto">
            <a:xfrm>
              <a:off x="2778125" y="3367088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8679" name="Line 15"/>
            <p:cNvSpPr>
              <a:spLocks noChangeShapeType="1"/>
            </p:cNvSpPr>
            <p:nvPr/>
          </p:nvSpPr>
          <p:spPr bwMode="auto">
            <a:xfrm>
              <a:off x="3997325" y="3367088"/>
              <a:ext cx="1219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8680" name="Line 16"/>
            <p:cNvSpPr>
              <a:spLocks noChangeShapeType="1"/>
            </p:cNvSpPr>
            <p:nvPr/>
          </p:nvSpPr>
          <p:spPr bwMode="auto">
            <a:xfrm flipV="1">
              <a:off x="5699125" y="3367088"/>
              <a:ext cx="649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8681" name="Line 17"/>
            <p:cNvSpPr>
              <a:spLocks noChangeShapeType="1"/>
            </p:cNvSpPr>
            <p:nvPr/>
          </p:nvSpPr>
          <p:spPr bwMode="auto">
            <a:xfrm>
              <a:off x="4911725" y="2452688"/>
              <a:ext cx="1447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8682" name="Line 18"/>
            <p:cNvSpPr>
              <a:spLocks noChangeShapeType="1"/>
            </p:cNvSpPr>
            <p:nvPr/>
          </p:nvSpPr>
          <p:spPr bwMode="auto">
            <a:xfrm>
              <a:off x="6359525" y="2452688"/>
              <a:ext cx="0" cy="1447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8683" name="Line 19"/>
            <p:cNvSpPr>
              <a:spLocks noChangeShapeType="1"/>
            </p:cNvSpPr>
            <p:nvPr/>
          </p:nvSpPr>
          <p:spPr bwMode="auto">
            <a:xfrm>
              <a:off x="2778125" y="5119688"/>
              <a:ext cx="3581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8684" name="Line 20"/>
            <p:cNvSpPr>
              <a:spLocks noChangeShapeType="1"/>
            </p:cNvSpPr>
            <p:nvPr/>
          </p:nvSpPr>
          <p:spPr bwMode="auto">
            <a:xfrm>
              <a:off x="6359525" y="4662488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8685" name="Line 21"/>
            <p:cNvSpPr>
              <a:spLocks noChangeShapeType="1"/>
            </p:cNvSpPr>
            <p:nvPr/>
          </p:nvSpPr>
          <p:spPr bwMode="auto">
            <a:xfrm>
              <a:off x="4530725" y="3367088"/>
              <a:ext cx="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8686" name="Line 22"/>
            <p:cNvSpPr>
              <a:spLocks noChangeShapeType="1"/>
            </p:cNvSpPr>
            <p:nvPr/>
          </p:nvSpPr>
          <p:spPr bwMode="auto">
            <a:xfrm>
              <a:off x="4530725" y="4662488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8687" name="Line 24"/>
            <p:cNvSpPr>
              <a:spLocks noChangeShapeType="1"/>
            </p:cNvSpPr>
            <p:nvPr/>
          </p:nvSpPr>
          <p:spPr bwMode="auto">
            <a:xfrm>
              <a:off x="3235325" y="2452688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grpSp>
          <p:nvGrpSpPr>
            <p:cNvPr id="28688" name="组合 51"/>
            <p:cNvGrpSpPr>
              <a:grpSpLocks/>
            </p:cNvGrpSpPr>
            <p:nvPr/>
          </p:nvGrpSpPr>
          <p:grpSpPr bwMode="auto">
            <a:xfrm>
              <a:off x="5195888" y="3103563"/>
              <a:ext cx="504825" cy="504825"/>
              <a:chOff x="5195888" y="3103563"/>
              <a:chExt cx="504825" cy="504825"/>
            </a:xfrm>
          </p:grpSpPr>
          <p:sp>
            <p:nvSpPr>
              <p:cNvPr id="28751" name="Oval 11"/>
              <p:cNvSpPr>
                <a:spLocks noChangeArrowheads="1"/>
              </p:cNvSpPr>
              <p:nvPr/>
            </p:nvSpPr>
            <p:spPr bwMode="auto">
              <a:xfrm>
                <a:off x="5195888" y="3103563"/>
                <a:ext cx="504825" cy="5048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8752" name="Line 25"/>
              <p:cNvSpPr>
                <a:spLocks noChangeShapeType="1"/>
              </p:cNvSpPr>
              <p:nvPr/>
            </p:nvSpPr>
            <p:spPr bwMode="auto">
              <a:xfrm flipH="1">
                <a:off x="5334000" y="3352801"/>
                <a:ext cx="228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</p:grpSp>
        <p:sp>
          <p:nvSpPr>
            <p:cNvPr id="28689" name="Line 26"/>
            <p:cNvSpPr>
              <a:spLocks noChangeShapeType="1"/>
            </p:cNvSpPr>
            <p:nvPr/>
          </p:nvSpPr>
          <p:spPr bwMode="auto">
            <a:xfrm>
              <a:off x="6359525" y="3519488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8690" name="Line 27"/>
            <p:cNvSpPr>
              <a:spLocks noChangeShapeType="1"/>
            </p:cNvSpPr>
            <p:nvPr/>
          </p:nvSpPr>
          <p:spPr bwMode="auto">
            <a:xfrm>
              <a:off x="4530725" y="3519488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8691" name="Line 28"/>
            <p:cNvSpPr>
              <a:spLocks noChangeShapeType="1"/>
            </p:cNvSpPr>
            <p:nvPr/>
          </p:nvSpPr>
          <p:spPr bwMode="auto">
            <a:xfrm>
              <a:off x="2854325" y="3367088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8692" name="Rectangle 29"/>
            <p:cNvSpPr>
              <a:spLocks noChangeArrowheads="1"/>
            </p:cNvSpPr>
            <p:nvPr/>
          </p:nvSpPr>
          <p:spPr bwMode="auto">
            <a:xfrm>
              <a:off x="1955800" y="3976688"/>
              <a:ext cx="719138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1V</a:t>
              </a:r>
            </a:p>
          </p:txBody>
        </p:sp>
        <p:sp>
          <p:nvSpPr>
            <p:cNvPr id="28693" name="Rectangle 30"/>
            <p:cNvSpPr>
              <a:spLocks noChangeArrowheads="1"/>
            </p:cNvSpPr>
            <p:nvPr/>
          </p:nvSpPr>
          <p:spPr bwMode="auto">
            <a:xfrm>
              <a:off x="5213350" y="2616200"/>
              <a:ext cx="9906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2A</a:t>
              </a:r>
            </a:p>
          </p:txBody>
        </p:sp>
        <p:sp>
          <p:nvSpPr>
            <p:cNvPr id="28694" name="Rectangle 31"/>
            <p:cNvSpPr>
              <a:spLocks noChangeArrowheads="1"/>
            </p:cNvSpPr>
            <p:nvPr/>
          </p:nvSpPr>
          <p:spPr bwMode="auto">
            <a:xfrm>
              <a:off x="5584825" y="4043363"/>
              <a:ext cx="9906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3Ω</a:t>
              </a:r>
            </a:p>
          </p:txBody>
        </p:sp>
        <p:sp>
          <p:nvSpPr>
            <p:cNvPr id="28695" name="Rectangle 32"/>
            <p:cNvSpPr>
              <a:spLocks noChangeArrowheads="1"/>
            </p:cNvSpPr>
            <p:nvPr/>
          </p:nvSpPr>
          <p:spPr bwMode="auto">
            <a:xfrm>
              <a:off x="3773488" y="4021138"/>
              <a:ext cx="9906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2Ω</a:t>
              </a:r>
            </a:p>
          </p:txBody>
        </p:sp>
        <p:sp>
          <p:nvSpPr>
            <p:cNvPr id="28696" name="Rectangle 33"/>
            <p:cNvSpPr>
              <a:spLocks noChangeArrowheads="1"/>
            </p:cNvSpPr>
            <p:nvPr/>
          </p:nvSpPr>
          <p:spPr bwMode="auto">
            <a:xfrm>
              <a:off x="4183063" y="1870075"/>
              <a:ext cx="9906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4Ω</a:t>
              </a:r>
            </a:p>
          </p:txBody>
        </p:sp>
        <p:sp>
          <p:nvSpPr>
            <p:cNvPr id="28697" name="Rectangle 34"/>
            <p:cNvSpPr>
              <a:spLocks noChangeArrowheads="1"/>
            </p:cNvSpPr>
            <p:nvPr/>
          </p:nvSpPr>
          <p:spPr bwMode="auto">
            <a:xfrm>
              <a:off x="3268663" y="2798763"/>
              <a:ext cx="9906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1Ω</a:t>
              </a:r>
            </a:p>
          </p:txBody>
        </p:sp>
        <p:sp>
          <p:nvSpPr>
            <p:cNvPr id="28698" name="Rectangle 37"/>
            <p:cNvSpPr>
              <a:spLocks noChangeArrowheads="1"/>
            </p:cNvSpPr>
            <p:nvPr/>
          </p:nvSpPr>
          <p:spPr bwMode="auto">
            <a:xfrm>
              <a:off x="3235325" y="1895475"/>
              <a:ext cx="6096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4</a:t>
              </a:r>
            </a:p>
          </p:txBody>
        </p:sp>
        <p:sp>
          <p:nvSpPr>
            <p:cNvPr id="28699" name="Rectangle 38"/>
            <p:cNvSpPr>
              <a:spLocks noChangeArrowheads="1"/>
            </p:cNvSpPr>
            <p:nvPr/>
          </p:nvSpPr>
          <p:spPr bwMode="auto">
            <a:xfrm>
              <a:off x="4114800" y="3319463"/>
              <a:ext cx="6096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</a:p>
          </p:txBody>
        </p:sp>
        <p:sp>
          <p:nvSpPr>
            <p:cNvPr id="28700" name="Rectangle 39"/>
            <p:cNvSpPr>
              <a:spLocks noChangeArrowheads="1"/>
            </p:cNvSpPr>
            <p:nvPr/>
          </p:nvSpPr>
          <p:spPr bwMode="auto">
            <a:xfrm>
              <a:off x="2811463" y="2792413"/>
              <a:ext cx="6096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28701" name="Rectangle 40"/>
            <p:cNvSpPr>
              <a:spLocks noChangeArrowheads="1"/>
            </p:cNvSpPr>
            <p:nvPr/>
          </p:nvSpPr>
          <p:spPr bwMode="auto">
            <a:xfrm>
              <a:off x="5910263" y="3313113"/>
              <a:ext cx="6096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3</a:t>
              </a:r>
            </a:p>
          </p:txBody>
        </p:sp>
        <p:grpSp>
          <p:nvGrpSpPr>
            <p:cNvPr id="28702" name="组合 65"/>
            <p:cNvGrpSpPr>
              <a:grpSpLocks/>
            </p:cNvGrpSpPr>
            <p:nvPr/>
          </p:nvGrpSpPr>
          <p:grpSpPr bwMode="auto">
            <a:xfrm>
              <a:off x="2519363" y="3844925"/>
              <a:ext cx="604831" cy="761331"/>
              <a:chOff x="2519363" y="3844925"/>
              <a:chExt cx="604831" cy="761331"/>
            </a:xfrm>
          </p:grpSpPr>
          <p:sp>
            <p:nvSpPr>
              <p:cNvPr id="28748" name="Rectangle 35"/>
              <p:cNvSpPr>
                <a:spLocks noChangeArrowheads="1"/>
              </p:cNvSpPr>
              <p:nvPr/>
            </p:nvSpPr>
            <p:spPr bwMode="auto">
              <a:xfrm>
                <a:off x="2623529" y="4080855"/>
                <a:ext cx="474663" cy="525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-</a:t>
                </a:r>
              </a:p>
            </p:txBody>
          </p:sp>
          <p:sp>
            <p:nvSpPr>
              <p:cNvPr id="28749" name="Rectangle 36"/>
              <p:cNvSpPr>
                <a:spLocks noChangeArrowheads="1"/>
              </p:cNvSpPr>
              <p:nvPr/>
            </p:nvSpPr>
            <p:spPr bwMode="auto">
              <a:xfrm>
                <a:off x="2586031" y="3844925"/>
                <a:ext cx="538163" cy="525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+</a:t>
                </a:r>
              </a:p>
            </p:txBody>
          </p:sp>
          <p:sp>
            <p:nvSpPr>
              <p:cNvPr id="28750" name="Oval 41"/>
              <p:cNvSpPr>
                <a:spLocks noChangeArrowheads="1"/>
              </p:cNvSpPr>
              <p:nvPr/>
            </p:nvSpPr>
            <p:spPr bwMode="auto">
              <a:xfrm>
                <a:off x="2519363" y="3978275"/>
                <a:ext cx="504825" cy="5048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28703" name="组合 66"/>
            <p:cNvGrpSpPr>
              <a:grpSpLocks/>
            </p:cNvGrpSpPr>
            <p:nvPr/>
          </p:nvGrpSpPr>
          <p:grpSpPr bwMode="auto">
            <a:xfrm>
              <a:off x="4065587" y="2309974"/>
              <a:ext cx="890587" cy="279078"/>
              <a:chOff x="4065587" y="2309974"/>
              <a:chExt cx="890587" cy="279078"/>
            </a:xfrm>
          </p:grpSpPr>
          <p:grpSp>
            <p:nvGrpSpPr>
              <p:cNvPr id="28738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28741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742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743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744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745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746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747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8739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40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8704" name="组合 67"/>
            <p:cNvGrpSpPr>
              <a:grpSpLocks/>
            </p:cNvGrpSpPr>
            <p:nvPr/>
          </p:nvGrpSpPr>
          <p:grpSpPr bwMode="auto">
            <a:xfrm>
              <a:off x="3170237" y="3230885"/>
              <a:ext cx="890587" cy="279078"/>
              <a:chOff x="4065587" y="2309974"/>
              <a:chExt cx="890587" cy="279078"/>
            </a:xfrm>
          </p:grpSpPr>
          <p:grpSp>
            <p:nvGrpSpPr>
              <p:cNvPr id="28728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28731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732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733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734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735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736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737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8729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30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8705" name="组合 68"/>
            <p:cNvGrpSpPr>
              <a:grpSpLocks/>
            </p:cNvGrpSpPr>
            <p:nvPr/>
          </p:nvGrpSpPr>
          <p:grpSpPr bwMode="auto">
            <a:xfrm rot="5400000">
              <a:off x="5923756" y="4191956"/>
              <a:ext cx="890587" cy="279078"/>
              <a:chOff x="4065587" y="2309974"/>
              <a:chExt cx="890587" cy="279078"/>
            </a:xfrm>
          </p:grpSpPr>
          <p:grpSp>
            <p:nvGrpSpPr>
              <p:cNvPr id="28718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28721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722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723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724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725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726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727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8719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20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8706" name="组合 69"/>
            <p:cNvGrpSpPr>
              <a:grpSpLocks/>
            </p:cNvGrpSpPr>
            <p:nvPr/>
          </p:nvGrpSpPr>
          <p:grpSpPr bwMode="auto">
            <a:xfrm rot="5400000">
              <a:off x="4094629" y="4176080"/>
              <a:ext cx="890587" cy="279078"/>
              <a:chOff x="4065587" y="2309974"/>
              <a:chExt cx="890587" cy="279078"/>
            </a:xfrm>
          </p:grpSpPr>
          <p:grpSp>
            <p:nvGrpSpPr>
              <p:cNvPr id="28708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28711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712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713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714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715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716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717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8709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8710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8707" name="Line 22"/>
            <p:cNvSpPr>
              <a:spLocks noChangeShapeType="1"/>
            </p:cNvSpPr>
            <p:nvPr/>
          </p:nvSpPr>
          <p:spPr bwMode="auto">
            <a:xfrm>
              <a:off x="2773448" y="4502160"/>
              <a:ext cx="0" cy="617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sp>
        <p:nvSpPr>
          <p:cNvPr id="81" name="Rectangle 40"/>
          <p:cNvSpPr>
            <a:spLocks noChangeArrowheads="1"/>
          </p:cNvSpPr>
          <p:nvPr/>
        </p:nvSpPr>
        <p:spPr bwMode="auto">
          <a:xfrm>
            <a:off x="7679765" y="936225"/>
            <a:ext cx="2794561" cy="355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0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支路数？</a:t>
            </a:r>
            <a:endParaRPr kumimoji="1" lang="en-US" altLang="zh-CN" sz="30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0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结点数？ </a:t>
            </a:r>
            <a:endParaRPr kumimoji="1" lang="en-US" altLang="zh-CN" sz="30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VCR</a:t>
            </a:r>
            <a:r>
              <a:rPr kumimoji="1" lang="zh-CN" altLang="en-US" sz="30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方程个数？ </a:t>
            </a:r>
            <a:endParaRPr kumimoji="1" lang="en-US" altLang="zh-CN" sz="30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KCL</a:t>
            </a:r>
            <a:r>
              <a:rPr kumimoji="1" lang="zh-CN" altLang="en-US" sz="30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方程个数？</a:t>
            </a:r>
            <a:endParaRPr kumimoji="1" lang="en-US" altLang="zh-CN" sz="30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30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KVL</a:t>
            </a:r>
            <a:r>
              <a:rPr kumimoji="1" lang="zh-CN" altLang="en-US" sz="30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方程个数？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4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91" name="Rectangle 39"/>
          <p:cNvSpPr>
            <a:spLocks noChangeArrowheads="1"/>
          </p:cNvSpPr>
          <p:nvPr/>
        </p:nvSpPr>
        <p:spPr bwMode="auto">
          <a:xfrm>
            <a:off x="1808164" y="4567237"/>
            <a:ext cx="3165475" cy="55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6</a:t>
            </a:r>
            <a:r>
              <a:rPr kumimoji="1" lang="zh-CN" altLang="en-US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个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VCR</a:t>
            </a:r>
            <a:r>
              <a:rPr kumimoji="1" lang="zh-CN" altLang="en-US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方程</a:t>
            </a:r>
          </a:p>
        </p:txBody>
      </p:sp>
      <p:sp>
        <p:nvSpPr>
          <p:cNvPr id="202792" name="Rectangle 40"/>
          <p:cNvSpPr>
            <a:spLocks noChangeArrowheads="1"/>
          </p:cNvSpPr>
          <p:nvPr/>
        </p:nvSpPr>
        <p:spPr bwMode="auto">
          <a:xfrm>
            <a:off x="695400" y="5203826"/>
            <a:ext cx="1072919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1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1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2I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3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3I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3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4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4I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4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   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S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 = 1(V)   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S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 = 2(A)</a:t>
            </a:r>
          </a:p>
        </p:txBody>
      </p:sp>
      <p:grpSp>
        <p:nvGrpSpPr>
          <p:cNvPr id="29700" name="组合 39"/>
          <p:cNvGrpSpPr>
            <a:grpSpLocks/>
          </p:cNvGrpSpPr>
          <p:nvPr/>
        </p:nvGrpSpPr>
        <p:grpSpPr bwMode="auto">
          <a:xfrm>
            <a:off x="3503614" y="981076"/>
            <a:ext cx="4619625" cy="3249613"/>
            <a:chOff x="1955800" y="1870075"/>
            <a:chExt cx="4619625" cy="3249613"/>
          </a:xfrm>
        </p:grpSpPr>
        <p:sp>
          <p:nvSpPr>
            <p:cNvPr id="29701" name="Line 12"/>
            <p:cNvSpPr>
              <a:spLocks noChangeShapeType="1"/>
            </p:cNvSpPr>
            <p:nvPr/>
          </p:nvSpPr>
          <p:spPr bwMode="auto">
            <a:xfrm>
              <a:off x="2778124" y="2452688"/>
              <a:ext cx="0" cy="154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9702" name="Line 13"/>
            <p:cNvSpPr>
              <a:spLocks noChangeShapeType="1"/>
            </p:cNvSpPr>
            <p:nvPr/>
          </p:nvSpPr>
          <p:spPr bwMode="auto">
            <a:xfrm>
              <a:off x="2778125" y="2452688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9703" name="Line 14"/>
            <p:cNvSpPr>
              <a:spLocks noChangeShapeType="1"/>
            </p:cNvSpPr>
            <p:nvPr/>
          </p:nvSpPr>
          <p:spPr bwMode="auto">
            <a:xfrm>
              <a:off x="2778125" y="3367088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9704" name="Line 15"/>
            <p:cNvSpPr>
              <a:spLocks noChangeShapeType="1"/>
            </p:cNvSpPr>
            <p:nvPr/>
          </p:nvSpPr>
          <p:spPr bwMode="auto">
            <a:xfrm>
              <a:off x="3997325" y="3367088"/>
              <a:ext cx="1219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9705" name="Line 16"/>
            <p:cNvSpPr>
              <a:spLocks noChangeShapeType="1"/>
            </p:cNvSpPr>
            <p:nvPr/>
          </p:nvSpPr>
          <p:spPr bwMode="auto">
            <a:xfrm flipV="1">
              <a:off x="5699125" y="3367088"/>
              <a:ext cx="649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9706" name="Line 17"/>
            <p:cNvSpPr>
              <a:spLocks noChangeShapeType="1"/>
            </p:cNvSpPr>
            <p:nvPr/>
          </p:nvSpPr>
          <p:spPr bwMode="auto">
            <a:xfrm>
              <a:off x="4911725" y="2452688"/>
              <a:ext cx="1447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9707" name="Line 18"/>
            <p:cNvSpPr>
              <a:spLocks noChangeShapeType="1"/>
            </p:cNvSpPr>
            <p:nvPr/>
          </p:nvSpPr>
          <p:spPr bwMode="auto">
            <a:xfrm>
              <a:off x="6359525" y="2452688"/>
              <a:ext cx="0" cy="1447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9708" name="Line 19"/>
            <p:cNvSpPr>
              <a:spLocks noChangeShapeType="1"/>
            </p:cNvSpPr>
            <p:nvPr/>
          </p:nvSpPr>
          <p:spPr bwMode="auto">
            <a:xfrm>
              <a:off x="2778125" y="5119688"/>
              <a:ext cx="3581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9709" name="Line 20"/>
            <p:cNvSpPr>
              <a:spLocks noChangeShapeType="1"/>
            </p:cNvSpPr>
            <p:nvPr/>
          </p:nvSpPr>
          <p:spPr bwMode="auto">
            <a:xfrm>
              <a:off x="6359525" y="4662488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9710" name="Line 21"/>
            <p:cNvSpPr>
              <a:spLocks noChangeShapeType="1"/>
            </p:cNvSpPr>
            <p:nvPr/>
          </p:nvSpPr>
          <p:spPr bwMode="auto">
            <a:xfrm>
              <a:off x="4530725" y="3367088"/>
              <a:ext cx="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9711" name="Line 22"/>
            <p:cNvSpPr>
              <a:spLocks noChangeShapeType="1"/>
            </p:cNvSpPr>
            <p:nvPr/>
          </p:nvSpPr>
          <p:spPr bwMode="auto">
            <a:xfrm>
              <a:off x="4530725" y="4662488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9712" name="Line 24"/>
            <p:cNvSpPr>
              <a:spLocks noChangeShapeType="1"/>
            </p:cNvSpPr>
            <p:nvPr/>
          </p:nvSpPr>
          <p:spPr bwMode="auto">
            <a:xfrm>
              <a:off x="3235325" y="2452688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grpSp>
          <p:nvGrpSpPr>
            <p:cNvPr id="29713" name="组合 52"/>
            <p:cNvGrpSpPr>
              <a:grpSpLocks/>
            </p:cNvGrpSpPr>
            <p:nvPr/>
          </p:nvGrpSpPr>
          <p:grpSpPr bwMode="auto">
            <a:xfrm>
              <a:off x="5195888" y="3103563"/>
              <a:ext cx="504825" cy="504825"/>
              <a:chOff x="5195888" y="3103563"/>
              <a:chExt cx="504825" cy="504825"/>
            </a:xfrm>
          </p:grpSpPr>
          <p:sp>
            <p:nvSpPr>
              <p:cNvPr id="29776" name="Oval 11"/>
              <p:cNvSpPr>
                <a:spLocks noChangeArrowheads="1"/>
              </p:cNvSpPr>
              <p:nvPr/>
            </p:nvSpPr>
            <p:spPr bwMode="auto">
              <a:xfrm>
                <a:off x="5195888" y="3103563"/>
                <a:ext cx="504825" cy="5048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9777" name="Line 25"/>
              <p:cNvSpPr>
                <a:spLocks noChangeShapeType="1"/>
              </p:cNvSpPr>
              <p:nvPr/>
            </p:nvSpPr>
            <p:spPr bwMode="auto">
              <a:xfrm flipH="1">
                <a:off x="5334000" y="3352801"/>
                <a:ext cx="228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</p:grpSp>
        <p:sp>
          <p:nvSpPr>
            <p:cNvPr id="29714" name="Line 26"/>
            <p:cNvSpPr>
              <a:spLocks noChangeShapeType="1"/>
            </p:cNvSpPr>
            <p:nvPr/>
          </p:nvSpPr>
          <p:spPr bwMode="auto">
            <a:xfrm>
              <a:off x="6359525" y="3519488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9715" name="Line 27"/>
            <p:cNvSpPr>
              <a:spLocks noChangeShapeType="1"/>
            </p:cNvSpPr>
            <p:nvPr/>
          </p:nvSpPr>
          <p:spPr bwMode="auto">
            <a:xfrm>
              <a:off x="4530725" y="3519488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9716" name="Line 28"/>
            <p:cNvSpPr>
              <a:spLocks noChangeShapeType="1"/>
            </p:cNvSpPr>
            <p:nvPr/>
          </p:nvSpPr>
          <p:spPr bwMode="auto">
            <a:xfrm>
              <a:off x="2854325" y="3367088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29717" name="Rectangle 29"/>
            <p:cNvSpPr>
              <a:spLocks noChangeArrowheads="1"/>
            </p:cNvSpPr>
            <p:nvPr/>
          </p:nvSpPr>
          <p:spPr bwMode="auto">
            <a:xfrm>
              <a:off x="1955800" y="3976688"/>
              <a:ext cx="719138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1V</a:t>
              </a:r>
            </a:p>
          </p:txBody>
        </p:sp>
        <p:sp>
          <p:nvSpPr>
            <p:cNvPr id="29718" name="Rectangle 30"/>
            <p:cNvSpPr>
              <a:spLocks noChangeArrowheads="1"/>
            </p:cNvSpPr>
            <p:nvPr/>
          </p:nvSpPr>
          <p:spPr bwMode="auto">
            <a:xfrm>
              <a:off x="5213350" y="2616200"/>
              <a:ext cx="9906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2A</a:t>
              </a:r>
            </a:p>
          </p:txBody>
        </p:sp>
        <p:sp>
          <p:nvSpPr>
            <p:cNvPr id="29719" name="Rectangle 31"/>
            <p:cNvSpPr>
              <a:spLocks noChangeArrowheads="1"/>
            </p:cNvSpPr>
            <p:nvPr/>
          </p:nvSpPr>
          <p:spPr bwMode="auto">
            <a:xfrm>
              <a:off x="5584825" y="4043363"/>
              <a:ext cx="9906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3Ω</a:t>
              </a:r>
            </a:p>
          </p:txBody>
        </p:sp>
        <p:sp>
          <p:nvSpPr>
            <p:cNvPr id="29720" name="Rectangle 32"/>
            <p:cNvSpPr>
              <a:spLocks noChangeArrowheads="1"/>
            </p:cNvSpPr>
            <p:nvPr/>
          </p:nvSpPr>
          <p:spPr bwMode="auto">
            <a:xfrm>
              <a:off x="3773488" y="4021138"/>
              <a:ext cx="9906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2Ω</a:t>
              </a:r>
            </a:p>
          </p:txBody>
        </p:sp>
        <p:sp>
          <p:nvSpPr>
            <p:cNvPr id="29721" name="Rectangle 33"/>
            <p:cNvSpPr>
              <a:spLocks noChangeArrowheads="1"/>
            </p:cNvSpPr>
            <p:nvPr/>
          </p:nvSpPr>
          <p:spPr bwMode="auto">
            <a:xfrm>
              <a:off x="4183063" y="1870075"/>
              <a:ext cx="9906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4Ω</a:t>
              </a:r>
            </a:p>
          </p:txBody>
        </p:sp>
        <p:sp>
          <p:nvSpPr>
            <p:cNvPr id="29722" name="Rectangle 34"/>
            <p:cNvSpPr>
              <a:spLocks noChangeArrowheads="1"/>
            </p:cNvSpPr>
            <p:nvPr/>
          </p:nvSpPr>
          <p:spPr bwMode="auto">
            <a:xfrm>
              <a:off x="3268663" y="2798763"/>
              <a:ext cx="9906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1Ω</a:t>
              </a:r>
            </a:p>
          </p:txBody>
        </p:sp>
        <p:sp>
          <p:nvSpPr>
            <p:cNvPr id="29723" name="Rectangle 37"/>
            <p:cNvSpPr>
              <a:spLocks noChangeArrowheads="1"/>
            </p:cNvSpPr>
            <p:nvPr/>
          </p:nvSpPr>
          <p:spPr bwMode="auto">
            <a:xfrm>
              <a:off x="3235325" y="1895475"/>
              <a:ext cx="6096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4</a:t>
              </a:r>
            </a:p>
          </p:txBody>
        </p:sp>
        <p:sp>
          <p:nvSpPr>
            <p:cNvPr id="29724" name="Rectangle 38"/>
            <p:cNvSpPr>
              <a:spLocks noChangeArrowheads="1"/>
            </p:cNvSpPr>
            <p:nvPr/>
          </p:nvSpPr>
          <p:spPr bwMode="auto">
            <a:xfrm>
              <a:off x="4114800" y="3319463"/>
              <a:ext cx="6096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</a:p>
          </p:txBody>
        </p:sp>
        <p:sp>
          <p:nvSpPr>
            <p:cNvPr id="29725" name="Rectangle 39"/>
            <p:cNvSpPr>
              <a:spLocks noChangeArrowheads="1"/>
            </p:cNvSpPr>
            <p:nvPr/>
          </p:nvSpPr>
          <p:spPr bwMode="auto">
            <a:xfrm>
              <a:off x="2811463" y="2792413"/>
              <a:ext cx="6096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29726" name="Rectangle 40"/>
            <p:cNvSpPr>
              <a:spLocks noChangeArrowheads="1"/>
            </p:cNvSpPr>
            <p:nvPr/>
          </p:nvSpPr>
          <p:spPr bwMode="auto">
            <a:xfrm>
              <a:off x="5910263" y="3313113"/>
              <a:ext cx="6096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3</a:t>
              </a:r>
            </a:p>
          </p:txBody>
        </p:sp>
        <p:grpSp>
          <p:nvGrpSpPr>
            <p:cNvPr id="29727" name="组合 66"/>
            <p:cNvGrpSpPr>
              <a:grpSpLocks/>
            </p:cNvGrpSpPr>
            <p:nvPr/>
          </p:nvGrpSpPr>
          <p:grpSpPr bwMode="auto">
            <a:xfrm>
              <a:off x="2519363" y="3844925"/>
              <a:ext cx="604831" cy="761331"/>
              <a:chOff x="2519363" y="3844925"/>
              <a:chExt cx="604831" cy="761331"/>
            </a:xfrm>
          </p:grpSpPr>
          <p:sp>
            <p:nvSpPr>
              <p:cNvPr id="29773" name="Rectangle 35"/>
              <p:cNvSpPr>
                <a:spLocks noChangeArrowheads="1"/>
              </p:cNvSpPr>
              <p:nvPr/>
            </p:nvSpPr>
            <p:spPr bwMode="auto">
              <a:xfrm>
                <a:off x="2623529" y="4080855"/>
                <a:ext cx="474663" cy="525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-</a:t>
                </a:r>
              </a:p>
            </p:txBody>
          </p:sp>
          <p:sp>
            <p:nvSpPr>
              <p:cNvPr id="29774" name="Rectangle 36"/>
              <p:cNvSpPr>
                <a:spLocks noChangeArrowheads="1"/>
              </p:cNvSpPr>
              <p:nvPr/>
            </p:nvSpPr>
            <p:spPr bwMode="auto">
              <a:xfrm>
                <a:off x="2586031" y="3844925"/>
                <a:ext cx="538163" cy="525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+</a:t>
                </a:r>
              </a:p>
            </p:txBody>
          </p:sp>
          <p:sp>
            <p:nvSpPr>
              <p:cNvPr id="29775" name="Oval 41"/>
              <p:cNvSpPr>
                <a:spLocks noChangeArrowheads="1"/>
              </p:cNvSpPr>
              <p:nvPr/>
            </p:nvSpPr>
            <p:spPr bwMode="auto">
              <a:xfrm>
                <a:off x="2519363" y="3978275"/>
                <a:ext cx="504825" cy="5048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29728" name="组合 67"/>
            <p:cNvGrpSpPr>
              <a:grpSpLocks/>
            </p:cNvGrpSpPr>
            <p:nvPr/>
          </p:nvGrpSpPr>
          <p:grpSpPr bwMode="auto">
            <a:xfrm>
              <a:off x="4065587" y="2309974"/>
              <a:ext cx="890587" cy="279078"/>
              <a:chOff x="4065587" y="2309974"/>
              <a:chExt cx="890587" cy="279078"/>
            </a:xfrm>
          </p:grpSpPr>
          <p:grpSp>
            <p:nvGrpSpPr>
              <p:cNvPr id="29763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29766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67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68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69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70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71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72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9764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65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29" name="组合 68"/>
            <p:cNvGrpSpPr>
              <a:grpSpLocks/>
            </p:cNvGrpSpPr>
            <p:nvPr/>
          </p:nvGrpSpPr>
          <p:grpSpPr bwMode="auto">
            <a:xfrm>
              <a:off x="3170237" y="3230885"/>
              <a:ext cx="890587" cy="279078"/>
              <a:chOff x="4065587" y="2309974"/>
              <a:chExt cx="890587" cy="279078"/>
            </a:xfrm>
          </p:grpSpPr>
          <p:grpSp>
            <p:nvGrpSpPr>
              <p:cNvPr id="29753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29756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57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58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59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60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61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62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9754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55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30" name="组合 69"/>
            <p:cNvGrpSpPr>
              <a:grpSpLocks/>
            </p:cNvGrpSpPr>
            <p:nvPr/>
          </p:nvGrpSpPr>
          <p:grpSpPr bwMode="auto">
            <a:xfrm rot="5400000">
              <a:off x="5923756" y="4191956"/>
              <a:ext cx="890587" cy="279078"/>
              <a:chOff x="4065587" y="2309974"/>
              <a:chExt cx="890587" cy="279078"/>
            </a:xfrm>
          </p:grpSpPr>
          <p:grpSp>
            <p:nvGrpSpPr>
              <p:cNvPr id="29743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29746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47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48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49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50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51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52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9744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45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731" name="组合 70"/>
            <p:cNvGrpSpPr>
              <a:grpSpLocks/>
            </p:cNvGrpSpPr>
            <p:nvPr/>
          </p:nvGrpSpPr>
          <p:grpSpPr bwMode="auto">
            <a:xfrm rot="5400000">
              <a:off x="4094629" y="4176080"/>
              <a:ext cx="890587" cy="279078"/>
              <a:chOff x="4065587" y="2309974"/>
              <a:chExt cx="890587" cy="279078"/>
            </a:xfrm>
          </p:grpSpPr>
          <p:grpSp>
            <p:nvGrpSpPr>
              <p:cNvPr id="29733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29736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37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38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39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40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41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42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9734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735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732" name="Line 22"/>
            <p:cNvSpPr>
              <a:spLocks noChangeShapeType="1"/>
            </p:cNvSpPr>
            <p:nvPr/>
          </p:nvSpPr>
          <p:spPr bwMode="auto">
            <a:xfrm>
              <a:off x="2773448" y="4502160"/>
              <a:ext cx="0" cy="617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91" grpId="0" autoUpdateAnimBg="0"/>
      <p:bldP spid="20279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3479801" y="1116013"/>
            <a:ext cx="4619625" cy="3249612"/>
            <a:chOff x="1066" y="1156"/>
            <a:chExt cx="2910" cy="2047"/>
          </a:xfrm>
        </p:grpSpPr>
        <p:sp>
          <p:nvSpPr>
            <p:cNvPr id="30725" name="Rectangle 3"/>
            <p:cNvSpPr>
              <a:spLocks noChangeArrowheads="1"/>
            </p:cNvSpPr>
            <p:nvPr/>
          </p:nvSpPr>
          <p:spPr bwMode="auto">
            <a:xfrm>
              <a:off x="2448" y="1443"/>
              <a:ext cx="480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1872" y="2027"/>
              <a:ext cx="480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3776" y="2435"/>
              <a:ext cx="144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2616" y="2435"/>
              <a:ext cx="144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0729" name="Oval 7"/>
            <p:cNvSpPr>
              <a:spLocks noChangeArrowheads="1"/>
            </p:cNvSpPr>
            <p:nvPr/>
          </p:nvSpPr>
          <p:spPr bwMode="auto">
            <a:xfrm>
              <a:off x="3107" y="1933"/>
              <a:ext cx="318" cy="31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0730" name="Line 8"/>
            <p:cNvSpPr>
              <a:spLocks noChangeShapeType="1"/>
            </p:cNvSpPr>
            <p:nvPr/>
          </p:nvSpPr>
          <p:spPr bwMode="auto">
            <a:xfrm>
              <a:off x="1584" y="1523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0731" name="Line 9"/>
            <p:cNvSpPr>
              <a:spLocks noChangeShapeType="1"/>
            </p:cNvSpPr>
            <p:nvPr/>
          </p:nvSpPr>
          <p:spPr bwMode="auto">
            <a:xfrm>
              <a:off x="1584" y="1523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0732" name="Line 10"/>
            <p:cNvSpPr>
              <a:spLocks noChangeShapeType="1"/>
            </p:cNvSpPr>
            <p:nvPr/>
          </p:nvSpPr>
          <p:spPr bwMode="auto">
            <a:xfrm>
              <a:off x="1584" y="2099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0733" name="Line 11"/>
            <p:cNvSpPr>
              <a:spLocks noChangeShapeType="1"/>
            </p:cNvSpPr>
            <p:nvPr/>
          </p:nvSpPr>
          <p:spPr bwMode="auto">
            <a:xfrm>
              <a:off x="2352" y="2099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0734" name="Line 12"/>
            <p:cNvSpPr>
              <a:spLocks noChangeShapeType="1"/>
            </p:cNvSpPr>
            <p:nvPr/>
          </p:nvSpPr>
          <p:spPr bwMode="auto">
            <a:xfrm flipV="1">
              <a:off x="3424" y="2099"/>
              <a:ext cx="4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0735" name="Line 13"/>
            <p:cNvSpPr>
              <a:spLocks noChangeShapeType="1"/>
            </p:cNvSpPr>
            <p:nvPr/>
          </p:nvSpPr>
          <p:spPr bwMode="auto">
            <a:xfrm>
              <a:off x="2928" y="1523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0736" name="Line 14"/>
            <p:cNvSpPr>
              <a:spLocks noChangeShapeType="1"/>
            </p:cNvSpPr>
            <p:nvPr/>
          </p:nvSpPr>
          <p:spPr bwMode="auto">
            <a:xfrm>
              <a:off x="3840" y="1523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0737" name="Line 15"/>
            <p:cNvSpPr>
              <a:spLocks noChangeShapeType="1"/>
            </p:cNvSpPr>
            <p:nvPr/>
          </p:nvSpPr>
          <p:spPr bwMode="auto">
            <a:xfrm>
              <a:off x="1584" y="3203"/>
              <a:ext cx="22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0738" name="Line 16"/>
            <p:cNvSpPr>
              <a:spLocks noChangeShapeType="1"/>
            </p:cNvSpPr>
            <p:nvPr/>
          </p:nvSpPr>
          <p:spPr bwMode="auto">
            <a:xfrm>
              <a:off x="3840" y="2915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0739" name="Line 17"/>
            <p:cNvSpPr>
              <a:spLocks noChangeShapeType="1"/>
            </p:cNvSpPr>
            <p:nvPr/>
          </p:nvSpPr>
          <p:spPr bwMode="auto">
            <a:xfrm>
              <a:off x="2688" y="2099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0740" name="Line 18"/>
            <p:cNvSpPr>
              <a:spLocks noChangeShapeType="1"/>
            </p:cNvSpPr>
            <p:nvPr/>
          </p:nvSpPr>
          <p:spPr bwMode="auto">
            <a:xfrm>
              <a:off x="2688" y="2915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0741" name="Line 19"/>
            <p:cNvSpPr>
              <a:spLocks noChangeShapeType="1"/>
            </p:cNvSpPr>
            <p:nvPr/>
          </p:nvSpPr>
          <p:spPr bwMode="auto">
            <a:xfrm>
              <a:off x="3267" y="1933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0742" name="Line 20"/>
            <p:cNvSpPr>
              <a:spLocks noChangeShapeType="1"/>
            </p:cNvSpPr>
            <p:nvPr/>
          </p:nvSpPr>
          <p:spPr bwMode="auto">
            <a:xfrm>
              <a:off x="1872" y="1523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0743" name="Line 21"/>
            <p:cNvSpPr>
              <a:spLocks noChangeShapeType="1"/>
            </p:cNvSpPr>
            <p:nvPr/>
          </p:nvSpPr>
          <p:spPr bwMode="auto">
            <a:xfrm flipH="1">
              <a:off x="2949" y="20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0744" name="Line 22"/>
            <p:cNvSpPr>
              <a:spLocks noChangeShapeType="1"/>
            </p:cNvSpPr>
            <p:nvPr/>
          </p:nvSpPr>
          <p:spPr bwMode="auto">
            <a:xfrm>
              <a:off x="3840" y="2195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0745" name="Line 23"/>
            <p:cNvSpPr>
              <a:spLocks noChangeShapeType="1"/>
            </p:cNvSpPr>
            <p:nvPr/>
          </p:nvSpPr>
          <p:spPr bwMode="auto">
            <a:xfrm>
              <a:off x="2688" y="2195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0746" name="Line 24"/>
            <p:cNvSpPr>
              <a:spLocks noChangeShapeType="1"/>
            </p:cNvSpPr>
            <p:nvPr/>
          </p:nvSpPr>
          <p:spPr bwMode="auto">
            <a:xfrm>
              <a:off x="1632" y="2099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0747" name="Rectangle 25"/>
            <p:cNvSpPr>
              <a:spLocks noChangeArrowheads="1"/>
            </p:cNvSpPr>
            <p:nvPr/>
          </p:nvSpPr>
          <p:spPr bwMode="auto">
            <a:xfrm>
              <a:off x="1066" y="2483"/>
              <a:ext cx="453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1V</a:t>
              </a:r>
            </a:p>
          </p:txBody>
        </p:sp>
        <p:sp>
          <p:nvSpPr>
            <p:cNvPr id="30748" name="Rectangle 26"/>
            <p:cNvSpPr>
              <a:spLocks noChangeArrowheads="1"/>
            </p:cNvSpPr>
            <p:nvPr/>
          </p:nvSpPr>
          <p:spPr bwMode="auto">
            <a:xfrm>
              <a:off x="3118" y="1626"/>
              <a:ext cx="6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2A</a:t>
              </a:r>
            </a:p>
          </p:txBody>
        </p:sp>
        <p:sp>
          <p:nvSpPr>
            <p:cNvPr id="30749" name="Rectangle 27"/>
            <p:cNvSpPr>
              <a:spLocks noChangeArrowheads="1"/>
            </p:cNvSpPr>
            <p:nvPr/>
          </p:nvSpPr>
          <p:spPr bwMode="auto">
            <a:xfrm>
              <a:off x="3352" y="2525"/>
              <a:ext cx="6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3Ω</a:t>
              </a:r>
            </a:p>
          </p:txBody>
        </p:sp>
        <p:sp>
          <p:nvSpPr>
            <p:cNvPr id="30750" name="Rectangle 28"/>
            <p:cNvSpPr>
              <a:spLocks noChangeArrowheads="1"/>
            </p:cNvSpPr>
            <p:nvPr/>
          </p:nvSpPr>
          <p:spPr bwMode="auto">
            <a:xfrm>
              <a:off x="2211" y="2511"/>
              <a:ext cx="6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2Ω</a:t>
              </a:r>
            </a:p>
          </p:txBody>
        </p:sp>
        <p:sp>
          <p:nvSpPr>
            <p:cNvPr id="30751" name="Rectangle 29"/>
            <p:cNvSpPr>
              <a:spLocks noChangeArrowheads="1"/>
            </p:cNvSpPr>
            <p:nvPr/>
          </p:nvSpPr>
          <p:spPr bwMode="auto">
            <a:xfrm>
              <a:off x="2469" y="1156"/>
              <a:ext cx="6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4Ω</a:t>
              </a:r>
            </a:p>
          </p:txBody>
        </p:sp>
        <p:sp>
          <p:nvSpPr>
            <p:cNvPr id="30752" name="Rectangle 30"/>
            <p:cNvSpPr>
              <a:spLocks noChangeArrowheads="1"/>
            </p:cNvSpPr>
            <p:nvPr/>
          </p:nvSpPr>
          <p:spPr bwMode="auto">
            <a:xfrm>
              <a:off x="1893" y="1741"/>
              <a:ext cx="6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1Ω</a:t>
              </a:r>
            </a:p>
          </p:txBody>
        </p:sp>
        <p:sp>
          <p:nvSpPr>
            <p:cNvPr id="30753" name="Rectangle 31"/>
            <p:cNvSpPr>
              <a:spLocks noChangeArrowheads="1"/>
            </p:cNvSpPr>
            <p:nvPr/>
          </p:nvSpPr>
          <p:spPr bwMode="auto">
            <a:xfrm>
              <a:off x="1284" y="2819"/>
              <a:ext cx="299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-</a:t>
              </a:r>
            </a:p>
          </p:txBody>
        </p:sp>
        <p:sp>
          <p:nvSpPr>
            <p:cNvPr id="30754" name="Rectangle 32"/>
            <p:cNvSpPr>
              <a:spLocks noChangeArrowheads="1"/>
            </p:cNvSpPr>
            <p:nvPr/>
          </p:nvSpPr>
          <p:spPr bwMode="auto">
            <a:xfrm>
              <a:off x="1271" y="2099"/>
              <a:ext cx="339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+</a:t>
              </a:r>
            </a:p>
          </p:txBody>
        </p:sp>
        <p:sp>
          <p:nvSpPr>
            <p:cNvPr id="30755" name="Rectangle 33"/>
            <p:cNvSpPr>
              <a:spLocks noChangeArrowheads="1"/>
            </p:cNvSpPr>
            <p:nvPr/>
          </p:nvSpPr>
          <p:spPr bwMode="auto">
            <a:xfrm>
              <a:off x="1872" y="1172"/>
              <a:ext cx="38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4</a:t>
              </a:r>
            </a:p>
          </p:txBody>
        </p:sp>
        <p:sp>
          <p:nvSpPr>
            <p:cNvPr id="30756" name="Rectangle 34"/>
            <p:cNvSpPr>
              <a:spLocks noChangeArrowheads="1"/>
            </p:cNvSpPr>
            <p:nvPr/>
          </p:nvSpPr>
          <p:spPr bwMode="auto">
            <a:xfrm>
              <a:off x="2426" y="2069"/>
              <a:ext cx="38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</a:p>
          </p:txBody>
        </p:sp>
        <p:sp>
          <p:nvSpPr>
            <p:cNvPr id="30757" name="Rectangle 35"/>
            <p:cNvSpPr>
              <a:spLocks noChangeArrowheads="1"/>
            </p:cNvSpPr>
            <p:nvPr/>
          </p:nvSpPr>
          <p:spPr bwMode="auto">
            <a:xfrm>
              <a:off x="1605" y="1737"/>
              <a:ext cx="38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30758" name="Rectangle 36"/>
            <p:cNvSpPr>
              <a:spLocks noChangeArrowheads="1"/>
            </p:cNvSpPr>
            <p:nvPr/>
          </p:nvSpPr>
          <p:spPr bwMode="auto">
            <a:xfrm>
              <a:off x="3557" y="2065"/>
              <a:ext cx="38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3</a:t>
              </a:r>
            </a:p>
          </p:txBody>
        </p:sp>
        <p:sp>
          <p:nvSpPr>
            <p:cNvPr id="30759" name="Oval 37"/>
            <p:cNvSpPr>
              <a:spLocks noChangeArrowheads="1"/>
            </p:cNvSpPr>
            <p:nvPr/>
          </p:nvSpPr>
          <p:spPr bwMode="auto">
            <a:xfrm>
              <a:off x="1421" y="2478"/>
              <a:ext cx="318" cy="31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203815" name="Rectangle 39"/>
          <p:cNvSpPr>
            <a:spLocks noChangeArrowheads="1"/>
          </p:cNvSpPr>
          <p:nvPr/>
        </p:nvSpPr>
        <p:spPr bwMode="auto">
          <a:xfrm>
            <a:off x="2208213" y="4627564"/>
            <a:ext cx="37338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3</a:t>
            </a:r>
            <a:r>
              <a:rPr kumimoji="1"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个</a:t>
            </a: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KCL</a:t>
            </a:r>
            <a:r>
              <a:rPr kumimoji="1"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方程</a:t>
            </a:r>
          </a:p>
        </p:txBody>
      </p:sp>
      <p:sp>
        <p:nvSpPr>
          <p:cNvPr id="203816" name="Rectangle 40"/>
          <p:cNvSpPr>
            <a:spLocks noChangeArrowheads="1"/>
          </p:cNvSpPr>
          <p:nvPr/>
        </p:nvSpPr>
        <p:spPr bwMode="auto">
          <a:xfrm>
            <a:off x="2209800" y="5229226"/>
            <a:ext cx="727075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+I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4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+I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V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0   -I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+I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-2 = 0   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-I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4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+2 = 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15" grpId="0" autoUpdateAnimBg="0"/>
      <p:bldP spid="20381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3479801" y="1116013"/>
            <a:ext cx="4619625" cy="3249612"/>
            <a:chOff x="1066" y="1156"/>
            <a:chExt cx="2910" cy="2047"/>
          </a:xfrm>
        </p:grpSpPr>
        <p:sp>
          <p:nvSpPr>
            <p:cNvPr id="31749" name="Rectangle 3"/>
            <p:cNvSpPr>
              <a:spLocks noChangeArrowheads="1"/>
            </p:cNvSpPr>
            <p:nvPr/>
          </p:nvSpPr>
          <p:spPr bwMode="auto">
            <a:xfrm>
              <a:off x="2448" y="1443"/>
              <a:ext cx="480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50" name="Rectangle 4"/>
            <p:cNvSpPr>
              <a:spLocks noChangeArrowheads="1"/>
            </p:cNvSpPr>
            <p:nvPr/>
          </p:nvSpPr>
          <p:spPr bwMode="auto">
            <a:xfrm>
              <a:off x="1872" y="2027"/>
              <a:ext cx="480" cy="1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51" name="Rectangle 5"/>
            <p:cNvSpPr>
              <a:spLocks noChangeArrowheads="1"/>
            </p:cNvSpPr>
            <p:nvPr/>
          </p:nvSpPr>
          <p:spPr bwMode="auto">
            <a:xfrm>
              <a:off x="3776" y="2435"/>
              <a:ext cx="144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52" name="Rectangle 6"/>
            <p:cNvSpPr>
              <a:spLocks noChangeArrowheads="1"/>
            </p:cNvSpPr>
            <p:nvPr/>
          </p:nvSpPr>
          <p:spPr bwMode="auto">
            <a:xfrm>
              <a:off x="2616" y="2435"/>
              <a:ext cx="144" cy="4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53" name="Oval 7"/>
            <p:cNvSpPr>
              <a:spLocks noChangeArrowheads="1"/>
            </p:cNvSpPr>
            <p:nvPr/>
          </p:nvSpPr>
          <p:spPr bwMode="auto">
            <a:xfrm>
              <a:off x="3107" y="1933"/>
              <a:ext cx="318" cy="31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1754" name="Line 8"/>
            <p:cNvSpPr>
              <a:spLocks noChangeShapeType="1"/>
            </p:cNvSpPr>
            <p:nvPr/>
          </p:nvSpPr>
          <p:spPr bwMode="auto">
            <a:xfrm>
              <a:off x="1584" y="1523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1755" name="Line 9"/>
            <p:cNvSpPr>
              <a:spLocks noChangeShapeType="1"/>
            </p:cNvSpPr>
            <p:nvPr/>
          </p:nvSpPr>
          <p:spPr bwMode="auto">
            <a:xfrm>
              <a:off x="1584" y="1523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1756" name="Line 10"/>
            <p:cNvSpPr>
              <a:spLocks noChangeShapeType="1"/>
            </p:cNvSpPr>
            <p:nvPr/>
          </p:nvSpPr>
          <p:spPr bwMode="auto">
            <a:xfrm>
              <a:off x="1584" y="2099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1757" name="Line 11"/>
            <p:cNvSpPr>
              <a:spLocks noChangeShapeType="1"/>
            </p:cNvSpPr>
            <p:nvPr/>
          </p:nvSpPr>
          <p:spPr bwMode="auto">
            <a:xfrm>
              <a:off x="2352" y="2099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1758" name="Line 12"/>
            <p:cNvSpPr>
              <a:spLocks noChangeShapeType="1"/>
            </p:cNvSpPr>
            <p:nvPr/>
          </p:nvSpPr>
          <p:spPr bwMode="auto">
            <a:xfrm flipV="1">
              <a:off x="3424" y="2099"/>
              <a:ext cx="4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1759" name="Line 13"/>
            <p:cNvSpPr>
              <a:spLocks noChangeShapeType="1"/>
            </p:cNvSpPr>
            <p:nvPr/>
          </p:nvSpPr>
          <p:spPr bwMode="auto">
            <a:xfrm>
              <a:off x="2928" y="1523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1760" name="Line 14"/>
            <p:cNvSpPr>
              <a:spLocks noChangeShapeType="1"/>
            </p:cNvSpPr>
            <p:nvPr/>
          </p:nvSpPr>
          <p:spPr bwMode="auto">
            <a:xfrm>
              <a:off x="3840" y="1523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1761" name="Line 15"/>
            <p:cNvSpPr>
              <a:spLocks noChangeShapeType="1"/>
            </p:cNvSpPr>
            <p:nvPr/>
          </p:nvSpPr>
          <p:spPr bwMode="auto">
            <a:xfrm>
              <a:off x="1584" y="3203"/>
              <a:ext cx="22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1762" name="Line 16"/>
            <p:cNvSpPr>
              <a:spLocks noChangeShapeType="1"/>
            </p:cNvSpPr>
            <p:nvPr/>
          </p:nvSpPr>
          <p:spPr bwMode="auto">
            <a:xfrm>
              <a:off x="3840" y="2915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1763" name="Line 17"/>
            <p:cNvSpPr>
              <a:spLocks noChangeShapeType="1"/>
            </p:cNvSpPr>
            <p:nvPr/>
          </p:nvSpPr>
          <p:spPr bwMode="auto">
            <a:xfrm>
              <a:off x="2688" y="2099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1764" name="Line 18"/>
            <p:cNvSpPr>
              <a:spLocks noChangeShapeType="1"/>
            </p:cNvSpPr>
            <p:nvPr/>
          </p:nvSpPr>
          <p:spPr bwMode="auto">
            <a:xfrm>
              <a:off x="2688" y="2915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1765" name="Line 19"/>
            <p:cNvSpPr>
              <a:spLocks noChangeShapeType="1"/>
            </p:cNvSpPr>
            <p:nvPr/>
          </p:nvSpPr>
          <p:spPr bwMode="auto">
            <a:xfrm>
              <a:off x="3267" y="1933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1766" name="Line 20"/>
            <p:cNvSpPr>
              <a:spLocks noChangeShapeType="1"/>
            </p:cNvSpPr>
            <p:nvPr/>
          </p:nvSpPr>
          <p:spPr bwMode="auto">
            <a:xfrm>
              <a:off x="1872" y="1523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1767" name="Line 21"/>
            <p:cNvSpPr>
              <a:spLocks noChangeShapeType="1"/>
            </p:cNvSpPr>
            <p:nvPr/>
          </p:nvSpPr>
          <p:spPr bwMode="auto">
            <a:xfrm flipH="1">
              <a:off x="2949" y="2099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1768" name="Line 22"/>
            <p:cNvSpPr>
              <a:spLocks noChangeShapeType="1"/>
            </p:cNvSpPr>
            <p:nvPr/>
          </p:nvSpPr>
          <p:spPr bwMode="auto">
            <a:xfrm>
              <a:off x="3840" y="2195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1769" name="Line 23"/>
            <p:cNvSpPr>
              <a:spLocks noChangeShapeType="1"/>
            </p:cNvSpPr>
            <p:nvPr/>
          </p:nvSpPr>
          <p:spPr bwMode="auto">
            <a:xfrm>
              <a:off x="2688" y="2195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1770" name="Line 24"/>
            <p:cNvSpPr>
              <a:spLocks noChangeShapeType="1"/>
            </p:cNvSpPr>
            <p:nvPr/>
          </p:nvSpPr>
          <p:spPr bwMode="auto">
            <a:xfrm>
              <a:off x="1632" y="2099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1771" name="Rectangle 25"/>
            <p:cNvSpPr>
              <a:spLocks noChangeArrowheads="1"/>
            </p:cNvSpPr>
            <p:nvPr/>
          </p:nvSpPr>
          <p:spPr bwMode="auto">
            <a:xfrm>
              <a:off x="1066" y="2483"/>
              <a:ext cx="453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1V</a:t>
              </a:r>
            </a:p>
          </p:txBody>
        </p:sp>
        <p:sp>
          <p:nvSpPr>
            <p:cNvPr id="31772" name="Rectangle 26"/>
            <p:cNvSpPr>
              <a:spLocks noChangeArrowheads="1"/>
            </p:cNvSpPr>
            <p:nvPr/>
          </p:nvSpPr>
          <p:spPr bwMode="auto">
            <a:xfrm>
              <a:off x="3118" y="1626"/>
              <a:ext cx="6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2A</a:t>
              </a:r>
            </a:p>
          </p:txBody>
        </p:sp>
        <p:sp>
          <p:nvSpPr>
            <p:cNvPr id="31773" name="Rectangle 27"/>
            <p:cNvSpPr>
              <a:spLocks noChangeArrowheads="1"/>
            </p:cNvSpPr>
            <p:nvPr/>
          </p:nvSpPr>
          <p:spPr bwMode="auto">
            <a:xfrm>
              <a:off x="3352" y="2525"/>
              <a:ext cx="6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3Ω</a:t>
              </a:r>
            </a:p>
          </p:txBody>
        </p:sp>
        <p:sp>
          <p:nvSpPr>
            <p:cNvPr id="31774" name="Rectangle 28"/>
            <p:cNvSpPr>
              <a:spLocks noChangeArrowheads="1"/>
            </p:cNvSpPr>
            <p:nvPr/>
          </p:nvSpPr>
          <p:spPr bwMode="auto">
            <a:xfrm>
              <a:off x="2211" y="2511"/>
              <a:ext cx="6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2Ω</a:t>
              </a:r>
            </a:p>
          </p:txBody>
        </p:sp>
        <p:sp>
          <p:nvSpPr>
            <p:cNvPr id="31775" name="Rectangle 29"/>
            <p:cNvSpPr>
              <a:spLocks noChangeArrowheads="1"/>
            </p:cNvSpPr>
            <p:nvPr/>
          </p:nvSpPr>
          <p:spPr bwMode="auto">
            <a:xfrm>
              <a:off x="2469" y="1156"/>
              <a:ext cx="6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4Ω</a:t>
              </a:r>
            </a:p>
          </p:txBody>
        </p:sp>
        <p:sp>
          <p:nvSpPr>
            <p:cNvPr id="31776" name="Rectangle 30"/>
            <p:cNvSpPr>
              <a:spLocks noChangeArrowheads="1"/>
            </p:cNvSpPr>
            <p:nvPr/>
          </p:nvSpPr>
          <p:spPr bwMode="auto">
            <a:xfrm>
              <a:off x="1893" y="1741"/>
              <a:ext cx="62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1Ω</a:t>
              </a:r>
            </a:p>
          </p:txBody>
        </p:sp>
        <p:sp>
          <p:nvSpPr>
            <p:cNvPr id="31777" name="Rectangle 31"/>
            <p:cNvSpPr>
              <a:spLocks noChangeArrowheads="1"/>
            </p:cNvSpPr>
            <p:nvPr/>
          </p:nvSpPr>
          <p:spPr bwMode="auto">
            <a:xfrm>
              <a:off x="1284" y="2819"/>
              <a:ext cx="299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-</a:t>
              </a:r>
            </a:p>
          </p:txBody>
        </p:sp>
        <p:sp>
          <p:nvSpPr>
            <p:cNvPr id="31778" name="Rectangle 32"/>
            <p:cNvSpPr>
              <a:spLocks noChangeArrowheads="1"/>
            </p:cNvSpPr>
            <p:nvPr/>
          </p:nvSpPr>
          <p:spPr bwMode="auto">
            <a:xfrm>
              <a:off x="1271" y="2099"/>
              <a:ext cx="339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+</a:t>
              </a:r>
            </a:p>
          </p:txBody>
        </p:sp>
        <p:sp>
          <p:nvSpPr>
            <p:cNvPr id="31779" name="Rectangle 33"/>
            <p:cNvSpPr>
              <a:spLocks noChangeArrowheads="1"/>
            </p:cNvSpPr>
            <p:nvPr/>
          </p:nvSpPr>
          <p:spPr bwMode="auto">
            <a:xfrm>
              <a:off x="1872" y="1172"/>
              <a:ext cx="38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4</a:t>
              </a:r>
            </a:p>
          </p:txBody>
        </p:sp>
        <p:sp>
          <p:nvSpPr>
            <p:cNvPr id="31780" name="Rectangle 34"/>
            <p:cNvSpPr>
              <a:spLocks noChangeArrowheads="1"/>
            </p:cNvSpPr>
            <p:nvPr/>
          </p:nvSpPr>
          <p:spPr bwMode="auto">
            <a:xfrm>
              <a:off x="2426" y="2069"/>
              <a:ext cx="38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</a:p>
          </p:txBody>
        </p:sp>
        <p:sp>
          <p:nvSpPr>
            <p:cNvPr id="31781" name="Rectangle 35"/>
            <p:cNvSpPr>
              <a:spLocks noChangeArrowheads="1"/>
            </p:cNvSpPr>
            <p:nvPr/>
          </p:nvSpPr>
          <p:spPr bwMode="auto">
            <a:xfrm>
              <a:off x="1605" y="1737"/>
              <a:ext cx="38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31782" name="Rectangle 36"/>
            <p:cNvSpPr>
              <a:spLocks noChangeArrowheads="1"/>
            </p:cNvSpPr>
            <p:nvPr/>
          </p:nvSpPr>
          <p:spPr bwMode="auto">
            <a:xfrm>
              <a:off x="3557" y="2065"/>
              <a:ext cx="38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3</a:t>
              </a:r>
            </a:p>
          </p:txBody>
        </p:sp>
        <p:sp>
          <p:nvSpPr>
            <p:cNvPr id="31783" name="Oval 37"/>
            <p:cNvSpPr>
              <a:spLocks noChangeArrowheads="1"/>
            </p:cNvSpPr>
            <p:nvPr/>
          </p:nvSpPr>
          <p:spPr bwMode="auto">
            <a:xfrm>
              <a:off x="1421" y="2478"/>
              <a:ext cx="318" cy="31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204840" name="Rectangle 40"/>
          <p:cNvSpPr>
            <a:spLocks noChangeArrowheads="1"/>
          </p:cNvSpPr>
          <p:nvPr/>
        </p:nvSpPr>
        <p:spPr bwMode="auto">
          <a:xfrm>
            <a:off x="2208213" y="4608514"/>
            <a:ext cx="38100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3</a:t>
            </a:r>
            <a:r>
              <a:rPr kumimoji="1"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个</a:t>
            </a: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KVL</a:t>
            </a:r>
            <a:r>
              <a:rPr kumimoji="1"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方程</a:t>
            </a:r>
          </a:p>
        </p:txBody>
      </p:sp>
      <p:sp>
        <p:nvSpPr>
          <p:cNvPr id="204841" name="Rectangle 41"/>
          <p:cNvSpPr>
            <a:spLocks noChangeArrowheads="1"/>
          </p:cNvSpPr>
          <p:nvPr/>
        </p:nvSpPr>
        <p:spPr bwMode="auto">
          <a:xfrm>
            <a:off x="2208214" y="5218113"/>
            <a:ext cx="799147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+V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-1 = 0   -V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+V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3</a:t>
            </a: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-V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I </a:t>
            </a: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= 0   -V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+V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4</a:t>
            </a: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+ V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I </a:t>
            </a: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= 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0" grpId="0" autoUpdateAnimBg="0"/>
      <p:bldP spid="20484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767408" y="1348972"/>
            <a:ext cx="1108923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12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个变量中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个已知，联立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10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个方程解得其余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10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个支路电流、电压</a:t>
            </a: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2160588" y="2255838"/>
            <a:ext cx="78232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1 </a:t>
            </a: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= -1(A)   I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2 </a:t>
            </a: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= 1(A)   I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3 </a:t>
            </a: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= -1(A)   I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4 </a:t>
            </a: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= 1(A)   I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V </a:t>
            </a: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= 0</a:t>
            </a:r>
          </a:p>
        </p:txBody>
      </p:sp>
      <p:sp>
        <p:nvSpPr>
          <p:cNvPr id="205830" name="Rectangle 6"/>
          <p:cNvSpPr>
            <a:spLocks noChangeArrowheads="1"/>
          </p:cNvSpPr>
          <p:nvPr/>
        </p:nvSpPr>
        <p:spPr bwMode="auto">
          <a:xfrm>
            <a:off x="2160588" y="2865439"/>
            <a:ext cx="940802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1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-1(V)   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2(V)   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3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-3(V)   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4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4(V)    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I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-5(V)</a:t>
            </a:r>
          </a:p>
        </p:txBody>
      </p:sp>
      <p:sp>
        <p:nvSpPr>
          <p:cNvPr id="5" name="Rectangle 40"/>
          <p:cNvSpPr>
            <a:spLocks noChangeArrowheads="1"/>
          </p:cNvSpPr>
          <p:nvPr/>
        </p:nvSpPr>
        <p:spPr bwMode="auto">
          <a:xfrm>
            <a:off x="2826797" y="4005064"/>
            <a:ext cx="6490781" cy="78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0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思考：上述的解题过程是否有问题？</a:t>
            </a:r>
          </a:p>
        </p:txBody>
      </p:sp>
      <p:sp>
        <p:nvSpPr>
          <p:cNvPr id="6" name="Rectangle 40"/>
          <p:cNvSpPr>
            <a:spLocks noChangeArrowheads="1"/>
          </p:cNvSpPr>
          <p:nvPr/>
        </p:nvSpPr>
        <p:spPr bwMode="auto">
          <a:xfrm>
            <a:off x="3359696" y="5012793"/>
            <a:ext cx="6490781" cy="78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3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需要标出电压变量，参考极性！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utoUpdateAnimBg="0"/>
      <p:bldP spid="205829" grpId="0" autoUpdateAnimBg="0"/>
      <p:bldP spid="205830" grpId="0" autoUpdateAnimBg="0"/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527992" y="936538"/>
            <a:ext cx="1125664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，图示电路中，开关在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t = 0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时闭合，已知电容的初始电压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u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(0) = 1V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，求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t ≥ 0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时各支路的电压、电流</a:t>
            </a:r>
          </a:p>
        </p:txBody>
      </p:sp>
      <p:sp>
        <p:nvSpPr>
          <p:cNvPr id="206899" name="Rectangle 51"/>
          <p:cNvSpPr>
            <a:spLocks noChangeArrowheads="1"/>
          </p:cNvSpPr>
          <p:nvPr/>
        </p:nvSpPr>
        <p:spPr bwMode="auto">
          <a:xfrm>
            <a:off x="2666698" y="4939898"/>
            <a:ext cx="6842720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电路具有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3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条支路、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3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个结点，应列出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3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个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VCR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方程，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个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KCL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方程和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个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KVL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方程</a:t>
            </a:r>
          </a:p>
        </p:txBody>
      </p:sp>
      <p:grpSp>
        <p:nvGrpSpPr>
          <p:cNvPr id="33796" name="组合 2"/>
          <p:cNvGrpSpPr>
            <a:grpSpLocks/>
          </p:cNvGrpSpPr>
          <p:nvPr/>
        </p:nvGrpSpPr>
        <p:grpSpPr bwMode="auto">
          <a:xfrm>
            <a:off x="3863752" y="1988840"/>
            <a:ext cx="4197350" cy="2392363"/>
            <a:chOff x="2462213" y="2333625"/>
            <a:chExt cx="4197351" cy="2392364"/>
          </a:xfrm>
        </p:grpSpPr>
        <p:sp>
          <p:nvSpPr>
            <p:cNvPr id="33797" name="Line 11"/>
            <p:cNvSpPr>
              <a:spLocks noChangeShapeType="1"/>
            </p:cNvSpPr>
            <p:nvPr/>
          </p:nvSpPr>
          <p:spPr bwMode="auto">
            <a:xfrm>
              <a:off x="3297244" y="4079876"/>
              <a:ext cx="0" cy="646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3798" name="Line 18"/>
            <p:cNvSpPr>
              <a:spLocks noChangeShapeType="1"/>
            </p:cNvSpPr>
            <p:nvPr/>
          </p:nvSpPr>
          <p:spPr bwMode="auto">
            <a:xfrm flipV="1">
              <a:off x="3305176" y="4725988"/>
              <a:ext cx="2447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3799" name="Line 27"/>
            <p:cNvSpPr>
              <a:spLocks noChangeShapeType="1"/>
            </p:cNvSpPr>
            <p:nvPr/>
          </p:nvSpPr>
          <p:spPr bwMode="auto">
            <a:xfrm>
              <a:off x="5118101" y="2922586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3800" name="Rectangle 28"/>
            <p:cNvSpPr>
              <a:spLocks noChangeArrowheads="1"/>
            </p:cNvSpPr>
            <p:nvPr/>
          </p:nvSpPr>
          <p:spPr bwMode="auto">
            <a:xfrm>
              <a:off x="2462213" y="3579813"/>
              <a:ext cx="719138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2V</a:t>
              </a:r>
            </a:p>
          </p:txBody>
        </p:sp>
        <p:sp>
          <p:nvSpPr>
            <p:cNvPr id="33801" name="Rectangle 31"/>
            <p:cNvSpPr>
              <a:spLocks noChangeArrowheads="1"/>
            </p:cNvSpPr>
            <p:nvPr/>
          </p:nvSpPr>
          <p:spPr bwMode="auto">
            <a:xfrm>
              <a:off x="3949701" y="2349500"/>
              <a:ext cx="1393825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200kΩ</a:t>
              </a:r>
            </a:p>
          </p:txBody>
        </p:sp>
        <p:sp>
          <p:nvSpPr>
            <p:cNvPr id="33802" name="Rectangle 34"/>
            <p:cNvSpPr>
              <a:spLocks noChangeArrowheads="1"/>
            </p:cNvSpPr>
            <p:nvPr/>
          </p:nvSpPr>
          <p:spPr bwMode="auto">
            <a:xfrm>
              <a:off x="2627784" y="4113213"/>
              <a:ext cx="474663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-</a:t>
              </a:r>
            </a:p>
          </p:txBody>
        </p:sp>
        <p:sp>
          <p:nvSpPr>
            <p:cNvPr id="33803" name="Rectangle 35"/>
            <p:cNvSpPr>
              <a:spLocks noChangeArrowheads="1"/>
            </p:cNvSpPr>
            <p:nvPr/>
          </p:nvSpPr>
          <p:spPr bwMode="auto">
            <a:xfrm>
              <a:off x="2627784" y="2970213"/>
              <a:ext cx="538163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+</a:t>
              </a:r>
            </a:p>
          </p:txBody>
        </p:sp>
        <p:sp>
          <p:nvSpPr>
            <p:cNvPr id="33804" name="Rectangle 37"/>
            <p:cNvSpPr>
              <a:spLocks noChangeArrowheads="1"/>
            </p:cNvSpPr>
            <p:nvPr/>
          </p:nvSpPr>
          <p:spPr bwMode="auto">
            <a:xfrm>
              <a:off x="5076826" y="2333625"/>
              <a:ext cx="6096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R</a:t>
              </a:r>
            </a:p>
          </p:txBody>
        </p:sp>
        <p:sp>
          <p:nvSpPr>
            <p:cNvPr id="33805" name="Line 41"/>
            <p:cNvSpPr>
              <a:spLocks noChangeShapeType="1"/>
            </p:cNvSpPr>
            <p:nvPr/>
          </p:nvSpPr>
          <p:spPr bwMode="auto">
            <a:xfrm>
              <a:off x="4910138" y="2924944"/>
              <a:ext cx="8651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3806" name="Line 42"/>
            <p:cNvSpPr>
              <a:spLocks noChangeShapeType="1"/>
            </p:cNvSpPr>
            <p:nvPr/>
          </p:nvSpPr>
          <p:spPr bwMode="auto">
            <a:xfrm>
              <a:off x="5761038" y="2938463"/>
              <a:ext cx="0" cy="792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7" name="Line 43"/>
            <p:cNvSpPr>
              <a:spLocks noChangeShapeType="1"/>
            </p:cNvSpPr>
            <p:nvPr/>
          </p:nvSpPr>
          <p:spPr bwMode="auto">
            <a:xfrm>
              <a:off x="5761038" y="3860800"/>
              <a:ext cx="0" cy="863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8" name="Line 44"/>
            <p:cNvSpPr>
              <a:spLocks noChangeShapeType="1"/>
            </p:cNvSpPr>
            <p:nvPr/>
          </p:nvSpPr>
          <p:spPr bwMode="auto">
            <a:xfrm>
              <a:off x="5580063" y="3730625"/>
              <a:ext cx="360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9" name="Line 45"/>
            <p:cNvSpPr>
              <a:spLocks noChangeShapeType="1"/>
            </p:cNvSpPr>
            <p:nvPr/>
          </p:nvSpPr>
          <p:spPr bwMode="auto">
            <a:xfrm>
              <a:off x="5584826" y="3870325"/>
              <a:ext cx="360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0" name="Rectangle 46"/>
            <p:cNvSpPr>
              <a:spLocks noChangeArrowheads="1"/>
            </p:cNvSpPr>
            <p:nvPr/>
          </p:nvSpPr>
          <p:spPr bwMode="auto">
            <a:xfrm>
              <a:off x="5940426" y="3489325"/>
              <a:ext cx="719138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v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C</a:t>
              </a:r>
            </a:p>
          </p:txBody>
        </p:sp>
        <p:sp>
          <p:nvSpPr>
            <p:cNvPr id="33811" name="Rectangle 47"/>
            <p:cNvSpPr>
              <a:spLocks noChangeArrowheads="1"/>
            </p:cNvSpPr>
            <p:nvPr/>
          </p:nvSpPr>
          <p:spPr bwMode="auto">
            <a:xfrm>
              <a:off x="5892801" y="4127500"/>
              <a:ext cx="474663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-</a:t>
              </a:r>
            </a:p>
          </p:txBody>
        </p:sp>
        <p:sp>
          <p:nvSpPr>
            <p:cNvPr id="33812" name="Rectangle 48"/>
            <p:cNvSpPr>
              <a:spLocks noChangeArrowheads="1"/>
            </p:cNvSpPr>
            <p:nvPr/>
          </p:nvSpPr>
          <p:spPr bwMode="auto">
            <a:xfrm>
              <a:off x="5872163" y="2984500"/>
              <a:ext cx="538163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+</a:t>
              </a:r>
            </a:p>
          </p:txBody>
        </p:sp>
        <p:sp>
          <p:nvSpPr>
            <p:cNvPr id="33813" name="Rectangle 49"/>
            <p:cNvSpPr>
              <a:spLocks noChangeArrowheads="1"/>
            </p:cNvSpPr>
            <p:nvPr/>
          </p:nvSpPr>
          <p:spPr bwMode="auto">
            <a:xfrm>
              <a:off x="4640263" y="3560763"/>
              <a:ext cx="9906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5</a:t>
              </a:r>
              <a:r>
                <a:rPr kumimoji="1" lang="el-GR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F</a:t>
              </a:r>
            </a:p>
          </p:txBody>
        </p:sp>
        <p:sp>
          <p:nvSpPr>
            <p:cNvPr id="33814" name="Line 58"/>
            <p:cNvSpPr>
              <a:spLocks noChangeShapeType="1"/>
            </p:cNvSpPr>
            <p:nvPr/>
          </p:nvSpPr>
          <p:spPr bwMode="auto">
            <a:xfrm flipH="1">
              <a:off x="3563938" y="2814638"/>
              <a:ext cx="317500" cy="104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5" name="Oval 62"/>
            <p:cNvSpPr>
              <a:spLocks noChangeArrowheads="1"/>
            </p:cNvSpPr>
            <p:nvPr/>
          </p:nvSpPr>
          <p:spPr bwMode="auto">
            <a:xfrm>
              <a:off x="3470325" y="2882253"/>
              <a:ext cx="89099" cy="9748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3816" name="Oval 64"/>
            <p:cNvSpPr>
              <a:spLocks noChangeArrowheads="1"/>
            </p:cNvSpPr>
            <p:nvPr/>
          </p:nvSpPr>
          <p:spPr bwMode="auto">
            <a:xfrm>
              <a:off x="3851458" y="2876615"/>
              <a:ext cx="82550" cy="9518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3817" name="Line 66"/>
            <p:cNvSpPr>
              <a:spLocks noChangeShapeType="1"/>
            </p:cNvSpPr>
            <p:nvPr/>
          </p:nvSpPr>
          <p:spPr bwMode="auto">
            <a:xfrm>
              <a:off x="3924301" y="2924175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8" name="Line 67"/>
            <p:cNvSpPr>
              <a:spLocks noChangeShapeType="1"/>
            </p:cNvSpPr>
            <p:nvPr/>
          </p:nvSpPr>
          <p:spPr bwMode="auto">
            <a:xfrm>
              <a:off x="3276601" y="2924175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3819" name="组合 28"/>
            <p:cNvGrpSpPr>
              <a:grpSpLocks/>
            </p:cNvGrpSpPr>
            <p:nvPr/>
          </p:nvGrpSpPr>
          <p:grpSpPr bwMode="auto">
            <a:xfrm>
              <a:off x="4105490" y="2779857"/>
              <a:ext cx="890587" cy="279078"/>
              <a:chOff x="4065587" y="2309974"/>
              <a:chExt cx="890587" cy="279078"/>
            </a:xfrm>
          </p:grpSpPr>
          <p:grpSp>
            <p:nvGrpSpPr>
              <p:cNvPr id="33825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33828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829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830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831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832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833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834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3826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827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3820" name="组合 39"/>
            <p:cNvGrpSpPr>
              <a:grpSpLocks/>
            </p:cNvGrpSpPr>
            <p:nvPr/>
          </p:nvGrpSpPr>
          <p:grpSpPr bwMode="auto">
            <a:xfrm>
              <a:off x="3035449" y="3445786"/>
              <a:ext cx="590545" cy="761331"/>
              <a:chOff x="2519363" y="3844925"/>
              <a:chExt cx="590545" cy="761331"/>
            </a:xfrm>
          </p:grpSpPr>
          <p:sp>
            <p:nvSpPr>
              <p:cNvPr id="33822" name="Rectangle 35"/>
              <p:cNvSpPr>
                <a:spLocks noChangeArrowheads="1"/>
              </p:cNvSpPr>
              <p:nvPr/>
            </p:nvSpPr>
            <p:spPr bwMode="auto">
              <a:xfrm>
                <a:off x="2623529" y="4080855"/>
                <a:ext cx="474663" cy="525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-</a:t>
                </a:r>
              </a:p>
            </p:txBody>
          </p:sp>
          <p:sp>
            <p:nvSpPr>
              <p:cNvPr id="33823" name="Rectangle 36"/>
              <p:cNvSpPr>
                <a:spLocks noChangeArrowheads="1"/>
              </p:cNvSpPr>
              <p:nvPr/>
            </p:nvSpPr>
            <p:spPr bwMode="auto">
              <a:xfrm>
                <a:off x="2571745" y="3844925"/>
                <a:ext cx="538163" cy="525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+</a:t>
                </a:r>
              </a:p>
            </p:txBody>
          </p:sp>
          <p:sp>
            <p:nvSpPr>
              <p:cNvPr id="33824" name="Oval 41"/>
              <p:cNvSpPr>
                <a:spLocks noChangeArrowheads="1"/>
              </p:cNvSpPr>
              <p:nvPr/>
            </p:nvSpPr>
            <p:spPr bwMode="auto">
              <a:xfrm>
                <a:off x="2519363" y="3978275"/>
                <a:ext cx="504825" cy="5048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33821" name="Line 11"/>
            <p:cNvSpPr>
              <a:spLocks noChangeShapeType="1"/>
            </p:cNvSpPr>
            <p:nvPr/>
          </p:nvSpPr>
          <p:spPr bwMode="auto">
            <a:xfrm>
              <a:off x="3278195" y="2917047"/>
              <a:ext cx="0" cy="646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9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97" name="Rectangle 25"/>
          <p:cNvSpPr>
            <a:spLocks noChangeArrowheads="1"/>
          </p:cNvSpPr>
          <p:nvPr/>
        </p:nvSpPr>
        <p:spPr bwMode="auto">
          <a:xfrm>
            <a:off x="2209801" y="3789364"/>
            <a:ext cx="316547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3</a:t>
            </a:r>
            <a:r>
              <a:rPr kumimoji="1"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个</a:t>
            </a: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VCR</a:t>
            </a:r>
            <a:r>
              <a:rPr kumimoji="1"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方程</a:t>
            </a:r>
          </a:p>
        </p:txBody>
      </p:sp>
      <p:graphicFrame>
        <p:nvGraphicFramePr>
          <p:cNvPr id="20789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799245"/>
              </p:ext>
            </p:extLst>
          </p:nvPr>
        </p:nvGraphicFramePr>
        <p:xfrm>
          <a:off x="2274889" y="4192588"/>
          <a:ext cx="783748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7" name="公式" r:id="rId3" imgW="3022560" imgH="393480" progId="Equation.3">
                  <p:embed/>
                </p:oleObj>
              </mc:Choice>
              <mc:Fallback>
                <p:oleObj name="公式" r:id="rId3" imgW="302256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9" y="4192588"/>
                        <a:ext cx="7837487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00" name="Rectangle 28"/>
          <p:cNvSpPr>
            <a:spLocks noChangeArrowheads="1"/>
          </p:cNvSpPr>
          <p:nvPr/>
        </p:nvSpPr>
        <p:spPr bwMode="auto">
          <a:xfrm>
            <a:off x="2220913" y="5116514"/>
            <a:ext cx="37338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个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KCL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方程</a:t>
            </a:r>
          </a:p>
        </p:txBody>
      </p:sp>
      <p:sp>
        <p:nvSpPr>
          <p:cNvPr id="207901" name="Rectangle 29"/>
          <p:cNvSpPr>
            <a:spLocks noChangeArrowheads="1"/>
          </p:cNvSpPr>
          <p:nvPr/>
        </p:nvSpPr>
        <p:spPr bwMode="auto">
          <a:xfrm>
            <a:off x="2209800" y="5718176"/>
            <a:ext cx="727075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+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R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0   -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R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+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 = 0</a:t>
            </a:r>
          </a:p>
        </p:txBody>
      </p:sp>
      <p:grpSp>
        <p:nvGrpSpPr>
          <p:cNvPr id="34822" name="组合 30"/>
          <p:cNvGrpSpPr>
            <a:grpSpLocks/>
          </p:cNvGrpSpPr>
          <p:nvPr/>
        </p:nvGrpSpPr>
        <p:grpSpPr bwMode="auto">
          <a:xfrm>
            <a:off x="4087813" y="992188"/>
            <a:ext cx="4197350" cy="2393950"/>
            <a:chOff x="2462213" y="2333625"/>
            <a:chExt cx="4197351" cy="2392364"/>
          </a:xfrm>
        </p:grpSpPr>
        <p:sp>
          <p:nvSpPr>
            <p:cNvPr id="34823" name="Line 11"/>
            <p:cNvSpPr>
              <a:spLocks noChangeShapeType="1"/>
            </p:cNvSpPr>
            <p:nvPr/>
          </p:nvSpPr>
          <p:spPr bwMode="auto">
            <a:xfrm>
              <a:off x="3297244" y="4079876"/>
              <a:ext cx="0" cy="646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4824" name="Line 18"/>
            <p:cNvSpPr>
              <a:spLocks noChangeShapeType="1"/>
            </p:cNvSpPr>
            <p:nvPr/>
          </p:nvSpPr>
          <p:spPr bwMode="auto">
            <a:xfrm flipV="1">
              <a:off x="3305176" y="4725988"/>
              <a:ext cx="2447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4825" name="Line 27"/>
            <p:cNvSpPr>
              <a:spLocks noChangeShapeType="1"/>
            </p:cNvSpPr>
            <p:nvPr/>
          </p:nvSpPr>
          <p:spPr bwMode="auto">
            <a:xfrm>
              <a:off x="5118101" y="2922586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4826" name="Rectangle 28"/>
            <p:cNvSpPr>
              <a:spLocks noChangeArrowheads="1"/>
            </p:cNvSpPr>
            <p:nvPr/>
          </p:nvSpPr>
          <p:spPr bwMode="auto">
            <a:xfrm>
              <a:off x="2462213" y="3579813"/>
              <a:ext cx="719138" cy="525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2V</a:t>
              </a:r>
            </a:p>
          </p:txBody>
        </p:sp>
        <p:sp>
          <p:nvSpPr>
            <p:cNvPr id="34827" name="Rectangle 31"/>
            <p:cNvSpPr>
              <a:spLocks noChangeArrowheads="1"/>
            </p:cNvSpPr>
            <p:nvPr/>
          </p:nvSpPr>
          <p:spPr bwMode="auto">
            <a:xfrm>
              <a:off x="3949701" y="2349500"/>
              <a:ext cx="1393825" cy="525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200kΩ</a:t>
              </a:r>
            </a:p>
          </p:txBody>
        </p:sp>
        <p:sp>
          <p:nvSpPr>
            <p:cNvPr id="34828" name="Rectangle 34"/>
            <p:cNvSpPr>
              <a:spLocks noChangeArrowheads="1"/>
            </p:cNvSpPr>
            <p:nvPr/>
          </p:nvSpPr>
          <p:spPr bwMode="auto">
            <a:xfrm>
              <a:off x="2627784" y="4113213"/>
              <a:ext cx="474663" cy="525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-</a:t>
              </a:r>
            </a:p>
          </p:txBody>
        </p:sp>
        <p:sp>
          <p:nvSpPr>
            <p:cNvPr id="34829" name="Rectangle 35"/>
            <p:cNvSpPr>
              <a:spLocks noChangeArrowheads="1"/>
            </p:cNvSpPr>
            <p:nvPr/>
          </p:nvSpPr>
          <p:spPr bwMode="auto">
            <a:xfrm>
              <a:off x="2627784" y="2970213"/>
              <a:ext cx="538163" cy="525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+</a:t>
              </a:r>
            </a:p>
          </p:txBody>
        </p:sp>
        <p:sp>
          <p:nvSpPr>
            <p:cNvPr id="34830" name="Rectangle 37"/>
            <p:cNvSpPr>
              <a:spLocks noChangeArrowheads="1"/>
            </p:cNvSpPr>
            <p:nvPr/>
          </p:nvSpPr>
          <p:spPr bwMode="auto">
            <a:xfrm>
              <a:off x="5133072" y="2333625"/>
              <a:ext cx="6096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 dirty="0" err="1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 dirty="0" err="1">
                  <a:latin typeface="Times New Roman" panose="02020603050405020304" pitchFamily="18" charset="0"/>
                  <a:ea typeface="华文行楷" panose="02010800040101010101" pitchFamily="2" charset="-122"/>
                </a:rPr>
                <a:t>R</a:t>
              </a:r>
              <a:endPara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34831" name="Line 41"/>
            <p:cNvSpPr>
              <a:spLocks noChangeShapeType="1"/>
            </p:cNvSpPr>
            <p:nvPr/>
          </p:nvSpPr>
          <p:spPr bwMode="auto">
            <a:xfrm>
              <a:off x="4910138" y="2924944"/>
              <a:ext cx="8651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4832" name="Line 42"/>
            <p:cNvSpPr>
              <a:spLocks noChangeShapeType="1"/>
            </p:cNvSpPr>
            <p:nvPr/>
          </p:nvSpPr>
          <p:spPr bwMode="auto">
            <a:xfrm>
              <a:off x="5761038" y="2938463"/>
              <a:ext cx="0" cy="792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33" name="Line 43"/>
            <p:cNvSpPr>
              <a:spLocks noChangeShapeType="1"/>
            </p:cNvSpPr>
            <p:nvPr/>
          </p:nvSpPr>
          <p:spPr bwMode="auto">
            <a:xfrm>
              <a:off x="5761038" y="3860800"/>
              <a:ext cx="0" cy="863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34" name="Line 44"/>
            <p:cNvSpPr>
              <a:spLocks noChangeShapeType="1"/>
            </p:cNvSpPr>
            <p:nvPr/>
          </p:nvSpPr>
          <p:spPr bwMode="auto">
            <a:xfrm>
              <a:off x="5580063" y="3730625"/>
              <a:ext cx="360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35" name="Line 45"/>
            <p:cNvSpPr>
              <a:spLocks noChangeShapeType="1"/>
            </p:cNvSpPr>
            <p:nvPr/>
          </p:nvSpPr>
          <p:spPr bwMode="auto">
            <a:xfrm>
              <a:off x="5584826" y="3870325"/>
              <a:ext cx="360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36" name="Rectangle 46"/>
            <p:cNvSpPr>
              <a:spLocks noChangeArrowheads="1"/>
            </p:cNvSpPr>
            <p:nvPr/>
          </p:nvSpPr>
          <p:spPr bwMode="auto">
            <a:xfrm>
              <a:off x="5940426" y="3489325"/>
              <a:ext cx="719138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 dirty="0" err="1">
                  <a:latin typeface="Times New Roman" panose="02020603050405020304" pitchFamily="18" charset="0"/>
                  <a:ea typeface="华文行楷" panose="02010800040101010101" pitchFamily="2" charset="-122"/>
                </a:rPr>
                <a:t>v</a:t>
              </a:r>
              <a:r>
                <a:rPr kumimoji="1" lang="en-US" altLang="zh-CN" sz="2800" b="1" baseline="-25000" dirty="0" err="1">
                  <a:latin typeface="Times New Roman" panose="02020603050405020304" pitchFamily="18" charset="0"/>
                  <a:ea typeface="华文行楷" panose="02010800040101010101" pitchFamily="2" charset="-122"/>
                </a:rPr>
                <a:t>C</a:t>
              </a:r>
              <a:endPara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34837" name="Rectangle 47"/>
            <p:cNvSpPr>
              <a:spLocks noChangeArrowheads="1"/>
            </p:cNvSpPr>
            <p:nvPr/>
          </p:nvSpPr>
          <p:spPr bwMode="auto">
            <a:xfrm>
              <a:off x="5892801" y="4127500"/>
              <a:ext cx="474663" cy="525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-</a:t>
              </a:r>
            </a:p>
          </p:txBody>
        </p:sp>
        <p:sp>
          <p:nvSpPr>
            <p:cNvPr id="34838" name="Rectangle 48"/>
            <p:cNvSpPr>
              <a:spLocks noChangeArrowheads="1"/>
            </p:cNvSpPr>
            <p:nvPr/>
          </p:nvSpPr>
          <p:spPr bwMode="auto">
            <a:xfrm>
              <a:off x="5872163" y="2984500"/>
              <a:ext cx="538163" cy="525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+</a:t>
              </a:r>
            </a:p>
          </p:txBody>
        </p:sp>
        <p:sp>
          <p:nvSpPr>
            <p:cNvPr id="34839" name="Rectangle 49"/>
            <p:cNvSpPr>
              <a:spLocks noChangeArrowheads="1"/>
            </p:cNvSpPr>
            <p:nvPr/>
          </p:nvSpPr>
          <p:spPr bwMode="auto">
            <a:xfrm>
              <a:off x="4640263" y="3560763"/>
              <a:ext cx="990600" cy="525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5</a:t>
              </a:r>
              <a:r>
                <a:rPr kumimoji="1" lang="el-GR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F</a:t>
              </a:r>
            </a:p>
          </p:txBody>
        </p:sp>
        <p:sp>
          <p:nvSpPr>
            <p:cNvPr id="34840" name="Line 58"/>
            <p:cNvSpPr>
              <a:spLocks noChangeShapeType="1"/>
            </p:cNvSpPr>
            <p:nvPr/>
          </p:nvSpPr>
          <p:spPr bwMode="auto">
            <a:xfrm flipH="1">
              <a:off x="3563938" y="2814638"/>
              <a:ext cx="317500" cy="104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41" name="Oval 62"/>
            <p:cNvSpPr>
              <a:spLocks noChangeArrowheads="1"/>
            </p:cNvSpPr>
            <p:nvPr/>
          </p:nvSpPr>
          <p:spPr bwMode="auto">
            <a:xfrm>
              <a:off x="3503613" y="2871399"/>
              <a:ext cx="86521" cy="984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42" name="Oval 64"/>
            <p:cNvSpPr>
              <a:spLocks noChangeArrowheads="1"/>
            </p:cNvSpPr>
            <p:nvPr/>
          </p:nvSpPr>
          <p:spPr bwMode="auto">
            <a:xfrm>
              <a:off x="3841751" y="2875568"/>
              <a:ext cx="96277" cy="888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4843" name="Line 66"/>
            <p:cNvSpPr>
              <a:spLocks noChangeShapeType="1"/>
            </p:cNvSpPr>
            <p:nvPr/>
          </p:nvSpPr>
          <p:spPr bwMode="auto">
            <a:xfrm>
              <a:off x="3924301" y="2924175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44" name="Line 67"/>
            <p:cNvSpPr>
              <a:spLocks noChangeShapeType="1"/>
            </p:cNvSpPr>
            <p:nvPr/>
          </p:nvSpPr>
          <p:spPr bwMode="auto">
            <a:xfrm>
              <a:off x="3276601" y="2924175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4845" name="组合 53"/>
            <p:cNvGrpSpPr>
              <a:grpSpLocks/>
            </p:cNvGrpSpPr>
            <p:nvPr/>
          </p:nvGrpSpPr>
          <p:grpSpPr bwMode="auto">
            <a:xfrm>
              <a:off x="4105490" y="2779857"/>
              <a:ext cx="890587" cy="279078"/>
              <a:chOff x="4065587" y="2309974"/>
              <a:chExt cx="890587" cy="279078"/>
            </a:xfrm>
          </p:grpSpPr>
          <p:grpSp>
            <p:nvGrpSpPr>
              <p:cNvPr id="34851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34854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855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856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857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858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859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860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4852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4853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4846" name="组合 54"/>
            <p:cNvGrpSpPr>
              <a:grpSpLocks/>
            </p:cNvGrpSpPr>
            <p:nvPr/>
          </p:nvGrpSpPr>
          <p:grpSpPr bwMode="auto">
            <a:xfrm>
              <a:off x="3035449" y="3445786"/>
              <a:ext cx="590545" cy="760983"/>
              <a:chOff x="2519363" y="3844925"/>
              <a:chExt cx="590545" cy="760983"/>
            </a:xfrm>
          </p:grpSpPr>
          <p:sp>
            <p:nvSpPr>
              <p:cNvPr id="34848" name="Rectangle 35"/>
              <p:cNvSpPr>
                <a:spLocks noChangeArrowheads="1"/>
              </p:cNvSpPr>
              <p:nvPr/>
            </p:nvSpPr>
            <p:spPr bwMode="auto">
              <a:xfrm>
                <a:off x="2623529" y="4080855"/>
                <a:ext cx="474663" cy="5250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-</a:t>
                </a:r>
              </a:p>
            </p:txBody>
          </p:sp>
          <p:sp>
            <p:nvSpPr>
              <p:cNvPr id="34849" name="Rectangle 36"/>
              <p:cNvSpPr>
                <a:spLocks noChangeArrowheads="1"/>
              </p:cNvSpPr>
              <p:nvPr/>
            </p:nvSpPr>
            <p:spPr bwMode="auto">
              <a:xfrm>
                <a:off x="2571745" y="3844925"/>
                <a:ext cx="538163" cy="5250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+</a:t>
                </a:r>
              </a:p>
            </p:txBody>
          </p:sp>
          <p:sp>
            <p:nvSpPr>
              <p:cNvPr id="34850" name="Oval 41"/>
              <p:cNvSpPr>
                <a:spLocks noChangeArrowheads="1"/>
              </p:cNvSpPr>
              <p:nvPr/>
            </p:nvSpPr>
            <p:spPr bwMode="auto">
              <a:xfrm>
                <a:off x="2519363" y="3978275"/>
                <a:ext cx="504825" cy="5048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34847" name="Line 11"/>
            <p:cNvSpPr>
              <a:spLocks noChangeShapeType="1"/>
            </p:cNvSpPr>
            <p:nvPr/>
          </p:nvSpPr>
          <p:spPr bwMode="auto">
            <a:xfrm>
              <a:off x="3278195" y="2917047"/>
              <a:ext cx="0" cy="646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48" name="Rectangle 37"/>
            <p:cNvSpPr>
              <a:spLocks noChangeArrowheads="1"/>
            </p:cNvSpPr>
            <p:nvPr/>
          </p:nvSpPr>
          <p:spPr bwMode="auto">
            <a:xfrm>
              <a:off x="5241133" y="2972246"/>
              <a:ext cx="609600" cy="525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C</a:t>
              </a:r>
              <a:endPara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3852687" y="2994563"/>
              <a:ext cx="538163" cy="525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+</a:t>
              </a:r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4738745" y="2958902"/>
              <a:ext cx="474663" cy="525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-</a:t>
              </a:r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4208462" y="3012970"/>
              <a:ext cx="719138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v</a:t>
              </a:r>
              <a:r>
                <a:rPr kumimoji="1" lang="en-US" altLang="zh-CN" sz="2800" b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R</a:t>
              </a:r>
              <a:endPara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53" name="Rectangle 46"/>
            <p:cNvSpPr>
              <a:spLocks noChangeArrowheads="1"/>
            </p:cNvSpPr>
            <p:nvPr/>
          </p:nvSpPr>
          <p:spPr bwMode="auto">
            <a:xfrm>
              <a:off x="3476481" y="3478195"/>
              <a:ext cx="719138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v</a:t>
              </a:r>
              <a:r>
                <a:rPr kumimoji="1" lang="en-US" altLang="zh-CN" sz="2800" b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S</a:t>
              </a:r>
              <a:endPara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3481532" y="3089972"/>
              <a:ext cx="538163" cy="525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+</a:t>
              </a:r>
            </a:p>
          </p:txBody>
        </p:sp>
        <p:sp>
          <p:nvSpPr>
            <p:cNvPr id="55" name="Rectangle 47"/>
            <p:cNvSpPr>
              <a:spLocks noChangeArrowheads="1"/>
            </p:cNvSpPr>
            <p:nvPr/>
          </p:nvSpPr>
          <p:spPr bwMode="auto">
            <a:xfrm>
              <a:off x="3509360" y="3958107"/>
              <a:ext cx="474663" cy="525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-</a:t>
              </a:r>
            </a:p>
          </p:txBody>
        </p:sp>
        <p:sp>
          <p:nvSpPr>
            <p:cNvPr id="104" name="Rectangle 37"/>
            <p:cNvSpPr>
              <a:spLocks noChangeArrowheads="1"/>
            </p:cNvSpPr>
            <p:nvPr/>
          </p:nvSpPr>
          <p:spPr bwMode="auto">
            <a:xfrm>
              <a:off x="2859180" y="2799318"/>
              <a:ext cx="609600" cy="525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V</a:t>
              </a:r>
              <a:endPara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cxnSp>
        <p:nvCxnSpPr>
          <p:cNvPr id="3" name="直接箭头连接符 2"/>
          <p:cNvCxnSpPr/>
          <p:nvPr/>
        </p:nvCxnSpPr>
        <p:spPr bwMode="auto">
          <a:xfrm>
            <a:off x="7386637" y="1706158"/>
            <a:ext cx="0" cy="39180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03" name="直接箭头连接符 102"/>
          <p:cNvCxnSpPr/>
          <p:nvPr/>
        </p:nvCxnSpPr>
        <p:spPr bwMode="auto">
          <a:xfrm>
            <a:off x="4902201" y="1671984"/>
            <a:ext cx="0" cy="39180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97" grpId="0" autoUpdateAnimBg="0"/>
      <p:bldP spid="207900" grpId="0" autoUpdateAnimBg="0"/>
      <p:bldP spid="20790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19" name="Rectangle 23"/>
          <p:cNvSpPr>
            <a:spLocks noChangeArrowheads="1"/>
          </p:cNvSpPr>
          <p:nvPr/>
        </p:nvSpPr>
        <p:spPr bwMode="auto">
          <a:xfrm>
            <a:off x="2184401" y="3789364"/>
            <a:ext cx="3165475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个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KVL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方程</a:t>
            </a:r>
          </a:p>
        </p:txBody>
      </p:sp>
      <p:sp>
        <p:nvSpPr>
          <p:cNvPr id="208922" name="Rectangle 26"/>
          <p:cNvSpPr>
            <a:spLocks noChangeArrowheads="1"/>
          </p:cNvSpPr>
          <p:nvPr/>
        </p:nvSpPr>
        <p:spPr bwMode="auto">
          <a:xfrm>
            <a:off x="2184400" y="4437063"/>
            <a:ext cx="727075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R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+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C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-V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S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0</a:t>
            </a:r>
          </a:p>
        </p:txBody>
      </p: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2173288" y="5121276"/>
            <a:ext cx="7777162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6</a:t>
            </a:r>
            <a:r>
              <a:rPr kumimoji="1"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个变量中</a:t>
            </a: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个已知，联立</a:t>
            </a: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5</a:t>
            </a:r>
            <a:r>
              <a:rPr kumimoji="1"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个方程解其余</a:t>
            </a: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5</a:t>
            </a:r>
            <a:r>
              <a:rPr kumimoji="1"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个支路电流、电压</a:t>
            </a:r>
          </a:p>
        </p:txBody>
      </p:sp>
      <p:grpSp>
        <p:nvGrpSpPr>
          <p:cNvPr id="44" name="组合 30"/>
          <p:cNvGrpSpPr>
            <a:grpSpLocks/>
          </p:cNvGrpSpPr>
          <p:nvPr/>
        </p:nvGrpSpPr>
        <p:grpSpPr bwMode="auto">
          <a:xfrm>
            <a:off x="4087813" y="992188"/>
            <a:ext cx="4197350" cy="2393950"/>
            <a:chOff x="2462213" y="2333625"/>
            <a:chExt cx="4197351" cy="2392364"/>
          </a:xfrm>
        </p:grpSpPr>
        <p:sp>
          <p:nvSpPr>
            <p:cNvPr id="45" name="Line 11"/>
            <p:cNvSpPr>
              <a:spLocks noChangeShapeType="1"/>
            </p:cNvSpPr>
            <p:nvPr/>
          </p:nvSpPr>
          <p:spPr bwMode="auto">
            <a:xfrm>
              <a:off x="3297244" y="4079876"/>
              <a:ext cx="0" cy="646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46" name="Line 18"/>
            <p:cNvSpPr>
              <a:spLocks noChangeShapeType="1"/>
            </p:cNvSpPr>
            <p:nvPr/>
          </p:nvSpPr>
          <p:spPr bwMode="auto">
            <a:xfrm flipV="1">
              <a:off x="3305176" y="4725988"/>
              <a:ext cx="2447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47" name="Line 27"/>
            <p:cNvSpPr>
              <a:spLocks noChangeShapeType="1"/>
            </p:cNvSpPr>
            <p:nvPr/>
          </p:nvSpPr>
          <p:spPr bwMode="auto">
            <a:xfrm>
              <a:off x="5118101" y="2922586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48" name="Rectangle 28"/>
            <p:cNvSpPr>
              <a:spLocks noChangeArrowheads="1"/>
            </p:cNvSpPr>
            <p:nvPr/>
          </p:nvSpPr>
          <p:spPr bwMode="auto">
            <a:xfrm>
              <a:off x="2462213" y="3579813"/>
              <a:ext cx="719138" cy="525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2V</a:t>
              </a:r>
            </a:p>
          </p:txBody>
        </p:sp>
        <p:sp>
          <p:nvSpPr>
            <p:cNvPr id="49" name="Rectangle 31"/>
            <p:cNvSpPr>
              <a:spLocks noChangeArrowheads="1"/>
            </p:cNvSpPr>
            <p:nvPr/>
          </p:nvSpPr>
          <p:spPr bwMode="auto">
            <a:xfrm>
              <a:off x="3949701" y="2349500"/>
              <a:ext cx="1393825" cy="525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200kΩ</a:t>
              </a:r>
            </a:p>
          </p:txBody>
        </p:sp>
        <p:sp>
          <p:nvSpPr>
            <p:cNvPr id="50" name="Rectangle 34"/>
            <p:cNvSpPr>
              <a:spLocks noChangeArrowheads="1"/>
            </p:cNvSpPr>
            <p:nvPr/>
          </p:nvSpPr>
          <p:spPr bwMode="auto">
            <a:xfrm>
              <a:off x="2627784" y="4113213"/>
              <a:ext cx="474663" cy="525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-</a:t>
              </a:r>
            </a:p>
          </p:txBody>
        </p:sp>
        <p:sp>
          <p:nvSpPr>
            <p:cNvPr id="51" name="Rectangle 35"/>
            <p:cNvSpPr>
              <a:spLocks noChangeArrowheads="1"/>
            </p:cNvSpPr>
            <p:nvPr/>
          </p:nvSpPr>
          <p:spPr bwMode="auto">
            <a:xfrm>
              <a:off x="2627784" y="2970213"/>
              <a:ext cx="538163" cy="525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+</a:t>
              </a:r>
            </a:p>
          </p:txBody>
        </p:sp>
        <p:sp>
          <p:nvSpPr>
            <p:cNvPr id="52" name="Rectangle 37"/>
            <p:cNvSpPr>
              <a:spLocks noChangeArrowheads="1"/>
            </p:cNvSpPr>
            <p:nvPr/>
          </p:nvSpPr>
          <p:spPr bwMode="auto">
            <a:xfrm>
              <a:off x="5133072" y="2333625"/>
              <a:ext cx="6096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 dirty="0" err="1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 dirty="0" err="1">
                  <a:latin typeface="Times New Roman" panose="02020603050405020304" pitchFamily="18" charset="0"/>
                  <a:ea typeface="华文行楷" panose="02010800040101010101" pitchFamily="2" charset="-122"/>
                </a:rPr>
                <a:t>R</a:t>
              </a:r>
              <a:endPara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53" name="Line 41"/>
            <p:cNvSpPr>
              <a:spLocks noChangeShapeType="1"/>
            </p:cNvSpPr>
            <p:nvPr/>
          </p:nvSpPr>
          <p:spPr bwMode="auto">
            <a:xfrm>
              <a:off x="4910138" y="2924944"/>
              <a:ext cx="8651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54" name="Line 42"/>
            <p:cNvSpPr>
              <a:spLocks noChangeShapeType="1"/>
            </p:cNvSpPr>
            <p:nvPr/>
          </p:nvSpPr>
          <p:spPr bwMode="auto">
            <a:xfrm>
              <a:off x="5761038" y="2938463"/>
              <a:ext cx="0" cy="792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Line 43"/>
            <p:cNvSpPr>
              <a:spLocks noChangeShapeType="1"/>
            </p:cNvSpPr>
            <p:nvPr/>
          </p:nvSpPr>
          <p:spPr bwMode="auto">
            <a:xfrm>
              <a:off x="5761038" y="3860800"/>
              <a:ext cx="0" cy="863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Line 44"/>
            <p:cNvSpPr>
              <a:spLocks noChangeShapeType="1"/>
            </p:cNvSpPr>
            <p:nvPr/>
          </p:nvSpPr>
          <p:spPr bwMode="auto">
            <a:xfrm>
              <a:off x="5580063" y="3730625"/>
              <a:ext cx="360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Line 45"/>
            <p:cNvSpPr>
              <a:spLocks noChangeShapeType="1"/>
            </p:cNvSpPr>
            <p:nvPr/>
          </p:nvSpPr>
          <p:spPr bwMode="auto">
            <a:xfrm>
              <a:off x="5584826" y="3870325"/>
              <a:ext cx="360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Rectangle 46"/>
            <p:cNvSpPr>
              <a:spLocks noChangeArrowheads="1"/>
            </p:cNvSpPr>
            <p:nvPr/>
          </p:nvSpPr>
          <p:spPr bwMode="auto">
            <a:xfrm>
              <a:off x="5940426" y="3489325"/>
              <a:ext cx="719138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 dirty="0" err="1">
                  <a:latin typeface="Times New Roman" panose="02020603050405020304" pitchFamily="18" charset="0"/>
                  <a:ea typeface="华文行楷" panose="02010800040101010101" pitchFamily="2" charset="-122"/>
                </a:rPr>
                <a:t>v</a:t>
              </a:r>
              <a:r>
                <a:rPr kumimoji="1" lang="en-US" altLang="zh-CN" sz="2800" b="1" baseline="-25000" dirty="0" err="1">
                  <a:latin typeface="Times New Roman" panose="02020603050405020304" pitchFamily="18" charset="0"/>
                  <a:ea typeface="华文行楷" panose="02010800040101010101" pitchFamily="2" charset="-122"/>
                </a:rPr>
                <a:t>C</a:t>
              </a:r>
              <a:endPara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59" name="Rectangle 47"/>
            <p:cNvSpPr>
              <a:spLocks noChangeArrowheads="1"/>
            </p:cNvSpPr>
            <p:nvPr/>
          </p:nvSpPr>
          <p:spPr bwMode="auto">
            <a:xfrm>
              <a:off x="5892801" y="4127500"/>
              <a:ext cx="474663" cy="525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-</a:t>
              </a:r>
            </a:p>
          </p:txBody>
        </p:sp>
        <p:sp>
          <p:nvSpPr>
            <p:cNvPr id="60" name="Rectangle 48"/>
            <p:cNvSpPr>
              <a:spLocks noChangeArrowheads="1"/>
            </p:cNvSpPr>
            <p:nvPr/>
          </p:nvSpPr>
          <p:spPr bwMode="auto">
            <a:xfrm>
              <a:off x="5872163" y="2984500"/>
              <a:ext cx="538163" cy="525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+</a:t>
              </a:r>
            </a:p>
          </p:txBody>
        </p:sp>
        <p:sp>
          <p:nvSpPr>
            <p:cNvPr id="61" name="Rectangle 49"/>
            <p:cNvSpPr>
              <a:spLocks noChangeArrowheads="1"/>
            </p:cNvSpPr>
            <p:nvPr/>
          </p:nvSpPr>
          <p:spPr bwMode="auto">
            <a:xfrm>
              <a:off x="4640263" y="3560763"/>
              <a:ext cx="990600" cy="525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5</a:t>
              </a:r>
              <a:r>
                <a:rPr kumimoji="1" lang="el-GR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μ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F</a:t>
              </a:r>
            </a:p>
          </p:txBody>
        </p:sp>
        <p:sp>
          <p:nvSpPr>
            <p:cNvPr id="62" name="Line 58"/>
            <p:cNvSpPr>
              <a:spLocks noChangeShapeType="1"/>
            </p:cNvSpPr>
            <p:nvPr/>
          </p:nvSpPr>
          <p:spPr bwMode="auto">
            <a:xfrm flipH="1">
              <a:off x="3563938" y="2814638"/>
              <a:ext cx="317500" cy="104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3503614" y="2853280"/>
              <a:ext cx="95342" cy="1111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4" name="Oval 64"/>
            <p:cNvSpPr>
              <a:spLocks noChangeArrowheads="1"/>
            </p:cNvSpPr>
            <p:nvPr/>
          </p:nvSpPr>
          <p:spPr bwMode="auto">
            <a:xfrm>
              <a:off x="3841751" y="2864250"/>
              <a:ext cx="105099" cy="1055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3924301" y="2924175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3276601" y="2924175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7" name="组合 53"/>
            <p:cNvGrpSpPr>
              <a:grpSpLocks/>
            </p:cNvGrpSpPr>
            <p:nvPr/>
          </p:nvGrpSpPr>
          <p:grpSpPr bwMode="auto">
            <a:xfrm>
              <a:off x="4105490" y="2779857"/>
              <a:ext cx="890587" cy="279078"/>
              <a:chOff x="4065587" y="2309974"/>
              <a:chExt cx="890587" cy="279078"/>
            </a:xfrm>
          </p:grpSpPr>
          <p:grpSp>
            <p:nvGrpSpPr>
              <p:cNvPr id="81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84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5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7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8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9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0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82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8" name="组合 54"/>
            <p:cNvGrpSpPr>
              <a:grpSpLocks/>
            </p:cNvGrpSpPr>
            <p:nvPr/>
          </p:nvGrpSpPr>
          <p:grpSpPr bwMode="auto">
            <a:xfrm>
              <a:off x="3035449" y="3445786"/>
              <a:ext cx="590545" cy="760983"/>
              <a:chOff x="2519363" y="3844925"/>
              <a:chExt cx="590545" cy="760983"/>
            </a:xfrm>
          </p:grpSpPr>
          <p:sp>
            <p:nvSpPr>
              <p:cNvPr id="78" name="Rectangle 35"/>
              <p:cNvSpPr>
                <a:spLocks noChangeArrowheads="1"/>
              </p:cNvSpPr>
              <p:nvPr/>
            </p:nvSpPr>
            <p:spPr bwMode="auto">
              <a:xfrm>
                <a:off x="2623529" y="4080855"/>
                <a:ext cx="474663" cy="5250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-</a:t>
                </a:r>
              </a:p>
            </p:txBody>
          </p:sp>
          <p:sp>
            <p:nvSpPr>
              <p:cNvPr id="79" name="Rectangle 36"/>
              <p:cNvSpPr>
                <a:spLocks noChangeArrowheads="1"/>
              </p:cNvSpPr>
              <p:nvPr/>
            </p:nvSpPr>
            <p:spPr bwMode="auto">
              <a:xfrm>
                <a:off x="2571745" y="3844925"/>
                <a:ext cx="538163" cy="5250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+</a:t>
                </a:r>
              </a:p>
            </p:txBody>
          </p:sp>
          <p:sp>
            <p:nvSpPr>
              <p:cNvPr id="80" name="Oval 41"/>
              <p:cNvSpPr>
                <a:spLocks noChangeArrowheads="1"/>
              </p:cNvSpPr>
              <p:nvPr/>
            </p:nvSpPr>
            <p:spPr bwMode="auto">
              <a:xfrm>
                <a:off x="2519363" y="3978275"/>
                <a:ext cx="504825" cy="50482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>
              <a:off x="3278195" y="2917047"/>
              <a:ext cx="0" cy="646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70" name="Rectangle 37"/>
            <p:cNvSpPr>
              <a:spLocks noChangeArrowheads="1"/>
            </p:cNvSpPr>
            <p:nvPr/>
          </p:nvSpPr>
          <p:spPr bwMode="auto">
            <a:xfrm>
              <a:off x="5241133" y="2972246"/>
              <a:ext cx="609600" cy="525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C</a:t>
              </a:r>
              <a:endPara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71" name="Rectangle 48"/>
            <p:cNvSpPr>
              <a:spLocks noChangeArrowheads="1"/>
            </p:cNvSpPr>
            <p:nvPr/>
          </p:nvSpPr>
          <p:spPr bwMode="auto">
            <a:xfrm>
              <a:off x="3852687" y="2994563"/>
              <a:ext cx="538163" cy="525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+</a:t>
              </a:r>
            </a:p>
          </p:txBody>
        </p:sp>
        <p:sp>
          <p:nvSpPr>
            <p:cNvPr id="72" name="Rectangle 47"/>
            <p:cNvSpPr>
              <a:spLocks noChangeArrowheads="1"/>
            </p:cNvSpPr>
            <p:nvPr/>
          </p:nvSpPr>
          <p:spPr bwMode="auto">
            <a:xfrm>
              <a:off x="4738745" y="2958902"/>
              <a:ext cx="474663" cy="525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-</a:t>
              </a:r>
            </a:p>
          </p:txBody>
        </p:sp>
        <p:sp>
          <p:nvSpPr>
            <p:cNvPr id="73" name="Rectangle 46"/>
            <p:cNvSpPr>
              <a:spLocks noChangeArrowheads="1"/>
            </p:cNvSpPr>
            <p:nvPr/>
          </p:nvSpPr>
          <p:spPr bwMode="auto">
            <a:xfrm>
              <a:off x="4208462" y="3012970"/>
              <a:ext cx="719138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v</a:t>
              </a:r>
              <a:r>
                <a:rPr kumimoji="1" lang="en-US" altLang="zh-CN" sz="2800" b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R</a:t>
              </a:r>
              <a:endPara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74" name="Rectangle 46"/>
            <p:cNvSpPr>
              <a:spLocks noChangeArrowheads="1"/>
            </p:cNvSpPr>
            <p:nvPr/>
          </p:nvSpPr>
          <p:spPr bwMode="auto">
            <a:xfrm>
              <a:off x="3476481" y="3478195"/>
              <a:ext cx="719138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v</a:t>
              </a:r>
              <a:r>
                <a:rPr kumimoji="1" lang="en-US" altLang="zh-CN" sz="2800" b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S</a:t>
              </a:r>
              <a:endPara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75" name="Rectangle 48"/>
            <p:cNvSpPr>
              <a:spLocks noChangeArrowheads="1"/>
            </p:cNvSpPr>
            <p:nvPr/>
          </p:nvSpPr>
          <p:spPr bwMode="auto">
            <a:xfrm>
              <a:off x="3481532" y="3089972"/>
              <a:ext cx="538163" cy="525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+</a:t>
              </a:r>
            </a:p>
          </p:txBody>
        </p:sp>
        <p:sp>
          <p:nvSpPr>
            <p:cNvPr id="76" name="Rectangle 47"/>
            <p:cNvSpPr>
              <a:spLocks noChangeArrowheads="1"/>
            </p:cNvSpPr>
            <p:nvPr/>
          </p:nvSpPr>
          <p:spPr bwMode="auto">
            <a:xfrm>
              <a:off x="3509360" y="3958107"/>
              <a:ext cx="474663" cy="525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-</a:t>
              </a:r>
            </a:p>
          </p:txBody>
        </p:sp>
        <p:sp>
          <p:nvSpPr>
            <p:cNvPr id="77" name="Rectangle 37"/>
            <p:cNvSpPr>
              <a:spLocks noChangeArrowheads="1"/>
            </p:cNvSpPr>
            <p:nvPr/>
          </p:nvSpPr>
          <p:spPr bwMode="auto">
            <a:xfrm>
              <a:off x="2859180" y="2799318"/>
              <a:ext cx="609600" cy="525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V</a:t>
              </a:r>
              <a:endPara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cxnSp>
        <p:nvCxnSpPr>
          <p:cNvPr id="91" name="直接箭头连接符 90"/>
          <p:cNvCxnSpPr/>
          <p:nvPr/>
        </p:nvCxnSpPr>
        <p:spPr bwMode="auto">
          <a:xfrm>
            <a:off x="7386637" y="1706158"/>
            <a:ext cx="0" cy="39180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92" name="直接箭头连接符 91"/>
          <p:cNvCxnSpPr/>
          <p:nvPr/>
        </p:nvCxnSpPr>
        <p:spPr bwMode="auto">
          <a:xfrm>
            <a:off x="4902201" y="1671984"/>
            <a:ext cx="0" cy="39180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19" grpId="0" autoUpdateAnimBg="0"/>
      <p:bldP spid="208922" grpId="0" autoUpdateAnimBg="0"/>
      <p:bldP spid="20892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9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687057"/>
              </p:ext>
            </p:extLst>
          </p:nvPr>
        </p:nvGraphicFramePr>
        <p:xfrm>
          <a:off x="2322514" y="1025526"/>
          <a:ext cx="668178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5" name="公式" r:id="rId3" imgW="2603160" imgH="393480" progId="Equation.3">
                  <p:embed/>
                </p:oleObj>
              </mc:Choice>
              <mc:Fallback>
                <p:oleObj name="公式" r:id="rId3" imgW="260316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4" y="1025526"/>
                        <a:ext cx="6681787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738744"/>
              </p:ext>
            </p:extLst>
          </p:nvPr>
        </p:nvGraphicFramePr>
        <p:xfrm>
          <a:off x="2322514" y="1968500"/>
          <a:ext cx="2403475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6" name="公式" r:id="rId5" imgW="799920" imgH="228600" progId="Equation.3">
                  <p:embed/>
                </p:oleObj>
              </mc:Choice>
              <mc:Fallback>
                <p:oleObj name="公式" r:id="rId5" imgW="79992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4" y="1968500"/>
                        <a:ext cx="2403475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26" name="Rectangle 6"/>
          <p:cNvSpPr>
            <a:spLocks noChangeArrowheads="1"/>
          </p:cNvSpPr>
          <p:nvPr/>
        </p:nvSpPr>
        <p:spPr bwMode="auto">
          <a:xfrm>
            <a:off x="2168526" y="2890838"/>
            <a:ext cx="540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一阶非齐次微分方程</a:t>
            </a:r>
          </a:p>
        </p:txBody>
      </p:sp>
      <p:sp>
        <p:nvSpPr>
          <p:cNvPr id="209927" name="Rectangle 7"/>
          <p:cNvSpPr>
            <a:spLocks noChangeArrowheads="1"/>
          </p:cNvSpPr>
          <p:nvPr/>
        </p:nvSpPr>
        <p:spPr bwMode="auto">
          <a:xfrm>
            <a:off x="2168526" y="3576638"/>
            <a:ext cx="6088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解由两部分构成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C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Ch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+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Cp</a:t>
            </a:r>
            <a:endParaRPr kumimoji="1" lang="en-US" altLang="zh-CN" sz="2800" b="1" baseline="-250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graphicFrame>
        <p:nvGraphicFramePr>
          <p:cNvPr id="2099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799472"/>
              </p:ext>
            </p:extLst>
          </p:nvPr>
        </p:nvGraphicFramePr>
        <p:xfrm>
          <a:off x="2146301" y="4919663"/>
          <a:ext cx="28051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7" name="公式" r:id="rId7" imgW="977760" imgH="241200" progId="Equation.3">
                  <p:embed/>
                </p:oleObj>
              </mc:Choice>
              <mc:Fallback>
                <p:oleObj name="公式" r:id="rId7" imgW="9777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1" y="4919663"/>
                        <a:ext cx="28051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0" name="Rectangle 10"/>
          <p:cNvSpPr>
            <a:spLocks noChangeArrowheads="1"/>
          </p:cNvSpPr>
          <p:nvPr/>
        </p:nvSpPr>
        <p:spPr bwMode="auto">
          <a:xfrm>
            <a:off x="2166938" y="4292601"/>
            <a:ext cx="7778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Ch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对应一阶齐次微分方程的通解</a:t>
            </a:r>
          </a:p>
        </p:txBody>
      </p:sp>
      <p:sp>
        <p:nvSpPr>
          <p:cNvPr id="209932" name="Text Box 12"/>
          <p:cNvSpPr txBox="1">
            <a:spLocks noChangeArrowheads="1"/>
          </p:cNvSpPr>
          <p:nvPr/>
        </p:nvSpPr>
        <p:spPr bwMode="auto">
          <a:xfrm>
            <a:off x="2162176" y="5686426"/>
            <a:ext cx="7402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s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是特征方程的特征根，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K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是待定常数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6" grpId="0" autoUpdateAnimBg="0"/>
      <p:bldP spid="209927" grpId="0" autoUpdateAnimBg="0"/>
      <p:bldP spid="209930" grpId="0" autoUpdateAnimBg="0"/>
      <p:bldP spid="20993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51" y="3832496"/>
            <a:ext cx="4543425" cy="188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207"/>
          <a:stretch>
            <a:fillRect/>
          </a:stretch>
        </p:blipFill>
        <p:spPr bwMode="auto">
          <a:xfrm>
            <a:off x="839416" y="1529146"/>
            <a:ext cx="3544888" cy="216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文本框 6"/>
          <p:cNvSpPr txBox="1">
            <a:spLocks noChangeArrowheads="1"/>
          </p:cNvSpPr>
          <p:nvPr/>
        </p:nvSpPr>
        <p:spPr bwMode="auto">
          <a:xfrm>
            <a:off x="1847528" y="4136232"/>
            <a:ext cx="26939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200" b="1" dirty="0"/>
              <a:t>问题：几个节点？</a:t>
            </a:r>
            <a:endParaRPr lang="en-US" altLang="zh-CN" sz="22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b="1" dirty="0"/>
              <a:t>             </a:t>
            </a:r>
            <a:r>
              <a:rPr lang="zh-CN" altLang="en-US" sz="2200" b="1" dirty="0"/>
              <a:t>几个支路？</a:t>
            </a:r>
            <a:endParaRPr lang="en-US" altLang="zh-CN" sz="22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b="1" dirty="0"/>
              <a:t>              </a:t>
            </a:r>
            <a:r>
              <a:rPr lang="zh-CN" altLang="en-US" sz="2200" b="1" dirty="0"/>
              <a:t>几个回路？</a:t>
            </a:r>
          </a:p>
        </p:txBody>
      </p:sp>
      <p:sp>
        <p:nvSpPr>
          <p:cNvPr id="7" name="右箭头 6"/>
          <p:cNvSpPr/>
          <p:nvPr/>
        </p:nvSpPr>
        <p:spPr>
          <a:xfrm>
            <a:off x="4943476" y="4624388"/>
            <a:ext cx="792163" cy="431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222" name="文本框 8"/>
          <p:cNvSpPr txBox="1">
            <a:spLocks noChangeArrowheads="1"/>
          </p:cNvSpPr>
          <p:nvPr/>
        </p:nvSpPr>
        <p:spPr bwMode="auto">
          <a:xfrm>
            <a:off x="263352" y="5997721"/>
            <a:ext cx="69945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200" b="1" dirty="0">
                <a:solidFill>
                  <a:srgbClr val="000099"/>
                </a:solidFill>
              </a:rPr>
              <a:t>注意：电路分析中，通常会选择公共参考点（节点）。</a:t>
            </a: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5807968" y="968917"/>
            <a:ext cx="5292725" cy="269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6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支路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二端元件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6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节点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支路的连接点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6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回路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支路组成的闭合路径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网孔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平面电路内部不含支路的回路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(</a:t>
            </a:r>
            <a:r>
              <a:rPr kumimoji="1" lang="zh-CN" altLang="en-US" sz="26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网孔与平面电路的画法有关</a:t>
            </a:r>
            <a:r>
              <a:rPr kumimoji="1" lang="en-US" altLang="zh-CN" sz="26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)</a:t>
            </a:r>
          </a:p>
        </p:txBody>
      </p:sp>
      <p:sp>
        <p:nvSpPr>
          <p:cNvPr id="10" name="Rectangle 13"/>
          <p:cNvSpPr txBox="1">
            <a:spLocks noChangeArrowheads="1"/>
          </p:cNvSpPr>
          <p:nvPr/>
        </p:nvSpPr>
        <p:spPr bwMode="auto">
          <a:xfrm>
            <a:off x="365918" y="818358"/>
            <a:ext cx="38020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>
              <a:defRPr/>
            </a:pPr>
            <a:r>
              <a:rPr lang="en-US" altLang="zh-CN" sz="2500" b="1" kern="0" dirty="0">
                <a:solidFill>
                  <a:srgbClr val="A5002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2.1 </a:t>
            </a:r>
            <a:r>
              <a:rPr lang="zh-CN" altLang="en-US" sz="2500" b="1" kern="0" dirty="0">
                <a:solidFill>
                  <a:srgbClr val="A5002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电路结构的名词</a:t>
            </a:r>
            <a:r>
              <a:rPr lang="en-US" altLang="zh-CN" sz="2500" b="1" kern="0" dirty="0">
                <a:solidFill>
                  <a:srgbClr val="A5002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(</a:t>
            </a:r>
            <a:r>
              <a:rPr lang="zh-CN" altLang="en-US" sz="2500" b="1" kern="0" dirty="0">
                <a:solidFill>
                  <a:srgbClr val="A5002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术语</a:t>
            </a:r>
            <a:r>
              <a:rPr lang="en-US" altLang="zh-CN" sz="2500" b="1" kern="0" dirty="0">
                <a:solidFill>
                  <a:srgbClr val="A5002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)</a:t>
            </a:r>
            <a:endParaRPr lang="zh-CN" altLang="en-US" sz="2500" b="1" kern="0" dirty="0">
              <a:solidFill>
                <a:srgbClr val="A50021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257877" y="6022449"/>
            <a:ext cx="467077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为什么要引入网孔的概念？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2136776" y="1209676"/>
            <a:ext cx="7402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特征方程</a:t>
            </a: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s+1 = 0 → </a:t>
            </a:r>
            <a:r>
              <a:rPr kumimoji="1"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特征根</a:t>
            </a: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s = -1</a:t>
            </a:r>
          </a:p>
        </p:txBody>
      </p:sp>
      <p:graphicFrame>
        <p:nvGraphicFramePr>
          <p:cNvPr id="210951" name="Object 2"/>
          <p:cNvGraphicFramePr>
            <a:graphicFrameLocks noChangeAspect="1"/>
          </p:cNvGraphicFramePr>
          <p:nvPr/>
        </p:nvGraphicFramePr>
        <p:xfrm>
          <a:off x="2220914" y="1760539"/>
          <a:ext cx="281463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3" name="公式" r:id="rId3" imgW="971460" imgH="219165" progId="Equation.3">
                  <p:embed/>
                </p:oleObj>
              </mc:Choice>
              <mc:Fallback>
                <p:oleObj name="公式" r:id="rId3" imgW="971460" imgH="21916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4" y="1760539"/>
                        <a:ext cx="2814637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2173288" y="2492376"/>
            <a:ext cx="7948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Cp</a:t>
            </a: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一阶非齐次微分方程的一个特解</a:t>
            </a:r>
          </a:p>
        </p:txBody>
      </p:sp>
      <p:sp>
        <p:nvSpPr>
          <p:cNvPr id="210953" name="Rectangle 9"/>
          <p:cNvSpPr>
            <a:spLocks noChangeArrowheads="1"/>
          </p:cNvSpPr>
          <p:nvPr/>
        </p:nvSpPr>
        <p:spPr bwMode="auto">
          <a:xfrm>
            <a:off x="2122489" y="3152775"/>
            <a:ext cx="78136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特解一般形式与激励相同，设</a:t>
            </a:r>
            <a:r>
              <a:rPr kumimoji="1"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Cp </a:t>
            </a: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= C</a:t>
            </a:r>
            <a:r>
              <a:rPr kumimoji="1"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，代入一阶非齐次微分方程→</a:t>
            </a:r>
            <a:r>
              <a:rPr kumimoji="1"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Cp </a:t>
            </a: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= C = 2</a:t>
            </a:r>
          </a:p>
        </p:txBody>
      </p:sp>
      <p:graphicFrame>
        <p:nvGraphicFramePr>
          <p:cNvPr id="210954" name="Object 3"/>
          <p:cNvGraphicFramePr>
            <a:graphicFrameLocks noChangeAspect="1"/>
          </p:cNvGraphicFramePr>
          <p:nvPr/>
        </p:nvGraphicFramePr>
        <p:xfrm>
          <a:off x="2225676" y="4238625"/>
          <a:ext cx="480536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4" name="公式" r:id="rId5" imgW="1800360" imgH="238035" progId="Equation.3">
                  <p:embed/>
                </p:oleObj>
              </mc:Choice>
              <mc:Fallback>
                <p:oleObj name="公式" r:id="rId5" imgW="1800360" imgH="23803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6" y="4238625"/>
                        <a:ext cx="4805363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5" name="Rectangle 11"/>
          <p:cNvSpPr>
            <a:spLocks noChangeArrowheads="1"/>
          </p:cNvSpPr>
          <p:nvPr/>
        </p:nvSpPr>
        <p:spPr bwMode="auto">
          <a:xfrm>
            <a:off x="2136776" y="4914901"/>
            <a:ext cx="7199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由初始电压</a:t>
            </a:r>
            <a:r>
              <a:rPr kumimoji="1"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C</a:t>
            </a: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(0) = 1</a:t>
            </a:r>
            <a:r>
              <a:rPr kumimoji="1"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，求解待定常数</a:t>
            </a: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K</a:t>
            </a:r>
          </a:p>
        </p:txBody>
      </p:sp>
      <p:sp>
        <p:nvSpPr>
          <p:cNvPr id="210956" name="Text Box 12"/>
          <p:cNvSpPr txBox="1">
            <a:spLocks noChangeArrowheads="1"/>
          </p:cNvSpPr>
          <p:nvPr/>
        </p:nvSpPr>
        <p:spPr bwMode="auto">
          <a:xfrm>
            <a:off x="2136776" y="5589588"/>
            <a:ext cx="6289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令</a:t>
            </a: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t = 0</a:t>
            </a:r>
            <a:r>
              <a:rPr kumimoji="1"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，</a:t>
            </a:r>
            <a:r>
              <a:rPr kumimoji="1" lang="en-US" altLang="zh-CN" sz="2800" b="1" i="1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C</a:t>
            </a:r>
            <a:r>
              <a: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(0) = K+2 = 1 → K = -1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 autoUpdateAnimBg="0"/>
      <p:bldP spid="210952" grpId="0" autoUpdateAnimBg="0"/>
      <p:bldP spid="210953" grpId="0" autoUpdateAnimBg="0"/>
      <p:bldP spid="210955" grpId="0" autoUpdateAnimBg="0"/>
      <p:bldP spid="21095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972" name="Object 2"/>
          <p:cNvGraphicFramePr>
            <a:graphicFrameLocks noChangeAspect="1"/>
          </p:cNvGraphicFramePr>
          <p:nvPr/>
        </p:nvGraphicFramePr>
        <p:xfrm>
          <a:off x="2135188" y="1114426"/>
          <a:ext cx="345281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4" name="公式" r:id="rId3" imgW="1238220" imgH="219165" progId="Equation.3">
                  <p:embed/>
                </p:oleObj>
              </mc:Choice>
              <mc:Fallback>
                <p:oleObj name="公式" r:id="rId3" imgW="1238220" imgH="21916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114426"/>
                        <a:ext cx="3452812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3" name="Object 3"/>
          <p:cNvGraphicFramePr>
            <a:graphicFrameLocks noChangeAspect="1"/>
          </p:cNvGraphicFramePr>
          <p:nvPr/>
        </p:nvGraphicFramePr>
        <p:xfrm>
          <a:off x="2122488" y="1819275"/>
          <a:ext cx="296386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5" name="公式" r:id="rId5" imgW="1038150" imgH="209460" progId="Equation.3">
                  <p:embed/>
                </p:oleObj>
              </mc:Choice>
              <mc:Fallback>
                <p:oleObj name="公式" r:id="rId5" imgW="1038150" imgH="2094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1819275"/>
                        <a:ext cx="2963862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4" name="Object 4"/>
          <p:cNvGraphicFramePr>
            <a:graphicFrameLocks noChangeAspect="1"/>
          </p:cNvGraphicFramePr>
          <p:nvPr/>
        </p:nvGraphicFramePr>
        <p:xfrm>
          <a:off x="2197100" y="2593976"/>
          <a:ext cx="56276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6" name="公式" r:id="rId7" imgW="2124090" imgH="219165" progId="Equation.3">
                  <p:embed/>
                </p:oleObj>
              </mc:Choice>
              <mc:Fallback>
                <p:oleObj name="公式" r:id="rId7" imgW="2124090" imgH="21916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2593976"/>
                        <a:ext cx="562768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5" name="Object 5"/>
          <p:cNvGraphicFramePr>
            <a:graphicFrameLocks noChangeAspect="1"/>
          </p:cNvGraphicFramePr>
          <p:nvPr/>
        </p:nvGraphicFramePr>
        <p:xfrm>
          <a:off x="2208213" y="3275013"/>
          <a:ext cx="562610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7" name="公式" r:id="rId9" imgW="2124090" imgH="209460" progId="Equation.3">
                  <p:embed/>
                </p:oleObj>
              </mc:Choice>
              <mc:Fallback>
                <p:oleObj name="公式" r:id="rId9" imgW="2124090" imgH="2094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275013"/>
                        <a:ext cx="562610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6" name="Object 6"/>
          <p:cNvGraphicFramePr>
            <a:graphicFrameLocks noChangeAspect="1"/>
          </p:cNvGraphicFramePr>
          <p:nvPr/>
        </p:nvGraphicFramePr>
        <p:xfrm>
          <a:off x="2208214" y="4076701"/>
          <a:ext cx="60864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8" name="公式" r:id="rId11" imgW="2304990" imgH="219165" progId="Equation.3">
                  <p:embed/>
                </p:oleObj>
              </mc:Choice>
              <mc:Fallback>
                <p:oleObj name="公式" r:id="rId11" imgW="2304990" imgH="21916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4076701"/>
                        <a:ext cx="60864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623392" y="924708"/>
            <a:ext cx="10657184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补充作业，图示电路中，开关在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t = 0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时闭合，已知电感的初始电流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L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(0) = 1mA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，求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t ≥ 0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时各支路的电压、电流。</a:t>
            </a:r>
          </a:p>
        </p:txBody>
      </p:sp>
      <p:grpSp>
        <p:nvGrpSpPr>
          <p:cNvPr id="39939" name="组合 2"/>
          <p:cNvGrpSpPr>
            <a:grpSpLocks/>
          </p:cNvGrpSpPr>
          <p:nvPr/>
        </p:nvGrpSpPr>
        <p:grpSpPr bwMode="auto">
          <a:xfrm>
            <a:off x="3572914" y="2420888"/>
            <a:ext cx="4827342" cy="1917700"/>
            <a:chOff x="2111375" y="2755900"/>
            <a:chExt cx="4827342" cy="1917701"/>
          </a:xfrm>
        </p:grpSpPr>
        <p:sp>
          <p:nvSpPr>
            <p:cNvPr id="39940" name="Line 7"/>
            <p:cNvSpPr>
              <a:spLocks noChangeShapeType="1"/>
            </p:cNvSpPr>
            <p:nvPr/>
          </p:nvSpPr>
          <p:spPr bwMode="auto">
            <a:xfrm flipH="1">
              <a:off x="3241675" y="2863850"/>
              <a:ext cx="0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9941" name="Line 8"/>
            <p:cNvSpPr>
              <a:spLocks noChangeShapeType="1"/>
            </p:cNvSpPr>
            <p:nvPr/>
          </p:nvSpPr>
          <p:spPr bwMode="auto">
            <a:xfrm flipV="1">
              <a:off x="3254375" y="4667250"/>
              <a:ext cx="2447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9942" name="Rectangle 10"/>
            <p:cNvSpPr>
              <a:spLocks noChangeArrowheads="1"/>
            </p:cNvSpPr>
            <p:nvPr/>
          </p:nvSpPr>
          <p:spPr bwMode="auto">
            <a:xfrm>
              <a:off x="2111375" y="3521075"/>
              <a:ext cx="947738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2mA</a:t>
              </a:r>
            </a:p>
          </p:txBody>
        </p:sp>
        <p:sp>
          <p:nvSpPr>
            <p:cNvPr id="39943" name="Rectangle 11"/>
            <p:cNvSpPr>
              <a:spLocks noChangeArrowheads="1"/>
            </p:cNvSpPr>
            <p:nvPr/>
          </p:nvSpPr>
          <p:spPr bwMode="auto">
            <a:xfrm>
              <a:off x="3576638" y="3511550"/>
              <a:ext cx="1081088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2kΩ</a:t>
              </a:r>
            </a:p>
          </p:txBody>
        </p:sp>
        <p:sp>
          <p:nvSpPr>
            <p:cNvPr id="39944" name="Rectangle 12"/>
            <p:cNvSpPr>
              <a:spLocks noChangeArrowheads="1"/>
            </p:cNvSpPr>
            <p:nvPr/>
          </p:nvSpPr>
          <p:spPr bwMode="auto">
            <a:xfrm>
              <a:off x="4706938" y="4054475"/>
              <a:ext cx="474663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-</a:t>
              </a:r>
            </a:p>
          </p:txBody>
        </p:sp>
        <p:sp>
          <p:nvSpPr>
            <p:cNvPr id="39945" name="Rectangle 13"/>
            <p:cNvSpPr>
              <a:spLocks noChangeArrowheads="1"/>
            </p:cNvSpPr>
            <p:nvPr/>
          </p:nvSpPr>
          <p:spPr bwMode="auto">
            <a:xfrm>
              <a:off x="4691063" y="2908300"/>
              <a:ext cx="538163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+</a:t>
              </a:r>
            </a:p>
          </p:txBody>
        </p:sp>
        <p:sp>
          <p:nvSpPr>
            <p:cNvPr id="39946" name="Rectangle 14"/>
            <p:cNvSpPr>
              <a:spLocks noChangeArrowheads="1"/>
            </p:cNvSpPr>
            <p:nvPr/>
          </p:nvSpPr>
          <p:spPr bwMode="auto">
            <a:xfrm>
              <a:off x="5757863" y="2851150"/>
              <a:ext cx="609600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L</a:t>
              </a:r>
            </a:p>
          </p:txBody>
        </p:sp>
        <p:sp>
          <p:nvSpPr>
            <p:cNvPr id="39947" name="Oval 15"/>
            <p:cNvSpPr>
              <a:spLocks noChangeArrowheads="1"/>
            </p:cNvSpPr>
            <p:nvPr/>
          </p:nvSpPr>
          <p:spPr bwMode="auto">
            <a:xfrm>
              <a:off x="2987675" y="3513138"/>
              <a:ext cx="504825" cy="5048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9948" name="Rectangle 21"/>
            <p:cNvSpPr>
              <a:spLocks noChangeArrowheads="1"/>
            </p:cNvSpPr>
            <p:nvPr/>
          </p:nvSpPr>
          <p:spPr bwMode="auto">
            <a:xfrm>
              <a:off x="4643438" y="3440113"/>
              <a:ext cx="719138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华文行楷" panose="02010800040101010101" pitchFamily="2" charset="-122"/>
                </a:rPr>
                <a:t>v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R</a:t>
              </a:r>
            </a:p>
          </p:txBody>
        </p:sp>
        <p:sp>
          <p:nvSpPr>
            <p:cNvPr id="39949" name="Line 25"/>
            <p:cNvSpPr>
              <a:spLocks noChangeShapeType="1"/>
            </p:cNvSpPr>
            <p:nvPr/>
          </p:nvSpPr>
          <p:spPr bwMode="auto">
            <a:xfrm flipH="1">
              <a:off x="3525838" y="2755900"/>
              <a:ext cx="317500" cy="104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0" name="Oval 26"/>
            <p:cNvSpPr>
              <a:spLocks noChangeArrowheads="1"/>
            </p:cNvSpPr>
            <p:nvPr/>
          </p:nvSpPr>
          <p:spPr bwMode="auto">
            <a:xfrm>
              <a:off x="3443211" y="2778202"/>
              <a:ext cx="125413" cy="14214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9951" name="Oval 27"/>
            <p:cNvSpPr>
              <a:spLocks noChangeArrowheads="1"/>
            </p:cNvSpPr>
            <p:nvPr/>
          </p:nvSpPr>
          <p:spPr bwMode="auto">
            <a:xfrm>
              <a:off x="3770159" y="2785919"/>
              <a:ext cx="129900" cy="131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9952" name="Line 28"/>
            <p:cNvSpPr>
              <a:spLocks noChangeShapeType="1"/>
            </p:cNvSpPr>
            <p:nvPr/>
          </p:nvSpPr>
          <p:spPr bwMode="auto">
            <a:xfrm flipV="1">
              <a:off x="3863975" y="2863850"/>
              <a:ext cx="18732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3" name="Line 29"/>
            <p:cNvSpPr>
              <a:spLocks noChangeShapeType="1"/>
            </p:cNvSpPr>
            <p:nvPr/>
          </p:nvSpPr>
          <p:spPr bwMode="auto">
            <a:xfrm>
              <a:off x="3238500" y="2865438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4" name="Text Box 42"/>
            <p:cNvSpPr txBox="1">
              <a:spLocks noChangeArrowheads="1"/>
            </p:cNvSpPr>
            <p:nvPr/>
          </p:nvSpPr>
          <p:spPr bwMode="auto">
            <a:xfrm>
              <a:off x="5948117" y="3498850"/>
              <a:ext cx="990600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1mH</a:t>
              </a:r>
              <a:endParaRPr kumimoji="1" lang="el-GR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grpSp>
          <p:nvGrpSpPr>
            <p:cNvPr id="39955" name="Group 45"/>
            <p:cNvGrpSpPr>
              <a:grpSpLocks/>
            </p:cNvGrpSpPr>
            <p:nvPr/>
          </p:nvGrpSpPr>
          <p:grpSpPr bwMode="auto">
            <a:xfrm rot="5400000">
              <a:off x="5501975" y="3614983"/>
              <a:ext cx="682625" cy="282086"/>
              <a:chOff x="3878" y="3742"/>
              <a:chExt cx="408" cy="147"/>
            </a:xfrm>
          </p:grpSpPr>
          <p:sp>
            <p:nvSpPr>
              <p:cNvPr id="39974" name="Arc 46"/>
              <p:cNvSpPr>
                <a:spLocks/>
              </p:cNvSpPr>
              <p:nvPr/>
            </p:nvSpPr>
            <p:spPr bwMode="auto">
              <a:xfrm>
                <a:off x="3878" y="3742"/>
                <a:ext cx="136" cy="147"/>
              </a:xfrm>
              <a:custGeom>
                <a:avLst/>
                <a:gdLst>
                  <a:gd name="T0" fmla="*/ 0 w 43132"/>
                  <a:gd name="T1" fmla="*/ 0 h 21600"/>
                  <a:gd name="T2" fmla="*/ 0 w 43132"/>
                  <a:gd name="T3" fmla="*/ 0 h 21600"/>
                  <a:gd name="T4" fmla="*/ 0 w 4313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32"/>
                  <a:gd name="T10" fmla="*/ 0 h 21600"/>
                  <a:gd name="T11" fmla="*/ 43132 w 4313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32" h="21600" fill="none" extrusionOk="0">
                    <a:moveTo>
                      <a:pt x="-1" y="19888"/>
                    </a:moveTo>
                    <a:cubicBezTo>
                      <a:pt x="892" y="8658"/>
                      <a:pt x="10266" y="-1"/>
                      <a:pt x="21532" y="0"/>
                    </a:cubicBezTo>
                    <a:cubicBezTo>
                      <a:pt x="33461" y="0"/>
                      <a:pt x="43132" y="9670"/>
                      <a:pt x="43132" y="21600"/>
                    </a:cubicBezTo>
                  </a:path>
                  <a:path w="43132" h="21600" stroke="0" extrusionOk="0">
                    <a:moveTo>
                      <a:pt x="-1" y="19888"/>
                    </a:moveTo>
                    <a:cubicBezTo>
                      <a:pt x="892" y="8658"/>
                      <a:pt x="10266" y="-1"/>
                      <a:pt x="21532" y="0"/>
                    </a:cubicBezTo>
                    <a:cubicBezTo>
                      <a:pt x="33461" y="0"/>
                      <a:pt x="43132" y="9670"/>
                      <a:pt x="43132" y="21600"/>
                    </a:cubicBezTo>
                    <a:lnTo>
                      <a:pt x="21532" y="21600"/>
                    </a:lnTo>
                    <a:lnTo>
                      <a:pt x="-1" y="1988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975" name="Arc 47"/>
              <p:cNvSpPr>
                <a:spLocks/>
              </p:cNvSpPr>
              <p:nvPr/>
            </p:nvSpPr>
            <p:spPr bwMode="auto">
              <a:xfrm>
                <a:off x="4014" y="3742"/>
                <a:ext cx="117" cy="147"/>
              </a:xfrm>
              <a:custGeom>
                <a:avLst/>
                <a:gdLst>
                  <a:gd name="T0" fmla="*/ 0 w 43132"/>
                  <a:gd name="T1" fmla="*/ 0 h 21600"/>
                  <a:gd name="T2" fmla="*/ 0 w 43132"/>
                  <a:gd name="T3" fmla="*/ 0 h 21600"/>
                  <a:gd name="T4" fmla="*/ 0 w 4313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32"/>
                  <a:gd name="T10" fmla="*/ 0 h 21600"/>
                  <a:gd name="T11" fmla="*/ 43132 w 4313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32" h="21600" fill="none" extrusionOk="0">
                    <a:moveTo>
                      <a:pt x="-1" y="19888"/>
                    </a:moveTo>
                    <a:cubicBezTo>
                      <a:pt x="892" y="8658"/>
                      <a:pt x="10266" y="-1"/>
                      <a:pt x="21532" y="0"/>
                    </a:cubicBezTo>
                    <a:cubicBezTo>
                      <a:pt x="33461" y="0"/>
                      <a:pt x="43132" y="9670"/>
                      <a:pt x="43132" y="21600"/>
                    </a:cubicBezTo>
                  </a:path>
                  <a:path w="43132" h="21600" stroke="0" extrusionOk="0">
                    <a:moveTo>
                      <a:pt x="-1" y="19888"/>
                    </a:moveTo>
                    <a:cubicBezTo>
                      <a:pt x="892" y="8658"/>
                      <a:pt x="10266" y="-1"/>
                      <a:pt x="21532" y="0"/>
                    </a:cubicBezTo>
                    <a:cubicBezTo>
                      <a:pt x="33461" y="0"/>
                      <a:pt x="43132" y="9670"/>
                      <a:pt x="43132" y="21600"/>
                    </a:cubicBezTo>
                    <a:lnTo>
                      <a:pt x="21532" y="21600"/>
                    </a:lnTo>
                    <a:lnTo>
                      <a:pt x="-1" y="1988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976" name="Arc 48"/>
              <p:cNvSpPr>
                <a:spLocks/>
              </p:cNvSpPr>
              <p:nvPr/>
            </p:nvSpPr>
            <p:spPr bwMode="auto">
              <a:xfrm>
                <a:off x="4131" y="3742"/>
                <a:ext cx="155" cy="147"/>
              </a:xfrm>
              <a:custGeom>
                <a:avLst/>
                <a:gdLst>
                  <a:gd name="T0" fmla="*/ 0 w 43132"/>
                  <a:gd name="T1" fmla="*/ 0 h 21600"/>
                  <a:gd name="T2" fmla="*/ 0 w 43132"/>
                  <a:gd name="T3" fmla="*/ 0 h 21600"/>
                  <a:gd name="T4" fmla="*/ 0 w 4313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32"/>
                  <a:gd name="T10" fmla="*/ 0 h 21600"/>
                  <a:gd name="T11" fmla="*/ 43132 w 4313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32" h="21600" fill="none" extrusionOk="0">
                    <a:moveTo>
                      <a:pt x="-1" y="19888"/>
                    </a:moveTo>
                    <a:cubicBezTo>
                      <a:pt x="892" y="8658"/>
                      <a:pt x="10266" y="-1"/>
                      <a:pt x="21532" y="0"/>
                    </a:cubicBezTo>
                    <a:cubicBezTo>
                      <a:pt x="33461" y="0"/>
                      <a:pt x="43132" y="9670"/>
                      <a:pt x="43132" y="21600"/>
                    </a:cubicBezTo>
                  </a:path>
                  <a:path w="43132" h="21600" stroke="0" extrusionOk="0">
                    <a:moveTo>
                      <a:pt x="-1" y="19888"/>
                    </a:moveTo>
                    <a:cubicBezTo>
                      <a:pt x="892" y="8658"/>
                      <a:pt x="10266" y="-1"/>
                      <a:pt x="21532" y="0"/>
                    </a:cubicBezTo>
                    <a:cubicBezTo>
                      <a:pt x="33461" y="0"/>
                      <a:pt x="43132" y="9670"/>
                      <a:pt x="43132" y="21600"/>
                    </a:cubicBezTo>
                    <a:lnTo>
                      <a:pt x="21532" y="21600"/>
                    </a:lnTo>
                    <a:lnTo>
                      <a:pt x="-1" y="19888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956" name="Line 52"/>
            <p:cNvSpPr>
              <a:spLocks noChangeShapeType="1"/>
            </p:cNvSpPr>
            <p:nvPr/>
          </p:nvSpPr>
          <p:spPr bwMode="auto">
            <a:xfrm>
              <a:off x="4546600" y="2863850"/>
              <a:ext cx="0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7" name="Line 53"/>
            <p:cNvSpPr>
              <a:spLocks noChangeShapeType="1"/>
            </p:cNvSpPr>
            <p:nvPr/>
          </p:nvSpPr>
          <p:spPr bwMode="auto">
            <a:xfrm>
              <a:off x="4546600" y="4160838"/>
              <a:ext cx="0" cy="5048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8" name="Line 54"/>
            <p:cNvSpPr>
              <a:spLocks noChangeShapeType="1"/>
            </p:cNvSpPr>
            <p:nvPr/>
          </p:nvSpPr>
          <p:spPr bwMode="auto">
            <a:xfrm>
              <a:off x="5724525" y="2863850"/>
              <a:ext cx="0" cy="5762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59" name="Line 55"/>
            <p:cNvSpPr>
              <a:spLocks noChangeShapeType="1"/>
            </p:cNvSpPr>
            <p:nvPr/>
          </p:nvSpPr>
          <p:spPr bwMode="auto">
            <a:xfrm>
              <a:off x="5724525" y="4097338"/>
              <a:ext cx="0" cy="5762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39960" name="Line 57"/>
            <p:cNvSpPr>
              <a:spLocks noChangeShapeType="1"/>
            </p:cNvSpPr>
            <p:nvPr/>
          </p:nvSpPr>
          <p:spPr bwMode="auto">
            <a:xfrm rot="5400000">
              <a:off x="5572125" y="3135313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9961" name="Line 58"/>
            <p:cNvSpPr>
              <a:spLocks noChangeShapeType="1"/>
            </p:cNvSpPr>
            <p:nvPr/>
          </p:nvSpPr>
          <p:spPr bwMode="auto">
            <a:xfrm rot="5400000" flipH="1" flipV="1">
              <a:off x="3086100" y="3772352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39962" name="Line 59"/>
            <p:cNvSpPr>
              <a:spLocks noChangeShapeType="1"/>
            </p:cNvSpPr>
            <p:nvPr/>
          </p:nvSpPr>
          <p:spPr bwMode="auto">
            <a:xfrm flipH="1">
              <a:off x="3238500" y="4016375"/>
              <a:ext cx="0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grpSp>
          <p:nvGrpSpPr>
            <p:cNvPr id="39963" name="组合 31"/>
            <p:cNvGrpSpPr>
              <a:grpSpLocks/>
            </p:cNvGrpSpPr>
            <p:nvPr/>
          </p:nvGrpSpPr>
          <p:grpSpPr bwMode="auto">
            <a:xfrm rot="5400000">
              <a:off x="4108534" y="3616403"/>
              <a:ext cx="890587" cy="279078"/>
              <a:chOff x="4065587" y="2309974"/>
              <a:chExt cx="890587" cy="279078"/>
            </a:xfrm>
          </p:grpSpPr>
          <p:grpSp>
            <p:nvGrpSpPr>
              <p:cNvPr id="39964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39967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968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969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970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971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972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973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9965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966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文本框 2"/>
          <p:cNvSpPr txBox="1">
            <a:spLocks noChangeArrowheads="1"/>
          </p:cNvSpPr>
          <p:nvPr/>
        </p:nvSpPr>
        <p:spPr bwMode="auto">
          <a:xfrm>
            <a:off x="1703388" y="877889"/>
            <a:ext cx="66248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电路基本分析方法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（步骤小结）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096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772" y="1574748"/>
            <a:ext cx="4929276" cy="244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文本框 4"/>
          <p:cNvSpPr txBox="1">
            <a:spLocks noChangeArrowheads="1"/>
          </p:cNvSpPr>
          <p:nvPr/>
        </p:nvSpPr>
        <p:spPr bwMode="auto">
          <a:xfrm>
            <a:off x="1454499" y="4673600"/>
            <a:ext cx="919194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分析各个元件的电压电流？并验证是否能量守恒？</a:t>
            </a:r>
            <a:endParaRPr lang="en-US" altLang="zh-CN" sz="2800" b="1" dirty="0"/>
          </a:p>
          <a:p>
            <a:pPr algn="ctr">
              <a:spcBef>
                <a:spcPct val="0"/>
              </a:spcBef>
              <a:buFontTx/>
              <a:buNone/>
            </a:pPr>
            <a:endParaRPr lang="en-US" altLang="zh-CN" sz="2800" b="1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800000"/>
                </a:solidFill>
              </a:rPr>
              <a:t>重点：理解根据两类约束列写方程。</a:t>
            </a:r>
            <a:r>
              <a:rPr lang="en-US" altLang="zh-CN" sz="2800" b="1" dirty="0">
                <a:solidFill>
                  <a:srgbClr val="800000"/>
                </a:solidFill>
              </a:rPr>
              <a:t>(VCR</a:t>
            </a:r>
            <a:r>
              <a:rPr lang="zh-CN" altLang="en-US" sz="2800" b="1" dirty="0">
                <a:solidFill>
                  <a:srgbClr val="800000"/>
                </a:solidFill>
              </a:rPr>
              <a:t>、</a:t>
            </a:r>
            <a:r>
              <a:rPr lang="en-US" altLang="zh-CN" sz="2800" b="1" dirty="0">
                <a:solidFill>
                  <a:srgbClr val="333399"/>
                </a:solidFill>
              </a:rPr>
              <a:t>KCL+KVL</a:t>
            </a:r>
            <a:r>
              <a:rPr lang="en-US" altLang="zh-CN" sz="2800" b="1" dirty="0">
                <a:solidFill>
                  <a:srgbClr val="800000"/>
                </a:solidFill>
              </a:rPr>
              <a:t>)</a:t>
            </a:r>
            <a:endParaRPr lang="zh-CN" altLang="en-US" sz="2800" b="1" dirty="0">
              <a:solidFill>
                <a:srgbClr val="800000"/>
              </a:solidFill>
            </a:endParaRPr>
          </a:p>
        </p:txBody>
      </p:sp>
      <p:pic>
        <p:nvPicPr>
          <p:cNvPr id="40965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6" y="1557339"/>
            <a:ext cx="33623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右箭头 6"/>
          <p:cNvSpPr/>
          <p:nvPr/>
        </p:nvSpPr>
        <p:spPr>
          <a:xfrm>
            <a:off x="6528048" y="2413001"/>
            <a:ext cx="760412" cy="358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文本框 2"/>
          <p:cNvSpPr txBox="1">
            <a:spLocks noChangeArrowheads="1"/>
          </p:cNvSpPr>
          <p:nvPr/>
        </p:nvSpPr>
        <p:spPr bwMode="auto">
          <a:xfrm>
            <a:off x="1524001" y="1124745"/>
            <a:ext cx="85972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）根据关联变量约定指定支路变量（随意）</a:t>
            </a:r>
            <a:endParaRPr lang="zh-CN" altLang="en-US" dirty="0"/>
          </a:p>
        </p:txBody>
      </p:sp>
      <p:pic>
        <p:nvPicPr>
          <p:cNvPr id="41987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5" y="2132857"/>
            <a:ext cx="53625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2"/>
          <p:cNvSpPr txBox="1">
            <a:spLocks noChangeArrowheads="1"/>
          </p:cNvSpPr>
          <p:nvPr/>
        </p:nvSpPr>
        <p:spPr bwMode="auto">
          <a:xfrm>
            <a:off x="1631951" y="981075"/>
            <a:ext cx="63404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）元件约束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元件定律（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VCR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/>
          </a:p>
        </p:txBody>
      </p:sp>
      <p:pic>
        <p:nvPicPr>
          <p:cNvPr id="43011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584" y="2464787"/>
            <a:ext cx="5853917" cy="2900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400256" y="2464787"/>
            <a:ext cx="1872208" cy="3144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35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35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1 </a:t>
            </a:r>
            <a:r>
              <a:rPr kumimoji="1" lang="en-US" altLang="zh-CN" sz="35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</a:t>
            </a:r>
            <a:r>
              <a:rPr kumimoji="1" lang="en-US" altLang="zh-CN" sz="35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35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kumimoji="1" lang="en-US" altLang="zh-CN" sz="35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R</a:t>
            </a:r>
            <a:r>
              <a:rPr kumimoji="1" lang="en-US" altLang="zh-CN" sz="35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</a:p>
          <a:p>
            <a:pPr eaLnBrk="1" hangingPunct="1"/>
            <a:r>
              <a:rPr kumimoji="1" lang="en-US" altLang="zh-CN" sz="35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35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 </a:t>
            </a:r>
            <a:r>
              <a:rPr kumimoji="1" lang="en-US" altLang="zh-CN" sz="35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</a:t>
            </a:r>
            <a:r>
              <a:rPr kumimoji="1" lang="en-US" altLang="zh-CN" sz="35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35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  <a:r>
              <a:rPr kumimoji="1" lang="en-US" altLang="zh-CN" sz="35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R</a:t>
            </a:r>
            <a:r>
              <a:rPr kumimoji="1" lang="en-US" altLang="zh-CN" sz="35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</a:p>
          <a:p>
            <a:pPr eaLnBrk="1" hangingPunct="1"/>
            <a:r>
              <a:rPr kumimoji="1" lang="en-US" altLang="zh-CN" sz="35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35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3 </a:t>
            </a:r>
            <a:r>
              <a:rPr kumimoji="1" lang="en-US" altLang="zh-CN" sz="35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</a:t>
            </a:r>
            <a:r>
              <a:rPr kumimoji="1" lang="en-US" altLang="zh-CN" sz="35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35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3</a:t>
            </a:r>
            <a:r>
              <a:rPr kumimoji="1" lang="en-US" altLang="zh-CN" sz="35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R</a:t>
            </a:r>
            <a:r>
              <a:rPr kumimoji="1" lang="en-US" altLang="zh-CN" sz="35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3</a:t>
            </a:r>
          </a:p>
          <a:p>
            <a:pPr eaLnBrk="1" hangingPunct="1"/>
            <a:r>
              <a:rPr kumimoji="1" lang="en-US" altLang="zh-CN" sz="35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35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4 </a:t>
            </a:r>
            <a:r>
              <a:rPr kumimoji="1" lang="en-US" altLang="zh-CN" sz="35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</a:t>
            </a:r>
            <a:r>
              <a:rPr kumimoji="1" lang="en-US" altLang="zh-CN" sz="35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35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4</a:t>
            </a:r>
            <a:r>
              <a:rPr kumimoji="1" lang="en-US" altLang="zh-CN" sz="35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R</a:t>
            </a:r>
            <a:r>
              <a:rPr kumimoji="1" lang="en-US" altLang="zh-CN" sz="35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4</a:t>
            </a:r>
          </a:p>
          <a:p>
            <a:pPr eaLnBrk="1" hangingPunct="1"/>
            <a:r>
              <a:rPr kumimoji="1" lang="en-US" altLang="zh-CN" sz="35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35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5 </a:t>
            </a:r>
            <a:r>
              <a:rPr kumimoji="1" lang="en-US" altLang="zh-CN" sz="35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</a:t>
            </a:r>
            <a:r>
              <a:rPr kumimoji="1" lang="en-US" altLang="zh-CN" sz="35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endParaRPr kumimoji="1" lang="en-US" altLang="zh-CN" sz="3500" b="1" i="1" baseline="-25000" dirty="0">
              <a:solidFill>
                <a:srgbClr val="FF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eaLnBrk="1" hangingPunct="1"/>
            <a:endParaRPr kumimoji="1" lang="en-US" altLang="zh-CN" sz="3500" b="1" baseline="-250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文本框 2"/>
          <p:cNvSpPr txBox="1">
            <a:spLocks noChangeArrowheads="1"/>
          </p:cNvSpPr>
          <p:nvPr/>
        </p:nvSpPr>
        <p:spPr bwMode="auto">
          <a:xfrm>
            <a:off x="1604963" y="836712"/>
            <a:ext cx="2647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KVL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方程</a:t>
            </a:r>
            <a:endParaRPr lang="zh-CN" altLang="en-US" dirty="0"/>
          </a:p>
        </p:txBody>
      </p:sp>
      <p:pic>
        <p:nvPicPr>
          <p:cNvPr id="4403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412776"/>
            <a:ext cx="6714068" cy="285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右箭头 5"/>
          <p:cNvSpPr/>
          <p:nvPr/>
        </p:nvSpPr>
        <p:spPr>
          <a:xfrm>
            <a:off x="7289801" y="3281364"/>
            <a:ext cx="504825" cy="280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038" name="文本框 6"/>
          <p:cNvSpPr txBox="1">
            <a:spLocks noChangeArrowheads="1"/>
          </p:cNvSpPr>
          <p:nvPr/>
        </p:nvSpPr>
        <p:spPr bwMode="auto">
          <a:xfrm>
            <a:off x="2135560" y="5503247"/>
            <a:ext cx="81195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A50021"/>
                </a:solidFill>
              </a:rPr>
              <a:t>讨论：是否还能选取其它回路？结果有什么区别？</a:t>
            </a:r>
          </a:p>
        </p:txBody>
      </p:sp>
      <p:sp>
        <p:nvSpPr>
          <p:cNvPr id="7" name="矩形 6"/>
          <p:cNvSpPr/>
          <p:nvPr/>
        </p:nvSpPr>
        <p:spPr>
          <a:xfrm>
            <a:off x="4554266" y="4365105"/>
            <a:ext cx="29818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– </a:t>
            </a:r>
            <a:r>
              <a:rPr kumimoji="1" lang="en-US" altLang="zh-CN" sz="30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3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5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+</a:t>
            </a:r>
            <a:r>
              <a:rPr kumimoji="1" lang="en-US" altLang="zh-CN" sz="30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3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1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– </a:t>
            </a:r>
            <a:r>
              <a:rPr kumimoji="1" lang="en-US" altLang="zh-CN" sz="30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3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0</a:t>
            </a:r>
          </a:p>
          <a:p>
            <a:pPr eaLnBrk="1" hangingPunct="1"/>
            <a:r>
              <a:rPr kumimoji="1" lang="en-US" altLang="zh-CN" sz="30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+v</a:t>
            </a:r>
            <a:r>
              <a:rPr kumimoji="1" lang="en-US" altLang="zh-CN" sz="3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+</a:t>
            </a:r>
            <a:r>
              <a:rPr kumimoji="1" lang="en-US" altLang="zh-CN" sz="30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3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3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+ </a:t>
            </a:r>
            <a:r>
              <a:rPr kumimoji="1" lang="en-US" altLang="zh-CN" sz="30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3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4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0</a:t>
            </a:r>
            <a:endParaRPr kumimoji="1" lang="en-US" altLang="zh-CN" sz="3000" b="1" baseline="-250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/>
          <p:cNvSpPr txBox="1">
            <a:spLocks noChangeArrowheads="1"/>
          </p:cNvSpPr>
          <p:nvPr/>
        </p:nvSpPr>
        <p:spPr bwMode="auto">
          <a:xfrm>
            <a:off x="1631951" y="908720"/>
            <a:ext cx="2441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KCL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方程</a:t>
            </a:r>
            <a:endParaRPr lang="zh-CN" altLang="en-US" dirty="0"/>
          </a:p>
        </p:txBody>
      </p:sp>
      <p:sp>
        <p:nvSpPr>
          <p:cNvPr id="45059" name="文本框 1"/>
          <p:cNvSpPr txBox="1">
            <a:spLocks noChangeArrowheads="1"/>
          </p:cNvSpPr>
          <p:nvPr/>
        </p:nvSpPr>
        <p:spPr bwMode="auto">
          <a:xfrm>
            <a:off x="6024564" y="1846699"/>
            <a:ext cx="10366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600" b="1" dirty="0">
                <a:solidFill>
                  <a:srgbClr val="800000"/>
                </a:solidFill>
              </a:rPr>
              <a:t>节点</a:t>
            </a:r>
            <a:r>
              <a:rPr lang="en-US" altLang="zh-CN" sz="2600" b="1" dirty="0">
                <a:solidFill>
                  <a:srgbClr val="800000"/>
                </a:solidFill>
              </a:rPr>
              <a:t>1</a:t>
            </a:r>
            <a:endParaRPr lang="zh-CN" altLang="en-US" sz="2600" b="1" dirty="0">
              <a:solidFill>
                <a:srgbClr val="800000"/>
              </a:solidFill>
            </a:endParaRPr>
          </a:p>
        </p:txBody>
      </p:sp>
      <p:pic>
        <p:nvPicPr>
          <p:cNvPr id="4506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840349"/>
            <a:ext cx="3541713" cy="249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文本框 6"/>
          <p:cNvSpPr txBox="1">
            <a:spLocks noChangeArrowheads="1"/>
          </p:cNvSpPr>
          <p:nvPr/>
        </p:nvSpPr>
        <p:spPr bwMode="auto">
          <a:xfrm>
            <a:off x="6024564" y="2813487"/>
            <a:ext cx="10366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600" b="1">
                <a:solidFill>
                  <a:srgbClr val="800000"/>
                </a:solidFill>
              </a:rPr>
              <a:t>节点</a:t>
            </a:r>
            <a:r>
              <a:rPr lang="en-US" altLang="zh-CN" sz="2600" b="1">
                <a:solidFill>
                  <a:srgbClr val="800000"/>
                </a:solidFill>
              </a:rPr>
              <a:t>2</a:t>
            </a:r>
            <a:endParaRPr lang="zh-CN" altLang="en-US" sz="2600" b="1">
              <a:solidFill>
                <a:srgbClr val="800000"/>
              </a:solidFill>
            </a:endParaRPr>
          </a:p>
        </p:txBody>
      </p:sp>
      <p:sp>
        <p:nvSpPr>
          <p:cNvPr id="45063" name="文本框 7"/>
          <p:cNvSpPr txBox="1">
            <a:spLocks noChangeArrowheads="1"/>
          </p:cNvSpPr>
          <p:nvPr/>
        </p:nvSpPr>
        <p:spPr bwMode="auto">
          <a:xfrm>
            <a:off x="6024564" y="3904099"/>
            <a:ext cx="103663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600" b="1">
                <a:solidFill>
                  <a:srgbClr val="800000"/>
                </a:solidFill>
              </a:rPr>
              <a:t>节点</a:t>
            </a:r>
            <a:r>
              <a:rPr lang="en-US" altLang="zh-CN" sz="2600" b="1">
                <a:solidFill>
                  <a:srgbClr val="800000"/>
                </a:solidFill>
              </a:rPr>
              <a:t>3</a:t>
            </a:r>
            <a:endParaRPr lang="zh-CN" altLang="en-US" sz="2600" b="1">
              <a:solidFill>
                <a:srgbClr val="800000"/>
              </a:solidFill>
            </a:endParaRPr>
          </a:p>
        </p:txBody>
      </p:sp>
      <p:sp>
        <p:nvSpPr>
          <p:cNvPr id="45066" name="文本框 10"/>
          <p:cNvSpPr txBox="1">
            <a:spLocks noChangeArrowheads="1"/>
          </p:cNvSpPr>
          <p:nvPr/>
        </p:nvSpPr>
        <p:spPr bwMode="auto">
          <a:xfrm>
            <a:off x="2586039" y="4837556"/>
            <a:ext cx="68770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600" b="1" dirty="0"/>
              <a:t>注意</a:t>
            </a:r>
            <a:r>
              <a:rPr lang="zh-CN" altLang="en-US" sz="2600" b="1" dirty="0">
                <a:sym typeface="Wingdings" panose="05000000000000000000" pitchFamily="2" charset="2"/>
              </a:rPr>
              <a:t>（</a:t>
            </a:r>
            <a:r>
              <a:rPr lang="en-US" altLang="zh-CN" sz="2600" b="1" dirty="0">
                <a:sym typeface="Wingdings" panose="05000000000000000000" pitchFamily="2" charset="2"/>
              </a:rPr>
              <a:t>1</a:t>
            </a:r>
            <a:r>
              <a:rPr lang="zh-CN" altLang="en-US" sz="2600" b="1" dirty="0">
                <a:sym typeface="Wingdings" panose="05000000000000000000" pitchFamily="2" charset="2"/>
              </a:rPr>
              <a:t>）原图节点</a:t>
            </a:r>
            <a:r>
              <a:rPr lang="en-US" altLang="zh-CN" sz="2600" b="1" dirty="0">
                <a:sym typeface="Wingdings" panose="05000000000000000000" pitchFamily="2" charset="2"/>
              </a:rPr>
              <a:t>4</a:t>
            </a:r>
            <a:r>
              <a:rPr lang="zh-CN" altLang="en-US" sz="2600" b="1" dirty="0">
                <a:sym typeface="Wingdings" panose="05000000000000000000" pitchFamily="2" charset="2"/>
              </a:rPr>
              <a:t>，</a:t>
            </a:r>
            <a:r>
              <a:rPr lang="en-US" altLang="zh-CN" sz="2600" b="1" dirty="0">
                <a:sym typeface="Wingdings" panose="05000000000000000000" pitchFamily="2" charset="2"/>
              </a:rPr>
              <a:t>5</a:t>
            </a:r>
            <a:r>
              <a:rPr lang="zh-CN" altLang="en-US" sz="2600" b="1" dirty="0">
                <a:sym typeface="Wingdings" panose="05000000000000000000" pitchFamily="2" charset="2"/>
              </a:rPr>
              <a:t>，</a:t>
            </a:r>
            <a:r>
              <a:rPr lang="en-US" altLang="zh-CN" sz="2600" b="1" dirty="0">
                <a:sym typeface="Wingdings" panose="05000000000000000000" pitchFamily="2" charset="2"/>
              </a:rPr>
              <a:t>6 </a:t>
            </a:r>
            <a:r>
              <a:rPr lang="zh-CN" altLang="en-US" sz="2600" b="1" dirty="0">
                <a:sym typeface="Wingdings" panose="05000000000000000000" pitchFamily="2" charset="2"/>
              </a:rPr>
              <a:t>与合并成节点</a:t>
            </a:r>
            <a:r>
              <a:rPr lang="en-US" altLang="zh-CN" sz="2600" b="1" dirty="0">
                <a:sym typeface="Wingdings" panose="05000000000000000000" pitchFamily="2" charset="2"/>
              </a:rPr>
              <a:t>4</a:t>
            </a:r>
            <a:r>
              <a:rPr lang="zh-CN" altLang="en-US" sz="2600" b="1" dirty="0">
                <a:sym typeface="Wingdings" panose="05000000000000000000" pitchFamily="2" charset="2"/>
              </a:rPr>
              <a:t>；</a:t>
            </a:r>
            <a:endParaRPr lang="en-US" altLang="zh-CN" sz="2600" b="1" dirty="0"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600" b="1" dirty="0">
                <a:sym typeface="Wingdings" panose="05000000000000000000" pitchFamily="2" charset="2"/>
              </a:rPr>
              <a:t>          </a:t>
            </a:r>
            <a:r>
              <a:rPr lang="zh-CN" altLang="en-US" sz="2600" b="1" dirty="0">
                <a:sym typeface="Wingdings" panose="05000000000000000000" pitchFamily="2" charset="2"/>
              </a:rPr>
              <a:t>（</a:t>
            </a:r>
            <a:r>
              <a:rPr lang="en-US" altLang="zh-CN" sz="2600" b="1" dirty="0">
                <a:sym typeface="Wingdings" panose="05000000000000000000" pitchFamily="2" charset="2"/>
              </a:rPr>
              <a:t>2</a:t>
            </a:r>
            <a:r>
              <a:rPr lang="zh-CN" altLang="en-US" sz="2600" b="1" dirty="0">
                <a:sym typeface="Wingdings" panose="05000000000000000000" pitchFamily="2" charset="2"/>
              </a:rPr>
              <a:t>）是否需要再列节点</a:t>
            </a:r>
            <a:r>
              <a:rPr lang="en-US" altLang="zh-CN" sz="2600" b="1" dirty="0">
                <a:sym typeface="Wingdings" panose="05000000000000000000" pitchFamily="2" charset="2"/>
              </a:rPr>
              <a:t>4</a:t>
            </a:r>
            <a:r>
              <a:rPr lang="zh-CN" altLang="en-US" sz="2600" b="1" dirty="0">
                <a:sym typeface="Wingdings" panose="05000000000000000000" pitchFamily="2" charset="2"/>
              </a:rPr>
              <a:t>方程？</a:t>
            </a:r>
            <a:endParaRPr lang="zh-CN" altLang="en-US" sz="2600" b="1" dirty="0"/>
          </a:p>
        </p:txBody>
      </p:sp>
      <p:sp>
        <p:nvSpPr>
          <p:cNvPr id="11" name="矩形 10"/>
          <p:cNvSpPr/>
          <p:nvPr/>
        </p:nvSpPr>
        <p:spPr>
          <a:xfrm>
            <a:off x="7536161" y="1772816"/>
            <a:ext cx="25922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– </a:t>
            </a:r>
            <a:r>
              <a:rPr kumimoji="1" lang="en-US" altLang="zh-CN" sz="30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3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5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– </a:t>
            </a:r>
            <a:r>
              <a:rPr kumimoji="1" lang="en-US" altLang="zh-CN" sz="30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3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1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0</a:t>
            </a:r>
            <a:endParaRPr kumimoji="1" lang="en-US" altLang="zh-CN" sz="3000" b="1" baseline="-250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23813" y="2723193"/>
            <a:ext cx="26046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+</a:t>
            </a:r>
            <a:r>
              <a:rPr kumimoji="1" lang="en-US" altLang="zh-CN" sz="30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3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+</a:t>
            </a:r>
            <a:r>
              <a:rPr kumimoji="1" lang="en-US" altLang="zh-CN" sz="30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3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– </a:t>
            </a:r>
            <a:r>
              <a:rPr kumimoji="1" lang="en-US" altLang="zh-CN" sz="30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3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3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0</a:t>
            </a:r>
            <a:endParaRPr kumimoji="1" lang="en-US" altLang="zh-CN" sz="3000" b="1" baseline="-250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536161" y="3812043"/>
            <a:ext cx="23042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30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+i</a:t>
            </a:r>
            <a:r>
              <a:rPr kumimoji="1" lang="en-US" altLang="zh-CN" sz="3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3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– </a:t>
            </a:r>
            <a:r>
              <a:rPr kumimoji="1" lang="en-US" altLang="zh-CN" sz="30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3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4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0</a:t>
            </a:r>
            <a:endParaRPr kumimoji="1" lang="en-US" altLang="zh-CN" sz="3000" b="1" baseline="-250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14" name="文本框 6"/>
          <p:cNvSpPr txBox="1">
            <a:spLocks noChangeArrowheads="1"/>
          </p:cNvSpPr>
          <p:nvPr/>
        </p:nvSpPr>
        <p:spPr bwMode="auto">
          <a:xfrm>
            <a:off x="2270208" y="5775923"/>
            <a:ext cx="78582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A50021"/>
                </a:solidFill>
              </a:rPr>
              <a:t>讨论：</a:t>
            </a:r>
            <a:r>
              <a:rPr lang="en-US" altLang="zh-CN" sz="2800" b="1" dirty="0">
                <a:solidFill>
                  <a:srgbClr val="A50021"/>
                </a:solidFill>
              </a:rPr>
              <a:t>2B</a:t>
            </a:r>
            <a:r>
              <a:rPr lang="zh-CN" altLang="en-US" sz="2800" b="1" dirty="0">
                <a:solidFill>
                  <a:srgbClr val="A50021"/>
                </a:solidFill>
              </a:rPr>
              <a:t>法，所有原件的参数都在哪些方程中？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2"/>
          <p:cNvSpPr txBox="1">
            <a:spLocks noChangeArrowheads="1"/>
          </p:cNvSpPr>
          <p:nvPr/>
        </p:nvSpPr>
        <p:spPr bwMode="auto">
          <a:xfrm>
            <a:off x="1774825" y="1004888"/>
            <a:ext cx="7981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经过整理可以得到方程组（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支路电流变量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dirty="0"/>
          </a:p>
        </p:txBody>
      </p:sp>
      <p:sp>
        <p:nvSpPr>
          <p:cNvPr id="2" name="文本框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91544" y="2339963"/>
            <a:ext cx="1913276" cy="276999"/>
          </a:xfrm>
          <a:prstGeom prst="rect">
            <a:avLst/>
          </a:prstGeom>
          <a:blipFill>
            <a:blip r:embed="rId2"/>
            <a:stretch>
              <a:fillRect b="-1777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5" name="文本框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19537" y="2919510"/>
            <a:ext cx="2753931" cy="276999"/>
          </a:xfrm>
          <a:prstGeom prst="rect">
            <a:avLst/>
          </a:prstGeom>
          <a:blipFill>
            <a:blip r:embed="rId3"/>
            <a:stretch>
              <a:fillRect b="-1777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" name="文本框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54662" y="3442581"/>
            <a:ext cx="1305035" cy="276999"/>
          </a:xfrm>
          <a:prstGeom prst="rect">
            <a:avLst/>
          </a:prstGeom>
          <a:blipFill>
            <a:blip r:embed="rId4"/>
            <a:stretch>
              <a:fillRect b="-2000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7" name="文本框 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91545" y="3940104"/>
            <a:ext cx="1839657" cy="276999"/>
          </a:xfrm>
          <a:prstGeom prst="rect">
            <a:avLst/>
          </a:prstGeom>
          <a:blipFill>
            <a:blip r:embed="rId5"/>
            <a:stretch>
              <a:fillRect b="-1739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9" name="文本框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063553" y="4437627"/>
            <a:ext cx="1311263" cy="276999"/>
          </a:xfrm>
          <a:prstGeom prst="rect">
            <a:avLst/>
          </a:prstGeom>
          <a:blipFill>
            <a:blip r:embed="rId6"/>
            <a:stretch>
              <a:fillRect b="-1777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6088" name="文本框 9"/>
          <p:cNvSpPr txBox="1">
            <a:spLocks noChangeArrowheads="1"/>
          </p:cNvSpPr>
          <p:nvPr/>
        </p:nvSpPr>
        <p:spPr bwMode="auto">
          <a:xfrm>
            <a:off x="2279576" y="5253196"/>
            <a:ext cx="84176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000066"/>
                </a:solidFill>
              </a:rPr>
              <a:t>讨论：以</a:t>
            </a:r>
            <a:r>
              <a:rPr lang="zh-CN" altLang="en-US" sz="4000" b="1" dirty="0">
                <a:solidFill>
                  <a:srgbClr val="0000FF"/>
                </a:solidFill>
              </a:rPr>
              <a:t>支路电压</a:t>
            </a:r>
            <a:r>
              <a:rPr lang="zh-CN" altLang="en-US" sz="4000" b="1" dirty="0">
                <a:solidFill>
                  <a:srgbClr val="000066"/>
                </a:solidFill>
              </a:rPr>
              <a:t>变量列出方程组？</a:t>
            </a:r>
          </a:p>
        </p:txBody>
      </p:sp>
      <p:sp>
        <p:nvSpPr>
          <p:cNvPr id="11" name="右箭头 10"/>
          <p:cNvSpPr/>
          <p:nvPr/>
        </p:nvSpPr>
        <p:spPr>
          <a:xfrm>
            <a:off x="4237039" y="3683001"/>
            <a:ext cx="1152525" cy="36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文本框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63952" y="3290496"/>
            <a:ext cx="3456384" cy="1326838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2" name="矩形 11"/>
          <p:cNvSpPr/>
          <p:nvPr/>
        </p:nvSpPr>
        <p:spPr>
          <a:xfrm>
            <a:off x="2423592" y="1644270"/>
            <a:ext cx="75184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sz="3000" b="1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把</a:t>
            </a:r>
            <a:r>
              <a:rPr kumimoji="1" lang="en-US" altLang="zh-CN" sz="3000" b="1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VCR</a:t>
            </a:r>
            <a:r>
              <a:rPr kumimoji="1" lang="zh-CN" altLang="en-US" sz="3000" b="1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代入</a:t>
            </a:r>
            <a:r>
              <a:rPr kumimoji="1" lang="en-US" altLang="zh-CN" sz="3000" b="1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KCL</a:t>
            </a:r>
            <a:r>
              <a:rPr kumimoji="1" lang="zh-CN" altLang="en-US" sz="3000" b="1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和</a:t>
            </a:r>
            <a:r>
              <a:rPr kumimoji="1" lang="en-US" altLang="zh-CN" sz="3000" b="1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KVL</a:t>
            </a:r>
            <a:r>
              <a:rPr kumimoji="1" lang="zh-CN" altLang="en-US" sz="3000" b="1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中，消掉电压变量</a:t>
            </a:r>
            <a:endParaRPr kumimoji="1" lang="en-US" altLang="zh-CN" sz="3000" b="1" baseline="-25000" dirty="0">
              <a:solidFill>
                <a:srgbClr val="C0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128448" y="2108745"/>
            <a:ext cx="1872208" cy="3144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35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35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1 </a:t>
            </a:r>
            <a:r>
              <a:rPr kumimoji="1" lang="en-US" altLang="zh-CN" sz="35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</a:t>
            </a:r>
            <a:r>
              <a:rPr kumimoji="1" lang="en-US" altLang="zh-CN" sz="35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35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kumimoji="1" lang="en-US" altLang="zh-CN" sz="35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R</a:t>
            </a:r>
            <a:r>
              <a:rPr kumimoji="1" lang="en-US" altLang="zh-CN" sz="35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</a:p>
          <a:p>
            <a:pPr eaLnBrk="1" hangingPunct="1"/>
            <a:r>
              <a:rPr kumimoji="1" lang="en-US" altLang="zh-CN" sz="35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35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 </a:t>
            </a:r>
            <a:r>
              <a:rPr kumimoji="1" lang="en-US" altLang="zh-CN" sz="35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</a:t>
            </a:r>
            <a:r>
              <a:rPr kumimoji="1" lang="en-US" altLang="zh-CN" sz="35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35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  <a:r>
              <a:rPr kumimoji="1" lang="en-US" altLang="zh-CN" sz="35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R</a:t>
            </a:r>
            <a:r>
              <a:rPr kumimoji="1" lang="en-US" altLang="zh-CN" sz="35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</a:p>
          <a:p>
            <a:pPr eaLnBrk="1" hangingPunct="1"/>
            <a:r>
              <a:rPr kumimoji="1" lang="en-US" altLang="zh-CN" sz="35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35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3 </a:t>
            </a:r>
            <a:r>
              <a:rPr kumimoji="1" lang="en-US" altLang="zh-CN" sz="35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</a:t>
            </a:r>
            <a:r>
              <a:rPr kumimoji="1" lang="en-US" altLang="zh-CN" sz="35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35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3</a:t>
            </a:r>
            <a:r>
              <a:rPr kumimoji="1" lang="en-US" altLang="zh-CN" sz="35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R</a:t>
            </a:r>
            <a:r>
              <a:rPr kumimoji="1" lang="en-US" altLang="zh-CN" sz="35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3</a:t>
            </a:r>
          </a:p>
          <a:p>
            <a:pPr eaLnBrk="1" hangingPunct="1"/>
            <a:r>
              <a:rPr kumimoji="1" lang="en-US" altLang="zh-CN" sz="35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35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4 </a:t>
            </a:r>
            <a:r>
              <a:rPr kumimoji="1" lang="en-US" altLang="zh-CN" sz="35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</a:t>
            </a:r>
            <a:r>
              <a:rPr kumimoji="1" lang="en-US" altLang="zh-CN" sz="35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35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4</a:t>
            </a:r>
            <a:r>
              <a:rPr kumimoji="1" lang="en-US" altLang="zh-CN" sz="35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R</a:t>
            </a:r>
            <a:r>
              <a:rPr kumimoji="1" lang="en-US" altLang="zh-CN" sz="35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4</a:t>
            </a:r>
          </a:p>
          <a:p>
            <a:pPr eaLnBrk="1" hangingPunct="1"/>
            <a:r>
              <a:rPr kumimoji="1" lang="en-US" altLang="zh-CN" sz="35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35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5 </a:t>
            </a:r>
            <a:r>
              <a:rPr kumimoji="1" lang="en-US" altLang="zh-CN" sz="35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</a:t>
            </a:r>
            <a:r>
              <a:rPr kumimoji="1" lang="en-US" altLang="zh-CN" sz="35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endParaRPr kumimoji="1" lang="en-US" altLang="zh-CN" sz="3500" b="1" i="1" baseline="-25000" dirty="0">
              <a:solidFill>
                <a:srgbClr val="FF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eaLnBrk="1" hangingPunct="1"/>
            <a:endParaRPr kumimoji="1" lang="en-US" altLang="zh-CN" sz="3500" b="1" baseline="-250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95327" y="2127658"/>
            <a:ext cx="29818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– </a:t>
            </a:r>
            <a:r>
              <a:rPr kumimoji="1" lang="en-US" altLang="zh-CN" sz="30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3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5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+</a:t>
            </a:r>
            <a:r>
              <a:rPr kumimoji="1" lang="en-US" altLang="zh-CN" sz="30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3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1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– </a:t>
            </a:r>
            <a:r>
              <a:rPr kumimoji="1" lang="en-US" altLang="zh-CN" sz="30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3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0</a:t>
            </a:r>
          </a:p>
          <a:p>
            <a:pPr eaLnBrk="1" hangingPunct="1"/>
            <a:r>
              <a:rPr kumimoji="1" lang="en-US" altLang="zh-CN" sz="30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+v</a:t>
            </a:r>
            <a:r>
              <a:rPr kumimoji="1" lang="en-US" altLang="zh-CN" sz="3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+</a:t>
            </a:r>
            <a:r>
              <a:rPr kumimoji="1" lang="en-US" altLang="zh-CN" sz="30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3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3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+ </a:t>
            </a:r>
            <a:r>
              <a:rPr kumimoji="1" lang="en-US" altLang="zh-CN" sz="30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3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4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0</a:t>
            </a:r>
            <a:endParaRPr kumimoji="1" lang="en-US" altLang="zh-CN" sz="3000" b="1" baseline="-250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3" name="右箭头 2"/>
          <p:cNvSpPr/>
          <p:nvPr/>
        </p:nvSpPr>
        <p:spPr bwMode="auto">
          <a:xfrm rot="10800000">
            <a:off x="8976320" y="2616962"/>
            <a:ext cx="1080120" cy="23597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右箭头 15"/>
          <p:cNvSpPr/>
          <p:nvPr/>
        </p:nvSpPr>
        <p:spPr bwMode="auto">
          <a:xfrm rot="10800000">
            <a:off x="4874529" y="2473169"/>
            <a:ext cx="1080120" cy="23597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60481" y="98610"/>
            <a:ext cx="333937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3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支路电流变量法</a:t>
            </a:r>
            <a:endParaRPr lang="zh-CN" altLang="en-US" sz="3000"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71" y="1690869"/>
            <a:ext cx="4972681" cy="310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文本框 5"/>
          <p:cNvSpPr txBox="1">
            <a:spLocks noChangeArrowheads="1"/>
          </p:cNvSpPr>
          <p:nvPr/>
        </p:nvSpPr>
        <p:spPr bwMode="auto">
          <a:xfrm>
            <a:off x="3333538" y="5569816"/>
            <a:ext cx="462819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重点观察电路，快速理解</a:t>
            </a:r>
            <a:r>
              <a:rPr lang="en-US" altLang="zh-CN" sz="30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endParaRPr lang="zh-CN" altLang="en-US" sz="3000" b="1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33" name="文本框 7"/>
          <p:cNvSpPr txBox="1">
            <a:spLocks noChangeArrowheads="1"/>
          </p:cNvSpPr>
          <p:nvPr/>
        </p:nvSpPr>
        <p:spPr bwMode="auto">
          <a:xfrm>
            <a:off x="5953343" y="2780928"/>
            <a:ext cx="78899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500" dirty="0">
                <a:solidFill>
                  <a:srgbClr val="0000FF"/>
                </a:solidFill>
              </a:rPr>
              <a:t>KVL</a:t>
            </a:r>
            <a:endParaRPr lang="zh-CN" altLang="en-US" sz="2500" dirty="0">
              <a:solidFill>
                <a:srgbClr val="0000FF"/>
              </a:solidFill>
            </a:endParaRPr>
          </a:p>
        </p:txBody>
      </p:sp>
      <p:sp>
        <p:nvSpPr>
          <p:cNvPr id="48135" name="文本框 9"/>
          <p:cNvSpPr txBox="1">
            <a:spLocks noChangeArrowheads="1"/>
          </p:cNvSpPr>
          <p:nvPr/>
        </p:nvSpPr>
        <p:spPr bwMode="auto">
          <a:xfrm>
            <a:off x="5930901" y="4042519"/>
            <a:ext cx="80663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500" dirty="0">
                <a:solidFill>
                  <a:srgbClr val="0000FF"/>
                </a:solidFill>
              </a:rPr>
              <a:t>KCL</a:t>
            </a:r>
            <a:endParaRPr lang="zh-CN" altLang="en-US" sz="2500" dirty="0">
              <a:solidFill>
                <a:srgbClr val="0000FF"/>
              </a:solidFill>
            </a:endParaRPr>
          </a:p>
        </p:txBody>
      </p:sp>
      <p:sp>
        <p:nvSpPr>
          <p:cNvPr id="48137" name="文本框 11"/>
          <p:cNvSpPr txBox="1">
            <a:spLocks noChangeArrowheads="1"/>
          </p:cNvSpPr>
          <p:nvPr/>
        </p:nvSpPr>
        <p:spPr bwMode="auto">
          <a:xfrm>
            <a:off x="5932424" y="283137"/>
            <a:ext cx="85953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500" dirty="0">
                <a:solidFill>
                  <a:srgbClr val="0000FF"/>
                </a:solidFill>
              </a:rPr>
              <a:t>VCR</a:t>
            </a:r>
            <a:endParaRPr lang="zh-CN" altLang="en-US" sz="2500" dirty="0">
              <a:solidFill>
                <a:srgbClr val="0000FF"/>
              </a:solidFill>
            </a:endParaRPr>
          </a:p>
        </p:txBody>
      </p:sp>
      <p:sp>
        <p:nvSpPr>
          <p:cNvPr id="48139" name="文本框 13"/>
          <p:cNvSpPr txBox="1">
            <a:spLocks noChangeArrowheads="1"/>
          </p:cNvSpPr>
          <p:nvPr/>
        </p:nvSpPr>
        <p:spPr bwMode="auto">
          <a:xfrm>
            <a:off x="9408368" y="188063"/>
            <a:ext cx="250581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思考：</a:t>
            </a:r>
            <a:endParaRPr lang="en-US" altLang="zh-CN" sz="3000" b="1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只有</a:t>
            </a:r>
            <a:r>
              <a:rPr lang="en-US" altLang="zh-CN" sz="3000" b="1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000" b="1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en-US" altLang="zh-CN" sz="3000" b="1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VCR</a:t>
            </a:r>
            <a:r>
              <a:rPr lang="zh-CN" altLang="en-US" sz="3000" b="1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en-US" altLang="zh-CN" sz="3000" b="1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000" b="1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只有</a:t>
            </a:r>
            <a:r>
              <a:rPr lang="en-US" altLang="zh-CN" sz="3000" b="1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000" b="1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en-US" altLang="zh-CN" sz="3000" b="1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KVL</a:t>
            </a:r>
            <a:r>
              <a:rPr lang="zh-CN" altLang="en-US" sz="3000" b="1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en-US" altLang="zh-CN" sz="3000" b="1" dirty="0">
              <a:solidFill>
                <a:srgbClr val="33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spcBef>
                <a:spcPct val="0"/>
              </a:spcBef>
              <a:buNone/>
            </a:pPr>
            <a:r>
              <a:rPr lang="zh-CN" altLang="en-US" sz="3000" b="1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只有</a:t>
            </a:r>
            <a:r>
              <a:rPr lang="en-US" altLang="zh-CN" sz="3000" b="1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000" b="1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en-US" altLang="zh-CN" sz="3000" b="1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KCL</a:t>
            </a:r>
            <a:r>
              <a:rPr lang="zh-CN" altLang="en-US" sz="3000" b="1" dirty="0">
                <a:solidFill>
                  <a:srgbClr val="33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zh-CN" altLang="en-US" sz="3000" b="1" dirty="0">
              <a:solidFill>
                <a:srgbClr val="800000"/>
              </a:solidFill>
            </a:endParaRPr>
          </a:p>
        </p:txBody>
      </p:sp>
      <p:sp>
        <p:nvSpPr>
          <p:cNvPr id="48140" name="文本框 14"/>
          <p:cNvSpPr txBox="1">
            <a:spLocks noChangeArrowheads="1"/>
          </p:cNvSpPr>
          <p:nvPr/>
        </p:nvSpPr>
        <p:spPr bwMode="auto">
          <a:xfrm>
            <a:off x="335360" y="971551"/>
            <a:ext cx="19351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/>
              <a:t>例</a:t>
            </a:r>
            <a:r>
              <a:rPr lang="en-US" altLang="zh-CN" sz="2800" dirty="0"/>
              <a:t>:P61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7082958" y="188640"/>
            <a:ext cx="15841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30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3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</a:t>
            </a:r>
            <a:r>
              <a:rPr kumimoji="1" lang="en-US" altLang="zh-CN" sz="30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3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R</a:t>
            </a:r>
            <a:r>
              <a:rPr kumimoji="1" lang="en-US" altLang="zh-CN" sz="3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</a:p>
        </p:txBody>
      </p:sp>
      <p:sp>
        <p:nvSpPr>
          <p:cNvPr id="15" name="矩形 14"/>
          <p:cNvSpPr/>
          <p:nvPr/>
        </p:nvSpPr>
        <p:spPr>
          <a:xfrm>
            <a:off x="7093965" y="791556"/>
            <a:ext cx="15841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30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3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</a:t>
            </a:r>
            <a:r>
              <a:rPr kumimoji="1" lang="en-US" altLang="zh-CN" sz="30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3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R</a:t>
            </a:r>
            <a:r>
              <a:rPr kumimoji="1" lang="en-US" altLang="zh-CN" sz="3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</a:p>
        </p:txBody>
      </p:sp>
      <p:sp>
        <p:nvSpPr>
          <p:cNvPr id="16" name="矩形 15"/>
          <p:cNvSpPr/>
          <p:nvPr/>
        </p:nvSpPr>
        <p:spPr>
          <a:xfrm>
            <a:off x="7119801" y="2678142"/>
            <a:ext cx="24700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30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3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+</a:t>
            </a:r>
            <a:r>
              <a:rPr kumimoji="1" lang="en-US" altLang="zh-CN" sz="30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 v</a:t>
            </a:r>
            <a:r>
              <a:rPr kumimoji="1" lang="en-US" altLang="zh-CN" sz="3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 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=V</a:t>
            </a:r>
            <a:endParaRPr kumimoji="1" lang="en-US" altLang="zh-CN" sz="3000" b="1" baseline="-250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94725" y="4027130"/>
            <a:ext cx="15841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30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3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+</a:t>
            </a:r>
            <a:r>
              <a:rPr kumimoji="1" lang="en-US" altLang="zh-CN" sz="30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30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=I</a:t>
            </a:r>
            <a:endParaRPr kumimoji="1" lang="en-US" altLang="zh-CN" sz="3000" b="1" baseline="-25000" dirty="0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54357" y="3229229"/>
            <a:ext cx="247003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3000" b="1" i="1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  <a:r>
              <a:rPr kumimoji="1" lang="en-US" altLang="zh-CN" sz="3000" b="1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=</a:t>
            </a:r>
            <a:r>
              <a:rPr kumimoji="1" lang="en-US" altLang="zh-CN" sz="3000" b="1" i="1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v</a:t>
            </a:r>
            <a:r>
              <a:rPr kumimoji="1" lang="en-US" altLang="zh-CN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3</a:t>
            </a:r>
          </a:p>
        </p:txBody>
      </p:sp>
      <p:sp>
        <p:nvSpPr>
          <p:cNvPr id="18" name="矩形 17"/>
          <p:cNvSpPr/>
          <p:nvPr/>
        </p:nvSpPr>
        <p:spPr>
          <a:xfrm>
            <a:off x="7194725" y="4602584"/>
            <a:ext cx="134954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3000" b="1" i="1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0</a:t>
            </a:r>
            <a:r>
              <a:rPr kumimoji="1" lang="en-US" altLang="zh-CN" sz="3000" b="1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= - </a:t>
            </a:r>
            <a:r>
              <a:rPr kumimoji="1" lang="en-US" altLang="zh-CN" sz="3000" b="1" i="1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</a:p>
        </p:txBody>
      </p:sp>
      <p:sp>
        <p:nvSpPr>
          <p:cNvPr id="19" name="矩形 18"/>
          <p:cNvSpPr/>
          <p:nvPr/>
        </p:nvSpPr>
        <p:spPr>
          <a:xfrm>
            <a:off x="7105740" y="1334777"/>
            <a:ext cx="15841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3000" b="1" i="1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v</a:t>
            </a:r>
            <a:r>
              <a:rPr kumimoji="1" lang="en-US" altLang="zh-CN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0</a:t>
            </a:r>
            <a:r>
              <a:rPr kumimoji="1" lang="en-US" altLang="zh-CN" sz="3000" b="1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=V</a:t>
            </a:r>
            <a:endParaRPr kumimoji="1" lang="en-US" altLang="zh-CN" sz="3000" b="1" baseline="-25000" dirty="0">
              <a:solidFill>
                <a:srgbClr val="C0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221682" y="3352340"/>
            <a:ext cx="312304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kumimoji="1" lang="zh-CN" altLang="en-US" sz="50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学会灵活！</a:t>
            </a:r>
            <a:endParaRPr kumimoji="1" lang="en-US" altLang="zh-CN" sz="5000" b="1" baseline="-25000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54357" y="1987909"/>
            <a:ext cx="15841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en-US" altLang="zh-CN" sz="3000" b="1" i="1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30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3</a:t>
            </a:r>
            <a:r>
              <a:rPr kumimoji="1" lang="en-US" altLang="zh-CN" sz="3000" b="1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=-I</a:t>
            </a:r>
            <a:endParaRPr kumimoji="1" lang="en-US" altLang="zh-CN" sz="3000" b="1" baseline="-25000" dirty="0">
              <a:solidFill>
                <a:srgbClr val="C0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2" name="六角星 1"/>
          <p:cNvSpPr/>
          <p:nvPr/>
        </p:nvSpPr>
        <p:spPr bwMode="auto">
          <a:xfrm>
            <a:off x="9702894" y="4281046"/>
            <a:ext cx="1440160" cy="1346696"/>
          </a:xfrm>
          <a:prstGeom prst="star6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13" grpId="0"/>
      <p:bldP spid="18" grpId="0"/>
      <p:bldP spid="19" grpId="0"/>
      <p:bldP spid="20" grpId="0"/>
      <p:bldP spid="21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850267" y="1450977"/>
            <a:ext cx="6740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kumimoji="1"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、基尔霍夫电流定律</a:t>
            </a:r>
            <a:r>
              <a:rPr kumimoji="1"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(KCL)</a:t>
            </a:r>
          </a:p>
        </p:txBody>
      </p:sp>
      <p:graphicFrame>
        <p:nvGraphicFramePr>
          <p:cNvPr id="3686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038229"/>
              </p:ext>
            </p:extLst>
          </p:nvPr>
        </p:nvGraphicFramePr>
        <p:xfrm>
          <a:off x="3287688" y="3220667"/>
          <a:ext cx="4431926" cy="1208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公式" r:id="rId3" imgW="1612800" imgH="431640" progId="Equation.3">
                  <p:embed/>
                </p:oleObj>
              </mc:Choice>
              <mc:Fallback>
                <p:oleObj name="公式" r:id="rId3" imgW="161280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3220667"/>
                        <a:ext cx="4431926" cy="12087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850267" y="4581128"/>
            <a:ext cx="1065718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kumimoji="1" lang="zh-CN" altLang="en-US" sz="2800" b="1" dirty="0">
                <a:latin typeface="+mn-ea"/>
                <a:ea typeface="+mn-ea"/>
              </a:rPr>
              <a:t>    式中各支路电流</a:t>
            </a:r>
            <a:r>
              <a:rPr kumimoji="1" lang="en-US" altLang="zh-CN" sz="2800" b="1" dirty="0">
                <a:latin typeface="+mn-ea"/>
                <a:ea typeface="+mn-ea"/>
              </a:rPr>
              <a:t>(</a:t>
            </a:r>
            <a:r>
              <a:rPr kumimoji="1" lang="zh-CN" altLang="en-US" sz="2800" b="1" dirty="0">
                <a:latin typeface="+mn-ea"/>
                <a:ea typeface="+mn-ea"/>
              </a:rPr>
              <a:t>符号</a:t>
            </a:r>
            <a:r>
              <a:rPr kumimoji="1" lang="en-US" altLang="zh-CN" sz="2800" b="1" dirty="0">
                <a:latin typeface="+mn-ea"/>
                <a:ea typeface="+mn-ea"/>
              </a:rPr>
              <a:t>)</a:t>
            </a:r>
            <a:r>
              <a:rPr kumimoji="1" lang="zh-CN" altLang="en-US" sz="2800" b="1" dirty="0">
                <a:latin typeface="+mn-ea"/>
                <a:ea typeface="+mn-ea"/>
              </a:rPr>
              <a:t>前的正、负取决于各支路电流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参考方向</a:t>
            </a:r>
            <a:r>
              <a:rPr kumimoji="1" lang="zh-CN" altLang="en-US" sz="2800" b="1" dirty="0">
                <a:latin typeface="+mn-ea"/>
                <a:ea typeface="+mn-ea"/>
              </a:rPr>
              <a:t>对节点的关系</a:t>
            </a:r>
            <a:r>
              <a:rPr kumimoji="1" lang="en-US" altLang="zh-CN" sz="2800" b="1" dirty="0">
                <a:latin typeface="+mn-ea"/>
                <a:ea typeface="+mn-ea"/>
              </a:rPr>
              <a:t>(</a:t>
            </a:r>
            <a:r>
              <a:rPr kumimoji="1" lang="zh-CN" altLang="en-US" sz="2800" b="1" dirty="0">
                <a:latin typeface="+mn-ea"/>
                <a:ea typeface="+mn-ea"/>
              </a:rPr>
              <a:t>流出或是流入</a:t>
            </a:r>
            <a:r>
              <a:rPr kumimoji="1" lang="en-US" altLang="zh-CN" sz="2800" b="1" dirty="0">
                <a:latin typeface="+mn-ea"/>
                <a:ea typeface="+mn-ea"/>
              </a:rPr>
              <a:t>)</a:t>
            </a:r>
            <a:r>
              <a:rPr kumimoji="1" lang="zh-CN" altLang="en-US" sz="2800" b="1" dirty="0">
                <a:latin typeface="+mn-ea"/>
                <a:ea typeface="+mn-ea"/>
              </a:rPr>
              <a:t>。</a:t>
            </a:r>
            <a:endParaRPr kumimoji="1" lang="en-US" altLang="zh-CN" sz="2800" b="1" dirty="0">
              <a:latin typeface="+mn-ea"/>
              <a:ea typeface="+mn-ea"/>
            </a:endParaRPr>
          </a:p>
          <a:p>
            <a:pPr algn="just" eaLnBrk="1" hangingPunct="1">
              <a:defRPr/>
            </a:pPr>
            <a:r>
              <a:rPr kumimoji="1" lang="zh-CN" altLang="en-US" sz="2800" b="1" dirty="0">
                <a:solidFill>
                  <a:srgbClr val="A50021"/>
                </a:solidFill>
                <a:latin typeface="+mn-ea"/>
                <a:ea typeface="+mn-ea"/>
              </a:rPr>
              <a:t>    在等式的同一边，如果流出取正，则流入取负</a:t>
            </a:r>
            <a:r>
              <a:rPr kumimoji="1"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（上课解释，以及注意等号的两边分别如何</a:t>
            </a: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对应</a:t>
            </a:r>
            <a:r>
              <a:rPr kumimoji="1" lang="zh-CN" altLang="en-US" sz="2800" b="1" dirty="0">
                <a:solidFill>
                  <a:srgbClr val="0000FF"/>
                </a:solidFill>
                <a:latin typeface="+mn-ea"/>
                <a:ea typeface="+mn-ea"/>
              </a:rPr>
              <a:t>取正负）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850268" y="2163763"/>
            <a:ext cx="1050231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kumimoji="1" lang="en-US" altLang="zh-CN" sz="2800" b="1" dirty="0">
                <a:latin typeface="Times New Roman" pitchFamily="18" charset="0"/>
                <a:ea typeface="华文行楷" pitchFamily="2" charset="-122"/>
              </a:rPr>
              <a:t>KCL——</a:t>
            </a:r>
            <a:r>
              <a:rPr kumimoji="1" lang="zh-CN" altLang="en-US" sz="2800" b="1" dirty="0">
                <a:latin typeface="+mn-ea"/>
                <a:ea typeface="+mn-ea"/>
              </a:rPr>
              <a:t>电路中流出任何一个节点的电流一定等于流入该节点的电流。即流入任意节点的全部支路电流的代数和一定为零。</a:t>
            </a:r>
          </a:p>
        </p:txBody>
      </p:sp>
      <p:sp>
        <p:nvSpPr>
          <p:cNvPr id="10246" name="Rectangle 13"/>
          <p:cNvSpPr txBox="1">
            <a:spLocks noChangeArrowheads="1"/>
          </p:cNvSpPr>
          <p:nvPr/>
        </p:nvSpPr>
        <p:spPr bwMode="auto">
          <a:xfrm>
            <a:off x="263352" y="835027"/>
            <a:ext cx="440213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2.1 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基尔霍夫定律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utoUpdateAnimBg="0"/>
      <p:bldP spid="36870" grpId="0" autoUpdateAnimBg="0"/>
      <p:bldP spid="36872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19337" y="796826"/>
            <a:ext cx="3672408" cy="615950"/>
          </a:xfrm>
          <a:noFill/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A5002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2.4 </a:t>
            </a:r>
            <a:r>
              <a:rPr lang="zh-CN" altLang="en-US" sz="3200" b="1" dirty="0">
                <a:solidFill>
                  <a:srgbClr val="A5002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能量守恒</a:t>
            </a:r>
          </a:p>
        </p:txBody>
      </p:sp>
      <p:pic>
        <p:nvPicPr>
          <p:cNvPr id="4710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70" y="1573213"/>
            <a:ext cx="5030738" cy="280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8" name="文本框 7"/>
          <p:cNvSpPr txBox="1">
            <a:spLocks noChangeArrowheads="1"/>
          </p:cNvSpPr>
          <p:nvPr/>
        </p:nvSpPr>
        <p:spPr bwMode="auto">
          <a:xfrm>
            <a:off x="7253239" y="1354307"/>
            <a:ext cx="2261938" cy="324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讨论：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/>
              <a:t>V=?</a:t>
            </a: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支路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节点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回路</a:t>
            </a:r>
          </a:p>
        </p:txBody>
      </p:sp>
      <p:sp>
        <p:nvSpPr>
          <p:cNvPr id="47109" name="文本框 8"/>
          <p:cNvSpPr txBox="1">
            <a:spLocks noChangeArrowheads="1"/>
          </p:cNvSpPr>
          <p:nvPr/>
        </p:nvSpPr>
        <p:spPr bwMode="auto">
          <a:xfrm>
            <a:off x="2135560" y="4701985"/>
            <a:ext cx="5929828" cy="194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/>
              <a:t>进一步讨论：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◆</a:t>
            </a:r>
            <a:r>
              <a:rPr lang="zh-CN" altLang="en-US" sz="2800" b="1" dirty="0"/>
              <a:t>电流源上电压与外电路关系？</a:t>
            </a:r>
            <a:endParaRPr lang="en-US" altLang="zh-CN" sz="2800" b="1" dirty="0"/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◆</a:t>
            </a:r>
            <a:r>
              <a:rPr lang="zh-CN" altLang="en-US" sz="2800" b="1" dirty="0"/>
              <a:t>能量关系（电流源与电阻上能量）</a:t>
            </a: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1"/>
          <p:cNvSpPr txBox="1">
            <a:spLocks noChangeArrowheads="1"/>
          </p:cNvSpPr>
          <p:nvPr/>
        </p:nvSpPr>
        <p:spPr bwMode="auto">
          <a:xfrm>
            <a:off x="152105" y="884908"/>
            <a:ext cx="19351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/>
              <a:t>例</a:t>
            </a:r>
            <a:r>
              <a:rPr lang="en-US" altLang="zh-CN" sz="2800" dirty="0"/>
              <a:t>:P62</a:t>
            </a:r>
            <a:endParaRPr lang="zh-CN" altLang="en-US" sz="2800" dirty="0"/>
          </a:p>
        </p:txBody>
      </p:sp>
      <p:sp>
        <p:nvSpPr>
          <p:cNvPr id="15" name="右箭头 14"/>
          <p:cNvSpPr/>
          <p:nvPr/>
        </p:nvSpPr>
        <p:spPr>
          <a:xfrm>
            <a:off x="8553450" y="2436813"/>
            <a:ext cx="884238" cy="234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158" name="文本框 16"/>
          <p:cNvSpPr txBox="1">
            <a:spLocks noChangeArrowheads="1"/>
          </p:cNvSpPr>
          <p:nvPr/>
        </p:nvSpPr>
        <p:spPr bwMode="auto">
          <a:xfrm>
            <a:off x="2065339" y="5041900"/>
            <a:ext cx="24288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500" b="1" dirty="0"/>
              <a:t>能量是否守恒？</a:t>
            </a:r>
          </a:p>
        </p:txBody>
      </p:sp>
      <p:sp>
        <p:nvSpPr>
          <p:cNvPr id="49159" name="文本框 17"/>
          <p:cNvSpPr txBox="1">
            <a:spLocks noChangeArrowheads="1"/>
          </p:cNvSpPr>
          <p:nvPr/>
        </p:nvSpPr>
        <p:spPr bwMode="auto">
          <a:xfrm>
            <a:off x="4432301" y="5041900"/>
            <a:ext cx="358616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500" b="1"/>
              <a:t>电阻功率？  电源功率？</a:t>
            </a:r>
          </a:p>
        </p:txBody>
      </p:sp>
      <p:sp>
        <p:nvSpPr>
          <p:cNvPr id="49160" name="文本框 18"/>
          <p:cNvSpPr txBox="1">
            <a:spLocks noChangeArrowheads="1"/>
          </p:cNvSpPr>
          <p:nvPr/>
        </p:nvSpPr>
        <p:spPr bwMode="auto">
          <a:xfrm>
            <a:off x="2957514" y="5616575"/>
            <a:ext cx="56340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500" b="1"/>
              <a:t>问题：电压源消耗功率还是提供功率？</a:t>
            </a:r>
          </a:p>
        </p:txBody>
      </p:sp>
      <p:sp>
        <p:nvSpPr>
          <p:cNvPr id="49161" name="文本框 23"/>
          <p:cNvSpPr txBox="1">
            <a:spLocks noChangeArrowheads="1"/>
          </p:cNvSpPr>
          <p:nvPr/>
        </p:nvSpPr>
        <p:spPr bwMode="auto">
          <a:xfrm>
            <a:off x="5773739" y="2619375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333399"/>
                </a:solidFill>
              </a:rPr>
              <a:t>KVL</a:t>
            </a:r>
            <a:endParaRPr lang="zh-CN" altLang="en-US" sz="1800" b="1">
              <a:solidFill>
                <a:srgbClr val="333399"/>
              </a:solidFill>
            </a:endParaRPr>
          </a:p>
        </p:txBody>
      </p:sp>
      <p:sp>
        <p:nvSpPr>
          <p:cNvPr id="25" name="文本框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709280" y="4232122"/>
            <a:ext cx="895437" cy="276999"/>
          </a:xfrm>
          <a:prstGeom prst="rect">
            <a:avLst/>
          </a:prstGeom>
          <a:blipFill>
            <a:blip r:embed="rId2"/>
            <a:stretch>
              <a:fillRect l="-5479" r="-2055" b="-1739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9163" name="文本框 25"/>
          <p:cNvSpPr txBox="1">
            <a:spLocks noChangeArrowheads="1"/>
          </p:cNvSpPr>
          <p:nvPr/>
        </p:nvSpPr>
        <p:spPr bwMode="auto">
          <a:xfrm>
            <a:off x="5751513" y="3924300"/>
            <a:ext cx="660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333399"/>
                </a:solidFill>
              </a:rPr>
              <a:t>KCL</a:t>
            </a:r>
            <a:endParaRPr lang="zh-CN" altLang="en-US" sz="1800" b="1">
              <a:solidFill>
                <a:srgbClr val="333399"/>
              </a:solidFill>
            </a:endParaRPr>
          </a:p>
        </p:txBody>
      </p:sp>
      <p:sp>
        <p:nvSpPr>
          <p:cNvPr id="49164" name="文本框 27"/>
          <p:cNvSpPr txBox="1">
            <a:spLocks noChangeArrowheads="1"/>
          </p:cNvSpPr>
          <p:nvPr/>
        </p:nvSpPr>
        <p:spPr bwMode="auto">
          <a:xfrm>
            <a:off x="5654676" y="1042989"/>
            <a:ext cx="6715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333399"/>
                </a:solidFill>
              </a:rPr>
              <a:t>VCR</a:t>
            </a:r>
            <a:endParaRPr lang="zh-CN" altLang="en-US" sz="1800" b="1">
              <a:solidFill>
                <a:srgbClr val="333399"/>
              </a:solidFill>
            </a:endParaRPr>
          </a:p>
        </p:txBody>
      </p:sp>
      <p:sp>
        <p:nvSpPr>
          <p:cNvPr id="32" name="文本框 3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72065" y="415698"/>
            <a:ext cx="749501" cy="276999"/>
          </a:xfrm>
          <a:prstGeom prst="rect">
            <a:avLst/>
          </a:prstGeom>
          <a:blipFill>
            <a:blip r:embed="rId3"/>
            <a:stretch>
              <a:fillRect l="-8130" t="-28261" r="-18699" b="-5000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3" name="文本框 3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709280" y="1614791"/>
            <a:ext cx="596317" cy="276999"/>
          </a:xfrm>
          <a:prstGeom prst="rect">
            <a:avLst/>
          </a:prstGeom>
          <a:blipFill>
            <a:blip r:embed="rId4"/>
            <a:stretch>
              <a:fillRect l="-24742" t="-28889" r="-22680" b="-5111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pic>
        <p:nvPicPr>
          <p:cNvPr id="49167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97" y="1394103"/>
            <a:ext cx="4910360" cy="3296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文本框 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694976" y="785177"/>
            <a:ext cx="718530" cy="276999"/>
          </a:xfrm>
          <a:prstGeom prst="rect">
            <a:avLst/>
          </a:prstGeom>
          <a:blipFill>
            <a:blip r:embed="rId6"/>
            <a:stretch>
              <a:fillRect l="-8475" t="-28889" r="-12712" b="-5111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5" name="文本框 3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712593" y="1186436"/>
            <a:ext cx="800797" cy="276999"/>
          </a:xfrm>
          <a:prstGeom prst="rect">
            <a:avLst/>
          </a:prstGeom>
          <a:blipFill>
            <a:blip r:embed="rId7"/>
            <a:stretch>
              <a:fillRect l="-7576" t="-28889" r="-10606" b="-5111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8" name="文本框 3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709280" y="3632873"/>
            <a:ext cx="1211165" cy="276999"/>
          </a:xfrm>
          <a:prstGeom prst="rect">
            <a:avLst/>
          </a:prstGeom>
          <a:blipFill>
            <a:blip r:embed="rId8"/>
            <a:stretch>
              <a:fillRect l="-7071" t="-28889" r="-11111" b="-5111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49171" name="左大括号 38"/>
          <p:cNvSpPr>
            <a:spLocks/>
          </p:cNvSpPr>
          <p:nvPr/>
        </p:nvSpPr>
        <p:spPr bwMode="auto">
          <a:xfrm>
            <a:off x="6292851" y="573088"/>
            <a:ext cx="227013" cy="1223962"/>
          </a:xfrm>
          <a:prstGeom prst="leftBrace">
            <a:avLst>
              <a:gd name="adj1" fmla="val 8312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9172" name="左大括号 39"/>
          <p:cNvSpPr>
            <a:spLocks/>
          </p:cNvSpPr>
          <p:nvPr/>
        </p:nvSpPr>
        <p:spPr bwMode="auto">
          <a:xfrm>
            <a:off x="6369051" y="2490788"/>
            <a:ext cx="176213" cy="577850"/>
          </a:xfrm>
          <a:prstGeom prst="leftBrace">
            <a:avLst>
              <a:gd name="adj1" fmla="val 8365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9173" name="左大括号 40"/>
          <p:cNvSpPr>
            <a:spLocks/>
          </p:cNvSpPr>
          <p:nvPr/>
        </p:nvSpPr>
        <p:spPr bwMode="auto">
          <a:xfrm>
            <a:off x="6346825" y="3817938"/>
            <a:ext cx="173038" cy="690562"/>
          </a:xfrm>
          <a:prstGeom prst="leftBrace">
            <a:avLst>
              <a:gd name="adj1" fmla="val 8314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9174" name="左大括号 41"/>
          <p:cNvSpPr>
            <a:spLocks/>
          </p:cNvSpPr>
          <p:nvPr/>
        </p:nvSpPr>
        <p:spPr bwMode="auto">
          <a:xfrm flipH="1">
            <a:off x="7983538" y="555626"/>
            <a:ext cx="449262" cy="3979863"/>
          </a:xfrm>
          <a:prstGeom prst="leftBrace">
            <a:avLst>
              <a:gd name="adj1" fmla="val 8326"/>
              <a:gd name="adj2" fmla="val 50000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9175" name="矩形 42"/>
          <p:cNvSpPr>
            <a:spLocks noChangeArrowheads="1"/>
          </p:cNvSpPr>
          <p:nvPr/>
        </p:nvSpPr>
        <p:spPr bwMode="auto">
          <a:xfrm>
            <a:off x="8406501" y="5070078"/>
            <a:ext cx="29049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00B0F0"/>
                </a:solidFill>
              </a:rPr>
              <a:t>(</a:t>
            </a:r>
            <a:r>
              <a:rPr lang="zh-CN" altLang="en-US" sz="1800" b="1" dirty="0">
                <a:solidFill>
                  <a:srgbClr val="00B0F0"/>
                </a:solidFill>
              </a:rPr>
              <a:t>课后作业，参考值：</a:t>
            </a:r>
            <a:r>
              <a:rPr lang="en-US" altLang="zh-CN" sz="1800" b="1" dirty="0">
                <a:solidFill>
                  <a:srgbClr val="00B0F0"/>
                </a:solidFill>
              </a:rPr>
              <a:t>29W)</a:t>
            </a:r>
            <a:endParaRPr lang="zh-CN" altLang="en-US" sz="1800" dirty="0">
              <a:solidFill>
                <a:srgbClr val="00B0F0"/>
              </a:solidFill>
            </a:endParaRPr>
          </a:p>
        </p:txBody>
      </p:sp>
      <p:sp>
        <p:nvSpPr>
          <p:cNvPr id="49176" name="文本框 1"/>
          <p:cNvSpPr txBox="1">
            <a:spLocks noChangeArrowheads="1"/>
          </p:cNvSpPr>
          <p:nvPr/>
        </p:nvSpPr>
        <p:spPr bwMode="auto">
          <a:xfrm>
            <a:off x="6604000" y="2882900"/>
            <a:ext cx="1233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77" name="文本框 26"/>
          <p:cNvSpPr txBox="1">
            <a:spLocks noChangeArrowheads="1"/>
          </p:cNvSpPr>
          <p:nvPr/>
        </p:nvSpPr>
        <p:spPr bwMode="auto">
          <a:xfrm>
            <a:off x="6611939" y="2341564"/>
            <a:ext cx="7889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6"/>
          <p:cNvSpPr txBox="1">
            <a:spLocks noChangeArrowheads="1"/>
          </p:cNvSpPr>
          <p:nvPr/>
        </p:nvSpPr>
        <p:spPr bwMode="auto">
          <a:xfrm>
            <a:off x="9479161" y="2139134"/>
            <a:ext cx="7954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9461277" y="2522658"/>
            <a:ext cx="7954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文本框 1"/>
          <p:cNvSpPr txBox="1">
            <a:spLocks noChangeArrowheads="1"/>
          </p:cNvSpPr>
          <p:nvPr/>
        </p:nvSpPr>
        <p:spPr bwMode="auto">
          <a:xfrm>
            <a:off x="117661" y="804069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zh-CN" altLang="en-US" sz="2800" b="1" dirty="0">
                <a:solidFill>
                  <a:srgbClr val="A5002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探讨能量守恒</a:t>
            </a:r>
          </a:p>
        </p:txBody>
      </p:sp>
      <p:pic>
        <p:nvPicPr>
          <p:cNvPr id="50179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1519926"/>
            <a:ext cx="6559629" cy="289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文本框 5"/>
          <p:cNvSpPr txBox="1">
            <a:spLocks noChangeArrowheads="1"/>
          </p:cNvSpPr>
          <p:nvPr/>
        </p:nvSpPr>
        <p:spPr bwMode="auto">
          <a:xfrm>
            <a:off x="396198" y="4904014"/>
            <a:ext cx="5234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问题：受控源能量从哪里提供？</a:t>
            </a:r>
          </a:p>
        </p:txBody>
      </p:sp>
      <p:pic>
        <p:nvPicPr>
          <p:cNvPr id="50181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6" y="1630364"/>
            <a:ext cx="2066613" cy="72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6" y="2532062"/>
            <a:ext cx="3502383" cy="758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4" y="765176"/>
            <a:ext cx="1946302" cy="614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4" name="文本框 9"/>
          <p:cNvSpPr txBox="1">
            <a:spLocks noChangeArrowheads="1"/>
          </p:cNvSpPr>
          <p:nvPr/>
        </p:nvSpPr>
        <p:spPr bwMode="auto">
          <a:xfrm>
            <a:off x="7051676" y="3541713"/>
            <a:ext cx="217011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200" b="1"/>
              <a:t>电阻消耗能量：</a:t>
            </a:r>
          </a:p>
        </p:txBody>
      </p:sp>
      <p:pic>
        <p:nvPicPr>
          <p:cNvPr id="50185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026" y="4149724"/>
            <a:ext cx="2730628" cy="69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6" name="文本框 11"/>
          <p:cNvSpPr txBox="1">
            <a:spLocks noChangeArrowheads="1"/>
          </p:cNvSpPr>
          <p:nvPr/>
        </p:nvSpPr>
        <p:spPr bwMode="auto">
          <a:xfrm>
            <a:off x="7065964" y="4870995"/>
            <a:ext cx="245451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200" b="1" dirty="0">
                <a:solidFill>
                  <a:srgbClr val="800000"/>
                </a:solidFill>
              </a:rPr>
              <a:t>受控源提供能量：</a:t>
            </a:r>
          </a:p>
        </p:txBody>
      </p:sp>
      <p:pic>
        <p:nvPicPr>
          <p:cNvPr id="50187" name="图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439" y="5459692"/>
            <a:ext cx="5830900" cy="75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5"/>
          <p:cNvSpPr txBox="1">
            <a:spLocks noChangeArrowheads="1"/>
          </p:cNvSpPr>
          <p:nvPr/>
        </p:nvSpPr>
        <p:spPr bwMode="auto">
          <a:xfrm>
            <a:off x="756873" y="5839936"/>
            <a:ext cx="45127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思考：怎么理解能量守恒？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ChangeArrowheads="1"/>
          </p:cNvSpPr>
          <p:nvPr/>
        </p:nvSpPr>
        <p:spPr bwMode="auto">
          <a:xfrm>
            <a:off x="1239045" y="1713798"/>
            <a:ext cx="6478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①</a:t>
            </a:r>
            <a:r>
              <a:rPr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串并联电阻单口的等效电阻</a:t>
            </a:r>
          </a:p>
        </p:txBody>
      </p:sp>
      <p:sp>
        <p:nvSpPr>
          <p:cNvPr id="57362" name="AutoShape 40"/>
          <p:cNvSpPr>
            <a:spLocks noChangeArrowheads="1"/>
          </p:cNvSpPr>
          <p:nvPr/>
        </p:nvSpPr>
        <p:spPr bwMode="auto">
          <a:xfrm>
            <a:off x="5611814" y="3999802"/>
            <a:ext cx="846137" cy="737996"/>
          </a:xfrm>
          <a:prstGeom prst="rightArrow">
            <a:avLst>
              <a:gd name="adj1" fmla="val 50000"/>
              <a:gd name="adj2" fmla="val 25092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7" name="Rectangle 4"/>
          <p:cNvSpPr txBox="1">
            <a:spLocks noChangeArrowheads="1"/>
          </p:cNvSpPr>
          <p:nvPr/>
        </p:nvSpPr>
        <p:spPr bwMode="auto">
          <a:xfrm>
            <a:off x="279402" y="906883"/>
            <a:ext cx="5113337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200" b="1" kern="0" dirty="0">
                <a:solidFill>
                  <a:srgbClr val="A5002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2.5 </a:t>
            </a:r>
            <a:r>
              <a:rPr lang="zh-CN" altLang="en-US" sz="3200" b="1" kern="0" dirty="0">
                <a:solidFill>
                  <a:srgbClr val="A5002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串并联等效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143672" y="2565399"/>
            <a:ext cx="1673225" cy="3600457"/>
            <a:chOff x="2195513" y="2565399"/>
            <a:chExt cx="1673225" cy="3600457"/>
          </a:xfrm>
        </p:grpSpPr>
        <p:grpSp>
          <p:nvGrpSpPr>
            <p:cNvPr id="57347" name="Group 5"/>
            <p:cNvGrpSpPr>
              <a:grpSpLocks/>
            </p:cNvGrpSpPr>
            <p:nvPr/>
          </p:nvGrpSpPr>
          <p:grpSpPr bwMode="auto">
            <a:xfrm>
              <a:off x="2195513" y="2565399"/>
              <a:ext cx="1673225" cy="3600457"/>
              <a:chOff x="0" y="90"/>
              <a:chExt cx="1054" cy="2268"/>
            </a:xfrm>
          </p:grpSpPr>
          <p:sp>
            <p:nvSpPr>
              <p:cNvPr id="54289" name="Line 9"/>
              <p:cNvSpPr>
                <a:spLocks noChangeShapeType="1"/>
              </p:cNvSpPr>
              <p:nvPr/>
            </p:nvSpPr>
            <p:spPr bwMode="auto">
              <a:xfrm>
                <a:off x="282" y="23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291" name="Line 11"/>
              <p:cNvSpPr>
                <a:spLocks noChangeShapeType="1"/>
              </p:cNvSpPr>
              <p:nvPr/>
            </p:nvSpPr>
            <p:spPr bwMode="auto">
              <a:xfrm>
                <a:off x="282" y="2102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292" name="Line 12"/>
              <p:cNvSpPr>
                <a:spLocks noChangeShapeType="1"/>
              </p:cNvSpPr>
              <p:nvPr/>
            </p:nvSpPr>
            <p:spPr bwMode="auto">
              <a:xfrm>
                <a:off x="282" y="1286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293" name="Line 13"/>
              <p:cNvSpPr>
                <a:spLocks noChangeShapeType="1"/>
              </p:cNvSpPr>
              <p:nvPr/>
            </p:nvSpPr>
            <p:spPr bwMode="auto">
              <a:xfrm flipH="1">
                <a:off x="282" y="230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294" name="Line 14"/>
              <p:cNvSpPr>
                <a:spLocks noChangeShapeType="1"/>
              </p:cNvSpPr>
              <p:nvPr/>
            </p:nvSpPr>
            <p:spPr bwMode="auto">
              <a:xfrm flipH="1">
                <a:off x="286" y="2246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295" name="Rectangle 15"/>
              <p:cNvSpPr>
                <a:spLocks noChangeArrowheads="1"/>
              </p:cNvSpPr>
              <p:nvPr/>
            </p:nvSpPr>
            <p:spPr bwMode="auto">
              <a:xfrm>
                <a:off x="400" y="374"/>
                <a:ext cx="389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1</a:t>
                </a:r>
              </a:p>
            </p:txBody>
          </p:sp>
          <p:sp>
            <p:nvSpPr>
              <p:cNvPr id="54296" name="Rectangle 16"/>
              <p:cNvSpPr>
                <a:spLocks noChangeArrowheads="1"/>
              </p:cNvSpPr>
              <p:nvPr/>
            </p:nvSpPr>
            <p:spPr bwMode="auto">
              <a:xfrm>
                <a:off x="424" y="902"/>
                <a:ext cx="389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2</a:t>
                </a:r>
              </a:p>
            </p:txBody>
          </p:sp>
          <p:sp>
            <p:nvSpPr>
              <p:cNvPr id="54297" name="Rectangle 17"/>
              <p:cNvSpPr>
                <a:spLocks noChangeArrowheads="1"/>
              </p:cNvSpPr>
              <p:nvPr/>
            </p:nvSpPr>
            <p:spPr bwMode="auto">
              <a:xfrm>
                <a:off x="424" y="1718"/>
                <a:ext cx="389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n</a:t>
                </a:r>
              </a:p>
            </p:txBody>
          </p:sp>
          <p:sp>
            <p:nvSpPr>
              <p:cNvPr id="54298" name="Rectangle 18"/>
              <p:cNvSpPr>
                <a:spLocks noChangeArrowheads="1"/>
              </p:cNvSpPr>
              <p:nvPr/>
            </p:nvSpPr>
            <p:spPr bwMode="auto">
              <a:xfrm>
                <a:off x="0" y="90"/>
                <a:ext cx="794" cy="226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 rot="5400000">
              <a:off x="2197895" y="3164004"/>
              <a:ext cx="890587" cy="279078"/>
              <a:chOff x="4065587" y="2309974"/>
              <a:chExt cx="890587" cy="279078"/>
            </a:xfrm>
          </p:grpSpPr>
          <p:grpSp>
            <p:nvGrpSpPr>
              <p:cNvPr id="29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32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6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0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5400000">
              <a:off x="2197894" y="4045089"/>
              <a:ext cx="890587" cy="279078"/>
              <a:chOff x="4065587" y="2309974"/>
              <a:chExt cx="890587" cy="279078"/>
            </a:xfrm>
          </p:grpSpPr>
          <p:grpSp>
            <p:nvGrpSpPr>
              <p:cNvPr id="40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43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4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41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2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 rot="5400000">
              <a:off x="2197893" y="5418682"/>
              <a:ext cx="890587" cy="279078"/>
              <a:chOff x="4065587" y="2309974"/>
              <a:chExt cx="890587" cy="279078"/>
            </a:xfrm>
          </p:grpSpPr>
          <p:grpSp>
            <p:nvGrpSpPr>
              <p:cNvPr id="51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54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5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6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7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8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0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52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3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7247409" y="3644902"/>
            <a:ext cx="1512887" cy="1476378"/>
            <a:chOff x="5580063" y="3644901"/>
            <a:chExt cx="1512887" cy="1476378"/>
          </a:xfrm>
        </p:grpSpPr>
        <p:grpSp>
          <p:nvGrpSpPr>
            <p:cNvPr id="57363" name="Group 61"/>
            <p:cNvGrpSpPr>
              <a:grpSpLocks/>
            </p:cNvGrpSpPr>
            <p:nvPr/>
          </p:nvGrpSpPr>
          <p:grpSpPr bwMode="auto">
            <a:xfrm>
              <a:off x="5580063" y="3644901"/>
              <a:ext cx="1512887" cy="1476378"/>
              <a:chOff x="-92" y="58"/>
              <a:chExt cx="953" cy="930"/>
            </a:xfrm>
          </p:grpSpPr>
          <p:sp>
            <p:nvSpPr>
              <p:cNvPr id="54280" name="Line 43"/>
              <p:cNvSpPr>
                <a:spLocks noChangeShapeType="1"/>
              </p:cNvSpPr>
              <p:nvPr/>
            </p:nvSpPr>
            <p:spPr bwMode="auto">
              <a:xfrm>
                <a:off x="122" y="711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281" name="Line 44"/>
              <p:cNvSpPr>
                <a:spLocks noChangeShapeType="1"/>
              </p:cNvSpPr>
              <p:nvPr/>
            </p:nvSpPr>
            <p:spPr bwMode="auto">
              <a:xfrm flipH="1">
                <a:off x="141" y="180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282" name="Rectangle 45"/>
              <p:cNvSpPr>
                <a:spLocks noChangeArrowheads="1"/>
              </p:cNvSpPr>
              <p:nvPr/>
            </p:nvSpPr>
            <p:spPr bwMode="auto">
              <a:xfrm>
                <a:off x="256" y="381"/>
                <a:ext cx="333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endPara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54283" name="Rectangle 48"/>
              <p:cNvSpPr>
                <a:spLocks noChangeArrowheads="1"/>
              </p:cNvSpPr>
              <p:nvPr/>
            </p:nvSpPr>
            <p:spPr bwMode="auto">
              <a:xfrm>
                <a:off x="-92" y="58"/>
                <a:ext cx="589" cy="93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4284" name="Line 49"/>
              <p:cNvSpPr>
                <a:spLocks noChangeShapeType="1"/>
              </p:cNvSpPr>
              <p:nvPr/>
            </p:nvSpPr>
            <p:spPr bwMode="auto">
              <a:xfrm>
                <a:off x="133" y="175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285" name="Line 57"/>
              <p:cNvSpPr>
                <a:spLocks noChangeShapeType="1"/>
              </p:cNvSpPr>
              <p:nvPr/>
            </p:nvSpPr>
            <p:spPr bwMode="auto">
              <a:xfrm flipH="1">
                <a:off x="133" y="861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 rot="5400000">
              <a:off x="5601580" y="4185329"/>
              <a:ext cx="681020" cy="279078"/>
              <a:chOff x="4065587" y="2309974"/>
              <a:chExt cx="681020" cy="279078"/>
            </a:xfrm>
          </p:grpSpPr>
          <p:grpSp>
            <p:nvGrpSpPr>
              <p:cNvPr id="62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65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6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7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8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9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0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1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4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282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7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7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  <p:bldP spid="57362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84" name="Group 19"/>
          <p:cNvGrpSpPr>
            <a:grpSpLocks/>
          </p:cNvGrpSpPr>
          <p:nvPr/>
        </p:nvGrpSpPr>
        <p:grpSpPr bwMode="auto">
          <a:xfrm>
            <a:off x="5337175" y="1133638"/>
            <a:ext cx="1468438" cy="3206750"/>
            <a:chOff x="0" y="0"/>
            <a:chExt cx="925" cy="2020"/>
          </a:xfrm>
        </p:grpSpPr>
        <p:sp>
          <p:nvSpPr>
            <p:cNvPr id="55328" name="Oval 20"/>
            <p:cNvSpPr>
              <a:spLocks noChangeArrowheads="1"/>
            </p:cNvSpPr>
            <p:nvPr/>
          </p:nvSpPr>
          <p:spPr bwMode="auto">
            <a:xfrm>
              <a:off x="400" y="821"/>
              <a:ext cx="305" cy="3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5330" name="Line 22"/>
            <p:cNvSpPr>
              <a:spLocks noChangeShapeType="1"/>
            </p:cNvSpPr>
            <p:nvPr/>
          </p:nvSpPr>
          <p:spPr bwMode="auto">
            <a:xfrm>
              <a:off x="555" y="1113"/>
              <a:ext cx="0" cy="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55331" name="Line 23"/>
            <p:cNvSpPr>
              <a:spLocks noChangeShapeType="1"/>
            </p:cNvSpPr>
            <p:nvPr/>
          </p:nvSpPr>
          <p:spPr bwMode="auto">
            <a:xfrm>
              <a:off x="555" y="0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55332" name="Line 24"/>
            <p:cNvSpPr>
              <a:spLocks noChangeShapeType="1"/>
            </p:cNvSpPr>
            <p:nvPr/>
          </p:nvSpPr>
          <p:spPr bwMode="auto">
            <a:xfrm>
              <a:off x="0" y="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3" name="Line 25"/>
            <p:cNvSpPr>
              <a:spLocks noChangeShapeType="1"/>
            </p:cNvSpPr>
            <p:nvPr/>
          </p:nvSpPr>
          <p:spPr bwMode="auto">
            <a:xfrm>
              <a:off x="4" y="201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4" name="Line 26"/>
            <p:cNvSpPr>
              <a:spLocks noChangeShapeType="1"/>
            </p:cNvSpPr>
            <p:nvPr/>
          </p:nvSpPr>
          <p:spPr bwMode="auto">
            <a:xfrm flipV="1">
              <a:off x="555" y="911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5" name="Rectangle 27"/>
            <p:cNvSpPr>
              <a:spLocks noChangeArrowheads="1"/>
            </p:cNvSpPr>
            <p:nvPr/>
          </p:nvSpPr>
          <p:spPr bwMode="auto">
            <a:xfrm>
              <a:off x="698" y="800"/>
              <a:ext cx="227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 err="1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endParaRPr lang="en-US" altLang="zh-CN" sz="2800" b="1" i="1" baseline="-25000" dirty="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58393" name="Group 28"/>
          <p:cNvGrpSpPr>
            <a:grpSpLocks/>
          </p:cNvGrpSpPr>
          <p:nvPr/>
        </p:nvGrpSpPr>
        <p:grpSpPr bwMode="auto">
          <a:xfrm>
            <a:off x="5160963" y="1265401"/>
            <a:ext cx="565150" cy="2874962"/>
            <a:chOff x="0" y="0"/>
            <a:chExt cx="356" cy="1811"/>
          </a:xfrm>
        </p:grpSpPr>
        <p:sp>
          <p:nvSpPr>
            <p:cNvPr id="55325" name="Rectangle 29"/>
            <p:cNvSpPr>
              <a:spLocks noChangeArrowheads="1"/>
            </p:cNvSpPr>
            <p:nvPr/>
          </p:nvSpPr>
          <p:spPr bwMode="auto">
            <a:xfrm>
              <a:off x="44" y="698"/>
              <a:ext cx="31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v</a:t>
              </a:r>
            </a:p>
          </p:txBody>
        </p:sp>
        <p:sp>
          <p:nvSpPr>
            <p:cNvPr id="55326" name="Rectangle 30"/>
            <p:cNvSpPr>
              <a:spLocks noChangeArrowheads="1"/>
            </p:cNvSpPr>
            <p:nvPr/>
          </p:nvSpPr>
          <p:spPr bwMode="auto">
            <a:xfrm>
              <a:off x="0" y="0"/>
              <a:ext cx="267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+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55327" name="Rectangle 31"/>
            <p:cNvSpPr>
              <a:spLocks noChangeArrowheads="1"/>
            </p:cNvSpPr>
            <p:nvPr/>
          </p:nvSpPr>
          <p:spPr bwMode="auto">
            <a:xfrm>
              <a:off x="17" y="1480"/>
              <a:ext cx="267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-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58405" name="Group 49"/>
          <p:cNvGrpSpPr>
            <a:grpSpLocks/>
          </p:cNvGrpSpPr>
          <p:nvPr/>
        </p:nvGrpSpPr>
        <p:grpSpPr bwMode="auto">
          <a:xfrm>
            <a:off x="8604250" y="2141701"/>
            <a:ext cx="1468438" cy="1079500"/>
            <a:chOff x="0" y="0"/>
            <a:chExt cx="925" cy="680"/>
          </a:xfrm>
        </p:grpSpPr>
        <p:sp>
          <p:nvSpPr>
            <p:cNvPr id="55310" name="Oval 41"/>
            <p:cNvSpPr>
              <a:spLocks noChangeArrowheads="1"/>
            </p:cNvSpPr>
            <p:nvPr/>
          </p:nvSpPr>
          <p:spPr bwMode="auto">
            <a:xfrm>
              <a:off x="400" y="186"/>
              <a:ext cx="305" cy="3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5312" name="Line 43"/>
            <p:cNvSpPr>
              <a:spLocks noChangeShapeType="1"/>
            </p:cNvSpPr>
            <p:nvPr/>
          </p:nvSpPr>
          <p:spPr bwMode="auto">
            <a:xfrm flipH="1">
              <a:off x="552" y="49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55313" name="Line 44"/>
            <p:cNvSpPr>
              <a:spLocks noChangeShapeType="1"/>
            </p:cNvSpPr>
            <p:nvPr/>
          </p:nvSpPr>
          <p:spPr bwMode="auto">
            <a:xfrm>
              <a:off x="544" y="0"/>
              <a:ext cx="11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55314" name="Line 45"/>
            <p:cNvSpPr>
              <a:spLocks noChangeShapeType="1"/>
            </p:cNvSpPr>
            <p:nvPr/>
          </p:nvSpPr>
          <p:spPr bwMode="auto">
            <a:xfrm>
              <a:off x="0" y="0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15" name="Line 46"/>
            <p:cNvSpPr>
              <a:spLocks noChangeShapeType="1"/>
            </p:cNvSpPr>
            <p:nvPr/>
          </p:nvSpPr>
          <p:spPr bwMode="auto">
            <a:xfrm>
              <a:off x="4" y="680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16" name="Line 47"/>
            <p:cNvSpPr>
              <a:spLocks noChangeShapeType="1"/>
            </p:cNvSpPr>
            <p:nvPr/>
          </p:nvSpPr>
          <p:spPr bwMode="auto">
            <a:xfrm flipV="1">
              <a:off x="555" y="26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17" name="Rectangle 48"/>
            <p:cNvSpPr>
              <a:spLocks noChangeArrowheads="1"/>
            </p:cNvSpPr>
            <p:nvPr/>
          </p:nvSpPr>
          <p:spPr bwMode="auto">
            <a:xfrm>
              <a:off x="698" y="165"/>
              <a:ext cx="227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 err="1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endParaRPr lang="en-US" altLang="zh-CN" sz="2800" b="1" i="1" baseline="-25000" dirty="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58414" name="Group 54"/>
          <p:cNvGrpSpPr>
            <a:grpSpLocks/>
          </p:cNvGrpSpPr>
          <p:nvPr/>
        </p:nvGrpSpPr>
        <p:grpSpPr bwMode="auto">
          <a:xfrm>
            <a:off x="8472488" y="2054388"/>
            <a:ext cx="565150" cy="1252538"/>
            <a:chOff x="0" y="0"/>
            <a:chExt cx="356" cy="789"/>
          </a:xfrm>
        </p:grpSpPr>
        <p:sp>
          <p:nvSpPr>
            <p:cNvPr id="55307" name="Rectangle 51"/>
            <p:cNvSpPr>
              <a:spLocks noChangeArrowheads="1"/>
            </p:cNvSpPr>
            <p:nvPr/>
          </p:nvSpPr>
          <p:spPr bwMode="auto">
            <a:xfrm>
              <a:off x="44" y="209"/>
              <a:ext cx="31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v</a:t>
              </a:r>
              <a:endParaRPr lang="en-US" altLang="zh-CN" sz="2800" b="1" i="1" baseline="-25000" dirty="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55308" name="Rectangle 52"/>
            <p:cNvSpPr>
              <a:spLocks noChangeArrowheads="1"/>
            </p:cNvSpPr>
            <p:nvPr/>
          </p:nvSpPr>
          <p:spPr bwMode="auto">
            <a:xfrm>
              <a:off x="0" y="0"/>
              <a:ext cx="267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+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55309" name="Rectangle 53"/>
            <p:cNvSpPr>
              <a:spLocks noChangeArrowheads="1"/>
            </p:cNvSpPr>
            <p:nvPr/>
          </p:nvSpPr>
          <p:spPr bwMode="auto">
            <a:xfrm>
              <a:off x="17" y="458"/>
              <a:ext cx="267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-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aphicFrame>
        <p:nvGraphicFramePr>
          <p:cNvPr id="5841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115403"/>
              </p:ext>
            </p:extLst>
          </p:nvPr>
        </p:nvGraphicFramePr>
        <p:xfrm>
          <a:off x="4468813" y="4593204"/>
          <a:ext cx="1524000" cy="94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1" name="公式" r:id="rId3" imgW="622080" imgH="431640" progId="Equation.3">
                  <p:embed/>
                </p:oleObj>
              </mc:Choice>
              <mc:Fallback>
                <p:oleObj name="公式" r:id="rId3" imgW="622080" imgH="431640" progId="Equation.3">
                  <p:embed/>
                  <p:pic>
                    <p:nvPicPr>
                      <p:cNvPr id="58418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13" y="4593204"/>
                        <a:ext cx="1524000" cy="945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19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980101"/>
              </p:ext>
            </p:extLst>
          </p:nvPr>
        </p:nvGraphicFramePr>
        <p:xfrm>
          <a:off x="7681498" y="4806072"/>
          <a:ext cx="1133475" cy="449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2" name="公式" r:id="rId5" imgW="419040" imgH="177480" progId="Equation.3">
                  <p:embed/>
                </p:oleObj>
              </mc:Choice>
              <mc:Fallback>
                <p:oleObj name="公式" r:id="rId5" imgW="419040" imgH="177480" progId="Equation.3">
                  <p:embed/>
                  <p:pic>
                    <p:nvPicPr>
                      <p:cNvPr id="58419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1498" y="4806072"/>
                        <a:ext cx="1133475" cy="449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2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719565"/>
              </p:ext>
            </p:extLst>
          </p:nvPr>
        </p:nvGraphicFramePr>
        <p:xfrm>
          <a:off x="5768976" y="5537474"/>
          <a:ext cx="1870075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63" name="公式" r:id="rId7" imgW="799920" imgH="431640" progId="Equation.3">
                  <p:embed/>
                </p:oleObj>
              </mc:Choice>
              <mc:Fallback>
                <p:oleObj name="公式" r:id="rId7" imgW="799920" imgH="431640" progId="Equation.3">
                  <p:embed/>
                  <p:pic>
                    <p:nvPicPr>
                      <p:cNvPr id="5842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976" y="5537474"/>
                        <a:ext cx="1870075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组合 52"/>
          <p:cNvGrpSpPr/>
          <p:nvPr/>
        </p:nvGrpSpPr>
        <p:grpSpPr>
          <a:xfrm>
            <a:off x="3756013" y="980605"/>
            <a:ext cx="1673225" cy="3527427"/>
            <a:chOff x="2195513" y="2638426"/>
            <a:chExt cx="1673225" cy="3527427"/>
          </a:xfrm>
        </p:grpSpPr>
        <p:grpSp>
          <p:nvGrpSpPr>
            <p:cNvPr id="54" name="Group 5"/>
            <p:cNvGrpSpPr>
              <a:grpSpLocks/>
            </p:cNvGrpSpPr>
            <p:nvPr/>
          </p:nvGrpSpPr>
          <p:grpSpPr bwMode="auto">
            <a:xfrm>
              <a:off x="2195513" y="2638426"/>
              <a:ext cx="1673225" cy="3527427"/>
              <a:chOff x="0" y="136"/>
              <a:chExt cx="1054" cy="2222"/>
            </a:xfrm>
          </p:grpSpPr>
          <p:sp>
            <p:nvSpPr>
              <p:cNvPr id="88" name="Line 9"/>
              <p:cNvSpPr>
                <a:spLocks noChangeShapeType="1"/>
              </p:cNvSpPr>
              <p:nvPr/>
            </p:nvSpPr>
            <p:spPr bwMode="auto">
              <a:xfrm>
                <a:off x="282" y="230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9" name="Line 11"/>
              <p:cNvSpPr>
                <a:spLocks noChangeShapeType="1"/>
              </p:cNvSpPr>
              <p:nvPr/>
            </p:nvSpPr>
            <p:spPr bwMode="auto">
              <a:xfrm>
                <a:off x="282" y="2102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0" name="Line 12"/>
              <p:cNvSpPr>
                <a:spLocks noChangeShapeType="1"/>
              </p:cNvSpPr>
              <p:nvPr/>
            </p:nvSpPr>
            <p:spPr bwMode="auto">
              <a:xfrm>
                <a:off x="282" y="1286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13"/>
              <p:cNvSpPr>
                <a:spLocks noChangeShapeType="1"/>
              </p:cNvSpPr>
              <p:nvPr/>
            </p:nvSpPr>
            <p:spPr bwMode="auto">
              <a:xfrm flipH="1">
                <a:off x="282" y="230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" name="Line 14"/>
              <p:cNvSpPr>
                <a:spLocks noChangeShapeType="1"/>
              </p:cNvSpPr>
              <p:nvPr/>
            </p:nvSpPr>
            <p:spPr bwMode="auto">
              <a:xfrm flipH="1">
                <a:off x="286" y="2246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" name="Rectangle 15"/>
              <p:cNvSpPr>
                <a:spLocks noChangeArrowheads="1"/>
              </p:cNvSpPr>
              <p:nvPr/>
            </p:nvSpPr>
            <p:spPr bwMode="auto">
              <a:xfrm>
                <a:off x="400" y="374"/>
                <a:ext cx="389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1</a:t>
                </a:r>
              </a:p>
            </p:txBody>
          </p:sp>
          <p:sp>
            <p:nvSpPr>
              <p:cNvPr id="94" name="Rectangle 16"/>
              <p:cNvSpPr>
                <a:spLocks noChangeArrowheads="1"/>
              </p:cNvSpPr>
              <p:nvPr/>
            </p:nvSpPr>
            <p:spPr bwMode="auto">
              <a:xfrm>
                <a:off x="424" y="902"/>
                <a:ext cx="389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2</a:t>
                </a:r>
              </a:p>
            </p:txBody>
          </p:sp>
          <p:sp>
            <p:nvSpPr>
              <p:cNvPr id="95" name="Rectangle 17"/>
              <p:cNvSpPr>
                <a:spLocks noChangeArrowheads="1"/>
              </p:cNvSpPr>
              <p:nvPr/>
            </p:nvSpPr>
            <p:spPr bwMode="auto">
              <a:xfrm>
                <a:off x="424" y="1718"/>
                <a:ext cx="389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n</a:t>
                </a:r>
              </a:p>
            </p:txBody>
          </p:sp>
          <p:sp>
            <p:nvSpPr>
              <p:cNvPr id="96" name="Rectangle 18"/>
              <p:cNvSpPr>
                <a:spLocks noChangeArrowheads="1"/>
              </p:cNvSpPr>
              <p:nvPr/>
            </p:nvSpPr>
            <p:spPr bwMode="auto">
              <a:xfrm>
                <a:off x="0" y="136"/>
                <a:ext cx="768" cy="222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grpSp>
          <p:nvGrpSpPr>
            <p:cNvPr id="55" name="组合 54"/>
            <p:cNvGrpSpPr/>
            <p:nvPr/>
          </p:nvGrpSpPr>
          <p:grpSpPr>
            <a:xfrm rot="5400000">
              <a:off x="2197895" y="3164004"/>
              <a:ext cx="890587" cy="279078"/>
              <a:chOff x="4065587" y="2309974"/>
              <a:chExt cx="890587" cy="279078"/>
            </a:xfrm>
          </p:grpSpPr>
          <p:grpSp>
            <p:nvGrpSpPr>
              <p:cNvPr id="78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81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2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3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5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7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79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 rot="5400000">
              <a:off x="2197894" y="4045089"/>
              <a:ext cx="890587" cy="279078"/>
              <a:chOff x="4065587" y="2309974"/>
              <a:chExt cx="890587" cy="279078"/>
            </a:xfrm>
          </p:grpSpPr>
          <p:grpSp>
            <p:nvGrpSpPr>
              <p:cNvPr id="68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71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2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3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4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5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6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7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9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 rot="5400000">
              <a:off x="2197893" y="5418682"/>
              <a:ext cx="890587" cy="279078"/>
              <a:chOff x="4065587" y="2309974"/>
              <a:chExt cx="890587" cy="279078"/>
            </a:xfrm>
          </p:grpSpPr>
          <p:grpSp>
            <p:nvGrpSpPr>
              <p:cNvPr id="58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61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2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3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4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5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6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7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59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7103920" y="1989302"/>
            <a:ext cx="1525586" cy="1368427"/>
            <a:chOff x="5567364" y="3692526"/>
            <a:chExt cx="1525586" cy="1368427"/>
          </a:xfrm>
        </p:grpSpPr>
        <p:grpSp>
          <p:nvGrpSpPr>
            <p:cNvPr id="98" name="Group 61"/>
            <p:cNvGrpSpPr>
              <a:grpSpLocks/>
            </p:cNvGrpSpPr>
            <p:nvPr/>
          </p:nvGrpSpPr>
          <p:grpSpPr bwMode="auto">
            <a:xfrm>
              <a:off x="5567364" y="3692526"/>
              <a:ext cx="1525586" cy="1368427"/>
              <a:chOff x="-100" y="88"/>
              <a:chExt cx="961" cy="862"/>
            </a:xfrm>
          </p:grpSpPr>
          <p:sp>
            <p:nvSpPr>
              <p:cNvPr id="109" name="Line 43"/>
              <p:cNvSpPr>
                <a:spLocks noChangeShapeType="1"/>
              </p:cNvSpPr>
              <p:nvPr/>
            </p:nvSpPr>
            <p:spPr bwMode="auto">
              <a:xfrm>
                <a:off x="122" y="711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0" name="Line 44"/>
              <p:cNvSpPr>
                <a:spLocks noChangeShapeType="1"/>
              </p:cNvSpPr>
              <p:nvPr/>
            </p:nvSpPr>
            <p:spPr bwMode="auto">
              <a:xfrm flipH="1">
                <a:off x="141" y="180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1" name="Rectangle 45"/>
              <p:cNvSpPr>
                <a:spLocks noChangeArrowheads="1"/>
              </p:cNvSpPr>
              <p:nvPr/>
            </p:nvSpPr>
            <p:spPr bwMode="auto">
              <a:xfrm>
                <a:off x="256" y="381"/>
                <a:ext cx="333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endParaRPr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112" name="Rectangle 48"/>
              <p:cNvSpPr>
                <a:spLocks noChangeArrowheads="1"/>
              </p:cNvSpPr>
              <p:nvPr/>
            </p:nvSpPr>
            <p:spPr bwMode="auto">
              <a:xfrm>
                <a:off x="-100" y="88"/>
                <a:ext cx="589" cy="86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13" name="Line 49"/>
              <p:cNvSpPr>
                <a:spLocks noChangeShapeType="1"/>
              </p:cNvSpPr>
              <p:nvPr/>
            </p:nvSpPr>
            <p:spPr bwMode="auto">
              <a:xfrm>
                <a:off x="133" y="175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4" name="Line 57"/>
              <p:cNvSpPr>
                <a:spLocks noChangeShapeType="1"/>
              </p:cNvSpPr>
              <p:nvPr/>
            </p:nvSpPr>
            <p:spPr bwMode="auto">
              <a:xfrm flipH="1">
                <a:off x="133" y="861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 rot="5400000">
              <a:off x="5601580" y="4185329"/>
              <a:ext cx="681020" cy="279078"/>
              <a:chOff x="4065587" y="2309974"/>
              <a:chExt cx="681020" cy="279078"/>
            </a:xfrm>
          </p:grpSpPr>
          <p:grpSp>
            <p:nvGrpSpPr>
              <p:cNvPr id="100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02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4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5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6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7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8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01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036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8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8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8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ChangeArrowheads="1"/>
          </p:cNvSpPr>
          <p:nvPr/>
        </p:nvSpPr>
        <p:spPr bwMode="auto">
          <a:xfrm>
            <a:off x="2063750" y="764705"/>
            <a:ext cx="6478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并联电阻单口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15" name="Object 23"/>
              <p:cNvSpPr txBox="1"/>
              <p:nvPr/>
            </p:nvSpPr>
            <p:spPr bwMode="auto">
              <a:xfrm>
                <a:off x="2229643" y="4822624"/>
                <a:ext cx="2827339" cy="12726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9415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9643" y="4822624"/>
                <a:ext cx="2827339" cy="12726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416" name="Group 37"/>
          <p:cNvGrpSpPr>
            <a:grpSpLocks/>
          </p:cNvGrpSpPr>
          <p:nvPr/>
        </p:nvGrpSpPr>
        <p:grpSpPr bwMode="auto">
          <a:xfrm>
            <a:off x="5414963" y="3326557"/>
            <a:ext cx="1447800" cy="1398587"/>
            <a:chOff x="0" y="0"/>
            <a:chExt cx="912" cy="881"/>
          </a:xfrm>
        </p:grpSpPr>
        <p:sp>
          <p:nvSpPr>
            <p:cNvPr id="56379" name="Oval 26"/>
            <p:cNvSpPr>
              <a:spLocks noChangeArrowheads="1"/>
            </p:cNvSpPr>
            <p:nvPr/>
          </p:nvSpPr>
          <p:spPr bwMode="auto">
            <a:xfrm>
              <a:off x="342" y="292"/>
              <a:ext cx="309" cy="30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6380" name="Line 27"/>
            <p:cNvSpPr>
              <a:spLocks noChangeShapeType="1"/>
            </p:cNvSpPr>
            <p:nvPr/>
          </p:nvSpPr>
          <p:spPr bwMode="auto">
            <a:xfrm>
              <a:off x="499" y="107"/>
              <a:ext cx="0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56381" name="Line 29"/>
            <p:cNvSpPr>
              <a:spLocks noChangeShapeType="1"/>
            </p:cNvSpPr>
            <p:nvPr/>
          </p:nvSpPr>
          <p:spPr bwMode="auto">
            <a:xfrm>
              <a:off x="0" y="107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82" name="Line 30"/>
            <p:cNvSpPr>
              <a:spLocks noChangeShapeType="1"/>
            </p:cNvSpPr>
            <p:nvPr/>
          </p:nvSpPr>
          <p:spPr bwMode="auto">
            <a:xfrm>
              <a:off x="0" y="787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83" name="Rectangle 34"/>
            <p:cNvSpPr>
              <a:spLocks noChangeArrowheads="1"/>
            </p:cNvSpPr>
            <p:nvPr/>
          </p:nvSpPr>
          <p:spPr bwMode="auto">
            <a:xfrm>
              <a:off x="619" y="258"/>
              <a:ext cx="27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v</a:t>
              </a:r>
              <a:endParaRPr lang="en-US" altLang="zh-CN" sz="2800" b="1" i="1" baseline="-25000" dirty="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56384" name="Rectangle 35"/>
            <p:cNvSpPr>
              <a:spLocks noChangeArrowheads="1"/>
            </p:cNvSpPr>
            <p:nvPr/>
          </p:nvSpPr>
          <p:spPr bwMode="auto">
            <a:xfrm>
              <a:off x="598" y="0"/>
              <a:ext cx="27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+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56385" name="Rectangle 36"/>
            <p:cNvSpPr>
              <a:spLocks noChangeArrowheads="1"/>
            </p:cNvSpPr>
            <p:nvPr/>
          </p:nvSpPr>
          <p:spPr bwMode="auto">
            <a:xfrm>
              <a:off x="640" y="550"/>
              <a:ext cx="27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-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59424" name="Group 40"/>
          <p:cNvGrpSpPr>
            <a:grpSpLocks/>
          </p:cNvGrpSpPr>
          <p:nvPr/>
        </p:nvGrpSpPr>
        <p:grpSpPr bwMode="auto">
          <a:xfrm>
            <a:off x="5537200" y="3022130"/>
            <a:ext cx="431800" cy="525463"/>
            <a:chOff x="0" y="0"/>
            <a:chExt cx="272" cy="331"/>
          </a:xfrm>
        </p:grpSpPr>
        <p:sp>
          <p:nvSpPr>
            <p:cNvPr id="56377" name="Rectangle 38"/>
            <p:cNvSpPr>
              <a:spLocks noChangeArrowheads="1"/>
            </p:cNvSpPr>
            <p:nvPr/>
          </p:nvSpPr>
          <p:spPr bwMode="auto">
            <a:xfrm>
              <a:off x="0" y="0"/>
              <a:ext cx="27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 err="1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endParaRPr lang="en-US" altLang="zh-CN" sz="2800" b="1" i="1" baseline="-25000" dirty="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H="1">
              <a:off x="6" y="307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427" name="AutoShape 41"/>
          <p:cNvSpPr>
            <a:spLocks noChangeArrowheads="1"/>
          </p:cNvSpPr>
          <p:nvPr/>
        </p:nvSpPr>
        <p:spPr bwMode="auto">
          <a:xfrm>
            <a:off x="6024564" y="1802231"/>
            <a:ext cx="433387" cy="737996"/>
          </a:xfrm>
          <a:prstGeom prst="rightArrow">
            <a:avLst>
              <a:gd name="adj1" fmla="val 50000"/>
              <a:gd name="adj2" fmla="val 25092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59464" name="Group 78"/>
          <p:cNvGrpSpPr>
            <a:grpSpLocks/>
          </p:cNvGrpSpPr>
          <p:nvPr/>
        </p:nvGrpSpPr>
        <p:grpSpPr bwMode="auto">
          <a:xfrm>
            <a:off x="8604250" y="3309468"/>
            <a:ext cx="1447800" cy="1398587"/>
            <a:chOff x="0" y="0"/>
            <a:chExt cx="912" cy="881"/>
          </a:xfrm>
        </p:grpSpPr>
        <p:sp>
          <p:nvSpPr>
            <p:cNvPr id="56337" name="Oval 79"/>
            <p:cNvSpPr>
              <a:spLocks noChangeArrowheads="1"/>
            </p:cNvSpPr>
            <p:nvPr/>
          </p:nvSpPr>
          <p:spPr bwMode="auto">
            <a:xfrm>
              <a:off x="342" y="292"/>
              <a:ext cx="309" cy="30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6338" name="Line 80"/>
            <p:cNvSpPr>
              <a:spLocks noChangeShapeType="1"/>
            </p:cNvSpPr>
            <p:nvPr/>
          </p:nvSpPr>
          <p:spPr bwMode="auto">
            <a:xfrm>
              <a:off x="499" y="107"/>
              <a:ext cx="0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56339" name="Line 81"/>
            <p:cNvSpPr>
              <a:spLocks noChangeShapeType="1"/>
            </p:cNvSpPr>
            <p:nvPr/>
          </p:nvSpPr>
          <p:spPr bwMode="auto">
            <a:xfrm>
              <a:off x="0" y="107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40" name="Line 82"/>
            <p:cNvSpPr>
              <a:spLocks noChangeShapeType="1"/>
            </p:cNvSpPr>
            <p:nvPr/>
          </p:nvSpPr>
          <p:spPr bwMode="auto">
            <a:xfrm>
              <a:off x="0" y="787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41" name="Rectangle 83"/>
            <p:cNvSpPr>
              <a:spLocks noChangeArrowheads="1"/>
            </p:cNvSpPr>
            <p:nvPr/>
          </p:nvSpPr>
          <p:spPr bwMode="auto">
            <a:xfrm>
              <a:off x="619" y="258"/>
              <a:ext cx="27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v</a:t>
              </a:r>
              <a:endParaRPr lang="en-US" altLang="zh-CN" sz="2800" b="1" i="1" baseline="-25000" dirty="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56342" name="Rectangle 84"/>
            <p:cNvSpPr>
              <a:spLocks noChangeArrowheads="1"/>
            </p:cNvSpPr>
            <p:nvPr/>
          </p:nvSpPr>
          <p:spPr bwMode="auto">
            <a:xfrm>
              <a:off x="598" y="0"/>
              <a:ext cx="27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+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56343" name="Rectangle 85"/>
            <p:cNvSpPr>
              <a:spLocks noChangeArrowheads="1"/>
            </p:cNvSpPr>
            <p:nvPr/>
          </p:nvSpPr>
          <p:spPr bwMode="auto">
            <a:xfrm>
              <a:off x="640" y="550"/>
              <a:ext cx="27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-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59472" name="Group 86"/>
          <p:cNvGrpSpPr>
            <a:grpSpLocks/>
          </p:cNvGrpSpPr>
          <p:nvPr/>
        </p:nvGrpSpPr>
        <p:grpSpPr bwMode="auto">
          <a:xfrm>
            <a:off x="8726488" y="2990380"/>
            <a:ext cx="431800" cy="525463"/>
            <a:chOff x="0" y="0"/>
            <a:chExt cx="272" cy="331"/>
          </a:xfrm>
        </p:grpSpPr>
        <p:sp>
          <p:nvSpPr>
            <p:cNvPr id="56335" name="Rectangle 87"/>
            <p:cNvSpPr>
              <a:spLocks noChangeArrowheads="1"/>
            </p:cNvSpPr>
            <p:nvPr/>
          </p:nvSpPr>
          <p:spPr bwMode="auto">
            <a:xfrm>
              <a:off x="0" y="0"/>
              <a:ext cx="27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 err="1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endParaRPr lang="en-US" altLang="zh-CN" sz="2800" b="1" i="1" baseline="-25000" dirty="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56336" name="Line 88"/>
            <p:cNvSpPr>
              <a:spLocks noChangeShapeType="1"/>
            </p:cNvSpPr>
            <p:nvPr/>
          </p:nvSpPr>
          <p:spPr bwMode="auto">
            <a:xfrm flipH="1">
              <a:off x="6" y="307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475" name="Object 83"/>
              <p:cNvSpPr txBox="1"/>
              <p:nvPr/>
            </p:nvSpPr>
            <p:spPr bwMode="auto">
              <a:xfrm>
                <a:off x="7318375" y="5219180"/>
                <a:ext cx="1828800" cy="6813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3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𝐺𝑣</m:t>
                      </m:r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59475" name="Object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8375" y="5219180"/>
                <a:ext cx="1828800" cy="6813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9476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727935"/>
              </p:ext>
            </p:extLst>
          </p:nvPr>
        </p:nvGraphicFramePr>
        <p:xfrm>
          <a:off x="4977606" y="5682152"/>
          <a:ext cx="196056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7" name="公式" r:id="rId5" imgW="825480" imgH="431640" progId="Equation.3">
                  <p:embed/>
                </p:oleObj>
              </mc:Choice>
              <mc:Fallback>
                <p:oleObj name="公式" r:id="rId5" imgW="825480" imgH="431640" progId="Equation.3">
                  <p:embed/>
                  <p:pic>
                    <p:nvPicPr>
                      <p:cNvPr id="59476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7606" y="5682152"/>
                        <a:ext cx="1960563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2254250" y="1485430"/>
            <a:ext cx="3201988" cy="1476379"/>
            <a:chOff x="730250" y="1917701"/>
            <a:chExt cx="3201988" cy="1476379"/>
          </a:xfrm>
        </p:grpSpPr>
        <p:grpSp>
          <p:nvGrpSpPr>
            <p:cNvPr id="59395" name="Group 5"/>
            <p:cNvGrpSpPr>
              <a:grpSpLocks/>
            </p:cNvGrpSpPr>
            <p:nvPr/>
          </p:nvGrpSpPr>
          <p:grpSpPr bwMode="auto">
            <a:xfrm>
              <a:off x="730250" y="1917701"/>
              <a:ext cx="3201988" cy="1476379"/>
              <a:chOff x="0" y="45"/>
              <a:chExt cx="2017" cy="930"/>
            </a:xfrm>
          </p:grpSpPr>
          <p:sp>
            <p:nvSpPr>
              <p:cNvPr id="56388" name="Line 8"/>
              <p:cNvSpPr>
                <a:spLocks noChangeShapeType="1"/>
              </p:cNvSpPr>
              <p:nvPr/>
            </p:nvSpPr>
            <p:spPr bwMode="auto">
              <a:xfrm flipH="1">
                <a:off x="141" y="173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389" name="Rectangle 9"/>
              <p:cNvSpPr>
                <a:spLocks noChangeArrowheads="1"/>
              </p:cNvSpPr>
              <p:nvPr/>
            </p:nvSpPr>
            <p:spPr bwMode="auto">
              <a:xfrm>
                <a:off x="256" y="374"/>
                <a:ext cx="389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G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1</a:t>
                </a:r>
              </a:p>
            </p:txBody>
          </p:sp>
          <p:sp>
            <p:nvSpPr>
              <p:cNvPr id="56390" name="Rectangle 10"/>
              <p:cNvSpPr>
                <a:spLocks noChangeArrowheads="1"/>
              </p:cNvSpPr>
              <p:nvPr/>
            </p:nvSpPr>
            <p:spPr bwMode="auto">
              <a:xfrm>
                <a:off x="747" y="374"/>
                <a:ext cx="389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G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2</a:t>
                </a:r>
              </a:p>
            </p:txBody>
          </p:sp>
          <p:sp>
            <p:nvSpPr>
              <p:cNvPr id="56391" name="Rectangle 11"/>
              <p:cNvSpPr>
                <a:spLocks noChangeArrowheads="1"/>
              </p:cNvSpPr>
              <p:nvPr/>
            </p:nvSpPr>
            <p:spPr bwMode="auto">
              <a:xfrm>
                <a:off x="1628" y="374"/>
                <a:ext cx="389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G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n</a:t>
                </a:r>
              </a:p>
            </p:txBody>
          </p:sp>
          <p:sp>
            <p:nvSpPr>
              <p:cNvPr id="56392" name="Rectangle 12"/>
              <p:cNvSpPr>
                <a:spLocks noChangeArrowheads="1"/>
              </p:cNvSpPr>
              <p:nvPr/>
            </p:nvSpPr>
            <p:spPr bwMode="auto">
              <a:xfrm>
                <a:off x="0" y="45"/>
                <a:ext cx="1973" cy="93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6400" name="Line 20"/>
              <p:cNvSpPr>
                <a:spLocks noChangeShapeType="1"/>
              </p:cNvSpPr>
              <p:nvPr/>
            </p:nvSpPr>
            <p:spPr bwMode="auto">
              <a:xfrm flipH="1">
                <a:off x="1284" y="173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401" name="Line 21"/>
              <p:cNvSpPr>
                <a:spLocks noChangeShapeType="1"/>
              </p:cNvSpPr>
              <p:nvPr/>
            </p:nvSpPr>
            <p:spPr bwMode="auto">
              <a:xfrm flipH="1">
                <a:off x="133" y="854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402" name="Line 22"/>
              <p:cNvSpPr>
                <a:spLocks noChangeShapeType="1"/>
              </p:cNvSpPr>
              <p:nvPr/>
            </p:nvSpPr>
            <p:spPr bwMode="auto">
              <a:xfrm flipH="1">
                <a:off x="1276" y="854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403" name="Line 23"/>
              <p:cNvSpPr>
                <a:spLocks noChangeShapeType="1"/>
              </p:cNvSpPr>
              <p:nvPr/>
            </p:nvSpPr>
            <p:spPr bwMode="auto">
              <a:xfrm>
                <a:off x="875" y="173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404" name="Line 24"/>
              <p:cNvSpPr>
                <a:spLocks noChangeShapeType="1"/>
              </p:cNvSpPr>
              <p:nvPr/>
            </p:nvSpPr>
            <p:spPr bwMode="auto">
              <a:xfrm>
                <a:off x="867" y="854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 rot="5400000">
              <a:off x="406827" y="2523238"/>
              <a:ext cx="1087699" cy="279078"/>
              <a:chOff x="3969156" y="2309974"/>
              <a:chExt cx="1087699" cy="279078"/>
            </a:xfrm>
          </p:grpSpPr>
          <p:grpSp>
            <p:nvGrpSpPr>
              <p:cNvPr id="86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89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0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1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2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3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4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87" name="Line 66"/>
              <p:cNvSpPr>
                <a:spLocks noChangeShapeType="1"/>
              </p:cNvSpPr>
              <p:nvPr/>
            </p:nvSpPr>
            <p:spPr bwMode="auto">
              <a:xfrm rot="5400000">
                <a:off x="4903855" y="2301358"/>
                <a:ext cx="0" cy="306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8" name="Line 66"/>
              <p:cNvSpPr>
                <a:spLocks noChangeShapeType="1"/>
              </p:cNvSpPr>
              <p:nvPr/>
            </p:nvSpPr>
            <p:spPr bwMode="auto">
              <a:xfrm rot="5400000">
                <a:off x="4122156" y="2301039"/>
                <a:ext cx="0" cy="306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6" name="组合 95"/>
            <p:cNvGrpSpPr/>
            <p:nvPr/>
          </p:nvGrpSpPr>
          <p:grpSpPr>
            <a:xfrm rot="5400000">
              <a:off x="1211133" y="2517013"/>
              <a:ext cx="1087699" cy="279078"/>
              <a:chOff x="3969156" y="2309974"/>
              <a:chExt cx="1087699" cy="279078"/>
            </a:xfrm>
          </p:grpSpPr>
          <p:grpSp>
            <p:nvGrpSpPr>
              <p:cNvPr id="97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00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1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2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4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5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6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8" name="Line 66"/>
              <p:cNvSpPr>
                <a:spLocks noChangeShapeType="1"/>
              </p:cNvSpPr>
              <p:nvPr/>
            </p:nvSpPr>
            <p:spPr bwMode="auto">
              <a:xfrm rot="5400000">
                <a:off x="4903855" y="2301358"/>
                <a:ext cx="0" cy="306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9" name="Line 66"/>
              <p:cNvSpPr>
                <a:spLocks noChangeShapeType="1"/>
              </p:cNvSpPr>
              <p:nvPr/>
            </p:nvSpPr>
            <p:spPr bwMode="auto">
              <a:xfrm rot="5400000">
                <a:off x="4122156" y="2301039"/>
                <a:ext cx="0" cy="306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 rot="5400000">
              <a:off x="2583514" y="2518600"/>
              <a:ext cx="1087699" cy="279078"/>
              <a:chOff x="3969156" y="2309974"/>
              <a:chExt cx="1087699" cy="279078"/>
            </a:xfrm>
          </p:grpSpPr>
          <p:grpSp>
            <p:nvGrpSpPr>
              <p:cNvPr id="108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11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2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3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4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5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6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7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09" name="Line 66"/>
              <p:cNvSpPr>
                <a:spLocks noChangeShapeType="1"/>
              </p:cNvSpPr>
              <p:nvPr/>
            </p:nvSpPr>
            <p:spPr bwMode="auto">
              <a:xfrm rot="5400000">
                <a:off x="4903855" y="2301358"/>
                <a:ext cx="0" cy="306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0" name="Line 66"/>
              <p:cNvSpPr>
                <a:spLocks noChangeShapeType="1"/>
              </p:cNvSpPr>
              <p:nvPr/>
            </p:nvSpPr>
            <p:spPr bwMode="auto">
              <a:xfrm rot="5400000">
                <a:off x="4122156" y="2301039"/>
                <a:ext cx="0" cy="306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7032628" y="1448918"/>
            <a:ext cx="1582736" cy="1476379"/>
            <a:chOff x="5508627" y="1881188"/>
            <a:chExt cx="1582736" cy="1476379"/>
          </a:xfrm>
        </p:grpSpPr>
        <p:grpSp>
          <p:nvGrpSpPr>
            <p:cNvPr id="59428" name="Group 42"/>
            <p:cNvGrpSpPr>
              <a:grpSpLocks/>
            </p:cNvGrpSpPr>
            <p:nvPr/>
          </p:nvGrpSpPr>
          <p:grpSpPr bwMode="auto">
            <a:xfrm>
              <a:off x="5508627" y="1881188"/>
              <a:ext cx="1582736" cy="1476379"/>
              <a:chOff x="-136" y="77"/>
              <a:chExt cx="997" cy="930"/>
            </a:xfrm>
          </p:grpSpPr>
          <p:sp>
            <p:nvSpPr>
              <p:cNvPr id="56372" name="Line 45"/>
              <p:cNvSpPr>
                <a:spLocks noChangeShapeType="1"/>
              </p:cNvSpPr>
              <p:nvPr/>
            </p:nvSpPr>
            <p:spPr bwMode="auto">
              <a:xfrm flipH="1">
                <a:off x="141" y="180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373" name="Rectangle 46"/>
              <p:cNvSpPr>
                <a:spLocks noChangeArrowheads="1"/>
              </p:cNvSpPr>
              <p:nvPr/>
            </p:nvSpPr>
            <p:spPr bwMode="auto">
              <a:xfrm>
                <a:off x="256" y="381"/>
                <a:ext cx="333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G</a:t>
                </a:r>
                <a:endParaRPr lang="en-US" altLang="zh-CN" sz="2800" b="1" baseline="-25000" dirty="0">
                  <a:latin typeface="Times New Roman" panose="02020603050405020304" pitchFamily="18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56374" name="Rectangle 47"/>
              <p:cNvSpPr>
                <a:spLocks noChangeArrowheads="1"/>
              </p:cNvSpPr>
              <p:nvPr/>
            </p:nvSpPr>
            <p:spPr bwMode="auto">
              <a:xfrm>
                <a:off x="-136" y="77"/>
                <a:ext cx="589" cy="93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6376" name="Line 49"/>
              <p:cNvSpPr>
                <a:spLocks noChangeShapeType="1"/>
              </p:cNvSpPr>
              <p:nvPr/>
            </p:nvSpPr>
            <p:spPr bwMode="auto">
              <a:xfrm flipH="1">
                <a:off x="133" y="861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 rot="5400000">
              <a:off x="5401339" y="2438841"/>
              <a:ext cx="1087699" cy="279078"/>
              <a:chOff x="3969156" y="2309974"/>
              <a:chExt cx="1087699" cy="279078"/>
            </a:xfrm>
          </p:grpSpPr>
          <p:grpSp>
            <p:nvGrpSpPr>
              <p:cNvPr id="130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33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4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5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6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7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8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9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31" name="Line 66"/>
              <p:cNvSpPr>
                <a:spLocks noChangeShapeType="1"/>
              </p:cNvSpPr>
              <p:nvPr/>
            </p:nvSpPr>
            <p:spPr bwMode="auto">
              <a:xfrm rot="5400000">
                <a:off x="4903855" y="2301358"/>
                <a:ext cx="0" cy="306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" name="Line 66"/>
              <p:cNvSpPr>
                <a:spLocks noChangeShapeType="1"/>
              </p:cNvSpPr>
              <p:nvPr/>
            </p:nvSpPr>
            <p:spPr bwMode="auto">
              <a:xfrm rot="5400000">
                <a:off x="4122156" y="2301039"/>
                <a:ext cx="0" cy="306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42" name="组合 141"/>
          <p:cNvGrpSpPr/>
          <p:nvPr/>
        </p:nvGrpSpPr>
        <p:grpSpPr>
          <a:xfrm>
            <a:off x="2254250" y="3356298"/>
            <a:ext cx="3201988" cy="1368427"/>
            <a:chOff x="730250" y="1973264"/>
            <a:chExt cx="3201988" cy="1368427"/>
          </a:xfrm>
        </p:grpSpPr>
        <p:grpSp>
          <p:nvGrpSpPr>
            <p:cNvPr id="143" name="Group 5"/>
            <p:cNvGrpSpPr>
              <a:grpSpLocks/>
            </p:cNvGrpSpPr>
            <p:nvPr/>
          </p:nvGrpSpPr>
          <p:grpSpPr bwMode="auto">
            <a:xfrm>
              <a:off x="730250" y="1973264"/>
              <a:ext cx="3201988" cy="1368427"/>
              <a:chOff x="0" y="80"/>
              <a:chExt cx="2017" cy="862"/>
            </a:xfrm>
          </p:grpSpPr>
          <p:sp>
            <p:nvSpPr>
              <p:cNvPr id="177" name="Line 8"/>
              <p:cNvSpPr>
                <a:spLocks noChangeShapeType="1"/>
              </p:cNvSpPr>
              <p:nvPr/>
            </p:nvSpPr>
            <p:spPr bwMode="auto">
              <a:xfrm flipH="1">
                <a:off x="141" y="173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8" name="Rectangle 9"/>
              <p:cNvSpPr>
                <a:spLocks noChangeArrowheads="1"/>
              </p:cNvSpPr>
              <p:nvPr/>
            </p:nvSpPr>
            <p:spPr bwMode="auto">
              <a:xfrm>
                <a:off x="256" y="374"/>
                <a:ext cx="389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G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1</a:t>
                </a:r>
              </a:p>
            </p:txBody>
          </p:sp>
          <p:sp>
            <p:nvSpPr>
              <p:cNvPr id="179" name="Rectangle 10"/>
              <p:cNvSpPr>
                <a:spLocks noChangeArrowheads="1"/>
              </p:cNvSpPr>
              <p:nvPr/>
            </p:nvSpPr>
            <p:spPr bwMode="auto">
              <a:xfrm>
                <a:off x="747" y="374"/>
                <a:ext cx="389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G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2</a:t>
                </a:r>
              </a:p>
            </p:txBody>
          </p:sp>
          <p:sp>
            <p:nvSpPr>
              <p:cNvPr id="180" name="Rectangle 11"/>
              <p:cNvSpPr>
                <a:spLocks noChangeArrowheads="1"/>
              </p:cNvSpPr>
              <p:nvPr/>
            </p:nvSpPr>
            <p:spPr bwMode="auto">
              <a:xfrm>
                <a:off x="1628" y="374"/>
                <a:ext cx="389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G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n</a:t>
                </a:r>
              </a:p>
            </p:txBody>
          </p:sp>
          <p:sp>
            <p:nvSpPr>
              <p:cNvPr id="181" name="Rectangle 12"/>
              <p:cNvSpPr>
                <a:spLocks noChangeArrowheads="1"/>
              </p:cNvSpPr>
              <p:nvPr/>
            </p:nvSpPr>
            <p:spPr bwMode="auto">
              <a:xfrm>
                <a:off x="0" y="80"/>
                <a:ext cx="1905" cy="86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182" name="Line 20"/>
              <p:cNvSpPr>
                <a:spLocks noChangeShapeType="1"/>
              </p:cNvSpPr>
              <p:nvPr/>
            </p:nvSpPr>
            <p:spPr bwMode="auto">
              <a:xfrm flipH="1">
                <a:off x="1284" y="173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3" name="Line 21"/>
              <p:cNvSpPr>
                <a:spLocks noChangeShapeType="1"/>
              </p:cNvSpPr>
              <p:nvPr/>
            </p:nvSpPr>
            <p:spPr bwMode="auto">
              <a:xfrm flipH="1">
                <a:off x="133" y="854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" name="Line 22"/>
              <p:cNvSpPr>
                <a:spLocks noChangeShapeType="1"/>
              </p:cNvSpPr>
              <p:nvPr/>
            </p:nvSpPr>
            <p:spPr bwMode="auto">
              <a:xfrm flipH="1">
                <a:off x="1276" y="854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5" name="Line 23"/>
              <p:cNvSpPr>
                <a:spLocks noChangeShapeType="1"/>
              </p:cNvSpPr>
              <p:nvPr/>
            </p:nvSpPr>
            <p:spPr bwMode="auto">
              <a:xfrm>
                <a:off x="875" y="173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6" name="Line 24"/>
              <p:cNvSpPr>
                <a:spLocks noChangeShapeType="1"/>
              </p:cNvSpPr>
              <p:nvPr/>
            </p:nvSpPr>
            <p:spPr bwMode="auto">
              <a:xfrm>
                <a:off x="867" y="854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4" name="组合 143"/>
            <p:cNvGrpSpPr/>
            <p:nvPr/>
          </p:nvGrpSpPr>
          <p:grpSpPr>
            <a:xfrm rot="5400000">
              <a:off x="406827" y="2523238"/>
              <a:ext cx="1087699" cy="279078"/>
              <a:chOff x="3969156" y="2309974"/>
              <a:chExt cx="1087699" cy="279078"/>
            </a:xfrm>
          </p:grpSpPr>
          <p:grpSp>
            <p:nvGrpSpPr>
              <p:cNvPr id="167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70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1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2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3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4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5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6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68" name="Line 66"/>
              <p:cNvSpPr>
                <a:spLocks noChangeShapeType="1"/>
              </p:cNvSpPr>
              <p:nvPr/>
            </p:nvSpPr>
            <p:spPr bwMode="auto">
              <a:xfrm rot="5400000">
                <a:off x="4903855" y="2301358"/>
                <a:ext cx="0" cy="306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9" name="Line 66"/>
              <p:cNvSpPr>
                <a:spLocks noChangeShapeType="1"/>
              </p:cNvSpPr>
              <p:nvPr/>
            </p:nvSpPr>
            <p:spPr bwMode="auto">
              <a:xfrm rot="5400000">
                <a:off x="4122156" y="2301039"/>
                <a:ext cx="0" cy="306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 rot="5400000">
              <a:off x="1211133" y="2517013"/>
              <a:ext cx="1087699" cy="279078"/>
              <a:chOff x="3969156" y="2309974"/>
              <a:chExt cx="1087699" cy="279078"/>
            </a:xfrm>
          </p:grpSpPr>
          <p:grpSp>
            <p:nvGrpSpPr>
              <p:cNvPr id="157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60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1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2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3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4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5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6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58" name="Line 66"/>
              <p:cNvSpPr>
                <a:spLocks noChangeShapeType="1"/>
              </p:cNvSpPr>
              <p:nvPr/>
            </p:nvSpPr>
            <p:spPr bwMode="auto">
              <a:xfrm rot="5400000">
                <a:off x="4903855" y="2301358"/>
                <a:ext cx="0" cy="306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9" name="Line 66"/>
              <p:cNvSpPr>
                <a:spLocks noChangeShapeType="1"/>
              </p:cNvSpPr>
              <p:nvPr/>
            </p:nvSpPr>
            <p:spPr bwMode="auto">
              <a:xfrm rot="5400000">
                <a:off x="4122156" y="2301039"/>
                <a:ext cx="0" cy="306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 rot="5400000">
              <a:off x="2583514" y="2518600"/>
              <a:ext cx="1087699" cy="279078"/>
              <a:chOff x="3969156" y="2309974"/>
              <a:chExt cx="1087699" cy="279078"/>
            </a:xfrm>
          </p:grpSpPr>
          <p:grpSp>
            <p:nvGrpSpPr>
              <p:cNvPr id="147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50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1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2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3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5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6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48" name="Line 66"/>
              <p:cNvSpPr>
                <a:spLocks noChangeShapeType="1"/>
              </p:cNvSpPr>
              <p:nvPr/>
            </p:nvSpPr>
            <p:spPr bwMode="auto">
              <a:xfrm rot="5400000">
                <a:off x="4903855" y="2301358"/>
                <a:ext cx="0" cy="306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9" name="Line 66"/>
              <p:cNvSpPr>
                <a:spLocks noChangeShapeType="1"/>
              </p:cNvSpPr>
              <p:nvPr/>
            </p:nvSpPr>
            <p:spPr bwMode="auto">
              <a:xfrm rot="5400000">
                <a:off x="4122156" y="2301039"/>
                <a:ext cx="0" cy="306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87" name="组合 186"/>
          <p:cNvGrpSpPr/>
          <p:nvPr/>
        </p:nvGrpSpPr>
        <p:grpSpPr>
          <a:xfrm>
            <a:off x="7103667" y="3357638"/>
            <a:ext cx="1511299" cy="1331915"/>
            <a:chOff x="5580064" y="1920876"/>
            <a:chExt cx="1511299" cy="1331915"/>
          </a:xfrm>
        </p:grpSpPr>
        <p:grpSp>
          <p:nvGrpSpPr>
            <p:cNvPr id="188" name="Group 42"/>
            <p:cNvGrpSpPr>
              <a:grpSpLocks/>
            </p:cNvGrpSpPr>
            <p:nvPr/>
          </p:nvGrpSpPr>
          <p:grpSpPr bwMode="auto">
            <a:xfrm>
              <a:off x="5580064" y="1920876"/>
              <a:ext cx="1511299" cy="1331915"/>
              <a:chOff x="-91" y="102"/>
              <a:chExt cx="952" cy="839"/>
            </a:xfrm>
          </p:grpSpPr>
          <p:sp>
            <p:nvSpPr>
              <p:cNvPr id="200" name="Line 45"/>
              <p:cNvSpPr>
                <a:spLocks noChangeShapeType="1"/>
              </p:cNvSpPr>
              <p:nvPr/>
            </p:nvSpPr>
            <p:spPr bwMode="auto">
              <a:xfrm flipH="1">
                <a:off x="141" y="180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1" name="Rectangle 46"/>
              <p:cNvSpPr>
                <a:spLocks noChangeArrowheads="1"/>
              </p:cNvSpPr>
              <p:nvPr/>
            </p:nvSpPr>
            <p:spPr bwMode="auto">
              <a:xfrm>
                <a:off x="256" y="381"/>
                <a:ext cx="333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G</a:t>
                </a:r>
                <a:endParaRPr lang="en-US" altLang="zh-CN" sz="2800" b="1" baseline="-25000" dirty="0">
                  <a:latin typeface="Times New Roman" panose="02020603050405020304" pitchFamily="18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202" name="Rectangle 47"/>
              <p:cNvSpPr>
                <a:spLocks noChangeArrowheads="1"/>
              </p:cNvSpPr>
              <p:nvPr/>
            </p:nvSpPr>
            <p:spPr bwMode="auto">
              <a:xfrm>
                <a:off x="-91" y="102"/>
                <a:ext cx="589" cy="83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03" name="Line 49"/>
              <p:cNvSpPr>
                <a:spLocks noChangeShapeType="1"/>
              </p:cNvSpPr>
              <p:nvPr/>
            </p:nvSpPr>
            <p:spPr bwMode="auto">
              <a:xfrm flipH="1">
                <a:off x="133" y="861"/>
                <a:ext cx="7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9" name="组合 188"/>
            <p:cNvGrpSpPr/>
            <p:nvPr/>
          </p:nvGrpSpPr>
          <p:grpSpPr>
            <a:xfrm rot="5400000">
              <a:off x="5401339" y="2438841"/>
              <a:ext cx="1087699" cy="279078"/>
              <a:chOff x="3969156" y="2309974"/>
              <a:chExt cx="1087699" cy="279078"/>
            </a:xfrm>
          </p:grpSpPr>
          <p:grpSp>
            <p:nvGrpSpPr>
              <p:cNvPr id="190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93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4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5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6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7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8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9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91" name="Line 66"/>
              <p:cNvSpPr>
                <a:spLocks noChangeShapeType="1"/>
              </p:cNvSpPr>
              <p:nvPr/>
            </p:nvSpPr>
            <p:spPr bwMode="auto">
              <a:xfrm rot="5400000">
                <a:off x="4903855" y="2301358"/>
                <a:ext cx="0" cy="306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2" name="Line 66"/>
              <p:cNvSpPr>
                <a:spLocks noChangeShapeType="1"/>
              </p:cNvSpPr>
              <p:nvPr/>
            </p:nvSpPr>
            <p:spPr bwMode="auto">
              <a:xfrm rot="5400000">
                <a:off x="4122156" y="2301039"/>
                <a:ext cx="0" cy="306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930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9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9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9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9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9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9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utoUpdateAnimBg="0"/>
      <p:bldP spid="59415" grpId="0"/>
      <p:bldP spid="59427" grpId="0" animBg="1" autoUpdateAnimBg="0"/>
      <p:bldP spid="5947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2063750" y="1196976"/>
            <a:ext cx="764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，求图示电路</a:t>
            </a:r>
            <a:r>
              <a:rPr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ab</a:t>
            </a:r>
            <a:r>
              <a:rPr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端和</a:t>
            </a:r>
            <a:r>
              <a:rPr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cd</a:t>
            </a:r>
            <a:r>
              <a:rPr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端的等效电阻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952875" y="1797050"/>
            <a:ext cx="3430588" cy="2717800"/>
            <a:chOff x="2428875" y="1797050"/>
            <a:chExt cx="3430588" cy="2717800"/>
          </a:xfrm>
        </p:grpSpPr>
        <p:grpSp>
          <p:nvGrpSpPr>
            <p:cNvPr id="60419" name="Group 5"/>
            <p:cNvGrpSpPr>
              <a:grpSpLocks/>
            </p:cNvGrpSpPr>
            <p:nvPr/>
          </p:nvGrpSpPr>
          <p:grpSpPr bwMode="auto">
            <a:xfrm>
              <a:off x="2428875" y="1797050"/>
              <a:ext cx="3430588" cy="2717800"/>
              <a:chOff x="0" y="0"/>
              <a:chExt cx="2161" cy="1712"/>
            </a:xfrm>
          </p:grpSpPr>
          <p:sp>
            <p:nvSpPr>
              <p:cNvPr id="57350" name="Line 8"/>
              <p:cNvSpPr>
                <a:spLocks noChangeShapeType="1"/>
              </p:cNvSpPr>
              <p:nvPr/>
            </p:nvSpPr>
            <p:spPr bwMode="auto">
              <a:xfrm>
                <a:off x="263" y="757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51" name="Line 9"/>
              <p:cNvSpPr>
                <a:spLocks noChangeShapeType="1"/>
              </p:cNvSpPr>
              <p:nvPr/>
            </p:nvSpPr>
            <p:spPr bwMode="auto">
              <a:xfrm>
                <a:off x="989" y="757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52" name="Line 10"/>
              <p:cNvSpPr>
                <a:spLocks noChangeShapeType="1"/>
              </p:cNvSpPr>
              <p:nvPr/>
            </p:nvSpPr>
            <p:spPr bwMode="auto">
              <a:xfrm>
                <a:off x="1714" y="757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54" name="Line 12"/>
              <p:cNvSpPr>
                <a:spLocks noChangeShapeType="1"/>
              </p:cNvSpPr>
              <p:nvPr/>
            </p:nvSpPr>
            <p:spPr bwMode="auto">
              <a:xfrm>
                <a:off x="1141" y="757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55" name="Line 13"/>
              <p:cNvSpPr>
                <a:spLocks noChangeShapeType="1"/>
              </p:cNvSpPr>
              <p:nvPr/>
            </p:nvSpPr>
            <p:spPr bwMode="auto">
              <a:xfrm>
                <a:off x="1137" y="1347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56" name="Line 14"/>
              <p:cNvSpPr>
                <a:spLocks noChangeShapeType="1"/>
              </p:cNvSpPr>
              <p:nvPr/>
            </p:nvSpPr>
            <p:spPr bwMode="auto">
              <a:xfrm>
                <a:off x="271" y="1528"/>
                <a:ext cx="176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58" name="Line 16"/>
              <p:cNvSpPr>
                <a:spLocks noChangeShapeType="1"/>
              </p:cNvSpPr>
              <p:nvPr/>
            </p:nvSpPr>
            <p:spPr bwMode="auto">
              <a:xfrm>
                <a:off x="2041" y="757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59" name="Line 17"/>
              <p:cNvSpPr>
                <a:spLocks noChangeShapeType="1"/>
              </p:cNvSpPr>
              <p:nvPr/>
            </p:nvSpPr>
            <p:spPr bwMode="auto">
              <a:xfrm>
                <a:off x="2037" y="1347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60" name="Line 18"/>
              <p:cNvSpPr>
                <a:spLocks noChangeShapeType="1"/>
              </p:cNvSpPr>
              <p:nvPr/>
            </p:nvSpPr>
            <p:spPr bwMode="auto">
              <a:xfrm>
                <a:off x="1141" y="349"/>
                <a:ext cx="0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61" name="Line 19"/>
              <p:cNvSpPr>
                <a:spLocks noChangeShapeType="1"/>
              </p:cNvSpPr>
              <p:nvPr/>
            </p:nvSpPr>
            <p:spPr bwMode="auto">
              <a:xfrm>
                <a:off x="2040" y="349"/>
                <a:ext cx="0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62" name="Rectangle 20"/>
              <p:cNvSpPr>
                <a:spLocks noChangeArrowheads="1"/>
              </p:cNvSpPr>
              <p:nvPr/>
            </p:nvSpPr>
            <p:spPr bwMode="auto">
              <a:xfrm>
                <a:off x="20" y="602"/>
                <a:ext cx="228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a</a:t>
                </a:r>
              </a:p>
            </p:txBody>
          </p:sp>
          <p:sp>
            <p:nvSpPr>
              <p:cNvPr id="57363" name="Rectangle 21"/>
              <p:cNvSpPr>
                <a:spLocks noChangeArrowheads="1"/>
              </p:cNvSpPr>
              <p:nvPr/>
            </p:nvSpPr>
            <p:spPr bwMode="auto">
              <a:xfrm>
                <a:off x="0" y="1381"/>
                <a:ext cx="241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b</a:t>
                </a:r>
              </a:p>
            </p:txBody>
          </p:sp>
          <p:sp>
            <p:nvSpPr>
              <p:cNvPr id="57364" name="Rectangle 22"/>
              <p:cNvSpPr>
                <a:spLocks noChangeArrowheads="1"/>
              </p:cNvSpPr>
              <p:nvPr/>
            </p:nvSpPr>
            <p:spPr bwMode="auto">
              <a:xfrm>
                <a:off x="1026" y="0"/>
                <a:ext cx="214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c</a:t>
                </a:r>
              </a:p>
            </p:txBody>
          </p:sp>
          <p:sp>
            <p:nvSpPr>
              <p:cNvPr id="57365" name="Rectangle 23"/>
              <p:cNvSpPr>
                <a:spLocks noChangeArrowheads="1"/>
              </p:cNvSpPr>
              <p:nvPr/>
            </p:nvSpPr>
            <p:spPr bwMode="auto">
              <a:xfrm>
                <a:off x="1920" y="8"/>
                <a:ext cx="241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d</a:t>
                </a:r>
              </a:p>
            </p:txBody>
          </p:sp>
          <p:graphicFrame>
            <p:nvGraphicFramePr>
              <p:cNvPr id="57366" name="Object 22"/>
              <p:cNvGraphicFramePr>
                <a:graphicFrameLocks noChangeAspect="1"/>
              </p:cNvGraphicFramePr>
              <p:nvPr/>
            </p:nvGraphicFramePr>
            <p:xfrm>
              <a:off x="580" y="394"/>
              <a:ext cx="390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158" r:id="rId3" imgW="171566" imgH="104734" progId="">
                      <p:embed/>
                    </p:oleObj>
                  </mc:Choice>
                  <mc:Fallback>
                    <p:oleObj r:id="rId3" imgW="171566" imgH="104734" progId="">
                      <p:embed/>
                      <p:pic>
                        <p:nvPicPr>
                          <p:cNvPr id="57366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0" y="394"/>
                            <a:ext cx="390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67" name="Object 23"/>
              <p:cNvGraphicFramePr>
                <a:graphicFrameLocks noChangeAspect="1"/>
              </p:cNvGraphicFramePr>
              <p:nvPr/>
            </p:nvGraphicFramePr>
            <p:xfrm>
              <a:off x="1306" y="394"/>
              <a:ext cx="390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159" r:id="rId5" imgW="171566" imgH="104734" progId="">
                      <p:embed/>
                    </p:oleObj>
                  </mc:Choice>
                  <mc:Fallback>
                    <p:oleObj r:id="rId5" imgW="171566" imgH="104734" progId="">
                      <p:embed/>
                      <p:pic>
                        <p:nvPicPr>
                          <p:cNvPr id="57367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6" y="394"/>
                            <a:ext cx="390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68" name="Object 24"/>
              <p:cNvGraphicFramePr>
                <a:graphicFrameLocks noChangeAspect="1"/>
              </p:cNvGraphicFramePr>
              <p:nvPr/>
            </p:nvGraphicFramePr>
            <p:xfrm>
              <a:off x="1600" y="1000"/>
              <a:ext cx="390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160" r:id="rId7" imgW="171566" imgH="104734" progId="">
                      <p:embed/>
                    </p:oleObj>
                  </mc:Choice>
                  <mc:Fallback>
                    <p:oleObj r:id="rId7" imgW="171566" imgH="104734" progId="">
                      <p:embed/>
                      <p:pic>
                        <p:nvPicPr>
                          <p:cNvPr id="57368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0" y="1000"/>
                            <a:ext cx="390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69" name="Object 25"/>
              <p:cNvGraphicFramePr>
                <a:graphicFrameLocks noChangeAspect="1"/>
              </p:cNvGraphicFramePr>
              <p:nvPr/>
            </p:nvGraphicFramePr>
            <p:xfrm>
              <a:off x="580" y="1030"/>
              <a:ext cx="493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161" r:id="rId9" imgW="247758" imgH="104734" progId="">
                      <p:embed/>
                    </p:oleObj>
                  </mc:Choice>
                  <mc:Fallback>
                    <p:oleObj r:id="rId9" imgW="247758" imgH="104734" progId="">
                      <p:embed/>
                      <p:pic>
                        <p:nvPicPr>
                          <p:cNvPr id="57369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0" y="1030"/>
                            <a:ext cx="493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6" name="组合 25"/>
            <p:cNvGrpSpPr/>
            <p:nvPr/>
          </p:nvGrpSpPr>
          <p:grpSpPr>
            <a:xfrm>
              <a:off x="3173414" y="2856764"/>
              <a:ext cx="890587" cy="279078"/>
              <a:chOff x="4065587" y="2309974"/>
              <a:chExt cx="890587" cy="279078"/>
            </a:xfrm>
          </p:grpSpPr>
          <p:grpSp>
            <p:nvGrpSpPr>
              <p:cNvPr id="27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30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2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6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8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4414043" y="2857190"/>
              <a:ext cx="890587" cy="279078"/>
              <a:chOff x="4065587" y="2309974"/>
              <a:chExt cx="890587" cy="279078"/>
            </a:xfrm>
          </p:grpSpPr>
          <p:grpSp>
            <p:nvGrpSpPr>
              <p:cNvPr id="38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41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2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3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4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9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5400000">
              <a:off x="5225218" y="3495043"/>
              <a:ext cx="890587" cy="279078"/>
              <a:chOff x="4065587" y="2309974"/>
              <a:chExt cx="890587" cy="279078"/>
            </a:xfrm>
          </p:grpSpPr>
          <p:grpSp>
            <p:nvGrpSpPr>
              <p:cNvPr id="49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52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3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4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5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6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7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8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50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 rot="5400000">
              <a:off x="3796667" y="3471948"/>
              <a:ext cx="890587" cy="279078"/>
              <a:chOff x="4065587" y="2309974"/>
              <a:chExt cx="890587" cy="279078"/>
            </a:xfrm>
          </p:grpSpPr>
          <p:grpSp>
            <p:nvGrpSpPr>
              <p:cNvPr id="60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63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4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5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6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7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8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9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1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0" name="矩形 69"/>
          <p:cNvSpPr/>
          <p:nvPr/>
        </p:nvSpPr>
        <p:spPr>
          <a:xfrm>
            <a:off x="3615875" y="5053943"/>
            <a:ext cx="48205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000" b="1" dirty="0">
                <a:solidFill>
                  <a:srgbClr val="800000"/>
                </a:solidFill>
                <a:latin typeface="+mn-ea"/>
                <a:ea typeface="+mn-ea"/>
              </a:rPr>
              <a:t>首先一起分析串并联关系！</a:t>
            </a:r>
          </a:p>
        </p:txBody>
      </p:sp>
    </p:spTree>
    <p:extLst>
      <p:ext uri="{BB962C8B-B14F-4D97-AF65-F5344CB8AC3E}">
        <p14:creationId xmlns:p14="http://schemas.microsoft.com/office/powerpoint/2010/main" val="286458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5" name="Object 25"/>
          <p:cNvGraphicFramePr>
            <a:graphicFrameLocks noChangeAspect="1"/>
          </p:cNvGraphicFramePr>
          <p:nvPr/>
        </p:nvGraphicFramePr>
        <p:xfrm>
          <a:off x="2139951" y="3911600"/>
          <a:ext cx="30400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8" r:id="rId3" imgW="1333622" imgH="161960" progId="">
                  <p:embed/>
                </p:oleObj>
              </mc:Choice>
              <mc:Fallback>
                <p:oleObj r:id="rId3" imgW="1333622" imgH="161960" progId="">
                  <p:embed/>
                  <p:pic>
                    <p:nvPicPr>
                      <p:cNvPr id="6146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1" y="3911600"/>
                        <a:ext cx="30400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6" name="Object 26"/>
          <p:cNvGraphicFramePr>
            <a:graphicFrameLocks noChangeAspect="1"/>
          </p:cNvGraphicFramePr>
          <p:nvPr/>
        </p:nvGraphicFramePr>
        <p:xfrm>
          <a:off x="2135188" y="4470400"/>
          <a:ext cx="5473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9" r:id="rId5" imgW="2533775" imgH="400042" progId="">
                  <p:embed/>
                </p:oleObj>
              </mc:Choice>
              <mc:Fallback>
                <p:oleObj r:id="rId5" imgW="2533775" imgH="400042" progId="">
                  <p:embed/>
                  <p:pic>
                    <p:nvPicPr>
                      <p:cNvPr id="6146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4470400"/>
                        <a:ext cx="54737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7" name="Object 27"/>
          <p:cNvGraphicFramePr>
            <a:graphicFrameLocks noChangeAspect="1"/>
          </p:cNvGraphicFramePr>
          <p:nvPr/>
        </p:nvGraphicFramePr>
        <p:xfrm>
          <a:off x="2139951" y="5554663"/>
          <a:ext cx="30384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0" r:id="rId7" imgW="1333622" imgH="161960" progId="">
                  <p:embed/>
                </p:oleObj>
              </mc:Choice>
              <mc:Fallback>
                <p:oleObj r:id="rId7" imgW="1333622" imgH="161960" progId="">
                  <p:embed/>
                  <p:pic>
                    <p:nvPicPr>
                      <p:cNvPr id="6146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1" y="5554663"/>
                        <a:ext cx="30384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8" name="Rectangle 30"/>
          <p:cNvSpPr>
            <a:spLocks noChangeArrowheads="1"/>
          </p:cNvSpPr>
          <p:nvPr/>
        </p:nvSpPr>
        <p:spPr bwMode="auto">
          <a:xfrm>
            <a:off x="6029983" y="2091777"/>
            <a:ext cx="2016000" cy="1224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469" name="Rectangle 31"/>
          <p:cNvSpPr>
            <a:spLocks noChangeArrowheads="1"/>
          </p:cNvSpPr>
          <p:nvPr/>
        </p:nvSpPr>
        <p:spPr bwMode="auto">
          <a:xfrm>
            <a:off x="5591944" y="2132992"/>
            <a:ext cx="2052000" cy="1620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1470" name="Rectangle 32"/>
          <p:cNvSpPr>
            <a:spLocks noChangeArrowheads="1"/>
          </p:cNvSpPr>
          <p:nvPr/>
        </p:nvSpPr>
        <p:spPr bwMode="auto">
          <a:xfrm>
            <a:off x="4799856" y="1916831"/>
            <a:ext cx="2735263" cy="2052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31" name="组合 30"/>
          <p:cNvGrpSpPr/>
          <p:nvPr/>
        </p:nvGrpSpPr>
        <p:grpSpPr>
          <a:xfrm>
            <a:off x="3952875" y="1149598"/>
            <a:ext cx="3430588" cy="2717800"/>
            <a:chOff x="2428875" y="1797050"/>
            <a:chExt cx="3430588" cy="2717800"/>
          </a:xfrm>
        </p:grpSpPr>
        <p:grpSp>
          <p:nvGrpSpPr>
            <p:cNvPr id="32" name="Group 5"/>
            <p:cNvGrpSpPr>
              <a:grpSpLocks/>
            </p:cNvGrpSpPr>
            <p:nvPr/>
          </p:nvGrpSpPr>
          <p:grpSpPr bwMode="auto">
            <a:xfrm>
              <a:off x="2428875" y="1797050"/>
              <a:ext cx="3430588" cy="2717800"/>
              <a:chOff x="0" y="0"/>
              <a:chExt cx="2161" cy="1712"/>
            </a:xfrm>
          </p:grpSpPr>
          <p:sp>
            <p:nvSpPr>
              <p:cNvPr id="77" name="Line 8"/>
              <p:cNvSpPr>
                <a:spLocks noChangeShapeType="1"/>
              </p:cNvSpPr>
              <p:nvPr/>
            </p:nvSpPr>
            <p:spPr bwMode="auto">
              <a:xfrm>
                <a:off x="263" y="757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" name="Line 9"/>
              <p:cNvSpPr>
                <a:spLocks noChangeShapeType="1"/>
              </p:cNvSpPr>
              <p:nvPr/>
            </p:nvSpPr>
            <p:spPr bwMode="auto">
              <a:xfrm>
                <a:off x="989" y="757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9" name="Line 10"/>
              <p:cNvSpPr>
                <a:spLocks noChangeShapeType="1"/>
              </p:cNvSpPr>
              <p:nvPr/>
            </p:nvSpPr>
            <p:spPr bwMode="auto">
              <a:xfrm>
                <a:off x="1714" y="757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" name="Line 12"/>
              <p:cNvSpPr>
                <a:spLocks noChangeShapeType="1"/>
              </p:cNvSpPr>
              <p:nvPr/>
            </p:nvSpPr>
            <p:spPr bwMode="auto">
              <a:xfrm>
                <a:off x="1141" y="757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" name="Line 13"/>
              <p:cNvSpPr>
                <a:spLocks noChangeShapeType="1"/>
              </p:cNvSpPr>
              <p:nvPr/>
            </p:nvSpPr>
            <p:spPr bwMode="auto">
              <a:xfrm>
                <a:off x="1137" y="1347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" name="Line 14"/>
              <p:cNvSpPr>
                <a:spLocks noChangeShapeType="1"/>
              </p:cNvSpPr>
              <p:nvPr/>
            </p:nvSpPr>
            <p:spPr bwMode="auto">
              <a:xfrm>
                <a:off x="271" y="1528"/>
                <a:ext cx="176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16"/>
              <p:cNvSpPr>
                <a:spLocks noChangeShapeType="1"/>
              </p:cNvSpPr>
              <p:nvPr/>
            </p:nvSpPr>
            <p:spPr bwMode="auto">
              <a:xfrm>
                <a:off x="2041" y="757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" name="Line 17"/>
              <p:cNvSpPr>
                <a:spLocks noChangeShapeType="1"/>
              </p:cNvSpPr>
              <p:nvPr/>
            </p:nvSpPr>
            <p:spPr bwMode="auto">
              <a:xfrm>
                <a:off x="2037" y="1347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5" name="Line 18"/>
              <p:cNvSpPr>
                <a:spLocks noChangeShapeType="1"/>
              </p:cNvSpPr>
              <p:nvPr/>
            </p:nvSpPr>
            <p:spPr bwMode="auto">
              <a:xfrm>
                <a:off x="1141" y="349"/>
                <a:ext cx="0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" name="Line 19"/>
              <p:cNvSpPr>
                <a:spLocks noChangeShapeType="1"/>
              </p:cNvSpPr>
              <p:nvPr/>
            </p:nvSpPr>
            <p:spPr bwMode="auto">
              <a:xfrm>
                <a:off x="2040" y="349"/>
                <a:ext cx="0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7" name="Rectangle 20"/>
              <p:cNvSpPr>
                <a:spLocks noChangeArrowheads="1"/>
              </p:cNvSpPr>
              <p:nvPr/>
            </p:nvSpPr>
            <p:spPr bwMode="auto">
              <a:xfrm>
                <a:off x="20" y="602"/>
                <a:ext cx="228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a</a:t>
                </a:r>
              </a:p>
            </p:txBody>
          </p:sp>
          <p:sp>
            <p:nvSpPr>
              <p:cNvPr id="88" name="Rectangle 21"/>
              <p:cNvSpPr>
                <a:spLocks noChangeArrowheads="1"/>
              </p:cNvSpPr>
              <p:nvPr/>
            </p:nvSpPr>
            <p:spPr bwMode="auto">
              <a:xfrm>
                <a:off x="0" y="1381"/>
                <a:ext cx="241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b</a:t>
                </a:r>
              </a:p>
            </p:txBody>
          </p:sp>
          <p:sp>
            <p:nvSpPr>
              <p:cNvPr id="89" name="Rectangle 22"/>
              <p:cNvSpPr>
                <a:spLocks noChangeArrowheads="1"/>
              </p:cNvSpPr>
              <p:nvPr/>
            </p:nvSpPr>
            <p:spPr bwMode="auto">
              <a:xfrm>
                <a:off x="1026" y="0"/>
                <a:ext cx="214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c</a:t>
                </a:r>
              </a:p>
            </p:txBody>
          </p:sp>
          <p:sp>
            <p:nvSpPr>
              <p:cNvPr id="90" name="Rectangle 23"/>
              <p:cNvSpPr>
                <a:spLocks noChangeArrowheads="1"/>
              </p:cNvSpPr>
              <p:nvPr/>
            </p:nvSpPr>
            <p:spPr bwMode="auto">
              <a:xfrm>
                <a:off x="1920" y="8"/>
                <a:ext cx="241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d</a:t>
                </a:r>
              </a:p>
            </p:txBody>
          </p:sp>
          <p:graphicFrame>
            <p:nvGraphicFramePr>
              <p:cNvPr id="91" name="Object 22"/>
              <p:cNvGraphicFramePr>
                <a:graphicFrameLocks noChangeAspect="1"/>
              </p:cNvGraphicFramePr>
              <p:nvPr/>
            </p:nvGraphicFramePr>
            <p:xfrm>
              <a:off x="580" y="394"/>
              <a:ext cx="390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321" r:id="rId9" imgW="171566" imgH="104734" progId="">
                      <p:embed/>
                    </p:oleObj>
                  </mc:Choice>
                  <mc:Fallback>
                    <p:oleObj r:id="rId9" imgW="171566" imgH="104734" progId="">
                      <p:embed/>
                      <p:pic>
                        <p:nvPicPr>
                          <p:cNvPr id="57366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0" y="394"/>
                            <a:ext cx="390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" name="Object 23"/>
              <p:cNvGraphicFramePr>
                <a:graphicFrameLocks noChangeAspect="1"/>
              </p:cNvGraphicFramePr>
              <p:nvPr/>
            </p:nvGraphicFramePr>
            <p:xfrm>
              <a:off x="1306" y="394"/>
              <a:ext cx="390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322" r:id="rId11" imgW="171566" imgH="104734" progId="">
                      <p:embed/>
                    </p:oleObj>
                  </mc:Choice>
                  <mc:Fallback>
                    <p:oleObj r:id="rId11" imgW="171566" imgH="104734" progId="">
                      <p:embed/>
                      <p:pic>
                        <p:nvPicPr>
                          <p:cNvPr id="57367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6" y="394"/>
                            <a:ext cx="390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3" name="Object 24"/>
              <p:cNvGraphicFramePr>
                <a:graphicFrameLocks noChangeAspect="1"/>
              </p:cNvGraphicFramePr>
              <p:nvPr/>
            </p:nvGraphicFramePr>
            <p:xfrm>
              <a:off x="1600" y="1000"/>
              <a:ext cx="390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323" r:id="rId13" imgW="171566" imgH="104734" progId="">
                      <p:embed/>
                    </p:oleObj>
                  </mc:Choice>
                  <mc:Fallback>
                    <p:oleObj r:id="rId13" imgW="171566" imgH="104734" progId="">
                      <p:embed/>
                      <p:pic>
                        <p:nvPicPr>
                          <p:cNvPr id="57368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0" y="1000"/>
                            <a:ext cx="390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4" name="Object 25"/>
              <p:cNvGraphicFramePr>
                <a:graphicFrameLocks noChangeAspect="1"/>
              </p:cNvGraphicFramePr>
              <p:nvPr/>
            </p:nvGraphicFramePr>
            <p:xfrm>
              <a:off x="580" y="1030"/>
              <a:ext cx="493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324" r:id="rId15" imgW="247758" imgH="104734" progId="">
                      <p:embed/>
                    </p:oleObj>
                  </mc:Choice>
                  <mc:Fallback>
                    <p:oleObj r:id="rId15" imgW="247758" imgH="104734" progId="">
                      <p:embed/>
                      <p:pic>
                        <p:nvPicPr>
                          <p:cNvPr id="57369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0" y="1030"/>
                            <a:ext cx="493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3" name="组合 32"/>
            <p:cNvGrpSpPr/>
            <p:nvPr/>
          </p:nvGrpSpPr>
          <p:grpSpPr>
            <a:xfrm>
              <a:off x="3173414" y="2856764"/>
              <a:ext cx="890587" cy="279078"/>
              <a:chOff x="4065587" y="2309974"/>
              <a:chExt cx="890587" cy="279078"/>
            </a:xfrm>
          </p:grpSpPr>
          <p:grpSp>
            <p:nvGrpSpPr>
              <p:cNvPr id="67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70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1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2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3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4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5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6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8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414043" y="2857190"/>
              <a:ext cx="890587" cy="279078"/>
              <a:chOff x="4065587" y="2309974"/>
              <a:chExt cx="890587" cy="279078"/>
            </a:xfrm>
          </p:grpSpPr>
          <p:grpSp>
            <p:nvGrpSpPr>
              <p:cNvPr id="57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60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1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2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3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4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5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6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58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 rot="5400000">
              <a:off x="5225218" y="3495043"/>
              <a:ext cx="890587" cy="279078"/>
              <a:chOff x="4065587" y="2309974"/>
              <a:chExt cx="890587" cy="279078"/>
            </a:xfrm>
          </p:grpSpPr>
          <p:grpSp>
            <p:nvGrpSpPr>
              <p:cNvPr id="47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50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3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4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5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6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48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 rot="5400000">
              <a:off x="3796667" y="3471948"/>
              <a:ext cx="890587" cy="279078"/>
              <a:chOff x="4065587" y="2309974"/>
              <a:chExt cx="890587" cy="279078"/>
            </a:xfrm>
          </p:grpSpPr>
          <p:grpSp>
            <p:nvGrpSpPr>
              <p:cNvPr id="37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40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1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2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3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4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8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1991545" y="1052523"/>
            <a:ext cx="10166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err="1">
                <a:solidFill>
                  <a:srgbClr val="8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R</a:t>
            </a:r>
            <a:r>
              <a:rPr lang="en-US" altLang="zh-CN" sz="2600" b="1" baseline="-25000" dirty="0" err="1">
                <a:solidFill>
                  <a:srgbClr val="8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ab</a:t>
            </a:r>
            <a:r>
              <a:rPr lang="en-US" altLang="zh-CN" sz="2600" b="1" dirty="0">
                <a:solidFill>
                  <a:srgbClr val="8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=?</a:t>
            </a:r>
            <a:endParaRPr lang="zh-CN" altLang="en-US" sz="2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6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1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1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1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1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1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8" grpId="0" animBg="1" autoUpdateAnimBg="0"/>
      <p:bldP spid="61469" grpId="0" animBg="1" autoUpdateAnimBg="0"/>
      <p:bldP spid="61470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9" name="Rectangle 27"/>
          <p:cNvSpPr>
            <a:spLocks noChangeArrowheads="1"/>
          </p:cNvSpPr>
          <p:nvPr/>
        </p:nvSpPr>
        <p:spPr bwMode="auto">
          <a:xfrm>
            <a:off x="5481810" y="1833350"/>
            <a:ext cx="2124000" cy="1836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2490" name="Object 26"/>
          <p:cNvGraphicFramePr>
            <a:graphicFrameLocks noChangeAspect="1"/>
          </p:cNvGraphicFramePr>
          <p:nvPr/>
        </p:nvGraphicFramePr>
        <p:xfrm>
          <a:off x="2085976" y="3949700"/>
          <a:ext cx="33258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6" name="公式" r:id="rId3" imgW="1466823" imgH="161960" progId="Equation.3">
                  <p:embed/>
                </p:oleObj>
              </mc:Choice>
              <mc:Fallback>
                <p:oleObj name="公式" r:id="rId3" imgW="1466823" imgH="161960" progId="Equation.3">
                  <p:embed/>
                  <p:pic>
                    <p:nvPicPr>
                      <p:cNvPr id="6249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6" y="3949700"/>
                        <a:ext cx="33258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1" name="Rectangle 29"/>
          <p:cNvSpPr>
            <a:spLocks noChangeArrowheads="1"/>
          </p:cNvSpPr>
          <p:nvPr/>
        </p:nvSpPr>
        <p:spPr bwMode="auto">
          <a:xfrm>
            <a:off x="5519739" y="2132856"/>
            <a:ext cx="1982787" cy="1224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2492" name="Object 28"/>
          <p:cNvGraphicFramePr>
            <a:graphicFrameLocks noChangeAspect="1"/>
          </p:cNvGraphicFramePr>
          <p:nvPr/>
        </p:nvGraphicFramePr>
        <p:xfrm>
          <a:off x="2081213" y="4508500"/>
          <a:ext cx="53832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87" name="公式" r:id="rId5" imgW="2467039" imgH="400042" progId="Equation.3">
                  <p:embed/>
                </p:oleObj>
              </mc:Choice>
              <mc:Fallback>
                <p:oleObj name="公式" r:id="rId5" imgW="2467039" imgH="400042" progId="Equation.3">
                  <p:embed/>
                  <p:pic>
                    <p:nvPicPr>
                      <p:cNvPr id="6249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4508500"/>
                        <a:ext cx="5383212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4007768" y="836712"/>
            <a:ext cx="3430588" cy="2717800"/>
            <a:chOff x="2428875" y="1797050"/>
            <a:chExt cx="3430588" cy="2717800"/>
          </a:xfrm>
        </p:grpSpPr>
        <p:grpSp>
          <p:nvGrpSpPr>
            <p:cNvPr id="30" name="Group 5"/>
            <p:cNvGrpSpPr>
              <a:grpSpLocks/>
            </p:cNvGrpSpPr>
            <p:nvPr/>
          </p:nvGrpSpPr>
          <p:grpSpPr bwMode="auto">
            <a:xfrm>
              <a:off x="2428875" y="1797050"/>
              <a:ext cx="3430588" cy="2717800"/>
              <a:chOff x="0" y="0"/>
              <a:chExt cx="2161" cy="1712"/>
            </a:xfrm>
          </p:grpSpPr>
          <p:sp>
            <p:nvSpPr>
              <p:cNvPr id="75" name="Line 8"/>
              <p:cNvSpPr>
                <a:spLocks noChangeShapeType="1"/>
              </p:cNvSpPr>
              <p:nvPr/>
            </p:nvSpPr>
            <p:spPr bwMode="auto">
              <a:xfrm>
                <a:off x="263" y="757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" name="Line 9"/>
              <p:cNvSpPr>
                <a:spLocks noChangeShapeType="1"/>
              </p:cNvSpPr>
              <p:nvPr/>
            </p:nvSpPr>
            <p:spPr bwMode="auto">
              <a:xfrm>
                <a:off x="989" y="757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" name="Line 10"/>
              <p:cNvSpPr>
                <a:spLocks noChangeShapeType="1"/>
              </p:cNvSpPr>
              <p:nvPr/>
            </p:nvSpPr>
            <p:spPr bwMode="auto">
              <a:xfrm>
                <a:off x="1714" y="757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" name="Line 12"/>
              <p:cNvSpPr>
                <a:spLocks noChangeShapeType="1"/>
              </p:cNvSpPr>
              <p:nvPr/>
            </p:nvSpPr>
            <p:spPr bwMode="auto">
              <a:xfrm>
                <a:off x="1141" y="757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9" name="Line 13"/>
              <p:cNvSpPr>
                <a:spLocks noChangeShapeType="1"/>
              </p:cNvSpPr>
              <p:nvPr/>
            </p:nvSpPr>
            <p:spPr bwMode="auto">
              <a:xfrm>
                <a:off x="1137" y="1347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" name="Line 14"/>
              <p:cNvSpPr>
                <a:spLocks noChangeShapeType="1"/>
              </p:cNvSpPr>
              <p:nvPr/>
            </p:nvSpPr>
            <p:spPr bwMode="auto">
              <a:xfrm>
                <a:off x="271" y="1528"/>
                <a:ext cx="176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" name="Line 16"/>
              <p:cNvSpPr>
                <a:spLocks noChangeShapeType="1"/>
              </p:cNvSpPr>
              <p:nvPr/>
            </p:nvSpPr>
            <p:spPr bwMode="auto">
              <a:xfrm>
                <a:off x="2041" y="757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" name="Line 17"/>
              <p:cNvSpPr>
                <a:spLocks noChangeShapeType="1"/>
              </p:cNvSpPr>
              <p:nvPr/>
            </p:nvSpPr>
            <p:spPr bwMode="auto">
              <a:xfrm>
                <a:off x="2037" y="1347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18"/>
              <p:cNvSpPr>
                <a:spLocks noChangeShapeType="1"/>
              </p:cNvSpPr>
              <p:nvPr/>
            </p:nvSpPr>
            <p:spPr bwMode="auto">
              <a:xfrm>
                <a:off x="1141" y="349"/>
                <a:ext cx="0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" name="Line 19"/>
              <p:cNvSpPr>
                <a:spLocks noChangeShapeType="1"/>
              </p:cNvSpPr>
              <p:nvPr/>
            </p:nvSpPr>
            <p:spPr bwMode="auto">
              <a:xfrm>
                <a:off x="2040" y="349"/>
                <a:ext cx="0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5" name="Rectangle 20"/>
              <p:cNvSpPr>
                <a:spLocks noChangeArrowheads="1"/>
              </p:cNvSpPr>
              <p:nvPr/>
            </p:nvSpPr>
            <p:spPr bwMode="auto">
              <a:xfrm>
                <a:off x="20" y="602"/>
                <a:ext cx="228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a</a:t>
                </a:r>
              </a:p>
            </p:txBody>
          </p:sp>
          <p:sp>
            <p:nvSpPr>
              <p:cNvPr id="86" name="Rectangle 21"/>
              <p:cNvSpPr>
                <a:spLocks noChangeArrowheads="1"/>
              </p:cNvSpPr>
              <p:nvPr/>
            </p:nvSpPr>
            <p:spPr bwMode="auto">
              <a:xfrm>
                <a:off x="0" y="1381"/>
                <a:ext cx="241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b</a:t>
                </a:r>
              </a:p>
            </p:txBody>
          </p:sp>
          <p:sp>
            <p:nvSpPr>
              <p:cNvPr id="87" name="Rectangle 22"/>
              <p:cNvSpPr>
                <a:spLocks noChangeArrowheads="1"/>
              </p:cNvSpPr>
              <p:nvPr/>
            </p:nvSpPr>
            <p:spPr bwMode="auto">
              <a:xfrm>
                <a:off x="1026" y="0"/>
                <a:ext cx="214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c</a:t>
                </a:r>
              </a:p>
            </p:txBody>
          </p:sp>
          <p:sp>
            <p:nvSpPr>
              <p:cNvPr id="88" name="Rectangle 23"/>
              <p:cNvSpPr>
                <a:spLocks noChangeArrowheads="1"/>
              </p:cNvSpPr>
              <p:nvPr/>
            </p:nvSpPr>
            <p:spPr bwMode="auto">
              <a:xfrm>
                <a:off x="1920" y="8"/>
                <a:ext cx="241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d</a:t>
                </a:r>
              </a:p>
            </p:txBody>
          </p:sp>
          <p:graphicFrame>
            <p:nvGraphicFramePr>
              <p:cNvPr id="89" name="Object 22"/>
              <p:cNvGraphicFramePr>
                <a:graphicFrameLocks noChangeAspect="1"/>
              </p:cNvGraphicFramePr>
              <p:nvPr/>
            </p:nvGraphicFramePr>
            <p:xfrm>
              <a:off x="580" y="394"/>
              <a:ext cx="390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288" r:id="rId7" imgW="171566" imgH="104734" progId="">
                      <p:embed/>
                    </p:oleObj>
                  </mc:Choice>
                  <mc:Fallback>
                    <p:oleObj r:id="rId7" imgW="171566" imgH="104734" progId="">
                      <p:embed/>
                      <p:pic>
                        <p:nvPicPr>
                          <p:cNvPr id="91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0" y="394"/>
                            <a:ext cx="390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0" name="Object 23"/>
              <p:cNvGraphicFramePr>
                <a:graphicFrameLocks noChangeAspect="1"/>
              </p:cNvGraphicFramePr>
              <p:nvPr/>
            </p:nvGraphicFramePr>
            <p:xfrm>
              <a:off x="1306" y="394"/>
              <a:ext cx="390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289" r:id="rId9" imgW="171566" imgH="104734" progId="">
                      <p:embed/>
                    </p:oleObj>
                  </mc:Choice>
                  <mc:Fallback>
                    <p:oleObj r:id="rId9" imgW="171566" imgH="104734" progId="">
                      <p:embed/>
                      <p:pic>
                        <p:nvPicPr>
                          <p:cNvPr id="92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6" y="394"/>
                            <a:ext cx="390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1" name="Object 24"/>
              <p:cNvGraphicFramePr>
                <a:graphicFrameLocks noChangeAspect="1"/>
              </p:cNvGraphicFramePr>
              <p:nvPr/>
            </p:nvGraphicFramePr>
            <p:xfrm>
              <a:off x="1600" y="1000"/>
              <a:ext cx="390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290" r:id="rId11" imgW="171566" imgH="104734" progId="">
                      <p:embed/>
                    </p:oleObj>
                  </mc:Choice>
                  <mc:Fallback>
                    <p:oleObj r:id="rId11" imgW="171566" imgH="104734" progId="">
                      <p:embed/>
                      <p:pic>
                        <p:nvPicPr>
                          <p:cNvPr id="93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0" y="1000"/>
                            <a:ext cx="390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" name="Object 25"/>
              <p:cNvGraphicFramePr>
                <a:graphicFrameLocks noChangeAspect="1"/>
              </p:cNvGraphicFramePr>
              <p:nvPr/>
            </p:nvGraphicFramePr>
            <p:xfrm>
              <a:off x="580" y="1030"/>
              <a:ext cx="493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291" r:id="rId13" imgW="247758" imgH="104734" progId="">
                      <p:embed/>
                    </p:oleObj>
                  </mc:Choice>
                  <mc:Fallback>
                    <p:oleObj r:id="rId13" imgW="247758" imgH="104734" progId="">
                      <p:embed/>
                      <p:pic>
                        <p:nvPicPr>
                          <p:cNvPr id="94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0" y="1030"/>
                            <a:ext cx="493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1" name="组合 30"/>
            <p:cNvGrpSpPr/>
            <p:nvPr/>
          </p:nvGrpSpPr>
          <p:grpSpPr>
            <a:xfrm>
              <a:off x="3173414" y="2856764"/>
              <a:ext cx="890587" cy="279078"/>
              <a:chOff x="4065587" y="2309974"/>
              <a:chExt cx="890587" cy="279078"/>
            </a:xfrm>
          </p:grpSpPr>
          <p:grpSp>
            <p:nvGrpSpPr>
              <p:cNvPr id="65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68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9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0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1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2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3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4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6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7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4414043" y="2857190"/>
              <a:ext cx="890587" cy="279078"/>
              <a:chOff x="4065587" y="2309974"/>
              <a:chExt cx="890587" cy="279078"/>
            </a:xfrm>
          </p:grpSpPr>
          <p:grpSp>
            <p:nvGrpSpPr>
              <p:cNvPr id="55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58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0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1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2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3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4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56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 rot="5400000">
              <a:off x="5225218" y="3495043"/>
              <a:ext cx="890587" cy="279078"/>
              <a:chOff x="4065587" y="2309974"/>
              <a:chExt cx="890587" cy="279078"/>
            </a:xfrm>
          </p:grpSpPr>
          <p:grpSp>
            <p:nvGrpSpPr>
              <p:cNvPr id="45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48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3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4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46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 rot="5400000">
              <a:off x="3796667" y="3471948"/>
              <a:ext cx="890587" cy="279078"/>
              <a:chOff x="4065587" y="2309974"/>
              <a:chExt cx="890587" cy="279078"/>
            </a:xfrm>
          </p:grpSpPr>
          <p:grpSp>
            <p:nvGrpSpPr>
              <p:cNvPr id="35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38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0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1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2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3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4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6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3" name="矩形 92"/>
          <p:cNvSpPr/>
          <p:nvPr/>
        </p:nvSpPr>
        <p:spPr>
          <a:xfrm>
            <a:off x="1991545" y="1052523"/>
            <a:ext cx="10054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err="1">
                <a:solidFill>
                  <a:srgbClr val="8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R</a:t>
            </a:r>
            <a:r>
              <a:rPr lang="en-US" altLang="zh-CN" sz="2600" b="1" baseline="-25000" dirty="0" err="1">
                <a:solidFill>
                  <a:srgbClr val="8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cd</a:t>
            </a:r>
            <a:r>
              <a:rPr lang="en-US" altLang="zh-CN" sz="2600" b="1" dirty="0">
                <a:solidFill>
                  <a:srgbClr val="8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=?</a:t>
            </a:r>
            <a:endParaRPr lang="zh-CN" altLang="en-US" sz="2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39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2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2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9" grpId="0" animBg="1" autoUpdateAnimBg="0"/>
      <p:bldP spid="62491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2051050" y="1273175"/>
            <a:ext cx="77025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例</a:t>
            </a:r>
            <a:r>
              <a:rPr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，求图示电阻单口的等效电阻</a:t>
            </a:r>
            <a:r>
              <a:rPr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ab</a:t>
            </a:r>
            <a:endParaRPr lang="en-US" altLang="zh-CN" sz="2800" b="1"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93964" y="2082800"/>
            <a:ext cx="6777193" cy="2454276"/>
            <a:chOff x="969963" y="2082800"/>
            <a:chExt cx="6777193" cy="2454276"/>
          </a:xfrm>
        </p:grpSpPr>
        <p:sp>
          <p:nvSpPr>
            <p:cNvPr id="60422" name="Line 11"/>
            <p:cNvSpPr>
              <a:spLocks noChangeAspect="1" noChangeShapeType="1"/>
            </p:cNvSpPr>
            <p:nvPr/>
          </p:nvSpPr>
          <p:spPr bwMode="auto">
            <a:xfrm rot="5400000">
              <a:off x="2732088" y="4035425"/>
              <a:ext cx="379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3" name="Line 12"/>
            <p:cNvSpPr>
              <a:spLocks noChangeAspect="1" noChangeShapeType="1"/>
            </p:cNvSpPr>
            <p:nvPr/>
          </p:nvSpPr>
          <p:spPr bwMode="auto">
            <a:xfrm rot="5400000">
              <a:off x="2732088" y="3082925"/>
              <a:ext cx="379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4" name="Line 13"/>
            <p:cNvSpPr>
              <a:spLocks noChangeAspect="1" noChangeShapeType="1"/>
            </p:cNvSpPr>
            <p:nvPr/>
          </p:nvSpPr>
          <p:spPr bwMode="auto">
            <a:xfrm>
              <a:off x="4473575" y="2082800"/>
              <a:ext cx="31226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5" name="Line 14"/>
            <p:cNvSpPr>
              <a:spLocks noChangeAspect="1" noChangeShapeType="1"/>
            </p:cNvSpPr>
            <p:nvPr/>
          </p:nvSpPr>
          <p:spPr bwMode="auto">
            <a:xfrm>
              <a:off x="7596188" y="2082800"/>
              <a:ext cx="0" cy="7667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6" name="Line 15"/>
            <p:cNvSpPr>
              <a:spLocks noChangeAspect="1" noChangeShapeType="1"/>
            </p:cNvSpPr>
            <p:nvPr/>
          </p:nvSpPr>
          <p:spPr bwMode="auto">
            <a:xfrm>
              <a:off x="6105525" y="2222500"/>
              <a:ext cx="0" cy="6397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7" name="Text Box 16"/>
            <p:cNvSpPr txBox="1">
              <a:spLocks noChangeAspect="1" noChangeArrowheads="1"/>
            </p:cNvSpPr>
            <p:nvPr/>
          </p:nvSpPr>
          <p:spPr bwMode="auto">
            <a:xfrm>
              <a:off x="3292351" y="2204864"/>
              <a:ext cx="106362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12Ω</a:t>
              </a:r>
            </a:p>
          </p:txBody>
        </p:sp>
        <p:sp>
          <p:nvSpPr>
            <p:cNvPr id="60428" name="Text Box 17"/>
            <p:cNvSpPr txBox="1">
              <a:spLocks noChangeAspect="1" noChangeArrowheads="1"/>
            </p:cNvSpPr>
            <p:nvPr/>
          </p:nvSpPr>
          <p:spPr bwMode="auto">
            <a:xfrm>
              <a:off x="1732434" y="2204864"/>
              <a:ext cx="83067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12Ω</a:t>
              </a:r>
            </a:p>
          </p:txBody>
        </p:sp>
        <p:sp>
          <p:nvSpPr>
            <p:cNvPr id="60429" name="Text Box 18"/>
            <p:cNvSpPr txBox="1">
              <a:spLocks noChangeAspect="1" noChangeArrowheads="1"/>
            </p:cNvSpPr>
            <p:nvPr/>
          </p:nvSpPr>
          <p:spPr bwMode="auto">
            <a:xfrm>
              <a:off x="4828778" y="2204864"/>
              <a:ext cx="83067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12Ω</a:t>
              </a:r>
            </a:p>
          </p:txBody>
        </p:sp>
        <p:sp>
          <p:nvSpPr>
            <p:cNvPr id="60430" name="Text Box 19"/>
            <p:cNvSpPr txBox="1">
              <a:spLocks noChangeAspect="1" noChangeArrowheads="1"/>
            </p:cNvSpPr>
            <p:nvPr/>
          </p:nvSpPr>
          <p:spPr bwMode="auto">
            <a:xfrm>
              <a:off x="6484962" y="2132856"/>
              <a:ext cx="83067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12Ω</a:t>
              </a:r>
            </a:p>
          </p:txBody>
        </p:sp>
        <p:sp>
          <p:nvSpPr>
            <p:cNvPr id="60431" name="Text Box 20"/>
            <p:cNvSpPr txBox="1">
              <a:spLocks noChangeAspect="1" noChangeArrowheads="1"/>
            </p:cNvSpPr>
            <p:nvPr/>
          </p:nvSpPr>
          <p:spPr bwMode="auto">
            <a:xfrm>
              <a:off x="2035175" y="3381375"/>
              <a:ext cx="65114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6Ω</a:t>
              </a:r>
            </a:p>
          </p:txBody>
        </p:sp>
        <p:sp>
          <p:nvSpPr>
            <p:cNvPr id="60432" name="Text Box 21"/>
            <p:cNvSpPr txBox="1">
              <a:spLocks noChangeAspect="1" noChangeArrowheads="1"/>
            </p:cNvSpPr>
            <p:nvPr/>
          </p:nvSpPr>
          <p:spPr bwMode="auto">
            <a:xfrm>
              <a:off x="5227638" y="3381375"/>
              <a:ext cx="65114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6Ω</a:t>
              </a:r>
            </a:p>
          </p:txBody>
        </p:sp>
        <p:sp>
          <p:nvSpPr>
            <p:cNvPr id="60433" name="Text Box 22"/>
            <p:cNvSpPr txBox="1">
              <a:spLocks noChangeAspect="1" noChangeArrowheads="1"/>
            </p:cNvSpPr>
            <p:nvPr/>
          </p:nvSpPr>
          <p:spPr bwMode="auto">
            <a:xfrm>
              <a:off x="969963" y="4017963"/>
              <a:ext cx="38258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b</a:t>
              </a:r>
            </a:p>
          </p:txBody>
        </p:sp>
        <p:sp>
          <p:nvSpPr>
            <p:cNvPr id="60434" name="Text Box 23"/>
            <p:cNvSpPr txBox="1">
              <a:spLocks noChangeAspect="1" noChangeArrowheads="1"/>
            </p:cNvSpPr>
            <p:nvPr/>
          </p:nvSpPr>
          <p:spPr bwMode="auto">
            <a:xfrm>
              <a:off x="6789738" y="3379788"/>
              <a:ext cx="65114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4Ω</a:t>
              </a:r>
            </a:p>
          </p:txBody>
        </p:sp>
        <p:sp>
          <p:nvSpPr>
            <p:cNvPr id="60435" name="Text Box 24"/>
            <p:cNvSpPr txBox="1">
              <a:spLocks noChangeAspect="1" noChangeArrowheads="1"/>
            </p:cNvSpPr>
            <p:nvPr/>
          </p:nvSpPr>
          <p:spPr bwMode="auto">
            <a:xfrm>
              <a:off x="3595688" y="3379788"/>
              <a:ext cx="65114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4Ω</a:t>
              </a:r>
            </a:p>
          </p:txBody>
        </p:sp>
        <p:sp>
          <p:nvSpPr>
            <p:cNvPr id="60436" name="Line 25"/>
            <p:cNvSpPr>
              <a:spLocks noChangeAspect="1" noChangeShapeType="1"/>
            </p:cNvSpPr>
            <p:nvPr/>
          </p:nvSpPr>
          <p:spPr bwMode="auto">
            <a:xfrm flipV="1">
              <a:off x="2925763" y="2235200"/>
              <a:ext cx="0" cy="6207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7" name="Line 26"/>
            <p:cNvSpPr>
              <a:spLocks noChangeAspect="1" noChangeShapeType="1"/>
            </p:cNvSpPr>
            <p:nvPr/>
          </p:nvSpPr>
          <p:spPr bwMode="auto">
            <a:xfrm>
              <a:off x="2944813" y="2222500"/>
              <a:ext cx="31226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8" name="Line 27"/>
            <p:cNvSpPr>
              <a:spLocks noChangeAspect="1" noChangeShapeType="1"/>
            </p:cNvSpPr>
            <p:nvPr/>
          </p:nvSpPr>
          <p:spPr bwMode="auto">
            <a:xfrm flipV="1">
              <a:off x="4473575" y="2095500"/>
              <a:ext cx="0" cy="7477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9" name="Line 28"/>
            <p:cNvSpPr>
              <a:spLocks noChangeAspect="1" noChangeShapeType="1"/>
            </p:cNvSpPr>
            <p:nvPr/>
          </p:nvSpPr>
          <p:spPr bwMode="auto">
            <a:xfrm>
              <a:off x="1395413" y="4225925"/>
              <a:ext cx="61753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40" name="Text Box 29"/>
            <p:cNvSpPr txBox="1">
              <a:spLocks noChangeAspect="1" noChangeArrowheads="1"/>
            </p:cNvSpPr>
            <p:nvPr/>
          </p:nvSpPr>
          <p:spPr bwMode="auto">
            <a:xfrm>
              <a:off x="969963" y="2620963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</a:p>
          </p:txBody>
        </p:sp>
        <p:sp>
          <p:nvSpPr>
            <p:cNvPr id="60445" name="Line 43"/>
            <p:cNvSpPr>
              <a:spLocks noChangeAspect="1" noChangeShapeType="1"/>
            </p:cNvSpPr>
            <p:nvPr/>
          </p:nvSpPr>
          <p:spPr bwMode="auto">
            <a:xfrm rot="5400000">
              <a:off x="4294188" y="4035425"/>
              <a:ext cx="379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6" name="Line 44"/>
            <p:cNvSpPr>
              <a:spLocks noChangeAspect="1" noChangeShapeType="1"/>
            </p:cNvSpPr>
            <p:nvPr/>
          </p:nvSpPr>
          <p:spPr bwMode="auto">
            <a:xfrm rot="5400000">
              <a:off x="4294188" y="3082925"/>
              <a:ext cx="379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8" name="Line 46"/>
            <p:cNvSpPr>
              <a:spLocks noChangeAspect="1" noChangeShapeType="1"/>
            </p:cNvSpPr>
            <p:nvPr/>
          </p:nvSpPr>
          <p:spPr bwMode="auto">
            <a:xfrm rot="5400000">
              <a:off x="5926138" y="4035425"/>
              <a:ext cx="379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9" name="Line 47"/>
            <p:cNvSpPr>
              <a:spLocks noChangeAspect="1" noChangeShapeType="1"/>
            </p:cNvSpPr>
            <p:nvPr/>
          </p:nvSpPr>
          <p:spPr bwMode="auto">
            <a:xfrm rot="5400000">
              <a:off x="5926138" y="3082925"/>
              <a:ext cx="379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6467475" y="2710024"/>
              <a:ext cx="890587" cy="279078"/>
              <a:chOff x="4065587" y="2309974"/>
              <a:chExt cx="890587" cy="279078"/>
            </a:xfrm>
          </p:grpSpPr>
          <p:grpSp>
            <p:nvGrpSpPr>
              <p:cNvPr id="95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98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9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0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1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2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4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6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7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5" name="Line 28"/>
            <p:cNvSpPr>
              <a:spLocks noChangeAspect="1" noChangeShapeType="1"/>
            </p:cNvSpPr>
            <p:nvPr/>
          </p:nvSpPr>
          <p:spPr bwMode="auto">
            <a:xfrm>
              <a:off x="6115844" y="2858644"/>
              <a:ext cx="3869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Line 28"/>
            <p:cNvSpPr>
              <a:spLocks noChangeAspect="1" noChangeShapeType="1"/>
            </p:cNvSpPr>
            <p:nvPr/>
          </p:nvSpPr>
          <p:spPr bwMode="auto">
            <a:xfrm>
              <a:off x="7210267" y="2862263"/>
              <a:ext cx="3869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4839017" y="2697646"/>
              <a:ext cx="890587" cy="279078"/>
              <a:chOff x="4065587" y="2309974"/>
              <a:chExt cx="890587" cy="279078"/>
            </a:xfrm>
          </p:grpSpPr>
          <p:grpSp>
            <p:nvGrpSpPr>
              <p:cNvPr id="108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11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2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3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4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5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6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7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09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0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8" name="Line 28"/>
            <p:cNvSpPr>
              <a:spLocks noChangeAspect="1" noChangeShapeType="1"/>
            </p:cNvSpPr>
            <p:nvPr/>
          </p:nvSpPr>
          <p:spPr bwMode="auto">
            <a:xfrm>
              <a:off x="4487386" y="2846266"/>
              <a:ext cx="3869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Line 28"/>
            <p:cNvSpPr>
              <a:spLocks noChangeAspect="1" noChangeShapeType="1"/>
            </p:cNvSpPr>
            <p:nvPr/>
          </p:nvSpPr>
          <p:spPr bwMode="auto">
            <a:xfrm>
              <a:off x="5581809" y="2849885"/>
              <a:ext cx="4856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0" name="组合 119"/>
            <p:cNvGrpSpPr/>
            <p:nvPr/>
          </p:nvGrpSpPr>
          <p:grpSpPr>
            <a:xfrm flipH="1">
              <a:off x="3304218" y="2687875"/>
              <a:ext cx="827732" cy="279078"/>
              <a:chOff x="4065587" y="2309974"/>
              <a:chExt cx="890587" cy="279078"/>
            </a:xfrm>
          </p:grpSpPr>
          <p:grpSp>
            <p:nvGrpSpPr>
              <p:cNvPr id="121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24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5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6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8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9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0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22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1" name="Line 28"/>
            <p:cNvSpPr>
              <a:spLocks noChangeAspect="1" noChangeShapeType="1"/>
            </p:cNvSpPr>
            <p:nvPr/>
          </p:nvSpPr>
          <p:spPr bwMode="auto">
            <a:xfrm flipH="1">
              <a:off x="2907506" y="2836495"/>
              <a:ext cx="4142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Line 28"/>
            <p:cNvSpPr>
              <a:spLocks noChangeAspect="1" noChangeShapeType="1"/>
            </p:cNvSpPr>
            <p:nvPr/>
          </p:nvSpPr>
          <p:spPr bwMode="auto">
            <a:xfrm flipH="1">
              <a:off x="3998446" y="2840114"/>
              <a:ext cx="519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" name="组合 132"/>
            <p:cNvGrpSpPr/>
            <p:nvPr/>
          </p:nvGrpSpPr>
          <p:grpSpPr>
            <a:xfrm flipH="1">
              <a:off x="1782180" y="2691993"/>
              <a:ext cx="827732" cy="279078"/>
              <a:chOff x="4065587" y="2309974"/>
              <a:chExt cx="890587" cy="279078"/>
            </a:xfrm>
          </p:grpSpPr>
          <p:grpSp>
            <p:nvGrpSpPr>
              <p:cNvPr id="134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37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8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9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0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1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2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3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35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6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44" name="Line 28"/>
            <p:cNvSpPr>
              <a:spLocks noChangeAspect="1" noChangeShapeType="1"/>
            </p:cNvSpPr>
            <p:nvPr/>
          </p:nvSpPr>
          <p:spPr bwMode="auto">
            <a:xfrm flipH="1">
              <a:off x="1385468" y="2829183"/>
              <a:ext cx="4142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Line 28"/>
            <p:cNvSpPr>
              <a:spLocks noChangeAspect="1" noChangeShapeType="1"/>
            </p:cNvSpPr>
            <p:nvPr/>
          </p:nvSpPr>
          <p:spPr bwMode="auto">
            <a:xfrm flipH="1">
              <a:off x="2476408" y="2832802"/>
              <a:ext cx="519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6" name="组合 145"/>
            <p:cNvGrpSpPr/>
            <p:nvPr/>
          </p:nvGrpSpPr>
          <p:grpSpPr>
            <a:xfrm rot="5400000">
              <a:off x="7162323" y="3382007"/>
              <a:ext cx="890587" cy="279078"/>
              <a:chOff x="4065587" y="2309974"/>
              <a:chExt cx="890587" cy="279078"/>
            </a:xfrm>
          </p:grpSpPr>
          <p:grpSp>
            <p:nvGrpSpPr>
              <p:cNvPr id="147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50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1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2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3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5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6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48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9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57" name="Line 47"/>
            <p:cNvSpPr>
              <a:spLocks noChangeAspect="1" noChangeShapeType="1"/>
            </p:cNvSpPr>
            <p:nvPr/>
          </p:nvSpPr>
          <p:spPr bwMode="auto">
            <a:xfrm rot="5400000">
              <a:off x="7408367" y="3024176"/>
              <a:ext cx="379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47"/>
            <p:cNvSpPr>
              <a:spLocks noChangeAspect="1" noChangeShapeType="1"/>
            </p:cNvSpPr>
            <p:nvPr/>
          </p:nvSpPr>
          <p:spPr bwMode="auto">
            <a:xfrm rot="5400000">
              <a:off x="7412495" y="4049990"/>
              <a:ext cx="379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9" name="组合 158"/>
            <p:cNvGrpSpPr/>
            <p:nvPr/>
          </p:nvGrpSpPr>
          <p:grpSpPr>
            <a:xfrm rot="5400000">
              <a:off x="5676569" y="3393482"/>
              <a:ext cx="890587" cy="279078"/>
              <a:chOff x="4065587" y="2309974"/>
              <a:chExt cx="890587" cy="279078"/>
            </a:xfrm>
          </p:grpSpPr>
          <p:grpSp>
            <p:nvGrpSpPr>
              <p:cNvPr id="160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63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4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5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6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7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8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9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61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2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0" name="Line 47"/>
            <p:cNvSpPr>
              <a:spLocks noChangeAspect="1" noChangeShapeType="1"/>
            </p:cNvSpPr>
            <p:nvPr/>
          </p:nvSpPr>
          <p:spPr bwMode="auto">
            <a:xfrm rot="5400000">
              <a:off x="5922613" y="3035651"/>
              <a:ext cx="379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47"/>
            <p:cNvSpPr>
              <a:spLocks noChangeAspect="1" noChangeShapeType="1"/>
            </p:cNvSpPr>
            <p:nvPr/>
          </p:nvSpPr>
          <p:spPr bwMode="auto">
            <a:xfrm rot="5400000">
              <a:off x="5926741" y="4061465"/>
              <a:ext cx="379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2" name="组合 171"/>
            <p:cNvGrpSpPr/>
            <p:nvPr/>
          </p:nvGrpSpPr>
          <p:grpSpPr>
            <a:xfrm rot="5400000">
              <a:off x="4042231" y="3327439"/>
              <a:ext cx="890587" cy="279078"/>
              <a:chOff x="4065587" y="2309974"/>
              <a:chExt cx="890587" cy="279078"/>
            </a:xfrm>
          </p:grpSpPr>
          <p:grpSp>
            <p:nvGrpSpPr>
              <p:cNvPr id="173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76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7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8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9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0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1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2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74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5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83" name="组合 182"/>
            <p:cNvGrpSpPr/>
            <p:nvPr/>
          </p:nvGrpSpPr>
          <p:grpSpPr>
            <a:xfrm rot="5400000">
              <a:off x="2488551" y="3409277"/>
              <a:ext cx="890587" cy="279078"/>
              <a:chOff x="4065587" y="2309974"/>
              <a:chExt cx="890587" cy="279078"/>
            </a:xfrm>
          </p:grpSpPr>
          <p:grpSp>
            <p:nvGrpSpPr>
              <p:cNvPr id="184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87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8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9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0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1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2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3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85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6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94" name="文本框 5"/>
          <p:cNvSpPr txBox="1">
            <a:spLocks noChangeArrowheads="1"/>
          </p:cNvSpPr>
          <p:nvPr/>
        </p:nvSpPr>
        <p:spPr bwMode="auto">
          <a:xfrm>
            <a:off x="3631749" y="5055387"/>
            <a:ext cx="5234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现场提问：各电阻串并联关系？</a:t>
            </a:r>
          </a:p>
        </p:txBody>
      </p:sp>
    </p:spTree>
    <p:extLst>
      <p:ext uri="{BB962C8B-B14F-4D97-AF65-F5344CB8AC3E}">
        <p14:creationId xmlns:p14="http://schemas.microsoft.com/office/powerpoint/2010/main" val="62084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6168008" y="2695793"/>
            <a:ext cx="52562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结点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：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2800" b="1" baseline="-30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1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-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2800" b="1" baseline="-30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-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2800" b="1" baseline="-30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3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0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结点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b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：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2800" b="1" baseline="-30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+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2800" b="1" baseline="-30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3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+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2800" b="1" baseline="-30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4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0</a:t>
            </a: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335360" y="892080"/>
            <a:ext cx="784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，列出图示局部电路两个节点的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KCL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方程</a:t>
            </a:r>
          </a:p>
        </p:txBody>
      </p:sp>
      <p:grpSp>
        <p:nvGrpSpPr>
          <p:cNvPr id="11268" name="Group 54"/>
          <p:cNvGrpSpPr>
            <a:grpSpLocks/>
          </p:cNvGrpSpPr>
          <p:nvPr/>
        </p:nvGrpSpPr>
        <p:grpSpPr bwMode="auto">
          <a:xfrm>
            <a:off x="1847528" y="2210018"/>
            <a:ext cx="2832100" cy="1806575"/>
            <a:chOff x="1748" y="1354"/>
            <a:chExt cx="1784" cy="1138"/>
          </a:xfrm>
        </p:grpSpPr>
        <p:sp>
          <p:nvSpPr>
            <p:cNvPr id="11269" name="Text Box 10"/>
            <p:cNvSpPr txBox="1">
              <a:spLocks noChangeArrowheads="1"/>
            </p:cNvSpPr>
            <p:nvPr/>
          </p:nvSpPr>
          <p:spPr bwMode="auto">
            <a:xfrm>
              <a:off x="2860" y="1834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b</a:t>
              </a:r>
            </a:p>
          </p:txBody>
        </p:sp>
        <p:sp>
          <p:nvSpPr>
            <p:cNvPr id="11270" name="Rectangle 11"/>
            <p:cNvSpPr>
              <a:spLocks noChangeArrowheads="1"/>
            </p:cNvSpPr>
            <p:nvPr/>
          </p:nvSpPr>
          <p:spPr bwMode="auto">
            <a:xfrm>
              <a:off x="2140" y="183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</a:p>
          </p:txBody>
        </p:sp>
        <p:sp>
          <p:nvSpPr>
            <p:cNvPr id="11271" name="Rectangle 27"/>
            <p:cNvSpPr>
              <a:spLocks noChangeArrowheads="1"/>
            </p:cNvSpPr>
            <p:nvPr/>
          </p:nvSpPr>
          <p:spPr bwMode="auto">
            <a:xfrm>
              <a:off x="2428" y="1509"/>
              <a:ext cx="363" cy="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272" name="Rectangle 28"/>
            <p:cNvSpPr>
              <a:spLocks noChangeArrowheads="1"/>
            </p:cNvSpPr>
            <p:nvPr/>
          </p:nvSpPr>
          <p:spPr bwMode="auto">
            <a:xfrm>
              <a:off x="2428" y="2144"/>
              <a:ext cx="363" cy="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1273" name="Line 29"/>
            <p:cNvSpPr>
              <a:spLocks noChangeShapeType="1"/>
            </p:cNvSpPr>
            <p:nvPr/>
          </p:nvSpPr>
          <p:spPr bwMode="auto">
            <a:xfrm>
              <a:off x="2111" y="169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Line 30"/>
            <p:cNvSpPr>
              <a:spLocks noChangeShapeType="1"/>
            </p:cNvSpPr>
            <p:nvPr/>
          </p:nvSpPr>
          <p:spPr bwMode="auto">
            <a:xfrm>
              <a:off x="2791" y="169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5" name="Line 31"/>
            <p:cNvSpPr>
              <a:spLocks noChangeShapeType="1"/>
            </p:cNvSpPr>
            <p:nvPr/>
          </p:nvSpPr>
          <p:spPr bwMode="auto">
            <a:xfrm>
              <a:off x="2119" y="2325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Line 32"/>
            <p:cNvSpPr>
              <a:spLocks noChangeShapeType="1"/>
            </p:cNvSpPr>
            <p:nvPr/>
          </p:nvSpPr>
          <p:spPr bwMode="auto">
            <a:xfrm>
              <a:off x="2791" y="2325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Line 33"/>
            <p:cNvSpPr>
              <a:spLocks noChangeShapeType="1"/>
            </p:cNvSpPr>
            <p:nvPr/>
          </p:nvSpPr>
          <p:spPr bwMode="auto">
            <a:xfrm>
              <a:off x="2111" y="1690"/>
              <a:ext cx="0" cy="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Line 34"/>
            <p:cNvSpPr>
              <a:spLocks noChangeShapeType="1"/>
            </p:cNvSpPr>
            <p:nvPr/>
          </p:nvSpPr>
          <p:spPr bwMode="auto">
            <a:xfrm>
              <a:off x="3109" y="1690"/>
              <a:ext cx="0" cy="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Line 35"/>
            <p:cNvSpPr>
              <a:spLocks noChangeShapeType="1"/>
            </p:cNvSpPr>
            <p:nvPr/>
          </p:nvSpPr>
          <p:spPr bwMode="auto">
            <a:xfrm>
              <a:off x="1748" y="2008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Line 37"/>
            <p:cNvSpPr>
              <a:spLocks noChangeShapeType="1"/>
            </p:cNvSpPr>
            <p:nvPr/>
          </p:nvSpPr>
          <p:spPr bwMode="auto">
            <a:xfrm>
              <a:off x="3109" y="2008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Line 44"/>
            <p:cNvSpPr>
              <a:spLocks noChangeShapeType="1"/>
            </p:cNvSpPr>
            <p:nvPr/>
          </p:nvSpPr>
          <p:spPr bwMode="auto">
            <a:xfrm flipH="1">
              <a:off x="1837" y="2008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2" name="Rectangle 45"/>
            <p:cNvSpPr>
              <a:spLocks noChangeArrowheads="1"/>
            </p:cNvSpPr>
            <p:nvPr/>
          </p:nvSpPr>
          <p:spPr bwMode="auto">
            <a:xfrm>
              <a:off x="1794" y="1660"/>
              <a:ext cx="3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11283" name="Line 46"/>
            <p:cNvSpPr>
              <a:spLocks noChangeShapeType="1"/>
            </p:cNvSpPr>
            <p:nvPr/>
          </p:nvSpPr>
          <p:spPr bwMode="auto">
            <a:xfrm flipH="1">
              <a:off x="2155" y="1690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4" name="Rectangle 47"/>
            <p:cNvSpPr>
              <a:spLocks noChangeArrowheads="1"/>
            </p:cNvSpPr>
            <p:nvPr/>
          </p:nvSpPr>
          <p:spPr bwMode="auto">
            <a:xfrm>
              <a:off x="2104" y="1354"/>
              <a:ext cx="3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</a:p>
          </p:txBody>
        </p:sp>
        <p:sp>
          <p:nvSpPr>
            <p:cNvPr id="11285" name="Line 50"/>
            <p:cNvSpPr>
              <a:spLocks noChangeShapeType="1"/>
            </p:cNvSpPr>
            <p:nvPr/>
          </p:nvSpPr>
          <p:spPr bwMode="auto">
            <a:xfrm flipH="1">
              <a:off x="2151" y="2327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6" name="Rectangle 51"/>
            <p:cNvSpPr>
              <a:spLocks noChangeArrowheads="1"/>
            </p:cNvSpPr>
            <p:nvPr/>
          </p:nvSpPr>
          <p:spPr bwMode="auto">
            <a:xfrm>
              <a:off x="2108" y="1987"/>
              <a:ext cx="3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3</a:t>
              </a:r>
            </a:p>
          </p:txBody>
        </p:sp>
        <p:sp>
          <p:nvSpPr>
            <p:cNvPr id="11287" name="Line 52"/>
            <p:cNvSpPr>
              <a:spLocks noChangeShapeType="1"/>
            </p:cNvSpPr>
            <p:nvPr/>
          </p:nvSpPr>
          <p:spPr bwMode="auto">
            <a:xfrm>
              <a:off x="3219" y="2011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88" name="Rectangle 53"/>
            <p:cNvSpPr>
              <a:spLocks noChangeArrowheads="1"/>
            </p:cNvSpPr>
            <p:nvPr/>
          </p:nvSpPr>
          <p:spPr bwMode="auto">
            <a:xfrm>
              <a:off x="3214" y="1661"/>
              <a:ext cx="3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4</a:t>
              </a:r>
            </a:p>
          </p:txBody>
        </p:sp>
      </p:grp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359696" y="4414695"/>
            <a:ext cx="467077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各节点方程还可以怎么写？</a:t>
            </a:r>
            <a:endParaRPr kumimoji="1"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  <p:bldP spid="2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94" name="AutoShape 84"/>
          <p:cNvSpPr>
            <a:spLocks noChangeArrowheads="1"/>
          </p:cNvSpPr>
          <p:nvPr/>
        </p:nvSpPr>
        <p:spPr bwMode="auto">
          <a:xfrm>
            <a:off x="2497139" y="5093803"/>
            <a:ext cx="433387" cy="550247"/>
          </a:xfrm>
          <a:prstGeom prst="rightArrow">
            <a:avLst>
              <a:gd name="adj1" fmla="val 50000"/>
              <a:gd name="adj2" fmla="val 2565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83" name="组合 82"/>
          <p:cNvGrpSpPr/>
          <p:nvPr/>
        </p:nvGrpSpPr>
        <p:grpSpPr>
          <a:xfrm>
            <a:off x="2454992" y="961231"/>
            <a:ext cx="6777193" cy="2454276"/>
            <a:chOff x="969963" y="2082800"/>
            <a:chExt cx="6777193" cy="2454276"/>
          </a:xfrm>
        </p:grpSpPr>
        <p:sp>
          <p:nvSpPr>
            <p:cNvPr id="84" name="Line 11"/>
            <p:cNvSpPr>
              <a:spLocks noChangeAspect="1" noChangeShapeType="1"/>
            </p:cNvSpPr>
            <p:nvPr/>
          </p:nvSpPr>
          <p:spPr bwMode="auto">
            <a:xfrm rot="5400000">
              <a:off x="2732088" y="4035425"/>
              <a:ext cx="379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12"/>
            <p:cNvSpPr>
              <a:spLocks noChangeAspect="1" noChangeShapeType="1"/>
            </p:cNvSpPr>
            <p:nvPr/>
          </p:nvSpPr>
          <p:spPr bwMode="auto">
            <a:xfrm rot="5400000">
              <a:off x="2732088" y="3082925"/>
              <a:ext cx="379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3"/>
            <p:cNvSpPr>
              <a:spLocks noChangeAspect="1" noChangeShapeType="1"/>
            </p:cNvSpPr>
            <p:nvPr/>
          </p:nvSpPr>
          <p:spPr bwMode="auto">
            <a:xfrm>
              <a:off x="4473575" y="2082800"/>
              <a:ext cx="31226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14"/>
            <p:cNvSpPr>
              <a:spLocks noChangeAspect="1" noChangeShapeType="1"/>
            </p:cNvSpPr>
            <p:nvPr/>
          </p:nvSpPr>
          <p:spPr bwMode="auto">
            <a:xfrm>
              <a:off x="7596188" y="2082800"/>
              <a:ext cx="0" cy="7667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Line 15"/>
            <p:cNvSpPr>
              <a:spLocks noChangeAspect="1" noChangeShapeType="1"/>
            </p:cNvSpPr>
            <p:nvPr/>
          </p:nvSpPr>
          <p:spPr bwMode="auto">
            <a:xfrm>
              <a:off x="6105525" y="2222500"/>
              <a:ext cx="0" cy="6397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Text Box 16"/>
            <p:cNvSpPr txBox="1">
              <a:spLocks noChangeAspect="1" noChangeArrowheads="1"/>
            </p:cNvSpPr>
            <p:nvPr/>
          </p:nvSpPr>
          <p:spPr bwMode="auto">
            <a:xfrm>
              <a:off x="3292351" y="2204864"/>
              <a:ext cx="106362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12Ω</a:t>
              </a:r>
            </a:p>
          </p:txBody>
        </p:sp>
        <p:sp>
          <p:nvSpPr>
            <p:cNvPr id="90" name="Text Box 17"/>
            <p:cNvSpPr txBox="1">
              <a:spLocks noChangeAspect="1" noChangeArrowheads="1"/>
            </p:cNvSpPr>
            <p:nvPr/>
          </p:nvSpPr>
          <p:spPr bwMode="auto">
            <a:xfrm>
              <a:off x="1732434" y="2204864"/>
              <a:ext cx="83067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12Ω</a:t>
              </a:r>
            </a:p>
          </p:txBody>
        </p:sp>
        <p:sp>
          <p:nvSpPr>
            <p:cNvPr id="91" name="Text Box 18"/>
            <p:cNvSpPr txBox="1">
              <a:spLocks noChangeAspect="1" noChangeArrowheads="1"/>
            </p:cNvSpPr>
            <p:nvPr/>
          </p:nvSpPr>
          <p:spPr bwMode="auto">
            <a:xfrm>
              <a:off x="4828778" y="2204864"/>
              <a:ext cx="83067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12Ω</a:t>
              </a:r>
            </a:p>
          </p:txBody>
        </p:sp>
        <p:sp>
          <p:nvSpPr>
            <p:cNvPr id="92" name="Text Box 19"/>
            <p:cNvSpPr txBox="1">
              <a:spLocks noChangeAspect="1" noChangeArrowheads="1"/>
            </p:cNvSpPr>
            <p:nvPr/>
          </p:nvSpPr>
          <p:spPr bwMode="auto">
            <a:xfrm>
              <a:off x="6484962" y="2132856"/>
              <a:ext cx="83067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12Ω</a:t>
              </a:r>
            </a:p>
          </p:txBody>
        </p:sp>
        <p:sp>
          <p:nvSpPr>
            <p:cNvPr id="93" name="Text Box 20"/>
            <p:cNvSpPr txBox="1">
              <a:spLocks noChangeAspect="1" noChangeArrowheads="1"/>
            </p:cNvSpPr>
            <p:nvPr/>
          </p:nvSpPr>
          <p:spPr bwMode="auto">
            <a:xfrm>
              <a:off x="2035175" y="3381375"/>
              <a:ext cx="65114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6Ω</a:t>
              </a:r>
            </a:p>
          </p:txBody>
        </p:sp>
        <p:sp>
          <p:nvSpPr>
            <p:cNvPr id="94" name="Text Box 21"/>
            <p:cNvSpPr txBox="1">
              <a:spLocks noChangeAspect="1" noChangeArrowheads="1"/>
            </p:cNvSpPr>
            <p:nvPr/>
          </p:nvSpPr>
          <p:spPr bwMode="auto">
            <a:xfrm>
              <a:off x="5227638" y="3381375"/>
              <a:ext cx="65114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6Ω</a:t>
              </a:r>
            </a:p>
          </p:txBody>
        </p:sp>
        <p:sp>
          <p:nvSpPr>
            <p:cNvPr id="95" name="Text Box 22"/>
            <p:cNvSpPr txBox="1">
              <a:spLocks noChangeAspect="1" noChangeArrowheads="1"/>
            </p:cNvSpPr>
            <p:nvPr/>
          </p:nvSpPr>
          <p:spPr bwMode="auto">
            <a:xfrm>
              <a:off x="969963" y="4017963"/>
              <a:ext cx="38258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b</a:t>
              </a:r>
            </a:p>
          </p:txBody>
        </p:sp>
        <p:sp>
          <p:nvSpPr>
            <p:cNvPr id="96" name="Text Box 23"/>
            <p:cNvSpPr txBox="1">
              <a:spLocks noChangeAspect="1" noChangeArrowheads="1"/>
            </p:cNvSpPr>
            <p:nvPr/>
          </p:nvSpPr>
          <p:spPr bwMode="auto">
            <a:xfrm>
              <a:off x="6789738" y="3379788"/>
              <a:ext cx="65114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4Ω</a:t>
              </a:r>
            </a:p>
          </p:txBody>
        </p:sp>
        <p:sp>
          <p:nvSpPr>
            <p:cNvPr id="97" name="Text Box 24"/>
            <p:cNvSpPr txBox="1">
              <a:spLocks noChangeAspect="1" noChangeArrowheads="1"/>
            </p:cNvSpPr>
            <p:nvPr/>
          </p:nvSpPr>
          <p:spPr bwMode="auto">
            <a:xfrm>
              <a:off x="3595688" y="3379788"/>
              <a:ext cx="65114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4Ω</a:t>
              </a:r>
            </a:p>
          </p:txBody>
        </p:sp>
        <p:sp>
          <p:nvSpPr>
            <p:cNvPr id="98" name="Line 25"/>
            <p:cNvSpPr>
              <a:spLocks noChangeAspect="1" noChangeShapeType="1"/>
            </p:cNvSpPr>
            <p:nvPr/>
          </p:nvSpPr>
          <p:spPr bwMode="auto">
            <a:xfrm flipV="1">
              <a:off x="2925763" y="2235200"/>
              <a:ext cx="0" cy="6207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Line 26"/>
            <p:cNvSpPr>
              <a:spLocks noChangeAspect="1" noChangeShapeType="1"/>
            </p:cNvSpPr>
            <p:nvPr/>
          </p:nvSpPr>
          <p:spPr bwMode="auto">
            <a:xfrm>
              <a:off x="2944813" y="2222500"/>
              <a:ext cx="31226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Line 27"/>
            <p:cNvSpPr>
              <a:spLocks noChangeAspect="1" noChangeShapeType="1"/>
            </p:cNvSpPr>
            <p:nvPr/>
          </p:nvSpPr>
          <p:spPr bwMode="auto">
            <a:xfrm flipV="1">
              <a:off x="4473575" y="2095500"/>
              <a:ext cx="0" cy="7477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" name="Line 28"/>
            <p:cNvSpPr>
              <a:spLocks noChangeAspect="1" noChangeShapeType="1"/>
            </p:cNvSpPr>
            <p:nvPr/>
          </p:nvSpPr>
          <p:spPr bwMode="auto">
            <a:xfrm>
              <a:off x="1395413" y="4225925"/>
              <a:ext cx="61753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Text Box 29"/>
            <p:cNvSpPr txBox="1">
              <a:spLocks noChangeAspect="1" noChangeArrowheads="1"/>
            </p:cNvSpPr>
            <p:nvPr/>
          </p:nvSpPr>
          <p:spPr bwMode="auto">
            <a:xfrm>
              <a:off x="969963" y="2620963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</a:p>
          </p:txBody>
        </p:sp>
        <p:sp>
          <p:nvSpPr>
            <p:cNvPr id="103" name="Line 43"/>
            <p:cNvSpPr>
              <a:spLocks noChangeAspect="1" noChangeShapeType="1"/>
            </p:cNvSpPr>
            <p:nvPr/>
          </p:nvSpPr>
          <p:spPr bwMode="auto">
            <a:xfrm rot="5400000">
              <a:off x="4294188" y="4035425"/>
              <a:ext cx="379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44"/>
            <p:cNvSpPr>
              <a:spLocks noChangeAspect="1" noChangeShapeType="1"/>
            </p:cNvSpPr>
            <p:nvPr/>
          </p:nvSpPr>
          <p:spPr bwMode="auto">
            <a:xfrm rot="5400000">
              <a:off x="4294188" y="3082925"/>
              <a:ext cx="379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46"/>
            <p:cNvSpPr>
              <a:spLocks noChangeAspect="1" noChangeShapeType="1"/>
            </p:cNvSpPr>
            <p:nvPr/>
          </p:nvSpPr>
          <p:spPr bwMode="auto">
            <a:xfrm rot="5400000">
              <a:off x="5926138" y="4035425"/>
              <a:ext cx="379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47"/>
            <p:cNvSpPr>
              <a:spLocks noChangeAspect="1" noChangeShapeType="1"/>
            </p:cNvSpPr>
            <p:nvPr/>
          </p:nvSpPr>
          <p:spPr bwMode="auto">
            <a:xfrm rot="5400000">
              <a:off x="5926138" y="3082925"/>
              <a:ext cx="379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6467475" y="2710024"/>
              <a:ext cx="890587" cy="279078"/>
              <a:chOff x="4065587" y="2309974"/>
              <a:chExt cx="890587" cy="279078"/>
            </a:xfrm>
          </p:grpSpPr>
          <p:grpSp>
            <p:nvGrpSpPr>
              <p:cNvPr id="197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200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1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2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3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4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5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6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98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9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8" name="Line 28"/>
            <p:cNvSpPr>
              <a:spLocks noChangeAspect="1" noChangeShapeType="1"/>
            </p:cNvSpPr>
            <p:nvPr/>
          </p:nvSpPr>
          <p:spPr bwMode="auto">
            <a:xfrm>
              <a:off x="6115844" y="2858644"/>
              <a:ext cx="3869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Line 28"/>
            <p:cNvSpPr>
              <a:spLocks noChangeAspect="1" noChangeShapeType="1"/>
            </p:cNvSpPr>
            <p:nvPr/>
          </p:nvSpPr>
          <p:spPr bwMode="auto">
            <a:xfrm>
              <a:off x="7210267" y="2862263"/>
              <a:ext cx="3869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4839017" y="2697646"/>
              <a:ext cx="890587" cy="279078"/>
              <a:chOff x="4065587" y="2309974"/>
              <a:chExt cx="890587" cy="279078"/>
            </a:xfrm>
          </p:grpSpPr>
          <p:grpSp>
            <p:nvGrpSpPr>
              <p:cNvPr id="187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90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1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2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3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4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5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6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88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9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1" name="Line 28"/>
            <p:cNvSpPr>
              <a:spLocks noChangeAspect="1" noChangeShapeType="1"/>
            </p:cNvSpPr>
            <p:nvPr/>
          </p:nvSpPr>
          <p:spPr bwMode="auto">
            <a:xfrm>
              <a:off x="4487386" y="2846266"/>
              <a:ext cx="3869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Line 28"/>
            <p:cNvSpPr>
              <a:spLocks noChangeAspect="1" noChangeShapeType="1"/>
            </p:cNvSpPr>
            <p:nvPr/>
          </p:nvSpPr>
          <p:spPr bwMode="auto">
            <a:xfrm>
              <a:off x="5581809" y="2849885"/>
              <a:ext cx="4856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3" name="组合 112"/>
            <p:cNvGrpSpPr/>
            <p:nvPr/>
          </p:nvGrpSpPr>
          <p:grpSpPr>
            <a:xfrm flipH="1">
              <a:off x="3304218" y="2687875"/>
              <a:ext cx="827732" cy="279078"/>
              <a:chOff x="4065587" y="2309974"/>
              <a:chExt cx="890587" cy="279078"/>
            </a:xfrm>
          </p:grpSpPr>
          <p:grpSp>
            <p:nvGrpSpPr>
              <p:cNvPr id="177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80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1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2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3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4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5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6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78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9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4" name="Line 28"/>
            <p:cNvSpPr>
              <a:spLocks noChangeAspect="1" noChangeShapeType="1"/>
            </p:cNvSpPr>
            <p:nvPr/>
          </p:nvSpPr>
          <p:spPr bwMode="auto">
            <a:xfrm flipH="1">
              <a:off x="2907506" y="2836495"/>
              <a:ext cx="4142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Line 28"/>
            <p:cNvSpPr>
              <a:spLocks noChangeAspect="1" noChangeShapeType="1"/>
            </p:cNvSpPr>
            <p:nvPr/>
          </p:nvSpPr>
          <p:spPr bwMode="auto">
            <a:xfrm flipH="1">
              <a:off x="3998446" y="2840114"/>
              <a:ext cx="519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6" name="组合 115"/>
            <p:cNvGrpSpPr/>
            <p:nvPr/>
          </p:nvGrpSpPr>
          <p:grpSpPr>
            <a:xfrm flipH="1">
              <a:off x="1782180" y="2691993"/>
              <a:ext cx="827732" cy="279078"/>
              <a:chOff x="4065587" y="2309974"/>
              <a:chExt cx="890587" cy="279078"/>
            </a:xfrm>
          </p:grpSpPr>
          <p:grpSp>
            <p:nvGrpSpPr>
              <p:cNvPr id="167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70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1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2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3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4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5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6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68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9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7" name="Line 28"/>
            <p:cNvSpPr>
              <a:spLocks noChangeAspect="1" noChangeShapeType="1"/>
            </p:cNvSpPr>
            <p:nvPr/>
          </p:nvSpPr>
          <p:spPr bwMode="auto">
            <a:xfrm flipH="1">
              <a:off x="1385468" y="2829183"/>
              <a:ext cx="4142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Line 28"/>
            <p:cNvSpPr>
              <a:spLocks noChangeAspect="1" noChangeShapeType="1"/>
            </p:cNvSpPr>
            <p:nvPr/>
          </p:nvSpPr>
          <p:spPr bwMode="auto">
            <a:xfrm flipH="1">
              <a:off x="2476408" y="2832802"/>
              <a:ext cx="5198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9" name="组合 118"/>
            <p:cNvGrpSpPr/>
            <p:nvPr/>
          </p:nvGrpSpPr>
          <p:grpSpPr>
            <a:xfrm rot="5400000">
              <a:off x="7162323" y="3382007"/>
              <a:ext cx="890587" cy="279078"/>
              <a:chOff x="4065587" y="2309974"/>
              <a:chExt cx="890587" cy="279078"/>
            </a:xfrm>
          </p:grpSpPr>
          <p:grpSp>
            <p:nvGrpSpPr>
              <p:cNvPr id="157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60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1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2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3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4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5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6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58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9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0" name="Line 47"/>
            <p:cNvSpPr>
              <a:spLocks noChangeAspect="1" noChangeShapeType="1"/>
            </p:cNvSpPr>
            <p:nvPr/>
          </p:nvSpPr>
          <p:spPr bwMode="auto">
            <a:xfrm rot="5400000">
              <a:off x="7408367" y="3024176"/>
              <a:ext cx="379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47"/>
            <p:cNvSpPr>
              <a:spLocks noChangeAspect="1" noChangeShapeType="1"/>
            </p:cNvSpPr>
            <p:nvPr/>
          </p:nvSpPr>
          <p:spPr bwMode="auto">
            <a:xfrm rot="5400000">
              <a:off x="7412495" y="4049990"/>
              <a:ext cx="379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2" name="组合 121"/>
            <p:cNvGrpSpPr/>
            <p:nvPr/>
          </p:nvGrpSpPr>
          <p:grpSpPr>
            <a:xfrm rot="5400000">
              <a:off x="5676569" y="3393482"/>
              <a:ext cx="890587" cy="279078"/>
              <a:chOff x="4065587" y="2309974"/>
              <a:chExt cx="890587" cy="279078"/>
            </a:xfrm>
          </p:grpSpPr>
          <p:grpSp>
            <p:nvGrpSpPr>
              <p:cNvPr id="147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50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1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2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3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5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6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48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9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3" name="Line 47"/>
            <p:cNvSpPr>
              <a:spLocks noChangeAspect="1" noChangeShapeType="1"/>
            </p:cNvSpPr>
            <p:nvPr/>
          </p:nvSpPr>
          <p:spPr bwMode="auto">
            <a:xfrm rot="5400000">
              <a:off x="5922613" y="3035651"/>
              <a:ext cx="379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47"/>
            <p:cNvSpPr>
              <a:spLocks noChangeAspect="1" noChangeShapeType="1"/>
            </p:cNvSpPr>
            <p:nvPr/>
          </p:nvSpPr>
          <p:spPr bwMode="auto">
            <a:xfrm rot="5400000">
              <a:off x="5926741" y="4061465"/>
              <a:ext cx="3794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5" name="组合 124"/>
            <p:cNvGrpSpPr/>
            <p:nvPr/>
          </p:nvGrpSpPr>
          <p:grpSpPr>
            <a:xfrm rot="5400000">
              <a:off x="4042231" y="3327439"/>
              <a:ext cx="890587" cy="279078"/>
              <a:chOff x="4065587" y="2309974"/>
              <a:chExt cx="890587" cy="279078"/>
            </a:xfrm>
          </p:grpSpPr>
          <p:grpSp>
            <p:nvGrpSpPr>
              <p:cNvPr id="137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40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1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2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3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4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5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38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9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 rot="5400000">
              <a:off x="2488551" y="3409277"/>
              <a:ext cx="890587" cy="279078"/>
              <a:chOff x="4065587" y="2309974"/>
              <a:chExt cx="890587" cy="279078"/>
            </a:xfrm>
          </p:grpSpPr>
          <p:grpSp>
            <p:nvGrpSpPr>
              <p:cNvPr id="127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30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1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2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3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4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5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6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28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9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217864" y="3981451"/>
            <a:ext cx="5276931" cy="2327275"/>
            <a:chOff x="1693863" y="3981450"/>
            <a:chExt cx="5276931" cy="2327275"/>
          </a:xfrm>
        </p:grpSpPr>
        <p:grpSp>
          <p:nvGrpSpPr>
            <p:cNvPr id="64561" name="Group 51"/>
            <p:cNvGrpSpPr>
              <a:grpSpLocks noChangeAspect="1"/>
            </p:cNvGrpSpPr>
            <p:nvPr/>
          </p:nvGrpSpPr>
          <p:grpSpPr bwMode="auto">
            <a:xfrm>
              <a:off x="1693863" y="3981450"/>
              <a:ext cx="5164138" cy="2327275"/>
              <a:chOff x="0" y="0"/>
              <a:chExt cx="3253" cy="1466"/>
            </a:xfrm>
          </p:grpSpPr>
          <p:grpSp>
            <p:nvGrpSpPr>
              <p:cNvPr id="61445" name="Group 52"/>
              <p:cNvGrpSpPr>
                <a:grpSpLocks noChangeAspect="1"/>
              </p:cNvGrpSpPr>
              <p:nvPr/>
            </p:nvGrpSpPr>
            <p:grpSpPr bwMode="auto">
              <a:xfrm>
                <a:off x="268" y="428"/>
                <a:ext cx="972" cy="0"/>
                <a:chOff x="0" y="77"/>
                <a:chExt cx="771" cy="0"/>
              </a:xfrm>
            </p:grpSpPr>
            <p:sp>
              <p:nvSpPr>
                <p:cNvPr id="61475" name="Line 54"/>
                <p:cNvSpPr>
                  <a:spLocks noChangeAspect="1" noChangeShapeType="1"/>
                </p:cNvSpPr>
                <p:nvPr/>
              </p:nvSpPr>
              <p:spPr bwMode="auto">
                <a:xfrm>
                  <a:off x="551" y="77"/>
                  <a:ext cx="2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476" name="Line 55"/>
                <p:cNvSpPr>
                  <a:spLocks noChangeAspect="1" noChangeShapeType="1"/>
                </p:cNvSpPr>
                <p:nvPr/>
              </p:nvSpPr>
              <p:spPr bwMode="auto">
                <a:xfrm>
                  <a:off x="0" y="77"/>
                  <a:ext cx="2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447" name="Line 57"/>
              <p:cNvSpPr>
                <a:spLocks noChangeAspect="1" noChangeShapeType="1"/>
              </p:cNvSpPr>
              <p:nvPr/>
            </p:nvSpPr>
            <p:spPr bwMode="auto">
              <a:xfrm rot="5400000">
                <a:off x="1112" y="1150"/>
                <a:ext cx="2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48" name="Line 58"/>
              <p:cNvSpPr>
                <a:spLocks noChangeAspect="1" noChangeShapeType="1"/>
              </p:cNvSpPr>
              <p:nvPr/>
            </p:nvSpPr>
            <p:spPr bwMode="auto">
              <a:xfrm rot="5400000">
                <a:off x="1112" y="550"/>
                <a:ext cx="2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49" name="Line 59"/>
              <p:cNvSpPr>
                <a:spLocks noChangeAspect="1" noChangeShapeType="1"/>
              </p:cNvSpPr>
              <p:nvPr/>
            </p:nvSpPr>
            <p:spPr bwMode="auto">
              <a:xfrm>
                <a:off x="3244" y="0"/>
                <a:ext cx="0" cy="40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0" name="Text Box 60"/>
              <p:cNvSpPr txBox="1">
                <a:spLocks noChangeAspect="1" noChangeArrowheads="1"/>
              </p:cNvSpPr>
              <p:nvPr/>
            </p:nvSpPr>
            <p:spPr bwMode="auto">
              <a:xfrm>
                <a:off x="1431" y="32"/>
                <a:ext cx="67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12Ω</a:t>
                </a:r>
              </a:p>
            </p:txBody>
          </p:sp>
          <p:sp>
            <p:nvSpPr>
              <p:cNvPr id="61451" name="Text Box 61"/>
              <p:cNvSpPr txBox="1">
                <a:spLocks noChangeAspect="1" noChangeArrowheads="1"/>
              </p:cNvSpPr>
              <p:nvPr/>
            </p:nvSpPr>
            <p:spPr bwMode="auto">
              <a:xfrm>
                <a:off x="447" y="61"/>
                <a:ext cx="52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12Ω</a:t>
                </a:r>
              </a:p>
            </p:txBody>
          </p:sp>
          <p:sp>
            <p:nvSpPr>
              <p:cNvPr id="61452" name="Text Box 62"/>
              <p:cNvSpPr txBox="1">
                <a:spLocks noChangeAspect="1" noChangeArrowheads="1"/>
              </p:cNvSpPr>
              <p:nvPr/>
            </p:nvSpPr>
            <p:spPr bwMode="auto">
              <a:xfrm>
                <a:off x="2448" y="74"/>
                <a:ext cx="41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6Ω</a:t>
                </a:r>
              </a:p>
            </p:txBody>
          </p:sp>
          <p:sp>
            <p:nvSpPr>
              <p:cNvPr id="61453" name="Text Box 63"/>
              <p:cNvSpPr txBox="1">
                <a:spLocks noChangeAspect="1" noChangeArrowheads="1"/>
              </p:cNvSpPr>
              <p:nvPr/>
            </p:nvSpPr>
            <p:spPr bwMode="auto">
              <a:xfrm>
                <a:off x="670" y="737"/>
                <a:ext cx="41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6Ω</a:t>
                </a:r>
              </a:p>
            </p:txBody>
          </p:sp>
          <p:sp>
            <p:nvSpPr>
              <p:cNvPr id="61454" name="Text Box 64"/>
              <p:cNvSpPr txBox="1">
                <a:spLocks noChangeAspect="1" noChangeArrowheads="1"/>
              </p:cNvSpPr>
              <p:nvPr/>
            </p:nvSpPr>
            <p:spPr bwMode="auto">
              <a:xfrm>
                <a:off x="2683" y="737"/>
                <a:ext cx="41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6Ω</a:t>
                </a:r>
              </a:p>
            </p:txBody>
          </p:sp>
          <p:sp>
            <p:nvSpPr>
              <p:cNvPr id="61455" name="Text Box 65"/>
              <p:cNvSpPr txBox="1">
                <a:spLocks noChangeAspect="1" noChangeArrowheads="1"/>
              </p:cNvSpPr>
              <p:nvPr/>
            </p:nvSpPr>
            <p:spPr bwMode="auto">
              <a:xfrm>
                <a:off x="0" y="1139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b</a:t>
                </a:r>
              </a:p>
            </p:txBody>
          </p:sp>
          <p:sp>
            <p:nvSpPr>
              <p:cNvPr id="61456" name="Text Box 66"/>
              <p:cNvSpPr txBox="1">
                <a:spLocks noChangeAspect="1" noChangeArrowheads="1"/>
              </p:cNvSpPr>
              <p:nvPr/>
            </p:nvSpPr>
            <p:spPr bwMode="auto">
              <a:xfrm>
                <a:off x="1654" y="736"/>
                <a:ext cx="41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2Ω</a:t>
                </a:r>
              </a:p>
            </p:txBody>
          </p:sp>
          <p:sp>
            <p:nvSpPr>
              <p:cNvPr id="61457" name="Line 67"/>
              <p:cNvSpPr>
                <a:spLocks noChangeAspect="1" noChangeShapeType="1"/>
              </p:cNvSpPr>
              <p:nvPr/>
            </p:nvSpPr>
            <p:spPr bwMode="auto">
              <a:xfrm flipV="1">
                <a:off x="1232" y="16"/>
                <a:ext cx="0" cy="39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8" name="Line 68"/>
              <p:cNvSpPr>
                <a:spLocks noChangeAspect="1" noChangeShapeType="1"/>
              </p:cNvSpPr>
              <p:nvPr/>
            </p:nvSpPr>
            <p:spPr bwMode="auto">
              <a:xfrm>
                <a:off x="1252" y="8"/>
                <a:ext cx="19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59" name="Line 69"/>
              <p:cNvSpPr>
                <a:spLocks noChangeAspect="1" noChangeShapeType="1"/>
              </p:cNvSpPr>
              <p:nvPr/>
            </p:nvSpPr>
            <p:spPr bwMode="auto">
              <a:xfrm>
                <a:off x="268" y="1270"/>
                <a:ext cx="298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0" name="Text Box 70"/>
              <p:cNvSpPr txBox="1">
                <a:spLocks noChangeAspect="1" noChangeArrowheads="1"/>
              </p:cNvSpPr>
              <p:nvPr/>
            </p:nvSpPr>
            <p:spPr bwMode="auto">
              <a:xfrm>
                <a:off x="0" y="26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a</a:t>
                </a:r>
              </a:p>
            </p:txBody>
          </p:sp>
          <p:sp>
            <p:nvSpPr>
              <p:cNvPr id="61462" name="Line 72"/>
              <p:cNvSpPr>
                <a:spLocks noChangeAspect="1" noChangeShapeType="1"/>
              </p:cNvSpPr>
              <p:nvPr/>
            </p:nvSpPr>
            <p:spPr bwMode="auto">
              <a:xfrm>
                <a:off x="2930" y="409"/>
                <a:ext cx="2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63" name="Line 73"/>
              <p:cNvSpPr>
                <a:spLocks noChangeAspect="1" noChangeShapeType="1"/>
              </p:cNvSpPr>
              <p:nvPr/>
            </p:nvSpPr>
            <p:spPr bwMode="auto">
              <a:xfrm>
                <a:off x="2236" y="409"/>
                <a:ext cx="2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65" name="Line 75"/>
              <p:cNvSpPr>
                <a:spLocks noChangeAspect="1" noChangeShapeType="1"/>
              </p:cNvSpPr>
              <p:nvPr/>
            </p:nvSpPr>
            <p:spPr bwMode="auto">
              <a:xfrm>
                <a:off x="1947" y="409"/>
                <a:ext cx="2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66" name="Line 76"/>
              <p:cNvSpPr>
                <a:spLocks noChangeAspect="1" noChangeShapeType="1"/>
              </p:cNvSpPr>
              <p:nvPr/>
            </p:nvSpPr>
            <p:spPr bwMode="auto">
              <a:xfrm>
                <a:off x="1252" y="409"/>
                <a:ext cx="2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68" name="Line 78"/>
              <p:cNvSpPr>
                <a:spLocks noChangeAspect="1" noChangeShapeType="1"/>
              </p:cNvSpPr>
              <p:nvPr/>
            </p:nvSpPr>
            <p:spPr bwMode="auto">
              <a:xfrm rot="5400000">
                <a:off x="2094" y="1150"/>
                <a:ext cx="2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69" name="Line 79"/>
              <p:cNvSpPr>
                <a:spLocks noChangeAspect="1" noChangeShapeType="1"/>
              </p:cNvSpPr>
              <p:nvPr/>
            </p:nvSpPr>
            <p:spPr bwMode="auto">
              <a:xfrm rot="5400000">
                <a:off x="2094" y="550"/>
                <a:ext cx="2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1470" name="Group 80"/>
              <p:cNvGrpSpPr>
                <a:grpSpLocks noChangeAspect="1"/>
              </p:cNvGrpSpPr>
              <p:nvPr/>
            </p:nvGrpSpPr>
            <p:grpSpPr bwMode="auto">
              <a:xfrm rot="5400000">
                <a:off x="2812" y="850"/>
                <a:ext cx="839" cy="0"/>
                <a:chOff x="0" y="77"/>
                <a:chExt cx="771" cy="0"/>
              </a:xfrm>
            </p:grpSpPr>
            <p:sp>
              <p:nvSpPr>
                <p:cNvPr id="61472" name="Line 82"/>
                <p:cNvSpPr>
                  <a:spLocks noChangeAspect="1" noChangeShapeType="1"/>
                </p:cNvSpPr>
                <p:nvPr/>
              </p:nvSpPr>
              <p:spPr bwMode="auto">
                <a:xfrm>
                  <a:off x="551" y="77"/>
                  <a:ext cx="2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473" name="Line 83"/>
                <p:cNvSpPr>
                  <a:spLocks noChangeAspect="1" noChangeShapeType="1"/>
                </p:cNvSpPr>
                <p:nvPr/>
              </p:nvSpPr>
              <p:spPr bwMode="auto">
                <a:xfrm>
                  <a:off x="0" y="77"/>
                  <a:ext cx="2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07" name="组合 206"/>
            <p:cNvGrpSpPr/>
            <p:nvPr/>
          </p:nvGrpSpPr>
          <p:grpSpPr>
            <a:xfrm rot="5400000">
              <a:off x="6385961" y="5189699"/>
              <a:ext cx="890587" cy="279078"/>
              <a:chOff x="4065587" y="2309974"/>
              <a:chExt cx="890587" cy="279078"/>
            </a:xfrm>
          </p:grpSpPr>
          <p:grpSp>
            <p:nvGrpSpPr>
              <p:cNvPr id="208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211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2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3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4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5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6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7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09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0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8" name="组合 217"/>
            <p:cNvGrpSpPr/>
            <p:nvPr/>
          </p:nvGrpSpPr>
          <p:grpSpPr>
            <a:xfrm rot="5400000">
              <a:off x="4761668" y="5212083"/>
              <a:ext cx="890587" cy="279078"/>
              <a:chOff x="4065587" y="2309974"/>
              <a:chExt cx="890587" cy="279078"/>
            </a:xfrm>
          </p:grpSpPr>
          <p:grpSp>
            <p:nvGrpSpPr>
              <p:cNvPr id="219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222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3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4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5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6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7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8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20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1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9" name="组合 228"/>
            <p:cNvGrpSpPr/>
            <p:nvPr/>
          </p:nvGrpSpPr>
          <p:grpSpPr>
            <a:xfrm rot="5400000">
              <a:off x="3211195" y="5189623"/>
              <a:ext cx="890587" cy="279078"/>
              <a:chOff x="4065587" y="2309974"/>
              <a:chExt cx="890587" cy="279078"/>
            </a:xfrm>
          </p:grpSpPr>
          <p:grpSp>
            <p:nvGrpSpPr>
              <p:cNvPr id="230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233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4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5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6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7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8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9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31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2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0" name="组合 239"/>
            <p:cNvGrpSpPr/>
            <p:nvPr/>
          </p:nvGrpSpPr>
          <p:grpSpPr>
            <a:xfrm>
              <a:off x="5585849" y="4489294"/>
              <a:ext cx="890587" cy="279078"/>
              <a:chOff x="4065587" y="2309974"/>
              <a:chExt cx="890587" cy="279078"/>
            </a:xfrm>
          </p:grpSpPr>
          <p:grpSp>
            <p:nvGrpSpPr>
              <p:cNvPr id="241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244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5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6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7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8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9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50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42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3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51" name="组合 250"/>
            <p:cNvGrpSpPr/>
            <p:nvPr/>
          </p:nvGrpSpPr>
          <p:grpSpPr>
            <a:xfrm>
              <a:off x="4125912" y="4489294"/>
              <a:ext cx="890587" cy="279078"/>
              <a:chOff x="4065587" y="2309974"/>
              <a:chExt cx="890587" cy="279078"/>
            </a:xfrm>
          </p:grpSpPr>
          <p:grpSp>
            <p:nvGrpSpPr>
              <p:cNvPr id="252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255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56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57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58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59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60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61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53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4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62" name="组合 261"/>
            <p:cNvGrpSpPr/>
            <p:nvPr/>
          </p:nvGrpSpPr>
          <p:grpSpPr>
            <a:xfrm>
              <a:off x="2422805" y="4516478"/>
              <a:ext cx="890587" cy="279078"/>
              <a:chOff x="4065587" y="2309974"/>
              <a:chExt cx="890587" cy="279078"/>
            </a:xfrm>
          </p:grpSpPr>
          <p:grpSp>
            <p:nvGrpSpPr>
              <p:cNvPr id="263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266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67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68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69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0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1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2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64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65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205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94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59" name="Object 23"/>
          <p:cNvGraphicFramePr>
            <a:graphicFrameLocks noChangeAspect="1"/>
          </p:cNvGraphicFramePr>
          <p:nvPr/>
        </p:nvGraphicFramePr>
        <p:xfrm>
          <a:off x="2135189" y="3644900"/>
          <a:ext cx="73120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9" r:id="rId3" imgW="3495625" imgH="380876" progId="">
                  <p:embed/>
                </p:oleObj>
              </mc:Choice>
              <mc:Fallback>
                <p:oleObj r:id="rId3" imgW="3495625" imgH="380876" progId="">
                  <p:embed/>
                  <p:pic>
                    <p:nvPicPr>
                      <p:cNvPr id="6555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3644900"/>
                        <a:ext cx="731202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0" name="AutoShape 28"/>
          <p:cNvSpPr>
            <a:spLocks noChangeArrowheads="1"/>
          </p:cNvSpPr>
          <p:nvPr/>
        </p:nvSpPr>
        <p:spPr bwMode="auto">
          <a:xfrm>
            <a:off x="3417889" y="2295040"/>
            <a:ext cx="433387" cy="550247"/>
          </a:xfrm>
          <a:prstGeom prst="rightArrow">
            <a:avLst>
              <a:gd name="adj1" fmla="val 50000"/>
              <a:gd name="adj2" fmla="val 2565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" name="组合 1"/>
          <p:cNvGrpSpPr/>
          <p:nvPr/>
        </p:nvGrpSpPr>
        <p:grpSpPr>
          <a:xfrm>
            <a:off x="4132263" y="1314450"/>
            <a:ext cx="3653470" cy="2230438"/>
            <a:chOff x="2608263" y="1314450"/>
            <a:chExt cx="3653470" cy="2230438"/>
          </a:xfrm>
        </p:grpSpPr>
        <p:grpSp>
          <p:nvGrpSpPr>
            <p:cNvPr id="65538" name="Group 29"/>
            <p:cNvGrpSpPr>
              <a:grpSpLocks noChangeAspect="1"/>
            </p:cNvGrpSpPr>
            <p:nvPr/>
          </p:nvGrpSpPr>
          <p:grpSpPr bwMode="auto">
            <a:xfrm>
              <a:off x="2608263" y="1314450"/>
              <a:ext cx="3530600" cy="2230438"/>
              <a:chOff x="0" y="0"/>
              <a:chExt cx="2224" cy="1405"/>
            </a:xfrm>
          </p:grpSpPr>
          <p:sp>
            <p:nvSpPr>
              <p:cNvPr id="62470" name="Text Box 5"/>
              <p:cNvSpPr txBox="1">
                <a:spLocks noChangeAspect="1" noChangeArrowheads="1"/>
              </p:cNvSpPr>
              <p:nvPr/>
            </p:nvSpPr>
            <p:spPr bwMode="auto">
              <a:xfrm>
                <a:off x="0" y="1078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b</a:t>
                </a:r>
              </a:p>
            </p:txBody>
          </p:sp>
          <p:grpSp>
            <p:nvGrpSpPr>
              <p:cNvPr id="62471" name="Group 6"/>
              <p:cNvGrpSpPr>
                <a:grpSpLocks noChangeAspect="1"/>
              </p:cNvGrpSpPr>
              <p:nvPr/>
            </p:nvGrpSpPr>
            <p:grpSpPr bwMode="auto">
              <a:xfrm>
                <a:off x="268" y="367"/>
                <a:ext cx="972" cy="0"/>
                <a:chOff x="0" y="77"/>
                <a:chExt cx="771" cy="0"/>
              </a:xfrm>
            </p:grpSpPr>
            <p:sp>
              <p:nvSpPr>
                <p:cNvPr id="62488" name="Line 8"/>
                <p:cNvSpPr>
                  <a:spLocks noChangeAspect="1" noChangeShapeType="1"/>
                </p:cNvSpPr>
                <p:nvPr/>
              </p:nvSpPr>
              <p:spPr bwMode="auto">
                <a:xfrm>
                  <a:off x="551" y="77"/>
                  <a:ext cx="2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89" name="Line 9"/>
                <p:cNvSpPr>
                  <a:spLocks noChangeAspect="1" noChangeShapeType="1"/>
                </p:cNvSpPr>
                <p:nvPr/>
              </p:nvSpPr>
              <p:spPr bwMode="auto">
                <a:xfrm>
                  <a:off x="0" y="77"/>
                  <a:ext cx="2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2473" name="Line 11"/>
              <p:cNvSpPr>
                <a:spLocks noChangeAspect="1" noChangeShapeType="1"/>
              </p:cNvSpPr>
              <p:nvPr/>
            </p:nvSpPr>
            <p:spPr bwMode="auto">
              <a:xfrm rot="5400000">
                <a:off x="1112" y="1089"/>
                <a:ext cx="2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74" name="Line 12"/>
              <p:cNvSpPr>
                <a:spLocks noChangeAspect="1" noChangeShapeType="1"/>
              </p:cNvSpPr>
              <p:nvPr/>
            </p:nvSpPr>
            <p:spPr bwMode="auto">
              <a:xfrm rot="5400000">
                <a:off x="1112" y="465"/>
                <a:ext cx="2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75" name="Text Box 13"/>
              <p:cNvSpPr txBox="1">
                <a:spLocks noChangeAspect="1" noChangeArrowheads="1"/>
              </p:cNvSpPr>
              <p:nvPr/>
            </p:nvSpPr>
            <p:spPr bwMode="auto">
              <a:xfrm>
                <a:off x="1531" y="7"/>
                <a:ext cx="67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4Ω</a:t>
                </a:r>
              </a:p>
            </p:txBody>
          </p:sp>
          <p:sp>
            <p:nvSpPr>
              <p:cNvPr id="62476" name="Text Box 14"/>
              <p:cNvSpPr txBox="1">
                <a:spLocks noChangeAspect="1" noChangeArrowheads="1"/>
              </p:cNvSpPr>
              <p:nvPr/>
            </p:nvSpPr>
            <p:spPr bwMode="auto">
              <a:xfrm>
                <a:off x="447" y="0"/>
                <a:ext cx="52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12Ω</a:t>
                </a:r>
              </a:p>
            </p:txBody>
          </p:sp>
          <p:sp>
            <p:nvSpPr>
              <p:cNvPr id="62477" name="Text Box 15"/>
              <p:cNvSpPr txBox="1">
                <a:spLocks noChangeAspect="1" noChangeArrowheads="1"/>
              </p:cNvSpPr>
              <p:nvPr/>
            </p:nvSpPr>
            <p:spPr bwMode="auto">
              <a:xfrm>
                <a:off x="670" y="676"/>
                <a:ext cx="41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3Ω</a:t>
                </a:r>
              </a:p>
            </p:txBody>
          </p:sp>
          <p:sp>
            <p:nvSpPr>
              <p:cNvPr id="62478" name="Text Box 16"/>
              <p:cNvSpPr txBox="1">
                <a:spLocks noChangeAspect="1" noChangeArrowheads="1"/>
              </p:cNvSpPr>
              <p:nvPr/>
            </p:nvSpPr>
            <p:spPr bwMode="auto">
              <a:xfrm>
                <a:off x="1654" y="675"/>
                <a:ext cx="41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2Ω</a:t>
                </a:r>
              </a:p>
            </p:txBody>
          </p:sp>
          <p:sp>
            <p:nvSpPr>
              <p:cNvPr id="62479" name="Line 17"/>
              <p:cNvSpPr>
                <a:spLocks noChangeAspect="1" noChangeShapeType="1"/>
              </p:cNvSpPr>
              <p:nvPr/>
            </p:nvSpPr>
            <p:spPr bwMode="auto">
              <a:xfrm>
                <a:off x="268" y="1209"/>
                <a:ext cx="195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0" name="Text Box 18"/>
              <p:cNvSpPr txBox="1">
                <a:spLocks noChangeAspect="1" noChangeArrowheads="1"/>
              </p:cNvSpPr>
              <p:nvPr/>
            </p:nvSpPr>
            <p:spPr bwMode="auto">
              <a:xfrm>
                <a:off x="0" y="199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a</a:t>
                </a:r>
              </a:p>
            </p:txBody>
          </p:sp>
          <p:sp>
            <p:nvSpPr>
              <p:cNvPr id="62482" name="Line 20"/>
              <p:cNvSpPr>
                <a:spLocks noChangeAspect="1" noChangeShapeType="1"/>
              </p:cNvSpPr>
              <p:nvPr/>
            </p:nvSpPr>
            <p:spPr bwMode="auto">
              <a:xfrm>
                <a:off x="1947" y="348"/>
                <a:ext cx="2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83" name="Line 21"/>
              <p:cNvSpPr>
                <a:spLocks noChangeAspect="1" noChangeShapeType="1"/>
              </p:cNvSpPr>
              <p:nvPr/>
            </p:nvSpPr>
            <p:spPr bwMode="auto">
              <a:xfrm>
                <a:off x="1252" y="348"/>
                <a:ext cx="2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85" name="Line 23"/>
              <p:cNvSpPr>
                <a:spLocks noChangeAspect="1" noChangeShapeType="1"/>
              </p:cNvSpPr>
              <p:nvPr/>
            </p:nvSpPr>
            <p:spPr bwMode="auto">
              <a:xfrm rot="5400000">
                <a:off x="2094" y="1089"/>
                <a:ext cx="2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86" name="Line 24"/>
              <p:cNvSpPr>
                <a:spLocks noChangeAspect="1" noChangeShapeType="1"/>
              </p:cNvSpPr>
              <p:nvPr/>
            </p:nvSpPr>
            <p:spPr bwMode="auto">
              <a:xfrm rot="5400000">
                <a:off x="2094" y="473"/>
                <a:ext cx="23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4943476" y="1716249"/>
              <a:ext cx="890587" cy="279078"/>
              <a:chOff x="4065587" y="2309974"/>
              <a:chExt cx="890587" cy="279078"/>
            </a:xfrm>
          </p:grpSpPr>
          <p:grpSp>
            <p:nvGrpSpPr>
              <p:cNvPr id="27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30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2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6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8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3445273" y="1750380"/>
              <a:ext cx="890587" cy="279078"/>
              <a:chOff x="4065587" y="2309974"/>
              <a:chExt cx="890587" cy="279078"/>
            </a:xfrm>
          </p:grpSpPr>
          <p:grpSp>
            <p:nvGrpSpPr>
              <p:cNvPr id="38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41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2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3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4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9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5400000">
              <a:off x="5676900" y="2414750"/>
              <a:ext cx="890587" cy="279078"/>
              <a:chOff x="4065587" y="2309974"/>
              <a:chExt cx="890587" cy="279078"/>
            </a:xfrm>
          </p:grpSpPr>
          <p:grpSp>
            <p:nvGrpSpPr>
              <p:cNvPr id="49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52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3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4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5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6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7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8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50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 rot="5400000">
              <a:off x="4114800" y="2424554"/>
              <a:ext cx="890587" cy="279078"/>
              <a:chOff x="4065587" y="2309974"/>
              <a:chExt cx="890587" cy="279078"/>
            </a:xfrm>
          </p:grpSpPr>
          <p:grpSp>
            <p:nvGrpSpPr>
              <p:cNvPr id="60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63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4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5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6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7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8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9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1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43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5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60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2" t="20654" b="18988"/>
          <a:stretch>
            <a:fillRect/>
          </a:stretch>
        </p:blipFill>
        <p:spPr bwMode="auto">
          <a:xfrm>
            <a:off x="1113478" y="1628800"/>
            <a:ext cx="10406571" cy="41044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15" name="矩形 1"/>
          <p:cNvSpPr>
            <a:spLocks noChangeArrowheads="1"/>
          </p:cNvSpPr>
          <p:nvPr/>
        </p:nvSpPr>
        <p:spPr bwMode="auto">
          <a:xfrm>
            <a:off x="335360" y="908720"/>
            <a:ext cx="1231427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500" b="1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思考</a:t>
            </a:r>
            <a:r>
              <a:rPr lang="en-US" altLang="zh-CN" sz="3500" b="1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:</a:t>
            </a:r>
            <a:endParaRPr lang="zh-CN" altLang="en-US" sz="35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5600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4"/>
          <p:cNvSpPr>
            <a:spLocks noChangeArrowheads="1"/>
          </p:cNvSpPr>
          <p:nvPr/>
        </p:nvSpPr>
        <p:spPr bwMode="auto">
          <a:xfrm>
            <a:off x="182564" y="986863"/>
            <a:ext cx="6478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②</a:t>
            </a:r>
            <a:r>
              <a:rPr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电桥电阻单口的等效电阻</a:t>
            </a:r>
          </a:p>
        </p:txBody>
      </p:sp>
      <p:sp>
        <p:nvSpPr>
          <p:cNvPr id="66586" name="Rectangle 59"/>
          <p:cNvSpPr>
            <a:spLocks noChangeArrowheads="1"/>
          </p:cNvSpPr>
          <p:nvPr/>
        </p:nvSpPr>
        <p:spPr bwMode="auto">
          <a:xfrm>
            <a:off x="2020889" y="1773238"/>
            <a:ext cx="6478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平衡电桥电阻单口</a:t>
            </a:r>
          </a:p>
        </p:txBody>
      </p:sp>
      <p:sp>
        <p:nvSpPr>
          <p:cNvPr id="66587" name="Rectangle 60"/>
          <p:cNvSpPr>
            <a:spLocks noChangeArrowheads="1"/>
          </p:cNvSpPr>
          <p:nvPr/>
        </p:nvSpPr>
        <p:spPr bwMode="auto">
          <a:xfrm>
            <a:off x="2255160" y="5635632"/>
            <a:ext cx="7918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4 </a:t>
            </a:r>
            <a:r>
              <a:rPr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 ——</a:t>
            </a:r>
            <a:r>
              <a:rPr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平衡电桥</a:t>
            </a:r>
            <a:r>
              <a:rPr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流过</a:t>
            </a:r>
            <a:r>
              <a:rPr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的电流为零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872038" y="2349501"/>
            <a:ext cx="2794000" cy="3024193"/>
            <a:chOff x="3348038" y="2349500"/>
            <a:chExt cx="2794000" cy="3024193"/>
          </a:xfrm>
        </p:grpSpPr>
        <p:grpSp>
          <p:nvGrpSpPr>
            <p:cNvPr id="2" name="组合 1"/>
            <p:cNvGrpSpPr/>
            <p:nvPr/>
          </p:nvGrpSpPr>
          <p:grpSpPr>
            <a:xfrm>
              <a:off x="3348038" y="2349500"/>
              <a:ext cx="2794000" cy="3024193"/>
              <a:chOff x="3348038" y="2349500"/>
              <a:chExt cx="2794000" cy="3024193"/>
            </a:xfrm>
          </p:grpSpPr>
          <p:grpSp>
            <p:nvGrpSpPr>
              <p:cNvPr id="39" name="组合 38"/>
              <p:cNvGrpSpPr/>
              <p:nvPr/>
            </p:nvGrpSpPr>
            <p:grpSpPr>
              <a:xfrm rot="5400000">
                <a:off x="3675324" y="4374155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40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43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4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5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6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7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8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9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41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6563" name="Group 57"/>
              <p:cNvGrpSpPr>
                <a:grpSpLocks/>
              </p:cNvGrpSpPr>
              <p:nvPr/>
            </p:nvGrpSpPr>
            <p:grpSpPr bwMode="auto">
              <a:xfrm>
                <a:off x="3348038" y="2349500"/>
                <a:ext cx="2794000" cy="3024193"/>
                <a:chOff x="0" y="-1"/>
                <a:chExt cx="1760" cy="1905"/>
              </a:xfrm>
            </p:grpSpPr>
            <p:grpSp>
              <p:nvGrpSpPr>
                <p:cNvPr id="65542" name="Group 42"/>
                <p:cNvGrpSpPr>
                  <a:grpSpLocks/>
                </p:cNvGrpSpPr>
                <p:nvPr/>
              </p:nvGrpSpPr>
              <p:grpSpPr bwMode="auto">
                <a:xfrm>
                  <a:off x="0" y="122"/>
                  <a:ext cx="1760" cy="1590"/>
                  <a:chOff x="0" y="0"/>
                  <a:chExt cx="1760" cy="1590"/>
                </a:xfrm>
              </p:grpSpPr>
              <p:sp>
                <p:nvSpPr>
                  <p:cNvPr id="65545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127" y="789"/>
                    <a:ext cx="22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47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85" y="0"/>
                    <a:ext cx="0" cy="18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oval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4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408"/>
                    <a:ext cx="0" cy="18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49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1" y="1588"/>
                    <a:ext cx="136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5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360" y="0"/>
                    <a:ext cx="0" cy="18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5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359" y="1408"/>
                    <a:ext cx="0" cy="18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53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81" y="590"/>
                    <a:ext cx="0" cy="40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54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360" y="583"/>
                    <a:ext cx="0" cy="40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57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136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58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485" y="788"/>
                    <a:ext cx="22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oval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5559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91" y="209"/>
                    <a:ext cx="354" cy="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R</a:t>
                    </a:r>
                    <a:r>
                      <a:rPr lang="en-US" altLang="zh-CN" sz="2800" b="1" baseline="-25000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1</a:t>
                    </a:r>
                  </a:p>
                </p:txBody>
              </p:sp>
              <p:sp>
                <p:nvSpPr>
                  <p:cNvPr id="65560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1406" y="209"/>
                    <a:ext cx="354" cy="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R</a:t>
                    </a:r>
                    <a:r>
                      <a:rPr lang="en-US" altLang="zh-CN" sz="2800" b="1" baseline="-25000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3</a:t>
                    </a:r>
                  </a:p>
                </p:txBody>
              </p:sp>
              <p:sp>
                <p:nvSpPr>
                  <p:cNvPr id="65561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84" y="1008"/>
                    <a:ext cx="354" cy="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R</a:t>
                    </a:r>
                    <a:r>
                      <a:rPr lang="en-US" altLang="zh-CN" sz="2800" b="1" baseline="-25000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2</a:t>
                    </a:r>
                  </a:p>
                </p:txBody>
              </p:sp>
              <p:sp>
                <p:nvSpPr>
                  <p:cNvPr id="65562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399" y="1008"/>
                    <a:ext cx="354" cy="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R</a:t>
                    </a:r>
                    <a:r>
                      <a:rPr lang="en-US" altLang="zh-CN" sz="2800" b="1" baseline="-25000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4</a:t>
                    </a:r>
                  </a:p>
                </p:txBody>
              </p:sp>
              <p:sp>
                <p:nvSpPr>
                  <p:cNvPr id="65563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733" y="387"/>
                    <a:ext cx="354" cy="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R</a:t>
                    </a:r>
                    <a:r>
                      <a:rPr lang="en-US" altLang="zh-CN" sz="2800" b="1" baseline="-25000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5</a:t>
                    </a:r>
                  </a:p>
                </p:txBody>
              </p:sp>
            </p:grpSp>
            <p:sp>
              <p:nvSpPr>
                <p:cNvPr id="65543" name="Rectangle 56"/>
                <p:cNvSpPr>
                  <a:spLocks noChangeArrowheads="1"/>
                </p:cNvSpPr>
                <p:nvPr/>
              </p:nvSpPr>
              <p:spPr bwMode="auto">
                <a:xfrm>
                  <a:off x="303" y="-1"/>
                  <a:ext cx="1225" cy="1905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 rot="5400000">
                <a:off x="5061906" y="2977517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29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32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3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4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5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6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7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8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30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1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5400000">
                <a:off x="5067371" y="4297604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51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54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5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6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7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8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9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0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52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3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" name="组合 60"/>
              <p:cNvGrpSpPr/>
              <p:nvPr/>
            </p:nvGrpSpPr>
            <p:grpSpPr>
              <a:xfrm rot="5400000">
                <a:off x="3676155" y="3048955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62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65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6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7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8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9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70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71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63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3" name="组合 72"/>
            <p:cNvGrpSpPr/>
            <p:nvPr/>
          </p:nvGrpSpPr>
          <p:grpSpPr>
            <a:xfrm>
              <a:off x="4344991" y="3653160"/>
              <a:ext cx="890587" cy="279078"/>
              <a:chOff x="4065587" y="2309974"/>
              <a:chExt cx="890587" cy="279078"/>
            </a:xfrm>
          </p:grpSpPr>
          <p:grpSp>
            <p:nvGrpSpPr>
              <p:cNvPr id="74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77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8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9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0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1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2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3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75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539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86" grpId="0" autoUpdateAnimBg="0"/>
      <p:bldP spid="66587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4877217" y="917973"/>
            <a:ext cx="2794000" cy="2524125"/>
            <a:chOff x="3348038" y="2544763"/>
            <a:chExt cx="2794000" cy="2524125"/>
          </a:xfrm>
        </p:grpSpPr>
        <p:grpSp>
          <p:nvGrpSpPr>
            <p:cNvPr id="65" name="组合 64"/>
            <p:cNvGrpSpPr/>
            <p:nvPr/>
          </p:nvGrpSpPr>
          <p:grpSpPr>
            <a:xfrm>
              <a:off x="3348038" y="2544763"/>
              <a:ext cx="2794000" cy="2524125"/>
              <a:chOff x="3348038" y="2544763"/>
              <a:chExt cx="2794000" cy="2524125"/>
            </a:xfrm>
          </p:grpSpPr>
          <p:grpSp>
            <p:nvGrpSpPr>
              <p:cNvPr id="77" name="组合 76"/>
              <p:cNvGrpSpPr/>
              <p:nvPr/>
            </p:nvGrpSpPr>
            <p:grpSpPr>
              <a:xfrm rot="5400000">
                <a:off x="3675324" y="4374155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129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132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33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34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35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36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37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38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30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8" name="Group 57"/>
              <p:cNvGrpSpPr>
                <a:grpSpLocks/>
              </p:cNvGrpSpPr>
              <p:nvPr/>
            </p:nvGrpSpPr>
            <p:grpSpPr bwMode="auto">
              <a:xfrm>
                <a:off x="3348038" y="2544763"/>
                <a:ext cx="2794000" cy="2524125"/>
                <a:chOff x="0" y="122"/>
                <a:chExt cx="1760" cy="1590"/>
              </a:xfrm>
            </p:grpSpPr>
            <p:grpSp>
              <p:nvGrpSpPr>
                <p:cNvPr id="112" name="Group 42"/>
                <p:cNvGrpSpPr>
                  <a:grpSpLocks/>
                </p:cNvGrpSpPr>
                <p:nvPr/>
              </p:nvGrpSpPr>
              <p:grpSpPr bwMode="auto">
                <a:xfrm>
                  <a:off x="0" y="122"/>
                  <a:ext cx="1760" cy="1590"/>
                  <a:chOff x="0" y="0"/>
                  <a:chExt cx="1760" cy="1590"/>
                </a:xfrm>
              </p:grpSpPr>
              <p:sp>
                <p:nvSpPr>
                  <p:cNvPr id="114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127" y="789"/>
                    <a:ext cx="22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85" y="0"/>
                    <a:ext cx="0" cy="18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oval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6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408"/>
                    <a:ext cx="0" cy="18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1" y="1588"/>
                    <a:ext cx="136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360" y="0"/>
                    <a:ext cx="0" cy="18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359" y="1408"/>
                    <a:ext cx="0" cy="18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81" y="590"/>
                    <a:ext cx="0" cy="40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1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360" y="583"/>
                    <a:ext cx="0" cy="40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136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485" y="788"/>
                    <a:ext cx="22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oval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91" y="209"/>
                    <a:ext cx="354" cy="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R</a:t>
                    </a:r>
                    <a:r>
                      <a:rPr lang="en-US" altLang="zh-CN" sz="2800" b="1" baseline="-25000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1</a:t>
                    </a:r>
                  </a:p>
                </p:txBody>
              </p:sp>
              <p:sp>
                <p:nvSpPr>
                  <p:cNvPr id="125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1406" y="209"/>
                    <a:ext cx="354" cy="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R</a:t>
                    </a:r>
                    <a:r>
                      <a:rPr lang="en-US" altLang="zh-CN" sz="2800" b="1" baseline="-25000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3</a:t>
                    </a:r>
                  </a:p>
                </p:txBody>
              </p:sp>
              <p:sp>
                <p:nvSpPr>
                  <p:cNvPr id="126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84" y="1008"/>
                    <a:ext cx="354" cy="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R</a:t>
                    </a:r>
                    <a:r>
                      <a:rPr lang="en-US" altLang="zh-CN" sz="2800" b="1" baseline="-25000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2</a:t>
                    </a:r>
                  </a:p>
                </p:txBody>
              </p:sp>
              <p:sp>
                <p:nvSpPr>
                  <p:cNvPr id="12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399" y="1008"/>
                    <a:ext cx="354" cy="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R</a:t>
                    </a:r>
                    <a:r>
                      <a:rPr lang="en-US" altLang="zh-CN" sz="2800" b="1" baseline="-25000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4</a:t>
                    </a:r>
                  </a:p>
                </p:txBody>
              </p:sp>
              <p:sp>
                <p:nvSpPr>
                  <p:cNvPr id="128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733" y="387"/>
                    <a:ext cx="354" cy="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R</a:t>
                    </a:r>
                    <a:r>
                      <a:rPr lang="en-US" altLang="zh-CN" sz="2800" b="1" baseline="-25000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5</a:t>
                    </a:r>
                  </a:p>
                </p:txBody>
              </p:sp>
            </p:grpSp>
            <p:sp>
              <p:nvSpPr>
                <p:cNvPr id="113" name="Rectangle 56"/>
                <p:cNvSpPr>
                  <a:spLocks noChangeArrowheads="1"/>
                </p:cNvSpPr>
                <p:nvPr/>
              </p:nvSpPr>
              <p:spPr bwMode="auto">
                <a:xfrm>
                  <a:off x="303" y="819"/>
                  <a:ext cx="1225" cy="174"/>
                </a:xfrm>
                <a:prstGeom prst="rect">
                  <a:avLst/>
                </a:prstGeom>
                <a:noFill/>
                <a:ln w="19050">
                  <a:solidFill>
                    <a:srgbClr val="0000FF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 rot="5400000">
                <a:off x="5061906" y="2977517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102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105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06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07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08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09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10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11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03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 rot="5400000">
                <a:off x="5067371" y="4297604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92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95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6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7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8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9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00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01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93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 rot="5400000">
                <a:off x="3676155" y="3048955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82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85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6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7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8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9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0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1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83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6" name="组合 65"/>
            <p:cNvGrpSpPr/>
            <p:nvPr/>
          </p:nvGrpSpPr>
          <p:grpSpPr>
            <a:xfrm>
              <a:off x="4344991" y="3653160"/>
              <a:ext cx="890587" cy="279078"/>
              <a:chOff x="4065587" y="2309974"/>
              <a:chExt cx="890587" cy="279078"/>
            </a:xfrm>
          </p:grpSpPr>
          <p:grpSp>
            <p:nvGrpSpPr>
              <p:cNvPr id="67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70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1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2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3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4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5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6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8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9" name="组合 138"/>
          <p:cNvGrpSpPr/>
          <p:nvPr/>
        </p:nvGrpSpPr>
        <p:grpSpPr>
          <a:xfrm>
            <a:off x="2351584" y="3863323"/>
            <a:ext cx="2794000" cy="2524125"/>
            <a:chOff x="3348038" y="2544763"/>
            <a:chExt cx="2794000" cy="2524125"/>
          </a:xfrm>
        </p:grpSpPr>
        <p:grpSp>
          <p:nvGrpSpPr>
            <p:cNvPr id="140" name="组合 139"/>
            <p:cNvGrpSpPr/>
            <p:nvPr/>
          </p:nvGrpSpPr>
          <p:grpSpPr>
            <a:xfrm>
              <a:off x="3348038" y="2544763"/>
              <a:ext cx="2794000" cy="2524125"/>
              <a:chOff x="3348038" y="2544763"/>
              <a:chExt cx="2794000" cy="2524125"/>
            </a:xfrm>
          </p:grpSpPr>
          <p:grpSp>
            <p:nvGrpSpPr>
              <p:cNvPr id="152" name="组合 151"/>
              <p:cNvGrpSpPr/>
              <p:nvPr/>
            </p:nvGrpSpPr>
            <p:grpSpPr>
              <a:xfrm rot="5400000">
                <a:off x="3675324" y="4374155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204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207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08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09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10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11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12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13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205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6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" name="Group 57"/>
              <p:cNvGrpSpPr>
                <a:grpSpLocks/>
              </p:cNvGrpSpPr>
              <p:nvPr/>
            </p:nvGrpSpPr>
            <p:grpSpPr bwMode="auto">
              <a:xfrm>
                <a:off x="3348038" y="2544763"/>
                <a:ext cx="2794000" cy="2524125"/>
                <a:chOff x="0" y="122"/>
                <a:chExt cx="1760" cy="1590"/>
              </a:xfrm>
            </p:grpSpPr>
            <p:grpSp>
              <p:nvGrpSpPr>
                <p:cNvPr id="187" name="Group 42"/>
                <p:cNvGrpSpPr>
                  <a:grpSpLocks/>
                </p:cNvGrpSpPr>
                <p:nvPr/>
              </p:nvGrpSpPr>
              <p:grpSpPr bwMode="auto">
                <a:xfrm>
                  <a:off x="0" y="122"/>
                  <a:ext cx="1760" cy="1590"/>
                  <a:chOff x="0" y="0"/>
                  <a:chExt cx="1760" cy="1590"/>
                </a:xfrm>
              </p:grpSpPr>
              <p:sp>
                <p:nvSpPr>
                  <p:cNvPr id="189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127" y="789"/>
                    <a:ext cx="22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0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85" y="0"/>
                    <a:ext cx="0" cy="18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oval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1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408"/>
                    <a:ext cx="0" cy="18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2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1" y="1588"/>
                    <a:ext cx="136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360" y="0"/>
                    <a:ext cx="0" cy="18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359" y="1408"/>
                    <a:ext cx="0" cy="18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81" y="590"/>
                    <a:ext cx="0" cy="40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6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360" y="583"/>
                    <a:ext cx="0" cy="40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7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136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8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485" y="788"/>
                    <a:ext cx="22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oval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99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91" y="209"/>
                    <a:ext cx="354" cy="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R</a:t>
                    </a:r>
                    <a:r>
                      <a:rPr lang="en-US" altLang="zh-CN" sz="2800" b="1" baseline="-25000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1</a:t>
                    </a:r>
                  </a:p>
                </p:txBody>
              </p:sp>
              <p:sp>
                <p:nvSpPr>
                  <p:cNvPr id="200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1406" y="209"/>
                    <a:ext cx="354" cy="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R</a:t>
                    </a:r>
                    <a:r>
                      <a:rPr lang="en-US" altLang="zh-CN" sz="2800" b="1" baseline="-25000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3</a:t>
                    </a:r>
                  </a:p>
                </p:txBody>
              </p:sp>
              <p:sp>
                <p:nvSpPr>
                  <p:cNvPr id="201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84" y="1008"/>
                    <a:ext cx="354" cy="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R</a:t>
                    </a:r>
                    <a:r>
                      <a:rPr lang="en-US" altLang="zh-CN" sz="2800" b="1" baseline="-25000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2</a:t>
                    </a:r>
                  </a:p>
                </p:txBody>
              </p:sp>
              <p:sp>
                <p:nvSpPr>
                  <p:cNvPr id="202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399" y="1008"/>
                    <a:ext cx="354" cy="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R</a:t>
                    </a:r>
                    <a:r>
                      <a:rPr lang="en-US" altLang="zh-CN" sz="2800" b="1" baseline="-25000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4</a:t>
                    </a:r>
                  </a:p>
                </p:txBody>
              </p:sp>
            </p:grpSp>
            <p:sp>
              <p:nvSpPr>
                <p:cNvPr id="188" name="Rectangle 56"/>
                <p:cNvSpPr>
                  <a:spLocks noChangeArrowheads="1"/>
                </p:cNvSpPr>
                <p:nvPr/>
              </p:nvSpPr>
              <p:spPr bwMode="auto">
                <a:xfrm>
                  <a:off x="303" y="819"/>
                  <a:ext cx="1225" cy="174"/>
                </a:xfrm>
                <a:prstGeom prst="rect">
                  <a:avLst/>
                </a:prstGeom>
                <a:noFill/>
                <a:ln w="19050">
                  <a:solidFill>
                    <a:srgbClr val="0000FF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154" name="组合 153"/>
              <p:cNvGrpSpPr/>
              <p:nvPr/>
            </p:nvGrpSpPr>
            <p:grpSpPr>
              <a:xfrm rot="5400000">
                <a:off x="5061906" y="2977517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177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180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81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82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83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84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85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86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78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9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" name="组合 154"/>
              <p:cNvGrpSpPr/>
              <p:nvPr/>
            </p:nvGrpSpPr>
            <p:grpSpPr>
              <a:xfrm rot="5400000">
                <a:off x="5067371" y="4297604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167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170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1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2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3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4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5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6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68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9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6" name="组合 155"/>
              <p:cNvGrpSpPr/>
              <p:nvPr/>
            </p:nvGrpSpPr>
            <p:grpSpPr>
              <a:xfrm rot="5400000">
                <a:off x="3676155" y="3048955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157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160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61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62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63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64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65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66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58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9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1" name="组合 140"/>
            <p:cNvGrpSpPr/>
            <p:nvPr/>
          </p:nvGrpSpPr>
          <p:grpSpPr>
            <a:xfrm>
              <a:off x="4344991" y="3797226"/>
              <a:ext cx="890587" cy="319"/>
              <a:chOff x="4065587" y="2454040"/>
              <a:chExt cx="890587" cy="319"/>
            </a:xfrm>
          </p:grpSpPr>
          <p:sp>
            <p:nvSpPr>
              <p:cNvPr id="143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14" name="组合 213"/>
          <p:cNvGrpSpPr/>
          <p:nvPr/>
        </p:nvGrpSpPr>
        <p:grpSpPr>
          <a:xfrm>
            <a:off x="7305113" y="3796110"/>
            <a:ext cx="2794000" cy="2524125"/>
            <a:chOff x="3348038" y="2544763"/>
            <a:chExt cx="2794000" cy="2524125"/>
          </a:xfrm>
        </p:grpSpPr>
        <p:grpSp>
          <p:nvGrpSpPr>
            <p:cNvPr id="215" name="组合 214"/>
            <p:cNvGrpSpPr/>
            <p:nvPr/>
          </p:nvGrpSpPr>
          <p:grpSpPr>
            <a:xfrm>
              <a:off x="3348038" y="2544763"/>
              <a:ext cx="2794000" cy="2524125"/>
              <a:chOff x="3348038" y="2544763"/>
              <a:chExt cx="2794000" cy="2524125"/>
            </a:xfrm>
          </p:grpSpPr>
          <p:grpSp>
            <p:nvGrpSpPr>
              <p:cNvPr id="227" name="组合 226"/>
              <p:cNvGrpSpPr/>
              <p:nvPr/>
            </p:nvGrpSpPr>
            <p:grpSpPr>
              <a:xfrm rot="5400000">
                <a:off x="3675324" y="4374155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279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282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83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84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85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86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87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88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280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81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8" name="Group 57"/>
              <p:cNvGrpSpPr>
                <a:grpSpLocks/>
              </p:cNvGrpSpPr>
              <p:nvPr/>
            </p:nvGrpSpPr>
            <p:grpSpPr bwMode="auto">
              <a:xfrm>
                <a:off x="3348038" y="2544763"/>
                <a:ext cx="2794000" cy="2524125"/>
                <a:chOff x="0" y="122"/>
                <a:chExt cx="1760" cy="1590"/>
              </a:xfrm>
            </p:grpSpPr>
            <p:grpSp>
              <p:nvGrpSpPr>
                <p:cNvPr id="262" name="Group 42"/>
                <p:cNvGrpSpPr>
                  <a:grpSpLocks/>
                </p:cNvGrpSpPr>
                <p:nvPr/>
              </p:nvGrpSpPr>
              <p:grpSpPr bwMode="auto">
                <a:xfrm>
                  <a:off x="0" y="122"/>
                  <a:ext cx="1760" cy="1590"/>
                  <a:chOff x="0" y="0"/>
                  <a:chExt cx="1760" cy="1590"/>
                </a:xfrm>
              </p:grpSpPr>
              <p:sp>
                <p:nvSpPr>
                  <p:cNvPr id="264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127" y="789"/>
                    <a:ext cx="22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65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85" y="0"/>
                    <a:ext cx="0" cy="18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oval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408"/>
                    <a:ext cx="0" cy="18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6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1" y="1588"/>
                    <a:ext cx="136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6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360" y="0"/>
                    <a:ext cx="0" cy="18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69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359" y="1408"/>
                    <a:ext cx="0" cy="18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0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81" y="590"/>
                    <a:ext cx="0" cy="40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1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360" y="583"/>
                    <a:ext cx="0" cy="40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2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136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3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485" y="788"/>
                    <a:ext cx="22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oval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74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91" y="209"/>
                    <a:ext cx="354" cy="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R</a:t>
                    </a:r>
                    <a:r>
                      <a:rPr lang="en-US" altLang="zh-CN" sz="2800" b="1" baseline="-25000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1</a:t>
                    </a:r>
                  </a:p>
                </p:txBody>
              </p:sp>
              <p:sp>
                <p:nvSpPr>
                  <p:cNvPr id="275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1406" y="209"/>
                    <a:ext cx="354" cy="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R</a:t>
                    </a:r>
                    <a:r>
                      <a:rPr lang="en-US" altLang="zh-CN" sz="2800" b="1" baseline="-25000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3</a:t>
                    </a:r>
                  </a:p>
                </p:txBody>
              </p:sp>
              <p:sp>
                <p:nvSpPr>
                  <p:cNvPr id="276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84" y="1008"/>
                    <a:ext cx="354" cy="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R</a:t>
                    </a:r>
                    <a:r>
                      <a:rPr lang="en-US" altLang="zh-CN" sz="2800" b="1" baseline="-25000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2</a:t>
                    </a:r>
                  </a:p>
                </p:txBody>
              </p:sp>
              <p:sp>
                <p:nvSpPr>
                  <p:cNvPr id="27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399" y="1008"/>
                    <a:ext cx="354" cy="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R</a:t>
                    </a:r>
                    <a:r>
                      <a:rPr lang="en-US" altLang="zh-CN" sz="2800" b="1" baseline="-25000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4</a:t>
                    </a:r>
                  </a:p>
                </p:txBody>
              </p:sp>
            </p:grpSp>
            <p:sp>
              <p:nvSpPr>
                <p:cNvPr id="263" name="Rectangle 56"/>
                <p:cNvSpPr>
                  <a:spLocks noChangeArrowheads="1"/>
                </p:cNvSpPr>
                <p:nvPr/>
              </p:nvSpPr>
              <p:spPr bwMode="auto">
                <a:xfrm>
                  <a:off x="303" y="819"/>
                  <a:ext cx="1225" cy="174"/>
                </a:xfrm>
                <a:prstGeom prst="rect">
                  <a:avLst/>
                </a:prstGeom>
                <a:noFill/>
                <a:ln w="19050">
                  <a:solidFill>
                    <a:srgbClr val="0000FF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229" name="组合 228"/>
              <p:cNvGrpSpPr/>
              <p:nvPr/>
            </p:nvGrpSpPr>
            <p:grpSpPr>
              <a:xfrm rot="5400000">
                <a:off x="5061906" y="2977517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252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255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56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57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58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59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60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61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253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54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0" name="组合 229"/>
              <p:cNvGrpSpPr/>
              <p:nvPr/>
            </p:nvGrpSpPr>
            <p:grpSpPr>
              <a:xfrm rot="5400000">
                <a:off x="5067371" y="4297604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242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245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46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47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48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49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50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51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243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44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1" name="组合 230"/>
              <p:cNvGrpSpPr/>
              <p:nvPr/>
            </p:nvGrpSpPr>
            <p:grpSpPr>
              <a:xfrm rot="5400000">
                <a:off x="3676155" y="3048955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232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235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36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37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38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39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40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41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233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34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6" name="组合 215"/>
            <p:cNvGrpSpPr/>
            <p:nvPr/>
          </p:nvGrpSpPr>
          <p:grpSpPr>
            <a:xfrm>
              <a:off x="4344990" y="3797545"/>
              <a:ext cx="890588" cy="6148"/>
              <a:chOff x="4065586" y="2454359"/>
              <a:chExt cx="890588" cy="6148"/>
            </a:xfrm>
          </p:grpSpPr>
          <p:sp>
            <p:nvSpPr>
              <p:cNvPr id="218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9" name="Line 66"/>
              <p:cNvSpPr>
                <a:spLocks noChangeShapeType="1"/>
              </p:cNvSpPr>
              <p:nvPr/>
            </p:nvSpPr>
            <p:spPr bwMode="auto">
              <a:xfrm rot="5400000">
                <a:off x="4456110" y="2069983"/>
                <a:ext cx="0" cy="78104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664982" y="2276872"/>
            <a:ext cx="2175321" cy="1235256"/>
            <a:chOff x="1140981" y="2276872"/>
            <a:chExt cx="2175321" cy="1235256"/>
          </a:xfrm>
        </p:grpSpPr>
        <p:sp>
          <p:nvSpPr>
            <p:cNvPr id="217" name="Rectangle 60"/>
            <p:cNvSpPr>
              <a:spLocks noChangeArrowheads="1"/>
            </p:cNvSpPr>
            <p:nvPr/>
          </p:nvSpPr>
          <p:spPr bwMode="auto">
            <a:xfrm>
              <a:off x="1140981" y="2276872"/>
              <a:ext cx="2175321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电流为零！</a:t>
              </a:r>
            </a:p>
          </p:txBody>
        </p:sp>
        <p:sp>
          <p:nvSpPr>
            <p:cNvPr id="2" name="下箭头 1"/>
            <p:cNvSpPr/>
            <p:nvPr/>
          </p:nvSpPr>
          <p:spPr bwMode="auto">
            <a:xfrm>
              <a:off x="1907084" y="2877467"/>
              <a:ext cx="317991" cy="634661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zh-CN" altLang="en-US">
                <a:latin typeface="Arial" charset="0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7761272" y="2142879"/>
            <a:ext cx="2439185" cy="1221851"/>
            <a:chOff x="1140981" y="2276872"/>
            <a:chExt cx="2439185" cy="1221851"/>
          </a:xfrm>
        </p:grpSpPr>
        <p:sp>
          <p:nvSpPr>
            <p:cNvPr id="221" name="Rectangle 60"/>
            <p:cNvSpPr>
              <a:spLocks noChangeArrowheads="1"/>
            </p:cNvSpPr>
            <p:nvPr/>
          </p:nvSpPr>
          <p:spPr bwMode="auto">
            <a:xfrm>
              <a:off x="1140981" y="2276872"/>
              <a:ext cx="243918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电位差为零！</a:t>
              </a:r>
            </a:p>
          </p:txBody>
        </p:sp>
        <p:sp>
          <p:nvSpPr>
            <p:cNvPr id="222" name="下箭头 221"/>
            <p:cNvSpPr/>
            <p:nvPr/>
          </p:nvSpPr>
          <p:spPr bwMode="auto">
            <a:xfrm>
              <a:off x="2120854" y="2864062"/>
              <a:ext cx="317991" cy="634661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zh-CN" altLang="en-US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620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2063750" y="1196975"/>
          <a:ext cx="836453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2" r:id="rId3" imgW="4124341" imgH="400042" progId="">
                  <p:embed/>
                </p:oleObj>
              </mc:Choice>
              <mc:Fallback>
                <p:oleObj r:id="rId3" imgW="4124341" imgH="400042" progId="">
                  <p:embed/>
                  <p:pic>
                    <p:nvPicPr>
                      <p:cNvPr id="686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1196975"/>
                        <a:ext cx="8364538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2063750" y="2373314"/>
          <a:ext cx="79502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63" r:id="rId5" imgW="3905223" imgH="400042" progId="">
                  <p:embed/>
                </p:oleObj>
              </mc:Choice>
              <mc:Fallback>
                <p:oleObj r:id="rId5" imgW="3905223" imgH="400042" progId="">
                  <p:embed/>
                  <p:pic>
                    <p:nvPicPr>
                      <p:cNvPr id="686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373314"/>
                        <a:ext cx="795020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208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466582"/>
            <a:ext cx="5112568" cy="41976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116632"/>
            <a:ext cx="3168352" cy="314333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3565425"/>
            <a:ext cx="4048125" cy="3124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7368" y="908720"/>
            <a:ext cx="10903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rgbClr val="8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R</a:t>
            </a:r>
            <a:r>
              <a:rPr lang="en-US" altLang="zh-CN" sz="2600" b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AB</a:t>
            </a:r>
            <a:r>
              <a:rPr lang="en-US" altLang="zh-CN" sz="2600" b="1" dirty="0">
                <a:solidFill>
                  <a:srgbClr val="8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=?</a:t>
            </a:r>
            <a:endParaRPr lang="zh-CN" altLang="en-US" sz="2600" dirty="0">
              <a:solidFill>
                <a:srgbClr val="8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16947" y="5971737"/>
            <a:ext cx="211468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rgbClr val="8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思考</a:t>
            </a:r>
            <a:r>
              <a:rPr lang="zh-CN" altLang="en-US" sz="2600" b="1" dirty="0">
                <a:solidFill>
                  <a:srgbClr val="8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600" b="1" dirty="0">
                <a:solidFill>
                  <a:srgbClr val="8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R</a:t>
            </a:r>
            <a:r>
              <a:rPr lang="en-US" altLang="zh-CN" sz="2600" b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(</a:t>
            </a:r>
            <a:r>
              <a:rPr lang="en-US" altLang="zh-CN" sz="2600" b="1" baseline="-25000" dirty="0" err="1">
                <a:solidFill>
                  <a:srgbClr val="8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af</a:t>
            </a:r>
            <a:r>
              <a:rPr lang="en-US" altLang="zh-CN" sz="2600" b="1" baseline="-25000" dirty="0">
                <a:solidFill>
                  <a:srgbClr val="8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)</a:t>
            </a:r>
            <a:r>
              <a:rPr lang="en-US" altLang="zh-CN" sz="2600" b="1" dirty="0">
                <a:solidFill>
                  <a:srgbClr val="8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=?</a:t>
            </a:r>
            <a:endParaRPr lang="zh-CN" altLang="en-US" sz="2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8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57" name="Rectangle 27"/>
          <p:cNvSpPr>
            <a:spLocks noChangeArrowheads="1"/>
          </p:cNvSpPr>
          <p:nvPr/>
        </p:nvSpPr>
        <p:spPr bwMode="auto">
          <a:xfrm>
            <a:off x="1849041" y="1067657"/>
            <a:ext cx="6478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非平衡电桥电阻单口</a:t>
            </a:r>
          </a:p>
        </p:txBody>
      </p:sp>
      <p:sp>
        <p:nvSpPr>
          <p:cNvPr id="69658" name="Rectangle 28"/>
          <p:cNvSpPr>
            <a:spLocks noChangeArrowheads="1"/>
          </p:cNvSpPr>
          <p:nvPr/>
        </p:nvSpPr>
        <p:spPr bwMode="auto">
          <a:xfrm>
            <a:off x="1822054" y="5042964"/>
            <a:ext cx="85709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≠R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 ——</a:t>
            </a:r>
            <a:r>
              <a:rPr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非平衡电桥</a:t>
            </a:r>
            <a:r>
              <a:rPr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流过</a:t>
            </a:r>
            <a:r>
              <a:rPr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的电流不为零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4943872" y="1974486"/>
            <a:ext cx="2794000" cy="2524125"/>
            <a:chOff x="3348038" y="2544763"/>
            <a:chExt cx="2794000" cy="2524125"/>
          </a:xfrm>
        </p:grpSpPr>
        <p:grpSp>
          <p:nvGrpSpPr>
            <p:cNvPr id="28" name="组合 27"/>
            <p:cNvGrpSpPr/>
            <p:nvPr/>
          </p:nvGrpSpPr>
          <p:grpSpPr>
            <a:xfrm>
              <a:off x="3348038" y="2544763"/>
              <a:ext cx="2794000" cy="2524125"/>
              <a:chOff x="3348038" y="2544763"/>
              <a:chExt cx="2794000" cy="2524125"/>
            </a:xfrm>
          </p:grpSpPr>
          <p:grpSp>
            <p:nvGrpSpPr>
              <p:cNvPr id="40" name="组合 39"/>
              <p:cNvGrpSpPr/>
              <p:nvPr/>
            </p:nvGrpSpPr>
            <p:grpSpPr>
              <a:xfrm rot="5400000">
                <a:off x="3675324" y="4374155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92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95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6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7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8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9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00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01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93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" name="Group 57"/>
              <p:cNvGrpSpPr>
                <a:grpSpLocks/>
              </p:cNvGrpSpPr>
              <p:nvPr/>
            </p:nvGrpSpPr>
            <p:grpSpPr bwMode="auto">
              <a:xfrm>
                <a:off x="3348038" y="2544763"/>
                <a:ext cx="2794000" cy="2524125"/>
                <a:chOff x="0" y="122"/>
                <a:chExt cx="1760" cy="1590"/>
              </a:xfrm>
            </p:grpSpPr>
            <p:grpSp>
              <p:nvGrpSpPr>
                <p:cNvPr id="75" name="Group 42"/>
                <p:cNvGrpSpPr>
                  <a:grpSpLocks/>
                </p:cNvGrpSpPr>
                <p:nvPr/>
              </p:nvGrpSpPr>
              <p:grpSpPr bwMode="auto">
                <a:xfrm>
                  <a:off x="0" y="122"/>
                  <a:ext cx="1760" cy="1590"/>
                  <a:chOff x="0" y="0"/>
                  <a:chExt cx="1760" cy="1590"/>
                </a:xfrm>
              </p:grpSpPr>
              <p:sp>
                <p:nvSpPr>
                  <p:cNvPr id="7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127" y="789"/>
                    <a:ext cx="22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85" y="0"/>
                    <a:ext cx="0" cy="18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oval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408"/>
                    <a:ext cx="0" cy="18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1" y="1588"/>
                    <a:ext cx="136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360" y="0"/>
                    <a:ext cx="0" cy="18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359" y="1408"/>
                    <a:ext cx="0" cy="18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81" y="590"/>
                    <a:ext cx="0" cy="40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360" y="583"/>
                    <a:ext cx="0" cy="40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136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485" y="788"/>
                    <a:ext cx="22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oval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91" y="209"/>
                    <a:ext cx="354" cy="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R</a:t>
                    </a:r>
                    <a:r>
                      <a:rPr lang="en-US" altLang="zh-CN" sz="2800" b="1" baseline="-25000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1</a:t>
                    </a:r>
                  </a:p>
                </p:txBody>
              </p:sp>
              <p:sp>
                <p:nvSpPr>
                  <p:cNvPr id="88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1406" y="209"/>
                    <a:ext cx="354" cy="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R</a:t>
                    </a:r>
                    <a:r>
                      <a:rPr lang="en-US" altLang="zh-CN" sz="2800" b="1" baseline="-25000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3</a:t>
                    </a:r>
                  </a:p>
                </p:txBody>
              </p:sp>
              <p:sp>
                <p:nvSpPr>
                  <p:cNvPr id="89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84" y="1008"/>
                    <a:ext cx="354" cy="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R</a:t>
                    </a:r>
                    <a:r>
                      <a:rPr lang="en-US" altLang="zh-CN" sz="2800" b="1" baseline="-25000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2</a:t>
                    </a:r>
                  </a:p>
                </p:txBody>
              </p:sp>
              <p:sp>
                <p:nvSpPr>
                  <p:cNvPr id="90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399" y="1008"/>
                    <a:ext cx="354" cy="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R</a:t>
                    </a:r>
                    <a:r>
                      <a:rPr lang="en-US" altLang="zh-CN" sz="2800" b="1" baseline="-25000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4</a:t>
                    </a:r>
                  </a:p>
                </p:txBody>
              </p:sp>
              <p:sp>
                <p:nvSpPr>
                  <p:cNvPr id="91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733" y="387"/>
                    <a:ext cx="354" cy="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R</a:t>
                    </a:r>
                    <a:r>
                      <a:rPr lang="en-US" altLang="zh-CN" sz="2800" b="1" baseline="-25000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5</a:t>
                    </a:r>
                  </a:p>
                </p:txBody>
              </p:sp>
            </p:grpSp>
            <p:sp>
              <p:nvSpPr>
                <p:cNvPr id="76" name="Rectangle 56"/>
                <p:cNvSpPr>
                  <a:spLocks noChangeArrowheads="1"/>
                </p:cNvSpPr>
                <p:nvPr/>
              </p:nvSpPr>
              <p:spPr bwMode="auto">
                <a:xfrm>
                  <a:off x="303" y="819"/>
                  <a:ext cx="1225" cy="174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 rot="5400000">
                <a:off x="5061906" y="2977517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65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68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9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70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71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72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73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74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66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 rot="5400000">
                <a:off x="5067371" y="4297604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55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58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9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0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1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2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3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4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56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 rot="5400000">
                <a:off x="3676155" y="3048955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45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48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9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0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1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2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3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4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46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7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" name="组合 28"/>
            <p:cNvGrpSpPr/>
            <p:nvPr/>
          </p:nvGrpSpPr>
          <p:grpSpPr>
            <a:xfrm>
              <a:off x="4344991" y="3653160"/>
              <a:ext cx="890587" cy="279078"/>
              <a:chOff x="4065587" y="2309974"/>
              <a:chExt cx="890587" cy="279078"/>
            </a:xfrm>
          </p:grpSpPr>
          <p:grpSp>
            <p:nvGrpSpPr>
              <p:cNvPr id="30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33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6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1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087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8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5"/>
          <p:cNvSpPr>
            <a:spLocks noChangeArrowheads="1"/>
          </p:cNvSpPr>
          <p:nvPr/>
        </p:nvSpPr>
        <p:spPr bwMode="auto">
          <a:xfrm>
            <a:off x="2114550" y="1268413"/>
            <a:ext cx="7835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电阻的星形</a:t>
            </a:r>
            <a:r>
              <a:rPr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-</a:t>
            </a:r>
            <a:r>
              <a:rPr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三角形等效变换</a:t>
            </a:r>
          </a:p>
        </p:txBody>
      </p:sp>
      <p:sp>
        <p:nvSpPr>
          <p:cNvPr id="70659" name="Rectangle 6"/>
          <p:cNvSpPr>
            <a:spLocks noChangeArrowheads="1"/>
          </p:cNvSpPr>
          <p:nvPr/>
        </p:nvSpPr>
        <p:spPr bwMode="auto">
          <a:xfrm>
            <a:off x="2135189" y="4284664"/>
            <a:ext cx="5976937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三端网络→双口网络</a:t>
            </a:r>
            <a:r>
              <a:rPr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双口</a:t>
            </a:r>
          </a:p>
        </p:txBody>
      </p:sp>
      <p:sp>
        <p:nvSpPr>
          <p:cNvPr id="70660" name="Rectangle 8"/>
          <p:cNvSpPr>
            <a:spLocks noChangeArrowheads="1"/>
          </p:cNvSpPr>
          <p:nvPr/>
        </p:nvSpPr>
        <p:spPr bwMode="auto">
          <a:xfrm>
            <a:off x="2068513" y="4891088"/>
            <a:ext cx="78359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有源双口</a:t>
            </a:r>
            <a:r>
              <a:rPr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含有独立电源，一般用</a:t>
            </a:r>
            <a:r>
              <a:rPr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表示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无源单口</a:t>
            </a:r>
            <a:r>
              <a:rPr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不含独立电源，一般用</a:t>
            </a:r>
            <a:r>
              <a:rPr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表示</a:t>
            </a:r>
          </a:p>
        </p:txBody>
      </p:sp>
      <p:sp>
        <p:nvSpPr>
          <p:cNvPr id="70661" name="Freeform 10"/>
          <p:cNvSpPr>
            <a:spLocks/>
          </p:cNvSpPr>
          <p:nvPr/>
        </p:nvSpPr>
        <p:spPr bwMode="auto">
          <a:xfrm>
            <a:off x="9264651" y="5590660"/>
            <a:ext cx="184731" cy="369332"/>
          </a:xfrm>
          <a:custGeom>
            <a:avLst/>
            <a:gdLst>
              <a:gd name="T0" fmla="*/ 0 w 336"/>
              <a:gd name="T1" fmla="*/ 2147483646 h 312"/>
              <a:gd name="T2" fmla="*/ 2147483646 w 336"/>
              <a:gd name="T3" fmla="*/ 2147483646 h 312"/>
              <a:gd name="T4" fmla="*/ 2147483646 w 336"/>
              <a:gd name="T5" fmla="*/ 0 h 3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36" h="312">
                <a:moveTo>
                  <a:pt x="0" y="144"/>
                </a:moveTo>
                <a:cubicBezTo>
                  <a:pt x="44" y="228"/>
                  <a:pt x="88" y="312"/>
                  <a:pt x="144" y="288"/>
                </a:cubicBezTo>
                <a:cubicBezTo>
                  <a:pt x="200" y="264"/>
                  <a:pt x="304" y="48"/>
                  <a:pt x="336" y="0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70674" name="Group 67"/>
          <p:cNvGrpSpPr>
            <a:grpSpLocks/>
          </p:cNvGrpSpPr>
          <p:nvPr/>
        </p:nvGrpSpPr>
        <p:grpSpPr bwMode="auto">
          <a:xfrm>
            <a:off x="2640013" y="1773235"/>
            <a:ext cx="3313112" cy="2447934"/>
            <a:chOff x="0" y="-185"/>
            <a:chExt cx="2087" cy="1542"/>
          </a:xfrm>
        </p:grpSpPr>
        <p:sp>
          <p:nvSpPr>
            <p:cNvPr id="69658" name="Rectangle 33"/>
            <p:cNvSpPr>
              <a:spLocks noChangeArrowheads="1"/>
            </p:cNvSpPr>
            <p:nvPr/>
          </p:nvSpPr>
          <p:spPr bwMode="auto">
            <a:xfrm>
              <a:off x="227" y="-185"/>
              <a:ext cx="1633" cy="154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9659" name="Line 41"/>
            <p:cNvSpPr>
              <a:spLocks noChangeShapeType="1"/>
            </p:cNvSpPr>
            <p:nvPr/>
          </p:nvSpPr>
          <p:spPr bwMode="auto">
            <a:xfrm flipV="1">
              <a:off x="0" y="1165"/>
              <a:ext cx="104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60" name="Line 66"/>
            <p:cNvSpPr>
              <a:spLocks noChangeShapeType="1"/>
            </p:cNvSpPr>
            <p:nvPr/>
          </p:nvSpPr>
          <p:spPr bwMode="auto">
            <a:xfrm>
              <a:off x="1043" y="1165"/>
              <a:ext cx="1044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0692" name="Group 73"/>
          <p:cNvGrpSpPr>
            <a:grpSpLocks/>
          </p:cNvGrpSpPr>
          <p:nvPr/>
        </p:nvGrpSpPr>
        <p:grpSpPr bwMode="auto">
          <a:xfrm>
            <a:off x="6372225" y="1773238"/>
            <a:ext cx="3208338" cy="2411421"/>
            <a:chOff x="0" y="-165"/>
            <a:chExt cx="2021" cy="1519"/>
          </a:xfrm>
        </p:grpSpPr>
        <p:sp>
          <p:nvSpPr>
            <p:cNvPr id="69642" name="Rectangle 64"/>
            <p:cNvSpPr>
              <a:spLocks noChangeArrowheads="1"/>
            </p:cNvSpPr>
            <p:nvPr/>
          </p:nvSpPr>
          <p:spPr bwMode="auto">
            <a:xfrm>
              <a:off x="53" y="-165"/>
              <a:ext cx="1905" cy="15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9643" name="Line 68"/>
            <p:cNvSpPr>
              <a:spLocks noChangeShapeType="1"/>
            </p:cNvSpPr>
            <p:nvPr/>
          </p:nvSpPr>
          <p:spPr bwMode="auto">
            <a:xfrm>
              <a:off x="0" y="1166"/>
              <a:ext cx="49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44" name="Line 69"/>
            <p:cNvSpPr>
              <a:spLocks noChangeShapeType="1"/>
            </p:cNvSpPr>
            <p:nvPr/>
          </p:nvSpPr>
          <p:spPr bwMode="auto">
            <a:xfrm>
              <a:off x="1522" y="1166"/>
              <a:ext cx="49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61114" y="1744664"/>
            <a:ext cx="3240087" cy="2149475"/>
            <a:chOff x="4837113" y="1744663"/>
            <a:chExt cx="3240087" cy="2149475"/>
          </a:xfrm>
        </p:grpSpPr>
        <p:grpSp>
          <p:nvGrpSpPr>
            <p:cNvPr id="70678" name="Group 72"/>
            <p:cNvGrpSpPr>
              <a:grpSpLocks/>
            </p:cNvGrpSpPr>
            <p:nvPr/>
          </p:nvGrpSpPr>
          <p:grpSpPr bwMode="auto">
            <a:xfrm>
              <a:off x="4837113" y="1744663"/>
              <a:ext cx="3240087" cy="2149475"/>
              <a:chOff x="0" y="0"/>
              <a:chExt cx="2041" cy="1354"/>
            </a:xfrm>
          </p:grpSpPr>
          <p:sp>
            <p:nvSpPr>
              <p:cNvPr id="69647" name="Rectangle 46"/>
              <p:cNvSpPr>
                <a:spLocks noChangeArrowheads="1"/>
              </p:cNvSpPr>
              <p:nvPr/>
            </p:nvSpPr>
            <p:spPr bwMode="auto">
              <a:xfrm>
                <a:off x="809" y="0"/>
                <a:ext cx="430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12</a:t>
                </a:r>
              </a:p>
            </p:txBody>
          </p:sp>
          <p:sp>
            <p:nvSpPr>
              <p:cNvPr id="69648" name="Rectangle 47"/>
              <p:cNvSpPr>
                <a:spLocks noChangeArrowheads="1"/>
              </p:cNvSpPr>
              <p:nvPr/>
            </p:nvSpPr>
            <p:spPr bwMode="auto">
              <a:xfrm>
                <a:off x="52" y="705"/>
                <a:ext cx="430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31</a:t>
                </a:r>
              </a:p>
            </p:txBody>
          </p:sp>
          <p:sp>
            <p:nvSpPr>
              <p:cNvPr id="69649" name="Line 53"/>
              <p:cNvSpPr>
                <a:spLocks noChangeShapeType="1"/>
              </p:cNvSpPr>
              <p:nvPr/>
            </p:nvSpPr>
            <p:spPr bwMode="auto">
              <a:xfrm>
                <a:off x="502" y="40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650" name="Line 54"/>
              <p:cNvSpPr>
                <a:spLocks noChangeShapeType="1"/>
              </p:cNvSpPr>
              <p:nvPr/>
            </p:nvSpPr>
            <p:spPr bwMode="auto">
              <a:xfrm>
                <a:off x="502" y="108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651" name="Line 56"/>
              <p:cNvSpPr>
                <a:spLocks noChangeShapeType="1"/>
              </p:cNvSpPr>
              <p:nvPr/>
            </p:nvSpPr>
            <p:spPr bwMode="auto">
              <a:xfrm flipV="1">
                <a:off x="1225" y="405"/>
                <a:ext cx="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652" name="Line 57"/>
              <p:cNvSpPr>
                <a:spLocks noChangeShapeType="1"/>
              </p:cNvSpPr>
              <p:nvPr/>
            </p:nvSpPr>
            <p:spPr bwMode="auto">
              <a:xfrm flipV="1">
                <a:off x="0" y="401"/>
                <a:ext cx="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654" name="Rectangle 59"/>
              <p:cNvSpPr>
                <a:spLocks noChangeArrowheads="1"/>
              </p:cNvSpPr>
              <p:nvPr/>
            </p:nvSpPr>
            <p:spPr bwMode="auto">
              <a:xfrm>
                <a:off x="1587" y="701"/>
                <a:ext cx="430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23</a:t>
                </a:r>
              </a:p>
            </p:txBody>
          </p:sp>
          <p:sp>
            <p:nvSpPr>
              <p:cNvPr id="69655" name="Line 60"/>
              <p:cNvSpPr>
                <a:spLocks noChangeShapeType="1"/>
              </p:cNvSpPr>
              <p:nvPr/>
            </p:nvSpPr>
            <p:spPr bwMode="auto">
              <a:xfrm>
                <a:off x="1534" y="39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656" name="Line 61"/>
              <p:cNvSpPr>
                <a:spLocks noChangeShapeType="1"/>
              </p:cNvSpPr>
              <p:nvPr/>
            </p:nvSpPr>
            <p:spPr bwMode="auto">
              <a:xfrm>
                <a:off x="1534" y="107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657" name="Line 65"/>
              <p:cNvSpPr>
                <a:spLocks noChangeShapeType="1"/>
              </p:cNvSpPr>
              <p:nvPr/>
            </p:nvSpPr>
            <p:spPr bwMode="auto">
              <a:xfrm flipV="1">
                <a:off x="496" y="1349"/>
                <a:ext cx="104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022182" y="2243074"/>
              <a:ext cx="890587" cy="279078"/>
              <a:chOff x="4065587" y="2309974"/>
              <a:chExt cx="890587" cy="279078"/>
            </a:xfrm>
          </p:grpSpPr>
          <p:grpSp>
            <p:nvGrpSpPr>
              <p:cNvPr id="52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55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6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7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8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0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1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53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 rot="5400000">
              <a:off x="5186947" y="3021175"/>
              <a:ext cx="890587" cy="279078"/>
              <a:chOff x="4065587" y="2309974"/>
              <a:chExt cx="890587" cy="279078"/>
            </a:xfrm>
          </p:grpSpPr>
          <p:grpSp>
            <p:nvGrpSpPr>
              <p:cNvPr id="74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77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8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9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0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1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2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3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75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 rot="5400000">
              <a:off x="6827044" y="3031494"/>
              <a:ext cx="890587" cy="279078"/>
              <a:chOff x="4065587" y="2309974"/>
              <a:chExt cx="890587" cy="279078"/>
            </a:xfrm>
          </p:grpSpPr>
          <p:grpSp>
            <p:nvGrpSpPr>
              <p:cNvPr id="85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88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9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0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1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2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3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4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86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7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640013" y="1755776"/>
            <a:ext cx="3313112" cy="2143125"/>
            <a:chOff x="1116013" y="1755775"/>
            <a:chExt cx="3313112" cy="2143125"/>
          </a:xfrm>
        </p:grpSpPr>
        <p:grpSp>
          <p:nvGrpSpPr>
            <p:cNvPr id="70662" name="Group 40"/>
            <p:cNvGrpSpPr>
              <a:grpSpLocks/>
            </p:cNvGrpSpPr>
            <p:nvPr/>
          </p:nvGrpSpPr>
          <p:grpSpPr bwMode="auto">
            <a:xfrm>
              <a:off x="1116013" y="1755775"/>
              <a:ext cx="3313112" cy="2143125"/>
              <a:chOff x="0" y="0"/>
              <a:chExt cx="2087" cy="1350"/>
            </a:xfrm>
          </p:grpSpPr>
          <p:sp>
            <p:nvSpPr>
              <p:cNvPr id="69663" name="Rectangle 28"/>
              <p:cNvSpPr>
                <a:spLocks noChangeArrowheads="1"/>
              </p:cNvSpPr>
              <p:nvPr/>
            </p:nvSpPr>
            <p:spPr bwMode="auto">
              <a:xfrm>
                <a:off x="408" y="0"/>
                <a:ext cx="354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1</a:t>
                </a:r>
              </a:p>
            </p:txBody>
          </p:sp>
          <p:sp>
            <p:nvSpPr>
              <p:cNvPr id="69664" name="Rectangle 29"/>
              <p:cNvSpPr>
                <a:spLocks noChangeArrowheads="1"/>
              </p:cNvSpPr>
              <p:nvPr/>
            </p:nvSpPr>
            <p:spPr bwMode="auto">
              <a:xfrm>
                <a:off x="1096" y="701"/>
                <a:ext cx="354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3</a:t>
                </a:r>
              </a:p>
            </p:txBody>
          </p:sp>
          <p:sp>
            <p:nvSpPr>
              <p:cNvPr id="69665" name="Rectangle 30"/>
              <p:cNvSpPr>
                <a:spLocks noChangeArrowheads="1"/>
              </p:cNvSpPr>
              <p:nvPr/>
            </p:nvSpPr>
            <p:spPr bwMode="auto">
              <a:xfrm>
                <a:off x="1336" y="0"/>
                <a:ext cx="354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2</a:t>
                </a:r>
              </a:p>
            </p:txBody>
          </p:sp>
          <p:sp>
            <p:nvSpPr>
              <p:cNvPr id="69667" name="Line 35"/>
              <p:cNvSpPr>
                <a:spLocks noChangeShapeType="1"/>
              </p:cNvSpPr>
              <p:nvPr/>
            </p:nvSpPr>
            <p:spPr bwMode="auto">
              <a:xfrm>
                <a:off x="771" y="398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668" name="Line 36"/>
              <p:cNvSpPr>
                <a:spLocks noChangeShapeType="1"/>
              </p:cNvSpPr>
              <p:nvPr/>
            </p:nvSpPr>
            <p:spPr bwMode="auto">
              <a:xfrm>
                <a:off x="0" y="398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669" name="Line 37"/>
              <p:cNvSpPr>
                <a:spLocks noChangeShapeType="1"/>
              </p:cNvSpPr>
              <p:nvPr/>
            </p:nvSpPr>
            <p:spPr bwMode="auto">
              <a:xfrm>
                <a:off x="1724" y="398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670" name="Line 38"/>
              <p:cNvSpPr>
                <a:spLocks noChangeShapeType="1"/>
              </p:cNvSpPr>
              <p:nvPr/>
            </p:nvSpPr>
            <p:spPr bwMode="auto">
              <a:xfrm>
                <a:off x="1043" y="39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671" name="Line 39"/>
              <p:cNvSpPr>
                <a:spLocks noChangeShapeType="1"/>
              </p:cNvSpPr>
              <p:nvPr/>
            </p:nvSpPr>
            <p:spPr bwMode="auto">
              <a:xfrm>
                <a:off x="1043" y="107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1658145" y="2243299"/>
              <a:ext cx="890587" cy="279078"/>
              <a:chOff x="4065587" y="2309974"/>
              <a:chExt cx="890587" cy="279078"/>
            </a:xfrm>
          </p:grpSpPr>
          <p:grpSp>
            <p:nvGrpSpPr>
              <p:cNvPr id="41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44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5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0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42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 rot="5400000">
              <a:off x="2332831" y="2973122"/>
              <a:ext cx="890587" cy="279078"/>
              <a:chOff x="4065587" y="2309974"/>
              <a:chExt cx="890587" cy="279078"/>
            </a:xfrm>
          </p:grpSpPr>
          <p:grpSp>
            <p:nvGrpSpPr>
              <p:cNvPr id="63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66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7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8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9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0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1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2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4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5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3066974" y="2243158"/>
              <a:ext cx="890587" cy="279078"/>
              <a:chOff x="4065587" y="2309974"/>
              <a:chExt cx="890587" cy="279078"/>
            </a:xfrm>
          </p:grpSpPr>
          <p:grpSp>
            <p:nvGrpSpPr>
              <p:cNvPr id="96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99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0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1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2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4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5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97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8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440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0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0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  <p:bldP spid="70660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2109789" y="1227139"/>
            <a:ext cx="79216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双口的外特性由两个端口的</a:t>
            </a:r>
            <a:r>
              <a:rPr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VCR</a:t>
            </a:r>
            <a:r>
              <a:rPr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来表征</a:t>
            </a:r>
          </a:p>
        </p:txBody>
      </p:sp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2030414" y="1811338"/>
            <a:ext cx="6478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电阻星形连接的端口</a:t>
            </a:r>
            <a:r>
              <a:rPr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VCR</a:t>
            </a:r>
          </a:p>
        </p:txBody>
      </p:sp>
      <p:grpSp>
        <p:nvGrpSpPr>
          <p:cNvPr id="71698" name="Group 63"/>
          <p:cNvGrpSpPr>
            <a:grpSpLocks/>
          </p:cNvGrpSpPr>
          <p:nvPr/>
        </p:nvGrpSpPr>
        <p:grpSpPr bwMode="auto">
          <a:xfrm>
            <a:off x="7610475" y="2852738"/>
            <a:ext cx="679450" cy="1662112"/>
            <a:chOff x="0" y="0"/>
            <a:chExt cx="428" cy="1047"/>
          </a:xfrm>
        </p:grpSpPr>
        <p:sp>
          <p:nvSpPr>
            <p:cNvPr id="70685" name="Rectangle 44"/>
            <p:cNvSpPr>
              <a:spLocks noChangeArrowheads="1"/>
            </p:cNvSpPr>
            <p:nvPr/>
          </p:nvSpPr>
          <p:spPr bwMode="auto">
            <a:xfrm>
              <a:off x="44" y="318"/>
              <a:ext cx="384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v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</a:p>
          </p:txBody>
        </p:sp>
        <p:sp>
          <p:nvSpPr>
            <p:cNvPr id="70686" name="Rectangle 45"/>
            <p:cNvSpPr>
              <a:spLocks noChangeArrowheads="1"/>
            </p:cNvSpPr>
            <p:nvPr/>
          </p:nvSpPr>
          <p:spPr bwMode="auto">
            <a:xfrm>
              <a:off x="0" y="0"/>
              <a:ext cx="267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+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70687" name="Rectangle 46"/>
            <p:cNvSpPr>
              <a:spLocks noChangeArrowheads="1"/>
            </p:cNvSpPr>
            <p:nvPr/>
          </p:nvSpPr>
          <p:spPr bwMode="auto">
            <a:xfrm>
              <a:off x="33" y="716"/>
              <a:ext cx="267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-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71702" name="Group 62"/>
          <p:cNvGrpSpPr>
            <a:grpSpLocks/>
          </p:cNvGrpSpPr>
          <p:nvPr/>
        </p:nvGrpSpPr>
        <p:grpSpPr bwMode="auto">
          <a:xfrm>
            <a:off x="7680326" y="2936875"/>
            <a:ext cx="1584325" cy="1525588"/>
            <a:chOff x="0" y="0"/>
            <a:chExt cx="998" cy="961"/>
          </a:xfrm>
        </p:grpSpPr>
        <p:sp>
          <p:nvSpPr>
            <p:cNvPr id="70677" name="Oval 35"/>
            <p:cNvSpPr>
              <a:spLocks noChangeArrowheads="1"/>
            </p:cNvSpPr>
            <p:nvPr/>
          </p:nvSpPr>
          <p:spPr bwMode="auto">
            <a:xfrm>
              <a:off x="392" y="330"/>
              <a:ext cx="305" cy="3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0678" name="Line 36"/>
            <p:cNvSpPr>
              <a:spLocks noChangeShapeType="1"/>
            </p:cNvSpPr>
            <p:nvPr/>
          </p:nvSpPr>
          <p:spPr bwMode="auto">
            <a:xfrm flipV="1">
              <a:off x="386" y="480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70679" name="Line 38"/>
            <p:cNvSpPr>
              <a:spLocks noChangeShapeType="1"/>
            </p:cNvSpPr>
            <p:nvPr/>
          </p:nvSpPr>
          <p:spPr bwMode="auto">
            <a:xfrm>
              <a:off x="545" y="8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70680" name="Line 39"/>
            <p:cNvSpPr>
              <a:spLocks noChangeShapeType="1"/>
            </p:cNvSpPr>
            <p:nvPr/>
          </p:nvSpPr>
          <p:spPr bwMode="auto">
            <a:xfrm>
              <a:off x="0" y="0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81" name="Line 40"/>
            <p:cNvSpPr>
              <a:spLocks noChangeShapeType="1"/>
            </p:cNvSpPr>
            <p:nvPr/>
          </p:nvSpPr>
          <p:spPr bwMode="auto">
            <a:xfrm>
              <a:off x="4" y="961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82" name="Line 41"/>
            <p:cNvSpPr>
              <a:spLocks noChangeShapeType="1"/>
            </p:cNvSpPr>
            <p:nvPr/>
          </p:nvSpPr>
          <p:spPr bwMode="auto">
            <a:xfrm flipV="1">
              <a:off x="547" y="17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83" name="Rectangle 42"/>
            <p:cNvSpPr>
              <a:spLocks noChangeArrowheads="1"/>
            </p:cNvSpPr>
            <p:nvPr/>
          </p:nvSpPr>
          <p:spPr bwMode="auto">
            <a:xfrm>
              <a:off x="690" y="301"/>
              <a:ext cx="30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</a:p>
          </p:txBody>
        </p:sp>
        <p:sp>
          <p:nvSpPr>
            <p:cNvPr id="70684" name="Line 49"/>
            <p:cNvSpPr>
              <a:spLocks noChangeShapeType="1"/>
            </p:cNvSpPr>
            <p:nvPr/>
          </p:nvSpPr>
          <p:spPr bwMode="auto">
            <a:xfrm>
              <a:off x="553" y="643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grpSp>
        <p:nvGrpSpPr>
          <p:cNvPr id="71711" name="Group 61"/>
          <p:cNvGrpSpPr>
            <a:grpSpLocks/>
          </p:cNvGrpSpPr>
          <p:nvPr/>
        </p:nvGrpSpPr>
        <p:grpSpPr bwMode="auto">
          <a:xfrm>
            <a:off x="2901950" y="2936875"/>
            <a:ext cx="1487488" cy="1525588"/>
            <a:chOff x="0" y="0"/>
            <a:chExt cx="937" cy="961"/>
          </a:xfrm>
        </p:grpSpPr>
        <p:sp>
          <p:nvSpPr>
            <p:cNvPr id="70669" name="Oval 53"/>
            <p:cNvSpPr>
              <a:spLocks noChangeArrowheads="1"/>
            </p:cNvSpPr>
            <p:nvPr/>
          </p:nvSpPr>
          <p:spPr bwMode="auto">
            <a:xfrm>
              <a:off x="232" y="330"/>
              <a:ext cx="305" cy="30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0670" name="Line 54"/>
            <p:cNvSpPr>
              <a:spLocks noChangeShapeType="1"/>
            </p:cNvSpPr>
            <p:nvPr/>
          </p:nvSpPr>
          <p:spPr bwMode="auto">
            <a:xfrm flipV="1">
              <a:off x="226" y="480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70671" name="Line 55"/>
            <p:cNvSpPr>
              <a:spLocks noChangeShapeType="1"/>
            </p:cNvSpPr>
            <p:nvPr/>
          </p:nvSpPr>
          <p:spPr bwMode="auto">
            <a:xfrm>
              <a:off x="385" y="8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70672" name="Line 56"/>
            <p:cNvSpPr>
              <a:spLocks noChangeShapeType="1"/>
            </p:cNvSpPr>
            <p:nvPr/>
          </p:nvSpPr>
          <p:spPr bwMode="auto">
            <a:xfrm>
              <a:off x="385" y="0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73" name="Line 57"/>
            <p:cNvSpPr>
              <a:spLocks noChangeShapeType="1"/>
            </p:cNvSpPr>
            <p:nvPr/>
          </p:nvSpPr>
          <p:spPr bwMode="auto">
            <a:xfrm>
              <a:off x="393" y="961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74" name="Line 58"/>
            <p:cNvSpPr>
              <a:spLocks noChangeShapeType="1"/>
            </p:cNvSpPr>
            <p:nvPr/>
          </p:nvSpPr>
          <p:spPr bwMode="auto">
            <a:xfrm flipV="1">
              <a:off x="387" y="174"/>
              <a:ext cx="0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0675" name="Rectangle 59"/>
            <p:cNvSpPr>
              <a:spLocks noChangeArrowheads="1"/>
            </p:cNvSpPr>
            <p:nvPr/>
          </p:nvSpPr>
          <p:spPr bwMode="auto">
            <a:xfrm>
              <a:off x="0" y="301"/>
              <a:ext cx="273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70676" name="Line 60"/>
            <p:cNvSpPr>
              <a:spLocks noChangeShapeType="1"/>
            </p:cNvSpPr>
            <p:nvPr/>
          </p:nvSpPr>
          <p:spPr bwMode="auto">
            <a:xfrm>
              <a:off x="393" y="643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grpSp>
        <p:nvGrpSpPr>
          <p:cNvPr id="71720" name="Group 68"/>
          <p:cNvGrpSpPr>
            <a:grpSpLocks/>
          </p:cNvGrpSpPr>
          <p:nvPr/>
        </p:nvGrpSpPr>
        <p:grpSpPr bwMode="auto">
          <a:xfrm>
            <a:off x="3935413" y="2852738"/>
            <a:ext cx="609600" cy="1662112"/>
            <a:chOff x="0" y="0"/>
            <a:chExt cx="384" cy="1047"/>
          </a:xfrm>
        </p:grpSpPr>
        <p:sp>
          <p:nvSpPr>
            <p:cNvPr id="70666" name="Rectangle 65"/>
            <p:cNvSpPr>
              <a:spLocks noChangeArrowheads="1"/>
            </p:cNvSpPr>
            <p:nvPr/>
          </p:nvSpPr>
          <p:spPr bwMode="auto">
            <a:xfrm>
              <a:off x="0" y="318"/>
              <a:ext cx="384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v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70667" name="Rectangle 66"/>
            <p:cNvSpPr>
              <a:spLocks noChangeArrowheads="1"/>
            </p:cNvSpPr>
            <p:nvPr/>
          </p:nvSpPr>
          <p:spPr bwMode="auto">
            <a:xfrm>
              <a:off x="71" y="0"/>
              <a:ext cx="267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+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70668" name="Rectangle 67"/>
            <p:cNvSpPr>
              <a:spLocks noChangeArrowheads="1"/>
            </p:cNvSpPr>
            <p:nvPr/>
          </p:nvSpPr>
          <p:spPr bwMode="auto">
            <a:xfrm>
              <a:off x="104" y="716"/>
              <a:ext cx="267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-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aphicFrame>
        <p:nvGraphicFramePr>
          <p:cNvPr id="7172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915839"/>
              </p:ext>
            </p:extLst>
          </p:nvPr>
        </p:nvGraphicFramePr>
        <p:xfrm>
          <a:off x="3224283" y="4918000"/>
          <a:ext cx="5333930" cy="1139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0" name="公式" r:id="rId3" imgW="2412720" imgH="457200" progId="Equation.3">
                  <p:embed/>
                </p:oleObj>
              </mc:Choice>
              <mc:Fallback>
                <p:oleObj name="公式" r:id="rId3" imgW="2412720" imgH="457200" progId="Equation.3">
                  <p:embed/>
                  <p:pic>
                    <p:nvPicPr>
                      <p:cNvPr id="7172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83" y="4918000"/>
                        <a:ext cx="5333930" cy="1139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368878" y="2301837"/>
            <a:ext cx="3313112" cy="2424120"/>
            <a:chOff x="2844878" y="2301837"/>
            <a:chExt cx="3313112" cy="2424120"/>
          </a:xfrm>
        </p:grpSpPr>
        <p:grpSp>
          <p:nvGrpSpPr>
            <p:cNvPr id="88" name="Group 67"/>
            <p:cNvGrpSpPr>
              <a:grpSpLocks/>
            </p:cNvGrpSpPr>
            <p:nvPr/>
          </p:nvGrpSpPr>
          <p:grpSpPr bwMode="auto">
            <a:xfrm>
              <a:off x="2844878" y="2349461"/>
              <a:ext cx="3313112" cy="2376496"/>
              <a:chOff x="0" y="-166"/>
              <a:chExt cx="2087" cy="1497"/>
            </a:xfrm>
          </p:grpSpPr>
          <p:sp>
            <p:nvSpPr>
              <p:cNvPr id="89" name="Rectangle 33"/>
              <p:cNvSpPr>
                <a:spLocks noChangeArrowheads="1"/>
              </p:cNvSpPr>
              <p:nvPr/>
            </p:nvSpPr>
            <p:spPr bwMode="auto">
              <a:xfrm>
                <a:off x="227" y="-166"/>
                <a:ext cx="1633" cy="149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90" name="Line 41"/>
              <p:cNvSpPr>
                <a:spLocks noChangeShapeType="1"/>
              </p:cNvSpPr>
              <p:nvPr/>
            </p:nvSpPr>
            <p:spPr bwMode="auto">
              <a:xfrm flipV="1">
                <a:off x="0" y="1165"/>
                <a:ext cx="1043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66"/>
              <p:cNvSpPr>
                <a:spLocks noChangeShapeType="1"/>
              </p:cNvSpPr>
              <p:nvPr/>
            </p:nvSpPr>
            <p:spPr bwMode="auto">
              <a:xfrm>
                <a:off x="1043" y="1165"/>
                <a:ext cx="10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2844878" y="2301837"/>
              <a:ext cx="3313112" cy="2143125"/>
              <a:chOff x="1116013" y="1755775"/>
              <a:chExt cx="3313112" cy="2143125"/>
            </a:xfrm>
          </p:grpSpPr>
          <p:grpSp>
            <p:nvGrpSpPr>
              <p:cNvPr id="93" name="Group 40"/>
              <p:cNvGrpSpPr>
                <a:grpSpLocks/>
              </p:cNvGrpSpPr>
              <p:nvPr/>
            </p:nvGrpSpPr>
            <p:grpSpPr bwMode="auto">
              <a:xfrm>
                <a:off x="1116013" y="1755775"/>
                <a:ext cx="3313112" cy="2143125"/>
                <a:chOff x="0" y="0"/>
                <a:chExt cx="2087" cy="1350"/>
              </a:xfrm>
            </p:grpSpPr>
            <p:sp>
              <p:nvSpPr>
                <p:cNvPr id="127" name="Rectangle 28"/>
                <p:cNvSpPr>
                  <a:spLocks noChangeArrowheads="1"/>
                </p:cNvSpPr>
                <p:nvPr/>
              </p:nvSpPr>
              <p:spPr bwMode="auto">
                <a:xfrm>
                  <a:off x="408" y="0"/>
                  <a:ext cx="354" cy="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R</a:t>
                  </a:r>
                  <a:r>
                    <a:rPr lang="en-US" altLang="zh-CN" sz="2800" b="1" baseline="-25000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1</a:t>
                  </a:r>
                </a:p>
              </p:txBody>
            </p:sp>
            <p:sp>
              <p:nvSpPr>
                <p:cNvPr id="128" name="Rectangle 29"/>
                <p:cNvSpPr>
                  <a:spLocks noChangeArrowheads="1"/>
                </p:cNvSpPr>
                <p:nvPr/>
              </p:nvSpPr>
              <p:spPr bwMode="auto">
                <a:xfrm>
                  <a:off x="1096" y="701"/>
                  <a:ext cx="354" cy="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R</a:t>
                  </a:r>
                  <a:r>
                    <a:rPr lang="en-US" altLang="zh-CN" sz="2800" b="1" baseline="-25000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3</a:t>
                  </a:r>
                </a:p>
              </p:txBody>
            </p:sp>
            <p:sp>
              <p:nvSpPr>
                <p:cNvPr id="129" name="Rectangle 30"/>
                <p:cNvSpPr>
                  <a:spLocks noChangeArrowheads="1"/>
                </p:cNvSpPr>
                <p:nvPr/>
              </p:nvSpPr>
              <p:spPr bwMode="auto">
                <a:xfrm>
                  <a:off x="1336" y="0"/>
                  <a:ext cx="354" cy="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R</a:t>
                  </a:r>
                  <a:r>
                    <a:rPr lang="en-US" altLang="zh-CN" sz="2800" b="1" baseline="-25000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2</a:t>
                  </a:r>
                </a:p>
              </p:txBody>
            </p:sp>
            <p:sp>
              <p:nvSpPr>
                <p:cNvPr id="130" name="Line 35"/>
                <p:cNvSpPr>
                  <a:spLocks noChangeShapeType="1"/>
                </p:cNvSpPr>
                <p:nvPr/>
              </p:nvSpPr>
              <p:spPr bwMode="auto">
                <a:xfrm>
                  <a:off x="771" y="398"/>
                  <a:ext cx="5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1" name="Line 36"/>
                <p:cNvSpPr>
                  <a:spLocks noChangeShapeType="1"/>
                </p:cNvSpPr>
                <p:nvPr/>
              </p:nvSpPr>
              <p:spPr bwMode="auto">
                <a:xfrm>
                  <a:off x="0" y="398"/>
                  <a:ext cx="36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2" name="Line 37"/>
                <p:cNvSpPr>
                  <a:spLocks noChangeShapeType="1"/>
                </p:cNvSpPr>
                <p:nvPr/>
              </p:nvSpPr>
              <p:spPr bwMode="auto">
                <a:xfrm>
                  <a:off x="1724" y="398"/>
                  <a:ext cx="36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" name="Line 38"/>
                <p:cNvSpPr>
                  <a:spLocks noChangeShapeType="1"/>
                </p:cNvSpPr>
                <p:nvPr/>
              </p:nvSpPr>
              <p:spPr bwMode="auto">
                <a:xfrm>
                  <a:off x="1043" y="398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4" name="Line 39"/>
                <p:cNvSpPr>
                  <a:spLocks noChangeShapeType="1"/>
                </p:cNvSpPr>
                <p:nvPr/>
              </p:nvSpPr>
              <p:spPr bwMode="auto">
                <a:xfrm>
                  <a:off x="1043" y="1078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1658145" y="2243299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117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120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21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22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23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24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25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26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18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" name="组合 94"/>
              <p:cNvGrpSpPr/>
              <p:nvPr/>
            </p:nvGrpSpPr>
            <p:grpSpPr>
              <a:xfrm rot="5400000">
                <a:off x="2332831" y="2973122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107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110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11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12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13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14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15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16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08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6" name="组合 95"/>
              <p:cNvGrpSpPr/>
              <p:nvPr/>
            </p:nvGrpSpPr>
            <p:grpSpPr>
              <a:xfrm>
                <a:off x="3066974" y="2243158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97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100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01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02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03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04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05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06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98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4118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1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479376" y="990746"/>
            <a:ext cx="1166529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任一集总参数电路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——KCL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的普遍性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电荷守恒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在节点的反映</a:t>
            </a: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任一时刻，流出任一节点的支路电流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——KCL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对支路的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VCR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没有要求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只对具有一定电路结构的支路电流给出线性约束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kumimoji="1" lang="zh-CN" altLang="en-US" sz="28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拓扑约束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1199456" y="2946549"/>
            <a:ext cx="3887788" cy="3506787"/>
            <a:chOff x="107569" y="3284984"/>
            <a:chExt cx="3888367" cy="3506326"/>
          </a:xfrm>
        </p:grpSpPr>
        <p:pic>
          <p:nvPicPr>
            <p:cNvPr id="12295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69" y="3284984"/>
              <a:ext cx="3888367" cy="2886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6" name="文本框 7"/>
            <p:cNvSpPr txBox="1">
              <a:spLocks noChangeArrowheads="1"/>
            </p:cNvSpPr>
            <p:nvPr/>
          </p:nvSpPr>
          <p:spPr bwMode="auto">
            <a:xfrm>
              <a:off x="1634758" y="6237312"/>
              <a:ext cx="1138453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3000" b="1"/>
                <a:t>求</a:t>
              </a:r>
              <a:r>
                <a:rPr lang="en-US" altLang="zh-CN" sz="3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3000" b="1"/>
                <a:t>=?</a:t>
              </a:r>
              <a:endParaRPr lang="zh-CN" altLang="en-US" sz="3000" b="1"/>
            </a:p>
          </p:txBody>
        </p:sp>
      </p:grp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023992" y="2956074"/>
            <a:ext cx="4692650" cy="3497262"/>
            <a:chOff x="4200890" y="3284984"/>
            <a:chExt cx="4691590" cy="3497034"/>
          </a:xfrm>
        </p:grpSpPr>
        <p:pic>
          <p:nvPicPr>
            <p:cNvPr id="12293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0890" y="3284984"/>
              <a:ext cx="4691590" cy="288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94" name="文本框 2"/>
            <p:cNvSpPr txBox="1">
              <a:spLocks noChangeArrowheads="1"/>
            </p:cNvSpPr>
            <p:nvPr/>
          </p:nvSpPr>
          <p:spPr bwMode="auto">
            <a:xfrm>
              <a:off x="5567839" y="6228020"/>
              <a:ext cx="119616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3000" b="1"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求</a:t>
              </a:r>
              <a:r>
                <a:rPr lang="en-US" altLang="zh-CN" sz="3000" b="1" i="1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3000" b="1" baseline="-25000"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3000" b="1"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=?</a:t>
              </a:r>
              <a:endParaRPr lang="zh-CN" altLang="en-US" sz="3000" b="1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/>
          <p:cNvSpPr>
            <a:spLocks noChangeArrowheads="1"/>
          </p:cNvSpPr>
          <p:nvPr/>
        </p:nvSpPr>
        <p:spPr bwMode="auto">
          <a:xfrm>
            <a:off x="2030414" y="1247776"/>
            <a:ext cx="6478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电阻三角形连接的端口</a:t>
            </a:r>
            <a:r>
              <a:rPr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VCR</a:t>
            </a:r>
          </a:p>
        </p:txBody>
      </p:sp>
      <p:grpSp>
        <p:nvGrpSpPr>
          <p:cNvPr id="72724" name="Group 77"/>
          <p:cNvGrpSpPr>
            <a:grpSpLocks/>
          </p:cNvGrpSpPr>
          <p:nvPr/>
        </p:nvGrpSpPr>
        <p:grpSpPr bwMode="auto">
          <a:xfrm>
            <a:off x="7635876" y="2382839"/>
            <a:ext cx="1584325" cy="1489075"/>
            <a:chOff x="0" y="0"/>
            <a:chExt cx="998" cy="938"/>
          </a:xfrm>
        </p:grpSpPr>
        <p:sp>
          <p:nvSpPr>
            <p:cNvPr id="71700" name="Oval 67"/>
            <p:cNvSpPr>
              <a:spLocks noChangeArrowheads="1"/>
            </p:cNvSpPr>
            <p:nvPr/>
          </p:nvSpPr>
          <p:spPr bwMode="auto">
            <a:xfrm>
              <a:off x="342" y="308"/>
              <a:ext cx="309" cy="30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701" name="Line 68"/>
            <p:cNvSpPr>
              <a:spLocks noChangeShapeType="1"/>
            </p:cNvSpPr>
            <p:nvPr/>
          </p:nvSpPr>
          <p:spPr bwMode="auto">
            <a:xfrm>
              <a:off x="499" y="0"/>
              <a:ext cx="0" cy="9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71702" name="Line 69"/>
            <p:cNvSpPr>
              <a:spLocks noChangeShapeType="1"/>
            </p:cNvSpPr>
            <p:nvPr/>
          </p:nvSpPr>
          <p:spPr bwMode="auto">
            <a:xfrm>
              <a:off x="0" y="2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3" name="Line 70"/>
            <p:cNvSpPr>
              <a:spLocks noChangeShapeType="1"/>
            </p:cNvSpPr>
            <p:nvPr/>
          </p:nvSpPr>
          <p:spPr bwMode="auto">
            <a:xfrm>
              <a:off x="0" y="938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1704" name="Rectangle 71"/>
            <p:cNvSpPr>
              <a:spLocks noChangeArrowheads="1"/>
            </p:cNvSpPr>
            <p:nvPr/>
          </p:nvSpPr>
          <p:spPr bwMode="auto">
            <a:xfrm>
              <a:off x="619" y="274"/>
              <a:ext cx="379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v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</a:p>
          </p:txBody>
        </p:sp>
        <p:sp>
          <p:nvSpPr>
            <p:cNvPr id="71705" name="Rectangle 72"/>
            <p:cNvSpPr>
              <a:spLocks noChangeArrowheads="1"/>
            </p:cNvSpPr>
            <p:nvPr/>
          </p:nvSpPr>
          <p:spPr bwMode="auto">
            <a:xfrm>
              <a:off x="598" y="16"/>
              <a:ext cx="27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+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71706" name="Rectangle 73"/>
            <p:cNvSpPr>
              <a:spLocks noChangeArrowheads="1"/>
            </p:cNvSpPr>
            <p:nvPr/>
          </p:nvSpPr>
          <p:spPr bwMode="auto">
            <a:xfrm>
              <a:off x="640" y="566"/>
              <a:ext cx="27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-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72732" name="Group 78"/>
          <p:cNvGrpSpPr>
            <a:grpSpLocks/>
          </p:cNvGrpSpPr>
          <p:nvPr/>
        </p:nvGrpSpPr>
        <p:grpSpPr bwMode="auto">
          <a:xfrm>
            <a:off x="7680325" y="1822450"/>
            <a:ext cx="598488" cy="560388"/>
            <a:chOff x="0" y="0"/>
            <a:chExt cx="377" cy="353"/>
          </a:xfrm>
        </p:grpSpPr>
        <p:sp>
          <p:nvSpPr>
            <p:cNvPr id="71698" name="Rectangle 75"/>
            <p:cNvSpPr>
              <a:spLocks noChangeArrowheads="1"/>
            </p:cNvSpPr>
            <p:nvPr/>
          </p:nvSpPr>
          <p:spPr bwMode="auto">
            <a:xfrm>
              <a:off x="0" y="0"/>
              <a:ext cx="377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</a:p>
          </p:txBody>
        </p:sp>
        <p:sp>
          <p:nvSpPr>
            <p:cNvPr id="71699" name="Line 76"/>
            <p:cNvSpPr>
              <a:spLocks noChangeShapeType="1"/>
            </p:cNvSpPr>
            <p:nvPr/>
          </p:nvSpPr>
          <p:spPr bwMode="auto">
            <a:xfrm flipH="1">
              <a:off x="6" y="353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2735" name="Group 90"/>
          <p:cNvGrpSpPr>
            <a:grpSpLocks/>
          </p:cNvGrpSpPr>
          <p:nvPr/>
        </p:nvGrpSpPr>
        <p:grpSpPr bwMode="auto">
          <a:xfrm>
            <a:off x="2930525" y="2384426"/>
            <a:ext cx="1487488" cy="1489075"/>
            <a:chOff x="0" y="0"/>
            <a:chExt cx="937" cy="938"/>
          </a:xfrm>
        </p:grpSpPr>
        <p:sp>
          <p:nvSpPr>
            <p:cNvPr id="71691" name="Oval 80"/>
            <p:cNvSpPr>
              <a:spLocks noChangeArrowheads="1"/>
            </p:cNvSpPr>
            <p:nvPr/>
          </p:nvSpPr>
          <p:spPr bwMode="auto">
            <a:xfrm>
              <a:off x="281" y="308"/>
              <a:ext cx="309" cy="30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692" name="Line 81"/>
            <p:cNvSpPr>
              <a:spLocks noChangeShapeType="1"/>
            </p:cNvSpPr>
            <p:nvPr/>
          </p:nvSpPr>
          <p:spPr bwMode="auto">
            <a:xfrm>
              <a:off x="438" y="0"/>
              <a:ext cx="0" cy="9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71693" name="Line 82"/>
            <p:cNvSpPr>
              <a:spLocks noChangeShapeType="1"/>
            </p:cNvSpPr>
            <p:nvPr/>
          </p:nvSpPr>
          <p:spPr bwMode="auto">
            <a:xfrm>
              <a:off x="438" y="2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1694" name="Line 83"/>
            <p:cNvSpPr>
              <a:spLocks noChangeShapeType="1"/>
            </p:cNvSpPr>
            <p:nvPr/>
          </p:nvSpPr>
          <p:spPr bwMode="auto">
            <a:xfrm>
              <a:off x="438" y="938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1695" name="Rectangle 84"/>
            <p:cNvSpPr>
              <a:spLocks noChangeArrowheads="1"/>
            </p:cNvSpPr>
            <p:nvPr/>
          </p:nvSpPr>
          <p:spPr bwMode="auto">
            <a:xfrm>
              <a:off x="0" y="274"/>
              <a:ext cx="379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v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71696" name="Rectangle 85"/>
            <p:cNvSpPr>
              <a:spLocks noChangeArrowheads="1"/>
            </p:cNvSpPr>
            <p:nvPr/>
          </p:nvSpPr>
          <p:spPr bwMode="auto">
            <a:xfrm>
              <a:off x="83" y="16"/>
              <a:ext cx="27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+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71697" name="Rectangle 86"/>
            <p:cNvSpPr>
              <a:spLocks noChangeArrowheads="1"/>
            </p:cNvSpPr>
            <p:nvPr/>
          </p:nvSpPr>
          <p:spPr bwMode="auto">
            <a:xfrm>
              <a:off x="96" y="566"/>
              <a:ext cx="27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-</a:t>
              </a:r>
              <a:endParaRPr lang="en-US" altLang="zh-CN" sz="2800" b="1" baseline="-25000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72743" name="Group 91"/>
          <p:cNvGrpSpPr>
            <a:grpSpLocks/>
          </p:cNvGrpSpPr>
          <p:nvPr/>
        </p:nvGrpSpPr>
        <p:grpSpPr bwMode="auto">
          <a:xfrm>
            <a:off x="4010025" y="1824039"/>
            <a:ext cx="598488" cy="560387"/>
            <a:chOff x="0" y="0"/>
            <a:chExt cx="377" cy="353"/>
          </a:xfrm>
        </p:grpSpPr>
        <p:sp>
          <p:nvSpPr>
            <p:cNvPr id="71689" name="Rectangle 88"/>
            <p:cNvSpPr>
              <a:spLocks noChangeArrowheads="1"/>
            </p:cNvSpPr>
            <p:nvPr/>
          </p:nvSpPr>
          <p:spPr bwMode="auto">
            <a:xfrm>
              <a:off x="0" y="0"/>
              <a:ext cx="377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71690" name="Line 89"/>
            <p:cNvSpPr>
              <a:spLocks noChangeShapeType="1"/>
            </p:cNvSpPr>
            <p:nvPr/>
          </p:nvSpPr>
          <p:spPr bwMode="auto">
            <a:xfrm>
              <a:off x="100" y="353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7274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760059"/>
              </p:ext>
            </p:extLst>
          </p:nvPr>
        </p:nvGraphicFramePr>
        <p:xfrm>
          <a:off x="3226992" y="4294465"/>
          <a:ext cx="526415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2" name="公式" r:id="rId3" imgW="2577960" imgH="888840" progId="Equation.3">
                  <p:embed/>
                </p:oleObj>
              </mc:Choice>
              <mc:Fallback>
                <p:oleObj name="公式" r:id="rId3" imgW="2577960" imgH="888840" progId="Equation.3">
                  <p:embed/>
                  <p:pic>
                    <p:nvPicPr>
                      <p:cNvPr id="7274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6992" y="4294465"/>
                        <a:ext cx="526415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398964" y="1733243"/>
            <a:ext cx="3240087" cy="2559055"/>
            <a:chOff x="2874963" y="1733242"/>
            <a:chExt cx="3240087" cy="2559055"/>
          </a:xfrm>
        </p:grpSpPr>
        <p:grpSp>
          <p:nvGrpSpPr>
            <p:cNvPr id="43" name="Group 73"/>
            <p:cNvGrpSpPr>
              <a:grpSpLocks/>
            </p:cNvGrpSpPr>
            <p:nvPr/>
          </p:nvGrpSpPr>
          <p:grpSpPr bwMode="auto">
            <a:xfrm>
              <a:off x="2886075" y="1772927"/>
              <a:ext cx="3208338" cy="2519370"/>
              <a:chOff x="0" y="-158"/>
              <a:chExt cx="2021" cy="1587"/>
            </a:xfrm>
          </p:grpSpPr>
          <p:sp>
            <p:nvSpPr>
              <p:cNvPr id="44" name="Rectangle 64"/>
              <p:cNvSpPr>
                <a:spLocks noChangeArrowheads="1"/>
              </p:cNvSpPr>
              <p:nvPr/>
            </p:nvSpPr>
            <p:spPr bwMode="auto">
              <a:xfrm>
                <a:off x="189" y="-158"/>
                <a:ext cx="1633" cy="158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5" name="Line 68"/>
              <p:cNvSpPr>
                <a:spLocks noChangeShapeType="1"/>
              </p:cNvSpPr>
              <p:nvPr/>
            </p:nvSpPr>
            <p:spPr bwMode="auto">
              <a:xfrm>
                <a:off x="0" y="1166"/>
                <a:ext cx="499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" name="Line 69"/>
              <p:cNvSpPr>
                <a:spLocks noChangeShapeType="1"/>
              </p:cNvSpPr>
              <p:nvPr/>
            </p:nvSpPr>
            <p:spPr bwMode="auto">
              <a:xfrm>
                <a:off x="1522" y="1166"/>
                <a:ext cx="499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2874963" y="1733242"/>
              <a:ext cx="3240087" cy="2149475"/>
              <a:chOff x="4837113" y="1744663"/>
              <a:chExt cx="3240087" cy="2149475"/>
            </a:xfrm>
          </p:grpSpPr>
          <p:grpSp>
            <p:nvGrpSpPr>
              <p:cNvPr id="48" name="Group 72"/>
              <p:cNvGrpSpPr>
                <a:grpSpLocks/>
              </p:cNvGrpSpPr>
              <p:nvPr/>
            </p:nvGrpSpPr>
            <p:grpSpPr bwMode="auto">
              <a:xfrm>
                <a:off x="4837113" y="1744663"/>
                <a:ext cx="3240087" cy="2149475"/>
                <a:chOff x="0" y="0"/>
                <a:chExt cx="2041" cy="1354"/>
              </a:xfrm>
            </p:grpSpPr>
            <p:sp>
              <p:nvSpPr>
                <p:cNvPr id="82" name="Rectangle 46"/>
                <p:cNvSpPr>
                  <a:spLocks noChangeArrowheads="1"/>
                </p:cNvSpPr>
                <p:nvPr/>
              </p:nvSpPr>
              <p:spPr bwMode="auto">
                <a:xfrm>
                  <a:off x="809" y="0"/>
                  <a:ext cx="430" cy="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R</a:t>
                  </a:r>
                  <a:r>
                    <a:rPr lang="en-US" altLang="zh-CN" sz="2800" b="1" baseline="-25000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12</a:t>
                  </a:r>
                </a:p>
              </p:txBody>
            </p:sp>
            <p:sp>
              <p:nvSpPr>
                <p:cNvPr id="83" name="Rectangle 47"/>
                <p:cNvSpPr>
                  <a:spLocks noChangeArrowheads="1"/>
                </p:cNvSpPr>
                <p:nvPr/>
              </p:nvSpPr>
              <p:spPr bwMode="auto">
                <a:xfrm>
                  <a:off x="52" y="705"/>
                  <a:ext cx="430" cy="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R</a:t>
                  </a:r>
                  <a:r>
                    <a:rPr lang="en-US" altLang="zh-CN" sz="2800" b="1" baseline="-25000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31</a:t>
                  </a:r>
                </a:p>
              </p:txBody>
            </p:sp>
            <p:sp>
              <p:nvSpPr>
                <p:cNvPr id="84" name="Line 53"/>
                <p:cNvSpPr>
                  <a:spLocks noChangeShapeType="1"/>
                </p:cNvSpPr>
                <p:nvPr/>
              </p:nvSpPr>
              <p:spPr bwMode="auto">
                <a:xfrm>
                  <a:off x="502" y="40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Line 54"/>
                <p:cNvSpPr>
                  <a:spLocks noChangeShapeType="1"/>
                </p:cNvSpPr>
                <p:nvPr/>
              </p:nvSpPr>
              <p:spPr bwMode="auto">
                <a:xfrm>
                  <a:off x="502" y="108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1225" y="405"/>
                  <a:ext cx="8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0" y="401"/>
                  <a:ext cx="8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Rectangle 59"/>
                <p:cNvSpPr>
                  <a:spLocks noChangeArrowheads="1"/>
                </p:cNvSpPr>
                <p:nvPr/>
              </p:nvSpPr>
              <p:spPr bwMode="auto">
                <a:xfrm>
                  <a:off x="1587" y="701"/>
                  <a:ext cx="430" cy="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R</a:t>
                  </a:r>
                  <a:r>
                    <a:rPr lang="en-US" altLang="zh-CN" sz="2800" b="1" baseline="-25000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23</a:t>
                  </a:r>
                </a:p>
              </p:txBody>
            </p:sp>
            <p:sp>
              <p:nvSpPr>
                <p:cNvPr id="89" name="Line 60"/>
                <p:cNvSpPr>
                  <a:spLocks noChangeShapeType="1"/>
                </p:cNvSpPr>
                <p:nvPr/>
              </p:nvSpPr>
              <p:spPr bwMode="auto">
                <a:xfrm>
                  <a:off x="1534" y="398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Line 61"/>
                <p:cNvSpPr>
                  <a:spLocks noChangeShapeType="1"/>
                </p:cNvSpPr>
                <p:nvPr/>
              </p:nvSpPr>
              <p:spPr bwMode="auto">
                <a:xfrm>
                  <a:off x="1534" y="1078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496" y="1349"/>
                  <a:ext cx="104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>
                <a:off x="6022182" y="2243074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72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75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76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77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78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79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0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1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73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5400000">
                <a:off x="5186947" y="3021175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62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65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6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7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8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9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70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71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63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5400000">
                <a:off x="6827044" y="3031494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52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55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6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7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8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9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0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1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53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3838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2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2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2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2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2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2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2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"/>
          <p:cNvSpPr>
            <a:spLocks noChangeArrowheads="1"/>
          </p:cNvSpPr>
          <p:nvPr/>
        </p:nvSpPr>
        <p:spPr bwMode="auto">
          <a:xfrm>
            <a:off x="191344" y="966819"/>
            <a:ext cx="809148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双口网络等效</a:t>
            </a:r>
            <a:r>
              <a:rPr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两个双口的对应端口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VCR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都相同</a:t>
            </a:r>
          </a:p>
        </p:txBody>
      </p:sp>
      <p:sp>
        <p:nvSpPr>
          <p:cNvPr id="73731" name="Rectangle 6"/>
          <p:cNvSpPr>
            <a:spLocks noChangeArrowheads="1"/>
          </p:cNvSpPr>
          <p:nvPr/>
        </p:nvSpPr>
        <p:spPr bwMode="auto">
          <a:xfrm>
            <a:off x="220324" y="1614544"/>
            <a:ext cx="6478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星形→三角形的等效变换</a:t>
            </a: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879345"/>
              </p:ext>
            </p:extLst>
          </p:nvPr>
        </p:nvGraphicFramePr>
        <p:xfrm>
          <a:off x="220323" y="3011231"/>
          <a:ext cx="6043612" cy="205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7" name="公式" r:id="rId3" imgW="3009600" imgH="888840" progId="Equation.3">
                  <p:embed/>
                </p:oleObj>
              </mc:Choice>
              <mc:Fallback>
                <p:oleObj name="公式" r:id="rId3" imgW="3009600" imgH="888840" progId="Equation.3">
                  <p:embed/>
                  <p:pic>
                    <p:nvPicPr>
                      <p:cNvPr id="737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23" y="3011231"/>
                        <a:ext cx="6043612" cy="205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Rectangle 8"/>
          <p:cNvSpPr>
            <a:spLocks noChangeArrowheads="1"/>
          </p:cNvSpPr>
          <p:nvPr/>
        </p:nvSpPr>
        <p:spPr bwMode="auto">
          <a:xfrm>
            <a:off x="220323" y="2370720"/>
            <a:ext cx="6478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星形连接的端口</a:t>
            </a:r>
            <a:r>
              <a:rPr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VCR</a:t>
            </a:r>
            <a:r>
              <a:rPr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改写为</a:t>
            </a:r>
          </a:p>
        </p:txBody>
      </p:sp>
      <p:sp>
        <p:nvSpPr>
          <p:cNvPr id="73734" name="Rectangle 9"/>
          <p:cNvSpPr>
            <a:spLocks noChangeArrowheads="1"/>
          </p:cNvSpPr>
          <p:nvPr/>
        </p:nvSpPr>
        <p:spPr bwMode="auto">
          <a:xfrm>
            <a:off x="191344" y="5718200"/>
            <a:ext cx="6478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与三角形连接的端口</a:t>
            </a:r>
            <a:r>
              <a:rPr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VCR</a:t>
            </a:r>
            <a:r>
              <a:rPr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比较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787219"/>
              </p:ext>
            </p:extLst>
          </p:nvPr>
        </p:nvGraphicFramePr>
        <p:xfrm>
          <a:off x="6312024" y="2340645"/>
          <a:ext cx="5729288" cy="317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8" r:id="rId5" imgW="2733710" imgH="1466819" progId="">
                  <p:embed/>
                </p:oleObj>
              </mc:Choice>
              <mc:Fallback>
                <p:oleObj r:id="rId5" imgW="2733710" imgH="1466819" progId="">
                  <p:embed/>
                  <p:pic>
                    <p:nvPicPr>
                      <p:cNvPr id="747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024" y="2340645"/>
                        <a:ext cx="5729288" cy="317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69932" y="5738267"/>
            <a:ext cx="4898676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星形与三角形两个双口等效</a:t>
            </a:r>
          </a:p>
        </p:txBody>
      </p:sp>
      <p:graphicFrame>
        <p:nvGraphicFramePr>
          <p:cNvPr id="9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904594"/>
              </p:ext>
            </p:extLst>
          </p:nvPr>
        </p:nvGraphicFramePr>
        <p:xfrm>
          <a:off x="8435107" y="197482"/>
          <a:ext cx="3764823" cy="1480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9" name="公式" r:id="rId7" imgW="2577960" imgH="888840" progId="Equation.3">
                  <p:embed/>
                </p:oleObj>
              </mc:Choice>
              <mc:Fallback>
                <p:oleObj name="公式" r:id="rId7" imgW="25779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5107" y="197482"/>
                        <a:ext cx="3764823" cy="1480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下箭头 1"/>
          <p:cNvSpPr/>
          <p:nvPr/>
        </p:nvSpPr>
        <p:spPr bwMode="auto">
          <a:xfrm>
            <a:off x="9840416" y="1677980"/>
            <a:ext cx="477102" cy="66266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685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utoUpdateAnimBg="0"/>
      <p:bldP spid="73731" grpId="0" autoUpdateAnimBg="0"/>
      <p:bldP spid="73733" grpId="0" autoUpdateAnimBg="0"/>
      <p:bldP spid="73734" grpId="0" autoUpdateAnimBg="0"/>
      <p:bldP spid="8" grpId="0" autoUpdateAnimBg="0"/>
      <p:bldP spid="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4"/>
          <p:cNvSpPr>
            <a:spLocks noChangeArrowheads="1"/>
          </p:cNvSpPr>
          <p:nvPr/>
        </p:nvSpPr>
        <p:spPr bwMode="auto">
          <a:xfrm>
            <a:off x="767408" y="1084856"/>
            <a:ext cx="7823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则：星形→三角形的等效变换</a:t>
            </a:r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511410"/>
              </p:ext>
            </p:extLst>
          </p:nvPr>
        </p:nvGraphicFramePr>
        <p:xfrm>
          <a:off x="1199456" y="1666450"/>
          <a:ext cx="3987800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6" r:id="rId3" imgW="1923972" imgH="1466819" progId="">
                  <p:embed/>
                </p:oleObj>
              </mc:Choice>
              <mc:Fallback>
                <p:oleObj r:id="rId3" imgW="1923972" imgH="1466819" progId="">
                  <p:embed/>
                  <p:pic>
                    <p:nvPicPr>
                      <p:cNvPr id="757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456" y="1666450"/>
                        <a:ext cx="3987800" cy="316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461200"/>
              </p:ext>
            </p:extLst>
          </p:nvPr>
        </p:nvGraphicFramePr>
        <p:xfrm>
          <a:off x="1175643" y="4983307"/>
          <a:ext cx="403542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7" r:id="rId5" imgW="1962068" imgH="428655" progId="">
                  <p:embed/>
                </p:oleObj>
              </mc:Choice>
              <mc:Fallback>
                <p:oleObj r:id="rId5" imgW="1962068" imgH="428655" progId="">
                  <p:embed/>
                  <p:pic>
                    <p:nvPicPr>
                      <p:cNvPr id="757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643" y="4983307"/>
                        <a:ext cx="4035425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6908455" y="4006265"/>
            <a:ext cx="3240087" cy="2149475"/>
            <a:chOff x="4837113" y="1744663"/>
            <a:chExt cx="3240087" cy="2149475"/>
          </a:xfrm>
        </p:grpSpPr>
        <p:grpSp>
          <p:nvGrpSpPr>
            <p:cNvPr id="6" name="Group 72"/>
            <p:cNvGrpSpPr>
              <a:grpSpLocks/>
            </p:cNvGrpSpPr>
            <p:nvPr/>
          </p:nvGrpSpPr>
          <p:grpSpPr bwMode="auto">
            <a:xfrm>
              <a:off x="4837113" y="1744663"/>
              <a:ext cx="3240087" cy="2149475"/>
              <a:chOff x="0" y="0"/>
              <a:chExt cx="2041" cy="1354"/>
            </a:xfrm>
          </p:grpSpPr>
          <p:sp>
            <p:nvSpPr>
              <p:cNvPr id="40" name="Rectangle 46"/>
              <p:cNvSpPr>
                <a:spLocks noChangeArrowheads="1"/>
              </p:cNvSpPr>
              <p:nvPr/>
            </p:nvSpPr>
            <p:spPr bwMode="auto">
              <a:xfrm>
                <a:off x="809" y="0"/>
                <a:ext cx="430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12</a:t>
                </a:r>
              </a:p>
            </p:txBody>
          </p:sp>
          <p:sp>
            <p:nvSpPr>
              <p:cNvPr id="41" name="Rectangle 47"/>
              <p:cNvSpPr>
                <a:spLocks noChangeArrowheads="1"/>
              </p:cNvSpPr>
              <p:nvPr/>
            </p:nvSpPr>
            <p:spPr bwMode="auto">
              <a:xfrm>
                <a:off x="52" y="705"/>
                <a:ext cx="430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31</a:t>
                </a:r>
              </a:p>
            </p:txBody>
          </p:sp>
          <p:sp>
            <p:nvSpPr>
              <p:cNvPr id="42" name="Line 53"/>
              <p:cNvSpPr>
                <a:spLocks noChangeShapeType="1"/>
              </p:cNvSpPr>
              <p:nvPr/>
            </p:nvSpPr>
            <p:spPr bwMode="auto">
              <a:xfrm>
                <a:off x="502" y="40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" name="Line 54"/>
              <p:cNvSpPr>
                <a:spLocks noChangeShapeType="1"/>
              </p:cNvSpPr>
              <p:nvPr/>
            </p:nvSpPr>
            <p:spPr bwMode="auto">
              <a:xfrm>
                <a:off x="502" y="108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" name="Line 56"/>
              <p:cNvSpPr>
                <a:spLocks noChangeShapeType="1"/>
              </p:cNvSpPr>
              <p:nvPr/>
            </p:nvSpPr>
            <p:spPr bwMode="auto">
              <a:xfrm flipV="1">
                <a:off x="1225" y="405"/>
                <a:ext cx="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" name="Line 57"/>
              <p:cNvSpPr>
                <a:spLocks noChangeShapeType="1"/>
              </p:cNvSpPr>
              <p:nvPr/>
            </p:nvSpPr>
            <p:spPr bwMode="auto">
              <a:xfrm flipV="1">
                <a:off x="0" y="401"/>
                <a:ext cx="8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" name="Rectangle 59"/>
              <p:cNvSpPr>
                <a:spLocks noChangeArrowheads="1"/>
              </p:cNvSpPr>
              <p:nvPr/>
            </p:nvSpPr>
            <p:spPr bwMode="auto">
              <a:xfrm>
                <a:off x="1587" y="701"/>
                <a:ext cx="430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23</a:t>
                </a:r>
              </a:p>
            </p:txBody>
          </p:sp>
          <p:sp>
            <p:nvSpPr>
              <p:cNvPr id="47" name="Line 60"/>
              <p:cNvSpPr>
                <a:spLocks noChangeShapeType="1"/>
              </p:cNvSpPr>
              <p:nvPr/>
            </p:nvSpPr>
            <p:spPr bwMode="auto">
              <a:xfrm>
                <a:off x="1534" y="39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" name="Line 61"/>
              <p:cNvSpPr>
                <a:spLocks noChangeShapeType="1"/>
              </p:cNvSpPr>
              <p:nvPr/>
            </p:nvSpPr>
            <p:spPr bwMode="auto">
              <a:xfrm>
                <a:off x="1534" y="107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" name="Line 65"/>
              <p:cNvSpPr>
                <a:spLocks noChangeShapeType="1"/>
              </p:cNvSpPr>
              <p:nvPr/>
            </p:nvSpPr>
            <p:spPr bwMode="auto">
              <a:xfrm flipV="1">
                <a:off x="496" y="1349"/>
                <a:ext cx="104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6022182" y="2243074"/>
              <a:ext cx="890587" cy="279078"/>
              <a:chOff x="4065587" y="2309974"/>
              <a:chExt cx="890587" cy="279078"/>
            </a:xfrm>
          </p:grpSpPr>
          <p:grpSp>
            <p:nvGrpSpPr>
              <p:cNvPr id="30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33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4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6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31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 rot="5400000">
              <a:off x="5186947" y="3021175"/>
              <a:ext cx="890587" cy="279078"/>
              <a:chOff x="4065587" y="2309974"/>
              <a:chExt cx="890587" cy="279078"/>
            </a:xfrm>
          </p:grpSpPr>
          <p:grpSp>
            <p:nvGrpSpPr>
              <p:cNvPr id="20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23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5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6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8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1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 rot="5400000">
              <a:off x="6827044" y="3031494"/>
              <a:ext cx="890587" cy="279078"/>
              <a:chOff x="4065587" y="2309974"/>
              <a:chExt cx="890587" cy="279078"/>
            </a:xfrm>
          </p:grpSpPr>
          <p:grpSp>
            <p:nvGrpSpPr>
              <p:cNvPr id="10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3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1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6848333" y="234736"/>
            <a:ext cx="3313112" cy="2143125"/>
            <a:chOff x="1116013" y="1755775"/>
            <a:chExt cx="3313112" cy="2143125"/>
          </a:xfrm>
        </p:grpSpPr>
        <p:grpSp>
          <p:nvGrpSpPr>
            <p:cNvPr id="51" name="Group 40"/>
            <p:cNvGrpSpPr>
              <a:grpSpLocks/>
            </p:cNvGrpSpPr>
            <p:nvPr/>
          </p:nvGrpSpPr>
          <p:grpSpPr bwMode="auto">
            <a:xfrm>
              <a:off x="1116013" y="1755775"/>
              <a:ext cx="3313112" cy="2143125"/>
              <a:chOff x="0" y="0"/>
              <a:chExt cx="2087" cy="1350"/>
            </a:xfrm>
          </p:grpSpPr>
          <p:sp>
            <p:nvSpPr>
              <p:cNvPr id="85" name="Rectangle 28"/>
              <p:cNvSpPr>
                <a:spLocks noChangeArrowheads="1"/>
              </p:cNvSpPr>
              <p:nvPr/>
            </p:nvSpPr>
            <p:spPr bwMode="auto">
              <a:xfrm>
                <a:off x="408" y="0"/>
                <a:ext cx="354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1</a:t>
                </a:r>
              </a:p>
            </p:txBody>
          </p:sp>
          <p:sp>
            <p:nvSpPr>
              <p:cNvPr id="86" name="Rectangle 29"/>
              <p:cNvSpPr>
                <a:spLocks noChangeArrowheads="1"/>
              </p:cNvSpPr>
              <p:nvPr/>
            </p:nvSpPr>
            <p:spPr bwMode="auto">
              <a:xfrm>
                <a:off x="1096" y="701"/>
                <a:ext cx="354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3</a:t>
                </a:r>
              </a:p>
            </p:txBody>
          </p:sp>
          <p:sp>
            <p:nvSpPr>
              <p:cNvPr id="87" name="Rectangle 30"/>
              <p:cNvSpPr>
                <a:spLocks noChangeArrowheads="1"/>
              </p:cNvSpPr>
              <p:nvPr/>
            </p:nvSpPr>
            <p:spPr bwMode="auto">
              <a:xfrm>
                <a:off x="1336" y="0"/>
                <a:ext cx="354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2</a:t>
                </a:r>
              </a:p>
            </p:txBody>
          </p:sp>
          <p:sp>
            <p:nvSpPr>
              <p:cNvPr id="88" name="Line 35"/>
              <p:cNvSpPr>
                <a:spLocks noChangeShapeType="1"/>
              </p:cNvSpPr>
              <p:nvPr/>
            </p:nvSpPr>
            <p:spPr bwMode="auto">
              <a:xfrm>
                <a:off x="771" y="398"/>
                <a:ext cx="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9" name="Line 36"/>
              <p:cNvSpPr>
                <a:spLocks noChangeShapeType="1"/>
              </p:cNvSpPr>
              <p:nvPr/>
            </p:nvSpPr>
            <p:spPr bwMode="auto">
              <a:xfrm>
                <a:off x="0" y="398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0" name="Line 37"/>
              <p:cNvSpPr>
                <a:spLocks noChangeShapeType="1"/>
              </p:cNvSpPr>
              <p:nvPr/>
            </p:nvSpPr>
            <p:spPr bwMode="auto">
              <a:xfrm>
                <a:off x="1724" y="398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38"/>
              <p:cNvSpPr>
                <a:spLocks noChangeShapeType="1"/>
              </p:cNvSpPr>
              <p:nvPr/>
            </p:nvSpPr>
            <p:spPr bwMode="auto">
              <a:xfrm>
                <a:off x="1043" y="39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" name="Line 39"/>
              <p:cNvSpPr>
                <a:spLocks noChangeShapeType="1"/>
              </p:cNvSpPr>
              <p:nvPr/>
            </p:nvSpPr>
            <p:spPr bwMode="auto">
              <a:xfrm>
                <a:off x="1043" y="107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1658145" y="2243299"/>
              <a:ext cx="890587" cy="279078"/>
              <a:chOff x="4065587" y="2309974"/>
              <a:chExt cx="890587" cy="279078"/>
            </a:xfrm>
          </p:grpSpPr>
          <p:grpSp>
            <p:nvGrpSpPr>
              <p:cNvPr id="75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78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9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0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1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2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3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4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76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7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 rot="5400000">
              <a:off x="2332831" y="2973122"/>
              <a:ext cx="890587" cy="279078"/>
              <a:chOff x="4065587" y="2309974"/>
              <a:chExt cx="890587" cy="279078"/>
            </a:xfrm>
          </p:grpSpPr>
          <p:grpSp>
            <p:nvGrpSpPr>
              <p:cNvPr id="65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68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9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0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1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2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3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4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6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7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3066974" y="2243158"/>
              <a:ext cx="890587" cy="279078"/>
              <a:chOff x="4065587" y="2309974"/>
              <a:chExt cx="890587" cy="279078"/>
            </a:xfrm>
          </p:grpSpPr>
          <p:grpSp>
            <p:nvGrpSpPr>
              <p:cNvPr id="55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58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0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1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2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3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4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56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6353819" y="660906"/>
            <a:ext cx="506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solidFill>
                  <a:srgbClr val="0000FF"/>
                </a:solidFill>
              </a:rPr>
              <a:t>①</a:t>
            </a:r>
            <a:endParaRPr lang="zh-CN" altLang="en-US" sz="2500" b="1" dirty="0">
              <a:solidFill>
                <a:srgbClr val="0000FF"/>
              </a:solidFill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10098235" y="660906"/>
            <a:ext cx="506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solidFill>
                  <a:srgbClr val="0000FF"/>
                </a:solidFill>
              </a:rPr>
              <a:t>②</a:t>
            </a:r>
            <a:endParaRPr lang="zh-CN" altLang="en-US" sz="2500" b="1" dirty="0">
              <a:solidFill>
                <a:srgbClr val="0000FF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8298035" y="2385146"/>
            <a:ext cx="506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solidFill>
                  <a:srgbClr val="0000FF"/>
                </a:solidFill>
              </a:rPr>
              <a:t>③</a:t>
            </a:r>
            <a:endParaRPr lang="zh-CN" altLang="en-US" sz="2500" b="1" dirty="0">
              <a:solidFill>
                <a:srgbClr val="0000FF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401232" y="4407209"/>
            <a:ext cx="506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solidFill>
                  <a:srgbClr val="0000FF"/>
                </a:solidFill>
              </a:rPr>
              <a:t>①</a:t>
            </a:r>
            <a:endParaRPr lang="zh-CN" altLang="en-US" sz="2500" b="1" dirty="0">
              <a:solidFill>
                <a:srgbClr val="0000FF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145648" y="4407209"/>
            <a:ext cx="506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solidFill>
                  <a:srgbClr val="0000FF"/>
                </a:solidFill>
              </a:rPr>
              <a:t>②</a:t>
            </a:r>
            <a:endParaRPr lang="zh-CN" altLang="en-US" sz="2500" b="1" dirty="0">
              <a:solidFill>
                <a:srgbClr val="0000FF"/>
              </a:solidFill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8345448" y="6131449"/>
            <a:ext cx="5068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>
                <a:solidFill>
                  <a:srgbClr val="0000FF"/>
                </a:solidFill>
              </a:rPr>
              <a:t>③</a:t>
            </a:r>
            <a:endParaRPr lang="zh-CN" altLang="en-US" sz="2500" b="1" dirty="0">
              <a:solidFill>
                <a:srgbClr val="0000FF"/>
              </a:solidFill>
            </a:endParaRPr>
          </a:p>
        </p:txBody>
      </p:sp>
      <p:sp>
        <p:nvSpPr>
          <p:cNvPr id="102" name="下箭头 101"/>
          <p:cNvSpPr/>
          <p:nvPr/>
        </p:nvSpPr>
        <p:spPr bwMode="auto">
          <a:xfrm>
            <a:off x="8298035" y="2907150"/>
            <a:ext cx="493729" cy="106886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618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ChangeArrowheads="1"/>
          </p:cNvSpPr>
          <p:nvPr/>
        </p:nvSpPr>
        <p:spPr bwMode="auto">
          <a:xfrm>
            <a:off x="25422" y="1002712"/>
            <a:ext cx="6478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三角形→星形的等效变换</a:t>
            </a:r>
          </a:p>
        </p:txBody>
      </p:sp>
      <p:sp>
        <p:nvSpPr>
          <p:cNvPr id="76803" name="Rectangle 5"/>
          <p:cNvSpPr>
            <a:spLocks noChangeArrowheads="1"/>
          </p:cNvSpPr>
          <p:nvPr/>
        </p:nvSpPr>
        <p:spPr bwMode="auto">
          <a:xfrm>
            <a:off x="335360" y="1623220"/>
            <a:ext cx="6478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三角形连接的端口</a:t>
            </a:r>
            <a:r>
              <a:rPr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VCR</a:t>
            </a:r>
            <a:r>
              <a:rPr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改写为</a:t>
            </a:r>
          </a:p>
        </p:txBody>
      </p:sp>
      <p:graphicFrame>
        <p:nvGraphicFramePr>
          <p:cNvPr id="768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307106"/>
              </p:ext>
            </p:extLst>
          </p:nvPr>
        </p:nvGraphicFramePr>
        <p:xfrm>
          <a:off x="479376" y="2442749"/>
          <a:ext cx="5160962" cy="203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6" name="公式" r:id="rId3" imgW="2412720" imgH="888840" progId="Equation.3">
                  <p:embed/>
                </p:oleObj>
              </mc:Choice>
              <mc:Fallback>
                <p:oleObj name="公式" r:id="rId3" imgW="2412720" imgH="888840" progId="Equation.3">
                  <p:embed/>
                  <p:pic>
                    <p:nvPicPr>
                      <p:cNvPr id="768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376" y="2442749"/>
                        <a:ext cx="5160962" cy="203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5" name="Rectangle 7"/>
          <p:cNvSpPr>
            <a:spLocks noChangeArrowheads="1"/>
          </p:cNvSpPr>
          <p:nvPr/>
        </p:nvSpPr>
        <p:spPr bwMode="auto">
          <a:xfrm>
            <a:off x="319768" y="4941168"/>
            <a:ext cx="498414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与星形连接的端口</a:t>
            </a:r>
            <a:r>
              <a:rPr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VCR</a:t>
            </a:r>
            <a:r>
              <a:rPr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比较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758711"/>
              </p:ext>
            </p:extLst>
          </p:nvPr>
        </p:nvGraphicFramePr>
        <p:xfrm>
          <a:off x="6534962" y="2442749"/>
          <a:ext cx="4681537" cy="326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7" r:id="rId5" imgW="2143090" imgH="1466819" progId="">
                  <p:embed/>
                </p:oleObj>
              </mc:Choice>
              <mc:Fallback>
                <p:oleObj r:id="rId5" imgW="2143090" imgH="1466819" progId="">
                  <p:embed/>
                  <p:pic>
                    <p:nvPicPr>
                      <p:cNvPr id="778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962" y="2442749"/>
                        <a:ext cx="4681537" cy="326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706535" y="5891891"/>
            <a:ext cx="508714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三角形与星形两个双口等效</a:t>
            </a:r>
          </a:p>
        </p:txBody>
      </p:sp>
      <p:graphicFrame>
        <p:nvGraphicFramePr>
          <p:cNvPr id="8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758108"/>
              </p:ext>
            </p:extLst>
          </p:nvPr>
        </p:nvGraphicFramePr>
        <p:xfrm>
          <a:off x="7092360" y="188640"/>
          <a:ext cx="4124139" cy="8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8" name="公式" r:id="rId7" imgW="2412720" imgH="457200" progId="Equation.3">
                  <p:embed/>
                </p:oleObj>
              </mc:Choice>
              <mc:Fallback>
                <p:oleObj name="公式" r:id="rId7" imgW="2412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360" y="188640"/>
                        <a:ext cx="4124139" cy="8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下箭头 1"/>
          <p:cNvSpPr/>
          <p:nvPr/>
        </p:nvSpPr>
        <p:spPr bwMode="auto">
          <a:xfrm>
            <a:off x="8938405" y="1135724"/>
            <a:ext cx="432048" cy="62050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30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autoUpdateAnimBg="0"/>
      <p:bldP spid="76805" grpId="0" autoUpdateAnimBg="0"/>
      <p:bldP spid="7" grpId="0" autoUpdateAnimBg="0"/>
      <p:bldP spid="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911424" y="1052736"/>
            <a:ext cx="520729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则：三角形→星形的等效变换</a:t>
            </a:r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427058"/>
              </p:ext>
            </p:extLst>
          </p:nvPr>
        </p:nvGraphicFramePr>
        <p:xfrm>
          <a:off x="949525" y="1597247"/>
          <a:ext cx="3273425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6" r:id="rId3" imgW="1457366" imgH="1466819" progId="">
                  <p:embed/>
                </p:oleObj>
              </mc:Choice>
              <mc:Fallback>
                <p:oleObj r:id="rId3" imgW="1457366" imgH="1466819" progId="">
                  <p:embed/>
                  <p:pic>
                    <p:nvPicPr>
                      <p:cNvPr id="788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525" y="1597247"/>
                        <a:ext cx="3273425" cy="316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2531540"/>
              </p:ext>
            </p:extLst>
          </p:nvPr>
        </p:nvGraphicFramePr>
        <p:xfrm>
          <a:off x="955874" y="4926235"/>
          <a:ext cx="390525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7" r:id="rId5" imgW="1819141" imgH="647571" progId="">
                  <p:embed/>
                </p:oleObj>
              </mc:Choice>
              <mc:Fallback>
                <p:oleObj r:id="rId5" imgW="1819141" imgH="647571" progId="">
                  <p:embed/>
                  <p:pic>
                    <p:nvPicPr>
                      <p:cNvPr id="788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874" y="4926235"/>
                        <a:ext cx="390525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456040" y="4075767"/>
            <a:ext cx="4251286" cy="2627464"/>
            <a:chOff x="6312024" y="1240280"/>
            <a:chExt cx="4251286" cy="2627464"/>
          </a:xfrm>
        </p:grpSpPr>
        <p:grpSp>
          <p:nvGrpSpPr>
            <p:cNvPr id="50" name="组合 49"/>
            <p:cNvGrpSpPr/>
            <p:nvPr/>
          </p:nvGrpSpPr>
          <p:grpSpPr>
            <a:xfrm>
              <a:off x="6806538" y="1240280"/>
              <a:ext cx="3313112" cy="2143125"/>
              <a:chOff x="1116013" y="1755775"/>
              <a:chExt cx="3313112" cy="2143125"/>
            </a:xfrm>
          </p:grpSpPr>
          <p:grpSp>
            <p:nvGrpSpPr>
              <p:cNvPr id="51" name="Group 40"/>
              <p:cNvGrpSpPr>
                <a:grpSpLocks/>
              </p:cNvGrpSpPr>
              <p:nvPr/>
            </p:nvGrpSpPr>
            <p:grpSpPr bwMode="auto">
              <a:xfrm>
                <a:off x="1116013" y="1755775"/>
                <a:ext cx="3313112" cy="2143125"/>
                <a:chOff x="0" y="0"/>
                <a:chExt cx="2087" cy="1350"/>
              </a:xfrm>
            </p:grpSpPr>
            <p:sp>
              <p:nvSpPr>
                <p:cNvPr id="85" name="Rectangle 28"/>
                <p:cNvSpPr>
                  <a:spLocks noChangeArrowheads="1"/>
                </p:cNvSpPr>
                <p:nvPr/>
              </p:nvSpPr>
              <p:spPr bwMode="auto">
                <a:xfrm>
                  <a:off x="408" y="0"/>
                  <a:ext cx="354" cy="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R</a:t>
                  </a:r>
                  <a:r>
                    <a:rPr lang="en-US" altLang="zh-CN" sz="2800" b="1" baseline="-25000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1</a:t>
                  </a:r>
                </a:p>
              </p:txBody>
            </p:sp>
            <p:sp>
              <p:nvSpPr>
                <p:cNvPr id="86" name="Rectangle 29"/>
                <p:cNvSpPr>
                  <a:spLocks noChangeArrowheads="1"/>
                </p:cNvSpPr>
                <p:nvPr/>
              </p:nvSpPr>
              <p:spPr bwMode="auto">
                <a:xfrm>
                  <a:off x="1096" y="701"/>
                  <a:ext cx="354" cy="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R</a:t>
                  </a:r>
                  <a:r>
                    <a:rPr lang="en-US" altLang="zh-CN" sz="2800" b="1" baseline="-25000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3</a:t>
                  </a:r>
                </a:p>
              </p:txBody>
            </p:sp>
            <p:sp>
              <p:nvSpPr>
                <p:cNvPr id="87" name="Rectangle 30"/>
                <p:cNvSpPr>
                  <a:spLocks noChangeArrowheads="1"/>
                </p:cNvSpPr>
                <p:nvPr/>
              </p:nvSpPr>
              <p:spPr bwMode="auto">
                <a:xfrm>
                  <a:off x="1336" y="0"/>
                  <a:ext cx="354" cy="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R</a:t>
                  </a:r>
                  <a:r>
                    <a:rPr lang="en-US" altLang="zh-CN" sz="2800" b="1" baseline="-25000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2</a:t>
                  </a:r>
                </a:p>
              </p:txBody>
            </p:sp>
            <p:sp>
              <p:nvSpPr>
                <p:cNvPr id="88" name="Line 35"/>
                <p:cNvSpPr>
                  <a:spLocks noChangeShapeType="1"/>
                </p:cNvSpPr>
                <p:nvPr/>
              </p:nvSpPr>
              <p:spPr bwMode="auto">
                <a:xfrm>
                  <a:off x="771" y="398"/>
                  <a:ext cx="5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" name="Line 36"/>
                <p:cNvSpPr>
                  <a:spLocks noChangeShapeType="1"/>
                </p:cNvSpPr>
                <p:nvPr/>
              </p:nvSpPr>
              <p:spPr bwMode="auto">
                <a:xfrm>
                  <a:off x="0" y="398"/>
                  <a:ext cx="36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Line 37"/>
                <p:cNvSpPr>
                  <a:spLocks noChangeShapeType="1"/>
                </p:cNvSpPr>
                <p:nvPr/>
              </p:nvSpPr>
              <p:spPr bwMode="auto">
                <a:xfrm>
                  <a:off x="1724" y="398"/>
                  <a:ext cx="36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Line 38"/>
                <p:cNvSpPr>
                  <a:spLocks noChangeShapeType="1"/>
                </p:cNvSpPr>
                <p:nvPr/>
              </p:nvSpPr>
              <p:spPr bwMode="auto">
                <a:xfrm>
                  <a:off x="1043" y="398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Line 39"/>
                <p:cNvSpPr>
                  <a:spLocks noChangeShapeType="1"/>
                </p:cNvSpPr>
                <p:nvPr/>
              </p:nvSpPr>
              <p:spPr bwMode="auto">
                <a:xfrm>
                  <a:off x="1043" y="1078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1658145" y="2243299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75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78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79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0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1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2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3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84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76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 rot="5400000">
                <a:off x="2332831" y="2973122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65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68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9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70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71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72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73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74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66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>
                <a:off x="3066974" y="2243158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55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58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9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0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1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2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3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4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56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3" name="文本框 92"/>
            <p:cNvSpPr txBox="1"/>
            <p:nvPr/>
          </p:nvSpPr>
          <p:spPr>
            <a:xfrm>
              <a:off x="6312024" y="1666450"/>
              <a:ext cx="5068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solidFill>
                    <a:srgbClr val="0000FF"/>
                  </a:solidFill>
                </a:rPr>
                <a:t>①</a:t>
              </a:r>
              <a:endParaRPr lang="zh-CN" altLang="en-US" sz="2500" b="1" dirty="0">
                <a:solidFill>
                  <a:srgbClr val="0000FF"/>
                </a:solidFill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10056440" y="1666450"/>
              <a:ext cx="5068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solidFill>
                    <a:srgbClr val="0000FF"/>
                  </a:solidFill>
                </a:rPr>
                <a:t>②</a:t>
              </a:r>
              <a:endParaRPr lang="zh-CN" altLang="en-US" sz="2500" b="1" dirty="0">
                <a:solidFill>
                  <a:srgbClr val="0000FF"/>
                </a:solidFill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8256240" y="3390690"/>
              <a:ext cx="5068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solidFill>
                    <a:srgbClr val="0000FF"/>
                  </a:solidFill>
                </a:rPr>
                <a:t>③</a:t>
              </a:r>
              <a:endParaRPr lang="zh-CN" altLang="en-US" sz="25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52873" y="404664"/>
            <a:ext cx="4251286" cy="2602238"/>
            <a:chOff x="6452873" y="908720"/>
            <a:chExt cx="4251286" cy="2602238"/>
          </a:xfrm>
        </p:grpSpPr>
        <p:grpSp>
          <p:nvGrpSpPr>
            <p:cNvPr id="5" name="组合 4"/>
            <p:cNvGrpSpPr/>
            <p:nvPr/>
          </p:nvGrpSpPr>
          <p:grpSpPr>
            <a:xfrm>
              <a:off x="6960096" y="908720"/>
              <a:ext cx="3240087" cy="2149475"/>
              <a:chOff x="4837113" y="1744663"/>
              <a:chExt cx="3240087" cy="2149475"/>
            </a:xfrm>
          </p:grpSpPr>
          <p:grpSp>
            <p:nvGrpSpPr>
              <p:cNvPr id="6" name="Group 72"/>
              <p:cNvGrpSpPr>
                <a:grpSpLocks/>
              </p:cNvGrpSpPr>
              <p:nvPr/>
            </p:nvGrpSpPr>
            <p:grpSpPr bwMode="auto">
              <a:xfrm>
                <a:off x="4837113" y="1744663"/>
                <a:ext cx="3240087" cy="2149475"/>
                <a:chOff x="0" y="0"/>
                <a:chExt cx="2041" cy="1354"/>
              </a:xfrm>
            </p:grpSpPr>
            <p:sp>
              <p:nvSpPr>
                <p:cNvPr id="40" name="Rectangle 46"/>
                <p:cNvSpPr>
                  <a:spLocks noChangeArrowheads="1"/>
                </p:cNvSpPr>
                <p:nvPr/>
              </p:nvSpPr>
              <p:spPr bwMode="auto">
                <a:xfrm>
                  <a:off x="809" y="0"/>
                  <a:ext cx="430" cy="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R</a:t>
                  </a:r>
                  <a:r>
                    <a:rPr lang="en-US" altLang="zh-CN" sz="2800" b="1" baseline="-25000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12</a:t>
                  </a:r>
                </a:p>
              </p:txBody>
            </p:sp>
            <p:sp>
              <p:nvSpPr>
                <p:cNvPr id="41" name="Rectangle 47"/>
                <p:cNvSpPr>
                  <a:spLocks noChangeArrowheads="1"/>
                </p:cNvSpPr>
                <p:nvPr/>
              </p:nvSpPr>
              <p:spPr bwMode="auto">
                <a:xfrm>
                  <a:off x="52" y="705"/>
                  <a:ext cx="430" cy="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R</a:t>
                  </a:r>
                  <a:r>
                    <a:rPr lang="en-US" altLang="zh-CN" sz="2800" b="1" baseline="-25000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31</a:t>
                  </a:r>
                </a:p>
              </p:txBody>
            </p:sp>
            <p:sp>
              <p:nvSpPr>
                <p:cNvPr id="42" name="Line 53"/>
                <p:cNvSpPr>
                  <a:spLocks noChangeShapeType="1"/>
                </p:cNvSpPr>
                <p:nvPr/>
              </p:nvSpPr>
              <p:spPr bwMode="auto">
                <a:xfrm>
                  <a:off x="502" y="40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Line 54"/>
                <p:cNvSpPr>
                  <a:spLocks noChangeShapeType="1"/>
                </p:cNvSpPr>
                <p:nvPr/>
              </p:nvSpPr>
              <p:spPr bwMode="auto">
                <a:xfrm>
                  <a:off x="502" y="108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1225" y="405"/>
                  <a:ext cx="8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5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0" y="401"/>
                  <a:ext cx="8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Rectangle 59"/>
                <p:cNvSpPr>
                  <a:spLocks noChangeArrowheads="1"/>
                </p:cNvSpPr>
                <p:nvPr/>
              </p:nvSpPr>
              <p:spPr bwMode="auto">
                <a:xfrm>
                  <a:off x="1587" y="701"/>
                  <a:ext cx="430" cy="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R</a:t>
                  </a:r>
                  <a:r>
                    <a:rPr lang="en-US" altLang="zh-CN" sz="2800" b="1" baseline="-25000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23</a:t>
                  </a:r>
                </a:p>
              </p:txBody>
            </p:sp>
            <p:sp>
              <p:nvSpPr>
                <p:cNvPr id="47" name="Line 60"/>
                <p:cNvSpPr>
                  <a:spLocks noChangeShapeType="1"/>
                </p:cNvSpPr>
                <p:nvPr/>
              </p:nvSpPr>
              <p:spPr bwMode="auto">
                <a:xfrm>
                  <a:off x="1534" y="398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oval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Line 61"/>
                <p:cNvSpPr>
                  <a:spLocks noChangeShapeType="1"/>
                </p:cNvSpPr>
                <p:nvPr/>
              </p:nvSpPr>
              <p:spPr bwMode="auto">
                <a:xfrm>
                  <a:off x="1534" y="1078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9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496" y="1349"/>
                  <a:ext cx="104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6022182" y="2243074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30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33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4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5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6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7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8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9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31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2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 rot="5400000">
                <a:off x="5186947" y="3021175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20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23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4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5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6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7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8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29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21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 rot="5400000">
                <a:off x="6827044" y="3031494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10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13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5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6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7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8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9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1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6" name="文本框 95"/>
            <p:cNvSpPr txBox="1"/>
            <p:nvPr/>
          </p:nvSpPr>
          <p:spPr>
            <a:xfrm>
              <a:off x="6452873" y="1309664"/>
              <a:ext cx="5068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solidFill>
                    <a:srgbClr val="0000FF"/>
                  </a:solidFill>
                </a:rPr>
                <a:t>①</a:t>
              </a:r>
              <a:endParaRPr lang="zh-CN" altLang="en-US" sz="2500" b="1" dirty="0">
                <a:solidFill>
                  <a:srgbClr val="0000FF"/>
                </a:solidFill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0197289" y="1309664"/>
              <a:ext cx="5068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solidFill>
                    <a:srgbClr val="0000FF"/>
                  </a:solidFill>
                </a:rPr>
                <a:t>②</a:t>
              </a:r>
              <a:endParaRPr lang="zh-CN" altLang="en-US" sz="2500" b="1" dirty="0">
                <a:solidFill>
                  <a:srgbClr val="0000FF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397089" y="3033904"/>
              <a:ext cx="5068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b="1" dirty="0">
                  <a:solidFill>
                    <a:srgbClr val="0000FF"/>
                  </a:solidFill>
                </a:rPr>
                <a:t>③</a:t>
              </a:r>
              <a:endParaRPr lang="zh-CN" altLang="en-US" sz="25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4" name="下箭头 3"/>
          <p:cNvSpPr/>
          <p:nvPr/>
        </p:nvSpPr>
        <p:spPr bwMode="auto">
          <a:xfrm>
            <a:off x="8290421" y="3151708"/>
            <a:ext cx="681020" cy="106886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570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4965505" y="740032"/>
            <a:ext cx="2794000" cy="2524125"/>
            <a:chOff x="3348038" y="2544763"/>
            <a:chExt cx="2794000" cy="2524125"/>
          </a:xfrm>
        </p:grpSpPr>
        <p:grpSp>
          <p:nvGrpSpPr>
            <p:cNvPr id="72" name="组合 71"/>
            <p:cNvGrpSpPr/>
            <p:nvPr/>
          </p:nvGrpSpPr>
          <p:grpSpPr>
            <a:xfrm>
              <a:off x="3348038" y="2544763"/>
              <a:ext cx="2794000" cy="2524125"/>
              <a:chOff x="3348038" y="2544763"/>
              <a:chExt cx="2794000" cy="2524125"/>
            </a:xfrm>
          </p:grpSpPr>
          <p:grpSp>
            <p:nvGrpSpPr>
              <p:cNvPr id="84" name="组合 83"/>
              <p:cNvGrpSpPr/>
              <p:nvPr/>
            </p:nvGrpSpPr>
            <p:grpSpPr>
              <a:xfrm rot="5400000">
                <a:off x="3675324" y="4374155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136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139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0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1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2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3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4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45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37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8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5" name="Group 57"/>
              <p:cNvGrpSpPr>
                <a:grpSpLocks/>
              </p:cNvGrpSpPr>
              <p:nvPr/>
            </p:nvGrpSpPr>
            <p:grpSpPr bwMode="auto">
              <a:xfrm>
                <a:off x="3348038" y="2544763"/>
                <a:ext cx="2794000" cy="2524125"/>
                <a:chOff x="0" y="122"/>
                <a:chExt cx="1760" cy="1590"/>
              </a:xfrm>
            </p:grpSpPr>
            <p:grpSp>
              <p:nvGrpSpPr>
                <p:cNvPr id="119" name="Group 42"/>
                <p:cNvGrpSpPr>
                  <a:grpSpLocks/>
                </p:cNvGrpSpPr>
                <p:nvPr/>
              </p:nvGrpSpPr>
              <p:grpSpPr bwMode="auto">
                <a:xfrm>
                  <a:off x="0" y="122"/>
                  <a:ext cx="1760" cy="1590"/>
                  <a:chOff x="0" y="0"/>
                  <a:chExt cx="1760" cy="1590"/>
                </a:xfrm>
              </p:grpSpPr>
              <p:sp>
                <p:nvSpPr>
                  <p:cNvPr id="121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127" y="789"/>
                    <a:ext cx="22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2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85" y="0"/>
                    <a:ext cx="0" cy="18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oval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3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408"/>
                    <a:ext cx="0" cy="18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1" y="1588"/>
                    <a:ext cx="136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5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360" y="0"/>
                    <a:ext cx="0" cy="18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359" y="1408"/>
                    <a:ext cx="0" cy="18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7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81" y="590"/>
                    <a:ext cx="0" cy="40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8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360" y="583"/>
                    <a:ext cx="0" cy="40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136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0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485" y="788"/>
                    <a:ext cx="22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oval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31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91" y="209"/>
                    <a:ext cx="354" cy="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R</a:t>
                    </a:r>
                    <a:r>
                      <a:rPr lang="en-US" altLang="zh-CN" sz="2800" b="1" baseline="-25000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1</a:t>
                    </a:r>
                  </a:p>
                </p:txBody>
              </p:sp>
              <p:sp>
                <p:nvSpPr>
                  <p:cNvPr id="132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1406" y="209"/>
                    <a:ext cx="354" cy="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R</a:t>
                    </a:r>
                    <a:r>
                      <a:rPr lang="en-US" altLang="zh-CN" sz="2800" b="1" baseline="-25000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3</a:t>
                    </a:r>
                  </a:p>
                </p:txBody>
              </p:sp>
              <p:sp>
                <p:nvSpPr>
                  <p:cNvPr id="133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84" y="1008"/>
                    <a:ext cx="354" cy="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R</a:t>
                    </a:r>
                    <a:r>
                      <a:rPr lang="en-US" altLang="zh-CN" sz="2800" b="1" baseline="-25000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2</a:t>
                    </a:r>
                  </a:p>
                </p:txBody>
              </p:sp>
              <p:sp>
                <p:nvSpPr>
                  <p:cNvPr id="134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399" y="1008"/>
                    <a:ext cx="354" cy="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R</a:t>
                    </a:r>
                    <a:r>
                      <a:rPr lang="en-US" altLang="zh-CN" sz="2800" b="1" baseline="-25000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4</a:t>
                    </a:r>
                  </a:p>
                </p:txBody>
              </p:sp>
              <p:sp>
                <p:nvSpPr>
                  <p:cNvPr id="135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733" y="387"/>
                    <a:ext cx="354" cy="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R</a:t>
                    </a:r>
                    <a:r>
                      <a:rPr lang="en-US" altLang="zh-CN" sz="2800" b="1" baseline="-25000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5</a:t>
                    </a:r>
                  </a:p>
                </p:txBody>
              </p:sp>
            </p:grpSp>
            <p:sp>
              <p:nvSpPr>
                <p:cNvPr id="120" name="Rectangle 56"/>
                <p:cNvSpPr>
                  <a:spLocks noChangeArrowheads="1"/>
                </p:cNvSpPr>
                <p:nvPr/>
              </p:nvSpPr>
              <p:spPr bwMode="auto">
                <a:xfrm>
                  <a:off x="303" y="819"/>
                  <a:ext cx="1225" cy="174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  <a:prstDash val="dash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</p:grpSp>
          <p:grpSp>
            <p:nvGrpSpPr>
              <p:cNvPr id="86" name="组合 85"/>
              <p:cNvGrpSpPr/>
              <p:nvPr/>
            </p:nvGrpSpPr>
            <p:grpSpPr>
              <a:xfrm rot="5400000">
                <a:off x="5061906" y="2977517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109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112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13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14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15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16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17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18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10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7" name="组合 86"/>
              <p:cNvGrpSpPr/>
              <p:nvPr/>
            </p:nvGrpSpPr>
            <p:grpSpPr>
              <a:xfrm rot="5400000">
                <a:off x="5067371" y="4297604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99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102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03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04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05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06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07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108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100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 rot="5400000">
                <a:off x="3676155" y="3048955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89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92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3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4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5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6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7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98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90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3" name="组合 72"/>
            <p:cNvGrpSpPr/>
            <p:nvPr/>
          </p:nvGrpSpPr>
          <p:grpSpPr>
            <a:xfrm>
              <a:off x="4344991" y="3653160"/>
              <a:ext cx="890587" cy="279078"/>
              <a:chOff x="4065587" y="2309974"/>
              <a:chExt cx="890587" cy="279078"/>
            </a:xfrm>
          </p:grpSpPr>
          <p:grpSp>
            <p:nvGrpSpPr>
              <p:cNvPr id="74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77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8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9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0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1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2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3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75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512106" y="3963118"/>
            <a:ext cx="2794000" cy="2541588"/>
            <a:chOff x="777875" y="3559175"/>
            <a:chExt cx="2794000" cy="2541588"/>
          </a:xfrm>
        </p:grpSpPr>
        <p:grpSp>
          <p:nvGrpSpPr>
            <p:cNvPr id="79897" name="Group 61"/>
            <p:cNvGrpSpPr>
              <a:grpSpLocks/>
            </p:cNvGrpSpPr>
            <p:nvPr/>
          </p:nvGrpSpPr>
          <p:grpSpPr bwMode="auto">
            <a:xfrm>
              <a:off x="777875" y="3559175"/>
              <a:ext cx="2794000" cy="2541588"/>
              <a:chOff x="0" y="122"/>
              <a:chExt cx="1760" cy="1601"/>
            </a:xfrm>
          </p:grpSpPr>
          <p:sp>
            <p:nvSpPr>
              <p:cNvPr id="78877" name="Line 32"/>
              <p:cNvSpPr>
                <a:spLocks noChangeShapeType="1"/>
              </p:cNvSpPr>
              <p:nvPr/>
            </p:nvSpPr>
            <p:spPr bwMode="auto">
              <a:xfrm flipH="1">
                <a:off x="478" y="122"/>
                <a:ext cx="0" cy="5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878" name="Line 33"/>
              <p:cNvSpPr>
                <a:spLocks noChangeShapeType="1"/>
              </p:cNvSpPr>
              <p:nvPr/>
            </p:nvSpPr>
            <p:spPr bwMode="auto">
              <a:xfrm>
                <a:off x="476" y="1120"/>
                <a:ext cx="0" cy="5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879" name="Line 34"/>
              <p:cNvSpPr>
                <a:spLocks noChangeShapeType="1"/>
              </p:cNvSpPr>
              <p:nvPr/>
            </p:nvSpPr>
            <p:spPr bwMode="auto">
              <a:xfrm>
                <a:off x="11" y="1710"/>
                <a:ext cx="13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881" name="Line 36"/>
              <p:cNvSpPr>
                <a:spLocks noChangeShapeType="1"/>
              </p:cNvSpPr>
              <p:nvPr/>
            </p:nvSpPr>
            <p:spPr bwMode="auto">
              <a:xfrm>
                <a:off x="1360" y="122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882" name="Line 37"/>
              <p:cNvSpPr>
                <a:spLocks noChangeShapeType="1"/>
              </p:cNvSpPr>
              <p:nvPr/>
            </p:nvSpPr>
            <p:spPr bwMode="auto">
              <a:xfrm>
                <a:off x="1359" y="153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883" name="Line 39"/>
              <p:cNvSpPr>
                <a:spLocks noChangeShapeType="1"/>
              </p:cNvSpPr>
              <p:nvPr/>
            </p:nvSpPr>
            <p:spPr bwMode="auto">
              <a:xfrm>
                <a:off x="1360" y="705"/>
                <a:ext cx="0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886" name="Line 42"/>
              <p:cNvSpPr>
                <a:spLocks noChangeShapeType="1"/>
              </p:cNvSpPr>
              <p:nvPr/>
            </p:nvSpPr>
            <p:spPr bwMode="auto">
              <a:xfrm>
                <a:off x="0" y="122"/>
                <a:ext cx="13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887" name="Rectangle 44"/>
              <p:cNvSpPr>
                <a:spLocks noChangeArrowheads="1"/>
              </p:cNvSpPr>
              <p:nvPr/>
            </p:nvSpPr>
            <p:spPr bwMode="auto">
              <a:xfrm>
                <a:off x="4" y="716"/>
                <a:ext cx="430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12</a:t>
                </a:r>
              </a:p>
            </p:txBody>
          </p:sp>
          <p:sp>
            <p:nvSpPr>
              <p:cNvPr id="78888" name="Rectangle 45"/>
              <p:cNvSpPr>
                <a:spLocks noChangeArrowheads="1"/>
              </p:cNvSpPr>
              <p:nvPr/>
            </p:nvSpPr>
            <p:spPr bwMode="auto">
              <a:xfrm>
                <a:off x="1406" y="331"/>
                <a:ext cx="354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3</a:t>
                </a:r>
              </a:p>
            </p:txBody>
          </p:sp>
          <p:sp>
            <p:nvSpPr>
              <p:cNvPr id="78889" name="Rectangle 46"/>
              <p:cNvSpPr>
                <a:spLocks noChangeArrowheads="1"/>
              </p:cNvSpPr>
              <p:nvPr/>
            </p:nvSpPr>
            <p:spPr bwMode="auto">
              <a:xfrm>
                <a:off x="506" y="942"/>
                <a:ext cx="430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25</a:t>
                </a:r>
              </a:p>
            </p:txBody>
          </p:sp>
          <p:sp>
            <p:nvSpPr>
              <p:cNvPr id="78890" name="Rectangle 47"/>
              <p:cNvSpPr>
                <a:spLocks noChangeArrowheads="1"/>
              </p:cNvSpPr>
              <p:nvPr/>
            </p:nvSpPr>
            <p:spPr bwMode="auto">
              <a:xfrm>
                <a:off x="1399" y="1130"/>
                <a:ext cx="354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4</a:t>
                </a:r>
              </a:p>
            </p:txBody>
          </p:sp>
          <p:sp>
            <p:nvSpPr>
              <p:cNvPr id="78891" name="Rectangle 48"/>
              <p:cNvSpPr>
                <a:spLocks noChangeArrowheads="1"/>
              </p:cNvSpPr>
              <p:nvPr/>
            </p:nvSpPr>
            <p:spPr bwMode="auto">
              <a:xfrm>
                <a:off x="506" y="443"/>
                <a:ext cx="430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51</a:t>
                </a:r>
              </a:p>
            </p:txBody>
          </p:sp>
          <p:sp>
            <p:nvSpPr>
              <p:cNvPr id="78892" name="Rectangle 49"/>
              <p:cNvSpPr>
                <a:spLocks noChangeArrowheads="1"/>
              </p:cNvSpPr>
              <p:nvPr/>
            </p:nvSpPr>
            <p:spPr bwMode="auto">
              <a:xfrm>
                <a:off x="303" y="819"/>
                <a:ext cx="1225" cy="17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8893" name="Line 55"/>
              <p:cNvSpPr>
                <a:spLocks noChangeShapeType="1"/>
              </p:cNvSpPr>
              <p:nvPr/>
            </p:nvSpPr>
            <p:spPr bwMode="auto">
              <a:xfrm rot="202063">
                <a:off x="467" y="150"/>
                <a:ext cx="311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894" name="Line 56"/>
              <p:cNvSpPr>
                <a:spLocks noChangeShapeType="1"/>
              </p:cNvSpPr>
              <p:nvPr/>
            </p:nvSpPr>
            <p:spPr bwMode="auto">
              <a:xfrm rot="202063">
                <a:off x="1064" y="658"/>
                <a:ext cx="311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895" name="Line 58"/>
              <p:cNvSpPr>
                <a:spLocks noChangeShapeType="1"/>
              </p:cNvSpPr>
              <p:nvPr/>
            </p:nvSpPr>
            <p:spPr bwMode="auto">
              <a:xfrm rot="-4693427">
                <a:off x="470" y="1454"/>
                <a:ext cx="311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896" name="Line 59"/>
              <p:cNvSpPr>
                <a:spLocks noChangeShapeType="1"/>
              </p:cNvSpPr>
              <p:nvPr/>
            </p:nvSpPr>
            <p:spPr bwMode="auto">
              <a:xfrm rot="-4693427">
                <a:off x="1060" y="924"/>
                <a:ext cx="311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 rot="2459052">
              <a:off x="1811337" y="4053799"/>
              <a:ext cx="890587" cy="279078"/>
              <a:chOff x="4065587" y="2309974"/>
              <a:chExt cx="890587" cy="279078"/>
            </a:xfrm>
          </p:grpSpPr>
          <p:grpSp>
            <p:nvGrpSpPr>
              <p:cNvPr id="147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50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1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2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3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5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6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48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9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7" name="组合 156"/>
            <p:cNvGrpSpPr/>
            <p:nvPr/>
          </p:nvGrpSpPr>
          <p:grpSpPr>
            <a:xfrm rot="8311311">
              <a:off x="1746012" y="5346019"/>
              <a:ext cx="890587" cy="279078"/>
              <a:chOff x="4065587" y="2309974"/>
              <a:chExt cx="890587" cy="279078"/>
            </a:xfrm>
          </p:grpSpPr>
          <p:grpSp>
            <p:nvGrpSpPr>
              <p:cNvPr id="158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61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2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3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4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5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6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7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59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0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8" name="组合 167"/>
            <p:cNvGrpSpPr/>
            <p:nvPr/>
          </p:nvGrpSpPr>
          <p:grpSpPr>
            <a:xfrm rot="5400000">
              <a:off x="2493350" y="4024560"/>
              <a:ext cx="890587" cy="279078"/>
              <a:chOff x="4065587" y="2309974"/>
              <a:chExt cx="890587" cy="279078"/>
            </a:xfrm>
          </p:grpSpPr>
          <p:grpSp>
            <p:nvGrpSpPr>
              <p:cNvPr id="169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72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3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4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5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6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7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8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70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1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 rot="5400000">
              <a:off x="2493157" y="5216662"/>
              <a:ext cx="890587" cy="279078"/>
              <a:chOff x="4065587" y="2309974"/>
              <a:chExt cx="890587" cy="279078"/>
            </a:xfrm>
          </p:grpSpPr>
          <p:grpSp>
            <p:nvGrpSpPr>
              <p:cNvPr id="180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83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4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5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6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7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8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9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81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2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90" name="组合 189"/>
            <p:cNvGrpSpPr/>
            <p:nvPr/>
          </p:nvGrpSpPr>
          <p:grpSpPr>
            <a:xfrm rot="5400000">
              <a:off x="1091406" y="4692115"/>
              <a:ext cx="890587" cy="279078"/>
              <a:chOff x="4065587" y="2309974"/>
              <a:chExt cx="890587" cy="279078"/>
            </a:xfrm>
          </p:grpSpPr>
          <p:grpSp>
            <p:nvGrpSpPr>
              <p:cNvPr id="191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94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5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6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7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8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9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0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92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3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7895778" y="3102694"/>
            <a:ext cx="2952750" cy="3422650"/>
            <a:chOff x="6161547" y="2698751"/>
            <a:chExt cx="2952750" cy="3422650"/>
          </a:xfrm>
        </p:grpSpPr>
        <p:grpSp>
          <p:nvGrpSpPr>
            <p:cNvPr id="79920" name="Group 114"/>
            <p:cNvGrpSpPr>
              <a:grpSpLocks/>
            </p:cNvGrpSpPr>
            <p:nvPr/>
          </p:nvGrpSpPr>
          <p:grpSpPr bwMode="auto">
            <a:xfrm>
              <a:off x="6161547" y="2698751"/>
              <a:ext cx="2952750" cy="3422650"/>
              <a:chOff x="0" y="101"/>
              <a:chExt cx="1860" cy="2156"/>
            </a:xfrm>
          </p:grpSpPr>
          <p:sp>
            <p:nvSpPr>
              <p:cNvPr id="78854" name="Line 90"/>
              <p:cNvSpPr>
                <a:spLocks noChangeShapeType="1"/>
              </p:cNvSpPr>
              <p:nvPr/>
            </p:nvSpPr>
            <p:spPr bwMode="auto">
              <a:xfrm>
                <a:off x="485" y="893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855" name="Line 91"/>
              <p:cNvSpPr>
                <a:spLocks noChangeShapeType="1"/>
              </p:cNvSpPr>
              <p:nvPr/>
            </p:nvSpPr>
            <p:spPr bwMode="auto">
              <a:xfrm>
                <a:off x="486" y="2075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856" name="Line 92"/>
              <p:cNvSpPr>
                <a:spLocks noChangeShapeType="1"/>
              </p:cNvSpPr>
              <p:nvPr/>
            </p:nvSpPr>
            <p:spPr bwMode="auto">
              <a:xfrm>
                <a:off x="11" y="2255"/>
                <a:ext cx="13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858" name="Line 94"/>
              <p:cNvSpPr>
                <a:spLocks noChangeShapeType="1"/>
              </p:cNvSpPr>
              <p:nvPr/>
            </p:nvSpPr>
            <p:spPr bwMode="auto">
              <a:xfrm>
                <a:off x="1360" y="893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859" name="Line 95"/>
              <p:cNvSpPr>
                <a:spLocks noChangeShapeType="1"/>
              </p:cNvSpPr>
              <p:nvPr/>
            </p:nvSpPr>
            <p:spPr bwMode="auto">
              <a:xfrm>
                <a:off x="1358" y="2075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860" name="Line 96"/>
              <p:cNvSpPr>
                <a:spLocks noChangeShapeType="1"/>
              </p:cNvSpPr>
              <p:nvPr/>
            </p:nvSpPr>
            <p:spPr bwMode="auto">
              <a:xfrm>
                <a:off x="485" y="149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863" name="Line 100"/>
              <p:cNvSpPr>
                <a:spLocks noChangeShapeType="1"/>
              </p:cNvSpPr>
              <p:nvPr/>
            </p:nvSpPr>
            <p:spPr bwMode="auto">
              <a:xfrm flipV="1">
                <a:off x="0" y="105"/>
                <a:ext cx="90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864" name="Rectangle 102"/>
              <p:cNvSpPr>
                <a:spLocks noChangeArrowheads="1"/>
              </p:cNvSpPr>
              <p:nvPr/>
            </p:nvSpPr>
            <p:spPr bwMode="auto">
              <a:xfrm>
                <a:off x="25" y="1125"/>
                <a:ext cx="474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1</a:t>
                </a: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’</a:t>
                </a:r>
              </a:p>
            </p:txBody>
          </p:sp>
          <p:sp>
            <p:nvSpPr>
              <p:cNvPr id="78865" name="Rectangle 103"/>
              <p:cNvSpPr>
                <a:spLocks noChangeArrowheads="1"/>
              </p:cNvSpPr>
              <p:nvPr/>
            </p:nvSpPr>
            <p:spPr bwMode="auto">
              <a:xfrm>
                <a:off x="1406" y="1104"/>
                <a:ext cx="454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2</a:t>
                </a: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’</a:t>
                </a:r>
              </a:p>
            </p:txBody>
          </p:sp>
          <p:sp>
            <p:nvSpPr>
              <p:cNvPr id="78866" name="Rectangle 104"/>
              <p:cNvSpPr>
                <a:spLocks noChangeArrowheads="1"/>
              </p:cNvSpPr>
              <p:nvPr/>
            </p:nvSpPr>
            <p:spPr bwMode="auto">
              <a:xfrm>
                <a:off x="84" y="1675"/>
                <a:ext cx="354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2</a:t>
                </a:r>
              </a:p>
            </p:txBody>
          </p:sp>
          <p:sp>
            <p:nvSpPr>
              <p:cNvPr id="78867" name="Rectangle 105"/>
              <p:cNvSpPr>
                <a:spLocks noChangeArrowheads="1"/>
              </p:cNvSpPr>
              <p:nvPr/>
            </p:nvSpPr>
            <p:spPr bwMode="auto">
              <a:xfrm>
                <a:off x="1399" y="1675"/>
                <a:ext cx="354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4</a:t>
                </a:r>
              </a:p>
            </p:txBody>
          </p:sp>
          <p:sp>
            <p:nvSpPr>
              <p:cNvPr id="78868" name="Rectangle 106"/>
              <p:cNvSpPr>
                <a:spLocks noChangeArrowheads="1"/>
              </p:cNvSpPr>
              <p:nvPr/>
            </p:nvSpPr>
            <p:spPr bwMode="auto">
              <a:xfrm>
                <a:off x="959" y="339"/>
                <a:ext cx="476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3</a:t>
                </a: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’</a:t>
                </a:r>
              </a:p>
            </p:txBody>
          </p:sp>
          <p:sp>
            <p:nvSpPr>
              <p:cNvPr id="78869" name="Rectangle 107"/>
              <p:cNvSpPr>
                <a:spLocks noChangeArrowheads="1"/>
              </p:cNvSpPr>
              <p:nvPr/>
            </p:nvSpPr>
            <p:spPr bwMode="auto">
              <a:xfrm>
                <a:off x="339" y="1460"/>
                <a:ext cx="1225" cy="17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78870" name="Line 108"/>
              <p:cNvSpPr>
                <a:spLocks noChangeShapeType="1"/>
              </p:cNvSpPr>
              <p:nvPr/>
            </p:nvSpPr>
            <p:spPr bwMode="auto">
              <a:xfrm>
                <a:off x="1362" y="149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871" name="Line 110"/>
              <p:cNvSpPr>
                <a:spLocks noChangeShapeType="1"/>
              </p:cNvSpPr>
              <p:nvPr/>
            </p:nvSpPr>
            <p:spPr bwMode="auto">
              <a:xfrm>
                <a:off x="492" y="894"/>
                <a:ext cx="8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872" name="Line 111"/>
              <p:cNvSpPr>
                <a:spLocks noChangeShapeType="1"/>
              </p:cNvSpPr>
              <p:nvPr/>
            </p:nvSpPr>
            <p:spPr bwMode="auto">
              <a:xfrm>
                <a:off x="914" y="709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874" name="Line 113"/>
              <p:cNvSpPr>
                <a:spLocks noChangeShapeType="1"/>
              </p:cNvSpPr>
              <p:nvPr/>
            </p:nvSpPr>
            <p:spPr bwMode="auto">
              <a:xfrm>
                <a:off x="914" y="101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01" name="组合 200"/>
            <p:cNvGrpSpPr/>
            <p:nvPr/>
          </p:nvGrpSpPr>
          <p:grpSpPr>
            <a:xfrm rot="5400000">
              <a:off x="7167228" y="3188750"/>
              <a:ext cx="890587" cy="279078"/>
              <a:chOff x="4065587" y="2309974"/>
              <a:chExt cx="890587" cy="279078"/>
            </a:xfrm>
          </p:grpSpPr>
          <p:grpSp>
            <p:nvGrpSpPr>
              <p:cNvPr id="202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205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6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7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8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9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0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1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03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4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 rot="5400000">
              <a:off x="6492862" y="4484851"/>
              <a:ext cx="890587" cy="279078"/>
              <a:chOff x="4065587" y="2309974"/>
              <a:chExt cx="890587" cy="279078"/>
            </a:xfrm>
          </p:grpSpPr>
          <p:grpSp>
            <p:nvGrpSpPr>
              <p:cNvPr id="213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216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7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8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9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0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1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2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14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23" name="组合 222"/>
            <p:cNvGrpSpPr/>
            <p:nvPr/>
          </p:nvGrpSpPr>
          <p:grpSpPr>
            <a:xfrm rot="5400000">
              <a:off x="6497303" y="5476244"/>
              <a:ext cx="890587" cy="279078"/>
              <a:chOff x="4065587" y="2309974"/>
              <a:chExt cx="890587" cy="279078"/>
            </a:xfrm>
          </p:grpSpPr>
          <p:grpSp>
            <p:nvGrpSpPr>
              <p:cNvPr id="224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227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8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9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0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1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2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3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25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6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34" name="组合 233"/>
            <p:cNvGrpSpPr/>
            <p:nvPr/>
          </p:nvGrpSpPr>
          <p:grpSpPr>
            <a:xfrm rot="5400000">
              <a:off x="7883191" y="4436431"/>
              <a:ext cx="890587" cy="279078"/>
              <a:chOff x="4065587" y="2309974"/>
              <a:chExt cx="890587" cy="279078"/>
            </a:xfrm>
          </p:grpSpPr>
          <p:grpSp>
            <p:nvGrpSpPr>
              <p:cNvPr id="235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238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9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0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1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2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3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4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36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7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45" name="组合 244"/>
            <p:cNvGrpSpPr/>
            <p:nvPr/>
          </p:nvGrpSpPr>
          <p:grpSpPr>
            <a:xfrm rot="5400000">
              <a:off x="7883191" y="5417461"/>
              <a:ext cx="890587" cy="279078"/>
              <a:chOff x="4065587" y="2309974"/>
              <a:chExt cx="890587" cy="279078"/>
            </a:xfrm>
          </p:grpSpPr>
          <p:grpSp>
            <p:nvGrpSpPr>
              <p:cNvPr id="246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249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50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51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52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53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54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55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247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8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" name="左弧形箭头 4"/>
          <p:cNvSpPr/>
          <p:nvPr/>
        </p:nvSpPr>
        <p:spPr bwMode="auto">
          <a:xfrm rot="20212045">
            <a:off x="6849326" y="3572077"/>
            <a:ext cx="514359" cy="1418215"/>
          </a:xfrm>
          <a:prstGeom prst="curvedRightArrow">
            <a:avLst>
              <a:gd name="adj1" fmla="val 25000"/>
              <a:gd name="adj2" fmla="val 50000"/>
              <a:gd name="adj3" fmla="val 4337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>
              <a:latin typeface="Arial" charset="0"/>
            </a:endParaRPr>
          </a:p>
        </p:txBody>
      </p:sp>
      <p:sp>
        <p:nvSpPr>
          <p:cNvPr id="6" name="右弧形箭头 5"/>
          <p:cNvSpPr/>
          <p:nvPr/>
        </p:nvSpPr>
        <p:spPr bwMode="auto">
          <a:xfrm rot="1841720">
            <a:off x="5671905" y="3560725"/>
            <a:ext cx="581107" cy="1358375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endParaRPr lang="zh-CN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7817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/>
          <p:cNvSpPr>
            <a:spLocks noChangeArrowheads="1"/>
          </p:cNvSpPr>
          <p:nvPr/>
        </p:nvSpPr>
        <p:spPr bwMode="auto">
          <a:xfrm>
            <a:off x="472927" y="892178"/>
            <a:ext cx="61150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，求图示电阻单口的等效电阻</a:t>
            </a:r>
          </a:p>
        </p:txBody>
      </p:sp>
      <p:sp>
        <p:nvSpPr>
          <p:cNvPr id="80899" name="Rectangle 9"/>
          <p:cNvSpPr>
            <a:spLocks noChangeArrowheads="1"/>
          </p:cNvSpPr>
          <p:nvPr/>
        </p:nvSpPr>
        <p:spPr bwMode="auto">
          <a:xfrm>
            <a:off x="1616251" y="5413879"/>
            <a:ext cx="7823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12</a:t>
            </a:r>
            <a:r>
              <a:rPr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=1Ω</a:t>
            </a:r>
            <a:r>
              <a:rPr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23</a:t>
            </a:r>
            <a:r>
              <a:rPr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=2Ω</a:t>
            </a:r>
            <a:r>
              <a:rPr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31</a:t>
            </a:r>
            <a:r>
              <a:rPr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=3Ω</a:t>
            </a:r>
          </a:p>
        </p:txBody>
      </p:sp>
      <p:sp>
        <p:nvSpPr>
          <p:cNvPr id="80921" name="Rectangle 55"/>
          <p:cNvSpPr>
            <a:spLocks noChangeArrowheads="1"/>
          </p:cNvSpPr>
          <p:nvPr/>
        </p:nvSpPr>
        <p:spPr bwMode="auto">
          <a:xfrm>
            <a:off x="2047851" y="2066209"/>
            <a:ext cx="2129167" cy="1656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0922" name="Rectangle 56"/>
          <p:cNvSpPr>
            <a:spLocks noChangeArrowheads="1"/>
          </p:cNvSpPr>
          <p:nvPr/>
        </p:nvSpPr>
        <p:spPr bwMode="auto">
          <a:xfrm>
            <a:off x="6816080" y="2241120"/>
            <a:ext cx="2556000" cy="2052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0945" name="Rectangle 79"/>
          <p:cNvSpPr>
            <a:spLocks noChangeArrowheads="1"/>
          </p:cNvSpPr>
          <p:nvPr/>
        </p:nvSpPr>
        <p:spPr bwMode="auto">
          <a:xfrm>
            <a:off x="1579738" y="6001254"/>
            <a:ext cx="7823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  <a:ea typeface="华文行楷" panose="02010800040101010101" pitchFamily="2" charset="-122"/>
              </a:rPr>
              <a:t>三角形→星形的等效变换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71788" y="2195997"/>
            <a:ext cx="3190079" cy="2524125"/>
            <a:chOff x="1547664" y="1974851"/>
            <a:chExt cx="3190079" cy="2524125"/>
          </a:xfrm>
        </p:grpSpPr>
        <p:grpSp>
          <p:nvGrpSpPr>
            <p:cNvPr id="50" name="组合 49"/>
            <p:cNvGrpSpPr/>
            <p:nvPr/>
          </p:nvGrpSpPr>
          <p:grpSpPr>
            <a:xfrm>
              <a:off x="1547664" y="1974851"/>
              <a:ext cx="3167064" cy="2524125"/>
              <a:chOff x="3173412" y="2544763"/>
              <a:chExt cx="3167064" cy="2524125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3173412" y="2544763"/>
                <a:ext cx="3167064" cy="2524125"/>
                <a:chOff x="3173412" y="2544763"/>
                <a:chExt cx="3167064" cy="2524125"/>
              </a:xfrm>
            </p:grpSpPr>
            <p:grpSp>
              <p:nvGrpSpPr>
                <p:cNvPr id="63" name="组合 62"/>
                <p:cNvGrpSpPr/>
                <p:nvPr/>
              </p:nvGrpSpPr>
              <p:grpSpPr>
                <a:xfrm rot="5400000">
                  <a:off x="3675324" y="4374155"/>
                  <a:ext cx="890587" cy="279078"/>
                  <a:chOff x="4065587" y="2309974"/>
                  <a:chExt cx="890587" cy="279078"/>
                </a:xfrm>
              </p:grpSpPr>
              <p:grpSp>
                <p:nvGrpSpPr>
                  <p:cNvPr id="115" name="组合 12"/>
                  <p:cNvGrpSpPr>
                    <a:grpSpLocks/>
                  </p:cNvGrpSpPr>
                  <p:nvPr/>
                </p:nvGrpSpPr>
                <p:grpSpPr bwMode="auto">
                  <a:xfrm rot="5400000">
                    <a:off x="4371342" y="2213786"/>
                    <a:ext cx="279078" cy="471453"/>
                    <a:chOff x="3879668" y="1794753"/>
                    <a:chExt cx="143649" cy="242962"/>
                  </a:xfrm>
                </p:grpSpPr>
                <p:cxnSp>
                  <p:nvCxnSpPr>
                    <p:cNvPr id="118" name="直接连接符 15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3885383" y="1794753"/>
                      <a:ext cx="70607" cy="36000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19" name="直接连接符 16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3879668" y="1828283"/>
                      <a:ext cx="141231" cy="36000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20" name="直接连接符 17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3880197" y="1860376"/>
                      <a:ext cx="141215" cy="36000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21" name="直接连接符 18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3880181" y="1897719"/>
                      <a:ext cx="141231" cy="36000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22" name="直接连接符 19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3880709" y="1931717"/>
                      <a:ext cx="141215" cy="36000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23" name="直接连接符 20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3882086" y="1965812"/>
                      <a:ext cx="141231" cy="36000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124" name="直接连接符 21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3946629" y="2001715"/>
                      <a:ext cx="70607" cy="36000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116" name="Line 6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851391" y="2349575"/>
                    <a:ext cx="0" cy="20956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7" name="Line 6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170371" y="2349256"/>
                    <a:ext cx="0" cy="20956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8" name="Group 42"/>
                <p:cNvGrpSpPr>
                  <a:grpSpLocks/>
                </p:cNvGrpSpPr>
                <p:nvPr/>
              </p:nvGrpSpPr>
              <p:grpSpPr bwMode="auto">
                <a:xfrm>
                  <a:off x="3173412" y="2544763"/>
                  <a:ext cx="3167064" cy="2524125"/>
                  <a:chOff x="-110" y="0"/>
                  <a:chExt cx="1995" cy="1590"/>
                </a:xfrm>
              </p:grpSpPr>
              <p:sp>
                <p:nvSpPr>
                  <p:cNvPr id="100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127" y="789"/>
                    <a:ext cx="22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85" y="0"/>
                    <a:ext cx="0" cy="18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oval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2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1408"/>
                    <a:ext cx="0" cy="18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1" y="1588"/>
                    <a:ext cx="136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4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360" y="0"/>
                    <a:ext cx="0" cy="18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359" y="1408"/>
                    <a:ext cx="0" cy="18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81" y="590"/>
                    <a:ext cx="0" cy="40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7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360" y="583"/>
                    <a:ext cx="0" cy="40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8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0" y="0"/>
                    <a:ext cx="136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485" y="788"/>
                    <a:ext cx="22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oval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-19" y="209"/>
                    <a:ext cx="408" cy="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 dirty="0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3Ω</a:t>
                    </a:r>
                  </a:p>
                </p:txBody>
              </p:sp>
              <p:sp>
                <p:nvSpPr>
                  <p:cNvPr id="111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1477" y="151"/>
                    <a:ext cx="408" cy="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 dirty="0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2Ω</a:t>
                    </a:r>
                  </a:p>
                </p:txBody>
              </p:sp>
              <p:sp>
                <p:nvSpPr>
                  <p:cNvPr id="112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-110" y="1008"/>
                    <a:ext cx="578" cy="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 dirty="0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1.5Ω</a:t>
                    </a:r>
                  </a:p>
                </p:txBody>
              </p:sp>
              <p:sp>
                <p:nvSpPr>
                  <p:cNvPr id="114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729" y="387"/>
                    <a:ext cx="456" cy="3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 lIns="90000" tIns="46800" rIns="90000" bIns="46800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zh-CN" sz="2800" b="1" dirty="0">
                        <a:latin typeface="Times New Roman" panose="02020603050405020304" pitchFamily="18" charset="0"/>
                        <a:ea typeface="华文行楷" panose="02010800040101010101" pitchFamily="2" charset="-122"/>
                      </a:rPr>
                      <a:t>1Ω</a:t>
                    </a:r>
                  </a:p>
                </p:txBody>
              </p:sp>
            </p:grpSp>
            <p:grpSp>
              <p:nvGrpSpPr>
                <p:cNvPr id="65" name="组合 64"/>
                <p:cNvGrpSpPr/>
                <p:nvPr/>
              </p:nvGrpSpPr>
              <p:grpSpPr>
                <a:xfrm rot="5400000">
                  <a:off x="5061906" y="2977517"/>
                  <a:ext cx="890587" cy="279078"/>
                  <a:chOff x="4065587" y="2309974"/>
                  <a:chExt cx="890587" cy="279078"/>
                </a:xfrm>
              </p:grpSpPr>
              <p:grpSp>
                <p:nvGrpSpPr>
                  <p:cNvPr id="88" name="组合 12"/>
                  <p:cNvGrpSpPr>
                    <a:grpSpLocks/>
                  </p:cNvGrpSpPr>
                  <p:nvPr/>
                </p:nvGrpSpPr>
                <p:grpSpPr bwMode="auto">
                  <a:xfrm rot="5400000">
                    <a:off x="4371342" y="2213786"/>
                    <a:ext cx="279078" cy="471453"/>
                    <a:chOff x="3879668" y="1794753"/>
                    <a:chExt cx="143649" cy="242962"/>
                  </a:xfrm>
                </p:grpSpPr>
                <p:cxnSp>
                  <p:nvCxnSpPr>
                    <p:cNvPr id="91" name="直接连接符 15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3885383" y="1794753"/>
                      <a:ext cx="70607" cy="36000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92" name="直接连接符 16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3879668" y="1828283"/>
                      <a:ext cx="141231" cy="36000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93" name="直接连接符 17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3880197" y="1860376"/>
                      <a:ext cx="141215" cy="36000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94" name="直接连接符 18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3880181" y="1897719"/>
                      <a:ext cx="141231" cy="36000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95" name="直接连接符 19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3880709" y="1931717"/>
                      <a:ext cx="141215" cy="36000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96" name="直接连接符 20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3882086" y="1965812"/>
                      <a:ext cx="141231" cy="36000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97" name="直接连接符 21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3946629" y="2001715"/>
                      <a:ext cx="70607" cy="36000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89" name="Line 6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851391" y="2349575"/>
                    <a:ext cx="0" cy="20956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Line 6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170371" y="2349256"/>
                    <a:ext cx="0" cy="20956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6" name="组合 65"/>
                <p:cNvGrpSpPr/>
                <p:nvPr/>
              </p:nvGrpSpPr>
              <p:grpSpPr>
                <a:xfrm rot="5400000">
                  <a:off x="5067371" y="4297604"/>
                  <a:ext cx="890587" cy="279078"/>
                  <a:chOff x="4065587" y="2309974"/>
                  <a:chExt cx="890587" cy="279078"/>
                </a:xfrm>
              </p:grpSpPr>
              <p:grpSp>
                <p:nvGrpSpPr>
                  <p:cNvPr id="78" name="组合 12"/>
                  <p:cNvGrpSpPr>
                    <a:grpSpLocks/>
                  </p:cNvGrpSpPr>
                  <p:nvPr/>
                </p:nvGrpSpPr>
                <p:grpSpPr bwMode="auto">
                  <a:xfrm rot="5400000">
                    <a:off x="4371342" y="2213786"/>
                    <a:ext cx="279078" cy="471453"/>
                    <a:chOff x="3879668" y="1794753"/>
                    <a:chExt cx="143649" cy="242962"/>
                  </a:xfrm>
                </p:grpSpPr>
                <p:cxnSp>
                  <p:nvCxnSpPr>
                    <p:cNvPr id="81" name="直接连接符 15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3885383" y="1794753"/>
                      <a:ext cx="70607" cy="36000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2" name="直接连接符 16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3879668" y="1828283"/>
                      <a:ext cx="141231" cy="36000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3" name="直接连接符 17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3880197" y="1860376"/>
                      <a:ext cx="141215" cy="36000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4" name="直接连接符 18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3880181" y="1897719"/>
                      <a:ext cx="141231" cy="36000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5" name="直接连接符 19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3880709" y="1931717"/>
                      <a:ext cx="141215" cy="36000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6" name="直接连接符 20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3882086" y="1965812"/>
                      <a:ext cx="141231" cy="36000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87" name="直接连接符 21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3946629" y="2001715"/>
                      <a:ext cx="70607" cy="36000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79" name="Line 6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851391" y="2349575"/>
                    <a:ext cx="0" cy="20956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Line 6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170371" y="2349256"/>
                    <a:ext cx="0" cy="20956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7" name="组合 66"/>
                <p:cNvGrpSpPr/>
                <p:nvPr/>
              </p:nvGrpSpPr>
              <p:grpSpPr>
                <a:xfrm rot="5400000">
                  <a:off x="3676155" y="3048955"/>
                  <a:ext cx="890587" cy="279078"/>
                  <a:chOff x="4065587" y="2309974"/>
                  <a:chExt cx="890587" cy="279078"/>
                </a:xfrm>
              </p:grpSpPr>
              <p:grpSp>
                <p:nvGrpSpPr>
                  <p:cNvPr id="68" name="组合 12"/>
                  <p:cNvGrpSpPr>
                    <a:grpSpLocks/>
                  </p:cNvGrpSpPr>
                  <p:nvPr/>
                </p:nvGrpSpPr>
                <p:grpSpPr bwMode="auto">
                  <a:xfrm rot="5400000">
                    <a:off x="4371342" y="2213786"/>
                    <a:ext cx="279078" cy="471453"/>
                    <a:chOff x="3879668" y="1794753"/>
                    <a:chExt cx="143649" cy="242962"/>
                  </a:xfrm>
                </p:grpSpPr>
                <p:cxnSp>
                  <p:nvCxnSpPr>
                    <p:cNvPr id="71" name="直接连接符 15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3885383" y="1794753"/>
                      <a:ext cx="70607" cy="36000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2" name="直接连接符 16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3879668" y="1828283"/>
                      <a:ext cx="141231" cy="36000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3" name="直接连接符 17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3880197" y="1860376"/>
                      <a:ext cx="141215" cy="36000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4" name="直接连接符 18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3880181" y="1897719"/>
                      <a:ext cx="141231" cy="36000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5" name="直接连接符 19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3880709" y="1931717"/>
                      <a:ext cx="141215" cy="36000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6" name="直接连接符 20"/>
                    <p:cNvCxnSpPr>
                      <a:cxnSpLocks noChangeShapeType="1"/>
                    </p:cNvCxnSpPr>
                    <p:nvPr/>
                  </p:nvCxnSpPr>
                  <p:spPr bwMode="auto">
                    <a:xfrm flipH="1" flipV="1">
                      <a:off x="3882086" y="1965812"/>
                      <a:ext cx="141231" cy="36000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77" name="直接连接符 21"/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3946629" y="2001715"/>
                      <a:ext cx="70607" cy="36000"/>
                    </a:xfrm>
                    <a:prstGeom prst="line">
                      <a:avLst/>
                    </a:prstGeom>
                    <a:noFill/>
                    <a:ln w="1905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sp>
                <p:nvSpPr>
                  <p:cNvPr id="69" name="Line 6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851391" y="2349575"/>
                    <a:ext cx="0" cy="20956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Line 6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4170371" y="2349256"/>
                    <a:ext cx="0" cy="20956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none" w="lg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2" name="组合 51"/>
              <p:cNvGrpSpPr/>
              <p:nvPr/>
            </p:nvGrpSpPr>
            <p:grpSpPr>
              <a:xfrm>
                <a:off x="4344991" y="3653160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53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56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7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8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9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0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1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2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54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2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8733565"/>
                </p:ext>
              </p:extLst>
            </p:nvPr>
          </p:nvGraphicFramePr>
          <p:xfrm>
            <a:off x="4101155" y="3474226"/>
            <a:ext cx="636588" cy="936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82" name="公式" r:id="rId3" imgW="219118" imgH="352533" progId="Equation.3">
                    <p:embed/>
                  </p:oleObj>
                </mc:Choice>
                <mc:Fallback>
                  <p:oleObj name="公式" r:id="rId3" imgW="219118" imgH="352533" progId="Equation.3">
                    <p:embed/>
                    <p:pic>
                      <p:nvPicPr>
                        <p:cNvPr id="7990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1155" y="3474226"/>
                          <a:ext cx="636588" cy="936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6383339" y="2005013"/>
            <a:ext cx="3190875" cy="3422650"/>
            <a:chOff x="4859338" y="2005013"/>
            <a:chExt cx="3190875" cy="3422650"/>
          </a:xfrm>
        </p:grpSpPr>
        <p:grpSp>
          <p:nvGrpSpPr>
            <p:cNvPr id="80923" name="Group 57"/>
            <p:cNvGrpSpPr>
              <a:grpSpLocks/>
            </p:cNvGrpSpPr>
            <p:nvPr/>
          </p:nvGrpSpPr>
          <p:grpSpPr bwMode="auto">
            <a:xfrm>
              <a:off x="4859338" y="2005013"/>
              <a:ext cx="3190875" cy="3422650"/>
              <a:chOff x="0" y="0"/>
              <a:chExt cx="2010" cy="2156"/>
            </a:xfrm>
          </p:grpSpPr>
          <p:sp>
            <p:nvSpPr>
              <p:cNvPr id="79882" name="Line 59"/>
              <p:cNvSpPr>
                <a:spLocks noChangeShapeType="1"/>
              </p:cNvSpPr>
              <p:nvPr/>
            </p:nvSpPr>
            <p:spPr bwMode="auto">
              <a:xfrm>
                <a:off x="640" y="792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9883" name="Line 60"/>
              <p:cNvSpPr>
                <a:spLocks noChangeShapeType="1"/>
              </p:cNvSpPr>
              <p:nvPr/>
            </p:nvSpPr>
            <p:spPr bwMode="auto">
              <a:xfrm>
                <a:off x="641" y="1974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9884" name="Line 61"/>
              <p:cNvSpPr>
                <a:spLocks noChangeShapeType="1"/>
              </p:cNvSpPr>
              <p:nvPr/>
            </p:nvSpPr>
            <p:spPr bwMode="auto">
              <a:xfrm>
                <a:off x="156" y="2154"/>
                <a:ext cx="13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9886" name="Line 63"/>
              <p:cNvSpPr>
                <a:spLocks noChangeShapeType="1"/>
              </p:cNvSpPr>
              <p:nvPr/>
            </p:nvSpPr>
            <p:spPr bwMode="auto">
              <a:xfrm>
                <a:off x="1515" y="792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9887" name="Line 64"/>
              <p:cNvSpPr>
                <a:spLocks noChangeShapeType="1"/>
              </p:cNvSpPr>
              <p:nvPr/>
            </p:nvSpPr>
            <p:spPr bwMode="auto">
              <a:xfrm>
                <a:off x="1520" y="1974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9888" name="Line 65"/>
              <p:cNvSpPr>
                <a:spLocks noChangeShapeType="1"/>
              </p:cNvSpPr>
              <p:nvPr/>
            </p:nvSpPr>
            <p:spPr bwMode="auto">
              <a:xfrm>
                <a:off x="640" y="1389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9891" name="Line 68"/>
              <p:cNvSpPr>
                <a:spLocks noChangeShapeType="1"/>
              </p:cNvSpPr>
              <p:nvPr/>
            </p:nvSpPr>
            <p:spPr bwMode="auto">
              <a:xfrm flipV="1">
                <a:off x="155" y="4"/>
                <a:ext cx="90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9892" name="Rectangle 69"/>
              <p:cNvSpPr>
                <a:spLocks noChangeArrowheads="1"/>
              </p:cNvSpPr>
              <p:nvPr/>
            </p:nvSpPr>
            <p:spPr bwMode="auto">
              <a:xfrm>
                <a:off x="247" y="1024"/>
                <a:ext cx="418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1</a:t>
                </a:r>
                <a:endPara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79893" name="Rectangle 70"/>
              <p:cNvSpPr>
                <a:spLocks noChangeArrowheads="1"/>
              </p:cNvSpPr>
              <p:nvPr/>
            </p:nvSpPr>
            <p:spPr bwMode="auto">
              <a:xfrm>
                <a:off x="1561" y="1003"/>
                <a:ext cx="398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2</a:t>
                </a:r>
                <a:endPara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79894" name="Rectangle 71"/>
              <p:cNvSpPr>
                <a:spLocks noChangeArrowheads="1"/>
              </p:cNvSpPr>
              <p:nvPr/>
            </p:nvSpPr>
            <p:spPr bwMode="auto">
              <a:xfrm>
                <a:off x="0" y="1596"/>
                <a:ext cx="578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1.5Ω</a:t>
                </a:r>
              </a:p>
            </p:txBody>
          </p:sp>
          <p:sp>
            <p:nvSpPr>
              <p:cNvPr id="79895" name="Rectangle 72"/>
              <p:cNvSpPr>
                <a:spLocks noChangeArrowheads="1"/>
              </p:cNvSpPr>
              <p:nvPr/>
            </p:nvSpPr>
            <p:spPr bwMode="auto">
              <a:xfrm>
                <a:off x="1114" y="238"/>
                <a:ext cx="391" cy="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R</a:t>
                </a:r>
                <a:r>
                  <a:rPr lang="en-US" altLang="zh-CN" sz="2800" b="1" baseline="-25000"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3</a:t>
                </a:r>
                <a:endParaRPr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79896" name="Line 73"/>
              <p:cNvSpPr>
                <a:spLocks noChangeShapeType="1"/>
              </p:cNvSpPr>
              <p:nvPr/>
            </p:nvSpPr>
            <p:spPr bwMode="auto">
              <a:xfrm>
                <a:off x="1509" y="1389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9897" name="Line 74"/>
              <p:cNvSpPr>
                <a:spLocks noChangeShapeType="1"/>
              </p:cNvSpPr>
              <p:nvPr/>
            </p:nvSpPr>
            <p:spPr bwMode="auto">
              <a:xfrm>
                <a:off x="647" y="793"/>
                <a:ext cx="8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9898" name="Line 75"/>
              <p:cNvSpPr>
                <a:spLocks noChangeShapeType="1"/>
              </p:cNvSpPr>
              <p:nvPr/>
            </p:nvSpPr>
            <p:spPr bwMode="auto">
              <a:xfrm>
                <a:off x="1069" y="608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9900" name="Line 77"/>
              <p:cNvSpPr>
                <a:spLocks noChangeShapeType="1"/>
              </p:cNvSpPr>
              <p:nvPr/>
            </p:nvSpPr>
            <p:spPr bwMode="auto">
              <a:xfrm>
                <a:off x="1069" y="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79901" name="Object 48"/>
              <p:cNvGraphicFramePr>
                <a:graphicFrameLocks noChangeAspect="1"/>
              </p:cNvGraphicFramePr>
              <p:nvPr/>
            </p:nvGraphicFramePr>
            <p:xfrm>
              <a:off x="1609" y="1453"/>
              <a:ext cx="401" cy="5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383" r:id="rId5" imgW="219118" imgH="352533" progId="">
                      <p:embed/>
                    </p:oleObj>
                  </mc:Choice>
                  <mc:Fallback>
                    <p:oleObj r:id="rId5" imgW="219118" imgH="352533" progId="">
                      <p:embed/>
                      <p:pic>
                        <p:nvPicPr>
                          <p:cNvPr id="79901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9" y="1453"/>
                            <a:ext cx="401" cy="5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7" name="组合 126"/>
            <p:cNvGrpSpPr/>
            <p:nvPr/>
          </p:nvGrpSpPr>
          <p:grpSpPr>
            <a:xfrm rot="5400000">
              <a:off x="6111082" y="2539470"/>
              <a:ext cx="890587" cy="279078"/>
              <a:chOff x="4065587" y="2309974"/>
              <a:chExt cx="890587" cy="279078"/>
            </a:xfrm>
          </p:grpSpPr>
          <p:grpSp>
            <p:nvGrpSpPr>
              <p:cNvPr id="128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31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2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3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4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5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6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37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29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0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8" name="组合 137"/>
            <p:cNvGrpSpPr/>
            <p:nvPr/>
          </p:nvGrpSpPr>
          <p:grpSpPr>
            <a:xfrm rot="5400000">
              <a:off x="5441157" y="3710423"/>
              <a:ext cx="890587" cy="279078"/>
              <a:chOff x="4065587" y="2309974"/>
              <a:chExt cx="890587" cy="279078"/>
            </a:xfrm>
          </p:grpSpPr>
          <p:grpSp>
            <p:nvGrpSpPr>
              <p:cNvPr id="139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42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3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4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5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6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7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48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40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9" name="组合 148"/>
            <p:cNvGrpSpPr/>
            <p:nvPr/>
          </p:nvGrpSpPr>
          <p:grpSpPr>
            <a:xfrm rot="5400000">
              <a:off x="6823376" y="3721263"/>
              <a:ext cx="890587" cy="279078"/>
              <a:chOff x="4065587" y="2309974"/>
              <a:chExt cx="890587" cy="279078"/>
            </a:xfrm>
          </p:grpSpPr>
          <p:grpSp>
            <p:nvGrpSpPr>
              <p:cNvPr id="150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53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4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5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6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7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8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59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51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2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 rot="5400000">
              <a:off x="5441157" y="4759487"/>
              <a:ext cx="890587" cy="279078"/>
              <a:chOff x="4065587" y="2309974"/>
              <a:chExt cx="890587" cy="279078"/>
            </a:xfrm>
          </p:grpSpPr>
          <p:grpSp>
            <p:nvGrpSpPr>
              <p:cNvPr id="161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64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5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6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7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8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9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0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62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3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 rot="5400000">
              <a:off x="6835190" y="4802899"/>
              <a:ext cx="890587" cy="279078"/>
              <a:chOff x="4065587" y="2309974"/>
              <a:chExt cx="890587" cy="279078"/>
            </a:xfrm>
          </p:grpSpPr>
          <p:grpSp>
            <p:nvGrpSpPr>
              <p:cNvPr id="172" name="组合 12"/>
              <p:cNvGrpSpPr>
                <a:grpSpLocks/>
              </p:cNvGrpSpPr>
              <p:nvPr/>
            </p:nvGrpSpPr>
            <p:grpSpPr bwMode="auto">
              <a:xfrm rot="5400000">
                <a:off x="4371342" y="2213786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175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6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7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8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9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0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1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73" name="Line 66"/>
              <p:cNvSpPr>
                <a:spLocks noChangeShapeType="1"/>
              </p:cNvSpPr>
              <p:nvPr/>
            </p:nvSpPr>
            <p:spPr bwMode="auto">
              <a:xfrm rot="5400000">
                <a:off x="4851391" y="2349575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" name="Line 66"/>
              <p:cNvSpPr>
                <a:spLocks noChangeShapeType="1"/>
              </p:cNvSpPr>
              <p:nvPr/>
            </p:nvSpPr>
            <p:spPr bwMode="auto">
              <a:xfrm rot="5400000">
                <a:off x="4170371" y="2349256"/>
                <a:ext cx="0" cy="209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718613" y="1711401"/>
            <a:ext cx="2580990" cy="1983343"/>
            <a:chOff x="1794490" y="1490255"/>
            <a:chExt cx="2580990" cy="1983343"/>
          </a:xfrm>
        </p:grpSpPr>
        <p:sp>
          <p:nvSpPr>
            <p:cNvPr id="4" name="文本框 3"/>
            <p:cNvSpPr txBox="1"/>
            <p:nvPr/>
          </p:nvSpPr>
          <p:spPr>
            <a:xfrm>
              <a:off x="2307355" y="1490255"/>
              <a:ext cx="57222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b="1" dirty="0">
                  <a:solidFill>
                    <a:srgbClr val="0000FF"/>
                  </a:solidFill>
                </a:rPr>
                <a:t>③</a:t>
              </a:r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1794490" y="2996544"/>
              <a:ext cx="57222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b="1" dirty="0">
                  <a:solidFill>
                    <a:srgbClr val="0000FF"/>
                  </a:solidFill>
                </a:rPr>
                <a:t>①</a:t>
              </a:r>
            </a:p>
          </p:txBody>
        </p:sp>
        <p:sp>
          <p:nvSpPr>
            <p:cNvPr id="183" name="文本框 182"/>
            <p:cNvSpPr txBox="1"/>
            <p:nvPr/>
          </p:nvSpPr>
          <p:spPr>
            <a:xfrm>
              <a:off x="3803258" y="2906990"/>
              <a:ext cx="57222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500" b="1" dirty="0">
                  <a:solidFill>
                    <a:srgbClr val="0000FF"/>
                  </a:solidFill>
                </a:rPr>
                <a:t>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871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0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0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0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0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0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0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0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0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autoUpdateAnimBg="0"/>
      <p:bldP spid="80899" grpId="0" autoUpdateAnimBg="0"/>
      <p:bldP spid="80921" grpId="0" animBg="1" autoUpdateAnimBg="0"/>
      <p:bldP spid="80922" grpId="0" animBg="1" autoUpdateAnimBg="0"/>
      <p:bldP spid="80945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2090738" y="1174750"/>
          <a:ext cx="6165850" cy="316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2" r:id="rId3" imgW="2857454" imgH="1466819" progId="">
                  <p:embed/>
                </p:oleObj>
              </mc:Choice>
              <mc:Fallback>
                <p:oleObj r:id="rId3" imgW="2857454" imgH="1466819" progId="">
                  <p:embed/>
                  <p:pic>
                    <p:nvPicPr>
                      <p:cNvPr id="819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8" y="1174750"/>
                        <a:ext cx="6165850" cy="316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389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68" name="Object 24"/>
          <p:cNvGraphicFramePr>
            <a:graphicFrameLocks noChangeAspect="1"/>
          </p:cNvGraphicFramePr>
          <p:nvPr/>
        </p:nvGraphicFramePr>
        <p:xfrm>
          <a:off x="2135188" y="4668839"/>
          <a:ext cx="6481762" cy="185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69" r:id="rId3" imgW="3181403" imgH="790635" progId="">
                  <p:embed/>
                </p:oleObj>
              </mc:Choice>
              <mc:Fallback>
                <p:oleObj r:id="rId3" imgW="3181403" imgH="790635" progId="">
                  <p:embed/>
                  <p:pic>
                    <p:nvPicPr>
                      <p:cNvPr id="8296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4668839"/>
                        <a:ext cx="6481762" cy="185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727848" y="827188"/>
            <a:ext cx="3297554" cy="3432175"/>
            <a:chOff x="5638006" y="1331912"/>
            <a:chExt cx="3297554" cy="3432175"/>
          </a:xfrm>
        </p:grpSpPr>
        <p:grpSp>
          <p:nvGrpSpPr>
            <p:cNvPr id="25" name="组合 24"/>
            <p:cNvGrpSpPr/>
            <p:nvPr/>
          </p:nvGrpSpPr>
          <p:grpSpPr>
            <a:xfrm>
              <a:off x="5638006" y="1331912"/>
              <a:ext cx="3190875" cy="3432175"/>
              <a:chOff x="4859338" y="1995488"/>
              <a:chExt cx="3190875" cy="3432175"/>
            </a:xfrm>
          </p:grpSpPr>
          <p:grpSp>
            <p:nvGrpSpPr>
              <p:cNvPr id="26" name="Group 57"/>
              <p:cNvGrpSpPr>
                <a:grpSpLocks/>
              </p:cNvGrpSpPr>
              <p:nvPr/>
            </p:nvGrpSpPr>
            <p:grpSpPr bwMode="auto">
              <a:xfrm>
                <a:off x="4859338" y="1995488"/>
                <a:ext cx="3190875" cy="3432175"/>
                <a:chOff x="0" y="-6"/>
                <a:chExt cx="2010" cy="2162"/>
              </a:xfrm>
            </p:grpSpPr>
            <p:sp>
              <p:nvSpPr>
                <p:cNvPr id="83" name="Line 60"/>
                <p:cNvSpPr>
                  <a:spLocks noChangeShapeType="1"/>
                </p:cNvSpPr>
                <p:nvPr/>
              </p:nvSpPr>
              <p:spPr bwMode="auto">
                <a:xfrm>
                  <a:off x="641" y="1974"/>
                  <a:ext cx="0" cy="18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" name="Line 61"/>
                <p:cNvSpPr>
                  <a:spLocks noChangeShapeType="1"/>
                </p:cNvSpPr>
                <p:nvPr/>
              </p:nvSpPr>
              <p:spPr bwMode="auto">
                <a:xfrm>
                  <a:off x="156" y="2154"/>
                  <a:ext cx="136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" name="Line 63"/>
                <p:cNvSpPr>
                  <a:spLocks noChangeShapeType="1"/>
                </p:cNvSpPr>
                <p:nvPr/>
              </p:nvSpPr>
              <p:spPr bwMode="auto">
                <a:xfrm>
                  <a:off x="1515" y="792"/>
                  <a:ext cx="0" cy="18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" name="Line 65"/>
                <p:cNvSpPr>
                  <a:spLocks noChangeShapeType="1"/>
                </p:cNvSpPr>
                <p:nvPr/>
              </p:nvSpPr>
              <p:spPr bwMode="auto">
                <a:xfrm>
                  <a:off x="644" y="1389"/>
                  <a:ext cx="0" cy="18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155" y="4"/>
                  <a:ext cx="90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" name="Rectangle 69"/>
                <p:cNvSpPr>
                  <a:spLocks noChangeArrowheads="1"/>
                </p:cNvSpPr>
                <p:nvPr/>
              </p:nvSpPr>
              <p:spPr bwMode="auto">
                <a:xfrm>
                  <a:off x="3" y="1024"/>
                  <a:ext cx="662" cy="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0.5Ω</a:t>
                  </a:r>
                </a:p>
              </p:txBody>
            </p:sp>
            <p:sp>
              <p:nvSpPr>
                <p:cNvPr id="91" name="Rectangle 71"/>
                <p:cNvSpPr>
                  <a:spLocks noChangeArrowheads="1"/>
                </p:cNvSpPr>
                <p:nvPr/>
              </p:nvSpPr>
              <p:spPr bwMode="auto">
                <a:xfrm>
                  <a:off x="0" y="1596"/>
                  <a:ext cx="578" cy="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1.5Ω</a:t>
                  </a:r>
                </a:p>
              </p:txBody>
            </p:sp>
            <p:sp>
              <p:nvSpPr>
                <p:cNvPr id="92" name="Rectangle 72"/>
                <p:cNvSpPr>
                  <a:spLocks noChangeArrowheads="1"/>
                </p:cNvSpPr>
                <p:nvPr/>
              </p:nvSpPr>
              <p:spPr bwMode="auto">
                <a:xfrm>
                  <a:off x="1114" y="238"/>
                  <a:ext cx="499" cy="3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1Ω</a:t>
                  </a:r>
                </a:p>
              </p:txBody>
            </p:sp>
            <p:sp>
              <p:nvSpPr>
                <p:cNvPr id="94" name="Line 74"/>
                <p:cNvSpPr>
                  <a:spLocks noChangeShapeType="1"/>
                </p:cNvSpPr>
                <p:nvPr/>
              </p:nvSpPr>
              <p:spPr bwMode="auto">
                <a:xfrm>
                  <a:off x="647" y="793"/>
                  <a:ext cx="8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Line 75"/>
                <p:cNvSpPr>
                  <a:spLocks noChangeShapeType="1"/>
                </p:cNvSpPr>
                <p:nvPr/>
              </p:nvSpPr>
              <p:spPr bwMode="auto">
                <a:xfrm>
                  <a:off x="1057" y="560"/>
                  <a:ext cx="6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Line 77"/>
                <p:cNvSpPr>
                  <a:spLocks noChangeShapeType="1"/>
                </p:cNvSpPr>
                <p:nvPr/>
              </p:nvSpPr>
              <p:spPr bwMode="auto">
                <a:xfrm>
                  <a:off x="1063" y="-6"/>
                  <a:ext cx="0" cy="2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97" name="Object 48"/>
                <p:cNvGraphicFramePr>
                  <a:graphicFrameLocks noChangeAspect="1"/>
                </p:cNvGraphicFramePr>
                <p:nvPr/>
              </p:nvGraphicFramePr>
              <p:xfrm>
                <a:off x="1609" y="1453"/>
                <a:ext cx="401" cy="5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7470" r:id="rId5" imgW="219118" imgH="352533" progId="">
                        <p:embed/>
                      </p:oleObj>
                    </mc:Choice>
                    <mc:Fallback>
                      <p:oleObj r:id="rId5" imgW="219118" imgH="352533" progId="">
                        <p:embed/>
                        <p:pic>
                          <p:nvPicPr>
                            <p:cNvPr id="79901" name="Object 4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09" y="1453"/>
                              <a:ext cx="401" cy="59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72" name="组合 12"/>
              <p:cNvGrpSpPr>
                <a:grpSpLocks/>
              </p:cNvGrpSpPr>
              <p:nvPr/>
            </p:nvGrpSpPr>
            <p:grpSpPr bwMode="auto">
              <a:xfrm rot="10800000">
                <a:off x="6416838" y="2443284"/>
                <a:ext cx="279078" cy="471453"/>
                <a:chOff x="3879668" y="1794753"/>
                <a:chExt cx="143649" cy="242962"/>
              </a:xfrm>
            </p:grpSpPr>
            <p:cxnSp>
              <p:nvCxnSpPr>
                <p:cNvPr id="75" name="直接连接符 15"/>
                <p:cNvCxnSpPr>
                  <a:cxnSpLocks noChangeShapeType="1"/>
                </p:cNvCxnSpPr>
                <p:nvPr/>
              </p:nvCxnSpPr>
              <p:spPr bwMode="auto">
                <a:xfrm flipH="1">
                  <a:off x="3885383" y="1794753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6" name="直接连接符 1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79668" y="1828283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7" name="直接连接符 17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197" y="1860376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8" name="直接连接符 18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0181" y="1897719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9" name="直接连接符 19"/>
                <p:cNvCxnSpPr>
                  <a:cxnSpLocks noChangeShapeType="1"/>
                </p:cNvCxnSpPr>
                <p:nvPr/>
              </p:nvCxnSpPr>
              <p:spPr bwMode="auto">
                <a:xfrm flipV="1">
                  <a:off x="3880709" y="1931717"/>
                  <a:ext cx="141215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0" name="直接连接符 20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882086" y="1965812"/>
                  <a:ext cx="141231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1" name="直接连接符 21"/>
                <p:cNvCxnSpPr>
                  <a:cxnSpLocks noChangeShapeType="1"/>
                </p:cNvCxnSpPr>
                <p:nvPr/>
              </p:nvCxnSpPr>
              <p:spPr bwMode="auto">
                <a:xfrm flipV="1">
                  <a:off x="3946629" y="2001715"/>
                  <a:ext cx="70607" cy="3600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28" name="组合 27"/>
              <p:cNvGrpSpPr/>
              <p:nvPr/>
            </p:nvGrpSpPr>
            <p:grpSpPr>
              <a:xfrm rot="5400000">
                <a:off x="5367542" y="3636808"/>
                <a:ext cx="1037817" cy="279078"/>
                <a:chOff x="3918357" y="2309974"/>
                <a:chExt cx="1037817" cy="279078"/>
              </a:xfrm>
            </p:grpSpPr>
            <p:grpSp>
              <p:nvGrpSpPr>
                <p:cNvPr id="62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65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6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7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8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9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70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71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63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Line 66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4094886" y="2273772"/>
                  <a:ext cx="3739" cy="35679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 rot="5400000">
                <a:off x="6823376" y="3721263"/>
                <a:ext cx="890587" cy="279078"/>
                <a:chOff x="4065587" y="2309974"/>
                <a:chExt cx="890587" cy="279078"/>
              </a:xfrm>
            </p:grpSpPr>
            <p:grpSp>
              <p:nvGrpSpPr>
                <p:cNvPr id="52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55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6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7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8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9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0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61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53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51391" y="2349575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 rot="5400000">
                <a:off x="5545941" y="4654704"/>
                <a:ext cx="681020" cy="279078"/>
                <a:chOff x="4065587" y="2309974"/>
                <a:chExt cx="681020" cy="279078"/>
              </a:xfrm>
            </p:grpSpPr>
            <p:grpSp>
              <p:nvGrpSpPr>
                <p:cNvPr id="42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45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6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7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8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9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0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51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44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170371" y="2349256"/>
                  <a:ext cx="0" cy="20956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组合 30"/>
              <p:cNvGrpSpPr/>
              <p:nvPr/>
            </p:nvGrpSpPr>
            <p:grpSpPr>
              <a:xfrm rot="5400000">
                <a:off x="6710138" y="4714603"/>
                <a:ext cx="1140691" cy="279078"/>
                <a:chOff x="3852239" y="2309974"/>
                <a:chExt cx="1140691" cy="279078"/>
              </a:xfrm>
            </p:grpSpPr>
            <p:grpSp>
              <p:nvGrpSpPr>
                <p:cNvPr id="32" name="组合 12"/>
                <p:cNvGrpSpPr>
                  <a:grpSpLocks/>
                </p:cNvGrpSpPr>
                <p:nvPr/>
              </p:nvGrpSpPr>
              <p:grpSpPr bwMode="auto">
                <a:xfrm rot="5400000">
                  <a:off x="4371342" y="2213786"/>
                  <a:ext cx="279078" cy="471453"/>
                  <a:chOff x="3879668" y="1794753"/>
                  <a:chExt cx="143649" cy="242962"/>
                </a:xfrm>
              </p:grpSpPr>
              <p:cxnSp>
                <p:nvCxnSpPr>
                  <p:cNvPr id="35" name="直接连接符 1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885383" y="1794753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6" name="直接连接符 16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79668" y="1828283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7" name="直接连接符 17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197" y="1860376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8" name="直接连接符 18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0181" y="1897719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9" name="直接连接符 19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880709" y="1931717"/>
                    <a:ext cx="141215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0" name="直接连接符 20"/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882086" y="1965812"/>
                    <a:ext cx="141231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41" name="直接连接符 21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946629" y="2001715"/>
                    <a:ext cx="70607" cy="36000"/>
                  </a:xfrm>
                  <a:prstGeom prst="line">
                    <a:avLst/>
                  </a:prstGeom>
                  <a:noFill/>
                  <a:ln w="19050" algn="ctr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  <p:sp>
              <p:nvSpPr>
                <p:cNvPr id="33" name="Line 66"/>
                <p:cNvSpPr>
                  <a:spLocks noChangeShapeType="1"/>
                </p:cNvSpPr>
                <p:nvPr/>
              </p:nvSpPr>
              <p:spPr bwMode="auto">
                <a:xfrm rot="5400000">
                  <a:off x="4868528" y="2329958"/>
                  <a:ext cx="2481" cy="24632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Line 66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4063366" y="2248601"/>
                  <a:ext cx="662" cy="42291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square"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98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8953379"/>
                </p:ext>
              </p:extLst>
            </p:nvPr>
          </p:nvGraphicFramePr>
          <p:xfrm>
            <a:off x="8298972" y="2684145"/>
            <a:ext cx="636588" cy="936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71" r:id="rId7" imgW="219118" imgH="352533" progId="">
                    <p:embed/>
                  </p:oleObj>
                </mc:Choice>
                <mc:Fallback>
                  <p:oleObj r:id="rId7" imgW="219118" imgH="352533" progId="">
                    <p:embed/>
                    <p:pic>
                      <p:nvPicPr>
                        <p:cNvPr id="81944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98972" y="2684145"/>
                          <a:ext cx="636588" cy="936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5011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84"/>
          <p:cNvSpPr txBox="1">
            <a:spLocks noChangeArrowheads="1"/>
          </p:cNvSpPr>
          <p:nvPr/>
        </p:nvSpPr>
        <p:spPr bwMode="auto">
          <a:xfrm>
            <a:off x="119336" y="766938"/>
            <a:ext cx="7488832" cy="380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300" b="1" dirty="0"/>
              <a:t>基尔霍夫（</a:t>
            </a:r>
            <a:r>
              <a:rPr lang="en-US" altLang="zh-CN" sz="2300" b="1" dirty="0"/>
              <a:t>Gustav Robert Kirchhoff</a:t>
            </a:r>
            <a:r>
              <a:rPr lang="zh-CN" altLang="en-US" sz="2300" b="1" dirty="0"/>
              <a:t>，</a:t>
            </a:r>
            <a:r>
              <a:rPr lang="en-US" altLang="zh-CN" sz="2300" b="1" dirty="0"/>
              <a:t>1824</a:t>
            </a:r>
            <a:r>
              <a:rPr lang="zh-CN" altLang="en-US" sz="2300" b="1" dirty="0"/>
              <a:t>～</a:t>
            </a:r>
            <a:r>
              <a:rPr lang="en-US" altLang="zh-CN" sz="2300" b="1" dirty="0"/>
              <a:t>1887</a:t>
            </a:r>
            <a:r>
              <a:rPr lang="zh-CN" altLang="en-US" sz="2300" b="1" dirty="0"/>
              <a:t>），德国物理学家。</a:t>
            </a:r>
            <a:r>
              <a:rPr lang="en-US" altLang="zh-CN" sz="2300" b="1" dirty="0"/>
              <a:t>1824</a:t>
            </a:r>
            <a:r>
              <a:rPr lang="zh-CN" altLang="en-US" sz="2300" b="1" dirty="0"/>
              <a:t>年</a:t>
            </a:r>
            <a:r>
              <a:rPr lang="en-US" altLang="zh-CN" sz="2300" b="1" dirty="0"/>
              <a:t>3</a:t>
            </a:r>
            <a:r>
              <a:rPr lang="zh-CN" altLang="en-US" sz="2300" b="1" dirty="0"/>
              <a:t>月</a:t>
            </a:r>
            <a:r>
              <a:rPr lang="en-US" altLang="zh-CN" sz="2300" b="1" dirty="0"/>
              <a:t>12</a:t>
            </a:r>
            <a:r>
              <a:rPr lang="zh-CN" altLang="en-US" sz="2300" b="1" dirty="0"/>
              <a:t>日生于普鲁士的柯尼斯堡（今为俄罗斯加里宁格勒），</a:t>
            </a:r>
            <a:r>
              <a:rPr lang="en-US" altLang="zh-CN" sz="2300" b="1" dirty="0"/>
              <a:t>1887 </a:t>
            </a:r>
            <a:r>
              <a:rPr lang="zh-CN" altLang="en-US" sz="2300" b="1" dirty="0"/>
              <a:t>年</a:t>
            </a:r>
            <a:r>
              <a:rPr lang="en-US" altLang="zh-CN" sz="2300" b="1" dirty="0"/>
              <a:t>10 </a:t>
            </a:r>
            <a:r>
              <a:rPr lang="zh-CN" altLang="en-US" sz="2300" b="1" dirty="0"/>
              <a:t>月</a:t>
            </a:r>
            <a:r>
              <a:rPr lang="en-US" altLang="zh-CN" sz="2300" b="1" dirty="0"/>
              <a:t>17</a:t>
            </a:r>
            <a:r>
              <a:rPr lang="zh-CN" altLang="en-US" sz="2300" b="1" dirty="0"/>
              <a:t>日卒于柏林。基尔霍夫在柯尼斯堡大学读物理，</a:t>
            </a:r>
            <a:r>
              <a:rPr lang="en-US" altLang="zh-CN" sz="2300" b="1" dirty="0"/>
              <a:t>1847</a:t>
            </a:r>
            <a:r>
              <a:rPr lang="zh-CN" altLang="en-US" sz="2300" b="1" dirty="0"/>
              <a:t>年毕业后去柏林大学任教，</a:t>
            </a:r>
            <a:r>
              <a:rPr lang="en-US" altLang="zh-CN" sz="2300" b="1" dirty="0"/>
              <a:t>3</a:t>
            </a:r>
            <a:r>
              <a:rPr lang="zh-CN" altLang="en-US" sz="2300" b="1" dirty="0"/>
              <a:t>年后去布雷斯劳作临时教授。</a:t>
            </a:r>
            <a:r>
              <a:rPr lang="en-US" altLang="zh-CN" sz="2300" b="1" dirty="0"/>
              <a:t>1854</a:t>
            </a:r>
            <a:r>
              <a:rPr lang="zh-CN" altLang="en-US" sz="2300" b="1" dirty="0"/>
              <a:t>年由化学家本生推荐任海德堡大学教授。</a:t>
            </a:r>
            <a:r>
              <a:rPr lang="en-US" altLang="zh-CN" sz="2300" b="1" dirty="0"/>
              <a:t>1875</a:t>
            </a:r>
            <a:r>
              <a:rPr lang="zh-CN" altLang="en-US" sz="2300" b="1" dirty="0"/>
              <a:t>年到柏林大学作理论物理教授，直到逝世。</a:t>
            </a:r>
          </a:p>
        </p:txBody>
      </p:sp>
      <p:pic>
        <p:nvPicPr>
          <p:cNvPr id="51204" name="Picture 85" descr="5202e5f2e864662db07ec5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188640"/>
            <a:ext cx="3396802" cy="4250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Text Box 86"/>
          <p:cNvSpPr txBox="1">
            <a:spLocks noChangeArrowheads="1"/>
          </p:cNvSpPr>
          <p:nvPr/>
        </p:nvSpPr>
        <p:spPr bwMode="auto">
          <a:xfrm>
            <a:off x="137231" y="4653136"/>
            <a:ext cx="11935433" cy="1839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spcBef>
                <a:spcPct val="50000"/>
              </a:spcBef>
              <a:buFontTx/>
              <a:buNone/>
            </a:pPr>
            <a:r>
              <a:rPr lang="en-US" altLang="zh-CN" sz="2300" b="1" dirty="0"/>
              <a:t>1845</a:t>
            </a:r>
            <a:r>
              <a:rPr lang="zh-CN" altLang="en-US" sz="2300" b="1" dirty="0"/>
              <a:t>年，</a:t>
            </a:r>
            <a:r>
              <a:rPr lang="en-US" altLang="zh-CN" sz="2300" b="1" dirty="0"/>
              <a:t>21</a:t>
            </a:r>
            <a:r>
              <a:rPr lang="zh-CN" altLang="en-US" sz="2300" b="1" dirty="0"/>
              <a:t>岁。他发表了第一篇论文，著名的基尔霍夫电流定律（</a:t>
            </a:r>
            <a:r>
              <a:rPr lang="en-US" altLang="zh-CN" sz="2300" b="1" dirty="0"/>
              <a:t>KCL</a:t>
            </a:r>
            <a:r>
              <a:rPr lang="zh-CN" altLang="en-US" sz="2300" b="1" dirty="0"/>
              <a:t>）和基尔霍夫电压定律（</a:t>
            </a:r>
            <a:r>
              <a:rPr lang="en-US" altLang="zh-CN" sz="2300" b="1" dirty="0"/>
              <a:t>KVL</a:t>
            </a:r>
            <a:r>
              <a:rPr lang="zh-CN" altLang="en-US" sz="2300" b="1" dirty="0"/>
              <a:t>），解决了电器设计中电路方面的难题。基尔霍夫电路定律具有更广泛的意义。直到现在，基尔霍夫电路定律仍旧是解决复杂电路问题的重要工具。基尔霍夫被称为“电路求解大师”。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1027112" y="1501776"/>
            <a:ext cx="8410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任一节点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推广为任一假想封闭面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广义节点</a:t>
            </a:r>
          </a:p>
        </p:txBody>
      </p:sp>
      <p:sp>
        <p:nvSpPr>
          <p:cNvPr id="189445" name="Oval 5"/>
          <p:cNvSpPr>
            <a:spLocks noChangeArrowheads="1"/>
          </p:cNvSpPr>
          <p:nvPr/>
        </p:nvSpPr>
        <p:spPr bwMode="auto">
          <a:xfrm>
            <a:off x="2573338" y="2376489"/>
            <a:ext cx="2089150" cy="2160587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197200" y="823915"/>
            <a:ext cx="3351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KCL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的推广</a:t>
            </a:r>
          </a:p>
        </p:txBody>
      </p:sp>
      <p:sp>
        <p:nvSpPr>
          <p:cNvPr id="189447" name="Text Box 7"/>
          <p:cNvSpPr txBox="1">
            <a:spLocks noChangeArrowheads="1"/>
          </p:cNvSpPr>
          <p:nvPr/>
        </p:nvSpPr>
        <p:spPr bwMode="auto">
          <a:xfrm>
            <a:off x="5595245" y="2658966"/>
            <a:ext cx="4392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假想封闭面：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kumimoji="1" lang="en-US" altLang="zh-CN" sz="2800" b="1" baseline="-30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-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  <a:r>
              <a:rPr kumimoji="1" lang="en-US" altLang="zh-CN" sz="2800" b="1" baseline="-30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+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5</a:t>
            </a:r>
            <a:r>
              <a:rPr kumimoji="1" lang="en-US" altLang="zh-CN" sz="2800" b="1" baseline="-30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0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2286000" y="2447925"/>
            <a:ext cx="2832100" cy="1809750"/>
            <a:chOff x="3696" y="208"/>
            <a:chExt cx="1784" cy="1140"/>
          </a:xfrm>
        </p:grpSpPr>
        <p:sp>
          <p:nvSpPr>
            <p:cNvPr id="13320" name="Text Box 33"/>
            <p:cNvSpPr txBox="1">
              <a:spLocks noChangeArrowheads="1"/>
            </p:cNvSpPr>
            <p:nvPr/>
          </p:nvSpPr>
          <p:spPr bwMode="auto">
            <a:xfrm>
              <a:off x="4808" y="690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b</a:t>
              </a:r>
            </a:p>
          </p:txBody>
        </p:sp>
        <p:sp>
          <p:nvSpPr>
            <p:cNvPr id="13321" name="Rectangle 34"/>
            <p:cNvSpPr>
              <a:spLocks noChangeArrowheads="1"/>
            </p:cNvSpPr>
            <p:nvPr/>
          </p:nvSpPr>
          <p:spPr bwMode="auto">
            <a:xfrm>
              <a:off x="4088" y="68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a</a:t>
              </a:r>
            </a:p>
          </p:txBody>
        </p:sp>
        <p:sp>
          <p:nvSpPr>
            <p:cNvPr id="13322" name="Rectangle 35"/>
            <p:cNvSpPr>
              <a:spLocks noChangeArrowheads="1"/>
            </p:cNvSpPr>
            <p:nvPr/>
          </p:nvSpPr>
          <p:spPr bwMode="auto">
            <a:xfrm>
              <a:off x="4376" y="365"/>
              <a:ext cx="363" cy="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23" name="Rectangle 36"/>
            <p:cNvSpPr>
              <a:spLocks noChangeArrowheads="1"/>
            </p:cNvSpPr>
            <p:nvPr/>
          </p:nvSpPr>
          <p:spPr bwMode="auto">
            <a:xfrm>
              <a:off x="4376" y="1000"/>
              <a:ext cx="363" cy="3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3324" name="Line 37"/>
            <p:cNvSpPr>
              <a:spLocks noChangeShapeType="1"/>
            </p:cNvSpPr>
            <p:nvPr/>
          </p:nvSpPr>
          <p:spPr bwMode="auto">
            <a:xfrm>
              <a:off x="3696" y="543"/>
              <a:ext cx="6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Line 38"/>
            <p:cNvSpPr>
              <a:spLocks noChangeShapeType="1"/>
            </p:cNvSpPr>
            <p:nvPr/>
          </p:nvSpPr>
          <p:spPr bwMode="auto">
            <a:xfrm>
              <a:off x="4739" y="54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Line 40"/>
            <p:cNvSpPr>
              <a:spLocks noChangeShapeType="1"/>
            </p:cNvSpPr>
            <p:nvPr/>
          </p:nvSpPr>
          <p:spPr bwMode="auto">
            <a:xfrm>
              <a:off x="4739" y="1181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Line 41"/>
            <p:cNvSpPr>
              <a:spLocks noChangeShapeType="1"/>
            </p:cNvSpPr>
            <p:nvPr/>
          </p:nvSpPr>
          <p:spPr bwMode="auto">
            <a:xfrm>
              <a:off x="4059" y="546"/>
              <a:ext cx="0" cy="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Line 42"/>
            <p:cNvSpPr>
              <a:spLocks noChangeShapeType="1"/>
            </p:cNvSpPr>
            <p:nvPr/>
          </p:nvSpPr>
          <p:spPr bwMode="auto">
            <a:xfrm>
              <a:off x="5057" y="546"/>
              <a:ext cx="0" cy="6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Line 44"/>
            <p:cNvSpPr>
              <a:spLocks noChangeShapeType="1"/>
            </p:cNvSpPr>
            <p:nvPr/>
          </p:nvSpPr>
          <p:spPr bwMode="auto">
            <a:xfrm>
              <a:off x="5057" y="864"/>
              <a:ext cx="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Line 45"/>
            <p:cNvSpPr>
              <a:spLocks noChangeShapeType="1"/>
            </p:cNvSpPr>
            <p:nvPr/>
          </p:nvSpPr>
          <p:spPr bwMode="auto">
            <a:xfrm flipH="1">
              <a:off x="3787" y="543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1" name="Rectangle 46"/>
            <p:cNvSpPr>
              <a:spLocks noChangeArrowheads="1"/>
            </p:cNvSpPr>
            <p:nvPr/>
          </p:nvSpPr>
          <p:spPr bwMode="auto">
            <a:xfrm>
              <a:off x="3742" y="208"/>
              <a:ext cx="3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13332" name="Line 47"/>
            <p:cNvSpPr>
              <a:spLocks noChangeShapeType="1"/>
            </p:cNvSpPr>
            <p:nvPr/>
          </p:nvSpPr>
          <p:spPr bwMode="auto">
            <a:xfrm flipH="1">
              <a:off x="4103" y="546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3" name="Rectangle 48"/>
            <p:cNvSpPr>
              <a:spLocks noChangeArrowheads="1"/>
            </p:cNvSpPr>
            <p:nvPr/>
          </p:nvSpPr>
          <p:spPr bwMode="auto">
            <a:xfrm>
              <a:off x="4052" y="210"/>
              <a:ext cx="3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3</a:t>
              </a:r>
            </a:p>
          </p:txBody>
        </p:sp>
        <p:sp>
          <p:nvSpPr>
            <p:cNvPr id="13334" name="Line 49"/>
            <p:cNvSpPr>
              <a:spLocks noChangeShapeType="1"/>
            </p:cNvSpPr>
            <p:nvPr/>
          </p:nvSpPr>
          <p:spPr bwMode="auto">
            <a:xfrm flipH="1">
              <a:off x="4105" y="1178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5" name="Rectangle 50"/>
            <p:cNvSpPr>
              <a:spLocks noChangeArrowheads="1"/>
            </p:cNvSpPr>
            <p:nvPr/>
          </p:nvSpPr>
          <p:spPr bwMode="auto">
            <a:xfrm>
              <a:off x="4056" y="843"/>
              <a:ext cx="3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4</a:t>
              </a:r>
            </a:p>
          </p:txBody>
        </p:sp>
        <p:sp>
          <p:nvSpPr>
            <p:cNvPr id="13336" name="Line 51"/>
            <p:cNvSpPr>
              <a:spLocks noChangeShapeType="1"/>
            </p:cNvSpPr>
            <p:nvPr/>
          </p:nvSpPr>
          <p:spPr bwMode="auto">
            <a:xfrm>
              <a:off x="5167" y="867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37" name="Rectangle 52"/>
            <p:cNvSpPr>
              <a:spLocks noChangeArrowheads="1"/>
            </p:cNvSpPr>
            <p:nvPr/>
          </p:nvSpPr>
          <p:spPr bwMode="auto">
            <a:xfrm>
              <a:off x="5162" y="517"/>
              <a:ext cx="3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5</a:t>
              </a:r>
            </a:p>
          </p:txBody>
        </p:sp>
        <p:sp>
          <p:nvSpPr>
            <p:cNvPr id="13338" name="Line 53"/>
            <p:cNvSpPr>
              <a:spLocks noChangeShapeType="1"/>
            </p:cNvSpPr>
            <p:nvPr/>
          </p:nvSpPr>
          <p:spPr bwMode="auto">
            <a:xfrm>
              <a:off x="3696" y="1178"/>
              <a:ext cx="6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Line 54"/>
            <p:cNvSpPr>
              <a:spLocks noChangeShapeType="1"/>
            </p:cNvSpPr>
            <p:nvPr/>
          </p:nvSpPr>
          <p:spPr bwMode="auto">
            <a:xfrm>
              <a:off x="3787" y="1178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0" name="Rectangle 55"/>
            <p:cNvSpPr>
              <a:spLocks noChangeArrowheads="1"/>
            </p:cNvSpPr>
            <p:nvPr/>
          </p:nvSpPr>
          <p:spPr bwMode="auto">
            <a:xfrm>
              <a:off x="3766" y="837"/>
              <a:ext cx="3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i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</a:p>
          </p:txBody>
        </p:sp>
      </p:grp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5625333" y="3795906"/>
            <a:ext cx="51117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-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  <a:r>
              <a:rPr kumimoji="1" lang="en-US" altLang="zh-CN" sz="2800" b="1" baseline="-30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+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5</a:t>
            </a:r>
            <a:r>
              <a:rPr kumimoji="1" lang="en-US" altLang="zh-CN" sz="2800" b="1" baseline="-30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0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的正确性可由联立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结点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：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2800" b="1" baseline="-30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-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2800" b="1" baseline="-30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-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2800" b="1" baseline="-30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-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2800" b="1" baseline="-30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4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结点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b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：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2800" b="1" baseline="-30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+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2800" b="1" baseline="-30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4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+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2800" b="1" baseline="-30000" dirty="0">
                <a:latin typeface="Times New Roman" panose="02020603050405020304" pitchFamily="18" charset="0"/>
                <a:ea typeface="华文行楷" panose="02010800040101010101" pitchFamily="2" charset="-122"/>
              </a:rPr>
              <a:t>5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加以验证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 animBg="1"/>
      <p:bldP spid="189447" grpId="0" autoUpdateAnimBg="0"/>
      <p:bldP spid="2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矩形 1"/>
          <p:cNvSpPr>
            <a:spLocks noChangeArrowheads="1"/>
          </p:cNvSpPr>
          <p:nvPr/>
        </p:nvSpPr>
        <p:spPr bwMode="auto">
          <a:xfrm>
            <a:off x="3648075" y="2984501"/>
            <a:ext cx="4800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4000">
                <a:latin typeface="黑体" panose="02010609060101010101" pitchFamily="49" charset="-122"/>
                <a:ea typeface="黑体" panose="02010609060101010101" pitchFamily="49" charset="-122"/>
              </a:rPr>
              <a:t>欢迎大家批评指正！</a:t>
            </a:r>
            <a:endParaRPr lang="en-US" altLang="zh-CN" sz="40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43" y="1052514"/>
            <a:ext cx="7610432" cy="349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矩形 3"/>
          <p:cNvSpPr>
            <a:spLocks noChangeArrowheads="1"/>
          </p:cNvSpPr>
          <p:nvPr/>
        </p:nvSpPr>
        <p:spPr bwMode="auto">
          <a:xfrm>
            <a:off x="2783633" y="5561718"/>
            <a:ext cx="63833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KCL</a:t>
            </a:r>
            <a:r>
              <a:rPr lang="zh-CN" altLang="en-US" b="1" dirty="0">
                <a:solidFill>
                  <a:srgbClr val="000099"/>
                </a:solidFill>
              </a:rPr>
              <a:t>是</a:t>
            </a:r>
            <a:r>
              <a:rPr lang="zh-CN" altLang="en-US" b="1" dirty="0">
                <a:solidFill>
                  <a:srgbClr val="800000"/>
                </a:solidFill>
              </a:rPr>
              <a:t>电荷守恒</a:t>
            </a:r>
            <a:r>
              <a:rPr lang="zh-CN" altLang="en-US" b="1" dirty="0">
                <a:solidFill>
                  <a:srgbClr val="000099"/>
                </a:solidFill>
              </a:rPr>
              <a:t>的一种简单表达。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647728" y="4869160"/>
            <a:ext cx="4392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+mn-ea"/>
                <a:ea typeface="+mn-ea"/>
              </a:rPr>
              <a:t>对于封闭体</a:t>
            </a:r>
            <a:r>
              <a:rPr kumimoji="1" lang="zh-CN" altLang="en-US" sz="2800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baseline="-30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800" b="1" baseline="-30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800" b="1" baseline="-30000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5303912" y="1843089"/>
            <a:ext cx="1158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= 0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263352" y="967126"/>
            <a:ext cx="1192864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KCL</a:t>
            </a:r>
            <a:r>
              <a:rPr kumimoji="1" lang="zh-CN" altLang="en-US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推广的重要应用</a:t>
            </a:r>
            <a:r>
              <a:rPr kumimoji="1" lang="en-US" altLang="zh-CN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——</a:t>
            </a:r>
            <a:r>
              <a:rPr kumimoji="1" lang="zh-CN" altLang="en-US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两个单独电路只用一条导线相连时，该导线中的电流</a:t>
            </a:r>
            <a:r>
              <a:rPr kumimoji="1" lang="en-US" altLang="zh-CN" sz="3000" b="1" i="1" dirty="0" err="1"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kumimoji="1" lang="zh-CN" altLang="en-US" sz="3000" b="1" dirty="0">
                <a:latin typeface="Times New Roman" panose="02020603050405020304" pitchFamily="18" charset="0"/>
                <a:ea typeface="华文行楷" panose="02010800040101010101" pitchFamily="2" charset="-122"/>
              </a:rPr>
              <a:t>为零</a:t>
            </a:r>
          </a:p>
        </p:txBody>
      </p:sp>
      <p:sp>
        <p:nvSpPr>
          <p:cNvPr id="191494" name="Oval 6"/>
          <p:cNvSpPr>
            <a:spLocks noChangeArrowheads="1"/>
          </p:cNvSpPr>
          <p:nvPr/>
        </p:nvSpPr>
        <p:spPr bwMode="auto">
          <a:xfrm>
            <a:off x="4364906" y="2162351"/>
            <a:ext cx="1223963" cy="122555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674468" y="2487789"/>
            <a:ext cx="2051050" cy="538163"/>
            <a:chOff x="2178" y="2035"/>
            <a:chExt cx="1292" cy="339"/>
          </a:xfrm>
        </p:grpSpPr>
        <p:sp>
          <p:nvSpPr>
            <p:cNvPr id="15369" name="Text Box 8"/>
            <p:cNvSpPr txBox="1">
              <a:spLocks noChangeArrowheads="1"/>
            </p:cNvSpPr>
            <p:nvPr/>
          </p:nvSpPr>
          <p:spPr bwMode="auto">
            <a:xfrm>
              <a:off x="2178" y="2035"/>
              <a:ext cx="409" cy="33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1</a:t>
              </a:r>
              <a:endPara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15370" name="Text Box 9"/>
            <p:cNvSpPr txBox="1">
              <a:spLocks noChangeArrowheads="1"/>
            </p:cNvSpPr>
            <p:nvPr/>
          </p:nvSpPr>
          <p:spPr bwMode="auto">
            <a:xfrm>
              <a:off x="3046" y="2035"/>
              <a:ext cx="424" cy="33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  <a:ea typeface="华文行楷" panose="02010800040101010101" pitchFamily="2" charset="-122"/>
                </a:rPr>
                <a:t>N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华文行楷" panose="02010800040101010101" pitchFamily="2" charset="-122"/>
                </a:rPr>
                <a:t>2</a:t>
              </a:r>
              <a:endParaRPr kumimoji="1" lang="en-US" altLang="zh-CN" sz="2800" b="1"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  <p:sp>
          <p:nvSpPr>
            <p:cNvPr id="15371" name="Line 10"/>
            <p:cNvSpPr>
              <a:spLocks noChangeShapeType="1"/>
            </p:cNvSpPr>
            <p:nvPr/>
          </p:nvSpPr>
          <p:spPr bwMode="auto">
            <a:xfrm>
              <a:off x="2592" y="2213"/>
              <a:ext cx="44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2" name="Line 11"/>
            <p:cNvSpPr>
              <a:spLocks noChangeShapeType="1"/>
            </p:cNvSpPr>
            <p:nvPr/>
          </p:nvSpPr>
          <p:spPr bwMode="auto">
            <a:xfrm>
              <a:off x="2696" y="2213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905" y="3627264"/>
            <a:ext cx="644366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下箭头 11"/>
          <p:cNvSpPr/>
          <p:nvPr/>
        </p:nvSpPr>
        <p:spPr>
          <a:xfrm>
            <a:off x="5470134" y="5032376"/>
            <a:ext cx="344488" cy="5953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285417"/>
              </p:ext>
            </p:extLst>
          </p:nvPr>
        </p:nvGraphicFramePr>
        <p:xfrm>
          <a:off x="3972420" y="5737400"/>
          <a:ext cx="3418631" cy="671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4" name="公式" r:id="rId4" imgW="1117440" imgH="215640" progId="Equation.3">
                  <p:embed/>
                </p:oleObj>
              </mc:Choice>
              <mc:Fallback>
                <p:oleObj name="公式" r:id="rId4" imgW="1117440" imgH="215640" progId="Equation.3">
                  <p:embed/>
                  <p:pic>
                    <p:nvPicPr>
                      <p:cNvPr id="399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2420" y="5737400"/>
                        <a:ext cx="3418631" cy="671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utoUpdateAnimBg="0"/>
      <p:bldP spid="191494" grpId="0" animBg="1"/>
      <p:bldP spid="12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5271</TotalTime>
  <Words>2661</Words>
  <Application>Microsoft Office PowerPoint</Application>
  <PresentationFormat>宽屏</PresentationFormat>
  <Paragraphs>594</Paragraphs>
  <Slides>70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4" baseType="lpstr">
      <vt:lpstr>FrutigerNext LT Bold</vt:lpstr>
      <vt:lpstr>Hiragino Sans GB W3</vt:lpstr>
      <vt:lpstr>等线</vt:lpstr>
      <vt:lpstr>仿宋</vt:lpstr>
      <vt:lpstr>黑体</vt:lpstr>
      <vt:lpstr>华文行楷</vt:lpstr>
      <vt:lpstr>楷体</vt:lpstr>
      <vt:lpstr>宋体</vt:lpstr>
      <vt:lpstr>Arial</vt:lpstr>
      <vt:lpstr>Cambria Math</vt:lpstr>
      <vt:lpstr>Times New Roman</vt:lpstr>
      <vt:lpstr>Wingdings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两类约束与电路方程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 能量守恒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模拟电子技术基础</dc:title>
  <dc:creator>Mr. ZHANG</dc:creator>
  <cp:lastModifiedBy>ztl_lf@163.com</cp:lastModifiedBy>
  <cp:revision>190</cp:revision>
  <cp:lastPrinted>2018-03-04T12:58:10Z</cp:lastPrinted>
  <dcterms:created xsi:type="dcterms:W3CDTF">2007-07-18T09:03:59Z</dcterms:created>
  <dcterms:modified xsi:type="dcterms:W3CDTF">2024-02-28T02:11:01Z</dcterms:modified>
</cp:coreProperties>
</file>