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33CD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0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2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4488A-74D2-429B-A49D-17DC77291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937130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D9C3B-C263-47D2-8E03-E4E67B14F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67402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CC0F-C03D-4636-A9E1-5B626CD64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559121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4D491-2853-469A-9B66-61BF8CFC7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582758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D25F6-C247-48E9-9AD3-7094A805F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84445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61000-1A4B-47C1-884D-981902893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116256"/>
      </p:ext>
    </p:extLst>
  </p:cSld>
  <p:clrMapOvr>
    <a:masterClrMapping/>
  </p:clrMapOvr>
  <p:transition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2EE58-D95B-46A9-88EB-53EC3EB3F7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502872"/>
      </p:ext>
    </p:extLst>
  </p:cSld>
  <p:clrMapOvr>
    <a:masterClrMapping/>
  </p:clrMapOvr>
  <p:transition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A748D-E981-42DF-9641-1A2927F7C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635535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33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5AF70-0F7A-4434-82A1-247C50DD2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720430"/>
      </p:ext>
    </p:extLst>
  </p:cSld>
  <p:clrMapOvr>
    <a:masterClrMapping/>
  </p:clrMapOvr>
  <p:transition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8E52C-E543-4225-AEDD-7DD4D4A6C5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200"/>
      </p:ext>
    </p:extLst>
  </p:cSld>
  <p:clrMapOvr>
    <a:masterClrMapping/>
  </p:clrMapOvr>
  <p:transition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58F9D-16BA-4CE9-A4C0-C1E920FEC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68103"/>
      </p:ext>
    </p:extLst>
  </p:cSld>
  <p:clrMapOvr>
    <a:masterClrMapping/>
  </p:clrMapOvr>
  <p:transition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69014-FB4B-4AF0-9D7D-708CD45E9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173555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4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6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7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6D2A-A794-4599-9C82-02C6E773F127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FDBC-FA50-43C3-A445-05BA0FF3D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52A365B2-8F98-4F26-87A5-94DE48494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74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9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3.png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8.bin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8.emf"/><Relationship Id="rId9" Type="http://schemas.openxmlformats.org/officeDocument/2006/relationships/image" Target="../media/image7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4.bin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9.png"/><Relationship Id="rId4" Type="http://schemas.openxmlformats.org/officeDocument/2006/relationships/image" Target="../media/image86.emf"/><Relationship Id="rId9" Type="http://schemas.openxmlformats.org/officeDocument/2006/relationships/image" Target="../media/image8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9.png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98.emf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5.png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emf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9" Type="http://schemas.openxmlformats.org/officeDocument/2006/relationships/image" Target="../media/image21.png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117600" y="1582362"/>
            <a:ext cx="101949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6600" b="1" i="0" dirty="0">
                <a:solidFill>
                  <a:srgbClr val="C00000"/>
                </a:solidFill>
                <a:ea typeface="隶书" panose="02010509060101010101" pitchFamily="49" charset="-122"/>
              </a:rPr>
              <a:t>大学物理学</a:t>
            </a:r>
            <a:r>
              <a:rPr lang="en-US" altLang="zh-CN" sz="6600" b="1" i="0" dirty="0">
                <a:solidFill>
                  <a:srgbClr val="C00000"/>
                </a:solidFill>
                <a:ea typeface="隶书" panose="02010509060101010101" pitchFamily="49" charset="-122"/>
              </a:rPr>
              <a:t>II</a:t>
            </a:r>
            <a:r>
              <a:rPr lang="zh-CN" altLang="en-US" sz="6600" b="1" i="0" dirty="0">
                <a:solidFill>
                  <a:srgbClr val="C00000"/>
                </a:solidFill>
                <a:ea typeface="隶书" panose="02010509060101010101" pitchFamily="49" charset="-122"/>
              </a:rPr>
              <a:t>期末内容归纳</a:t>
            </a: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679885" y="3813700"/>
            <a:ext cx="6097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i="0" dirty="0">
                <a:solidFill>
                  <a:srgbClr val="C00000"/>
                </a:solidFill>
                <a:ea typeface="隶书" panose="02010509060101010101" pitchFamily="49" charset="-122"/>
              </a:rPr>
              <a:t>物理学院：王建东</a:t>
            </a:r>
          </a:p>
        </p:txBody>
      </p:sp>
    </p:spTree>
    <p:extLst>
      <p:ext uri="{BB962C8B-B14F-4D97-AF65-F5344CB8AC3E}">
        <p14:creationId xmlns:p14="http://schemas.microsoft.com/office/powerpoint/2010/main" val="33415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、动生电动势（洛伦兹力的分力做功产生）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二、感应电动势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2330" y="3321883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、感生电动势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82774" y="2076656"/>
            <a:ext cx="8215999" cy="1074737"/>
            <a:chOff x="1923414" y="2381255"/>
            <a:chExt cx="8215999" cy="1074737"/>
          </a:xfrm>
        </p:grpSpPr>
        <p:graphicFrame>
          <p:nvGraphicFramePr>
            <p:cNvPr id="6" name="Object 2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1878255"/>
                </p:ext>
              </p:extLst>
            </p:nvPr>
          </p:nvGraphicFramePr>
          <p:xfrm>
            <a:off x="1923414" y="2381255"/>
            <a:ext cx="2943225" cy="1074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2" name="Equation" r:id="rId3" imgW="1168607" imgH="381139" progId="Equation.DSMT4">
                    <p:embed/>
                  </p:oleObj>
                </mc:Choice>
                <mc:Fallback>
                  <p:oleObj name="Equation" r:id="rId3" imgW="1168607" imgH="381139" progId="Equation.DSMT4">
                    <p:embed/>
                    <p:pic>
                      <p:nvPicPr>
                        <p:cNvPr id="30735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414" y="2381255"/>
                          <a:ext cx="2943225" cy="1074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5"/>
            <a:srcRect l="5211"/>
            <a:stretch/>
          </p:blipFill>
          <p:spPr>
            <a:xfrm>
              <a:off x="4866639" y="2420315"/>
              <a:ext cx="5272774" cy="996619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892" y="4072259"/>
            <a:ext cx="3590855" cy="1115665"/>
          </a:xfrm>
          <a:prstGeom prst="rect">
            <a:avLst/>
          </a:prstGeom>
        </p:spPr>
      </p:pic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942023" y="5419187"/>
            <a:ext cx="1033557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10000"/>
              </a:spcBef>
              <a:spcAft>
                <a:spcPct val="20000"/>
              </a:spcAft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</a:t>
            </a:r>
            <a:r>
              <a:rPr lang="zh-CN" altLang="en-US" sz="2800" b="1" i="0" dirty="0">
                <a:solidFill>
                  <a:srgbClr val="CCFF33"/>
                </a:solidFill>
              </a:rPr>
              <a:t>感生电场：</a:t>
            </a:r>
            <a:r>
              <a:rPr lang="zh-CN" altLang="en-US" sz="2800" b="1" i="0" dirty="0">
                <a:solidFill>
                  <a:schemeClr val="bg1"/>
                </a:solidFill>
              </a:rPr>
              <a:t>由变化的磁场激发，是非保守力场；其电力线是闭合曲线，故又称为</a:t>
            </a:r>
            <a:r>
              <a:rPr lang="zh-CN" altLang="en-US" sz="2800" b="1" i="0" dirty="0">
                <a:solidFill>
                  <a:srgbClr val="FFFF00"/>
                </a:solidFill>
              </a:rPr>
              <a:t>涡旋电场</a:t>
            </a:r>
            <a:r>
              <a:rPr lang="zh-CN" altLang="en-US" sz="2800" b="1" i="0" dirty="0">
                <a:solidFill>
                  <a:schemeClr val="bg1"/>
                </a:solidFill>
              </a:rPr>
              <a:t>。</a:t>
            </a:r>
            <a:r>
              <a:rPr lang="zh-CN" altLang="en-US" sz="2800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0617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、自感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三、自感和互感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596211"/>
              </p:ext>
            </p:extLst>
          </p:nvPr>
        </p:nvGraphicFramePr>
        <p:xfrm>
          <a:off x="6060441" y="1942462"/>
          <a:ext cx="16303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3" imgW="698344" imgH="381139" progId="Equation.DSMT4">
                  <p:embed/>
                </p:oleObj>
              </mc:Choice>
              <mc:Fallback>
                <p:oleObj name="Equation" r:id="rId3" imgW="698344" imgH="381139" progId="Equation.DSMT4">
                  <p:embed/>
                  <p:pic>
                    <p:nvPicPr>
                      <p:cNvPr id="386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441" y="1942462"/>
                        <a:ext cx="1630362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664987"/>
              </p:ext>
            </p:extLst>
          </p:nvPr>
        </p:nvGraphicFramePr>
        <p:xfrm>
          <a:off x="2536825" y="1921825"/>
          <a:ext cx="16748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5" imgW="685904" imgH="381139" progId="Equation.DSMT4">
                  <p:embed/>
                </p:oleObj>
              </mc:Choice>
              <mc:Fallback>
                <p:oleObj name="Equation" r:id="rId5" imgW="685904" imgH="381139" progId="Equation.DSMT4">
                  <p:embed/>
                  <p:pic>
                    <p:nvPicPr>
                      <p:cNvPr id="386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921825"/>
                        <a:ext cx="16748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42330" y="4701645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、互感</a:t>
            </a:r>
          </a:p>
        </p:txBody>
      </p:sp>
      <p:graphicFrame>
        <p:nvGraphicFramePr>
          <p:cNvPr id="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28033"/>
              </p:ext>
            </p:extLst>
          </p:nvPr>
        </p:nvGraphicFramePr>
        <p:xfrm>
          <a:off x="4701542" y="3994215"/>
          <a:ext cx="17494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7" imgW="647752" imgH="215715" progId="Equation.DSMT4">
                  <p:embed/>
                </p:oleObj>
              </mc:Choice>
              <mc:Fallback>
                <p:oleObj name="Equation" r:id="rId7" imgW="647752" imgH="215715" progId="Equation.DSMT4">
                  <p:embed/>
                  <p:pic>
                    <p:nvPicPr>
                      <p:cNvPr id="38712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542" y="3994215"/>
                        <a:ext cx="1749425" cy="593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42330" y="317771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无限长</a:t>
            </a:r>
            <a:r>
              <a:rPr lang="zh-CN" altLang="en-US" sz="2800" b="1" dirty="0">
                <a:solidFill>
                  <a:schemeClr val="bg1"/>
                </a:solidFill>
              </a:rPr>
              <a:t>螺线管的自感：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45392"/>
              </p:ext>
            </p:extLst>
          </p:nvPr>
        </p:nvGraphicFramePr>
        <p:xfrm>
          <a:off x="1874711" y="5334463"/>
          <a:ext cx="20939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9" imgW="812800" imgH="418961" progId="Equation.DSMT4">
                  <p:embed/>
                </p:oleObj>
              </mc:Choice>
              <mc:Fallback>
                <p:oleObj name="Equation" r:id="rId9" imgW="812800" imgH="418961" progId="Equation.DSMT4">
                  <p:embed/>
                  <p:pic>
                    <p:nvPicPr>
                      <p:cNvPr id="391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711" y="5334463"/>
                        <a:ext cx="20939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45707"/>
              </p:ext>
            </p:extLst>
          </p:nvPr>
        </p:nvGraphicFramePr>
        <p:xfrm>
          <a:off x="4938872" y="5384469"/>
          <a:ext cx="22431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11" imgW="876248" imgH="381139" progId="Equation.DSMT4">
                  <p:embed/>
                </p:oleObj>
              </mc:Choice>
              <mc:Fallback>
                <p:oleObj name="Equation" r:id="rId11" imgW="876248" imgH="381139" progId="Equation.DSMT4">
                  <p:embed/>
                  <p:pic>
                    <p:nvPicPr>
                      <p:cNvPr id="391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872" y="5384469"/>
                        <a:ext cx="22431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5222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、通过自感系数计算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四、磁场的能量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00831"/>
              </p:ext>
            </p:extLst>
          </p:nvPr>
        </p:nvGraphicFramePr>
        <p:xfrm>
          <a:off x="4200051" y="2020570"/>
          <a:ext cx="16938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3" imgW="660607" imgH="355785" progId="Equation.DSMT4">
                  <p:embed/>
                </p:oleObj>
              </mc:Choice>
              <mc:Fallback>
                <p:oleObj name="Equation" r:id="rId3" imgW="660607" imgH="355785" progId="Equation.DSMT4">
                  <p:embed/>
                  <p:pic>
                    <p:nvPicPr>
                      <p:cNvPr id="153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051" y="2020570"/>
                        <a:ext cx="1693863" cy="9382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2331" y="331069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、通过磁能密度积分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796892"/>
              </p:ext>
            </p:extLst>
          </p:nvPr>
        </p:nvGraphicFramePr>
        <p:xfrm>
          <a:off x="3923826" y="4181722"/>
          <a:ext cx="22463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5" imgW="876248" imgH="279308" progId="Equation.DSMT4">
                  <p:embed/>
                </p:oleObj>
              </mc:Choice>
              <mc:Fallback>
                <p:oleObj name="Equation" r:id="rId5" imgW="876248" imgH="279308" progId="Equation.DSMT4">
                  <p:embed/>
                  <p:pic>
                    <p:nvPicPr>
                      <p:cNvPr id="5325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826" y="4181722"/>
                        <a:ext cx="22463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30232"/>
              </p:ext>
            </p:extLst>
          </p:nvPr>
        </p:nvGraphicFramePr>
        <p:xfrm>
          <a:off x="2262505" y="5273410"/>
          <a:ext cx="42560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7" imgW="1727200" imgH="431846" progId="Equation.DSMT4">
                  <p:embed/>
                </p:oleObj>
              </mc:Choice>
              <mc:Fallback>
                <p:oleObj name="Equation" r:id="rId7" imgW="1727200" imgH="431846" progId="Equation.DSMT4">
                  <p:embed/>
                  <p:pic>
                    <p:nvPicPr>
                      <p:cNvPr id="4679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05" y="5273410"/>
                        <a:ext cx="42560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1946"/>
              </p:ext>
            </p:extLst>
          </p:nvPr>
        </p:nvGraphicFramePr>
        <p:xfrm>
          <a:off x="6586855" y="5330560"/>
          <a:ext cx="1460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9" imgW="584304" imgH="381139" progId="Equation.DSMT4">
                  <p:embed/>
                </p:oleObj>
              </mc:Choice>
              <mc:Fallback>
                <p:oleObj name="Equation" r:id="rId9" imgW="584304" imgH="381139" progId="Equation.DSMT4">
                  <p:embed/>
                  <p:pic>
                    <p:nvPicPr>
                      <p:cNvPr id="532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855" y="5330560"/>
                        <a:ext cx="14605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7650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五、位移电流</a:t>
            </a:r>
          </a:p>
        </p:txBody>
      </p:sp>
      <p:graphicFrame>
        <p:nvGraphicFramePr>
          <p:cNvPr id="6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41817"/>
              </p:ext>
            </p:extLst>
          </p:nvPr>
        </p:nvGraphicFramePr>
        <p:xfrm>
          <a:off x="2904333" y="2228650"/>
          <a:ext cx="18843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3" imgW="634896" imgH="381139" progId="Equation.DSMT4">
                  <p:embed/>
                </p:oleObj>
              </mc:Choice>
              <mc:Fallback>
                <p:oleObj name="Equation" r:id="rId3" imgW="634896" imgH="381139" progId="Equation.DSMT4">
                  <p:embed/>
                  <p:pic>
                    <p:nvPicPr>
                      <p:cNvPr id="7792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33" y="2228650"/>
                        <a:ext cx="1884363" cy="1090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18986"/>
              </p:ext>
            </p:extLst>
          </p:nvPr>
        </p:nvGraphicFramePr>
        <p:xfrm>
          <a:off x="5814856" y="2232321"/>
          <a:ext cx="16621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5" imgW="571448" imgH="406492" progId="Equation.DSMT4">
                  <p:embed/>
                </p:oleObj>
              </mc:Choice>
              <mc:Fallback>
                <p:oleObj name="Equation" r:id="rId5" imgW="571448" imgH="406492" progId="Equation.DSMT4">
                  <p:embed/>
                  <p:pic>
                    <p:nvPicPr>
                      <p:cNvPr id="77918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856" y="2232321"/>
                        <a:ext cx="1662113" cy="10937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29935"/>
              </p:ext>
            </p:extLst>
          </p:nvPr>
        </p:nvGraphicFramePr>
        <p:xfrm>
          <a:off x="3383126" y="5468937"/>
          <a:ext cx="34321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7" imgW="1447696" imgH="292192" progId="Equation.DSMT4">
                  <p:embed/>
                </p:oleObj>
              </mc:Choice>
              <mc:Fallback>
                <p:oleObj name="Equation" r:id="rId7" imgW="1447696" imgH="292192" progId="Equation.DSMT4">
                  <p:embed/>
                  <p:pic>
                    <p:nvPicPr>
                      <p:cNvPr id="436585" name="Object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26" y="5468937"/>
                        <a:ext cx="34321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42331" y="11958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、位移电流强度与位移电流密度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42331" y="373876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、全电流与安培环路的一般形式</a:t>
            </a:r>
          </a:p>
        </p:txBody>
      </p:sp>
      <p:sp>
        <p:nvSpPr>
          <p:cNvPr id="13" name="Text Box 83"/>
          <p:cNvSpPr txBox="1">
            <a:spLocks noChangeArrowheads="1"/>
          </p:cNvSpPr>
          <p:nvPr/>
        </p:nvSpPr>
        <p:spPr bwMode="auto">
          <a:xfrm>
            <a:off x="1605920" y="4513263"/>
            <a:ext cx="6986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全电流</a:t>
            </a:r>
            <a:r>
              <a:rPr lang="en-US" altLang="zh-CN" sz="2800" b="1" i="0" dirty="0">
                <a:solidFill>
                  <a:schemeClr val="bg1"/>
                </a:solidFill>
              </a:rPr>
              <a:t>=</a:t>
            </a:r>
            <a:r>
              <a:rPr lang="zh-CN" altLang="en-US" sz="2800" b="1" i="0" dirty="0">
                <a:solidFill>
                  <a:schemeClr val="bg1"/>
                </a:solidFill>
              </a:rPr>
              <a:t>电荷运动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传导</a:t>
            </a:r>
            <a:r>
              <a:rPr lang="en-US" altLang="zh-CN" sz="2800" b="1" i="0" dirty="0">
                <a:solidFill>
                  <a:schemeClr val="bg1"/>
                </a:solidFill>
              </a:rPr>
              <a:t>+</a:t>
            </a:r>
            <a:r>
              <a:rPr lang="zh-CN" altLang="en-US" sz="2800" b="1" i="0" dirty="0">
                <a:solidFill>
                  <a:schemeClr val="bg1"/>
                </a:solidFill>
              </a:rPr>
              <a:t>运流</a:t>
            </a:r>
            <a:r>
              <a:rPr lang="en-US" altLang="zh-CN" sz="2800" b="1" i="0" dirty="0">
                <a:solidFill>
                  <a:schemeClr val="bg1"/>
                </a:solidFill>
              </a:rPr>
              <a:t>)+</a:t>
            </a:r>
            <a:r>
              <a:rPr lang="zh-CN" altLang="en-US" sz="2800" b="1" i="0" dirty="0">
                <a:solidFill>
                  <a:schemeClr val="bg1"/>
                </a:solidFill>
              </a:rPr>
              <a:t>位移电流。</a:t>
            </a:r>
          </a:p>
        </p:txBody>
      </p:sp>
    </p:spTree>
    <p:extLst>
      <p:ext uri="{BB962C8B-B14F-4D97-AF65-F5344CB8AC3E}">
        <p14:creationId xmlns:p14="http://schemas.microsoft.com/office/powerpoint/2010/main" val="40201319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178" y="4454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六、麦克斯韦方程组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2331" y="1195868"/>
            <a:ext cx="313530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、积分形式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915354" y="1918181"/>
            <a:ext cx="5059363" cy="4724400"/>
            <a:chOff x="920" y="865"/>
            <a:chExt cx="3187" cy="2976"/>
          </a:xfrm>
        </p:grpSpPr>
        <p:graphicFrame>
          <p:nvGraphicFramePr>
            <p:cNvPr id="6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307199"/>
                </p:ext>
              </p:extLst>
            </p:nvPr>
          </p:nvGraphicFramePr>
          <p:xfrm>
            <a:off x="920" y="865"/>
            <a:ext cx="263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6" name="Equation" r:id="rId3" imgW="1625600" imgH="279308" progId="Equation.DSMT4">
                    <p:embed/>
                  </p:oleObj>
                </mc:Choice>
                <mc:Fallback>
                  <p:oleObj name="Equation" r:id="rId3" imgW="1625600" imgH="279308" progId="Equation.DSMT4">
                    <p:embed/>
                    <p:pic>
                      <p:nvPicPr>
                        <p:cNvPr id="91141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865"/>
                          <a:ext cx="263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785337"/>
                </p:ext>
              </p:extLst>
            </p:nvPr>
          </p:nvGraphicFramePr>
          <p:xfrm>
            <a:off x="927" y="2116"/>
            <a:ext cx="119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7" name="Equation" r:id="rId5" imgW="749352" imgH="292192" progId="Equation.DSMT4">
                    <p:embed/>
                  </p:oleObj>
                </mc:Choice>
                <mc:Fallback>
                  <p:oleObj name="Equation" r:id="rId5" imgW="749352" imgH="292192" progId="Equation.DSMT4">
                    <p:embed/>
                    <p:pic>
                      <p:nvPicPr>
                        <p:cNvPr id="91142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2116"/>
                          <a:ext cx="119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695087"/>
                </p:ext>
              </p:extLst>
            </p:nvPr>
          </p:nvGraphicFramePr>
          <p:xfrm>
            <a:off x="953" y="2587"/>
            <a:ext cx="3154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Equation" r:id="rId7" imgW="2248056" imgH="901515" progId="Equation.DSMT4">
                    <p:embed/>
                  </p:oleObj>
                </mc:Choice>
                <mc:Fallback>
                  <p:oleObj name="Equation" r:id="rId7" imgW="2248056" imgH="901515" progId="Equation.DSMT4">
                    <p:embed/>
                    <p:pic>
                      <p:nvPicPr>
                        <p:cNvPr id="9114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2587"/>
                          <a:ext cx="3154" cy="1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702296"/>
                </p:ext>
              </p:extLst>
            </p:nvPr>
          </p:nvGraphicFramePr>
          <p:xfrm>
            <a:off x="922" y="1379"/>
            <a:ext cx="2781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Equation" r:id="rId9" imgW="1866952" imgH="406492" progId="Equation.DSMT4">
                    <p:embed/>
                  </p:oleObj>
                </mc:Choice>
                <mc:Fallback>
                  <p:oleObj name="Equation" r:id="rId9" imgW="1866952" imgH="406492" progId="Equation.DSMT4">
                    <p:embed/>
                    <p:pic>
                      <p:nvPicPr>
                        <p:cNvPr id="91146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379"/>
                          <a:ext cx="2781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949440" y="1195867"/>
            <a:ext cx="40497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、微分形式</a:t>
            </a:r>
          </a:p>
        </p:txBody>
      </p:sp>
      <p:grpSp>
        <p:nvGrpSpPr>
          <p:cNvPr id="13" name="组合 13"/>
          <p:cNvGrpSpPr>
            <a:grpSpLocks/>
          </p:cNvGrpSpPr>
          <p:nvPr/>
        </p:nvGrpSpPr>
        <p:grpSpPr bwMode="auto">
          <a:xfrm>
            <a:off x="7115175" y="2008669"/>
            <a:ext cx="2585402" cy="3241982"/>
            <a:chOff x="2398078" y="1005098"/>
            <a:chExt cx="2585402" cy="3241325"/>
          </a:xfrm>
        </p:grpSpPr>
        <p:graphicFrame>
          <p:nvGraphicFramePr>
            <p:cNvPr id="14" name="Object 65"/>
            <p:cNvGraphicFramePr>
              <a:graphicFrameLocks noChangeAspect="1"/>
            </p:cNvGraphicFramePr>
            <p:nvPr/>
          </p:nvGraphicFramePr>
          <p:xfrm>
            <a:off x="2414730" y="1005098"/>
            <a:ext cx="1563688" cy="603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0" name="Equation" r:id="rId11" imgW="622456" imgH="241485" progId="Equation.DSMT4">
                    <p:embed/>
                  </p:oleObj>
                </mc:Choice>
                <mc:Fallback>
                  <p:oleObj name="Equation" r:id="rId11" imgW="622456" imgH="241485" progId="Equation.DSMT4">
                    <p:embed/>
                    <p:pic>
                      <p:nvPicPr>
                        <p:cNvPr id="9217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730" y="1005098"/>
                          <a:ext cx="1563688" cy="603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9"/>
            <p:cNvGraphicFramePr>
              <a:graphicFrameLocks noChangeAspect="1"/>
            </p:cNvGraphicFramePr>
            <p:nvPr/>
          </p:nvGraphicFramePr>
          <p:xfrm>
            <a:off x="2402840" y="2671656"/>
            <a:ext cx="1460500" cy="47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1" name="Equation" r:id="rId13" imgW="546152" imgH="190361" progId="Equation.DSMT4">
                    <p:embed/>
                  </p:oleObj>
                </mc:Choice>
                <mc:Fallback>
                  <p:oleObj name="Equation" r:id="rId13" imgW="546152" imgH="190361" progId="Equation.DSMT4">
                    <p:embed/>
                    <p:pic>
                      <p:nvPicPr>
                        <p:cNvPr id="92171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840" y="2671656"/>
                          <a:ext cx="1460500" cy="47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2"/>
            <p:cNvGraphicFramePr>
              <a:graphicFrameLocks noChangeAspect="1"/>
            </p:cNvGraphicFramePr>
            <p:nvPr/>
          </p:nvGraphicFramePr>
          <p:xfrm>
            <a:off x="2408555" y="3232040"/>
            <a:ext cx="2574925" cy="1014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2" name="Equation" r:id="rId15" imgW="1054152" imgH="406492" progId="Equation.DSMT4">
                    <p:embed/>
                  </p:oleObj>
                </mc:Choice>
                <mc:Fallback>
                  <p:oleObj name="Equation" r:id="rId15" imgW="1054152" imgH="406492" progId="Equation.DSMT4">
                    <p:embed/>
                    <p:pic>
                      <p:nvPicPr>
                        <p:cNvPr id="9217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555" y="3232040"/>
                          <a:ext cx="2574925" cy="1014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2"/>
            <p:cNvGraphicFramePr>
              <a:graphicFrameLocks noChangeAspect="1"/>
            </p:cNvGraphicFramePr>
            <p:nvPr/>
          </p:nvGraphicFramePr>
          <p:xfrm>
            <a:off x="2398078" y="1616745"/>
            <a:ext cx="2176463" cy="987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3" name="Equation" r:id="rId17" imgW="838096" imgH="406492" progId="Equation.DSMT4">
                    <p:embed/>
                  </p:oleObj>
                </mc:Choice>
                <mc:Fallback>
                  <p:oleObj name="Equation" r:id="rId17" imgW="838096" imgH="406492" progId="Equation.DSMT4">
                    <p:embed/>
                    <p:pic>
                      <p:nvPicPr>
                        <p:cNvPr id="92174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078" y="1616745"/>
                          <a:ext cx="2176463" cy="987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308213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8321" y="31076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七、平面电磁波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57039"/>
              </p:ext>
            </p:extLst>
          </p:nvPr>
        </p:nvGraphicFramePr>
        <p:xfrm>
          <a:off x="3975100" y="1056958"/>
          <a:ext cx="3432275" cy="2117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Equation" r:id="rId3" imgW="1358952" imgH="876161" progId="Equation.DSMT4">
                  <p:embed/>
                </p:oleObj>
              </mc:Choice>
              <mc:Fallback>
                <p:oleObj name="Equation" r:id="rId3" imgW="1358952" imgH="876161" progId="Equation.DSMT4">
                  <p:embed/>
                  <p:pic>
                    <p:nvPicPr>
                      <p:cNvPr id="118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056958"/>
                        <a:ext cx="3432275" cy="2117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43305" y="3384546"/>
            <a:ext cx="3529965" cy="1011237"/>
            <a:chOff x="1043305" y="3384546"/>
            <a:chExt cx="3529965" cy="1011237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4296679"/>
                </p:ext>
              </p:extLst>
            </p:nvPr>
          </p:nvGraphicFramePr>
          <p:xfrm>
            <a:off x="2985770" y="3384546"/>
            <a:ext cx="1587500" cy="1011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3" name="Equation" r:id="rId5" imgW="673048" imgH="444315" progId="Equation.DSMT4">
                    <p:embed/>
                  </p:oleObj>
                </mc:Choice>
                <mc:Fallback>
                  <p:oleObj name="Equation" r:id="rId5" imgW="673048" imgH="444315" progId="Equation.DSMT4">
                    <p:embed/>
                    <p:pic>
                      <p:nvPicPr>
                        <p:cNvPr id="11878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770" y="3384546"/>
                          <a:ext cx="1587500" cy="1011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043305" y="3630609"/>
              <a:ext cx="14954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0" dirty="0">
                  <a:solidFill>
                    <a:srgbClr val="FFFF00"/>
                  </a:solidFill>
                </a:rPr>
                <a:t>1.  </a:t>
              </a:r>
              <a:r>
                <a:rPr lang="zh-CN" altLang="en-US" sz="2800" b="1" i="0" dirty="0">
                  <a:solidFill>
                    <a:srgbClr val="FFFF00"/>
                  </a:solidFill>
                </a:rPr>
                <a:t>波速</a:t>
              </a: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3305" y="4673909"/>
            <a:ext cx="615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2.  </a:t>
            </a:r>
            <a:r>
              <a:rPr lang="zh-CN" altLang="en-US" sz="2800" b="1" i="0" dirty="0">
                <a:solidFill>
                  <a:srgbClr val="FFFF00"/>
                </a:solidFill>
              </a:rPr>
              <a:t>电场和磁场的关系：</a:t>
            </a:r>
            <a:endParaRPr lang="zh-CN" altLang="en-US" sz="2800" i="0" dirty="0">
              <a:solidFill>
                <a:srgbClr val="FFFF00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019260"/>
              </p:ext>
            </p:extLst>
          </p:nvPr>
        </p:nvGraphicFramePr>
        <p:xfrm>
          <a:off x="2072798" y="5656398"/>
          <a:ext cx="2047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Equation" r:id="rId7" imgW="787504" imgH="241485" progId="Equation.DSMT4">
                  <p:embed/>
                </p:oleObj>
              </mc:Choice>
              <mc:Fallback>
                <p:oleObj name="Equation" r:id="rId7" imgW="787504" imgH="241485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798" y="5656398"/>
                        <a:ext cx="2047875" cy="660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419533" y="3652119"/>
            <a:ext cx="3371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3.  </a:t>
            </a:r>
            <a:r>
              <a:rPr lang="zh-CN" altLang="en-US" sz="2800" b="1" i="0" dirty="0">
                <a:solidFill>
                  <a:srgbClr val="FFFF00"/>
                </a:solidFill>
              </a:rPr>
              <a:t>电磁波是横波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419533" y="4420239"/>
            <a:ext cx="5224145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4. </a:t>
            </a:r>
            <a:r>
              <a:rPr lang="zh-CN" altLang="en-US" sz="2800" b="1" i="0" dirty="0">
                <a:solidFill>
                  <a:srgbClr val="FFFF00"/>
                </a:solidFill>
              </a:rPr>
              <a:t>电磁波的能流密度</a:t>
            </a:r>
            <a:r>
              <a:rPr lang="en-US" altLang="zh-CN" sz="2800" b="1" i="0" dirty="0">
                <a:solidFill>
                  <a:srgbClr val="FFFF00"/>
                </a:solidFill>
              </a:rPr>
              <a:t>(</a:t>
            </a:r>
            <a:r>
              <a:rPr lang="zh-CN" altLang="en-US" sz="2800" b="1" i="0" dirty="0">
                <a:solidFill>
                  <a:srgbClr val="FFFF00"/>
                </a:solidFill>
              </a:rPr>
              <a:t>波强</a:t>
            </a:r>
            <a:r>
              <a:rPr lang="en-US" altLang="zh-CN" sz="2800" b="1" i="0" dirty="0">
                <a:solidFill>
                  <a:srgbClr val="FFFF00"/>
                </a:solidFill>
              </a:rPr>
              <a:t>)—</a:t>
            </a:r>
            <a:r>
              <a:rPr lang="zh-CN" altLang="en-US" sz="2800" b="1" i="0" dirty="0">
                <a:solidFill>
                  <a:srgbClr val="FFFF00"/>
                </a:solidFill>
              </a:rPr>
              <a:t>坡印廷矢量：</a:t>
            </a:r>
          </a:p>
        </p:txBody>
      </p:sp>
      <p:graphicFrame>
        <p:nvGraphicFramePr>
          <p:cNvPr id="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8333"/>
              </p:ext>
            </p:extLst>
          </p:nvPr>
        </p:nvGraphicFramePr>
        <p:xfrm>
          <a:off x="7952106" y="5916226"/>
          <a:ext cx="19288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9" imgW="660607" imgH="203246" progId="Equation.DSMT4">
                  <p:embed/>
                </p:oleObj>
              </mc:Choice>
              <mc:Fallback>
                <p:oleObj name="Equation" r:id="rId9" imgW="660607" imgH="203246" progId="Equation.DSMT4">
                  <p:embed/>
                  <p:pic>
                    <p:nvPicPr>
                      <p:cNvPr id="8294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2106" y="5916226"/>
                        <a:ext cx="1928813" cy="6302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0387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75539" y="426744"/>
            <a:ext cx="5214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十六 章  早期量子论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0858" y="13090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一、黑体辐射与能量子假设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33" y="1704682"/>
            <a:ext cx="3200533" cy="2735238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095692" y="2038760"/>
            <a:ext cx="3817938" cy="1496104"/>
            <a:chOff x="1095692" y="2038760"/>
            <a:chExt cx="3817938" cy="1496104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095692" y="2038760"/>
              <a:ext cx="3352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i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、维恩位移定律：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710488"/>
                </p:ext>
              </p:extLst>
            </p:nvPr>
          </p:nvGraphicFramePr>
          <p:xfrm>
            <a:off x="3313430" y="2928439"/>
            <a:ext cx="1600200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8" name="Equation" r:id="rId4" imgW="533169" imgH="228501" progId="Equation.DSMT4">
                    <p:embed/>
                  </p:oleObj>
                </mc:Choice>
                <mc:Fallback>
                  <p:oleObj name="Equation" r:id="rId4" imgW="533169" imgH="228501" progId="Equation.DSMT4">
                    <p:embed/>
                    <p:pic>
                      <p:nvPicPr>
                        <p:cNvPr id="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3430" y="2928439"/>
                          <a:ext cx="1600200" cy="60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68"/>
          <p:cNvGrpSpPr>
            <a:grpSpLocks/>
          </p:cNvGrpSpPr>
          <p:nvPr/>
        </p:nvGrpSpPr>
        <p:grpSpPr bwMode="auto">
          <a:xfrm>
            <a:off x="1641158" y="3745125"/>
            <a:ext cx="4529137" cy="531813"/>
            <a:chOff x="317" y="2968"/>
            <a:chExt cx="2853" cy="335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04284"/>
                </p:ext>
              </p:extLst>
            </p:nvPr>
          </p:nvGraphicFramePr>
          <p:xfrm>
            <a:off x="1000" y="2968"/>
            <a:ext cx="21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9" name="Equation" r:id="rId6" imgW="1384300" imgH="203200" progId="Equation.DSMT4">
                    <p:embed/>
                  </p:oleObj>
                </mc:Choice>
                <mc:Fallback>
                  <p:oleObj name="Equation" r:id="rId6" imgW="1384300" imgH="203200" progId="Equation.DSMT4">
                    <p:embed/>
                    <p:pic>
                      <p:nvPicPr>
                        <p:cNvPr id="112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2968"/>
                          <a:ext cx="217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" y="2976"/>
              <a:ext cx="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i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常量： </a:t>
              </a: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37285" y="4575792"/>
            <a:ext cx="4352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、普朗克能量子假设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4950"/>
              </p:ext>
            </p:extLst>
          </p:nvPr>
        </p:nvGraphicFramePr>
        <p:xfrm>
          <a:off x="2771774" y="5369353"/>
          <a:ext cx="38925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0" name="Equation" r:id="rId8" imgW="1434477" imgH="215806" progId="Equation.DSMT4">
                  <p:embed/>
                </p:oleObj>
              </mc:Choice>
              <mc:Fallback>
                <p:oleObj name="Equation" r:id="rId8" imgW="1434477" imgH="215806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4" y="5369353"/>
                        <a:ext cx="38925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025"/>
              </p:ext>
            </p:extLst>
          </p:nvPr>
        </p:nvGraphicFramePr>
        <p:xfrm>
          <a:off x="4370070" y="6105580"/>
          <a:ext cx="3640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1" name="Equation" r:id="rId10" imgW="1167893" imgH="203112" progId="Equation.DSMT4">
                  <p:embed/>
                </p:oleObj>
              </mc:Choice>
              <mc:Fallback>
                <p:oleObj name="Equation" r:id="rId10" imgW="1167893" imgH="203112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70" y="6105580"/>
                        <a:ext cx="36401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6"/>
          <p:cNvSpPr>
            <a:spLocks noChangeArrowheads="1"/>
          </p:cNvSpPr>
          <p:nvPr/>
        </p:nvSpPr>
        <p:spPr bwMode="auto">
          <a:xfrm>
            <a:off x="1737995" y="6088118"/>
            <a:ext cx="263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  <a:latin typeface="宋体" panose="02010600030101010101" pitchFamily="2" charset="-122"/>
              </a:rPr>
              <a:t>普朗克常数：</a:t>
            </a:r>
          </a:p>
        </p:txBody>
      </p:sp>
    </p:spTree>
    <p:extLst>
      <p:ext uri="{BB962C8B-B14F-4D97-AF65-F5344CB8AC3E}">
        <p14:creationId xmlns:p14="http://schemas.microsoft.com/office/powerpoint/2010/main" val="12024703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818" y="37437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二、光电效应与光子理论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6652" y="1104040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、光电效应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77" y="560080"/>
            <a:ext cx="4105651" cy="374966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664212" y="2434915"/>
            <a:ext cx="4640897" cy="1020763"/>
            <a:chOff x="1664212" y="2434915"/>
            <a:chExt cx="4640897" cy="1020763"/>
          </a:xfrm>
        </p:grpSpPr>
        <p:graphicFrame>
          <p:nvGraphicFramePr>
            <p:cNvPr id="6" name="Object 1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446423"/>
                </p:ext>
              </p:extLst>
            </p:nvPr>
          </p:nvGraphicFramePr>
          <p:xfrm>
            <a:off x="4223897" y="2434915"/>
            <a:ext cx="2081212" cy="1020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8" name="Equation" r:id="rId4" imgW="790560" imgH="371475" progId="Equation.DSMT4">
                    <p:embed/>
                  </p:oleObj>
                </mc:Choice>
                <mc:Fallback>
                  <p:oleObj name="Equation" r:id="rId4" imgW="790560" imgH="371475" progId="Equation.DSMT4">
                    <p:embed/>
                    <p:pic>
                      <p:nvPicPr>
                        <p:cNvPr id="912527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897" y="2434915"/>
                          <a:ext cx="2081212" cy="102076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CCFF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664212" y="2683687"/>
              <a:ext cx="33521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i="0" dirty="0">
                  <a:solidFill>
                    <a:schemeClr val="bg1"/>
                  </a:solidFill>
                  <a:latin typeface="宋体" panose="02010600030101010101" pitchFamily="2" charset="-122"/>
                </a:rPr>
                <a:t>遏止电压：</a:t>
              </a: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15266" y="3998705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、光子理论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60212"/>
              </p:ext>
            </p:extLst>
          </p:nvPr>
        </p:nvGraphicFramePr>
        <p:xfrm>
          <a:off x="2193607" y="5071753"/>
          <a:ext cx="27114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6" imgW="981180" imgH="352335" progId="Equation.3">
                  <p:embed/>
                </p:oleObj>
              </mc:Choice>
              <mc:Fallback>
                <p:oleObj name="公式" r:id="rId6" imgW="981180" imgH="352335" progId="Equation.3">
                  <p:embed/>
                  <p:pic>
                    <p:nvPicPr>
                      <p:cNvPr id="91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607" y="5071753"/>
                        <a:ext cx="2711450" cy="1047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759132" y="5045376"/>
            <a:ext cx="3473450" cy="1093788"/>
            <a:chOff x="3157" y="2992"/>
            <a:chExt cx="2188" cy="689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157" y="3173"/>
              <a:ext cx="8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i="0" dirty="0">
                  <a:solidFill>
                    <a:schemeClr val="bg1"/>
                  </a:solidFill>
                </a:rPr>
                <a:t>逸出功</a:t>
              </a:r>
            </a:p>
          </p:txBody>
        </p:sp>
        <p:graphicFrame>
          <p:nvGraphicFramePr>
            <p:cNvPr id="12" name="Object 23"/>
            <p:cNvGraphicFramePr>
              <a:graphicFrameLocks noChangeAspect="1"/>
            </p:cNvGraphicFramePr>
            <p:nvPr/>
          </p:nvGraphicFramePr>
          <p:xfrm>
            <a:off x="4038" y="2992"/>
            <a:ext cx="1307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name="Equation" r:id="rId8" imgW="866700" imgH="409485" progId="Equation.DSMT4">
                    <p:embed/>
                  </p:oleObj>
                </mc:Choice>
                <mc:Fallback>
                  <p:oleObj name="Equation" r:id="rId8" imgW="866700" imgH="409485" progId="Equation.DSMT4">
                    <p:embed/>
                    <p:pic>
                      <p:nvPicPr>
                        <p:cNvPr id="2663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2992"/>
                          <a:ext cx="1307" cy="68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20915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1818" y="37437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三、康普顿散射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6652" y="1104040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、光子与自由电子弹性碰撞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123" y="893485"/>
            <a:ext cx="3377477" cy="3548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43" y="2051175"/>
            <a:ext cx="4982762" cy="44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167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2812" y="169402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、康普顿散射公式</a:t>
            </a: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231789"/>
              </p:ext>
            </p:extLst>
          </p:nvPr>
        </p:nvGraphicFramePr>
        <p:xfrm>
          <a:off x="3581400" y="959238"/>
          <a:ext cx="2795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1228770" imgH="409485" progId="Equation.DSMT4">
                  <p:embed/>
                </p:oleObj>
              </mc:Choice>
              <mc:Fallback>
                <p:oleObj name="Equation" r:id="rId3" imgW="1228770" imgH="409485" progId="Equation.DSMT4">
                  <p:embed/>
                  <p:pic>
                    <p:nvPicPr>
                      <p:cNvPr id="491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59238"/>
                        <a:ext cx="2795588" cy="1079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1658" y="234957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四、氢原子光谱与玻尔理论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0606" y="3012744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、氢原子光谱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94460"/>
              </p:ext>
            </p:extLst>
          </p:nvPr>
        </p:nvGraphicFramePr>
        <p:xfrm>
          <a:off x="3176587" y="3764358"/>
          <a:ext cx="28178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5" imgW="1180980" imgH="342900" progId="Equation.DSMT4">
                  <p:embed/>
                </p:oleObj>
              </mc:Choice>
              <mc:Fallback>
                <p:oleObj name="Equation" r:id="rId5" imgW="1180980" imgH="342900" progId="Equation.DSMT4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7" y="3764358"/>
                        <a:ext cx="2817813" cy="8937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86585" y="4886514"/>
            <a:ext cx="7419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800" b="1" i="0" dirty="0">
                <a:solidFill>
                  <a:schemeClr val="bg1"/>
                </a:solidFill>
              </a:rPr>
              <a:t>       </a:t>
            </a:r>
            <a:r>
              <a:rPr lang="en-US" altLang="zh-CN" sz="2400" b="1" dirty="0">
                <a:solidFill>
                  <a:srgbClr val="00FF00"/>
                </a:solidFill>
              </a:rPr>
              <a:t>k=1</a:t>
            </a:r>
            <a:r>
              <a:rPr lang="en-US" altLang="zh-CN" sz="2400" b="1" dirty="0">
                <a:solidFill>
                  <a:schemeClr val="bg1"/>
                </a:solidFill>
              </a:rPr>
              <a:t>,   n=2,3,…,    </a:t>
            </a:r>
            <a:r>
              <a:rPr lang="en-US" altLang="zh-CN" sz="2400" b="1" dirty="0">
                <a:solidFill>
                  <a:srgbClr val="00FF00"/>
                </a:solidFill>
              </a:rPr>
              <a:t> </a:t>
            </a:r>
            <a:r>
              <a:rPr lang="zh-CN" altLang="zh-CN" sz="2400" b="1" i="0" dirty="0">
                <a:solidFill>
                  <a:srgbClr val="00FF00"/>
                </a:solidFill>
              </a:rPr>
              <a:t>赖曼系</a:t>
            </a:r>
            <a:r>
              <a:rPr lang="zh-CN" altLang="zh-CN" sz="2400" b="1" i="0" dirty="0">
                <a:solidFill>
                  <a:schemeClr val="bg1"/>
                </a:solidFill>
              </a:rPr>
              <a:t>(紫外区);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bg1"/>
                </a:solidFill>
              </a:rPr>
              <a:t>        </a:t>
            </a:r>
            <a:r>
              <a:rPr lang="en-US" altLang="zh-CN" sz="2400" b="1" dirty="0">
                <a:solidFill>
                  <a:srgbClr val="00FF00"/>
                </a:solidFill>
              </a:rPr>
              <a:t>k=2</a:t>
            </a:r>
            <a:r>
              <a:rPr lang="en-US" altLang="zh-CN" sz="2400" b="1" dirty="0">
                <a:solidFill>
                  <a:schemeClr val="bg1"/>
                </a:solidFill>
              </a:rPr>
              <a:t>,   n=3,4,…,     </a:t>
            </a:r>
            <a:r>
              <a:rPr lang="zh-CN" altLang="zh-CN" sz="2400" b="1" i="0" dirty="0">
                <a:solidFill>
                  <a:srgbClr val="00FF00"/>
                </a:solidFill>
              </a:rPr>
              <a:t>巴耳末系</a:t>
            </a:r>
            <a:r>
              <a:rPr lang="zh-CN" altLang="zh-CN" sz="2400" b="1" i="0" dirty="0">
                <a:solidFill>
                  <a:schemeClr val="bg1"/>
                </a:solidFill>
              </a:rPr>
              <a:t>(可见光区);</a:t>
            </a:r>
            <a:endParaRPr lang="en-US" altLang="zh-CN" sz="2400" b="1" i="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chemeClr val="bg1"/>
                </a:solidFill>
              </a:rPr>
              <a:t>        </a:t>
            </a:r>
            <a:r>
              <a:rPr lang="en-US" altLang="zh-CN" sz="2400" b="1" dirty="0">
                <a:solidFill>
                  <a:srgbClr val="00FF00"/>
                </a:solidFill>
              </a:rPr>
              <a:t>k=3</a:t>
            </a:r>
            <a:r>
              <a:rPr lang="en-US" altLang="zh-CN" sz="2400" b="1" dirty="0">
                <a:solidFill>
                  <a:schemeClr val="bg1"/>
                </a:solidFill>
              </a:rPr>
              <a:t>,   n=4,5,…,     </a:t>
            </a:r>
            <a:r>
              <a:rPr lang="zh-CN" altLang="zh-CN" sz="2400" b="1" i="0" dirty="0">
                <a:solidFill>
                  <a:srgbClr val="00FF00"/>
                </a:solidFill>
              </a:rPr>
              <a:t>帕邢系</a:t>
            </a:r>
            <a:r>
              <a:rPr lang="zh-CN" altLang="zh-CN" sz="2400" b="1" i="0" dirty="0">
                <a:solidFill>
                  <a:schemeClr val="bg1"/>
                </a:solidFill>
              </a:rPr>
              <a:t>(红外区);</a:t>
            </a:r>
            <a:endParaRPr lang="en-US" altLang="zh-CN" sz="2400" b="1" i="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</a:rPr>
              <a:t>          ……</a:t>
            </a:r>
          </a:p>
        </p:txBody>
      </p:sp>
      <p:sp>
        <p:nvSpPr>
          <p:cNvPr id="9" name="矩形 8"/>
          <p:cNvSpPr/>
          <p:nvPr/>
        </p:nvSpPr>
        <p:spPr>
          <a:xfrm>
            <a:off x="6376988" y="3949629"/>
            <a:ext cx="5258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(R=1.097×10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7</a:t>
            </a:r>
            <a:r>
              <a:rPr lang="en-US" altLang="zh-CN" sz="2800" b="1" dirty="0">
                <a:solidFill>
                  <a:schemeClr val="bg1"/>
                </a:solidFill>
              </a:rPr>
              <a:t>m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-1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</a:t>
            </a:r>
            <a:r>
              <a:rPr lang="zh-CN" altLang="en-US" sz="2800" b="1" dirty="0">
                <a:solidFill>
                  <a:schemeClr val="bg1"/>
                </a:solidFill>
              </a:rPr>
              <a:t>里德伯恒</a:t>
            </a:r>
            <a:r>
              <a:rPr lang="zh-CN" altLang="zh-CN" sz="2800" b="1" dirty="0">
                <a:solidFill>
                  <a:schemeClr val="bg1"/>
                </a:solidFill>
              </a:rPr>
              <a:t>量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09614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/>
          <p:nvPr/>
        </p:nvSpPr>
        <p:spPr>
          <a:xfrm>
            <a:off x="1941449" y="4502043"/>
            <a:ext cx="793407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选择题（单选、多选）、填空题、计算题、证明与推导题、问答（简答、说明、讨论）题等各种题型都可能涉及。</a:t>
            </a:r>
          </a:p>
        </p:txBody>
      </p:sp>
      <p:sp>
        <p:nvSpPr>
          <p:cNvPr id="8" name="矩形 7"/>
          <p:cNvSpPr/>
          <p:nvPr/>
        </p:nvSpPr>
        <p:spPr>
          <a:xfrm>
            <a:off x="680323" y="338572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一、考试内容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851130" y="381595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二、考试题型</a:t>
            </a:r>
          </a:p>
        </p:txBody>
      </p:sp>
      <p:sp>
        <p:nvSpPr>
          <p:cNvPr id="10" name="矩形 9"/>
          <p:cNvSpPr/>
          <p:nvPr/>
        </p:nvSpPr>
        <p:spPr>
          <a:xfrm>
            <a:off x="3178707" y="1053891"/>
            <a:ext cx="4152099" cy="2576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第十一章、稳恒磁场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第十二章、变化的电磁场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第十六章、早期量子论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第十七章、量子力学</a:t>
            </a:r>
          </a:p>
        </p:txBody>
      </p:sp>
    </p:spTree>
    <p:extLst>
      <p:ext uri="{BB962C8B-B14F-4D97-AF65-F5344CB8AC3E}">
        <p14:creationId xmlns:p14="http://schemas.microsoft.com/office/powerpoint/2010/main" val="424437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9806" y="350824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、玻尔氢原子理论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350962" y="1040719"/>
            <a:ext cx="288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(1)  </a:t>
            </a:r>
            <a:r>
              <a:rPr lang="zh-CN" altLang="en-US" sz="2800" b="1" i="0" dirty="0">
                <a:solidFill>
                  <a:srgbClr val="FFFF00"/>
                </a:solidFill>
              </a:rPr>
              <a:t>定态假设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8448040" y="375907"/>
            <a:ext cx="2514600" cy="2514600"/>
            <a:chOff x="3504" y="2160"/>
            <a:chExt cx="1584" cy="1584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504" y="2160"/>
              <a:ext cx="1584" cy="1584"/>
              <a:chOff x="3504" y="2160"/>
              <a:chExt cx="1584" cy="1584"/>
            </a:xfrm>
          </p:grpSpPr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1584" cy="15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4007" y="2647"/>
                <a:ext cx="617" cy="6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38" y="2880"/>
                <a:ext cx="155" cy="162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66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 anchorCtr="1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+</a:t>
                </a: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852" y="2485"/>
                <a:ext cx="927" cy="9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3659" y="2322"/>
                <a:ext cx="1313" cy="13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012" y="28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E</a:t>
                </a:r>
                <a:r>
                  <a:rPr lang="en-US" altLang="zh-CN" sz="2400" b="1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552" y="332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E</a:t>
                </a:r>
                <a:r>
                  <a:rPr lang="en-US" altLang="zh-CN" sz="2400" b="1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</p:grpSp>
        <p:sp>
          <p:nvSpPr>
            <p:cNvPr id="7" name="Oval 23"/>
            <p:cNvSpPr>
              <a:spLocks noChangeArrowheads="1"/>
            </p:cNvSpPr>
            <p:nvPr/>
          </p:nvSpPr>
          <p:spPr bwMode="auto">
            <a:xfrm>
              <a:off x="4224" y="34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" name="Oval 24"/>
            <p:cNvSpPr>
              <a:spLocks noChangeArrowheads="1"/>
            </p:cNvSpPr>
            <p:nvPr/>
          </p:nvSpPr>
          <p:spPr bwMode="auto">
            <a:xfrm>
              <a:off x="4752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4572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2746851" y="1633207"/>
            <a:ext cx="23971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i="0" baseline="-25000" dirty="0">
                <a:solidFill>
                  <a:schemeClr val="bg1"/>
                </a:solidFill>
              </a:rPr>
              <a:t>1</a:t>
            </a:r>
            <a:r>
              <a:rPr lang="en-US" altLang="zh-CN" sz="2800" i="0" dirty="0">
                <a:solidFill>
                  <a:schemeClr val="bg1"/>
                </a:solidFill>
              </a:rPr>
              <a:t> &lt; </a:t>
            </a:r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i="0" baseline="-25000" dirty="0">
                <a:solidFill>
                  <a:schemeClr val="bg1"/>
                </a:solidFill>
              </a:rPr>
              <a:t>2</a:t>
            </a:r>
            <a:r>
              <a:rPr lang="en-US" altLang="zh-CN" sz="2800" i="0" dirty="0">
                <a:solidFill>
                  <a:schemeClr val="bg1"/>
                </a:solidFill>
              </a:rPr>
              <a:t>&lt; </a:t>
            </a:r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i="0" baseline="-25000" dirty="0">
                <a:solidFill>
                  <a:schemeClr val="bg1"/>
                </a:solidFill>
              </a:rPr>
              <a:t>3</a:t>
            </a:r>
            <a:r>
              <a:rPr lang="en-US" altLang="zh-CN" sz="2800" b="1" i="0" dirty="0">
                <a:solidFill>
                  <a:schemeClr val="bg1"/>
                </a:solidFill>
              </a:rPr>
              <a:t>     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9978"/>
              </p:ext>
            </p:extLst>
          </p:nvPr>
        </p:nvGraphicFramePr>
        <p:xfrm>
          <a:off x="2133282" y="3018434"/>
          <a:ext cx="2484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公式" r:id="rId3" imgW="800010" imgH="123735" progId="Equation.3">
                  <p:embed/>
                </p:oleObj>
              </mc:Choice>
              <mc:Fallback>
                <p:oleObj name="公式" r:id="rId3" imgW="800010" imgH="123735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282" y="3018434"/>
                        <a:ext cx="24844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394142" y="2332647"/>
            <a:ext cx="443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(2)  </a:t>
            </a:r>
            <a:r>
              <a:rPr lang="zh-CN" altLang="en-US" sz="2800" b="1" i="0" dirty="0">
                <a:solidFill>
                  <a:srgbClr val="FFFF00"/>
                </a:solidFill>
              </a:rPr>
              <a:t>轨道角动量量子化假设       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31130" y="2969037"/>
            <a:ext cx="28432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量子数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en-US" altLang="zh-CN" sz="2800" b="1" i="0" dirty="0">
                <a:solidFill>
                  <a:schemeClr val="bg1"/>
                </a:solidFill>
              </a:rPr>
              <a:t>=</a:t>
            </a:r>
            <a:r>
              <a:rPr lang="en-US" altLang="zh-CN" sz="2800" i="0" dirty="0">
                <a:solidFill>
                  <a:schemeClr val="bg1"/>
                </a:solidFill>
              </a:rPr>
              <a:t>1,2,… </a:t>
            </a:r>
            <a:endParaRPr lang="en-US" altLang="zh-CN" sz="2400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473200" y="3637053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FFFF00"/>
                </a:solidFill>
              </a:rPr>
              <a:t>(3) </a:t>
            </a:r>
            <a:r>
              <a:rPr lang="zh-CN" altLang="en-US" sz="2800" b="1" i="0" dirty="0">
                <a:solidFill>
                  <a:srgbClr val="FFFF00"/>
                </a:solidFill>
              </a:rPr>
              <a:t>量子跃迁假设         </a:t>
            </a:r>
            <a:endParaRPr lang="zh-CN" altLang="en-US" sz="2400" i="0" dirty="0">
              <a:solidFill>
                <a:srgbClr val="FFFF00"/>
              </a:solidFill>
            </a:endParaRPr>
          </a:p>
        </p:txBody>
      </p:sp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154889"/>
              </p:ext>
            </p:extLst>
          </p:nvPr>
        </p:nvGraphicFramePr>
        <p:xfrm>
          <a:off x="2133282" y="4310363"/>
          <a:ext cx="19573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5" imgW="790560" imgH="371475" progId="Equation.3">
                  <p:embed/>
                </p:oleObj>
              </mc:Choice>
              <mc:Fallback>
                <p:oleObj name="Equation" r:id="rId5" imgW="790560" imgH="371475" progId="Equation.3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282" y="4310363"/>
                        <a:ext cx="19573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146" y="4295445"/>
            <a:ext cx="2862588" cy="1869445"/>
          </a:xfrm>
          <a:prstGeom prst="rect">
            <a:avLst/>
          </a:prstGeom>
        </p:spPr>
      </p:pic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1967389" y="5645055"/>
            <a:ext cx="4246562" cy="989013"/>
            <a:chOff x="1424" y="155"/>
            <a:chExt cx="2675" cy="623"/>
          </a:xfrm>
        </p:grpSpPr>
        <p:graphicFrame>
          <p:nvGraphicFramePr>
            <p:cNvPr id="34" name="Object 10"/>
            <p:cNvGraphicFramePr>
              <a:graphicFrameLocks noChangeAspect="1"/>
            </p:cNvGraphicFramePr>
            <p:nvPr/>
          </p:nvGraphicFramePr>
          <p:xfrm>
            <a:off x="1424" y="155"/>
            <a:ext cx="1503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name="Equation" r:id="rId8" imgW="943110" imgH="371475" progId="Equation.3">
                    <p:embed/>
                  </p:oleObj>
                </mc:Choice>
                <mc:Fallback>
                  <p:oleObj name="Equation" r:id="rId8" imgW="943110" imgH="371475" progId="Equation.3">
                    <p:embed/>
                    <p:pic>
                      <p:nvPicPr>
                        <p:cNvPr id="7480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155"/>
                          <a:ext cx="1503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133" y="268"/>
              <a:ext cx="9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n=</a:t>
              </a:r>
              <a:r>
                <a:rPr lang="en-US" altLang="zh-CN" sz="2800" b="1" i="0" dirty="0">
                  <a:solidFill>
                    <a:schemeClr val="bg1"/>
                  </a:solidFill>
                </a:rPr>
                <a:t>1, 2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,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4938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utoUpdateAnimBg="0"/>
      <p:bldP spid="19" grpId="0"/>
      <p:bldP spid="20" grpId="0"/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0698" y="31269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五、激光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9486" y="1102664"/>
            <a:ext cx="5081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、自发辐射与受激辐射</a:t>
            </a:r>
          </a:p>
        </p:txBody>
      </p:sp>
      <p:sp>
        <p:nvSpPr>
          <p:cNvPr id="5" name="Text Box 163"/>
          <p:cNvSpPr txBox="1">
            <a:spLocks noChangeArrowheads="1"/>
          </p:cNvSpPr>
          <p:nvPr/>
        </p:nvSpPr>
        <p:spPr bwMode="auto">
          <a:xfrm>
            <a:off x="729298" y="1896745"/>
            <a:ext cx="10141902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       </a:t>
            </a:r>
            <a:r>
              <a:rPr lang="zh-CN" altLang="en-US" sz="2800" b="1" i="0" dirty="0">
                <a:solidFill>
                  <a:srgbClr val="FFFF00"/>
                </a:solidFill>
              </a:rPr>
              <a:t>（</a:t>
            </a:r>
            <a:r>
              <a:rPr lang="en-US" altLang="zh-CN" sz="2800" b="1" i="0" dirty="0">
                <a:solidFill>
                  <a:srgbClr val="FFFF00"/>
                </a:solidFill>
              </a:rPr>
              <a:t>1</a:t>
            </a:r>
            <a:r>
              <a:rPr lang="zh-CN" altLang="en-US" sz="2800" b="1" i="0" dirty="0">
                <a:solidFill>
                  <a:srgbClr val="FFFF00"/>
                </a:solidFill>
              </a:rPr>
              <a:t>）自发辐射</a:t>
            </a:r>
            <a:r>
              <a:rPr lang="en-US" altLang="zh-CN" sz="2800" b="1" i="0" dirty="0">
                <a:solidFill>
                  <a:srgbClr val="FFFF00"/>
                </a:solidFill>
              </a:rPr>
              <a:t>: </a:t>
            </a:r>
            <a:r>
              <a:rPr lang="zh-CN" altLang="en-US" sz="2800" b="1" i="0" dirty="0">
                <a:solidFill>
                  <a:schemeClr val="bg1"/>
                </a:solidFill>
              </a:rPr>
              <a:t>自发辐射出的</a:t>
            </a:r>
            <a:r>
              <a:rPr lang="zh-CN" altLang="en-US" sz="2800" b="1" i="0" dirty="0">
                <a:solidFill>
                  <a:srgbClr val="00FF00"/>
                </a:solidFill>
              </a:rPr>
              <a:t>光子特性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频率、相位、偏振状态、传播方向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rgbClr val="00FF00"/>
                </a:solidFill>
              </a:rPr>
              <a:t>均不同</a:t>
            </a:r>
            <a:r>
              <a:rPr lang="zh-CN" altLang="en-US" sz="2800" b="1" i="0" dirty="0">
                <a:solidFill>
                  <a:schemeClr val="bg1"/>
                </a:solidFill>
              </a:rPr>
              <a:t>，所以自发辐射的光是不相干的。普通光源发光就属于自发辐射。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29298" y="3815607"/>
            <a:ext cx="990171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FF00"/>
                </a:solidFill>
              </a:rPr>
              <a:t>       （</a:t>
            </a:r>
            <a:r>
              <a:rPr lang="en-US" altLang="zh-CN" sz="2800" b="1" dirty="0">
                <a:solidFill>
                  <a:srgbClr val="FFFF00"/>
                </a:solidFill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</a:rPr>
              <a:t>）受激辐射：</a:t>
            </a:r>
            <a:r>
              <a:rPr lang="zh-CN" altLang="en-US" sz="2800" b="1" dirty="0">
                <a:solidFill>
                  <a:schemeClr val="bg1"/>
                </a:solidFill>
              </a:rPr>
              <a:t>受激辐射辐射发出的</a:t>
            </a:r>
            <a:r>
              <a:rPr lang="zh-CN" altLang="en-US" sz="2800" b="1" dirty="0">
                <a:solidFill>
                  <a:srgbClr val="FFFF00"/>
                </a:solidFill>
              </a:rPr>
              <a:t>光子特性</a:t>
            </a:r>
            <a:r>
              <a:rPr lang="en-US" altLang="zh-CN" sz="2800" b="1" dirty="0">
                <a:solidFill>
                  <a:schemeClr val="bg1"/>
                </a:solidFill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</a:rPr>
              <a:t>频率、相位、偏振状态以及传播方向</a:t>
            </a:r>
            <a:r>
              <a:rPr lang="en-US" altLang="zh-CN" sz="2800" b="1" dirty="0">
                <a:solidFill>
                  <a:schemeClr val="bg1"/>
                </a:solidFill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</a:rPr>
              <a:t>完全</a:t>
            </a:r>
            <a:r>
              <a:rPr lang="zh-CN" altLang="en-US" sz="2800" b="1" dirty="0">
                <a:solidFill>
                  <a:srgbClr val="FFFF00"/>
                </a:solidFill>
              </a:rPr>
              <a:t>相同</a:t>
            </a:r>
            <a:r>
              <a:rPr lang="zh-CN" altLang="en-US" sz="2800" b="1" dirty="0">
                <a:solidFill>
                  <a:schemeClr val="bg1"/>
                </a:solidFill>
              </a:rPr>
              <a:t>。</a:t>
            </a:r>
            <a:r>
              <a:rPr lang="zh-CN" altLang="en-US" sz="2800" b="1" i="0" dirty="0">
                <a:solidFill>
                  <a:srgbClr val="FFFF00"/>
                </a:solidFill>
              </a:rPr>
              <a:t>受激辐射是形成激光的基础。</a:t>
            </a:r>
          </a:p>
        </p:txBody>
      </p:sp>
    </p:spTree>
    <p:extLst>
      <p:ext uri="{BB962C8B-B14F-4D97-AF65-F5344CB8AC3E}">
        <p14:creationId xmlns:p14="http://schemas.microsoft.com/office/powerpoint/2010/main" val="16470873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98366" y="432104"/>
            <a:ext cx="6884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、粒子数反转是产生激光的必要条件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898366" y="1213485"/>
            <a:ext cx="10383837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         </a:t>
            </a:r>
            <a:r>
              <a:rPr lang="zh-CN" altLang="en-US" sz="2800" b="1" i="0" dirty="0">
                <a:solidFill>
                  <a:srgbClr val="FFFF00"/>
                </a:solidFill>
              </a:rPr>
              <a:t>实现粒子数反转的条件：</a:t>
            </a: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>
                <a:solidFill>
                  <a:srgbClr val="FFFF00"/>
                </a:solidFill>
              </a:rPr>
              <a:t>有激励源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也称为抽运或泵浦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chemeClr val="bg1"/>
                </a:solidFill>
              </a:rPr>
              <a:t>；（</a:t>
            </a:r>
            <a:r>
              <a:rPr lang="en-US" altLang="zh-CN" sz="2800" b="1" i="0" dirty="0">
                <a:solidFill>
                  <a:schemeClr val="bg1"/>
                </a:solidFill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>
                <a:solidFill>
                  <a:srgbClr val="FFFF00"/>
                </a:solidFill>
              </a:rPr>
              <a:t>有能实现粒子数反转的工作物质</a:t>
            </a:r>
            <a:r>
              <a:rPr lang="zh-CN" altLang="en-US" sz="2800" b="1" i="0" dirty="0">
                <a:solidFill>
                  <a:schemeClr val="bg1"/>
                </a:solidFill>
              </a:rPr>
              <a:t>（适当的能级结构）。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9646" y="2728264"/>
            <a:ext cx="6884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、光学谐振腔的作用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98366" y="3479165"/>
            <a:ext cx="10383837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      （</a:t>
            </a:r>
            <a:r>
              <a:rPr lang="en-US" altLang="zh-CN" sz="2800" b="1" i="0" dirty="0">
                <a:solidFill>
                  <a:schemeClr val="bg1"/>
                </a:solidFill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>
                <a:solidFill>
                  <a:srgbClr val="FFFF00"/>
                </a:solidFill>
              </a:rPr>
              <a:t>产生和维持光放大</a:t>
            </a:r>
            <a:r>
              <a:rPr lang="zh-CN" altLang="en-US" sz="2800" b="1" i="0" dirty="0">
                <a:solidFill>
                  <a:schemeClr val="bg1"/>
                </a:solidFill>
              </a:rPr>
              <a:t>；（</a:t>
            </a:r>
            <a:r>
              <a:rPr lang="en-US" altLang="zh-CN" sz="2800" b="1" i="0" dirty="0">
                <a:solidFill>
                  <a:schemeClr val="bg1"/>
                </a:solidFill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>
                <a:solidFill>
                  <a:srgbClr val="FFFF00"/>
                </a:solidFill>
              </a:rPr>
              <a:t>改善激光的方向性；</a:t>
            </a: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3</a:t>
            </a:r>
            <a:r>
              <a:rPr lang="zh-CN" altLang="en-US" sz="2800" b="1" i="0" dirty="0">
                <a:solidFill>
                  <a:schemeClr val="bg1"/>
                </a:solidFill>
              </a:rPr>
              <a:t>）</a:t>
            </a:r>
            <a:r>
              <a:rPr lang="zh-CN" altLang="en-US" sz="2800" b="1" i="0" dirty="0">
                <a:solidFill>
                  <a:srgbClr val="FFFF00"/>
                </a:solidFill>
              </a:rPr>
              <a:t>改善激光的单色性</a:t>
            </a:r>
            <a:r>
              <a:rPr lang="zh-CN" altLang="en-US" sz="2800" b="1" i="0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0766" y="4791074"/>
            <a:ext cx="6884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、激光器的构成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28889"/>
          <a:stretch/>
        </p:blipFill>
        <p:spPr>
          <a:xfrm>
            <a:off x="4289663" y="5174604"/>
            <a:ext cx="5460957" cy="14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74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  <p:bldP spid="6" grpId="0" build="p" autoUpdateAnimBg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75539" y="426744"/>
            <a:ext cx="5214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十七 章  量子力学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7364" y="117575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一、德布罗意波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4411" y="1823387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、德布罗意波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003550" y="2609628"/>
            <a:ext cx="4881563" cy="1662112"/>
            <a:chOff x="1837" y="3077"/>
            <a:chExt cx="3075" cy="1047"/>
          </a:xfrm>
        </p:grpSpPr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1858" y="3077"/>
              <a:ext cx="1188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bg1"/>
                  </a:solidFill>
                </a:rPr>
                <a:t>E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=</a:t>
              </a:r>
              <a:r>
                <a:rPr lang="en-US" altLang="zh-CN" sz="2800" b="1" i="1" dirty="0">
                  <a:solidFill>
                    <a:schemeClr val="bg1"/>
                  </a:solidFill>
                </a:rPr>
                <a:t>mc</a:t>
              </a:r>
              <a:r>
                <a:rPr lang="en-US" altLang="zh-CN" sz="2800" b="1" i="1" baseline="30000" dirty="0">
                  <a:solidFill>
                    <a:schemeClr val="bg1"/>
                  </a:solidFill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=</a:t>
              </a:r>
              <a:r>
                <a:rPr lang="en-US" altLang="zh-CN" sz="2800" b="1" i="1" dirty="0" err="1">
                  <a:solidFill>
                    <a:schemeClr val="bg1"/>
                  </a:solidFill>
                </a:rPr>
                <a:t>hv</a:t>
              </a:r>
              <a:r>
                <a:rPr lang="en-US" altLang="zh-CN" sz="2800" b="1" i="1" dirty="0">
                  <a:solidFill>
                    <a:schemeClr val="bg1"/>
                  </a:solidFill>
                </a:rPr>
                <a:t> </a:t>
              </a:r>
              <a:endParaRPr lang="en-US" altLang="zh-CN" sz="2800" i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373312"/>
                </p:ext>
              </p:extLst>
            </p:nvPr>
          </p:nvGraphicFramePr>
          <p:xfrm>
            <a:off x="1837" y="3481"/>
            <a:ext cx="125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2" name="公式" r:id="rId3" imgW="743040" imgH="362040" progId="Equation.3">
                    <p:embed/>
                  </p:oleObj>
                </mc:Choice>
                <mc:Fallback>
                  <p:oleObj name="公式" r:id="rId3" imgW="743040" imgH="362040" progId="Equation.3">
                    <p:embed/>
                    <p:pic>
                      <p:nvPicPr>
                        <p:cNvPr id="615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481"/>
                          <a:ext cx="1258" cy="6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5"/>
            <p:cNvGraphicFramePr>
              <a:graphicFrameLocks noChangeAspect="1"/>
            </p:cNvGraphicFramePr>
            <p:nvPr/>
          </p:nvGraphicFramePr>
          <p:xfrm>
            <a:off x="3682" y="3095"/>
            <a:ext cx="1230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公式" r:id="rId5" imgW="790560" imgH="600075" progId="Equation.3">
                    <p:embed/>
                  </p:oleObj>
                </mc:Choice>
                <mc:Fallback>
                  <p:oleObj name="公式" r:id="rId5" imgW="790560" imgH="600075" progId="Equation.3">
                    <p:embed/>
                    <p:pic>
                      <p:nvPicPr>
                        <p:cNvPr id="6156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2" y="3095"/>
                          <a:ext cx="1230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116011" y="4505627"/>
            <a:ext cx="3352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  <a:latin typeface="宋体" panose="02010600030101010101" pitchFamily="2" charset="-122"/>
              </a:rPr>
              <a:t>、统计解释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1760" y="5262734"/>
            <a:ext cx="968247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/>
              <a:t>       </a:t>
            </a:r>
            <a:r>
              <a:rPr lang="zh-CN" altLang="en-US" b="1" dirty="0">
                <a:solidFill>
                  <a:schemeClr val="bg1"/>
                </a:solidFill>
              </a:rPr>
              <a:t>德布罗意波为概率波，</a:t>
            </a:r>
            <a:r>
              <a:rPr lang="zh-CN" altLang="en-US" sz="2800" b="1" i="0" dirty="0">
                <a:solidFill>
                  <a:schemeClr val="bg1"/>
                </a:solidFill>
              </a:rPr>
              <a:t>在某处德布罗意波的强度与粒子在该处附近出现的概率成正比 。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4057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27684" y="40359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二、测不准关系（不确定原理）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874529"/>
              </p:ext>
            </p:extLst>
          </p:nvPr>
        </p:nvGraphicFramePr>
        <p:xfrm>
          <a:off x="5731828" y="1320165"/>
          <a:ext cx="1993745" cy="10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3" imgW="704970" imgH="380910" progId="Equation.DSMT4">
                  <p:embed/>
                </p:oleObj>
              </mc:Choice>
              <mc:Fallback>
                <p:oleObj name="Equation" r:id="rId3" imgW="704970" imgH="380910" progId="Equation.DSMT4">
                  <p:embed/>
                  <p:pic>
                    <p:nvPicPr>
                      <p:cNvPr id="9257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828" y="1320165"/>
                        <a:ext cx="1993745" cy="109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233174"/>
              </p:ext>
            </p:extLst>
          </p:nvPr>
        </p:nvGraphicFramePr>
        <p:xfrm>
          <a:off x="2711449" y="1256607"/>
          <a:ext cx="2228773" cy="1161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0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1126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49" y="1256607"/>
                        <a:ext cx="2228773" cy="116147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9284" y="262801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三、波函数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61877" y="3264293"/>
            <a:ext cx="9728041" cy="192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</a:rPr>
              <a:t>）物理意义：</a:t>
            </a:r>
            <a:endParaRPr lang="en-US" altLang="zh-CN" sz="2800" b="1" i="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     </a:t>
            </a:r>
            <a:r>
              <a:rPr lang="zh-CN" altLang="en-US" sz="2800" b="1" i="0" dirty="0">
                <a:solidFill>
                  <a:schemeClr val="bg1"/>
                </a:solidFill>
              </a:rPr>
              <a:t>波函数模的平方</a:t>
            </a:r>
            <a:r>
              <a:rPr lang="zh-CN" altLang="en-US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</a:t>
            </a:r>
            <a:r>
              <a:rPr lang="zh-CN" altLang="en-US" sz="2800" b="1" dirty="0">
                <a:solidFill>
                  <a:srgbClr val="00FF00"/>
                </a:solidFill>
                <a:sym typeface="Symbol" panose="05050102010706020507" pitchFamily="18" charset="2"/>
              </a:rPr>
              <a:t></a:t>
            </a:r>
            <a:r>
              <a:rPr lang="en-US" altLang="zh-CN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FF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FF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FF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FF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FF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rgbClr val="00FF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FF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)</a:t>
            </a:r>
            <a:r>
              <a:rPr lang="en-US" altLang="zh-CN" sz="2800" b="1" i="0" baseline="30000" dirty="0">
                <a:solidFill>
                  <a:srgbClr val="00FF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i="0" baseline="30000" dirty="0">
                <a:solidFill>
                  <a:srgbClr val="FF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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表示粒子在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t 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时刻在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zh-CN" altLang="zh-CN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处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的</a:t>
            </a:r>
            <a:r>
              <a:rPr lang="zh-CN" altLang="en-US" sz="2800" b="1" i="0" dirty="0">
                <a:solidFill>
                  <a:srgbClr val="FFFF00"/>
                </a:solidFill>
                <a:sym typeface="Symbol" panose="05050102010706020507" pitchFamily="18" charset="2"/>
              </a:rPr>
              <a:t>单位体积中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出现的</a:t>
            </a:r>
            <a:r>
              <a:rPr lang="zh-CN" altLang="en-US" sz="2800" b="1" i="0" dirty="0">
                <a:solidFill>
                  <a:srgbClr val="FFFF00"/>
                </a:solidFill>
                <a:sym typeface="Symbol" panose="05050102010706020507" pitchFamily="18" charset="2"/>
              </a:rPr>
              <a:t>概率，</a:t>
            </a:r>
            <a:r>
              <a:rPr lang="zh-CN" altLang="en-US" sz="2800" b="1" i="0" dirty="0">
                <a:solidFill>
                  <a:schemeClr val="bg1"/>
                </a:solidFill>
                <a:sym typeface="Symbol" panose="05050102010706020507" pitchFamily="18" charset="2"/>
              </a:rPr>
              <a:t>即</a:t>
            </a:r>
            <a:r>
              <a:rPr lang="zh-CN" altLang="en-US" sz="2800" b="1" i="0" dirty="0">
                <a:solidFill>
                  <a:srgbClr val="00FF00"/>
                </a:solidFill>
                <a:sym typeface="Symbol" panose="05050102010706020507" pitchFamily="18" charset="2"/>
              </a:rPr>
              <a:t>概率密度</a:t>
            </a:r>
            <a:r>
              <a:rPr lang="zh-CN" altLang="en-US" sz="2800" b="1" i="0" dirty="0">
                <a:solidFill>
                  <a:srgbClr val="FFFF00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61877" y="5309427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</a:rPr>
              <a:t>）归一化条件</a:t>
            </a:r>
            <a:endParaRPr lang="zh-CN" altLang="en-US" sz="2800" b="1" i="0" dirty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39105"/>
              </p:ext>
            </p:extLst>
          </p:nvPr>
        </p:nvGraphicFramePr>
        <p:xfrm>
          <a:off x="4488496" y="5863431"/>
          <a:ext cx="28559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7" imgW="1095390" imgH="323760" progId="Equation.DSMT4">
                  <p:embed/>
                </p:oleObj>
              </mc:Choice>
              <mc:Fallback>
                <p:oleObj name="Equation" r:id="rId7" imgW="1095390" imgH="323760" progId="Equation.DSMT4">
                  <p:embed/>
                  <p:pic>
                    <p:nvPicPr>
                      <p:cNvPr id="801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496" y="5863431"/>
                        <a:ext cx="28559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4982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55477" y="341187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3</a:t>
            </a:r>
            <a:r>
              <a:rPr lang="zh-CN" altLang="en-US" sz="2800" b="1" i="0" dirty="0">
                <a:solidFill>
                  <a:schemeClr val="bg1"/>
                </a:solidFill>
              </a:rPr>
              <a:t>）标准条件</a:t>
            </a:r>
            <a:endParaRPr lang="zh-CN" altLang="en-US" sz="2800" b="1" i="0" dirty="0">
              <a:solidFill>
                <a:srgbClr val="FFFF00"/>
              </a:solidFill>
              <a:sym typeface="Symbol" panose="05050102010706020507" pitchFamily="18" charset="2"/>
            </a:endParaRPr>
          </a:p>
        </p:txBody>
      </p:sp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3343910" y="1051231"/>
            <a:ext cx="329057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</a:rPr>
              <a:t>单值</a:t>
            </a:r>
            <a:r>
              <a:rPr lang="zh-CN" altLang="en-US" sz="2800" b="1" i="0" dirty="0">
                <a:solidFill>
                  <a:schemeClr val="bg1"/>
                </a:solidFill>
              </a:rPr>
              <a:t>、</a:t>
            </a:r>
            <a:r>
              <a:rPr lang="zh-CN" altLang="en-US" sz="2800" b="1" i="0" dirty="0">
                <a:solidFill>
                  <a:srgbClr val="00FF00"/>
                </a:solidFill>
              </a:rPr>
              <a:t>有限</a:t>
            </a:r>
            <a:r>
              <a:rPr lang="zh-CN" altLang="en-US" sz="2800" b="1" i="0" dirty="0">
                <a:solidFill>
                  <a:schemeClr val="bg1"/>
                </a:solidFill>
              </a:rPr>
              <a:t>、</a:t>
            </a:r>
            <a:r>
              <a:rPr lang="zh-CN" altLang="en-US" sz="2800" b="1" i="0" dirty="0">
                <a:solidFill>
                  <a:srgbClr val="00FF00"/>
                </a:solidFill>
              </a:rPr>
              <a:t>连续</a:t>
            </a:r>
            <a:endParaRPr lang="zh-CN" altLang="en-US" sz="2800" b="1" i="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477" y="192232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四、薛定谔方程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00917" y="2571379"/>
            <a:ext cx="972804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</a:rPr>
              <a:t>）薛定谔方程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80998"/>
              </p:ext>
            </p:extLst>
          </p:nvPr>
        </p:nvGraphicFramePr>
        <p:xfrm>
          <a:off x="2922905" y="3370092"/>
          <a:ext cx="47863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3" imgW="1866780" imgH="380910" progId="Equation.DSMT4">
                  <p:embed/>
                </p:oleObj>
              </mc:Choice>
              <mc:Fallback>
                <p:oleObj name="Equation" r:id="rId3" imgW="1866780" imgH="380910" progId="Equation.DSMT4">
                  <p:embed/>
                  <p:pic>
                    <p:nvPicPr>
                      <p:cNvPr id="1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905" y="3370092"/>
                        <a:ext cx="4786313" cy="954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67862"/>
              </p:ext>
            </p:extLst>
          </p:nvPr>
        </p:nvGraphicFramePr>
        <p:xfrm>
          <a:off x="8373902" y="3293532"/>
          <a:ext cx="26320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5" imgW="1133460" imgH="409485" progId="Equation.DSMT4">
                  <p:embed/>
                </p:oleObj>
              </mc:Choice>
              <mc:Fallback>
                <p:oleObj name="Equation" r:id="rId5" imgW="1133460" imgH="409485" progId="Equation.DSMT4">
                  <p:embed/>
                  <p:pic>
                    <p:nvPicPr>
                      <p:cNvPr id="9339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3902" y="3293532"/>
                        <a:ext cx="26320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00916" y="4530680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</a:rPr>
              <a:t>）定态薛定谔方程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63480"/>
              </p:ext>
            </p:extLst>
          </p:nvPr>
        </p:nvGraphicFramePr>
        <p:xfrm>
          <a:off x="2462923" y="5386387"/>
          <a:ext cx="68040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7" imgW="2838510" imgH="409485" progId="Equation.DSMT4">
                  <p:embed/>
                </p:oleObj>
              </mc:Choice>
              <mc:Fallback>
                <p:oleObj name="Equation" r:id="rId7" imgW="2838510" imgH="409485" progId="Equation.DSMT4">
                  <p:embed/>
                  <p:pic>
                    <p:nvPicPr>
                      <p:cNvPr id="877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923" y="5386387"/>
                        <a:ext cx="6804025" cy="1090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048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/>
      <p:bldP spid="5" grpId="0"/>
      <p:bldP spid="6" grpId="0" build="p" autoUpdateAnimBg="0"/>
      <p:bldP spid="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237" y="36784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五、一维无限深势阱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12677" y="1016899"/>
            <a:ext cx="972804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1</a:t>
            </a:r>
            <a:r>
              <a:rPr lang="zh-CN" altLang="en-US" sz="2800" b="1" i="0" dirty="0">
                <a:solidFill>
                  <a:schemeClr val="bg1"/>
                </a:solidFill>
              </a:rPr>
              <a:t>）薛定谔方程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3580287" y="1858328"/>
            <a:ext cx="3214688" cy="519112"/>
            <a:chOff x="2721" y="525"/>
            <a:chExt cx="2025" cy="327"/>
          </a:xfrm>
        </p:grpSpPr>
        <p:graphicFrame>
          <p:nvGraphicFramePr>
            <p:cNvPr id="6" name="Object 81"/>
            <p:cNvGraphicFramePr>
              <a:graphicFrameLocks noChangeAspect="1"/>
            </p:cNvGraphicFramePr>
            <p:nvPr/>
          </p:nvGraphicFramePr>
          <p:xfrm>
            <a:off x="3863" y="546"/>
            <a:ext cx="88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3" name="公式" r:id="rId3" imgW="533520" imgH="180885" progId="Equation.3">
                    <p:embed/>
                  </p:oleObj>
                </mc:Choice>
                <mc:Fallback>
                  <p:oleObj name="公式" r:id="rId3" imgW="533520" imgH="180885" progId="Equation.3">
                    <p:embed/>
                    <p:pic>
                      <p:nvPicPr>
                        <p:cNvPr id="46091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546"/>
                          <a:ext cx="88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4"/>
            <p:cNvGraphicFramePr>
              <a:graphicFrameLocks noChangeAspect="1"/>
            </p:cNvGraphicFramePr>
            <p:nvPr/>
          </p:nvGraphicFramePr>
          <p:xfrm>
            <a:off x="2721" y="525"/>
            <a:ext cx="9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4" name="Equation" r:id="rId5" imgW="666630" imgH="171450" progId="Equation.DSMT4">
                    <p:embed/>
                  </p:oleObj>
                </mc:Choice>
                <mc:Fallback>
                  <p:oleObj name="Equation" r:id="rId5" imgW="666630" imgH="171450" progId="Equation.DSMT4">
                    <p:embed/>
                    <p:pic>
                      <p:nvPicPr>
                        <p:cNvPr id="46092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525"/>
                          <a:ext cx="96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691369"/>
              </p:ext>
            </p:extLst>
          </p:nvPr>
        </p:nvGraphicFramePr>
        <p:xfrm>
          <a:off x="3539012" y="2621915"/>
          <a:ext cx="4946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7" imgW="1885950" imgH="409485" progId="Equation.DSMT4">
                  <p:embed/>
                </p:oleObj>
              </mc:Choice>
              <mc:Fallback>
                <p:oleObj name="Equation" r:id="rId7" imgW="1885950" imgH="409485" progId="Equation.DSMT4">
                  <p:embed/>
                  <p:pic>
                    <p:nvPicPr>
                      <p:cNvPr id="812119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012" y="2621915"/>
                        <a:ext cx="4946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左大括号 48"/>
          <p:cNvSpPr>
            <a:spLocks/>
          </p:cNvSpPr>
          <p:nvPr/>
        </p:nvSpPr>
        <p:spPr bwMode="auto">
          <a:xfrm>
            <a:off x="2935762" y="2044065"/>
            <a:ext cx="477838" cy="1506538"/>
          </a:xfrm>
          <a:prstGeom prst="leftBrace">
            <a:avLst>
              <a:gd name="adj1" fmla="val 8335"/>
              <a:gd name="adj2" fmla="val 50000"/>
            </a:avLst>
          </a:prstGeom>
          <a:noFill/>
          <a:ln w="254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230072" y="3879215"/>
            <a:ext cx="9728041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（</a:t>
            </a:r>
            <a:r>
              <a:rPr lang="en-US" altLang="zh-CN" sz="2800" b="1" i="0" dirty="0">
                <a:solidFill>
                  <a:schemeClr val="bg1"/>
                </a:solidFill>
              </a:rPr>
              <a:t>2</a:t>
            </a:r>
            <a:r>
              <a:rPr lang="zh-CN" altLang="en-US" sz="2800" b="1" i="0" dirty="0">
                <a:solidFill>
                  <a:schemeClr val="bg1"/>
                </a:solidFill>
              </a:rPr>
              <a:t>）方程的解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255094"/>
              </p:ext>
            </p:extLst>
          </p:nvPr>
        </p:nvGraphicFramePr>
        <p:xfrm>
          <a:off x="2094665" y="5264499"/>
          <a:ext cx="2637869" cy="107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公式" r:id="rId9" imgW="1019250" imgH="409485" progId="Equation.3">
                  <p:embed/>
                </p:oleObj>
              </mc:Choice>
              <mc:Fallback>
                <p:oleObj name="公式" r:id="rId9" imgW="1019250" imgH="409485" progId="Equation.3">
                  <p:embed/>
                  <p:pic>
                    <p:nvPicPr>
                      <p:cNvPr id="814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665" y="5264499"/>
                        <a:ext cx="2637869" cy="1073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957366" y="5525528"/>
            <a:ext cx="212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en-US" altLang="zh-CN" sz="2800" b="1" dirty="0">
                <a:solidFill>
                  <a:schemeClr val="bg1"/>
                </a:solidFill>
              </a:rPr>
              <a:t>n=</a:t>
            </a:r>
            <a:r>
              <a:rPr lang="en-US" altLang="zh-CN" sz="2800" b="1" i="0" dirty="0">
                <a:solidFill>
                  <a:schemeClr val="bg1"/>
                </a:solidFill>
              </a:rPr>
              <a:t>1, 2</a:t>
            </a:r>
            <a:r>
              <a:rPr lang="en-US" altLang="zh-CN" sz="2800" b="1" dirty="0">
                <a:solidFill>
                  <a:schemeClr val="bg1"/>
                </a:solidFill>
              </a:rPr>
              <a:t>, ……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</a:rPr>
              <a:t>       </a:t>
            </a:r>
            <a:endParaRPr lang="en-US" altLang="zh-CN" sz="2400" i="0" dirty="0"/>
          </a:p>
        </p:txBody>
      </p:sp>
      <p:graphicFrame>
        <p:nvGraphicFramePr>
          <p:cNvPr id="13" name="Objec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432172"/>
              </p:ext>
            </p:extLst>
          </p:nvPr>
        </p:nvGraphicFramePr>
        <p:xfrm>
          <a:off x="7908014" y="5264499"/>
          <a:ext cx="318135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11" imgW="1324080" imgH="438060" progId="Equation.DSMT4">
                  <p:embed/>
                </p:oleObj>
              </mc:Choice>
              <mc:Fallback>
                <p:oleObj name="Equation" r:id="rId11" imgW="1324080" imgH="438060" progId="Equation.DSMT4">
                  <p:embed/>
                  <p:pic>
                    <p:nvPicPr>
                      <p:cNvPr id="50188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8014" y="5264499"/>
                        <a:ext cx="318135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293380" y="4501647"/>
            <a:ext cx="176260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本征能量</a:t>
            </a:r>
            <a:endParaRPr lang="en-US" altLang="zh-CN" sz="2800" b="1" i="0" dirty="0">
              <a:solidFill>
                <a:srgbClr val="00FF00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485662" y="4471592"/>
            <a:ext cx="1762601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本征态</a:t>
            </a:r>
            <a:endParaRPr lang="en-US" altLang="zh-CN" sz="2800" b="1" i="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018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9" grpId="0" animBg="1"/>
      <p:bldP spid="10" grpId="0" build="p" autoUpdateAnimBg="0"/>
      <p:bldP spid="12" grpId="0"/>
      <p:bldP spid="14" grpId="0" build="p" autoUpdateAnimBg="0"/>
      <p:bldP spid="1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7237" y="367846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六、一维势垒、隧道效应</a:t>
            </a:r>
          </a:p>
        </p:txBody>
      </p:sp>
      <p:graphicFrame>
        <p:nvGraphicFramePr>
          <p:cNvPr id="1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55546"/>
              </p:ext>
            </p:extLst>
          </p:nvPr>
        </p:nvGraphicFramePr>
        <p:xfrm>
          <a:off x="3251994" y="2406461"/>
          <a:ext cx="1116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3" imgW="409590" imgH="219165" progId="Equation.DSMT4">
                  <p:embed/>
                </p:oleObj>
              </mc:Choice>
              <mc:Fallback>
                <p:oleObj name="Equation" r:id="rId3" imgW="409590" imgH="219165" progId="Equation.DSMT4">
                  <p:embed/>
                  <p:pic>
                    <p:nvPicPr>
                      <p:cNvPr id="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994" y="2406461"/>
                        <a:ext cx="1116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851" y="322601"/>
            <a:ext cx="3141747" cy="3039005"/>
          </a:xfrm>
          <a:prstGeom prst="rect">
            <a:avLst/>
          </a:prstGeom>
        </p:spPr>
      </p:pic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1265094" y="1253936"/>
            <a:ext cx="493553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假设粒子的能量小于势垒的高度，即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878996" y="338977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七、量子力学对氢原子的描述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524318" y="3988944"/>
            <a:ext cx="2587625" cy="5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1. </a:t>
            </a:r>
            <a:r>
              <a:rPr lang="zh-CN" altLang="en-US" sz="2800" b="1" i="0" dirty="0">
                <a:solidFill>
                  <a:schemeClr val="bg1"/>
                </a:solidFill>
              </a:rPr>
              <a:t>能量量子化</a:t>
            </a:r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243005"/>
              </p:ext>
            </p:extLst>
          </p:nvPr>
        </p:nvGraphicFramePr>
        <p:xfrm>
          <a:off x="2170748" y="4754914"/>
          <a:ext cx="50006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6" imgW="1943190" imgH="447765" progId="Equation.DSMT4">
                  <p:embed/>
                </p:oleObj>
              </mc:Choice>
              <mc:Fallback>
                <p:oleObj name="Equation" r:id="rId6" imgW="1943190" imgH="447765" progId="Equation.DSMT4">
                  <p:embed/>
                  <p:pic>
                    <p:nvPicPr>
                      <p:cNvPr id="821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748" y="4754914"/>
                        <a:ext cx="50006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3471863" y="6147038"/>
            <a:ext cx="4265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rgbClr val="CCFF33"/>
                </a:solidFill>
              </a:rPr>
              <a:t>主量子数：</a:t>
            </a:r>
            <a:r>
              <a:rPr lang="en-US" altLang="zh-CN" sz="2800" b="1" i="1" dirty="0">
                <a:solidFill>
                  <a:srgbClr val="CCFF33"/>
                </a:solidFill>
              </a:rPr>
              <a:t>n</a:t>
            </a:r>
            <a:r>
              <a:rPr lang="en-US" altLang="zh-CN" sz="2800" b="1" dirty="0">
                <a:solidFill>
                  <a:srgbClr val="CCFF33"/>
                </a:solidFill>
              </a:rPr>
              <a:t>=</a:t>
            </a:r>
            <a:r>
              <a:rPr lang="en-US" altLang="zh-CN" sz="2800" b="1" i="0" dirty="0">
                <a:solidFill>
                  <a:srgbClr val="CCFF33"/>
                </a:solidFill>
              </a:rPr>
              <a:t>1, 2</a:t>
            </a:r>
            <a:r>
              <a:rPr lang="en-US" altLang="zh-CN" sz="2800" b="1" dirty="0">
                <a:solidFill>
                  <a:srgbClr val="CCFF33"/>
                </a:solidFill>
              </a:rPr>
              <a:t>, ……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en-US" altLang="zh-CN" sz="2800" b="1" dirty="0">
                <a:solidFill>
                  <a:schemeClr val="bg1"/>
                </a:solidFill>
              </a:rPr>
              <a:t>   </a:t>
            </a:r>
            <a:endParaRPr lang="en-US" altLang="zh-CN" sz="2400" i="0" dirty="0"/>
          </a:p>
        </p:txBody>
      </p:sp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42923"/>
              </p:ext>
            </p:extLst>
          </p:nvPr>
        </p:nvGraphicFramePr>
        <p:xfrm>
          <a:off x="7179310" y="4783489"/>
          <a:ext cx="1898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8" imgW="752490" imgH="400050" progId="Equation.3">
                  <p:embed/>
                </p:oleObj>
              </mc:Choice>
              <mc:Fallback>
                <p:oleObj name="Equation" r:id="rId8" imgW="752490" imgH="400050" progId="Equation.3">
                  <p:embed/>
                  <p:pic>
                    <p:nvPicPr>
                      <p:cNvPr id="821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310" y="4783489"/>
                        <a:ext cx="18986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0654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build="p" autoUpdateAnimBg="0"/>
      <p:bldP spid="4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04226" y="573326"/>
            <a:ext cx="481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2.  </a:t>
            </a:r>
            <a:r>
              <a:rPr lang="zh-CN" altLang="en-US" sz="2800" b="1" i="0" dirty="0">
                <a:solidFill>
                  <a:schemeClr val="bg1"/>
                </a:solidFill>
              </a:rPr>
              <a:t>电子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轨道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chemeClr val="bg1"/>
                </a:solidFill>
              </a:rPr>
              <a:t>角动量量子化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02163" y="1755973"/>
            <a:ext cx="6675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CCFF33"/>
                </a:solidFill>
              </a:rPr>
              <a:t>副量子数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zh-CN" altLang="en-US" sz="2800" b="1" i="0" dirty="0">
                <a:solidFill>
                  <a:schemeClr val="bg1"/>
                </a:solidFill>
              </a:rPr>
              <a:t>角量子数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chemeClr val="bg1"/>
                </a:solidFill>
              </a:rPr>
              <a:t>：</a:t>
            </a:r>
            <a:r>
              <a:rPr lang="en-US" altLang="zh-CN" sz="2800" b="1" i="1" dirty="0">
                <a:solidFill>
                  <a:srgbClr val="66FF33"/>
                </a:solidFill>
              </a:rPr>
              <a:t>l</a:t>
            </a:r>
            <a:r>
              <a:rPr lang="en-US" altLang="zh-CN" sz="2800" b="1" i="0" dirty="0">
                <a:solidFill>
                  <a:srgbClr val="66FF33"/>
                </a:solidFill>
              </a:rPr>
              <a:t>=0, 1, 2, …, (</a:t>
            </a:r>
            <a:r>
              <a:rPr lang="en-US" altLang="zh-CN" sz="2800" b="1" i="1" dirty="0">
                <a:solidFill>
                  <a:srgbClr val="66FF33"/>
                </a:solidFill>
              </a:rPr>
              <a:t>n</a:t>
            </a:r>
            <a:r>
              <a:rPr lang="en-US" altLang="zh-CN" sz="2800" b="1" i="0" dirty="0">
                <a:solidFill>
                  <a:srgbClr val="66FF33"/>
                </a:solidFill>
              </a:rPr>
              <a:t>-1)</a:t>
            </a:r>
            <a:r>
              <a:rPr lang="en-US" altLang="zh-CN" sz="2800" b="1" i="0" dirty="0">
                <a:solidFill>
                  <a:schemeClr val="bg1"/>
                </a:solidFill>
              </a:rPr>
              <a:t>         </a:t>
            </a:r>
            <a:endParaRPr lang="en-US" altLang="zh-CN" sz="2800" b="1" i="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61695"/>
              </p:ext>
            </p:extLst>
          </p:nvPr>
        </p:nvGraphicFramePr>
        <p:xfrm>
          <a:off x="1896991" y="1698030"/>
          <a:ext cx="21161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公式" r:id="rId3" imgW="828630" imgH="247740" progId="Equation.3">
                  <p:embed/>
                </p:oleObj>
              </mc:Choice>
              <mc:Fallback>
                <p:oleObj name="公式" r:id="rId3" imgW="828630" imgH="247740" progId="Equation.3">
                  <p:embed/>
                  <p:pic>
                    <p:nvPicPr>
                      <p:cNvPr id="491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991" y="1698030"/>
                        <a:ext cx="2116137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911859" y="2782789"/>
            <a:ext cx="504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3.  </a:t>
            </a:r>
            <a:r>
              <a:rPr lang="zh-CN" altLang="en-US" sz="2800" b="1" i="0" dirty="0">
                <a:solidFill>
                  <a:schemeClr val="bg1"/>
                </a:solidFill>
              </a:rPr>
              <a:t>角动量的空间量子化        </a:t>
            </a:r>
            <a:endParaRPr lang="zh-CN" altLang="en-US" sz="2800" b="1" i="0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729564"/>
              </p:ext>
            </p:extLst>
          </p:nvPr>
        </p:nvGraphicFramePr>
        <p:xfrm>
          <a:off x="2405219" y="3603557"/>
          <a:ext cx="16081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公式" r:id="rId5" imgW="561870" imgH="219165" progId="Equation.3">
                  <p:embed/>
                </p:oleObj>
              </mc:Choice>
              <mc:Fallback>
                <p:oleObj name="公式" r:id="rId5" imgW="561870" imgH="219165" progId="Equation.3">
                  <p:embed/>
                  <p:pic>
                    <p:nvPicPr>
                      <p:cNvPr id="82333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219" y="3603557"/>
                        <a:ext cx="16081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1393254" y="4690883"/>
            <a:ext cx="627348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CCFF33"/>
                </a:solidFill>
              </a:rPr>
              <a:t>磁量子数</a:t>
            </a:r>
            <a:r>
              <a:rPr lang="en-US" altLang="zh-CN" sz="2800" b="1" i="0" dirty="0">
                <a:solidFill>
                  <a:srgbClr val="CCFF33"/>
                </a:solidFill>
              </a:rPr>
              <a:t>:  </a:t>
            </a:r>
            <a:r>
              <a:rPr lang="en-US" altLang="zh-CN" sz="2800" b="1" i="1" dirty="0">
                <a:solidFill>
                  <a:srgbClr val="CCFF33"/>
                </a:solidFill>
              </a:rPr>
              <a:t>m</a:t>
            </a:r>
            <a:r>
              <a:rPr lang="en-US" altLang="zh-CN" sz="2800" b="1" i="1" baseline="-25000" dirty="0">
                <a:solidFill>
                  <a:srgbClr val="CCFF33"/>
                </a:solidFill>
              </a:rPr>
              <a:t>l</a:t>
            </a:r>
            <a:r>
              <a:rPr lang="en-US" altLang="zh-CN" sz="2800" b="1" i="0" dirty="0">
                <a:solidFill>
                  <a:srgbClr val="CCFF33"/>
                </a:solidFill>
              </a:rPr>
              <a:t>=0, ±1, ±2, …</a:t>
            </a:r>
            <a:r>
              <a:rPr lang="zh-CN" altLang="en-US" sz="2800" b="1" i="0" dirty="0">
                <a:solidFill>
                  <a:srgbClr val="CCFF33"/>
                </a:solidFill>
              </a:rPr>
              <a:t>，</a:t>
            </a:r>
            <a:r>
              <a:rPr lang="en-US" altLang="zh-CN" sz="2800" b="1" i="0" dirty="0">
                <a:solidFill>
                  <a:srgbClr val="CCFF33"/>
                </a:solidFill>
              </a:rPr>
              <a:t>±</a:t>
            </a:r>
            <a:r>
              <a:rPr lang="en-US" altLang="zh-CN" sz="2800" b="1" i="1" dirty="0">
                <a:solidFill>
                  <a:srgbClr val="CCFF33"/>
                </a:solidFill>
              </a:rPr>
              <a:t>l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022191" y="5729287"/>
            <a:ext cx="482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4.  </a:t>
            </a:r>
            <a:r>
              <a:rPr lang="zh-CN" altLang="en-US" sz="2800" b="1" i="0" dirty="0">
                <a:solidFill>
                  <a:schemeClr val="bg1"/>
                </a:solidFill>
              </a:rPr>
              <a:t>电子的概率分布  电子云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881" y="2749061"/>
            <a:ext cx="2209959" cy="32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390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 build="p" autoUpdateAnimBg="0"/>
      <p:bldP spid="8" grpId="0" autoUpdateAnimBg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74196" y="308104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八、电子自旋与多电子系统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26344" y="909480"/>
            <a:ext cx="258762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1. </a:t>
            </a:r>
            <a:r>
              <a:rPr lang="zh-CN" altLang="en-US" sz="2800" b="1" i="0" dirty="0">
                <a:solidFill>
                  <a:schemeClr val="bg1"/>
                </a:solidFill>
              </a:rPr>
              <a:t>电子自旋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55674" y="1524061"/>
            <a:ext cx="3814763" cy="1057275"/>
            <a:chOff x="3080385" y="1724283"/>
            <a:chExt cx="3814763" cy="10572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869081"/>
                </p:ext>
              </p:extLst>
            </p:nvPr>
          </p:nvGraphicFramePr>
          <p:xfrm>
            <a:off x="3080385" y="2019558"/>
            <a:ext cx="2211388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2" name="Equation" r:id="rId3" imgW="866700" imgH="247740" progId="Equation.DSMT4">
                    <p:embed/>
                  </p:oleObj>
                </mc:Choice>
                <mc:Fallback>
                  <p:oleObj name="Equation" r:id="rId3" imgW="866700" imgH="247740" progId="Equation.DSMT4">
                    <p:embed/>
                    <p:pic>
                      <p:nvPicPr>
                        <p:cNvPr id="8908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385" y="2019558"/>
                          <a:ext cx="2211388" cy="639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360035" y="1724283"/>
              <a:ext cx="542925" cy="685800"/>
              <a:chOff x="1509" y="3287"/>
              <a:chExt cx="342" cy="432"/>
            </a:xfrm>
          </p:grpSpPr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1532" y="3287"/>
              <a:ext cx="319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3" name="公式" r:id="rId5" imgW="333450" imgH="362040" progId="Equation.3">
                      <p:embed/>
                    </p:oleObj>
                  </mc:Choice>
                  <mc:Fallback>
                    <p:oleObj name="公式" r:id="rId5" imgW="333450" imgH="362040" progId="Equation.3">
                      <p:embed/>
                      <p:pic>
                        <p:nvPicPr>
                          <p:cNvPr id="7686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2" y="3287"/>
                            <a:ext cx="319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1512" y="3656"/>
                <a:ext cx="3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1509" y="3719"/>
                <a:ext cx="33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3838974"/>
                </p:ext>
              </p:extLst>
            </p:nvPr>
          </p:nvGraphicFramePr>
          <p:xfrm>
            <a:off x="6044248" y="1775083"/>
            <a:ext cx="850900" cy="1006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4" name="公式" r:id="rId7" imgW="333450" imgH="400050" progId="Equation.3">
                    <p:embed/>
                  </p:oleObj>
                </mc:Choice>
                <mc:Fallback>
                  <p:oleObj name="公式" r:id="rId7" imgW="333450" imgH="400050" progId="Equation.3">
                    <p:embed/>
                    <p:pic>
                      <p:nvPicPr>
                        <p:cNvPr id="8908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4248" y="1775083"/>
                          <a:ext cx="850900" cy="1006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455674" y="2699437"/>
            <a:ext cx="6661152" cy="915987"/>
            <a:chOff x="3092450" y="2874542"/>
            <a:chExt cx="6661152" cy="915987"/>
          </a:xfrm>
        </p:grpSpPr>
        <p:graphicFrame>
          <p:nvGraphicFramePr>
            <p:cNvPr id="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28964"/>
                </p:ext>
              </p:extLst>
            </p:nvPr>
          </p:nvGraphicFramePr>
          <p:xfrm>
            <a:off x="3092450" y="3087737"/>
            <a:ext cx="1443038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5" name="公式" r:id="rId9" imgW="561870" imgH="209460" progId="Equation.3">
                    <p:embed/>
                  </p:oleObj>
                </mc:Choice>
                <mc:Fallback>
                  <p:oleObj name="公式" r:id="rId9" imgW="561870" imgH="209460" progId="Equation.3">
                    <p:embed/>
                    <p:pic>
                      <p:nvPicPr>
                        <p:cNvPr id="8908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450" y="3087737"/>
                          <a:ext cx="1443038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90"/>
            <p:cNvGrpSpPr>
              <a:grpSpLocks/>
            </p:cNvGrpSpPr>
            <p:nvPr/>
          </p:nvGrpSpPr>
          <p:grpSpPr bwMode="auto">
            <a:xfrm>
              <a:off x="5121276" y="2874542"/>
              <a:ext cx="4632326" cy="915987"/>
              <a:chOff x="1394" y="3444"/>
              <a:chExt cx="2918" cy="577"/>
            </a:xfrm>
          </p:grpSpPr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252" y="3553"/>
                <a:ext cx="20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 i="0" dirty="0">
                    <a:solidFill>
                      <a:srgbClr val="CCFF33"/>
                    </a:solidFill>
                    <a:sym typeface="Symbol" panose="05050102010706020507" pitchFamily="18" charset="2"/>
                  </a:rPr>
                  <a:t></a:t>
                </a:r>
                <a:r>
                  <a:rPr lang="zh-CN" altLang="en-US" sz="2800" b="1" i="0" dirty="0">
                    <a:solidFill>
                      <a:srgbClr val="CCFF33"/>
                    </a:solidFill>
                  </a:rPr>
                  <a:t>自旋磁量子数</a:t>
                </a:r>
                <a:endParaRPr lang="zh-CN" altLang="en-US" sz="2800" b="1" dirty="0">
                  <a:solidFill>
                    <a:srgbClr val="00FF00"/>
                  </a:solidFill>
                </a:endParaRPr>
              </a:p>
            </p:txBody>
          </p:sp>
          <p:graphicFrame>
            <p:nvGraphicFramePr>
              <p:cNvPr id="14" name="Object 17"/>
              <p:cNvGraphicFramePr>
                <a:graphicFrameLocks noChangeAspect="1"/>
              </p:cNvGraphicFramePr>
              <p:nvPr/>
            </p:nvGraphicFramePr>
            <p:xfrm>
              <a:off x="1394" y="3444"/>
              <a:ext cx="850" cy="5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06" name="Equation" r:id="rId11" imgW="590490" imgH="400050" progId="Equation.DSMT4">
                      <p:embed/>
                    </p:oleObj>
                  </mc:Choice>
                  <mc:Fallback>
                    <p:oleObj name="Equation" r:id="rId11" imgW="590490" imgH="400050" progId="Equation.DSMT4">
                      <p:embed/>
                      <p:pic>
                        <p:nvPicPr>
                          <p:cNvPr id="7686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4" y="3444"/>
                            <a:ext cx="850" cy="5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296734" y="3747514"/>
            <a:ext cx="258762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2. </a:t>
            </a:r>
            <a:r>
              <a:rPr lang="zh-CN" altLang="en-US" sz="2800" b="1" i="0" dirty="0">
                <a:solidFill>
                  <a:schemeClr val="bg1"/>
                </a:solidFill>
              </a:rPr>
              <a:t>多电子系统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226344" y="4622809"/>
            <a:ext cx="10252392" cy="194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</a:rPr>
              <a:t>（</a:t>
            </a:r>
            <a:r>
              <a:rPr lang="en-US" altLang="zh-CN" sz="2800" b="1" i="0" dirty="0">
                <a:solidFill>
                  <a:srgbClr val="00FF00"/>
                </a:solidFill>
              </a:rPr>
              <a:t>1</a:t>
            </a:r>
            <a:r>
              <a:rPr lang="zh-CN" altLang="en-US" sz="2800" b="1" i="0" dirty="0">
                <a:solidFill>
                  <a:srgbClr val="00FF00"/>
                </a:solidFill>
              </a:rPr>
              <a:t>）原子的壳层结构：</a:t>
            </a:r>
            <a:r>
              <a:rPr lang="zh-CN" altLang="en-US" sz="2800" b="1" i="0" dirty="0">
                <a:solidFill>
                  <a:schemeClr val="bg1"/>
                </a:solidFill>
              </a:rPr>
              <a:t>主量子数</a:t>
            </a:r>
            <a:r>
              <a:rPr lang="en-US" altLang="zh-CN" sz="2800" b="1" i="1" dirty="0">
                <a:solidFill>
                  <a:srgbClr val="FFFF00"/>
                </a:solidFill>
              </a:rPr>
              <a:t>n</a:t>
            </a:r>
            <a:r>
              <a:rPr lang="zh-CN" altLang="en-US" sz="2800" b="1" i="0" dirty="0">
                <a:solidFill>
                  <a:schemeClr val="bg1"/>
                </a:solidFill>
              </a:rPr>
              <a:t>相同的电子分布在同一</a:t>
            </a:r>
            <a:r>
              <a:rPr lang="zh-CN" altLang="en-US" sz="2800" b="1" i="0" dirty="0">
                <a:solidFill>
                  <a:srgbClr val="FFFF00"/>
                </a:solidFill>
              </a:rPr>
              <a:t>壳层</a:t>
            </a:r>
            <a:r>
              <a:rPr lang="zh-CN" altLang="en-US" sz="2800" b="1" i="0" dirty="0">
                <a:solidFill>
                  <a:schemeClr val="bg1"/>
                </a:solidFill>
              </a:rPr>
              <a:t>上。           </a:t>
            </a:r>
            <a:endParaRPr lang="en-US" altLang="zh-CN" sz="2800" b="1" i="0" dirty="0">
              <a:solidFill>
                <a:schemeClr val="bg1"/>
              </a:solidFill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        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  </a:t>
            </a:r>
            <a:r>
              <a:rPr lang="zh-CN" altLang="en-US" sz="2800" b="1" i="0" dirty="0">
                <a:solidFill>
                  <a:schemeClr val="bg1"/>
                </a:solidFill>
              </a:rPr>
              <a:t> </a:t>
            </a:r>
            <a:r>
              <a:rPr lang="en-US" altLang="zh-CN" sz="2800" b="1" i="1" dirty="0">
                <a:solidFill>
                  <a:schemeClr val="bg1"/>
                </a:solidFill>
              </a:rPr>
              <a:t>n</a:t>
            </a:r>
            <a:r>
              <a:rPr lang="en-US" altLang="zh-CN" sz="2800" b="1" i="0" dirty="0">
                <a:solidFill>
                  <a:schemeClr val="bg1"/>
                </a:solidFill>
              </a:rPr>
              <a:t>= 1,   2,    3,    4</a:t>
            </a:r>
            <a:r>
              <a:rPr lang="zh-CN" altLang="en-US" sz="2800" b="1" i="0" dirty="0">
                <a:solidFill>
                  <a:schemeClr val="bg1"/>
                </a:solidFill>
              </a:rPr>
              <a:t>， </a:t>
            </a:r>
            <a:r>
              <a:rPr lang="en-US" altLang="zh-CN" sz="2800" b="1" i="0" dirty="0">
                <a:solidFill>
                  <a:schemeClr val="bg1"/>
                </a:solidFill>
              </a:rPr>
              <a:t>5,   6</a:t>
            </a:r>
            <a:r>
              <a:rPr lang="en-US" altLang="zh-CN" sz="2800" b="1" dirty="0">
                <a:solidFill>
                  <a:schemeClr val="bg1"/>
                </a:solidFill>
              </a:rPr>
              <a:t> ……</a:t>
            </a:r>
            <a:endParaRPr lang="en-US" altLang="zh-CN" sz="2800" b="1" i="0" dirty="0">
              <a:solidFill>
                <a:schemeClr val="bg1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         </a:t>
            </a:r>
            <a:r>
              <a:rPr lang="en-US" altLang="zh-CN" sz="2800" b="1" dirty="0">
                <a:solidFill>
                  <a:schemeClr val="bg1"/>
                </a:solidFill>
              </a:rPr>
              <a:t>K,   L,  M,   N,   O,   P </a:t>
            </a:r>
            <a:r>
              <a:rPr lang="en-US" altLang="zh-CN" sz="2800" b="1" i="0" dirty="0">
                <a:solidFill>
                  <a:schemeClr val="bg1"/>
                </a:solidFill>
              </a:rPr>
              <a:t>…...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25397" y="230693"/>
            <a:ext cx="2225233" cy="3371380"/>
          </a:xfrm>
          <a:prstGeom prst="rect">
            <a:avLst/>
          </a:prstGeom>
        </p:spPr>
      </p:pic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6603213" y="418128"/>
            <a:ext cx="2695575" cy="1847850"/>
            <a:chOff x="1193" y="1308"/>
            <a:chExt cx="1698" cy="1164"/>
          </a:xfrm>
        </p:grpSpPr>
        <p:graphicFrame>
          <p:nvGraphicFramePr>
            <p:cNvPr id="22" name="Object 2"/>
            <p:cNvGraphicFramePr>
              <a:graphicFrameLocks noChangeAspect="1"/>
            </p:cNvGraphicFramePr>
            <p:nvPr/>
          </p:nvGraphicFramePr>
          <p:xfrm>
            <a:off x="1193" y="1308"/>
            <a:ext cx="1698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07" name="Equation" r:id="rId14" imgW="1057320" imgH="419190" progId="Equation.DSMT4">
                    <p:embed/>
                  </p:oleObj>
                </mc:Choice>
                <mc:Fallback>
                  <p:oleObj name="Equation" r:id="rId14" imgW="1057320" imgH="419190" progId="Equation.DSMT4">
                    <p:embed/>
                    <p:pic>
                      <p:nvPicPr>
                        <p:cNvPr id="7783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3" y="1308"/>
                          <a:ext cx="1698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1663" y="2142"/>
              <a:ext cx="8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sym typeface="Symbol" panose="05050102010706020507" pitchFamily="18" charset="2"/>
                </a:rPr>
                <a:t>=</a:t>
              </a:r>
              <a:r>
                <a:rPr lang="en-US" altLang="zh-CN" sz="2800" b="1" i="0">
                  <a:solidFill>
                    <a:schemeClr val="bg1"/>
                  </a:solidFill>
                  <a:sym typeface="Symbol" panose="05050102010706020507" pitchFamily="18" charset="2"/>
                </a:rPr>
                <a:t>54.7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5037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7" grpId="0" build="p" autoUpdateAnimBg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3709CF56-6DAD-4482-B034-057CBBAEFCFA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22883" name="Text Box 2"/>
          <p:cNvSpPr txBox="1">
            <a:spLocks noChangeArrowheads="1"/>
          </p:cNvSpPr>
          <p:nvPr/>
        </p:nvSpPr>
        <p:spPr bwMode="auto">
          <a:xfrm>
            <a:off x="3807619" y="447064"/>
            <a:ext cx="3648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十一 章  稳恒磁场</a:t>
            </a: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388938" y="1263097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一、比奥萨法尔定律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728631"/>
              </p:ext>
            </p:extLst>
          </p:nvPr>
        </p:nvGraphicFramePr>
        <p:xfrm>
          <a:off x="3523139" y="2151027"/>
          <a:ext cx="34020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149531" imgH="342900" progId="Equation.DSMT4">
                  <p:embed/>
                </p:oleObj>
              </mc:Choice>
              <mc:Fallback>
                <p:oleObj name="Equation" r:id="rId3" imgW="1149531" imgH="342900" progId="Equation.DSMT4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39" y="2151027"/>
                        <a:ext cx="3402013" cy="1108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30636"/>
              </p:ext>
            </p:extLst>
          </p:nvPr>
        </p:nvGraphicFramePr>
        <p:xfrm>
          <a:off x="3323787" y="4705591"/>
          <a:ext cx="3800715" cy="121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625400" imgH="431640" progId="Equation.DSMT4">
                  <p:embed/>
                </p:oleObj>
              </mc:Choice>
              <mc:Fallback>
                <p:oleObj name="Equation" r:id="rId5" imgW="1625400" imgH="43164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787" y="4705591"/>
                        <a:ext cx="3800715" cy="12191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316" y="3534990"/>
            <a:ext cx="2046398" cy="2942010"/>
          </a:xfrm>
          <a:prstGeom prst="rect">
            <a:avLst/>
          </a:prstGeom>
        </p:spPr>
      </p:pic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750891" y="3634268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、载流直导线周围的磁感应强度</a:t>
            </a:r>
          </a:p>
        </p:txBody>
      </p:sp>
    </p:spTree>
    <p:extLst>
      <p:ext uri="{BB962C8B-B14F-4D97-AF65-F5344CB8AC3E}">
        <p14:creationId xmlns:p14="http://schemas.microsoft.com/office/powerpoint/2010/main" val="5441203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17675" y="1289527"/>
            <a:ext cx="82899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800" b="1" i="1" dirty="0">
                <a:solidFill>
                  <a:schemeClr val="bg1"/>
                </a:solidFill>
              </a:rPr>
              <a:t>l</a:t>
            </a:r>
            <a:r>
              <a:rPr lang="en-US" altLang="zh-CN" sz="2800" b="1" i="0" dirty="0">
                <a:solidFill>
                  <a:schemeClr val="bg1"/>
                </a:solidFill>
              </a:rPr>
              <a:t>=0,   1,   2,   3,   4</a:t>
            </a:r>
            <a:r>
              <a:rPr lang="en-US" altLang="zh-CN" sz="2800" b="1" dirty="0">
                <a:solidFill>
                  <a:schemeClr val="bg1"/>
                </a:solidFill>
              </a:rPr>
              <a:t> ...…</a:t>
            </a:r>
            <a:r>
              <a:rPr lang="en-US" altLang="zh-CN" sz="2800" b="1" i="0" dirty="0">
                <a:solidFill>
                  <a:schemeClr val="bg1"/>
                </a:solidFill>
              </a:rPr>
              <a:t> 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chemeClr val="bg1"/>
                </a:solidFill>
              </a:rPr>
              <a:t>                    </a:t>
            </a:r>
            <a:r>
              <a:rPr lang="en-US" altLang="zh-CN" sz="2800" b="1" dirty="0">
                <a:solidFill>
                  <a:schemeClr val="bg1"/>
                </a:solidFill>
              </a:rPr>
              <a:t>s,   p,   d,   f,   g ……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6100" y="379730"/>
            <a:ext cx="1099566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主量子数</a:t>
            </a:r>
            <a:r>
              <a:rPr lang="en-US" altLang="zh-CN" sz="2800" b="1" i="1" dirty="0">
                <a:solidFill>
                  <a:srgbClr val="FFFF00"/>
                </a:solidFill>
              </a:rPr>
              <a:t>n</a:t>
            </a:r>
            <a:r>
              <a:rPr lang="zh-CN" altLang="en-US" sz="2800" b="1" i="0" dirty="0">
                <a:solidFill>
                  <a:schemeClr val="bg1"/>
                </a:solidFill>
              </a:rPr>
              <a:t>相同而角量子数</a:t>
            </a:r>
            <a:r>
              <a:rPr lang="en-US" altLang="zh-CN" sz="2800" b="1" i="1" dirty="0">
                <a:solidFill>
                  <a:srgbClr val="FFFF00"/>
                </a:solidFill>
              </a:rPr>
              <a:t>l</a:t>
            </a:r>
            <a:r>
              <a:rPr lang="zh-CN" altLang="en-US" sz="2800" b="1" i="0" dirty="0">
                <a:solidFill>
                  <a:schemeClr val="bg1"/>
                </a:solidFill>
              </a:rPr>
              <a:t>不同的电子分布在不同的</a:t>
            </a:r>
            <a:r>
              <a:rPr lang="zh-CN" altLang="en-US" sz="2800" b="1" i="0" dirty="0">
                <a:solidFill>
                  <a:srgbClr val="CCFF33"/>
                </a:solidFill>
              </a:rPr>
              <a:t>分壳层</a:t>
            </a:r>
            <a:r>
              <a:rPr lang="zh-CN" altLang="en-US" sz="2800" b="1" i="0" dirty="0">
                <a:solidFill>
                  <a:schemeClr val="bg1"/>
                </a:solidFill>
              </a:rPr>
              <a:t>或支壳层上。</a:t>
            </a:r>
            <a:endParaRPr lang="zh-CN" altLang="en-US" sz="2400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441" y="3151297"/>
            <a:ext cx="10506392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</a:rPr>
              <a:t>能量最小原理：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        原子系统处在正常状态时，每个电子总是尽可能占有最低的能级。        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01479" y="2580854"/>
            <a:ext cx="10252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</a:rPr>
              <a:t>（</a:t>
            </a:r>
            <a:r>
              <a:rPr lang="en-US" altLang="zh-CN" sz="2800" b="1" i="0" dirty="0">
                <a:solidFill>
                  <a:srgbClr val="00FF00"/>
                </a:solidFill>
              </a:rPr>
              <a:t>2</a:t>
            </a:r>
            <a:r>
              <a:rPr lang="zh-CN" altLang="en-US" sz="2800" b="1" i="0" dirty="0">
                <a:solidFill>
                  <a:srgbClr val="00FF00"/>
                </a:solidFill>
              </a:rPr>
              <a:t>）电子分布的基本规则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6100" y="4932807"/>
            <a:ext cx="11223942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rgbClr val="00FF00"/>
                </a:solidFill>
              </a:rPr>
              <a:t>泡利不相容原理 </a:t>
            </a:r>
            <a:r>
              <a:rPr lang="en-US" altLang="zh-CN" sz="2800" b="1" i="0" dirty="0">
                <a:solidFill>
                  <a:srgbClr val="00FF00"/>
                </a:solidFill>
              </a:rPr>
              <a:t>(</a:t>
            </a:r>
            <a:r>
              <a:rPr lang="zh-CN" altLang="en-US" sz="2800" b="1" i="0" dirty="0">
                <a:solidFill>
                  <a:srgbClr val="00FF00"/>
                </a:solidFill>
              </a:rPr>
              <a:t>适用：费米子</a:t>
            </a:r>
            <a:r>
              <a:rPr lang="en-US" altLang="zh-CN" sz="2800" b="1" i="0" dirty="0">
                <a:solidFill>
                  <a:srgbClr val="00FF00"/>
                </a:solidFill>
              </a:rPr>
              <a:t>)</a:t>
            </a:r>
            <a:r>
              <a:rPr lang="zh-CN" altLang="en-US" sz="2800" b="1" i="0" dirty="0">
                <a:solidFill>
                  <a:srgbClr val="00FF00"/>
                </a:solidFill>
              </a:rPr>
              <a:t>：</a:t>
            </a:r>
            <a:endParaRPr lang="en-US" altLang="zh-CN" sz="2800" b="1" i="0" dirty="0">
              <a:solidFill>
                <a:srgbClr val="00FF00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一个原子系统内，不能有两个或两个以上电子具有完全相同的量子态</a:t>
            </a:r>
            <a:r>
              <a:rPr lang="en-US" altLang="zh-CN" sz="2800" b="1" i="0" dirty="0">
                <a:solidFill>
                  <a:schemeClr val="bg1"/>
                </a:solidFill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</a:rPr>
              <a:t>n </a:t>
            </a:r>
            <a:r>
              <a:rPr lang="en-US" altLang="zh-CN" sz="2800" b="1" dirty="0">
                <a:solidFill>
                  <a:schemeClr val="bg1"/>
                </a:solidFill>
              </a:rPr>
              <a:t>, </a:t>
            </a:r>
            <a:r>
              <a:rPr lang="en-US" altLang="zh-CN" sz="2800" b="1" i="1" dirty="0">
                <a:solidFill>
                  <a:schemeClr val="bg1"/>
                </a:solidFill>
              </a:rPr>
              <a:t>l</a:t>
            </a:r>
            <a:r>
              <a:rPr lang="en-US" altLang="zh-CN" sz="2800" b="1" dirty="0">
                <a:solidFill>
                  <a:schemeClr val="bg1"/>
                </a:solidFill>
              </a:rPr>
              <a:t> , </a:t>
            </a:r>
            <a:r>
              <a:rPr lang="en-US" altLang="zh-CN" sz="2800" b="1" i="1" dirty="0">
                <a:solidFill>
                  <a:schemeClr val="bg1"/>
                </a:solidFill>
              </a:rPr>
              <a:t>m</a:t>
            </a:r>
            <a:r>
              <a:rPr lang="en-US" altLang="zh-CN" sz="2800" b="1" i="1" baseline="-25000" dirty="0">
                <a:solidFill>
                  <a:schemeClr val="bg1"/>
                </a:solidFill>
              </a:rPr>
              <a:t>l</a:t>
            </a:r>
            <a:r>
              <a:rPr lang="en-US" altLang="zh-CN" sz="2800" b="1" baseline="-25000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, </a:t>
            </a:r>
            <a:r>
              <a:rPr lang="en-US" altLang="zh-CN" sz="2800" b="1" i="1" dirty="0" err="1">
                <a:solidFill>
                  <a:schemeClr val="bg1"/>
                </a:solidFill>
              </a:rPr>
              <a:t>m</a:t>
            </a:r>
            <a:r>
              <a:rPr lang="en-US" altLang="zh-CN" sz="2800" b="1" i="1" baseline="-25000" dirty="0" err="1">
                <a:solidFill>
                  <a:schemeClr val="bg1"/>
                </a:solidFill>
              </a:rPr>
              <a:t>s</a:t>
            </a:r>
            <a:r>
              <a:rPr lang="en-US" altLang="zh-CN" sz="2800" b="1" i="0" dirty="0">
                <a:solidFill>
                  <a:schemeClr val="bg1"/>
                </a:solidFill>
              </a:rPr>
              <a:t>)</a:t>
            </a:r>
            <a:r>
              <a:rPr lang="zh-CN" altLang="en-US" sz="2800" b="1" i="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20872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 autoUpdateAnimBg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800100"/>
            <a:ext cx="10001250" cy="52578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1706880" y="532384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7933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3" y="257810"/>
            <a:ext cx="9331008" cy="363019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6207760" y="3179044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24" y="3923650"/>
            <a:ext cx="9969499" cy="27819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2225040" y="539496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6532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93" y="369480"/>
            <a:ext cx="9787991" cy="229244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1706880" y="1685524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93" y="3233094"/>
            <a:ext cx="9716846" cy="268691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2214880" y="4652244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8457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49" y="693780"/>
            <a:ext cx="9532891" cy="49450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5039360" y="332232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655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09" y="657250"/>
            <a:ext cx="9826167" cy="296987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452880" y="1818185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39" y="4160625"/>
            <a:ext cx="10861530" cy="18536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490720" y="5483353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30322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90" y="1171006"/>
            <a:ext cx="10206068" cy="17650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794256" y="1969691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90" y="3213736"/>
            <a:ext cx="10413500" cy="219698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4405376" y="4424453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3815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26" y="4541510"/>
            <a:ext cx="9847083" cy="211778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686560" y="573360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491884" y="615300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49079" y="203414"/>
            <a:ext cx="10252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chemeClr val="bg1"/>
                </a:solidFill>
              </a:rPr>
              <a:t>多选题</a:t>
            </a:r>
            <a:endParaRPr lang="en-US" altLang="zh-CN" sz="2800" b="1" i="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19" y="810598"/>
            <a:ext cx="8393094" cy="3453222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2010560" y="144608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010560" y="2833475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3919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54" y="437470"/>
            <a:ext cx="10292897" cy="259021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 bwMode="auto">
          <a:xfrm>
            <a:off x="1451760" y="2055680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451760" y="2512293"/>
            <a:ext cx="648000" cy="64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57" y="3484292"/>
            <a:ext cx="9484766" cy="3129867"/>
          </a:xfrm>
          <a:prstGeom prst="rect">
            <a:avLst/>
          </a:prstGeom>
        </p:spPr>
      </p:pic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6027940" y="5725180"/>
            <a:ext cx="431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430948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02" y="377190"/>
            <a:ext cx="10096410" cy="2457450"/>
          </a:xfrm>
          <a:prstGeom prst="rect">
            <a:avLst/>
          </a:prstGeom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699159" y="1940774"/>
            <a:ext cx="4316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 dirty="0"/>
              <a:t>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69" y="3190440"/>
            <a:ext cx="9462487" cy="12992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107" y="3840052"/>
            <a:ext cx="4424592" cy="5850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02" y="4845464"/>
            <a:ext cx="10721237" cy="591644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020584"/>
              </p:ext>
            </p:extLst>
          </p:nvPr>
        </p:nvGraphicFramePr>
        <p:xfrm>
          <a:off x="3233038" y="5564342"/>
          <a:ext cx="7343065" cy="10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7" imgW="3352680" imgH="482400" progId="Equation.DSMT4">
                  <p:embed/>
                </p:oleObj>
              </mc:Choice>
              <mc:Fallback>
                <p:oleObj name="Equation" r:id="rId7" imgW="335268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038" y="5564342"/>
                        <a:ext cx="7343065" cy="1058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137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0F2DF45-5606-4AEF-BA95-A2B335F41508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2668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749"/>
              </p:ext>
            </p:extLst>
          </p:nvPr>
        </p:nvGraphicFramePr>
        <p:xfrm>
          <a:off x="2589741" y="1091292"/>
          <a:ext cx="32559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公式" r:id="rId3" imgW="1174828" imgH="355785" progId="Equation.3">
                  <p:embed/>
                </p:oleObj>
              </mc:Choice>
              <mc:Fallback>
                <p:oleObj name="公式" r:id="rId3" imgW="1174828" imgH="355785" progId="Equation.3">
                  <p:embed/>
                  <p:pic>
                    <p:nvPicPr>
                      <p:cNvPr id="2668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741" y="1091292"/>
                        <a:ext cx="3255962" cy="1130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195" y="323870"/>
            <a:ext cx="1983308" cy="2374283"/>
          </a:xfrm>
          <a:prstGeom prst="rect">
            <a:avLst/>
          </a:prstGeom>
        </p:spPr>
      </p:pic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501492" y="277640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、载流线圈中轴线上的磁感应强度</a:t>
            </a: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501492" y="2613670"/>
            <a:ext cx="6675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、电量为</a:t>
            </a:r>
            <a:r>
              <a:rPr lang="en-US" altLang="zh-CN" sz="2800" b="1" i="1" dirty="0">
                <a:solidFill>
                  <a:schemeClr val="bg1"/>
                </a:solidFill>
              </a:rPr>
              <a:t>q</a:t>
            </a:r>
            <a:r>
              <a:rPr lang="zh-CN" altLang="en-US" sz="2800" b="1" dirty="0">
                <a:solidFill>
                  <a:schemeClr val="bg1"/>
                </a:solidFill>
              </a:rPr>
              <a:t>电荷匀速圆周运动形成的电流</a:t>
            </a:r>
          </a:p>
        </p:txBody>
      </p:sp>
      <p:grpSp>
        <p:nvGrpSpPr>
          <p:cNvPr id="60" name="Group 28"/>
          <p:cNvGrpSpPr>
            <a:grpSpLocks/>
          </p:cNvGrpSpPr>
          <p:nvPr/>
        </p:nvGrpSpPr>
        <p:grpSpPr bwMode="auto">
          <a:xfrm>
            <a:off x="7756211" y="2824403"/>
            <a:ext cx="1489389" cy="1771204"/>
            <a:chOff x="3819" y="1842"/>
            <a:chExt cx="1466" cy="1679"/>
          </a:xfrm>
        </p:grpSpPr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5008" y="2283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sym typeface="Symbol" panose="05050102010706020507" pitchFamily="18" charset="2"/>
                </a:rPr>
                <a:t></a:t>
              </a:r>
              <a:endParaRPr lang="en-US" altLang="zh-CN" sz="2800" i="1">
                <a:solidFill>
                  <a:schemeClr val="bg1"/>
                </a:solidFill>
              </a:endParaRP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4446" y="1842"/>
              <a:ext cx="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4817" y="2351"/>
              <a:ext cx="394" cy="533"/>
            </a:xfrm>
            <a:custGeom>
              <a:avLst/>
              <a:gdLst>
                <a:gd name="T0" fmla="*/ 0 w 394"/>
                <a:gd name="T1" fmla="*/ 0 h 533"/>
                <a:gd name="T2" fmla="*/ 160 w 394"/>
                <a:gd name="T3" fmla="*/ 106 h 533"/>
                <a:gd name="T4" fmla="*/ 266 w 394"/>
                <a:gd name="T5" fmla="*/ 213 h 533"/>
                <a:gd name="T6" fmla="*/ 341 w 394"/>
                <a:gd name="T7" fmla="*/ 330 h 533"/>
                <a:gd name="T8" fmla="*/ 394 w 394"/>
                <a:gd name="T9" fmla="*/ 533 h 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4"/>
                <a:gd name="T16" fmla="*/ 0 h 533"/>
                <a:gd name="T17" fmla="*/ 394 w 394"/>
                <a:gd name="T18" fmla="*/ 533 h 5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4" h="533">
                  <a:moveTo>
                    <a:pt x="0" y="0"/>
                  </a:moveTo>
                  <a:cubicBezTo>
                    <a:pt x="58" y="35"/>
                    <a:pt x="116" y="71"/>
                    <a:pt x="160" y="106"/>
                  </a:cubicBezTo>
                  <a:cubicBezTo>
                    <a:pt x="204" y="141"/>
                    <a:pt x="236" y="176"/>
                    <a:pt x="266" y="213"/>
                  </a:cubicBezTo>
                  <a:cubicBezTo>
                    <a:pt x="296" y="250"/>
                    <a:pt x="320" y="277"/>
                    <a:pt x="341" y="330"/>
                  </a:cubicBezTo>
                  <a:cubicBezTo>
                    <a:pt x="362" y="383"/>
                    <a:pt x="378" y="458"/>
                    <a:pt x="394" y="533"/>
                  </a:cubicBezTo>
                </a:path>
              </a:pathLst>
            </a:custGeom>
            <a:noFill/>
            <a:ln w="28575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819" y="3135"/>
              <a:ext cx="2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</a:rPr>
                <a:t>I</a:t>
              </a:r>
              <a:endParaRPr lang="en-US" altLang="zh-CN" sz="2400" dirty="0"/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3825" y="2745"/>
              <a:ext cx="384" cy="4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66" name="Arc 14"/>
            <p:cNvSpPr>
              <a:spLocks/>
            </p:cNvSpPr>
            <p:nvPr/>
          </p:nvSpPr>
          <p:spPr bwMode="auto">
            <a:xfrm>
              <a:off x="4003" y="2369"/>
              <a:ext cx="1152" cy="1152"/>
            </a:xfrm>
            <a:custGeom>
              <a:avLst/>
              <a:gdLst>
                <a:gd name="T0" fmla="*/ 0 w 43188"/>
                <a:gd name="T1" fmla="*/ 0 h 43200"/>
                <a:gd name="T2" fmla="*/ 0 w 43188"/>
                <a:gd name="T3" fmla="*/ 0 h 43200"/>
                <a:gd name="T4" fmla="*/ 0 w 43188"/>
                <a:gd name="T5" fmla="*/ 0 h 43200"/>
                <a:gd name="T6" fmla="*/ 0 60000 65536"/>
                <a:gd name="T7" fmla="*/ 0 60000 65536"/>
                <a:gd name="T8" fmla="*/ 0 60000 65536"/>
                <a:gd name="T9" fmla="*/ 0 w 43188"/>
                <a:gd name="T10" fmla="*/ 0 h 43200"/>
                <a:gd name="T11" fmla="*/ 43188 w 4318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8" h="43200" fill="none" extrusionOk="0">
                  <a:moveTo>
                    <a:pt x="1284" y="14230"/>
                  </a:moveTo>
                  <a:cubicBezTo>
                    <a:pt x="4384" y="5687"/>
                    <a:pt x="12500" y="-1"/>
                    <a:pt x="21588" y="0"/>
                  </a:cubicBezTo>
                  <a:cubicBezTo>
                    <a:pt x="33517" y="0"/>
                    <a:pt x="43188" y="9670"/>
                    <a:pt x="43188" y="21600"/>
                  </a:cubicBezTo>
                  <a:cubicBezTo>
                    <a:pt x="43188" y="33529"/>
                    <a:pt x="33517" y="43200"/>
                    <a:pt x="21588" y="43200"/>
                  </a:cubicBezTo>
                  <a:cubicBezTo>
                    <a:pt x="9938" y="43200"/>
                    <a:pt x="387" y="33962"/>
                    <a:pt x="-1" y="22319"/>
                  </a:cubicBezTo>
                </a:path>
                <a:path w="43188" h="43200" stroke="0" extrusionOk="0">
                  <a:moveTo>
                    <a:pt x="1284" y="14230"/>
                  </a:moveTo>
                  <a:cubicBezTo>
                    <a:pt x="4384" y="5687"/>
                    <a:pt x="12500" y="-1"/>
                    <a:pt x="21588" y="0"/>
                  </a:cubicBezTo>
                  <a:cubicBezTo>
                    <a:pt x="33517" y="0"/>
                    <a:pt x="43188" y="9670"/>
                    <a:pt x="43188" y="21600"/>
                  </a:cubicBezTo>
                  <a:cubicBezTo>
                    <a:pt x="43188" y="33529"/>
                    <a:pt x="33517" y="43200"/>
                    <a:pt x="21588" y="43200"/>
                  </a:cubicBezTo>
                  <a:cubicBezTo>
                    <a:pt x="9938" y="43200"/>
                    <a:pt x="387" y="33962"/>
                    <a:pt x="-1" y="22319"/>
                  </a:cubicBezTo>
                  <a:lnTo>
                    <a:pt x="21588" y="21600"/>
                  </a:lnTo>
                  <a:lnTo>
                    <a:pt x="1284" y="14230"/>
                  </a:lnTo>
                  <a:close/>
                </a:path>
              </a:pathLst>
            </a:cu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63489"/>
              </p:ext>
            </p:extLst>
          </p:nvPr>
        </p:nvGraphicFramePr>
        <p:xfrm>
          <a:off x="3461069" y="3643215"/>
          <a:ext cx="1629092" cy="95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6" imgW="603380" imgH="317546" progId="Equation.3">
                  <p:embed/>
                </p:oleObj>
              </mc:Choice>
              <mc:Fallback>
                <p:oleObj name="Equation" r:id="rId6" imgW="603380" imgH="317546" progId="Equation.3">
                  <p:embed/>
                  <p:pic>
                    <p:nvPicPr>
                      <p:cNvPr id="395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69" y="3643215"/>
                        <a:ext cx="1629092" cy="95239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72"/>
          <p:cNvGrpSpPr>
            <a:grpSpLocks/>
          </p:cNvGrpSpPr>
          <p:nvPr/>
        </p:nvGrpSpPr>
        <p:grpSpPr bwMode="auto">
          <a:xfrm>
            <a:off x="3493929" y="5856381"/>
            <a:ext cx="1733550" cy="642938"/>
            <a:chOff x="2780" y="1646"/>
            <a:chExt cx="1092" cy="405"/>
          </a:xfrm>
        </p:grpSpPr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2780" y="1646"/>
              <a:ext cx="1092" cy="383"/>
            </a:xfrm>
            <a:prstGeom prst="rect">
              <a:avLst/>
            </a:prstGeom>
            <a:noFill/>
            <a:ln w="28575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 dirty="0">
                  <a:solidFill>
                    <a:srgbClr val="66FF33"/>
                  </a:solidFill>
                </a:rPr>
                <a:t>P</a:t>
              </a:r>
              <a:r>
                <a:rPr lang="en-US" altLang="zh-CN" b="1" i="1" baseline="-25000" dirty="0">
                  <a:solidFill>
                    <a:srgbClr val="66FF33"/>
                  </a:solidFill>
                </a:rPr>
                <a:t>m</a:t>
              </a:r>
              <a:r>
                <a:rPr lang="en-US" altLang="zh-CN" b="1" i="1" dirty="0">
                  <a:solidFill>
                    <a:srgbClr val="66FF33"/>
                  </a:solidFill>
                </a:rPr>
                <a:t>=IS </a:t>
              </a:r>
              <a:endParaRPr lang="en-US" altLang="zh-CN" sz="2800" dirty="0">
                <a:solidFill>
                  <a:srgbClr val="66FF33"/>
                </a:solidFill>
              </a:endParaRPr>
            </a:p>
          </p:txBody>
        </p:sp>
        <p:graphicFrame>
          <p:nvGraphicFramePr>
            <p:cNvPr id="72" name="Object 19"/>
            <p:cNvGraphicFramePr>
              <a:graphicFrameLocks noChangeAspect="1"/>
            </p:cNvGraphicFramePr>
            <p:nvPr/>
          </p:nvGraphicFramePr>
          <p:xfrm>
            <a:off x="3529" y="1653"/>
            <a:ext cx="285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" name="Equation" r:id="rId8" imgW="88744" imgH="158773" progId="Equation.3">
                    <p:embed/>
                  </p:oleObj>
                </mc:Choice>
                <mc:Fallback>
                  <p:oleObj name="Equation" r:id="rId8" imgW="88744" imgH="158773" progId="Equation.3">
                    <p:embed/>
                    <p:pic>
                      <p:nvPicPr>
                        <p:cNvPr id="1129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1653"/>
                          <a:ext cx="285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18"/>
            <p:cNvSpPr>
              <a:spLocks noChangeShapeType="1"/>
            </p:cNvSpPr>
            <p:nvPr/>
          </p:nvSpPr>
          <p:spPr bwMode="auto">
            <a:xfrm>
              <a:off x="2860" y="1710"/>
              <a:ext cx="16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" name="组合 45"/>
          <p:cNvGrpSpPr>
            <a:grpSpLocks/>
          </p:cNvGrpSpPr>
          <p:nvPr/>
        </p:nvGrpSpPr>
        <p:grpSpPr bwMode="auto">
          <a:xfrm>
            <a:off x="7726039" y="5020562"/>
            <a:ext cx="1874838" cy="1671637"/>
            <a:chOff x="682625" y="1252538"/>
            <a:chExt cx="1874838" cy="1671637"/>
          </a:xfrm>
        </p:grpSpPr>
        <p:grpSp>
          <p:nvGrpSpPr>
            <p:cNvPr id="75" name="组合 44"/>
            <p:cNvGrpSpPr>
              <a:grpSpLocks/>
            </p:cNvGrpSpPr>
            <p:nvPr/>
          </p:nvGrpSpPr>
          <p:grpSpPr bwMode="auto">
            <a:xfrm>
              <a:off x="1095375" y="1676400"/>
              <a:ext cx="752475" cy="1247775"/>
              <a:chOff x="2324100" y="419100"/>
              <a:chExt cx="752475" cy="1247775"/>
            </a:xfrm>
          </p:grpSpPr>
          <p:sp>
            <p:nvSpPr>
              <p:cNvPr id="89" name="椭圆 41"/>
              <p:cNvSpPr>
                <a:spLocks noChangeArrowheads="1"/>
              </p:cNvSpPr>
              <p:nvPr/>
            </p:nvSpPr>
            <p:spPr bwMode="auto">
              <a:xfrm>
                <a:off x="2324100" y="419100"/>
                <a:ext cx="752475" cy="1247775"/>
              </a:xfrm>
              <a:prstGeom prst="ellipse">
                <a:avLst/>
              </a:prstGeom>
              <a:noFill/>
              <a:ln w="34925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/>
              </a:p>
            </p:txBody>
          </p:sp>
          <p:cxnSp>
            <p:nvCxnSpPr>
              <p:cNvPr id="90" name="直接箭头连接符 43"/>
              <p:cNvCxnSpPr>
                <a:cxnSpLocks noChangeShapeType="1"/>
              </p:cNvCxnSpPr>
              <p:nvPr/>
            </p:nvCxnSpPr>
            <p:spPr bwMode="auto">
              <a:xfrm>
                <a:off x="2324100" y="1162050"/>
                <a:ext cx="28575" cy="142875"/>
              </a:xfrm>
              <a:prstGeom prst="straightConnector1">
                <a:avLst/>
              </a:prstGeom>
              <a:noFill/>
              <a:ln w="34925" algn="ctr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6" name="Group 81"/>
            <p:cNvGrpSpPr>
              <a:grpSpLocks/>
            </p:cNvGrpSpPr>
            <p:nvPr/>
          </p:nvGrpSpPr>
          <p:grpSpPr bwMode="auto">
            <a:xfrm>
              <a:off x="682625" y="1252538"/>
              <a:ext cx="1874838" cy="1662113"/>
              <a:chOff x="260" y="1136"/>
              <a:chExt cx="1181" cy="1047"/>
            </a:xfrm>
          </p:grpSpPr>
          <p:grpSp>
            <p:nvGrpSpPr>
              <p:cNvPr id="77" name="Group 83"/>
              <p:cNvGrpSpPr>
                <a:grpSpLocks/>
              </p:cNvGrpSpPr>
              <p:nvPr/>
            </p:nvGrpSpPr>
            <p:grpSpPr bwMode="auto">
              <a:xfrm>
                <a:off x="423" y="1136"/>
                <a:ext cx="661" cy="234"/>
                <a:chOff x="759" y="598"/>
                <a:chExt cx="661" cy="234"/>
              </a:xfrm>
            </p:grpSpPr>
            <p:grpSp>
              <p:nvGrpSpPr>
                <p:cNvPr id="82" name="Group 84"/>
                <p:cNvGrpSpPr>
                  <a:grpSpLocks/>
                </p:cNvGrpSpPr>
                <p:nvPr/>
              </p:nvGrpSpPr>
              <p:grpSpPr bwMode="auto">
                <a:xfrm>
                  <a:off x="759" y="693"/>
                  <a:ext cx="661" cy="139"/>
                  <a:chOff x="759" y="693"/>
                  <a:chExt cx="661" cy="139"/>
                </a:xfrm>
              </p:grpSpPr>
              <p:sp>
                <p:nvSpPr>
                  <p:cNvPr id="87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1088" y="694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759" y="693"/>
                    <a:ext cx="661" cy="11"/>
                  </a:xfrm>
                  <a:prstGeom prst="line">
                    <a:avLst/>
                  </a:prstGeom>
                  <a:noFill/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dirty="0"/>
                  </a:p>
                </p:txBody>
              </p:sp>
            </p:grpSp>
            <p:sp>
              <p:nvSpPr>
                <p:cNvPr id="83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821" y="598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961" y="60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093" y="60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225" y="606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Text Box 105"/>
              <p:cNvSpPr txBox="1">
                <a:spLocks noChangeArrowheads="1"/>
              </p:cNvSpPr>
              <p:nvPr/>
            </p:nvSpPr>
            <p:spPr bwMode="auto">
              <a:xfrm>
                <a:off x="611" y="1436"/>
                <a:ext cx="25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i="1">
                    <a:solidFill>
                      <a:schemeClr val="bg1"/>
                    </a:solidFill>
                  </a:rPr>
                  <a:t>s</a:t>
                </a:r>
                <a:endParaRPr lang="en-US" altLang="zh-CN" i="1"/>
              </a:p>
            </p:txBody>
          </p:sp>
          <p:sp>
            <p:nvSpPr>
              <p:cNvPr id="79" name="Text Box 106"/>
              <p:cNvSpPr txBox="1">
                <a:spLocks noChangeArrowheads="1"/>
              </p:cNvSpPr>
              <p:nvPr/>
            </p:nvSpPr>
            <p:spPr bwMode="auto">
              <a:xfrm>
                <a:off x="260" y="1705"/>
                <a:ext cx="24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 i="1">
                    <a:solidFill>
                      <a:schemeClr val="bg1"/>
                    </a:solidFill>
                  </a:rPr>
                  <a:t>I</a:t>
                </a:r>
                <a:endParaRPr lang="en-US" altLang="zh-CN" sz="2800" i="1"/>
              </a:p>
            </p:txBody>
          </p:sp>
          <p:graphicFrame>
            <p:nvGraphicFramePr>
              <p:cNvPr id="80" name="Object 107"/>
              <p:cNvGraphicFramePr>
                <a:graphicFrameLocks noChangeAspect="1"/>
              </p:cNvGraphicFramePr>
              <p:nvPr/>
            </p:nvGraphicFramePr>
            <p:xfrm>
              <a:off x="1156" y="1829"/>
              <a:ext cx="285" cy="3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7" name="公式" r:id="rId10" imgW="88744" imgH="127185" progId="Equation.3">
                      <p:embed/>
                    </p:oleObj>
                  </mc:Choice>
                  <mc:Fallback>
                    <p:oleObj name="公式" r:id="rId10" imgW="88744" imgH="127185" progId="Equation.3">
                      <p:embed/>
                      <p:pic>
                        <p:nvPicPr>
                          <p:cNvPr id="11283" name="Object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829"/>
                            <a:ext cx="285" cy="3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Line 104"/>
              <p:cNvSpPr>
                <a:spLocks noChangeShapeType="1"/>
              </p:cNvSpPr>
              <p:nvPr/>
            </p:nvSpPr>
            <p:spPr bwMode="auto">
              <a:xfrm>
                <a:off x="772" y="1784"/>
                <a:ext cx="555" cy="0"/>
              </a:xfrm>
              <a:prstGeom prst="line">
                <a:avLst/>
              </a:prstGeom>
              <a:noFill/>
              <a:ln w="73025">
                <a:solidFill>
                  <a:srgbClr val="66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572137" y="4964384"/>
            <a:ext cx="29274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、电流环的磁矩</a:t>
            </a:r>
          </a:p>
        </p:txBody>
      </p:sp>
    </p:spTree>
    <p:extLst>
      <p:ext uri="{BB962C8B-B14F-4D97-AF65-F5344CB8AC3E}">
        <p14:creationId xmlns:p14="http://schemas.microsoft.com/office/powerpoint/2010/main" val="219197061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00" y="237834"/>
            <a:ext cx="9760360" cy="1976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23" y="2516676"/>
            <a:ext cx="8718421" cy="39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13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99" y="127030"/>
            <a:ext cx="8372341" cy="3930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39" y="4158860"/>
            <a:ext cx="8806954" cy="26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77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35" y="562164"/>
            <a:ext cx="9308215" cy="3625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835" y="4636008"/>
            <a:ext cx="7116584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38939"/>
      </p:ext>
    </p:extLst>
  </p:cSld>
  <p:clrMapOvr>
    <a:masterClrMapping/>
  </p:clrMapOvr>
  <p:transition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73" y="347472"/>
            <a:ext cx="10513561" cy="2679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50" y="3227832"/>
            <a:ext cx="10317827" cy="24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28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40" y="305621"/>
            <a:ext cx="8570350" cy="35594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841" y="2895780"/>
            <a:ext cx="3703792" cy="835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40" y="3865044"/>
            <a:ext cx="8598880" cy="16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120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9" y="338540"/>
            <a:ext cx="10160679" cy="2069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2790825"/>
            <a:ext cx="7430638" cy="36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646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74" y="287970"/>
            <a:ext cx="10278905" cy="2363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4" y="3282120"/>
            <a:ext cx="9835324" cy="28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78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5" y="1352699"/>
            <a:ext cx="10726875" cy="99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07" y="3167824"/>
            <a:ext cx="85153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11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39" y="775734"/>
            <a:ext cx="7680877" cy="1126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2" y="3086100"/>
            <a:ext cx="97821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6207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CD3DC0D0-4044-4AB8-B9CF-28005041C04D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53862"/>
              </p:ext>
            </p:extLst>
          </p:nvPr>
        </p:nvGraphicFramePr>
        <p:xfrm>
          <a:off x="4261009" y="1239839"/>
          <a:ext cx="21415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3" imgW="698344" imgH="228600" progId="Equation.DSMT4">
                  <p:embed/>
                </p:oleObj>
              </mc:Choice>
              <mc:Fallback>
                <p:oleObj name="Equation" r:id="rId3" imgW="698344" imgH="228600" progId="Equation.DSMT4">
                  <p:embed/>
                  <p:pic>
                    <p:nvPicPr>
                      <p:cNvPr id="12288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009" y="1239839"/>
                        <a:ext cx="2141538" cy="8429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225949"/>
              </p:ext>
            </p:extLst>
          </p:nvPr>
        </p:nvGraphicFramePr>
        <p:xfrm>
          <a:off x="3422016" y="3185319"/>
          <a:ext cx="3336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5" imgW="1079448" imgH="228600" progId="Equation.DSMT4">
                  <p:embed/>
                </p:oleObj>
              </mc:Choice>
              <mc:Fallback>
                <p:oleObj name="Equation" r:id="rId5" imgW="1079448" imgH="228600" progId="Equation.DSMT4">
                  <p:embed/>
                  <p:pic>
                    <p:nvPicPr>
                      <p:cNvPr id="12288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016" y="3185319"/>
                        <a:ext cx="3336925" cy="8477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01796" y="320677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二、磁场的高斯定理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01796" y="228203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三、安培环路定理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641" y="3472251"/>
            <a:ext cx="1228204" cy="3385749"/>
          </a:xfrm>
          <a:prstGeom prst="rect">
            <a:avLst/>
          </a:prstGeom>
        </p:spPr>
      </p:pic>
      <p:grpSp>
        <p:nvGrpSpPr>
          <p:cNvPr id="58" name="Group 140"/>
          <p:cNvGrpSpPr>
            <a:grpSpLocks/>
          </p:cNvGrpSpPr>
          <p:nvPr/>
        </p:nvGrpSpPr>
        <p:grpSpPr bwMode="auto">
          <a:xfrm>
            <a:off x="1234441" y="4490244"/>
            <a:ext cx="5111750" cy="2011361"/>
            <a:chOff x="-585" y="-82"/>
            <a:chExt cx="3220" cy="1267"/>
          </a:xfrm>
        </p:grpSpPr>
        <p:graphicFrame>
          <p:nvGraphicFramePr>
            <p:cNvPr id="59" name="Object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889348"/>
                </p:ext>
              </p:extLst>
            </p:nvPr>
          </p:nvGraphicFramePr>
          <p:xfrm>
            <a:off x="1252" y="490"/>
            <a:ext cx="1383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" name="公式" r:id="rId8" imgW="736496" imgH="342900" progId="Equation.3">
                    <p:embed/>
                  </p:oleObj>
                </mc:Choice>
                <mc:Fallback>
                  <p:oleObj name="公式" r:id="rId8" imgW="736496" imgH="342900" progId="Equation.3">
                    <p:embed/>
                    <p:pic>
                      <p:nvPicPr>
                        <p:cNvPr id="58413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490"/>
                          <a:ext cx="1383" cy="69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66FF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138"/>
            <p:cNvSpPr txBox="1">
              <a:spLocks noChangeArrowheads="1"/>
            </p:cNvSpPr>
            <p:nvPr/>
          </p:nvSpPr>
          <p:spPr bwMode="auto">
            <a:xfrm>
              <a:off x="-585" y="-82"/>
              <a:ext cx="27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旋转对称载流柱体的磁场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777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476" y="3617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四、洛伦兹力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361668"/>
              </p:ext>
            </p:extLst>
          </p:nvPr>
        </p:nvGraphicFramePr>
        <p:xfrm>
          <a:off x="4070985" y="1170468"/>
          <a:ext cx="1924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7" name="Equation" r:id="rId3" imgW="641531" imgH="158773" progId="Equation.DSMT4">
                  <p:embed/>
                </p:oleObj>
              </mc:Choice>
              <mc:Fallback>
                <p:oleObj name="Equation" r:id="rId3" imgW="641531" imgH="158773" progId="Equation.DSMT4">
                  <p:embed/>
                  <p:pic>
                    <p:nvPicPr>
                      <p:cNvPr id="66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985" y="1170468"/>
                        <a:ext cx="1924050" cy="6175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5475" y="204037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、带电粒子在磁场中的运动</a:t>
            </a:r>
          </a:p>
        </p:txBody>
      </p:sp>
      <p:graphicFrame>
        <p:nvGraphicFramePr>
          <p:cNvPr id="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39337"/>
              </p:ext>
            </p:extLst>
          </p:nvPr>
        </p:nvGraphicFramePr>
        <p:xfrm>
          <a:off x="2012155" y="2739077"/>
          <a:ext cx="20939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8" name="Equation" r:id="rId5" imgW="774364" imgH="241195" progId="Equation.DSMT4">
                  <p:embed/>
                </p:oleObj>
              </mc:Choice>
              <mc:Fallback>
                <p:oleObj name="Equation" r:id="rId5" imgW="774364" imgH="241195" progId="Equation.DSMT4">
                  <p:embed/>
                  <p:pic>
                    <p:nvPicPr>
                      <p:cNvPr id="67668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155" y="2739077"/>
                        <a:ext cx="209391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35880"/>
              </p:ext>
            </p:extLst>
          </p:nvPr>
        </p:nvGraphicFramePr>
        <p:xfrm>
          <a:off x="7057230" y="2758127"/>
          <a:ext cx="19415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9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6766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230" y="2758127"/>
                        <a:ext cx="19415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59889"/>
              </p:ext>
            </p:extLst>
          </p:nvPr>
        </p:nvGraphicFramePr>
        <p:xfrm>
          <a:off x="4487068" y="2745427"/>
          <a:ext cx="2047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0" name="Equation" r:id="rId9" imgW="799753" imgH="241195" progId="Equation.DSMT4">
                  <p:embed/>
                </p:oleObj>
              </mc:Choice>
              <mc:Fallback>
                <p:oleObj name="Equation" r:id="rId9" imgW="799753" imgH="241195" progId="Equation.DSMT4">
                  <p:embed/>
                  <p:pic>
                    <p:nvPicPr>
                      <p:cNvPr id="6767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068" y="2745427"/>
                        <a:ext cx="2047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8"/>
          <p:cNvGrpSpPr>
            <a:grpSpLocks/>
          </p:cNvGrpSpPr>
          <p:nvPr/>
        </p:nvGrpSpPr>
        <p:grpSpPr bwMode="auto">
          <a:xfrm>
            <a:off x="6940232" y="3565171"/>
            <a:ext cx="4602163" cy="1114425"/>
            <a:chOff x="3605" y="3128"/>
            <a:chExt cx="2899" cy="702"/>
          </a:xfrm>
        </p:grpSpPr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3605" y="3307"/>
              <a:ext cx="76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螺距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:</a:t>
              </a:r>
              <a:endParaRPr lang="zh-CN" altLang="en-US" sz="2800" dirty="0"/>
            </a:p>
          </p:txBody>
        </p:sp>
        <p:graphicFrame>
          <p:nvGraphicFramePr>
            <p:cNvPr id="1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99288"/>
                </p:ext>
              </p:extLst>
            </p:nvPr>
          </p:nvGraphicFramePr>
          <p:xfrm>
            <a:off x="4303" y="3128"/>
            <a:ext cx="2201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1" name="Equation" r:id="rId11" imgW="1327020" imgH="342900" progId="Equation.DSMT4">
                    <p:embed/>
                  </p:oleObj>
                </mc:Choice>
                <mc:Fallback>
                  <p:oleObj name="Equation" r:id="rId11" imgW="1327020" imgH="342900" progId="Equation.DSMT4">
                    <p:embed/>
                    <p:pic>
                      <p:nvPicPr>
                        <p:cNvPr id="76813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3128"/>
                          <a:ext cx="2201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550453"/>
              </p:ext>
            </p:extLst>
          </p:nvPr>
        </p:nvGraphicFramePr>
        <p:xfrm>
          <a:off x="1135222" y="3627083"/>
          <a:ext cx="27733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name="Equation" r:id="rId13" imgW="1187269" imgH="342900" progId="Equation.DSMT4">
                  <p:embed/>
                </p:oleObj>
              </mc:Choice>
              <mc:Fallback>
                <p:oleObj name="Equation" r:id="rId13" imgW="1187269" imgH="342900" progId="Equation.DSMT4">
                  <p:embed/>
                  <p:pic>
                    <p:nvPicPr>
                      <p:cNvPr id="418897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222" y="3627083"/>
                        <a:ext cx="27733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356480"/>
              </p:ext>
            </p:extLst>
          </p:nvPr>
        </p:nvGraphicFramePr>
        <p:xfrm>
          <a:off x="4370071" y="3609541"/>
          <a:ext cx="1558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name="公式" r:id="rId15" imgW="565228" imgH="342900" progId="Equation.3">
                  <p:embed/>
                </p:oleObj>
              </mc:Choice>
              <mc:Fallback>
                <p:oleObj name="公式" r:id="rId15" imgW="565228" imgH="342900" progId="Equation.3">
                  <p:embed/>
                  <p:pic>
                    <p:nvPicPr>
                      <p:cNvPr id="41889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71" y="3609541"/>
                        <a:ext cx="15589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06596" y="4823665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、霍尔效应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482876"/>
              </p:ext>
            </p:extLst>
          </p:nvPr>
        </p:nvGraphicFramePr>
        <p:xfrm>
          <a:off x="3141346" y="5342778"/>
          <a:ext cx="2008187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4" name="Equation" r:id="rId17" imgW="736560" imgH="419040" progId="Equation.DSMT4">
                  <p:embed/>
                </p:oleObj>
              </mc:Choice>
              <mc:Fallback>
                <p:oleObj name="Equation" r:id="rId17" imgW="736560" imgH="4190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346" y="5342778"/>
                        <a:ext cx="2008187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56974" y="4882167"/>
            <a:ext cx="4695506" cy="18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7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35476" y="36179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五、安培力及安培力矩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42432"/>
              </p:ext>
            </p:extLst>
          </p:nvPr>
        </p:nvGraphicFramePr>
        <p:xfrm>
          <a:off x="1976913" y="1300798"/>
          <a:ext cx="25177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3" imgW="882469" imgH="317546" progId="Equation.DSMT4">
                  <p:embed/>
                </p:oleObj>
              </mc:Choice>
              <mc:Fallback>
                <p:oleObj name="Equation" r:id="rId3" imgW="882469" imgH="317546" progId="Equation.DSMT4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13" y="1300798"/>
                        <a:ext cx="251777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6004878" y="1428115"/>
            <a:ext cx="1812925" cy="519113"/>
            <a:chOff x="2956243" y="1031558"/>
            <a:chExt cx="1812925" cy="519112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956243" y="1031558"/>
              <a:ext cx="181292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FFFF00"/>
                  </a:solidFill>
                </a:rPr>
                <a:t>M= </a:t>
              </a:r>
              <a:r>
                <a:rPr lang="en-US" altLang="zh-CN" sz="2800" b="1" i="1" dirty="0" err="1">
                  <a:solidFill>
                    <a:srgbClr val="FFFF00"/>
                  </a:solidFill>
                </a:rPr>
                <a:t>p</a:t>
              </a:r>
              <a:r>
                <a:rPr lang="en-US" altLang="zh-CN" sz="2800" b="1" i="1" baseline="-25000" dirty="0" err="1">
                  <a:solidFill>
                    <a:srgbClr val="FFFF00"/>
                  </a:solidFill>
                </a:rPr>
                <a:t>m</a:t>
              </a:r>
              <a:r>
                <a:rPr lang="en-US" altLang="zh-CN" sz="2800" b="1" dirty="0" err="1">
                  <a:solidFill>
                    <a:srgbClr val="FFFF00"/>
                  </a:solidFill>
                  <a:cs typeface="Times New Roman" panose="02020603050405020304" pitchFamily="18" charset="0"/>
                </a:rPr>
                <a:t>×</a:t>
              </a:r>
              <a:r>
                <a:rPr lang="en-US" altLang="zh-CN" sz="2800" b="1" i="1" dirty="0" err="1">
                  <a:solidFill>
                    <a:srgbClr val="FFFF00"/>
                  </a:solidFill>
                  <a:cs typeface="Times New Roman" panose="02020603050405020304" pitchFamily="18" charset="0"/>
                </a:rPr>
                <a:t>B</a:t>
              </a:r>
              <a:endParaRPr lang="en-US" altLang="zh-CN" sz="2800" b="1" i="1" dirty="0">
                <a:solidFill>
                  <a:srgbClr val="FFFF00"/>
                </a:solidFill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092450" y="1102995"/>
              <a:ext cx="3302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4417378" y="1122363"/>
              <a:ext cx="2413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3655695" y="1194753"/>
              <a:ext cx="216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933190"/>
              </p:ext>
            </p:extLst>
          </p:nvPr>
        </p:nvGraphicFramePr>
        <p:xfrm>
          <a:off x="3761105" y="4117683"/>
          <a:ext cx="26289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5" imgW="1098524" imgH="165008" progId="Equation.DSMT4">
                  <p:embed/>
                </p:oleObj>
              </mc:Choice>
              <mc:Fallback>
                <p:oleObj name="Equation" r:id="rId5" imgW="1098524" imgH="165008" progId="Equation.DSMT4">
                  <p:embed/>
                  <p:pic>
                    <p:nvPicPr>
                      <p:cNvPr id="880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05" y="4117683"/>
                        <a:ext cx="26289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98035" y="4770805"/>
            <a:ext cx="8326438" cy="170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b="1" dirty="0">
                <a:solidFill>
                  <a:srgbClr val="66FF33"/>
                </a:solidFill>
              </a:rPr>
              <a:t>抗磁质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相对磁导率</a:t>
            </a:r>
            <a:r>
              <a:rPr lang="zh-CN" altLang="en-US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1"/>
                </a:solidFill>
              </a:rPr>
              <a:t>略小于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的磁介质。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        </a:t>
            </a:r>
            <a:r>
              <a:rPr lang="zh-CN" altLang="en-US" sz="2800" b="1" dirty="0">
                <a:solidFill>
                  <a:srgbClr val="66FF33"/>
                </a:solidFill>
              </a:rPr>
              <a:t>顺磁质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相对磁导率</a:t>
            </a:r>
            <a:r>
              <a:rPr lang="zh-CN" altLang="en-US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1"/>
                </a:solidFill>
              </a:rPr>
              <a:t>略大于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的磁介质。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        </a:t>
            </a:r>
            <a:r>
              <a:rPr lang="zh-CN" altLang="en-US" sz="2800" b="1" dirty="0">
                <a:solidFill>
                  <a:srgbClr val="66FF33"/>
                </a:solidFill>
              </a:rPr>
              <a:t>铁磁质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</a:rPr>
              <a:t>相对磁导率</a:t>
            </a:r>
            <a:r>
              <a:rPr lang="zh-CN" altLang="en-US" sz="2800" b="1" i="1" dirty="0">
                <a:solidFill>
                  <a:schemeClr val="bg1"/>
                </a:solidFill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chemeClr val="bg1"/>
                </a:solidFill>
                <a:cs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bg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»</a:t>
            </a:r>
            <a:r>
              <a:rPr lang="en-US" altLang="zh-C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26915" y="277289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六、磁介质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019175" y="3421779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、抗磁质、顺磁质、铁磁质</a:t>
            </a:r>
          </a:p>
        </p:txBody>
      </p:sp>
    </p:spTree>
    <p:extLst>
      <p:ext uri="{BB962C8B-B14F-4D97-AF65-F5344CB8AC3E}">
        <p14:creationId xmlns:p14="http://schemas.microsoft.com/office/powerpoint/2010/main" val="61158883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00404" y="462703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、磁介质中的高斯定理与环路定理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413978"/>
              </p:ext>
            </p:extLst>
          </p:nvPr>
        </p:nvGraphicFramePr>
        <p:xfrm>
          <a:off x="3001962" y="1462445"/>
          <a:ext cx="4308792" cy="67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3" imgW="1796869" imgH="222365" progId="Equation.DSMT4">
                  <p:embed/>
                </p:oleObj>
              </mc:Choice>
              <mc:Fallback>
                <p:oleObj name="Equation" r:id="rId3" imgW="1796869" imgH="222365" progId="Equation.DSMT4">
                  <p:embed/>
                  <p:pic>
                    <p:nvPicPr>
                      <p:cNvPr id="335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2" y="1462445"/>
                        <a:ext cx="4308792" cy="672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48857"/>
              </p:ext>
            </p:extLst>
          </p:nvPr>
        </p:nvGraphicFramePr>
        <p:xfrm>
          <a:off x="4142740" y="3944304"/>
          <a:ext cx="16938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5" imgW="698344" imgH="355785" progId="Equation.DSMT4">
                  <p:embed/>
                </p:oleObj>
              </mc:Choice>
              <mc:Fallback>
                <p:oleObj name="Equation" r:id="rId5" imgW="698344" imgH="355785" progId="Equation.DSMT4">
                  <p:embed/>
                  <p:pic>
                    <p:nvPicPr>
                      <p:cNvPr id="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740" y="3944304"/>
                        <a:ext cx="16938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23630"/>
              </p:ext>
            </p:extLst>
          </p:nvPr>
        </p:nvGraphicFramePr>
        <p:xfrm>
          <a:off x="3730783" y="2682994"/>
          <a:ext cx="28511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7" imgW="1022220" imgH="228600" progId="Equation.DSMT4">
                  <p:embed/>
                </p:oleObj>
              </mc:Choice>
              <mc:Fallback>
                <p:oleObj name="Equation" r:id="rId7" imgW="1022220" imgH="228600" progId="Equation.DSMT4">
                  <p:embed/>
                  <p:pic>
                    <p:nvPicPr>
                      <p:cNvPr id="993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783" y="2682994"/>
                        <a:ext cx="2851150" cy="8366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730783" y="5548948"/>
            <a:ext cx="2925763" cy="557212"/>
            <a:chOff x="939" y="3345"/>
            <a:chExt cx="1843" cy="351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939" y="3345"/>
              <a:ext cx="1843" cy="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 dirty="0">
                  <a:solidFill>
                    <a:srgbClr val="66FF33"/>
                  </a:solidFill>
                </a:rPr>
                <a:t>B= </a:t>
              </a:r>
              <a:r>
                <a:rPr lang="en-US" altLang="zh-CN" sz="2800" b="1" i="1" dirty="0">
                  <a:solidFill>
                    <a:srgbClr val="66FF33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 sz="2800" b="1" i="1" baseline="-25000" dirty="0" err="1">
                  <a:solidFill>
                    <a:srgbClr val="66FF33"/>
                  </a:solidFill>
                  <a:sym typeface="Symbol" panose="05050102010706020507" pitchFamily="18" charset="2"/>
                </a:rPr>
                <a:t>o</a:t>
              </a:r>
              <a:r>
                <a:rPr lang="en-US" altLang="zh-CN" sz="2800" b="1" i="1" dirty="0" err="1">
                  <a:solidFill>
                    <a:srgbClr val="66FF33"/>
                  </a:solidFill>
                  <a:sym typeface="Symbol" panose="05050102010706020507" pitchFamily="18" charset="2"/>
                </a:rPr>
                <a:t></a:t>
              </a:r>
              <a:r>
                <a:rPr lang="en-US" altLang="zh-CN" sz="2800" b="1" i="1" baseline="-25000" dirty="0" err="1">
                  <a:solidFill>
                    <a:srgbClr val="66FF33"/>
                  </a:solidFill>
                  <a:sym typeface="Symbol" panose="05050102010706020507" pitchFamily="18" charset="2"/>
                </a:rPr>
                <a:t>r</a:t>
              </a:r>
              <a:r>
                <a:rPr lang="en-US" altLang="zh-CN" sz="2800" b="1" i="1" baseline="-25000" dirty="0">
                  <a:solidFill>
                    <a:srgbClr val="66FF33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800" b="1" i="1" dirty="0">
                  <a:solidFill>
                    <a:srgbClr val="66FF33"/>
                  </a:solidFill>
                  <a:sym typeface="Symbol" panose="05050102010706020507" pitchFamily="18" charset="2"/>
                </a:rPr>
                <a:t>H=  H</a:t>
              </a:r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1028" y="3402"/>
              <a:ext cx="159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793" y="3401"/>
              <a:ext cx="17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2341" y="3399"/>
              <a:ext cx="17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259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2EE58-D95B-46A9-88EB-53EC3EB3F7A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75539" y="426744"/>
            <a:ext cx="5214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十二 章  变化的电磁场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9738" y="1420852"/>
            <a:ext cx="771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FF00"/>
                </a:solidFill>
              </a:rPr>
              <a:t>一、法拉第电磁感应定律与楞次定律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26775"/>
              </p:ext>
            </p:extLst>
          </p:nvPr>
        </p:nvGraphicFramePr>
        <p:xfrm>
          <a:off x="4464050" y="2451100"/>
          <a:ext cx="193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" imgW="711200" imgH="381139" progId="Equation.DSMT4">
                  <p:embed/>
                </p:oleObj>
              </mc:Choice>
              <mc:Fallback>
                <p:oleObj name="Equation" r:id="rId3" imgW="711200" imgH="381139" progId="Equation.DSMT4">
                  <p:embed/>
                  <p:pic>
                    <p:nvPicPr>
                      <p:cNvPr id="30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451100"/>
                        <a:ext cx="19304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6011" y="4009985"/>
            <a:ext cx="9174797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i="0" dirty="0">
                <a:solidFill>
                  <a:srgbClr val="FFFF00"/>
                </a:solidFill>
              </a:rPr>
              <a:t>        楞次定律：</a:t>
            </a:r>
            <a:r>
              <a:rPr lang="en-US" altLang="zh-CN" sz="2800" b="1" i="0" dirty="0">
                <a:solidFill>
                  <a:srgbClr val="FFFF00"/>
                </a:solidFill>
              </a:rPr>
              <a:t> </a:t>
            </a:r>
            <a:r>
              <a:rPr lang="zh-CN" altLang="en-US" sz="2800" b="1" i="0" dirty="0">
                <a:solidFill>
                  <a:schemeClr val="bg1"/>
                </a:solidFill>
              </a:rPr>
              <a:t>闭合导体回路中感应电流的方向，总是</a:t>
            </a:r>
            <a:r>
              <a:rPr lang="zh-CN" altLang="en-US" sz="2800" b="1" i="0" dirty="0">
                <a:solidFill>
                  <a:srgbClr val="66FF33"/>
                </a:solidFill>
              </a:rPr>
              <a:t>企图</a:t>
            </a:r>
            <a:r>
              <a:rPr lang="zh-CN" altLang="en-US" sz="2800" b="1" i="0" dirty="0">
                <a:solidFill>
                  <a:schemeClr val="bg1"/>
                </a:solidFill>
              </a:rPr>
              <a:t>使它自身产生的通过回路面积的磁通量去</a:t>
            </a:r>
            <a:r>
              <a:rPr lang="zh-CN" altLang="en-US" sz="2800" b="1" i="0" dirty="0">
                <a:solidFill>
                  <a:srgbClr val="66FF33"/>
                </a:solidFill>
              </a:rPr>
              <a:t>阻碍</a:t>
            </a:r>
            <a:r>
              <a:rPr lang="zh-CN" altLang="en-US" sz="2800" b="1" i="0" dirty="0">
                <a:solidFill>
                  <a:schemeClr val="bg1"/>
                </a:solidFill>
              </a:rPr>
              <a:t>原磁通量的改变，称为</a:t>
            </a:r>
            <a:r>
              <a:rPr lang="zh-CN" altLang="en-US" sz="2800" b="1" i="0" dirty="0">
                <a:solidFill>
                  <a:srgbClr val="FFFF00"/>
                </a:solidFill>
              </a:rPr>
              <a:t>楞次定律</a:t>
            </a:r>
            <a:r>
              <a:rPr lang="zh-CN" altLang="en-US" sz="2800" b="1" i="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38830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1256</Words>
  <Application>Microsoft Office PowerPoint</Application>
  <PresentationFormat>宽屏</PresentationFormat>
  <Paragraphs>204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等线</vt:lpstr>
      <vt:lpstr>等线 Light</vt:lpstr>
      <vt:lpstr>楷体</vt:lpstr>
      <vt:lpstr>隶书</vt:lpstr>
      <vt:lpstr>宋体</vt:lpstr>
      <vt:lpstr>Arial</vt:lpstr>
      <vt:lpstr>Courier New</vt:lpstr>
      <vt:lpstr>Symbol</vt:lpstr>
      <vt:lpstr>Times New Roman</vt:lpstr>
      <vt:lpstr>Office 主题​​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jiandong</dc:creator>
  <cp:lastModifiedBy>Jd Wang</cp:lastModifiedBy>
  <cp:revision>53</cp:revision>
  <dcterms:created xsi:type="dcterms:W3CDTF">2021-12-13T01:00:47Z</dcterms:created>
  <dcterms:modified xsi:type="dcterms:W3CDTF">2023-12-29T12:50:32Z</dcterms:modified>
</cp:coreProperties>
</file>