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8" r:id="rId2"/>
    <p:sldId id="895" r:id="rId3"/>
    <p:sldId id="897" r:id="rId4"/>
    <p:sldId id="896" r:id="rId5"/>
    <p:sldId id="326" r:id="rId6"/>
    <p:sldId id="905" r:id="rId7"/>
    <p:sldId id="910" r:id="rId8"/>
    <p:sldId id="912" r:id="rId9"/>
    <p:sldId id="275" r:id="rId10"/>
    <p:sldId id="30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F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143"/>
  </p:normalViewPr>
  <p:slideViewPr>
    <p:cSldViewPr snapToGrid="0">
      <p:cViewPr>
        <p:scale>
          <a:sx n="81" d="100"/>
          <a:sy n="81" d="100"/>
        </p:scale>
        <p:origin x="696" y="9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wen WANG" userId="b5e6aab9-a7da-4b68-a175-a15a26c2a3f4" providerId="ADAL" clId="{A579341C-0DD6-2743-875E-6098868FC851}"/>
    <pc:docChg chg="undo custSel addSld delSld modSld">
      <pc:chgData name="Huanwen WANG" userId="b5e6aab9-a7da-4b68-a175-a15a26c2a3f4" providerId="ADAL" clId="{A579341C-0DD6-2743-875E-6098868FC851}" dt="2025-01-04T02:47:58.811" v="556"/>
      <pc:docMkLst>
        <pc:docMk/>
      </pc:docMkLst>
      <pc:sldChg chg="addSp delSp modSp add del mod delAnim">
        <pc:chgData name="Huanwen WANG" userId="b5e6aab9-a7da-4b68-a175-a15a26c2a3f4" providerId="ADAL" clId="{A579341C-0DD6-2743-875E-6098868FC851}" dt="2025-01-04T02:23:38.730" v="246" actId="2696"/>
        <pc:sldMkLst>
          <pc:docMk/>
          <pc:sldMk cId="0" sldId="272"/>
        </pc:sldMkLst>
        <pc:spChg chg="del mod">
          <ac:chgData name="Huanwen WANG" userId="b5e6aab9-a7da-4b68-a175-a15a26c2a3f4" providerId="ADAL" clId="{A579341C-0DD6-2743-875E-6098868FC851}" dt="2025-01-04T02:13:05.265" v="68" actId="478"/>
          <ac:spMkLst>
            <pc:docMk/>
            <pc:sldMk cId="0" sldId="272"/>
            <ac:spMk id="6" creationId="{B6B05158-4DF3-7A25-DD61-4F5C11589C52}"/>
          </ac:spMkLst>
        </pc:spChg>
        <pc:spChg chg="add mod">
          <ac:chgData name="Huanwen WANG" userId="b5e6aab9-a7da-4b68-a175-a15a26c2a3f4" providerId="ADAL" clId="{A579341C-0DD6-2743-875E-6098868FC851}" dt="2025-01-04T02:13:15.094" v="74" actId="20577"/>
          <ac:spMkLst>
            <pc:docMk/>
            <pc:sldMk cId="0" sldId="272"/>
            <ac:spMk id="8" creationId="{E613C7C6-C33C-62FA-C532-9EE2DDC0BF4D}"/>
          </ac:spMkLst>
        </pc:spChg>
        <pc:grpChg chg="del">
          <ac:chgData name="Huanwen WANG" userId="b5e6aab9-a7da-4b68-a175-a15a26c2a3f4" providerId="ADAL" clId="{A579341C-0DD6-2743-875E-6098868FC851}" dt="2025-01-04T02:12:57.644" v="64" actId="478"/>
          <ac:grpSpMkLst>
            <pc:docMk/>
            <pc:sldMk cId="0" sldId="272"/>
            <ac:grpSpMk id="3" creationId="{B4B4351D-D531-F4F0-48BF-8876D6388175}"/>
          </ac:grpSpMkLst>
        </pc:grpChg>
        <pc:graphicFrameChg chg="del mod">
          <ac:chgData name="Huanwen WANG" userId="b5e6aab9-a7da-4b68-a175-a15a26c2a3f4" providerId="ADAL" clId="{A579341C-0DD6-2743-875E-6098868FC851}" dt="2025-01-04T02:20:39.835" v="183" actId="21"/>
          <ac:graphicFrameMkLst>
            <pc:docMk/>
            <pc:sldMk cId="0" sldId="272"/>
            <ac:graphicFrameMk id="10" creationId="{3EE2FF9F-A83C-720B-51CF-A604EBB6DD2B}"/>
          </ac:graphicFrameMkLst>
        </pc:graphicFrameChg>
        <pc:picChg chg="del topLvl">
          <ac:chgData name="Huanwen WANG" userId="b5e6aab9-a7da-4b68-a175-a15a26c2a3f4" providerId="ADAL" clId="{A579341C-0DD6-2743-875E-6098868FC851}" dt="2025-01-04T02:12:57.644" v="64" actId="478"/>
          <ac:picMkLst>
            <pc:docMk/>
            <pc:sldMk cId="0" sldId="272"/>
            <ac:picMk id="4" creationId="{E8A42B64-57D1-84B7-5433-EA8F290B95E7}"/>
          </ac:picMkLst>
        </pc:picChg>
        <pc:cxnChg chg="del topLvl">
          <ac:chgData name="Huanwen WANG" userId="b5e6aab9-a7da-4b68-a175-a15a26c2a3f4" providerId="ADAL" clId="{A579341C-0DD6-2743-875E-6098868FC851}" dt="2025-01-04T02:12:58.911" v="65" actId="478"/>
          <ac:cxnSpMkLst>
            <pc:docMk/>
            <pc:sldMk cId="0" sldId="272"/>
            <ac:cxnSpMk id="5" creationId="{718CF47D-96AF-883D-4546-3ACB42967D93}"/>
          </ac:cxnSpMkLst>
        </pc:cxnChg>
        <pc:cxnChg chg="add mod">
          <ac:chgData name="Huanwen WANG" userId="b5e6aab9-a7da-4b68-a175-a15a26c2a3f4" providerId="ADAL" clId="{A579341C-0DD6-2743-875E-6098868FC851}" dt="2025-01-04T02:13:02.593" v="66"/>
          <ac:cxnSpMkLst>
            <pc:docMk/>
            <pc:sldMk cId="0" sldId="272"/>
            <ac:cxnSpMk id="7" creationId="{8980619C-F726-0947-79E3-E6D881A4ABD9}"/>
          </ac:cxnSpMkLst>
        </pc:cxnChg>
      </pc:sldChg>
      <pc:sldChg chg="addSp delSp modSp add mod delAnim modAnim">
        <pc:chgData name="Huanwen WANG" userId="b5e6aab9-a7da-4b68-a175-a15a26c2a3f4" providerId="ADAL" clId="{A579341C-0DD6-2743-875E-6098868FC851}" dt="2025-01-04T02:45:59.175" v="555" actId="1037"/>
        <pc:sldMkLst>
          <pc:docMk/>
          <pc:sldMk cId="0" sldId="275"/>
        </pc:sldMkLst>
        <pc:spChg chg="del">
          <ac:chgData name="Huanwen WANG" userId="b5e6aab9-a7da-4b68-a175-a15a26c2a3f4" providerId="ADAL" clId="{A579341C-0DD6-2743-875E-6098868FC851}" dt="2025-01-04T02:36:39.780" v="325" actId="478"/>
          <ac:spMkLst>
            <pc:docMk/>
            <pc:sldMk cId="0" sldId="275"/>
            <ac:spMk id="2" creationId="{11CA61B2-F555-93EC-FFF2-88247BD79A1F}"/>
          </ac:spMkLst>
        </pc:spChg>
        <pc:spChg chg="add mod">
          <ac:chgData name="Huanwen WANG" userId="b5e6aab9-a7da-4b68-a175-a15a26c2a3f4" providerId="ADAL" clId="{A579341C-0DD6-2743-875E-6098868FC851}" dt="2025-01-04T02:36:49.046" v="352" actId="20577"/>
          <ac:spMkLst>
            <pc:docMk/>
            <pc:sldMk cId="0" sldId="275"/>
            <ac:spMk id="7" creationId="{1E3F7E50-904F-7AF0-9AC3-C3025156972C}"/>
          </ac:spMkLst>
        </pc:spChg>
        <pc:spChg chg="add del mod">
          <ac:chgData name="Huanwen WANG" userId="b5e6aab9-a7da-4b68-a175-a15a26c2a3f4" providerId="ADAL" clId="{A579341C-0DD6-2743-875E-6098868FC851}" dt="2025-01-04T02:39:32.342" v="400" actId="478"/>
          <ac:spMkLst>
            <pc:docMk/>
            <pc:sldMk cId="0" sldId="275"/>
            <ac:spMk id="8" creationId="{DC6C7F91-1DE4-4D60-2B72-86D69E8350EE}"/>
          </ac:spMkLst>
        </pc:spChg>
        <pc:spChg chg="add del mod">
          <ac:chgData name="Huanwen WANG" userId="b5e6aab9-a7da-4b68-a175-a15a26c2a3f4" providerId="ADAL" clId="{A579341C-0DD6-2743-875E-6098868FC851}" dt="2025-01-04T02:40:01.558" v="416"/>
          <ac:spMkLst>
            <pc:docMk/>
            <pc:sldMk cId="0" sldId="275"/>
            <ac:spMk id="9" creationId="{FE38652F-3607-691F-78D5-037B4E01C417}"/>
          </ac:spMkLst>
        </pc:spChg>
        <pc:spChg chg="add mod">
          <ac:chgData name="Huanwen WANG" userId="b5e6aab9-a7da-4b68-a175-a15a26c2a3f4" providerId="ADAL" clId="{A579341C-0DD6-2743-875E-6098868FC851}" dt="2025-01-04T02:41:18.884" v="440" actId="1037"/>
          <ac:spMkLst>
            <pc:docMk/>
            <pc:sldMk cId="0" sldId="275"/>
            <ac:spMk id="10" creationId="{D0707BB6-1145-39F1-5D5E-1BDF6958AC76}"/>
          </ac:spMkLst>
        </pc:spChg>
        <pc:spChg chg="add mod">
          <ac:chgData name="Huanwen WANG" userId="b5e6aab9-a7da-4b68-a175-a15a26c2a3f4" providerId="ADAL" clId="{A579341C-0DD6-2743-875E-6098868FC851}" dt="2025-01-04T02:40:51.398" v="423" actId="1076"/>
          <ac:spMkLst>
            <pc:docMk/>
            <pc:sldMk cId="0" sldId="275"/>
            <ac:spMk id="11" creationId="{D56A0D0C-918B-B380-926D-A6495E46ECEF}"/>
          </ac:spMkLst>
        </pc:spChg>
        <pc:spChg chg="add mod">
          <ac:chgData name="Huanwen WANG" userId="b5e6aab9-a7da-4b68-a175-a15a26c2a3f4" providerId="ADAL" clId="{A579341C-0DD6-2743-875E-6098868FC851}" dt="2025-01-04T02:41:13.932" v="431" actId="1076"/>
          <ac:spMkLst>
            <pc:docMk/>
            <pc:sldMk cId="0" sldId="275"/>
            <ac:spMk id="12" creationId="{C1D56591-7465-8E87-A613-100C2E39A97C}"/>
          </ac:spMkLst>
        </pc:spChg>
        <pc:spChg chg="add mod">
          <ac:chgData name="Huanwen WANG" userId="b5e6aab9-a7da-4b68-a175-a15a26c2a3f4" providerId="ADAL" clId="{A579341C-0DD6-2743-875E-6098868FC851}" dt="2025-01-04T02:45:47.579" v="546" actId="255"/>
          <ac:spMkLst>
            <pc:docMk/>
            <pc:sldMk cId="0" sldId="275"/>
            <ac:spMk id="13" creationId="{AE5B1F9C-610C-0F93-9022-A2C1DC9E2DA5}"/>
          </ac:spMkLst>
        </pc:spChg>
        <pc:spChg chg="add mod">
          <ac:chgData name="Huanwen WANG" userId="b5e6aab9-a7da-4b68-a175-a15a26c2a3f4" providerId="ADAL" clId="{A579341C-0DD6-2743-875E-6098868FC851}" dt="2025-01-04T02:45:59.175" v="555" actId="1037"/>
          <ac:spMkLst>
            <pc:docMk/>
            <pc:sldMk cId="0" sldId="275"/>
            <ac:spMk id="14" creationId="{7C32860F-9CEF-E832-8470-1FF05DD6762D}"/>
          </ac:spMkLst>
        </pc:spChg>
        <pc:spChg chg="del">
          <ac:chgData name="Huanwen WANG" userId="b5e6aab9-a7da-4b68-a175-a15a26c2a3f4" providerId="ADAL" clId="{A579341C-0DD6-2743-875E-6098868FC851}" dt="2025-01-04T02:36:59.298" v="353" actId="478"/>
          <ac:spMkLst>
            <pc:docMk/>
            <pc:sldMk cId="0" sldId="275"/>
            <ac:spMk id="24579" creationId="{A824A327-07E3-2832-BC4C-A7B369126535}"/>
          </ac:spMkLst>
        </pc:spChg>
        <pc:spChg chg="mod">
          <ac:chgData name="Huanwen WANG" userId="b5e6aab9-a7da-4b68-a175-a15a26c2a3f4" providerId="ADAL" clId="{A579341C-0DD6-2743-875E-6098868FC851}" dt="2025-01-04T02:40:47.212" v="422" actId="1076"/>
          <ac:spMkLst>
            <pc:docMk/>
            <pc:sldMk cId="0" sldId="275"/>
            <ac:spMk id="24580" creationId="{A526EBC5-9B63-60DD-B350-8B2B9D8C10B6}"/>
          </ac:spMkLst>
        </pc:spChg>
        <pc:grpChg chg="del">
          <ac:chgData name="Huanwen WANG" userId="b5e6aab9-a7da-4b68-a175-a15a26c2a3f4" providerId="ADAL" clId="{A579341C-0DD6-2743-875E-6098868FC851}" dt="2025-01-04T02:36:41.364" v="326" actId="478"/>
          <ac:grpSpMkLst>
            <pc:docMk/>
            <pc:sldMk cId="0" sldId="275"/>
            <ac:grpSpMk id="3" creationId="{1F738958-7355-B49B-3DA3-FC618C3C329A}"/>
          </ac:grpSpMkLst>
        </pc:grpChg>
        <pc:cxnChg chg="add mod">
          <ac:chgData name="Huanwen WANG" userId="b5e6aab9-a7da-4b68-a175-a15a26c2a3f4" providerId="ADAL" clId="{A579341C-0DD6-2743-875E-6098868FC851}" dt="2025-01-04T02:36:41.887" v="327"/>
          <ac:cxnSpMkLst>
            <pc:docMk/>
            <pc:sldMk cId="0" sldId="275"/>
            <ac:cxnSpMk id="6" creationId="{A5ACB2A1-1F13-7686-EE6C-1ACFBEC8D81E}"/>
          </ac:cxnSpMkLst>
        </pc:cxnChg>
      </pc:sldChg>
      <pc:sldChg chg="delSp add del mod">
        <pc:chgData name="Huanwen WANG" userId="b5e6aab9-a7da-4b68-a175-a15a26c2a3f4" providerId="ADAL" clId="{A579341C-0DD6-2743-875E-6098868FC851}" dt="2025-01-04T02:26:37.952" v="271" actId="2696"/>
        <pc:sldMkLst>
          <pc:docMk/>
          <pc:sldMk cId="0" sldId="300"/>
        </pc:sldMkLst>
        <pc:graphicFrameChg chg="del">
          <ac:chgData name="Huanwen WANG" userId="b5e6aab9-a7da-4b68-a175-a15a26c2a3f4" providerId="ADAL" clId="{A579341C-0DD6-2743-875E-6098868FC851}" dt="2025-01-04T02:25:05.452" v="268" actId="21"/>
          <ac:graphicFrameMkLst>
            <pc:docMk/>
            <pc:sldMk cId="0" sldId="300"/>
            <ac:graphicFrameMk id="6" creationId="{E9159FA2-A702-7B88-7877-BBF45A73A4CA}"/>
          </ac:graphicFrameMkLst>
        </pc:graphicFrameChg>
      </pc:sldChg>
      <pc:sldChg chg="addSp delSp modSp mod modAnim">
        <pc:chgData name="Huanwen WANG" userId="b5e6aab9-a7da-4b68-a175-a15a26c2a3f4" providerId="ADAL" clId="{A579341C-0DD6-2743-875E-6098868FC851}" dt="2025-01-04T02:33:48.397" v="321" actId="1076"/>
        <pc:sldMkLst>
          <pc:docMk/>
          <pc:sldMk cId="0" sldId="307"/>
        </pc:sldMkLst>
        <pc:spChg chg="add mod">
          <ac:chgData name="Huanwen WANG" userId="b5e6aab9-a7da-4b68-a175-a15a26c2a3f4" providerId="ADAL" clId="{A579341C-0DD6-2743-875E-6098868FC851}" dt="2025-01-04T02:33:48.397" v="321" actId="1076"/>
          <ac:spMkLst>
            <pc:docMk/>
            <pc:sldMk cId="0" sldId="307"/>
            <ac:spMk id="3" creationId="{FAFF9934-239F-47D8-8E0D-C36BB283A580}"/>
          </ac:spMkLst>
        </pc:spChg>
        <pc:spChg chg="del">
          <ac:chgData name="Huanwen WANG" userId="b5e6aab9-a7da-4b68-a175-a15a26c2a3f4" providerId="ADAL" clId="{A579341C-0DD6-2743-875E-6098868FC851}" dt="2025-01-04T02:29:34.039" v="304" actId="478"/>
          <ac:spMkLst>
            <pc:docMk/>
            <pc:sldMk cId="0" sldId="307"/>
            <ac:spMk id="7" creationId="{2F60587D-74DF-EA81-4B09-047D8DECCFFC}"/>
          </ac:spMkLst>
        </pc:spChg>
        <pc:spChg chg="mod">
          <ac:chgData name="Huanwen WANG" userId="b5e6aab9-a7da-4b68-a175-a15a26c2a3f4" providerId="ADAL" clId="{A579341C-0DD6-2743-875E-6098868FC851}" dt="2025-01-04T02:23:47.639" v="265" actId="20577"/>
          <ac:spMkLst>
            <pc:docMk/>
            <pc:sldMk cId="0" sldId="307"/>
            <ac:spMk id="8" creationId="{3F23D901-D62A-519F-B341-021D1947BCE3}"/>
          </ac:spMkLst>
        </pc:spChg>
        <pc:graphicFrameChg chg="del">
          <ac:chgData name="Huanwen WANG" userId="b5e6aab9-a7da-4b68-a175-a15a26c2a3f4" providerId="ADAL" clId="{A579341C-0DD6-2743-875E-6098868FC851}" dt="2025-01-04T02:33:22.469" v="311" actId="478"/>
          <ac:graphicFrameMkLst>
            <pc:docMk/>
            <pc:sldMk cId="0" sldId="307"/>
            <ac:graphicFrameMk id="62471" creationId="{E083AB90-CECB-0DEC-4B76-B34E19F17102}"/>
          </ac:graphicFrameMkLst>
        </pc:graphicFrameChg>
        <pc:graphicFrameChg chg="del">
          <ac:chgData name="Huanwen WANG" userId="b5e6aab9-a7da-4b68-a175-a15a26c2a3f4" providerId="ADAL" clId="{A579341C-0DD6-2743-875E-6098868FC851}" dt="2025-01-04T02:33:21.227" v="310" actId="478"/>
          <ac:graphicFrameMkLst>
            <pc:docMk/>
            <pc:sldMk cId="0" sldId="307"/>
            <ac:graphicFrameMk id="62472" creationId="{06603945-F7F9-5C4C-EB29-B2EFEE35DE6B}"/>
          </ac:graphicFrameMkLst>
        </pc:graphicFrameChg>
      </pc:sldChg>
      <pc:sldChg chg="modSp modAnim">
        <pc:chgData name="Huanwen WANG" userId="b5e6aab9-a7da-4b68-a175-a15a26c2a3f4" providerId="ADAL" clId="{A579341C-0DD6-2743-875E-6098868FC851}" dt="2025-01-04T02:29:51.372" v="307"/>
        <pc:sldMkLst>
          <pc:docMk/>
          <pc:sldMk cId="2362147063" sldId="326"/>
        </pc:sldMkLst>
        <pc:spChg chg="mod">
          <ac:chgData name="Huanwen WANG" userId="b5e6aab9-a7da-4b68-a175-a15a26c2a3f4" providerId="ADAL" clId="{A579341C-0DD6-2743-875E-6098868FC851}" dt="2025-01-04T01:44:52.726" v="3" actId="207"/>
          <ac:spMkLst>
            <pc:docMk/>
            <pc:sldMk cId="2362147063" sldId="326"/>
            <ac:spMk id="4" creationId="{DC80C8EB-DFAF-45CD-FBEC-9BA5003D4BD9}"/>
          </ac:spMkLst>
        </pc:spChg>
        <pc:spChg chg="mod">
          <ac:chgData name="Huanwen WANG" userId="b5e6aab9-a7da-4b68-a175-a15a26c2a3f4" providerId="ADAL" clId="{A579341C-0DD6-2743-875E-6098868FC851}" dt="2025-01-04T01:44:54.957" v="4" actId="207"/>
          <ac:spMkLst>
            <pc:docMk/>
            <pc:sldMk cId="2362147063" sldId="326"/>
            <ac:spMk id="5" creationId="{9E193571-8803-5FDE-3A61-A71E6D4A5E44}"/>
          </ac:spMkLst>
        </pc:spChg>
      </pc:sldChg>
      <pc:sldChg chg="modSp mod">
        <pc:chgData name="Huanwen WANG" userId="b5e6aab9-a7da-4b68-a175-a15a26c2a3f4" providerId="ADAL" clId="{A579341C-0DD6-2743-875E-6098868FC851}" dt="2025-01-04T01:43:44.182" v="0" actId="1076"/>
        <pc:sldMkLst>
          <pc:docMk/>
          <pc:sldMk cId="2501666184" sldId="895"/>
        </pc:sldMkLst>
        <pc:spChg chg="mod">
          <ac:chgData name="Huanwen WANG" userId="b5e6aab9-a7da-4b68-a175-a15a26c2a3f4" providerId="ADAL" clId="{A579341C-0DD6-2743-875E-6098868FC851}" dt="2025-01-04T01:43:44.182" v="0" actId="1076"/>
          <ac:spMkLst>
            <pc:docMk/>
            <pc:sldMk cId="2501666184" sldId="895"/>
            <ac:spMk id="11" creationId="{766244E1-1ADE-DFB4-18EE-55A50AA21E52}"/>
          </ac:spMkLst>
        </pc:spChg>
      </pc:sldChg>
      <pc:sldChg chg="modAnim">
        <pc:chgData name="Huanwen WANG" userId="b5e6aab9-a7da-4b68-a175-a15a26c2a3f4" providerId="ADAL" clId="{A579341C-0DD6-2743-875E-6098868FC851}" dt="2025-01-04T02:47:58.811" v="556"/>
        <pc:sldMkLst>
          <pc:docMk/>
          <pc:sldMk cId="3183945723" sldId="905"/>
        </pc:sldMkLst>
      </pc:sldChg>
      <pc:sldChg chg="modSp mod">
        <pc:chgData name="Huanwen WANG" userId="b5e6aab9-a7da-4b68-a175-a15a26c2a3f4" providerId="ADAL" clId="{A579341C-0DD6-2743-875E-6098868FC851}" dt="2025-01-04T01:46:06.907" v="6" actId="2711"/>
        <pc:sldMkLst>
          <pc:docMk/>
          <pc:sldMk cId="1771717610" sldId="910"/>
        </pc:sldMkLst>
        <pc:graphicFrameChg chg="modGraphic">
          <ac:chgData name="Huanwen WANG" userId="b5e6aab9-a7da-4b68-a175-a15a26c2a3f4" providerId="ADAL" clId="{A579341C-0DD6-2743-875E-6098868FC851}" dt="2025-01-04T01:46:06.907" v="6" actId="2711"/>
          <ac:graphicFrameMkLst>
            <pc:docMk/>
            <pc:sldMk cId="1771717610" sldId="910"/>
            <ac:graphicFrameMk id="20" creationId="{64A01169-D66E-BB50-B7E0-509C56AD0210}"/>
          </ac:graphicFrameMkLst>
        </pc:graphicFrameChg>
      </pc:sldChg>
      <pc:sldChg chg="del">
        <pc:chgData name="Huanwen WANG" userId="b5e6aab9-a7da-4b68-a175-a15a26c2a3f4" providerId="ADAL" clId="{A579341C-0DD6-2743-875E-6098868FC851}" dt="2025-01-04T02:23:50.502" v="266" actId="2696"/>
        <pc:sldMkLst>
          <pc:docMk/>
          <pc:sldMk cId="939311033" sldId="911"/>
        </pc:sldMkLst>
      </pc:sldChg>
      <pc:sldChg chg="addSp delSp modSp new mod delAnim modAnim">
        <pc:chgData name="Huanwen WANG" userId="b5e6aab9-a7da-4b68-a175-a15a26c2a3f4" providerId="ADAL" clId="{A579341C-0DD6-2743-875E-6098868FC851}" dt="2025-01-04T02:29:43.983" v="305"/>
        <pc:sldMkLst>
          <pc:docMk/>
          <pc:sldMk cId="634139195" sldId="912"/>
        </pc:sldMkLst>
        <pc:spChg chg="add mod">
          <ac:chgData name="Huanwen WANG" userId="b5e6aab9-a7da-4b68-a175-a15a26c2a3f4" providerId="ADAL" clId="{A579341C-0DD6-2743-875E-6098868FC851}" dt="2025-01-04T02:20:07.503" v="172" actId="20577"/>
          <ac:spMkLst>
            <pc:docMk/>
            <pc:sldMk cId="634139195" sldId="912"/>
            <ac:spMk id="2" creationId="{1391768C-DC04-7B69-B801-89976DD73C47}"/>
          </ac:spMkLst>
        </pc:spChg>
        <pc:spChg chg="add del mod">
          <ac:chgData name="Huanwen WANG" userId="b5e6aab9-a7da-4b68-a175-a15a26c2a3f4" providerId="ADAL" clId="{A579341C-0DD6-2743-875E-6098868FC851}" dt="2025-01-04T02:13:27.995" v="75" actId="478"/>
          <ac:spMkLst>
            <pc:docMk/>
            <pc:sldMk cId="634139195" sldId="912"/>
            <ac:spMk id="5" creationId="{A6400A81-9581-F477-15C3-220E89832D11}"/>
          </ac:spMkLst>
        </pc:spChg>
        <pc:spChg chg="add mod">
          <ac:chgData name="Huanwen WANG" userId="b5e6aab9-a7da-4b68-a175-a15a26c2a3f4" providerId="ADAL" clId="{A579341C-0DD6-2743-875E-6098868FC851}" dt="2025-01-04T02:08:25.722" v="56" actId="20577"/>
          <ac:spMkLst>
            <pc:docMk/>
            <pc:sldMk cId="634139195" sldId="912"/>
            <ac:spMk id="7" creationId="{F565A390-6FFD-067D-F3E0-AC656C0004C1}"/>
          </ac:spMkLst>
        </pc:spChg>
        <pc:spChg chg="add mod">
          <ac:chgData name="Huanwen WANG" userId="b5e6aab9-a7da-4b68-a175-a15a26c2a3f4" providerId="ADAL" clId="{A579341C-0DD6-2743-875E-6098868FC851}" dt="2025-01-04T02:23:19.904" v="244" actId="1076"/>
          <ac:spMkLst>
            <pc:docMk/>
            <pc:sldMk cId="634139195" sldId="912"/>
            <ac:spMk id="8" creationId="{37BA9846-3550-57D8-62D2-3D05F19F7F49}"/>
          </ac:spMkLst>
        </pc:spChg>
        <pc:spChg chg="add mod">
          <ac:chgData name="Huanwen WANG" userId="b5e6aab9-a7da-4b68-a175-a15a26c2a3f4" providerId="ADAL" clId="{A579341C-0DD6-2743-875E-6098868FC851}" dt="2025-01-04T02:22:14.958" v="200" actId="1076"/>
          <ac:spMkLst>
            <pc:docMk/>
            <pc:sldMk cId="634139195" sldId="912"/>
            <ac:spMk id="9" creationId="{4AD88B17-D283-E9EB-7EED-8748FA46A23A}"/>
          </ac:spMkLst>
        </pc:spChg>
        <pc:spChg chg="add mod">
          <ac:chgData name="Huanwen WANG" userId="b5e6aab9-a7da-4b68-a175-a15a26c2a3f4" providerId="ADAL" clId="{A579341C-0DD6-2743-875E-6098868FC851}" dt="2025-01-04T02:22:14.958" v="200" actId="1076"/>
          <ac:spMkLst>
            <pc:docMk/>
            <pc:sldMk cId="634139195" sldId="912"/>
            <ac:spMk id="10" creationId="{18BC1398-BFDF-B9B3-CAA8-D348F0306ACE}"/>
          </ac:spMkLst>
        </pc:spChg>
        <pc:graphicFrameChg chg="add mod modGraphic">
          <ac:chgData name="Huanwen WANG" userId="b5e6aab9-a7da-4b68-a175-a15a26c2a3f4" providerId="ADAL" clId="{A579341C-0DD6-2743-875E-6098868FC851}" dt="2025-01-04T02:22:33.159" v="206" actId="1076"/>
          <ac:graphicFrameMkLst>
            <pc:docMk/>
            <pc:sldMk cId="634139195" sldId="912"/>
            <ac:graphicFrameMk id="4" creationId="{588235E6-C845-CE63-FC0E-BFB5296E26F6}"/>
          </ac:graphicFrameMkLst>
        </pc:graphicFrameChg>
        <pc:graphicFrameChg chg="add mod">
          <ac:chgData name="Huanwen WANG" userId="b5e6aab9-a7da-4b68-a175-a15a26c2a3f4" providerId="ADAL" clId="{A579341C-0DD6-2743-875E-6098868FC851}" dt="2025-01-04T02:29:14.610" v="292" actId="1076"/>
          <ac:graphicFrameMkLst>
            <pc:docMk/>
            <pc:sldMk cId="634139195" sldId="912"/>
            <ac:graphicFrameMk id="11" creationId="{BF4DB376-5B54-49D4-C6B3-197E080D7082}"/>
          </ac:graphicFrameMkLst>
        </pc:graphicFrameChg>
        <pc:graphicFrameChg chg="add del mod">
          <ac:chgData name="Huanwen WANG" userId="b5e6aab9-a7da-4b68-a175-a15a26c2a3f4" providerId="ADAL" clId="{A579341C-0DD6-2743-875E-6098868FC851}" dt="2025-01-04T02:26:36.184" v="270" actId="478"/>
          <ac:graphicFrameMkLst>
            <pc:docMk/>
            <pc:sldMk cId="634139195" sldId="912"/>
            <ac:graphicFrameMk id="12" creationId="{126C24D5-7458-D6A3-BBCA-6E768E166765}"/>
          </ac:graphicFrameMkLst>
        </pc:graphicFrameChg>
        <pc:graphicFrameChg chg="add del mod">
          <ac:chgData name="Huanwen WANG" userId="b5e6aab9-a7da-4b68-a175-a15a26c2a3f4" providerId="ADAL" clId="{A579341C-0DD6-2743-875E-6098868FC851}" dt="2025-01-04T02:28:45.503" v="281" actId="478"/>
          <ac:graphicFrameMkLst>
            <pc:docMk/>
            <pc:sldMk cId="634139195" sldId="912"/>
            <ac:graphicFrameMk id="14" creationId="{6134104A-F98F-98BC-3378-9F5C2B9B51EA}"/>
          </ac:graphicFrameMkLst>
        </pc:graphicFrameChg>
        <pc:picChg chg="add mod">
          <ac:chgData name="Huanwen WANG" userId="b5e6aab9-a7da-4b68-a175-a15a26c2a3f4" providerId="ADAL" clId="{A579341C-0DD6-2743-875E-6098868FC851}" dt="2025-01-04T02:29:17.322" v="294" actId="1076"/>
          <ac:picMkLst>
            <pc:docMk/>
            <pc:sldMk cId="634139195" sldId="912"/>
            <ac:picMk id="3" creationId="{38FA567D-9058-59D5-29C0-443589A234AA}"/>
          </ac:picMkLst>
        </pc:picChg>
        <pc:picChg chg="add del mod">
          <ac:chgData name="Huanwen WANG" userId="b5e6aab9-a7da-4b68-a175-a15a26c2a3f4" providerId="ADAL" clId="{A579341C-0DD6-2743-875E-6098868FC851}" dt="2025-01-04T02:28:49.773" v="283" actId="478"/>
          <ac:picMkLst>
            <pc:docMk/>
            <pc:sldMk cId="634139195" sldId="912"/>
            <ac:picMk id="13" creationId="{54CF5695-BDA3-624E-0111-2295ACFA4B5F}"/>
          </ac:picMkLst>
        </pc:picChg>
        <pc:picChg chg="add mod">
          <ac:chgData name="Huanwen WANG" userId="b5e6aab9-a7da-4b68-a175-a15a26c2a3f4" providerId="ADAL" clId="{A579341C-0DD6-2743-875E-6098868FC851}" dt="2025-01-04T02:29:19.435" v="295" actId="1076"/>
          <ac:picMkLst>
            <pc:docMk/>
            <pc:sldMk cId="634139195" sldId="912"/>
            <ac:picMk id="15" creationId="{6A9950F4-ABB2-81F6-92E9-B0BEB30D2562}"/>
          </ac:picMkLst>
        </pc:picChg>
        <pc:cxnChg chg="add mod">
          <ac:chgData name="Huanwen WANG" userId="b5e6aab9-a7da-4b68-a175-a15a26c2a3f4" providerId="ADAL" clId="{A579341C-0DD6-2743-875E-6098868FC851}" dt="2025-01-04T02:08:21.996" v="51"/>
          <ac:cxnSpMkLst>
            <pc:docMk/>
            <pc:sldMk cId="634139195" sldId="912"/>
            <ac:cxnSpMk id="6" creationId="{D9451399-EDD4-F359-1F4F-8575C6E75E8F}"/>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hkustconnect-my.sharepoint.com/personal/hwangbl_connect_ust_hk/Documents/UESTC/Teaching/&#22823;&#23398;&#29289;&#29702;&#23454;&#39564;/&#23454;&#39564;&#35838;&#20214;/&#29702;&#35770;&#35838;/Book1.xls"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rgbClr val="002060"/>
                </a:solidFill>
                <a:latin typeface="Microsoft YaHei" panose="020B0503020204020204" pitchFamily="34" charset="-122"/>
                <a:ea typeface="Microsoft YaHei" panose="020B0503020204020204" pitchFamily="34" charset="-122"/>
                <a:cs typeface="+mn-cs"/>
              </a:defRPr>
            </a:pPr>
            <a:r>
              <a:rPr lang="zh-CN" altLang="en-US" sz="2000" b="0" i="0" u="none" strike="noStrike" baseline="0" dirty="0">
                <a:solidFill>
                  <a:srgbClr val="002060"/>
                </a:solidFill>
                <a:effectLst/>
                <a:latin typeface="Microsoft YaHei" panose="020B0503020204020204" pitchFamily="34" charset="-122"/>
                <a:ea typeface="Microsoft YaHei" panose="020B0503020204020204" pitchFamily="34" charset="-122"/>
              </a:rPr>
              <a:t>电阻与温度的关系</a:t>
            </a:r>
            <a:r>
              <a:rPr lang="zh-CN" altLang="en-US" sz="2000" b="0" i="0" u="none" strike="noStrike" baseline="0" dirty="0">
                <a:solidFill>
                  <a:srgbClr val="002060"/>
                </a:solidFill>
                <a:latin typeface="Microsoft YaHei" panose="020B0503020204020204" pitchFamily="34" charset="-122"/>
                <a:ea typeface="Microsoft YaHei" panose="020B0503020204020204" pitchFamily="34" charset="-122"/>
              </a:rPr>
              <a:t> </a:t>
            </a:r>
            <a:endParaRPr lang="zh-CN" altLang="en-US" sz="2000" b="0" dirty="0">
              <a:solidFill>
                <a:srgbClr val="002060"/>
              </a:solidFill>
              <a:latin typeface="Microsoft YaHei" panose="020B0503020204020204" pitchFamily="34" charset="-122"/>
              <a:ea typeface="Microsoft YaHei" panose="020B0503020204020204" pitchFamily="34" charset="-122"/>
            </a:endParaRPr>
          </a:p>
        </c:rich>
      </c:tx>
      <c:layout>
        <c:manualLayout>
          <c:xMode val="edge"/>
          <c:yMode val="edge"/>
          <c:x val="0.27252303262326844"/>
          <c:y val="0"/>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rgbClr val="002060"/>
              </a:solidFill>
              <a:latin typeface="Microsoft YaHei" panose="020B0503020204020204" pitchFamily="34" charset="-122"/>
              <a:ea typeface="Microsoft YaHei" panose="020B0503020204020204" pitchFamily="34" charset="-122"/>
              <a:cs typeface="+mn-cs"/>
            </a:defRPr>
          </a:pPr>
          <a:endParaRPr lang="zh-CN"/>
        </a:p>
      </c:txPr>
    </c:title>
    <c:autoTitleDeleted val="0"/>
    <c:plotArea>
      <c:layout>
        <c:manualLayout>
          <c:layoutTarget val="inner"/>
          <c:xMode val="edge"/>
          <c:yMode val="edge"/>
          <c:x val="0.21267552298641637"/>
          <c:y val="0.15378313299412941"/>
          <c:w val="0.72272112448833936"/>
          <c:h val="0.53413002193767534"/>
        </c:manualLayout>
      </c:layout>
      <c:scatterChart>
        <c:scatterStyle val="lineMarker"/>
        <c:varyColors val="0"/>
        <c:ser>
          <c:idx val="0"/>
          <c:order val="0"/>
          <c:spPr>
            <a:ln w="19050" cap="rnd">
              <a:noFill/>
              <a:round/>
            </a:ln>
            <a:effectLst/>
          </c:spPr>
          <c:marker>
            <c:symbol val="x"/>
            <c:size val="10"/>
            <c:spPr>
              <a:noFill/>
              <a:ln w="31750">
                <a:solidFill>
                  <a:srgbClr val="FF0000"/>
                </a:solidFill>
              </a:ln>
              <a:effectLst/>
            </c:spPr>
          </c:marker>
          <c:trendline>
            <c:spPr>
              <a:ln w="44450" cap="rnd">
                <a:solidFill>
                  <a:schemeClr val="accent1"/>
                </a:solidFill>
                <a:prstDash val="sysDot"/>
              </a:ln>
              <a:effectLst/>
            </c:spPr>
            <c:trendlineType val="log"/>
            <c:dispRSqr val="0"/>
            <c:dispEq val="0"/>
          </c:trendline>
          <c:trendline>
            <c:spPr>
              <a:ln w="19050" cap="rnd">
                <a:solidFill>
                  <a:schemeClr val="accent1"/>
                </a:solidFill>
                <a:prstDash val="sysDot"/>
              </a:ln>
              <a:effectLst/>
            </c:spPr>
            <c:trendlineType val="log"/>
            <c:dispRSqr val="0"/>
            <c:dispEq val="0"/>
          </c:trendline>
          <c:trendline>
            <c:spPr>
              <a:ln w="44450" cap="rnd">
                <a:solidFill>
                  <a:srgbClr val="2F5597"/>
                </a:solidFill>
                <a:prstDash val="sysDot"/>
              </a:ln>
              <a:effectLst/>
            </c:spPr>
            <c:trendlineType val="linear"/>
            <c:dispRSqr val="0"/>
            <c:dispEq val="0"/>
          </c:trendline>
          <c:xVal>
            <c:numRef>
              <c:f>Sheet2!$A$1:$J$1</c:f>
              <c:numCache>
                <c:formatCode>General</c:formatCode>
                <c:ptCount val="10"/>
                <c:pt idx="0">
                  <c:v>0</c:v>
                </c:pt>
                <c:pt idx="1">
                  <c:v>5</c:v>
                </c:pt>
                <c:pt idx="2">
                  <c:v>10</c:v>
                </c:pt>
                <c:pt idx="3">
                  <c:v>15</c:v>
                </c:pt>
                <c:pt idx="4">
                  <c:v>20</c:v>
                </c:pt>
                <c:pt idx="5">
                  <c:v>25</c:v>
                </c:pt>
                <c:pt idx="6">
                  <c:v>30</c:v>
                </c:pt>
                <c:pt idx="7">
                  <c:v>35</c:v>
                </c:pt>
                <c:pt idx="8">
                  <c:v>40</c:v>
                </c:pt>
                <c:pt idx="9">
                  <c:v>45</c:v>
                </c:pt>
              </c:numCache>
            </c:numRef>
          </c:xVal>
          <c:yVal>
            <c:numRef>
              <c:f>Sheet2!$A$2:$J$2</c:f>
              <c:numCache>
                <c:formatCode>General</c:formatCode>
                <c:ptCount val="10"/>
                <c:pt idx="0">
                  <c:v>10.199999999999999</c:v>
                </c:pt>
                <c:pt idx="1">
                  <c:v>10.35</c:v>
                </c:pt>
                <c:pt idx="2">
                  <c:v>10.51</c:v>
                </c:pt>
                <c:pt idx="3">
                  <c:v>10.64</c:v>
                </c:pt>
                <c:pt idx="4">
                  <c:v>10.76</c:v>
                </c:pt>
                <c:pt idx="5">
                  <c:v>10.94</c:v>
                </c:pt>
                <c:pt idx="6">
                  <c:v>11.08</c:v>
                </c:pt>
                <c:pt idx="7">
                  <c:v>11.22</c:v>
                </c:pt>
                <c:pt idx="8">
                  <c:v>11.36</c:v>
                </c:pt>
                <c:pt idx="9">
                  <c:v>11.53</c:v>
                </c:pt>
              </c:numCache>
            </c:numRef>
          </c:yVal>
          <c:smooth val="0"/>
          <c:extLst>
            <c:ext xmlns:c16="http://schemas.microsoft.com/office/drawing/2014/chart" uri="{C3380CC4-5D6E-409C-BE32-E72D297353CC}">
              <c16:uniqueId val="{00000003-8C50-C846-934B-ACA5694D906C}"/>
            </c:ext>
          </c:extLst>
        </c:ser>
        <c:dLbls>
          <c:showLegendKey val="0"/>
          <c:showVal val="0"/>
          <c:showCatName val="0"/>
          <c:showSerName val="0"/>
          <c:showPercent val="0"/>
          <c:showBubbleSize val="0"/>
        </c:dLbls>
        <c:axId val="1327092064"/>
        <c:axId val="1327039904"/>
      </c:scatterChart>
      <c:valAx>
        <c:axId val="1327092064"/>
        <c:scaling>
          <c:orientation val="minMax"/>
          <c:max val="50"/>
          <c:min val="0"/>
        </c:scaling>
        <c:delete val="0"/>
        <c:axPos val="b"/>
        <c:majorGridlines>
          <c:spPr>
            <a:ln w="12700" cap="flat" cmpd="sng" algn="ctr">
              <a:solidFill>
                <a:schemeClr val="accent6"/>
              </a:solidFill>
              <a:round/>
            </a:ln>
            <a:effectLst/>
          </c:spPr>
        </c:majorGridlines>
        <c:minorGridlines>
          <c:spPr>
            <a:ln w="3175" cap="flat" cmpd="sng" algn="ctr">
              <a:solidFill>
                <a:schemeClr val="accent6"/>
              </a:solidFill>
              <a:round/>
            </a:ln>
            <a:effectLst/>
          </c:spPr>
        </c:minorGridlines>
        <c:title>
          <c:tx>
            <c:rich>
              <a:bodyPr rot="0" spcFirstLastPara="1" vertOverflow="ellipsis" vert="horz" wrap="square" anchor="ctr" anchorCtr="1"/>
              <a:lstStyle/>
              <a:p>
                <a:pPr>
                  <a:defRPr sz="2000" b="0" i="0" u="none" strike="noStrike" kern="1200" baseline="0">
                    <a:solidFill>
                      <a:srgbClr val="002060"/>
                    </a:solidFill>
                    <a:latin typeface="+mn-lt"/>
                    <a:ea typeface="+mn-ea"/>
                    <a:cs typeface="+mn-cs"/>
                  </a:defRPr>
                </a:pPr>
                <a:r>
                  <a:rPr lang="en-US" altLang="zh-CN" sz="2000" i="1" dirty="0">
                    <a:solidFill>
                      <a:srgbClr val="002060"/>
                    </a:solidFill>
                    <a:latin typeface="Times New Roman" panose="02020603050405020304" pitchFamily="18" charset="0"/>
                    <a:cs typeface="Times New Roman" panose="02020603050405020304" pitchFamily="18" charset="0"/>
                  </a:rPr>
                  <a:t>T</a:t>
                </a:r>
                <a:r>
                  <a:rPr lang="zh-CN" altLang="en-US" sz="2000" i="1" dirty="0">
                    <a:solidFill>
                      <a:srgbClr val="002060"/>
                    </a:solidFill>
                    <a:latin typeface="Times New Roman" panose="02020603050405020304" pitchFamily="18" charset="0"/>
                    <a:cs typeface="Times New Roman" panose="02020603050405020304" pitchFamily="18" charset="0"/>
                  </a:rPr>
                  <a:t> </a:t>
                </a:r>
                <a:r>
                  <a:rPr lang="en-US" altLang="zh-CN" sz="2000" dirty="0">
                    <a:solidFill>
                      <a:srgbClr val="002060"/>
                    </a:solidFill>
                    <a:latin typeface="Times New Roman" panose="02020603050405020304" pitchFamily="18" charset="0"/>
                    <a:cs typeface="Times New Roman" panose="02020603050405020304" pitchFamily="18" charset="0"/>
                  </a:rPr>
                  <a:t>(℃)</a:t>
                </a:r>
                <a:endParaRPr lang="zh-CN" altLang="en-US" sz="2000" dirty="0">
                  <a:solidFill>
                    <a:srgbClr val="002060"/>
                  </a:solidFill>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2000" b="0" i="0" u="none" strike="noStrike" kern="1200" baseline="0">
                  <a:solidFill>
                    <a:srgbClr val="002060"/>
                  </a:solidFill>
                  <a:latin typeface="+mn-lt"/>
                  <a:ea typeface="+mn-ea"/>
                  <a:cs typeface="+mn-cs"/>
                </a:defRPr>
              </a:pPr>
              <a:endParaRPr lang="zh-CN"/>
            </a:p>
          </c:txPr>
        </c:title>
        <c:numFmt formatCode="General" sourceLinked="1"/>
        <c:majorTickMark val="out"/>
        <c:minorTickMark val="none"/>
        <c:tickLblPos val="nextTo"/>
        <c:spPr>
          <a:noFill/>
          <a:ln w="9525" cap="flat" cmpd="sng" algn="ctr">
            <a:solidFill>
              <a:srgbClr val="002060"/>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327039904"/>
        <c:crosses val="autoZero"/>
        <c:crossBetween val="midCat"/>
        <c:majorUnit val="10"/>
        <c:minorUnit val="1"/>
      </c:valAx>
      <c:valAx>
        <c:axId val="1327039904"/>
        <c:scaling>
          <c:orientation val="minMax"/>
        </c:scaling>
        <c:delete val="0"/>
        <c:axPos val="l"/>
        <c:majorGridlines>
          <c:spPr>
            <a:ln w="15875" cap="flat" cmpd="sng" algn="ctr">
              <a:solidFill>
                <a:schemeClr val="accent6"/>
              </a:solidFill>
              <a:round/>
            </a:ln>
            <a:effectLst/>
          </c:spPr>
        </c:majorGridlines>
        <c:minorGridlines>
          <c:spPr>
            <a:ln w="9525" cap="flat" cmpd="sng" algn="ctr">
              <a:solidFill>
                <a:schemeClr val="accent6"/>
              </a:solidFill>
              <a:round/>
            </a:ln>
            <a:effectLst/>
          </c:spPr>
        </c:minorGridlines>
        <c:title>
          <c:tx>
            <c:rich>
              <a:bodyPr rot="-5400000" spcFirstLastPara="1" vertOverflow="ellipsis" vert="horz" wrap="square" anchor="ctr" anchorCtr="1"/>
              <a:lstStyle/>
              <a:p>
                <a:pPr>
                  <a:defRPr sz="2000" b="0" i="0" u="none" strike="noStrike" kern="1200" baseline="0">
                    <a:solidFill>
                      <a:srgbClr val="002060"/>
                    </a:solidFill>
                    <a:latin typeface="Times New Roman" panose="02020603050405020304" pitchFamily="18" charset="0"/>
                    <a:ea typeface="+mn-ea"/>
                    <a:cs typeface="Times New Roman" panose="02020603050405020304" pitchFamily="18" charset="0"/>
                  </a:defRPr>
                </a:pPr>
                <a:r>
                  <a:rPr lang="en-US" altLang="zh-CN" sz="2000" i="1" dirty="0">
                    <a:solidFill>
                      <a:srgbClr val="002060"/>
                    </a:solidFill>
                    <a:latin typeface="Times New Roman" panose="02020603050405020304" pitchFamily="18" charset="0"/>
                    <a:cs typeface="Times New Roman" panose="02020603050405020304" pitchFamily="18" charset="0"/>
                  </a:rPr>
                  <a:t>R </a:t>
                </a:r>
                <a:r>
                  <a:rPr lang="en-US" altLang="zh-CN" sz="2000" dirty="0">
                    <a:solidFill>
                      <a:srgbClr val="002060"/>
                    </a:solidFill>
                    <a:latin typeface="Times New Roman" panose="02020603050405020304" pitchFamily="18" charset="0"/>
                    <a:cs typeface="Times New Roman" panose="02020603050405020304" pitchFamily="18" charset="0"/>
                  </a:rPr>
                  <a:t>(Ω)</a:t>
                </a:r>
                <a:endParaRPr lang="zh-CN" altLang="en-US" sz="2000" dirty="0">
                  <a:solidFill>
                    <a:srgbClr val="002060"/>
                  </a:solidFill>
                  <a:latin typeface="Times New Roman" panose="02020603050405020304" pitchFamily="18" charset="0"/>
                  <a:cs typeface="Times New Roman" panose="02020603050405020304" pitchFamily="18" charset="0"/>
                </a:endParaRPr>
              </a:p>
            </c:rich>
          </c:tx>
          <c:layout>
            <c:manualLayout>
              <c:xMode val="edge"/>
              <c:yMode val="edge"/>
              <c:x val="1.7051823346810466E-2"/>
              <c:y val="0.34993757726254343"/>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rgbClr val="002060"/>
                  </a:solidFill>
                  <a:latin typeface="Times New Roman" panose="02020603050405020304" pitchFamily="18" charset="0"/>
                  <a:ea typeface="+mn-ea"/>
                  <a:cs typeface="Times New Roman" panose="02020603050405020304" pitchFamily="18" charset="0"/>
                </a:defRPr>
              </a:pPr>
              <a:endParaRPr lang="zh-CN"/>
            </a:p>
          </c:txPr>
        </c:title>
        <c:numFmt formatCode="General" sourceLinked="1"/>
        <c:majorTickMark val="out"/>
        <c:minorTickMark val="none"/>
        <c:tickLblPos val="nextTo"/>
        <c:spPr>
          <a:noFill/>
          <a:ln w="9525" cap="flat" cmpd="sng" algn="ctr">
            <a:solidFill>
              <a:srgbClr val="002060"/>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crossAx val="1327092064"/>
        <c:crosses val="autoZero"/>
        <c:crossBetween val="midCat"/>
        <c:majorUnit val="1"/>
        <c:minorUnit val="0.1"/>
      </c:valAx>
      <c:spPr>
        <a:solidFill>
          <a:schemeClr val="bg1">
            <a:lumMod val="95000"/>
          </a:schemeClr>
        </a:solidFill>
        <a:ln w="19050">
          <a:solidFill>
            <a:srgbClr val="002060"/>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5AEA5-EA91-024B-B040-C87DE079D53E}" type="datetimeFigureOut">
              <a:rPr kumimoji="1" lang="zh-CN" altLang="en-US" smtClean="0"/>
              <a:t>2025/1/4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966EB-BE99-DB45-BAB1-ECC31A1F3135}" type="slidenum">
              <a:rPr kumimoji="1" lang="zh-CN" altLang="en-US" smtClean="0"/>
              <a:t>‹#›</a:t>
            </a:fld>
            <a:endParaRPr kumimoji="1" lang="zh-CN" altLang="en-US"/>
          </a:p>
        </p:txBody>
      </p:sp>
    </p:spTree>
    <p:extLst>
      <p:ext uri="{BB962C8B-B14F-4D97-AF65-F5344CB8AC3E}">
        <p14:creationId xmlns:p14="http://schemas.microsoft.com/office/powerpoint/2010/main" val="246065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78E941A-5414-024D-A89D-E31AE378B5AD}" type="slidenum">
              <a:rPr lang="en-US" altLang="zh-CN" smtClean="0"/>
              <a:pPr/>
              <a:t>2</a:t>
            </a:fld>
            <a:endParaRPr lang="en-US" altLang="zh-CN"/>
          </a:p>
        </p:txBody>
      </p:sp>
    </p:spTree>
    <p:extLst>
      <p:ext uri="{BB962C8B-B14F-4D97-AF65-F5344CB8AC3E}">
        <p14:creationId xmlns:p14="http://schemas.microsoft.com/office/powerpoint/2010/main" val="3371219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78E941A-5414-024D-A89D-E31AE378B5AD}" type="slidenum">
              <a:rPr lang="en-US" altLang="zh-CN" smtClean="0"/>
              <a:pPr/>
              <a:t>3</a:t>
            </a:fld>
            <a:endParaRPr lang="en-US" altLang="zh-CN"/>
          </a:p>
        </p:txBody>
      </p:sp>
    </p:spTree>
    <p:extLst>
      <p:ext uri="{BB962C8B-B14F-4D97-AF65-F5344CB8AC3E}">
        <p14:creationId xmlns:p14="http://schemas.microsoft.com/office/powerpoint/2010/main" val="3371219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78E941A-5414-024D-A89D-E31AE378B5AD}" type="slidenum">
              <a:rPr lang="en-US" altLang="zh-CN" smtClean="0"/>
              <a:pPr/>
              <a:t>6</a:t>
            </a:fld>
            <a:endParaRPr lang="en-US" altLang="zh-CN"/>
          </a:p>
        </p:txBody>
      </p:sp>
    </p:spTree>
    <p:extLst>
      <p:ext uri="{BB962C8B-B14F-4D97-AF65-F5344CB8AC3E}">
        <p14:creationId xmlns:p14="http://schemas.microsoft.com/office/powerpoint/2010/main" val="162154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3B48F-ABA3-462C-9FD4-80646C301F25}"/>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799231D-65B6-EBB6-C616-52B46EDA37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6617FFDE-E4DA-7862-8119-2ED5797B2674}"/>
              </a:ext>
            </a:extLst>
          </p:cNvPr>
          <p:cNvSpPr>
            <a:spLocks noGrp="1"/>
          </p:cNvSpPr>
          <p:nvPr>
            <p:ph type="dt" sz="half" idx="10"/>
          </p:nvPr>
        </p:nvSpPr>
        <p:spPr/>
        <p:txBody>
          <a:bodyPr/>
          <a:lstStyle/>
          <a:p>
            <a:fld id="{9CD53AD6-B12C-9941-A40B-853E06937D20}" type="datetimeFigureOut">
              <a:rPr kumimoji="1" lang="zh-CN" altLang="en-US" smtClean="0"/>
              <a:t>2025/1/4</a:t>
            </a:fld>
            <a:endParaRPr kumimoji="1" lang="zh-CN" altLang="en-US"/>
          </a:p>
        </p:txBody>
      </p:sp>
      <p:sp>
        <p:nvSpPr>
          <p:cNvPr id="5" name="页脚占位符 4">
            <a:extLst>
              <a:ext uri="{FF2B5EF4-FFF2-40B4-BE49-F238E27FC236}">
                <a16:creationId xmlns:a16="http://schemas.microsoft.com/office/drawing/2014/main" id="{5F7BC6C3-8518-922C-998F-50877DA021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72CD4F5-73C2-3C51-F78C-0B9B2310954C}"/>
              </a:ext>
            </a:extLst>
          </p:cNvPr>
          <p:cNvSpPr>
            <a:spLocks noGrp="1"/>
          </p:cNvSpPr>
          <p:nvPr>
            <p:ph type="sldNum" sz="quarter" idx="12"/>
          </p:nvPr>
        </p:nvSpPr>
        <p:spPr/>
        <p:txBody>
          <a:bodyPr/>
          <a:lstStyle/>
          <a:p>
            <a:fld id="{3BF22D76-16DF-BC4C-836D-F2E8F647838A}" type="slidenum">
              <a:rPr kumimoji="1" lang="zh-CN" altLang="en-US" smtClean="0"/>
              <a:t>‹#›</a:t>
            </a:fld>
            <a:endParaRPr kumimoji="1" lang="zh-CN" altLang="en-US"/>
          </a:p>
        </p:txBody>
      </p:sp>
    </p:spTree>
    <p:extLst>
      <p:ext uri="{BB962C8B-B14F-4D97-AF65-F5344CB8AC3E}">
        <p14:creationId xmlns:p14="http://schemas.microsoft.com/office/powerpoint/2010/main" val="1322197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FCF2BC-3269-B4F5-192E-07AFFF3038A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BEEEFCC-E200-EE4D-5D8F-3C9D0C73EA3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9D509FF-C172-8A8A-7CD8-81BABA6C427D}"/>
              </a:ext>
            </a:extLst>
          </p:cNvPr>
          <p:cNvSpPr>
            <a:spLocks noGrp="1"/>
          </p:cNvSpPr>
          <p:nvPr>
            <p:ph type="dt" sz="half" idx="10"/>
          </p:nvPr>
        </p:nvSpPr>
        <p:spPr/>
        <p:txBody>
          <a:bodyPr/>
          <a:lstStyle/>
          <a:p>
            <a:fld id="{9CD53AD6-B12C-9941-A40B-853E06937D20}" type="datetimeFigureOut">
              <a:rPr kumimoji="1" lang="zh-CN" altLang="en-US" smtClean="0"/>
              <a:t>2025/1/4</a:t>
            </a:fld>
            <a:endParaRPr kumimoji="1" lang="zh-CN" altLang="en-US"/>
          </a:p>
        </p:txBody>
      </p:sp>
      <p:sp>
        <p:nvSpPr>
          <p:cNvPr id="5" name="页脚占位符 4">
            <a:extLst>
              <a:ext uri="{FF2B5EF4-FFF2-40B4-BE49-F238E27FC236}">
                <a16:creationId xmlns:a16="http://schemas.microsoft.com/office/drawing/2014/main" id="{608B70E0-8E7B-65C8-FA8E-4DA7FB428C0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7D503B4-FDA0-BF38-5C6C-1D6DFD775979}"/>
              </a:ext>
            </a:extLst>
          </p:cNvPr>
          <p:cNvSpPr>
            <a:spLocks noGrp="1"/>
          </p:cNvSpPr>
          <p:nvPr>
            <p:ph type="sldNum" sz="quarter" idx="12"/>
          </p:nvPr>
        </p:nvSpPr>
        <p:spPr/>
        <p:txBody>
          <a:bodyPr/>
          <a:lstStyle/>
          <a:p>
            <a:fld id="{3BF22D76-16DF-BC4C-836D-F2E8F647838A}" type="slidenum">
              <a:rPr kumimoji="1" lang="zh-CN" altLang="en-US" smtClean="0"/>
              <a:t>‹#›</a:t>
            </a:fld>
            <a:endParaRPr kumimoji="1" lang="zh-CN" altLang="en-US"/>
          </a:p>
        </p:txBody>
      </p:sp>
    </p:spTree>
    <p:extLst>
      <p:ext uri="{BB962C8B-B14F-4D97-AF65-F5344CB8AC3E}">
        <p14:creationId xmlns:p14="http://schemas.microsoft.com/office/powerpoint/2010/main" val="691147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1C50461-9D28-113C-81C2-6EF4134C37FC}"/>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9BDA531-F23D-711D-C651-DE4C2F67124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8392499-821E-29F4-FA50-E80D307C5BF6}"/>
              </a:ext>
            </a:extLst>
          </p:cNvPr>
          <p:cNvSpPr>
            <a:spLocks noGrp="1"/>
          </p:cNvSpPr>
          <p:nvPr>
            <p:ph type="dt" sz="half" idx="10"/>
          </p:nvPr>
        </p:nvSpPr>
        <p:spPr/>
        <p:txBody>
          <a:bodyPr/>
          <a:lstStyle/>
          <a:p>
            <a:fld id="{9CD53AD6-B12C-9941-A40B-853E06937D20}" type="datetimeFigureOut">
              <a:rPr kumimoji="1" lang="zh-CN" altLang="en-US" smtClean="0"/>
              <a:t>2025/1/4</a:t>
            </a:fld>
            <a:endParaRPr kumimoji="1" lang="zh-CN" altLang="en-US"/>
          </a:p>
        </p:txBody>
      </p:sp>
      <p:sp>
        <p:nvSpPr>
          <p:cNvPr id="5" name="页脚占位符 4">
            <a:extLst>
              <a:ext uri="{FF2B5EF4-FFF2-40B4-BE49-F238E27FC236}">
                <a16:creationId xmlns:a16="http://schemas.microsoft.com/office/drawing/2014/main" id="{59C0CAE0-387D-28A7-F3D4-5A51C149B61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908246C-294A-3DA2-5E58-0990B3B07749}"/>
              </a:ext>
            </a:extLst>
          </p:cNvPr>
          <p:cNvSpPr>
            <a:spLocks noGrp="1"/>
          </p:cNvSpPr>
          <p:nvPr>
            <p:ph type="sldNum" sz="quarter" idx="12"/>
          </p:nvPr>
        </p:nvSpPr>
        <p:spPr/>
        <p:txBody>
          <a:bodyPr/>
          <a:lstStyle/>
          <a:p>
            <a:fld id="{3BF22D76-16DF-BC4C-836D-F2E8F647838A}" type="slidenum">
              <a:rPr kumimoji="1" lang="zh-CN" altLang="en-US" smtClean="0"/>
              <a:t>‹#›</a:t>
            </a:fld>
            <a:endParaRPr kumimoji="1" lang="zh-CN" altLang="en-US"/>
          </a:p>
        </p:txBody>
      </p:sp>
    </p:spTree>
    <p:extLst>
      <p:ext uri="{BB962C8B-B14F-4D97-AF65-F5344CB8AC3E}">
        <p14:creationId xmlns:p14="http://schemas.microsoft.com/office/powerpoint/2010/main" val="9447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81C4D-2763-A02E-11C4-D748E2E512C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0E785A63-BD1B-E9A8-242C-7A9E328F6D1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6AE4C92-AB74-1A73-36CC-453B7654FFA0}"/>
              </a:ext>
            </a:extLst>
          </p:cNvPr>
          <p:cNvSpPr>
            <a:spLocks noGrp="1"/>
          </p:cNvSpPr>
          <p:nvPr>
            <p:ph type="dt" sz="half" idx="10"/>
          </p:nvPr>
        </p:nvSpPr>
        <p:spPr/>
        <p:txBody>
          <a:bodyPr/>
          <a:lstStyle/>
          <a:p>
            <a:fld id="{9CD53AD6-B12C-9941-A40B-853E06937D20}" type="datetimeFigureOut">
              <a:rPr kumimoji="1" lang="zh-CN" altLang="en-US" smtClean="0"/>
              <a:t>2025/1/4</a:t>
            </a:fld>
            <a:endParaRPr kumimoji="1" lang="zh-CN" altLang="en-US"/>
          </a:p>
        </p:txBody>
      </p:sp>
      <p:sp>
        <p:nvSpPr>
          <p:cNvPr id="5" name="页脚占位符 4">
            <a:extLst>
              <a:ext uri="{FF2B5EF4-FFF2-40B4-BE49-F238E27FC236}">
                <a16:creationId xmlns:a16="http://schemas.microsoft.com/office/drawing/2014/main" id="{76DE7BF3-E317-ABCA-00F6-4EBC941485E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8CF0ADB-8608-2E0A-7882-FF6302E41AAE}"/>
              </a:ext>
            </a:extLst>
          </p:cNvPr>
          <p:cNvSpPr>
            <a:spLocks noGrp="1"/>
          </p:cNvSpPr>
          <p:nvPr>
            <p:ph type="sldNum" sz="quarter" idx="12"/>
          </p:nvPr>
        </p:nvSpPr>
        <p:spPr/>
        <p:txBody>
          <a:bodyPr/>
          <a:lstStyle/>
          <a:p>
            <a:fld id="{3BF22D76-16DF-BC4C-836D-F2E8F647838A}" type="slidenum">
              <a:rPr kumimoji="1" lang="zh-CN" altLang="en-US" smtClean="0"/>
              <a:t>‹#›</a:t>
            </a:fld>
            <a:endParaRPr kumimoji="1" lang="zh-CN" altLang="en-US"/>
          </a:p>
        </p:txBody>
      </p:sp>
    </p:spTree>
    <p:extLst>
      <p:ext uri="{BB962C8B-B14F-4D97-AF65-F5344CB8AC3E}">
        <p14:creationId xmlns:p14="http://schemas.microsoft.com/office/powerpoint/2010/main" val="1930418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FFB23D-071F-812D-2034-6D417503F0E4}"/>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64AF6F51-61EA-9F2B-58A7-6B1A394916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180AC12-5FF3-F575-5BE3-B1D959680A99}"/>
              </a:ext>
            </a:extLst>
          </p:cNvPr>
          <p:cNvSpPr>
            <a:spLocks noGrp="1"/>
          </p:cNvSpPr>
          <p:nvPr>
            <p:ph type="dt" sz="half" idx="10"/>
          </p:nvPr>
        </p:nvSpPr>
        <p:spPr/>
        <p:txBody>
          <a:bodyPr/>
          <a:lstStyle/>
          <a:p>
            <a:fld id="{9CD53AD6-B12C-9941-A40B-853E06937D20}" type="datetimeFigureOut">
              <a:rPr kumimoji="1" lang="zh-CN" altLang="en-US" smtClean="0"/>
              <a:t>2025/1/4</a:t>
            </a:fld>
            <a:endParaRPr kumimoji="1" lang="zh-CN" altLang="en-US"/>
          </a:p>
        </p:txBody>
      </p:sp>
      <p:sp>
        <p:nvSpPr>
          <p:cNvPr id="5" name="页脚占位符 4">
            <a:extLst>
              <a:ext uri="{FF2B5EF4-FFF2-40B4-BE49-F238E27FC236}">
                <a16:creationId xmlns:a16="http://schemas.microsoft.com/office/drawing/2014/main" id="{91864D6B-0466-79C1-8853-44FDB369D4F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88E18E7-A263-D553-7C83-2632105880CE}"/>
              </a:ext>
            </a:extLst>
          </p:cNvPr>
          <p:cNvSpPr>
            <a:spLocks noGrp="1"/>
          </p:cNvSpPr>
          <p:nvPr>
            <p:ph type="sldNum" sz="quarter" idx="12"/>
          </p:nvPr>
        </p:nvSpPr>
        <p:spPr/>
        <p:txBody>
          <a:bodyPr/>
          <a:lstStyle/>
          <a:p>
            <a:fld id="{3BF22D76-16DF-BC4C-836D-F2E8F647838A}" type="slidenum">
              <a:rPr kumimoji="1" lang="zh-CN" altLang="en-US" smtClean="0"/>
              <a:t>‹#›</a:t>
            </a:fld>
            <a:endParaRPr kumimoji="1" lang="zh-CN" altLang="en-US"/>
          </a:p>
        </p:txBody>
      </p:sp>
    </p:spTree>
    <p:extLst>
      <p:ext uri="{BB962C8B-B14F-4D97-AF65-F5344CB8AC3E}">
        <p14:creationId xmlns:p14="http://schemas.microsoft.com/office/powerpoint/2010/main" val="3749527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6D11A-E81B-86BB-8D99-9D098EA2137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25748EF-7799-2250-340B-DF8E8855547D}"/>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AEC13E9F-2ED5-F454-36A0-D4EC71500BD5}"/>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1319D87-B6A7-AC2A-3757-F07545570ED0}"/>
              </a:ext>
            </a:extLst>
          </p:cNvPr>
          <p:cNvSpPr>
            <a:spLocks noGrp="1"/>
          </p:cNvSpPr>
          <p:nvPr>
            <p:ph type="dt" sz="half" idx="10"/>
          </p:nvPr>
        </p:nvSpPr>
        <p:spPr/>
        <p:txBody>
          <a:bodyPr/>
          <a:lstStyle/>
          <a:p>
            <a:fld id="{9CD53AD6-B12C-9941-A40B-853E06937D20}" type="datetimeFigureOut">
              <a:rPr kumimoji="1" lang="zh-CN" altLang="en-US" smtClean="0"/>
              <a:t>2025/1/4</a:t>
            </a:fld>
            <a:endParaRPr kumimoji="1" lang="zh-CN" altLang="en-US"/>
          </a:p>
        </p:txBody>
      </p:sp>
      <p:sp>
        <p:nvSpPr>
          <p:cNvPr id="6" name="页脚占位符 5">
            <a:extLst>
              <a:ext uri="{FF2B5EF4-FFF2-40B4-BE49-F238E27FC236}">
                <a16:creationId xmlns:a16="http://schemas.microsoft.com/office/drawing/2014/main" id="{038303E3-3489-2D98-5C38-24D5944D5FF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F7586CB-A810-8EB3-2DF6-7D3580038C02}"/>
              </a:ext>
            </a:extLst>
          </p:cNvPr>
          <p:cNvSpPr>
            <a:spLocks noGrp="1"/>
          </p:cNvSpPr>
          <p:nvPr>
            <p:ph type="sldNum" sz="quarter" idx="12"/>
          </p:nvPr>
        </p:nvSpPr>
        <p:spPr/>
        <p:txBody>
          <a:bodyPr/>
          <a:lstStyle/>
          <a:p>
            <a:fld id="{3BF22D76-16DF-BC4C-836D-F2E8F647838A}" type="slidenum">
              <a:rPr kumimoji="1" lang="zh-CN" altLang="en-US" smtClean="0"/>
              <a:t>‹#›</a:t>
            </a:fld>
            <a:endParaRPr kumimoji="1" lang="zh-CN" altLang="en-US"/>
          </a:p>
        </p:txBody>
      </p:sp>
    </p:spTree>
    <p:extLst>
      <p:ext uri="{BB962C8B-B14F-4D97-AF65-F5344CB8AC3E}">
        <p14:creationId xmlns:p14="http://schemas.microsoft.com/office/powerpoint/2010/main" val="3926788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76AFF6-007E-DEBB-6B4B-E663DF2BEE5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9013646-5690-7754-E8C0-5858538DDB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C86524A-8B7C-1D62-BB1F-D1A6FA6F52C5}"/>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C24B4302-66BE-AF08-A0E9-C2198BBAD7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0DA9B478-DD9F-195A-8D8E-BC0F4E7A2A6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66531EBA-3579-F410-829E-353FF2685E53}"/>
              </a:ext>
            </a:extLst>
          </p:cNvPr>
          <p:cNvSpPr>
            <a:spLocks noGrp="1"/>
          </p:cNvSpPr>
          <p:nvPr>
            <p:ph type="dt" sz="half" idx="10"/>
          </p:nvPr>
        </p:nvSpPr>
        <p:spPr/>
        <p:txBody>
          <a:bodyPr/>
          <a:lstStyle/>
          <a:p>
            <a:fld id="{9CD53AD6-B12C-9941-A40B-853E06937D20}" type="datetimeFigureOut">
              <a:rPr kumimoji="1" lang="zh-CN" altLang="en-US" smtClean="0"/>
              <a:t>2025/1/4</a:t>
            </a:fld>
            <a:endParaRPr kumimoji="1" lang="zh-CN" altLang="en-US"/>
          </a:p>
        </p:txBody>
      </p:sp>
      <p:sp>
        <p:nvSpPr>
          <p:cNvPr id="8" name="页脚占位符 7">
            <a:extLst>
              <a:ext uri="{FF2B5EF4-FFF2-40B4-BE49-F238E27FC236}">
                <a16:creationId xmlns:a16="http://schemas.microsoft.com/office/drawing/2014/main" id="{1D3C607E-8CA3-2ACD-209B-A582ACCF9B9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ABCADB1-756F-6291-F589-382F1C3CB882}"/>
              </a:ext>
            </a:extLst>
          </p:cNvPr>
          <p:cNvSpPr>
            <a:spLocks noGrp="1"/>
          </p:cNvSpPr>
          <p:nvPr>
            <p:ph type="sldNum" sz="quarter" idx="12"/>
          </p:nvPr>
        </p:nvSpPr>
        <p:spPr/>
        <p:txBody>
          <a:bodyPr/>
          <a:lstStyle/>
          <a:p>
            <a:fld id="{3BF22D76-16DF-BC4C-836D-F2E8F647838A}" type="slidenum">
              <a:rPr kumimoji="1" lang="zh-CN" altLang="en-US" smtClean="0"/>
              <a:t>‹#›</a:t>
            </a:fld>
            <a:endParaRPr kumimoji="1" lang="zh-CN" altLang="en-US"/>
          </a:p>
        </p:txBody>
      </p:sp>
    </p:spTree>
    <p:extLst>
      <p:ext uri="{BB962C8B-B14F-4D97-AF65-F5344CB8AC3E}">
        <p14:creationId xmlns:p14="http://schemas.microsoft.com/office/powerpoint/2010/main" val="3764365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9E102A-D94C-6023-3852-2FB7EF5438C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ED45DB07-B485-0218-13CB-B629C5CA1F43}"/>
              </a:ext>
            </a:extLst>
          </p:cNvPr>
          <p:cNvSpPr>
            <a:spLocks noGrp="1"/>
          </p:cNvSpPr>
          <p:nvPr>
            <p:ph type="dt" sz="half" idx="10"/>
          </p:nvPr>
        </p:nvSpPr>
        <p:spPr/>
        <p:txBody>
          <a:bodyPr/>
          <a:lstStyle/>
          <a:p>
            <a:fld id="{9CD53AD6-B12C-9941-A40B-853E06937D20}" type="datetimeFigureOut">
              <a:rPr kumimoji="1" lang="zh-CN" altLang="en-US" smtClean="0"/>
              <a:t>2025/1/4</a:t>
            </a:fld>
            <a:endParaRPr kumimoji="1" lang="zh-CN" altLang="en-US"/>
          </a:p>
        </p:txBody>
      </p:sp>
      <p:sp>
        <p:nvSpPr>
          <p:cNvPr id="4" name="页脚占位符 3">
            <a:extLst>
              <a:ext uri="{FF2B5EF4-FFF2-40B4-BE49-F238E27FC236}">
                <a16:creationId xmlns:a16="http://schemas.microsoft.com/office/drawing/2014/main" id="{6B159BCF-23CC-A4DB-6F4A-1D5FB13966F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92824E7-E9A0-57C2-188D-715D41EBB5FD}"/>
              </a:ext>
            </a:extLst>
          </p:cNvPr>
          <p:cNvSpPr>
            <a:spLocks noGrp="1"/>
          </p:cNvSpPr>
          <p:nvPr>
            <p:ph type="sldNum" sz="quarter" idx="12"/>
          </p:nvPr>
        </p:nvSpPr>
        <p:spPr/>
        <p:txBody>
          <a:bodyPr/>
          <a:lstStyle/>
          <a:p>
            <a:fld id="{3BF22D76-16DF-BC4C-836D-F2E8F647838A}" type="slidenum">
              <a:rPr kumimoji="1" lang="zh-CN" altLang="en-US" smtClean="0"/>
              <a:t>‹#›</a:t>
            </a:fld>
            <a:endParaRPr kumimoji="1" lang="zh-CN" altLang="en-US"/>
          </a:p>
        </p:txBody>
      </p:sp>
    </p:spTree>
    <p:extLst>
      <p:ext uri="{BB962C8B-B14F-4D97-AF65-F5344CB8AC3E}">
        <p14:creationId xmlns:p14="http://schemas.microsoft.com/office/powerpoint/2010/main" val="2229661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FA3D7E-A2F0-AAA8-A440-EC93B35CE5C6}"/>
              </a:ext>
            </a:extLst>
          </p:cNvPr>
          <p:cNvSpPr>
            <a:spLocks noGrp="1"/>
          </p:cNvSpPr>
          <p:nvPr>
            <p:ph type="dt" sz="half" idx="10"/>
          </p:nvPr>
        </p:nvSpPr>
        <p:spPr/>
        <p:txBody>
          <a:bodyPr/>
          <a:lstStyle/>
          <a:p>
            <a:fld id="{9CD53AD6-B12C-9941-A40B-853E06937D20}" type="datetimeFigureOut">
              <a:rPr kumimoji="1" lang="zh-CN" altLang="en-US" smtClean="0"/>
              <a:t>2025/1/4</a:t>
            </a:fld>
            <a:endParaRPr kumimoji="1" lang="zh-CN" altLang="en-US"/>
          </a:p>
        </p:txBody>
      </p:sp>
      <p:sp>
        <p:nvSpPr>
          <p:cNvPr id="3" name="页脚占位符 2">
            <a:extLst>
              <a:ext uri="{FF2B5EF4-FFF2-40B4-BE49-F238E27FC236}">
                <a16:creationId xmlns:a16="http://schemas.microsoft.com/office/drawing/2014/main" id="{CB1D0D00-40DE-FC76-986C-8A87E351AB0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615D3B9D-E682-831B-BA3F-74DB469A4138}"/>
              </a:ext>
            </a:extLst>
          </p:cNvPr>
          <p:cNvSpPr>
            <a:spLocks noGrp="1"/>
          </p:cNvSpPr>
          <p:nvPr>
            <p:ph type="sldNum" sz="quarter" idx="12"/>
          </p:nvPr>
        </p:nvSpPr>
        <p:spPr/>
        <p:txBody>
          <a:bodyPr/>
          <a:lstStyle/>
          <a:p>
            <a:fld id="{3BF22D76-16DF-BC4C-836D-F2E8F647838A}" type="slidenum">
              <a:rPr kumimoji="1" lang="zh-CN" altLang="en-US" smtClean="0"/>
              <a:t>‹#›</a:t>
            </a:fld>
            <a:endParaRPr kumimoji="1" lang="zh-CN" altLang="en-US"/>
          </a:p>
        </p:txBody>
      </p:sp>
    </p:spTree>
    <p:extLst>
      <p:ext uri="{BB962C8B-B14F-4D97-AF65-F5344CB8AC3E}">
        <p14:creationId xmlns:p14="http://schemas.microsoft.com/office/powerpoint/2010/main" val="209795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A1042-9FEF-2CE9-BF3E-F5C4B3F55C4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59F7107-9659-AE7B-5713-F41E68B940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219C7B17-A560-0B32-584F-5A8D5B9CA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2BCC30B-C3D8-792B-361C-8E80939E3F9B}"/>
              </a:ext>
            </a:extLst>
          </p:cNvPr>
          <p:cNvSpPr>
            <a:spLocks noGrp="1"/>
          </p:cNvSpPr>
          <p:nvPr>
            <p:ph type="dt" sz="half" idx="10"/>
          </p:nvPr>
        </p:nvSpPr>
        <p:spPr/>
        <p:txBody>
          <a:bodyPr/>
          <a:lstStyle/>
          <a:p>
            <a:fld id="{9CD53AD6-B12C-9941-A40B-853E06937D20}" type="datetimeFigureOut">
              <a:rPr kumimoji="1" lang="zh-CN" altLang="en-US" smtClean="0"/>
              <a:t>2025/1/4</a:t>
            </a:fld>
            <a:endParaRPr kumimoji="1" lang="zh-CN" altLang="en-US"/>
          </a:p>
        </p:txBody>
      </p:sp>
      <p:sp>
        <p:nvSpPr>
          <p:cNvPr id="6" name="页脚占位符 5">
            <a:extLst>
              <a:ext uri="{FF2B5EF4-FFF2-40B4-BE49-F238E27FC236}">
                <a16:creationId xmlns:a16="http://schemas.microsoft.com/office/drawing/2014/main" id="{52D1C6A1-BE37-ED1E-7088-10840D9A1A1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B84E3E7-9572-3716-8710-1A2B42287A5A}"/>
              </a:ext>
            </a:extLst>
          </p:cNvPr>
          <p:cNvSpPr>
            <a:spLocks noGrp="1"/>
          </p:cNvSpPr>
          <p:nvPr>
            <p:ph type="sldNum" sz="quarter" idx="12"/>
          </p:nvPr>
        </p:nvSpPr>
        <p:spPr/>
        <p:txBody>
          <a:bodyPr/>
          <a:lstStyle/>
          <a:p>
            <a:fld id="{3BF22D76-16DF-BC4C-836D-F2E8F647838A}" type="slidenum">
              <a:rPr kumimoji="1" lang="zh-CN" altLang="en-US" smtClean="0"/>
              <a:t>‹#›</a:t>
            </a:fld>
            <a:endParaRPr kumimoji="1" lang="zh-CN" altLang="en-US"/>
          </a:p>
        </p:txBody>
      </p:sp>
    </p:spTree>
    <p:extLst>
      <p:ext uri="{BB962C8B-B14F-4D97-AF65-F5344CB8AC3E}">
        <p14:creationId xmlns:p14="http://schemas.microsoft.com/office/powerpoint/2010/main" val="2413576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AB1FD3-12B3-9648-7026-6735E581DD2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1A1ED15-4A86-4D85-E5D8-A302A3B1C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111A534-ADA6-BB5B-9F7B-5E880C4C4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B76254B-A19B-A500-FCB4-2D2B24836F38}"/>
              </a:ext>
            </a:extLst>
          </p:cNvPr>
          <p:cNvSpPr>
            <a:spLocks noGrp="1"/>
          </p:cNvSpPr>
          <p:nvPr>
            <p:ph type="dt" sz="half" idx="10"/>
          </p:nvPr>
        </p:nvSpPr>
        <p:spPr/>
        <p:txBody>
          <a:bodyPr/>
          <a:lstStyle/>
          <a:p>
            <a:fld id="{9CD53AD6-B12C-9941-A40B-853E06937D20}" type="datetimeFigureOut">
              <a:rPr kumimoji="1" lang="zh-CN" altLang="en-US" smtClean="0"/>
              <a:t>2025/1/4</a:t>
            </a:fld>
            <a:endParaRPr kumimoji="1" lang="zh-CN" altLang="en-US"/>
          </a:p>
        </p:txBody>
      </p:sp>
      <p:sp>
        <p:nvSpPr>
          <p:cNvPr id="6" name="页脚占位符 5">
            <a:extLst>
              <a:ext uri="{FF2B5EF4-FFF2-40B4-BE49-F238E27FC236}">
                <a16:creationId xmlns:a16="http://schemas.microsoft.com/office/drawing/2014/main" id="{75E50F1C-CF5B-DFA7-F1F6-8FA96EDA44F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51B56E0-3B09-5412-9024-72EFC52B6D33}"/>
              </a:ext>
            </a:extLst>
          </p:cNvPr>
          <p:cNvSpPr>
            <a:spLocks noGrp="1"/>
          </p:cNvSpPr>
          <p:nvPr>
            <p:ph type="sldNum" sz="quarter" idx="12"/>
          </p:nvPr>
        </p:nvSpPr>
        <p:spPr/>
        <p:txBody>
          <a:bodyPr/>
          <a:lstStyle/>
          <a:p>
            <a:fld id="{3BF22D76-16DF-BC4C-836D-F2E8F647838A}" type="slidenum">
              <a:rPr kumimoji="1" lang="zh-CN" altLang="en-US" smtClean="0"/>
              <a:t>‹#›</a:t>
            </a:fld>
            <a:endParaRPr kumimoji="1" lang="zh-CN" altLang="en-US"/>
          </a:p>
        </p:txBody>
      </p:sp>
    </p:spTree>
    <p:extLst>
      <p:ext uri="{BB962C8B-B14F-4D97-AF65-F5344CB8AC3E}">
        <p14:creationId xmlns:p14="http://schemas.microsoft.com/office/powerpoint/2010/main" val="50668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0BDDAF3-FF47-B640-C956-87474909C3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476D081F-50B7-4308-008A-4514DC2FEA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F0FCD68-D937-EAE8-BD75-190888E121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53AD6-B12C-9941-A40B-853E06937D20}" type="datetimeFigureOut">
              <a:rPr kumimoji="1" lang="zh-CN" altLang="en-US" smtClean="0"/>
              <a:t>2025/1/4</a:t>
            </a:fld>
            <a:endParaRPr kumimoji="1" lang="zh-CN" altLang="en-US"/>
          </a:p>
        </p:txBody>
      </p:sp>
      <p:sp>
        <p:nvSpPr>
          <p:cNvPr id="5" name="页脚占位符 4">
            <a:extLst>
              <a:ext uri="{FF2B5EF4-FFF2-40B4-BE49-F238E27FC236}">
                <a16:creationId xmlns:a16="http://schemas.microsoft.com/office/drawing/2014/main" id="{0DD82A1C-8BC3-2FD5-5B40-FD42220D3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27C371E1-6FE4-D4FF-0664-8B92B19D8D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22D76-16DF-BC4C-836D-F2E8F647838A}" type="slidenum">
              <a:rPr kumimoji="1" lang="zh-CN" altLang="en-US" smtClean="0"/>
              <a:t>‹#›</a:t>
            </a:fld>
            <a:endParaRPr kumimoji="1" lang="zh-CN" altLang="en-US"/>
          </a:p>
        </p:txBody>
      </p:sp>
    </p:spTree>
    <p:extLst>
      <p:ext uri="{BB962C8B-B14F-4D97-AF65-F5344CB8AC3E}">
        <p14:creationId xmlns:p14="http://schemas.microsoft.com/office/powerpoint/2010/main" val="2704085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88.png"/><Relationship Id="rId7" Type="http://schemas.openxmlformats.org/officeDocument/2006/relationships/image" Target="../media/image8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850.png"/><Relationship Id="rId10" Type="http://schemas.openxmlformats.org/officeDocument/2006/relationships/image" Target="../media/image90.png"/><Relationship Id="rId4" Type="http://schemas.openxmlformats.org/officeDocument/2006/relationships/image" Target="../media/image840.png"/><Relationship Id="rId9" Type="http://schemas.openxmlformats.org/officeDocument/2006/relationships/image" Target="../media/image89.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203B27E-0FC3-6898-0EEE-E11D6DCE2849}"/>
              </a:ext>
            </a:extLst>
          </p:cNvPr>
          <p:cNvSpPr>
            <a:spLocks noGrp="1" noChangeArrowheads="1"/>
          </p:cNvSpPr>
          <p:nvPr>
            <p:ph type="ctrTitle"/>
          </p:nvPr>
        </p:nvSpPr>
        <p:spPr>
          <a:xfrm>
            <a:off x="1753806" y="1705122"/>
            <a:ext cx="7772400" cy="1143000"/>
          </a:xfrm>
        </p:spPr>
        <p:txBody>
          <a:bodyPr anchor="ctr">
            <a:normAutofit/>
          </a:bodyPr>
          <a:lstStyle/>
          <a:p>
            <a:r>
              <a:rPr lang="zh-CN" altLang="en-US" sz="7200" dirty="0">
                <a:solidFill>
                  <a:srgbClr val="002060"/>
                </a:solidFill>
                <a:latin typeface="SimHei" panose="02010609060101010101" pitchFamily="49" charset="-122"/>
                <a:ea typeface="SimHei" panose="02010609060101010101" pitchFamily="49" charset="-122"/>
              </a:rPr>
              <a:t>大物实验</a:t>
            </a:r>
            <a:r>
              <a:rPr lang="en-US" altLang="zh-CN" sz="7200" dirty="0">
                <a:solidFill>
                  <a:srgbClr val="002060"/>
                </a:solidFill>
                <a:latin typeface="SimHei" panose="02010609060101010101" pitchFamily="49" charset="-122"/>
                <a:ea typeface="SimHei" panose="02010609060101010101" pitchFamily="49" charset="-122"/>
              </a:rPr>
              <a:t>I</a:t>
            </a:r>
            <a:r>
              <a:rPr lang="zh-CN" altLang="en-US" sz="7200" dirty="0">
                <a:solidFill>
                  <a:srgbClr val="002060"/>
                </a:solidFill>
                <a:latin typeface="SimHei" panose="02010609060101010101" pitchFamily="49" charset="-122"/>
                <a:ea typeface="SimHei" panose="02010609060101010101" pitchFamily="49" charset="-122"/>
              </a:rPr>
              <a:t>习题课</a:t>
            </a:r>
          </a:p>
        </p:txBody>
      </p:sp>
      <p:sp>
        <p:nvSpPr>
          <p:cNvPr id="4" name="文本框 3">
            <a:extLst>
              <a:ext uri="{FF2B5EF4-FFF2-40B4-BE49-F238E27FC236}">
                <a16:creationId xmlns:a16="http://schemas.microsoft.com/office/drawing/2014/main" id="{50081445-27B9-2FD9-145F-4F5927021D86}"/>
              </a:ext>
            </a:extLst>
          </p:cNvPr>
          <p:cNvSpPr txBox="1"/>
          <p:nvPr/>
        </p:nvSpPr>
        <p:spPr>
          <a:xfrm>
            <a:off x="2884714" y="3432935"/>
            <a:ext cx="6298519" cy="2067233"/>
          </a:xfrm>
          <a:prstGeom prst="rect">
            <a:avLst/>
          </a:prstGeom>
          <a:noFill/>
        </p:spPr>
        <p:txBody>
          <a:bodyPr wrap="none" rtlCol="0">
            <a:spAutoFit/>
          </a:bodyPr>
          <a:lstStyle/>
          <a:p>
            <a:pPr eaLnBrk="1" hangingPunct="1">
              <a:lnSpc>
                <a:spcPct val="100000"/>
              </a:lnSpc>
              <a:spcBef>
                <a:spcPts val="450"/>
              </a:spcBef>
            </a:pPr>
            <a:r>
              <a:rPr kumimoji="1" lang="zh-CN" altLang="en-US" sz="4000" dirty="0">
                <a:solidFill>
                  <a:schemeClr val="tx1">
                    <a:lumMod val="65000"/>
                    <a:lumOff val="35000"/>
                  </a:schemeClr>
                </a:solidFill>
                <a:latin typeface="SimSun" panose="02010600030101010101" pitchFamily="2" charset="-122"/>
                <a:ea typeface="SimSun" panose="02010600030101010101" pitchFamily="2" charset="-122"/>
              </a:rPr>
              <a:t>主讲人：</a:t>
            </a:r>
            <a:r>
              <a:rPr kumimoji="1" lang="zh-CN" altLang="en-HK" sz="4000" dirty="0">
                <a:solidFill>
                  <a:schemeClr val="tx1">
                    <a:lumMod val="65000"/>
                    <a:lumOff val="35000"/>
                  </a:schemeClr>
                </a:solidFill>
                <a:latin typeface="SimSun" panose="02010600030101010101" pitchFamily="2" charset="-122"/>
                <a:ea typeface="SimSun" panose="02010600030101010101" pitchFamily="2" charset="-122"/>
              </a:rPr>
              <a:t>王焕文</a:t>
            </a:r>
            <a:endParaRPr kumimoji="1" lang="en-US" altLang="zh-CN" sz="4000" dirty="0">
              <a:solidFill>
                <a:schemeClr val="tx1">
                  <a:lumMod val="65000"/>
                  <a:lumOff val="35000"/>
                </a:schemeClr>
              </a:solidFill>
              <a:latin typeface="SimSun" panose="02010600030101010101" pitchFamily="2" charset="-122"/>
              <a:ea typeface="SimSun" panose="02010600030101010101" pitchFamily="2" charset="-122"/>
            </a:endParaRPr>
          </a:p>
          <a:p>
            <a:pPr eaLnBrk="1" hangingPunct="1">
              <a:lnSpc>
                <a:spcPct val="100000"/>
              </a:lnSpc>
              <a:spcBef>
                <a:spcPts val="450"/>
              </a:spcBef>
            </a:pPr>
            <a:r>
              <a:rPr kumimoji="1" lang="en-HK" altLang="zh-CN" sz="4000" dirty="0" err="1">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rPr>
              <a:t>Email:wanghw@uestc.edu.cn</a:t>
            </a:r>
            <a:endParaRPr kumimoji="1" lang="en-HK" altLang="zh-CN" sz="4000" dirty="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00000"/>
              </a:lnSpc>
              <a:spcBef>
                <a:spcPts val="450"/>
              </a:spcBef>
            </a:pPr>
            <a:r>
              <a:rPr kumimoji="1" lang="zh-CN" altLang="en-HK" sz="4000" dirty="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rPr>
              <a:t>办公室</a:t>
            </a:r>
            <a:r>
              <a:rPr kumimoji="1" lang="zh-CN" altLang="en-US" sz="4000" dirty="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rPr>
              <a:t>：四号科研楼</a:t>
            </a:r>
            <a:r>
              <a:rPr kumimoji="1" lang="en-US" altLang="zh-CN" sz="4000" dirty="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rPr>
              <a:t>C545</a:t>
            </a:r>
            <a:endParaRPr kumimoji="1" lang="en-HK" altLang="zh-CN" sz="4000" dirty="0">
              <a:solidFill>
                <a:schemeClr val="tx1">
                  <a:lumMod val="65000"/>
                  <a:lumOff val="3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a:extLst>
              <a:ext uri="{FF2B5EF4-FFF2-40B4-BE49-F238E27FC236}">
                <a16:creationId xmlns:a16="http://schemas.microsoft.com/office/drawing/2014/main" id="{EE75115A-320E-A565-60A3-ACA81ABF6F44}"/>
              </a:ext>
            </a:extLst>
          </p:cNvPr>
          <p:cNvSpPr txBox="1">
            <a:spLocks noChangeArrowheads="1"/>
          </p:cNvSpPr>
          <p:nvPr/>
        </p:nvSpPr>
        <p:spPr bwMode="auto">
          <a:xfrm>
            <a:off x="555625" y="1236904"/>
            <a:ext cx="88931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C00000"/>
                </a:solidFill>
                <a:latin typeface="Microsoft YaHei" panose="020B0503020204020204" pitchFamily="34" charset="-122"/>
                <a:ea typeface="Microsoft YaHei" panose="020B0503020204020204" pitchFamily="34" charset="-122"/>
              </a:rPr>
              <a:t>作图法：</a:t>
            </a:r>
            <a:r>
              <a:rPr lang="zh-CN" altLang="en-US" sz="2800" dirty="0">
                <a:solidFill>
                  <a:srgbClr val="002060"/>
                </a:solidFill>
                <a:latin typeface="Microsoft YaHei" panose="020B0503020204020204" pitchFamily="34" charset="-122"/>
                <a:ea typeface="Microsoft YaHei" panose="020B0503020204020204" pitchFamily="34" charset="-122"/>
              </a:rPr>
              <a:t>直观、简便，但主观随意性大（粗略）</a:t>
            </a:r>
          </a:p>
        </p:txBody>
      </p:sp>
      <p:sp>
        <p:nvSpPr>
          <p:cNvPr id="62468" name="Text Box 4">
            <a:extLst>
              <a:ext uri="{FF2B5EF4-FFF2-40B4-BE49-F238E27FC236}">
                <a16:creationId xmlns:a16="http://schemas.microsoft.com/office/drawing/2014/main" id="{7651567F-8D03-1688-8784-194733F69F67}"/>
              </a:ext>
            </a:extLst>
          </p:cNvPr>
          <p:cNvSpPr txBox="1">
            <a:spLocks noChangeArrowheads="1"/>
          </p:cNvSpPr>
          <p:nvPr/>
        </p:nvSpPr>
        <p:spPr bwMode="auto">
          <a:xfrm>
            <a:off x="555625" y="1956043"/>
            <a:ext cx="85693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C00000"/>
                </a:solidFill>
                <a:latin typeface="Microsoft YaHei" panose="020B0503020204020204" pitchFamily="34" charset="-122"/>
                <a:ea typeface="Microsoft YaHei" panose="020B0503020204020204" pitchFamily="34" charset="-122"/>
              </a:rPr>
              <a:t>逐差法：</a:t>
            </a:r>
            <a:r>
              <a:rPr lang="zh-CN" altLang="en-US" sz="2800" dirty="0">
                <a:solidFill>
                  <a:srgbClr val="002060"/>
                </a:solidFill>
                <a:latin typeface="Microsoft YaHei" panose="020B0503020204020204" pitchFamily="34" charset="-122"/>
                <a:ea typeface="Microsoft YaHei" panose="020B0503020204020204" pitchFamily="34" charset="-122"/>
              </a:rPr>
              <a:t>粗略的近似计算方法（有条件）</a:t>
            </a:r>
          </a:p>
        </p:txBody>
      </p:sp>
      <p:sp>
        <p:nvSpPr>
          <p:cNvPr id="62469" name="Text Box 5">
            <a:extLst>
              <a:ext uri="{FF2B5EF4-FFF2-40B4-BE49-F238E27FC236}">
                <a16:creationId xmlns:a16="http://schemas.microsoft.com/office/drawing/2014/main" id="{B5109866-04FC-1B98-3B1B-A52B587F2655}"/>
              </a:ext>
            </a:extLst>
          </p:cNvPr>
          <p:cNvSpPr txBox="1">
            <a:spLocks noChangeArrowheads="1"/>
          </p:cNvSpPr>
          <p:nvPr/>
        </p:nvSpPr>
        <p:spPr bwMode="auto">
          <a:xfrm>
            <a:off x="555624" y="2670418"/>
            <a:ext cx="7315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C00000"/>
                </a:solidFill>
                <a:latin typeface="Microsoft YaHei" panose="020B0503020204020204" pitchFamily="34" charset="-122"/>
                <a:ea typeface="Microsoft YaHei" panose="020B0503020204020204" pitchFamily="34" charset="-122"/>
              </a:rPr>
              <a:t>回归分析法：</a:t>
            </a:r>
            <a:r>
              <a:rPr lang="zh-CN" altLang="en-US" sz="2800" dirty="0">
                <a:solidFill>
                  <a:srgbClr val="002060"/>
                </a:solidFill>
                <a:latin typeface="Microsoft YaHei" panose="020B0503020204020204" pitchFamily="34" charset="-122"/>
                <a:ea typeface="Microsoft YaHei" panose="020B0503020204020204" pitchFamily="34" charset="-122"/>
              </a:rPr>
              <a:t>最准确的计算方法</a:t>
            </a:r>
          </a:p>
        </p:txBody>
      </p:sp>
      <p:sp>
        <p:nvSpPr>
          <p:cNvPr id="62470" name="Text Box 6">
            <a:extLst>
              <a:ext uri="{FF2B5EF4-FFF2-40B4-BE49-F238E27FC236}">
                <a16:creationId xmlns:a16="http://schemas.microsoft.com/office/drawing/2014/main" id="{BCA5DAC1-80AF-CE5A-9D39-7D837737952D}"/>
              </a:ext>
            </a:extLst>
          </p:cNvPr>
          <p:cNvSpPr txBox="1">
            <a:spLocks noChangeArrowheads="1"/>
          </p:cNvSpPr>
          <p:nvPr/>
        </p:nvSpPr>
        <p:spPr bwMode="auto">
          <a:xfrm>
            <a:off x="543033" y="3225356"/>
            <a:ext cx="7391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给定函数关系为  </a:t>
            </a:r>
            <a:r>
              <a:rPr lang="zh-CN" altLang="en-US" b="1" dirty="0">
                <a:solidFill>
                  <a:srgbClr val="2F5597"/>
                </a:solidFill>
              </a:rPr>
              <a:t>   </a:t>
            </a:r>
            <a:r>
              <a:rPr lang="zh-CN" altLang="en-US" b="1" i="1" dirty="0">
                <a:solidFill>
                  <a:srgbClr val="2F5597"/>
                </a:solidFill>
              </a:rPr>
              <a:t> </a:t>
            </a:r>
            <a:r>
              <a:rPr lang="en-US" altLang="en-US" b="1" i="1" dirty="0">
                <a:solidFill>
                  <a:srgbClr val="C00000"/>
                </a:solidFill>
              </a:rPr>
              <a:t>y</a:t>
            </a:r>
            <a:r>
              <a:rPr lang="en-US" altLang="en-US" b="1" dirty="0">
                <a:solidFill>
                  <a:srgbClr val="C00000"/>
                </a:solidFill>
              </a:rPr>
              <a:t> = </a:t>
            </a:r>
            <a:r>
              <a:rPr lang="en-US" altLang="en-US" b="1" i="1" dirty="0">
                <a:solidFill>
                  <a:srgbClr val="C00000"/>
                </a:solidFill>
              </a:rPr>
              <a:t>a </a:t>
            </a:r>
            <a:r>
              <a:rPr lang="en-US" altLang="en-US" b="1" dirty="0">
                <a:solidFill>
                  <a:srgbClr val="C00000"/>
                </a:solidFill>
              </a:rPr>
              <a:t>+ </a:t>
            </a:r>
            <a:r>
              <a:rPr lang="en-US" altLang="en-US" b="1" i="1" dirty="0">
                <a:solidFill>
                  <a:srgbClr val="C00000"/>
                </a:solidFill>
              </a:rPr>
              <a:t>bx</a:t>
            </a:r>
            <a:endParaRPr lang="en-US" altLang="zh-CN" b="1" i="1" dirty="0">
              <a:solidFill>
                <a:srgbClr val="C00000"/>
              </a:solidFill>
            </a:endParaRPr>
          </a:p>
        </p:txBody>
      </p:sp>
      <p:sp>
        <p:nvSpPr>
          <p:cNvPr id="62474" name="Text Box 10">
            <a:extLst>
              <a:ext uri="{FF2B5EF4-FFF2-40B4-BE49-F238E27FC236}">
                <a16:creationId xmlns:a16="http://schemas.microsoft.com/office/drawing/2014/main" id="{687B2065-FB51-3637-606D-443584042057}"/>
              </a:ext>
            </a:extLst>
          </p:cNvPr>
          <p:cNvSpPr txBox="1">
            <a:spLocks noChangeArrowheads="1"/>
          </p:cNvSpPr>
          <p:nvPr/>
        </p:nvSpPr>
        <p:spPr bwMode="auto">
          <a:xfrm>
            <a:off x="372023" y="5333449"/>
            <a:ext cx="11447954"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注意</a:t>
            </a:r>
            <a:r>
              <a:rPr lang="en-US" altLang="zh-CN" sz="2800" dirty="0">
                <a:solidFill>
                  <a:srgbClr val="002060"/>
                </a:solidFill>
                <a:latin typeface="Microsoft YaHei" panose="020B0503020204020204" pitchFamily="34" charset="-122"/>
                <a:ea typeface="Microsoft YaHei" panose="020B0503020204020204" pitchFamily="34" charset="-122"/>
              </a:rPr>
              <a:t>:</a:t>
            </a:r>
            <a:r>
              <a:rPr lang="zh-CN" altLang="en-US" sz="2800" dirty="0">
                <a:solidFill>
                  <a:srgbClr val="002060"/>
                </a:solidFill>
                <a:latin typeface="Microsoft YaHei" panose="020B0503020204020204" pitchFamily="34" charset="-122"/>
                <a:ea typeface="Microsoft YaHei" panose="020B0503020204020204" pitchFamily="34" charset="-122"/>
              </a:rPr>
              <a:t> 运算过程不适用有效数字运算法则，否则会引入较大计算误差，</a:t>
            </a:r>
            <a:endParaRPr lang="en-US" altLang="zh-CN" sz="2800" dirty="0">
              <a:solidFill>
                <a:srgbClr val="002060"/>
              </a:solidFill>
              <a:latin typeface="Microsoft YaHei" panose="020B0503020204020204" pitchFamily="34" charset="-122"/>
              <a:ea typeface="Microsoft YaHei" panose="020B0503020204020204" pitchFamily="34" charset="-122"/>
            </a:endParaRPr>
          </a:p>
          <a:p>
            <a:pPr eaLnBrk="1" hangingPunct="1">
              <a:spcBef>
                <a:spcPct val="50000"/>
              </a:spcBef>
              <a:buFontTx/>
              <a:buNone/>
            </a:pPr>
            <a:r>
              <a:rPr lang="zh-CN" altLang="en-US" sz="2800" dirty="0">
                <a:solidFill>
                  <a:srgbClr val="002060"/>
                </a:solidFill>
                <a:latin typeface="Microsoft YaHei" panose="020B0503020204020204" pitchFamily="34" charset="-122"/>
                <a:ea typeface="Microsoft YaHei" panose="020B0503020204020204" pitchFamily="34" charset="-122"/>
              </a:rPr>
              <a:t>建议中间结果位数多保留，</a:t>
            </a:r>
            <a:r>
              <a:rPr lang="en-US" altLang="zh-CN" sz="2800" i="1" dirty="0">
                <a:solidFill>
                  <a:srgbClr val="C00000"/>
                </a:solidFill>
                <a:ea typeface="Microsoft YaHei" panose="020B0503020204020204" pitchFamily="34" charset="-122"/>
                <a:cs typeface="Times New Roman" panose="02020603050405020304" pitchFamily="18" charset="0"/>
              </a:rPr>
              <a:t>a</a:t>
            </a:r>
            <a:r>
              <a:rPr lang="zh-CN" altLang="en-US" sz="2800" dirty="0">
                <a:solidFill>
                  <a:srgbClr val="C00000"/>
                </a:solidFill>
                <a:ea typeface="Microsoft YaHei" panose="020B0503020204020204" pitchFamily="34" charset="-122"/>
                <a:cs typeface="Times New Roman" panose="02020603050405020304" pitchFamily="18" charset="0"/>
              </a:rPr>
              <a:t>与</a:t>
            </a:r>
            <a:r>
              <a:rPr lang="en-US" altLang="zh-CN" sz="2800" i="1" dirty="0">
                <a:solidFill>
                  <a:srgbClr val="C00000"/>
                </a:solidFill>
                <a:ea typeface="Microsoft YaHei" panose="020B0503020204020204" pitchFamily="34" charset="-122"/>
                <a:cs typeface="Times New Roman" panose="02020603050405020304" pitchFamily="18" charset="0"/>
              </a:rPr>
              <a:t>y</a:t>
            </a:r>
            <a:r>
              <a:rPr lang="zh-CN" altLang="en-US" sz="2800" dirty="0">
                <a:solidFill>
                  <a:srgbClr val="C00000"/>
                </a:solidFill>
                <a:ea typeface="Microsoft YaHei" panose="020B0503020204020204" pitchFamily="34" charset="-122"/>
                <a:cs typeface="Times New Roman" panose="02020603050405020304" pitchFamily="18" charset="0"/>
              </a:rPr>
              <a:t>的末尾对齐，</a:t>
            </a:r>
            <a:r>
              <a:rPr lang="en-US" altLang="zh-CN" sz="2800" i="1" dirty="0">
                <a:solidFill>
                  <a:srgbClr val="C00000"/>
                </a:solidFill>
                <a:ea typeface="Microsoft YaHei" panose="020B0503020204020204" pitchFamily="34" charset="-122"/>
                <a:cs typeface="Times New Roman" panose="02020603050405020304" pitchFamily="18" charset="0"/>
              </a:rPr>
              <a:t>b</a:t>
            </a:r>
            <a:r>
              <a:rPr lang="zh-CN" altLang="en-US" sz="2800" dirty="0">
                <a:solidFill>
                  <a:srgbClr val="C00000"/>
                </a:solidFill>
                <a:ea typeface="Microsoft YaHei" panose="020B0503020204020204" pitchFamily="34" charset="-122"/>
                <a:cs typeface="Times New Roman" panose="02020603050405020304" pitchFamily="18" charset="0"/>
              </a:rPr>
              <a:t>与</a:t>
            </a:r>
            <a:r>
              <a:rPr lang="el-GR" altLang="zh-CN" sz="2800" dirty="0">
                <a:solidFill>
                  <a:srgbClr val="C00000"/>
                </a:solidFill>
                <a:ea typeface="Microsoft YaHei" panose="020B0503020204020204" pitchFamily="34" charset="-122"/>
                <a:cs typeface="Times New Roman" panose="02020603050405020304" pitchFamily="18" charset="0"/>
              </a:rPr>
              <a:t>Δ</a:t>
            </a:r>
            <a:r>
              <a:rPr lang="en-US" altLang="zh-CN" sz="2800" i="1" dirty="0">
                <a:solidFill>
                  <a:srgbClr val="C00000"/>
                </a:solidFill>
                <a:ea typeface="Microsoft YaHei" panose="020B0503020204020204" pitchFamily="34" charset="-122"/>
                <a:cs typeface="Times New Roman" panose="02020603050405020304" pitchFamily="18" charset="0"/>
              </a:rPr>
              <a:t>y</a:t>
            </a:r>
            <a:r>
              <a:rPr lang="en-US" altLang="zh-CN" sz="2800" dirty="0">
                <a:solidFill>
                  <a:srgbClr val="C00000"/>
                </a:solidFill>
                <a:ea typeface="Microsoft YaHei" panose="020B0503020204020204" pitchFamily="34" charset="-122"/>
                <a:cs typeface="Times New Roman" panose="02020603050405020304" pitchFamily="18" charset="0"/>
              </a:rPr>
              <a:t>/</a:t>
            </a:r>
            <a:r>
              <a:rPr lang="el-GR" altLang="zh-CN" sz="2800" dirty="0">
                <a:solidFill>
                  <a:srgbClr val="C00000"/>
                </a:solidFill>
                <a:ea typeface="Microsoft YaHei" panose="020B0503020204020204" pitchFamily="34" charset="-122"/>
                <a:cs typeface="Times New Roman" panose="02020603050405020304" pitchFamily="18" charset="0"/>
              </a:rPr>
              <a:t>Δ</a:t>
            </a:r>
            <a:r>
              <a:rPr lang="en-US" altLang="zh-CN" sz="2800" i="1" dirty="0">
                <a:solidFill>
                  <a:srgbClr val="C00000"/>
                </a:solidFill>
                <a:ea typeface="Microsoft YaHei" panose="020B0503020204020204" pitchFamily="34" charset="-122"/>
                <a:cs typeface="Times New Roman" panose="02020603050405020304" pitchFamily="18" charset="0"/>
              </a:rPr>
              <a:t>x</a:t>
            </a:r>
            <a:r>
              <a:rPr lang="zh-CN" altLang="en-US" sz="2800" dirty="0">
                <a:solidFill>
                  <a:srgbClr val="C00000"/>
                </a:solidFill>
                <a:ea typeface="Microsoft YaHei" panose="020B0503020204020204" pitchFamily="34" charset="-122"/>
                <a:cs typeface="Times New Roman" panose="02020603050405020304" pitchFamily="18" charset="0"/>
              </a:rPr>
              <a:t>的位数相同</a:t>
            </a:r>
            <a:r>
              <a:rPr lang="zh-CN" altLang="en-US" sz="2800" dirty="0">
                <a:solidFill>
                  <a:srgbClr val="002060"/>
                </a:solidFill>
                <a:ea typeface="Microsoft YaHei" panose="020B0503020204020204" pitchFamily="34" charset="-122"/>
                <a:cs typeface="Times New Roman" panose="02020603050405020304" pitchFamily="18" charset="0"/>
              </a:rPr>
              <a:t>。</a:t>
            </a:r>
          </a:p>
        </p:txBody>
      </p:sp>
      <p:cxnSp>
        <p:nvCxnSpPr>
          <p:cNvPr id="6" name="直线连接符 5">
            <a:extLst>
              <a:ext uri="{FF2B5EF4-FFF2-40B4-BE49-F238E27FC236}">
                <a16:creationId xmlns:a16="http://schemas.microsoft.com/office/drawing/2014/main" id="{A5F55CD3-6E87-66CF-A6D4-3DCB3539069A}"/>
              </a:ext>
            </a:extLst>
          </p:cNvPr>
          <p:cNvCxnSpPr>
            <a:cxnSpLocks/>
          </p:cNvCxnSpPr>
          <p:nvPr/>
        </p:nvCxnSpPr>
        <p:spPr>
          <a:xfrm>
            <a:off x="0" y="946828"/>
            <a:ext cx="12192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3F23D901-D62A-519F-B341-021D1947BCE3}"/>
              </a:ext>
            </a:extLst>
          </p:cNvPr>
          <p:cNvSpPr txBox="1"/>
          <p:nvPr/>
        </p:nvSpPr>
        <p:spPr>
          <a:xfrm>
            <a:off x="215450" y="196187"/>
            <a:ext cx="2967479" cy="569387"/>
          </a:xfrm>
          <a:prstGeom prst="rect">
            <a:avLst/>
          </a:prstGeom>
          <a:noFill/>
        </p:spPr>
        <p:txBody>
          <a:bodyPr wrap="none" rtlCol="0">
            <a:spAutoFit/>
          </a:bodyPr>
          <a:lstStyle/>
          <a:p>
            <a:r>
              <a:rPr lang="zh-CN" altLang="en-US" sz="3100" dirty="0">
                <a:solidFill>
                  <a:srgbClr val="002060"/>
                </a:solidFill>
                <a:latin typeface="SimHei" panose="02010609060101010101" pitchFamily="49" charset="-122"/>
                <a:ea typeface="SimHei" panose="02010609060101010101" pitchFamily="49" charset="-122"/>
              </a:rPr>
              <a:t>最小二乘法复习</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FAFF9934-239F-47D8-8E0D-C36BB283A580}"/>
                  </a:ext>
                </a:extLst>
              </p:cNvPr>
              <p:cNvSpPr txBox="1"/>
              <p:nvPr/>
            </p:nvSpPr>
            <p:spPr>
              <a:xfrm>
                <a:off x="1225987" y="3934013"/>
                <a:ext cx="7228600" cy="1212511"/>
              </a:xfrm>
              <a:prstGeom prst="rect">
                <a:avLst/>
              </a:prstGeom>
              <a:noFill/>
            </p:spPr>
            <p:txBody>
              <a:bodyPr wrap="square">
                <a:spAutoFit/>
              </a:bodyPr>
              <a:lstStyle/>
              <a:p>
                <a:pPr marL="904875" marR="17145" indent="-304800" algn="ctr">
                  <a:spcBef>
                    <a:spcPts val="1200"/>
                  </a:spcBef>
                  <a:spcAft>
                    <a:spcPts val="600"/>
                  </a:spcAft>
                </a:pPr>
                <a14:m>
                  <m:oMathPara xmlns:m="http://schemas.openxmlformats.org/officeDocument/2006/math">
                    <m:oMathParaPr>
                      <m:jc m:val="centerGroup"/>
                    </m:oMathParaPr>
                    <m:oMath xmlns:m="http://schemas.openxmlformats.org/officeDocument/2006/math">
                      <m:r>
                        <a:rPr lang="en-US" altLang="zh-CN" sz="2800" i="1" kern="100" smtClean="0">
                          <a:effectLst/>
                          <a:latin typeface="Cambria Math" panose="02040503050406030204" pitchFamily="18" charset="0"/>
                          <a:ea typeface="宋体" panose="02010600030101010101" pitchFamily="2" charset="-122"/>
                        </a:rPr>
                        <m:t>𝑎</m:t>
                      </m:r>
                      <m:r>
                        <a:rPr lang="en-US" altLang="zh-CN" sz="2800" i="1" kern="100" smtClean="0">
                          <a:effectLst/>
                          <a:latin typeface="Cambria Math" panose="02040503050406030204" pitchFamily="18" charset="0"/>
                          <a:ea typeface="宋体" panose="02010600030101010101" pitchFamily="2" charset="-122"/>
                        </a:rPr>
                        <m:t>=</m:t>
                      </m:r>
                      <m:f>
                        <m:fPr>
                          <m:ctrlPr>
                            <a:rPr lang="zh-CN" altLang="zh-CN" sz="2800" i="1" kern="100">
                              <a:effectLst/>
                              <a:latin typeface="Cambria Math" panose="02040503050406030204" pitchFamily="18" charset="0"/>
                              <a:ea typeface="Cambria Math" panose="02040503050406030204" pitchFamily="18" charset="0"/>
                            </a:rPr>
                          </m:ctrlPr>
                        </m:fPr>
                        <m:num>
                          <m:bar>
                            <m:barPr>
                              <m:pos m:val="top"/>
                              <m:ctrlPr>
                                <a:rPr lang="zh-CN" altLang="zh-CN" sz="2800" i="1" kern="100">
                                  <a:effectLst/>
                                  <a:latin typeface="Cambria Math" panose="02040503050406030204" pitchFamily="18" charset="0"/>
                                  <a:ea typeface="Cambria Math" panose="02040503050406030204" pitchFamily="18" charset="0"/>
                                </a:rPr>
                              </m:ctrlPr>
                            </m:barPr>
                            <m:e>
                              <m:r>
                                <a:rPr lang="en-US" altLang="zh-CN" sz="2800" i="1" kern="100">
                                  <a:effectLst/>
                                  <a:latin typeface="Cambria Math" panose="02040503050406030204" pitchFamily="18" charset="0"/>
                                  <a:ea typeface="宋体" panose="02010600030101010101" pitchFamily="2" charset="-122"/>
                                </a:rPr>
                                <m:t>𝑥</m:t>
                              </m:r>
                            </m:e>
                          </m:bar>
                          <m:r>
                            <a:rPr lang="zh-CN" altLang="zh-CN" sz="2800" i="1" kern="100">
                              <a:effectLst/>
                              <a:latin typeface="Cambria Math" panose="02040503050406030204" pitchFamily="18" charset="0"/>
                              <a:ea typeface="MS Gothic" panose="020B0609070205080204" pitchFamily="49" charset="-128"/>
                              <a:cs typeface="MS Gothic" panose="020B0609070205080204" pitchFamily="49" charset="-128"/>
                            </a:rPr>
                            <m:t>⋅</m:t>
                          </m:r>
                          <m:bar>
                            <m:barPr>
                              <m:pos m:val="top"/>
                              <m:ctrlPr>
                                <a:rPr lang="zh-CN" altLang="zh-CN" sz="2800" i="1" kern="100">
                                  <a:effectLst/>
                                  <a:latin typeface="Cambria Math" panose="02040503050406030204" pitchFamily="18" charset="0"/>
                                  <a:ea typeface="Cambria Math" panose="02040503050406030204" pitchFamily="18" charset="0"/>
                                </a:rPr>
                              </m:ctrlPr>
                            </m:barPr>
                            <m:e>
                              <m:r>
                                <a:rPr lang="en-US" altLang="zh-CN" sz="2800" i="1" kern="100">
                                  <a:effectLst/>
                                  <a:latin typeface="Cambria Math" panose="02040503050406030204" pitchFamily="18" charset="0"/>
                                  <a:ea typeface="宋体" panose="02010600030101010101" pitchFamily="2" charset="-122"/>
                                </a:rPr>
                                <m:t>𝑥𝑦</m:t>
                              </m:r>
                            </m:e>
                          </m:bar>
                          <m:r>
                            <a:rPr lang="en-US" altLang="zh-CN" sz="2800" i="1" kern="100">
                              <a:effectLst/>
                              <a:latin typeface="Cambria Math" panose="02040503050406030204" pitchFamily="18" charset="0"/>
                              <a:ea typeface="宋体" panose="02010600030101010101" pitchFamily="2" charset="-122"/>
                            </a:rPr>
                            <m:t>−</m:t>
                          </m:r>
                          <m:bar>
                            <m:barPr>
                              <m:pos m:val="top"/>
                              <m:ctrlPr>
                                <a:rPr lang="zh-CN" altLang="zh-CN" sz="2800" i="1" kern="100">
                                  <a:effectLst/>
                                  <a:latin typeface="Cambria Math" panose="02040503050406030204" pitchFamily="18" charset="0"/>
                                  <a:ea typeface="Cambria Math" panose="02040503050406030204" pitchFamily="18" charset="0"/>
                                </a:rPr>
                              </m:ctrlPr>
                            </m:barPr>
                            <m:e>
                              <m:r>
                                <a:rPr lang="en-US" altLang="zh-CN" sz="2800" i="1" kern="100">
                                  <a:effectLst/>
                                  <a:latin typeface="Cambria Math" panose="02040503050406030204" pitchFamily="18" charset="0"/>
                                  <a:ea typeface="宋体" panose="02010600030101010101" pitchFamily="2" charset="-122"/>
                                </a:rPr>
                                <m:t>𝑦</m:t>
                              </m:r>
                            </m:e>
                          </m:bar>
                          <m:r>
                            <a:rPr lang="zh-CN" altLang="zh-CN" sz="2800" i="1" kern="100">
                              <a:effectLst/>
                              <a:latin typeface="Cambria Math" panose="02040503050406030204" pitchFamily="18" charset="0"/>
                              <a:ea typeface="MS Gothic" panose="020B0609070205080204" pitchFamily="49" charset="-128"/>
                              <a:cs typeface="MS Gothic" panose="020B0609070205080204" pitchFamily="49" charset="-128"/>
                            </a:rPr>
                            <m:t>⋅</m:t>
                          </m:r>
                          <m:bar>
                            <m:barPr>
                              <m:pos m:val="top"/>
                              <m:ctrlPr>
                                <a:rPr lang="zh-CN" altLang="zh-CN" sz="2800" i="1" kern="100">
                                  <a:effectLst/>
                                  <a:latin typeface="Cambria Math" panose="02040503050406030204" pitchFamily="18" charset="0"/>
                                  <a:ea typeface="Cambria Math" panose="02040503050406030204" pitchFamily="18" charset="0"/>
                                </a:rPr>
                              </m:ctrlPr>
                            </m:barPr>
                            <m:e>
                              <m:sSup>
                                <m:sSupPr>
                                  <m:ctrlPr>
                                    <a:rPr lang="zh-CN" altLang="zh-CN" sz="2800" i="1" kern="100">
                                      <a:effectLst/>
                                      <a:latin typeface="Cambria Math" panose="02040503050406030204" pitchFamily="18" charset="0"/>
                                      <a:ea typeface="Cambria Math" panose="02040503050406030204" pitchFamily="18" charset="0"/>
                                    </a:rPr>
                                  </m:ctrlPr>
                                </m:sSupPr>
                                <m:e>
                                  <m:r>
                                    <a:rPr lang="en-US" altLang="zh-CN" sz="2800" i="1" kern="100">
                                      <a:effectLst/>
                                      <a:latin typeface="Cambria Math" panose="02040503050406030204" pitchFamily="18" charset="0"/>
                                      <a:ea typeface="宋体" panose="02010600030101010101" pitchFamily="2" charset="-122"/>
                                    </a:rPr>
                                    <m:t>𝑥</m:t>
                                  </m:r>
                                </m:e>
                                <m:sup>
                                  <m:r>
                                    <a:rPr lang="en-US" altLang="zh-CN" sz="2800" i="1" kern="100">
                                      <a:effectLst/>
                                      <a:latin typeface="Cambria Math" panose="02040503050406030204" pitchFamily="18" charset="0"/>
                                      <a:ea typeface="宋体" panose="02010600030101010101" pitchFamily="2" charset="-122"/>
                                    </a:rPr>
                                    <m:t>2</m:t>
                                  </m:r>
                                </m:sup>
                              </m:sSup>
                            </m:e>
                          </m:bar>
                        </m:num>
                        <m:den>
                          <m:sSup>
                            <m:sSupPr>
                              <m:ctrlPr>
                                <a:rPr lang="zh-CN" altLang="zh-CN" sz="2800" i="1" kern="100">
                                  <a:effectLst/>
                                  <a:latin typeface="Cambria Math" panose="02040503050406030204" pitchFamily="18" charset="0"/>
                                  <a:ea typeface="Cambria Math" panose="02040503050406030204" pitchFamily="18" charset="0"/>
                                </a:rPr>
                              </m:ctrlPr>
                            </m:sSupPr>
                            <m:e>
                              <m:acc>
                                <m:accPr>
                                  <m:chr m:val="̄"/>
                                  <m:ctrlPr>
                                    <a:rPr lang="zh-CN" altLang="zh-CN" sz="2800" i="1" kern="100">
                                      <a:effectLst/>
                                      <a:latin typeface="Cambria Math" panose="02040503050406030204" pitchFamily="18" charset="0"/>
                                      <a:ea typeface="Cambria Math" panose="02040503050406030204" pitchFamily="18" charset="0"/>
                                    </a:rPr>
                                  </m:ctrlPr>
                                </m:accPr>
                                <m:e>
                                  <m:r>
                                    <a:rPr lang="en-US" altLang="zh-CN" sz="2800" i="1" kern="100">
                                      <a:effectLst/>
                                      <a:latin typeface="Cambria Math" panose="02040503050406030204" pitchFamily="18" charset="0"/>
                                      <a:ea typeface="宋体" panose="02010600030101010101" pitchFamily="2" charset="-122"/>
                                    </a:rPr>
                                    <m:t>𝑥</m:t>
                                  </m:r>
                                </m:e>
                              </m:acc>
                            </m:e>
                            <m:sup>
                              <m:r>
                                <a:rPr lang="en-US" altLang="zh-CN" sz="2800" i="1" kern="100">
                                  <a:effectLst/>
                                  <a:latin typeface="Cambria Math" panose="02040503050406030204" pitchFamily="18" charset="0"/>
                                  <a:ea typeface="宋体" panose="02010600030101010101" pitchFamily="2" charset="-122"/>
                                </a:rPr>
                                <m:t>2</m:t>
                              </m:r>
                            </m:sup>
                          </m:sSup>
                          <m:r>
                            <a:rPr lang="en-US" altLang="zh-CN" sz="2800" i="1" kern="100">
                              <a:effectLst/>
                              <a:latin typeface="Cambria Math" panose="02040503050406030204" pitchFamily="18" charset="0"/>
                              <a:ea typeface="宋体" panose="02010600030101010101" pitchFamily="2" charset="-122"/>
                            </a:rPr>
                            <m:t>−</m:t>
                          </m:r>
                          <m:bar>
                            <m:barPr>
                              <m:pos m:val="top"/>
                              <m:ctrlPr>
                                <a:rPr lang="zh-CN" altLang="zh-CN" sz="2800" i="1" kern="100">
                                  <a:effectLst/>
                                  <a:latin typeface="Cambria Math" panose="02040503050406030204" pitchFamily="18" charset="0"/>
                                  <a:ea typeface="Cambria Math" panose="02040503050406030204" pitchFamily="18" charset="0"/>
                                </a:rPr>
                              </m:ctrlPr>
                            </m:barPr>
                            <m:e>
                              <m:sSup>
                                <m:sSupPr>
                                  <m:ctrlPr>
                                    <a:rPr lang="zh-CN" altLang="zh-CN" sz="2800" i="1" kern="100">
                                      <a:effectLst/>
                                      <a:latin typeface="Cambria Math" panose="02040503050406030204" pitchFamily="18" charset="0"/>
                                      <a:ea typeface="Cambria Math" panose="02040503050406030204" pitchFamily="18" charset="0"/>
                                    </a:rPr>
                                  </m:ctrlPr>
                                </m:sSupPr>
                                <m:e>
                                  <m:r>
                                    <a:rPr lang="en-US" altLang="zh-CN" sz="2800" i="1" kern="100">
                                      <a:effectLst/>
                                      <a:latin typeface="Cambria Math" panose="02040503050406030204" pitchFamily="18" charset="0"/>
                                      <a:ea typeface="宋体" panose="02010600030101010101" pitchFamily="2" charset="-122"/>
                                    </a:rPr>
                                    <m:t>𝑥</m:t>
                                  </m:r>
                                </m:e>
                                <m:sup>
                                  <m:r>
                                    <a:rPr lang="en-US" altLang="zh-CN" sz="2800" i="1" kern="100">
                                      <a:effectLst/>
                                      <a:latin typeface="Cambria Math" panose="02040503050406030204" pitchFamily="18" charset="0"/>
                                      <a:ea typeface="宋体" panose="02010600030101010101" pitchFamily="2" charset="-122"/>
                                    </a:rPr>
                                    <m:t>2</m:t>
                                  </m:r>
                                </m:sup>
                              </m:sSup>
                            </m:e>
                          </m:bar>
                        </m:den>
                      </m:f>
                      <m:r>
                        <a:rPr lang="en-US" altLang="zh-CN" sz="2800" i="1" kern="100">
                          <a:effectLst/>
                          <a:latin typeface="Cambria Math" panose="02040503050406030204" pitchFamily="18" charset="0"/>
                          <a:ea typeface="宋体" panose="02010600030101010101" pitchFamily="2" charset="-122"/>
                        </a:rPr>
                        <m:t>,</m:t>
                      </m:r>
                      <m:r>
                        <a:rPr lang="en-US" altLang="zh-CN" sz="2800" b="0" i="0" kern="100" smtClean="0">
                          <a:effectLst/>
                          <a:latin typeface="Cambria Math" panose="02040503050406030204" pitchFamily="18" charset="0"/>
                          <a:ea typeface="宋体" panose="02010600030101010101" pitchFamily="2" charset="-122"/>
                        </a:rPr>
                        <m:t> </m:t>
                      </m:r>
                      <m:r>
                        <a:rPr lang="en-US" altLang="zh-CN" sz="2800" i="1" kern="100">
                          <a:effectLst/>
                          <a:latin typeface="Cambria Math" panose="02040503050406030204" pitchFamily="18" charset="0"/>
                          <a:ea typeface="宋体" panose="02010600030101010101" pitchFamily="2" charset="-122"/>
                        </a:rPr>
                        <m:t>𝑏</m:t>
                      </m:r>
                      <m:r>
                        <a:rPr lang="en-US" altLang="zh-CN" sz="2800" i="1" kern="100">
                          <a:effectLst/>
                          <a:latin typeface="Cambria Math" panose="02040503050406030204" pitchFamily="18" charset="0"/>
                          <a:ea typeface="宋体" panose="02010600030101010101" pitchFamily="2" charset="-122"/>
                        </a:rPr>
                        <m:t>=</m:t>
                      </m:r>
                      <m:f>
                        <m:fPr>
                          <m:ctrlPr>
                            <a:rPr lang="zh-CN" altLang="zh-CN" sz="2800" i="1" kern="100">
                              <a:effectLst/>
                              <a:latin typeface="Cambria Math" panose="02040503050406030204" pitchFamily="18" charset="0"/>
                              <a:ea typeface="Cambria Math" panose="02040503050406030204" pitchFamily="18" charset="0"/>
                            </a:rPr>
                          </m:ctrlPr>
                        </m:fPr>
                        <m:num>
                          <m:bar>
                            <m:barPr>
                              <m:pos m:val="top"/>
                              <m:ctrlPr>
                                <a:rPr lang="zh-CN" altLang="zh-CN" sz="2800" i="1" kern="100">
                                  <a:effectLst/>
                                  <a:latin typeface="Cambria Math" panose="02040503050406030204" pitchFamily="18" charset="0"/>
                                  <a:ea typeface="Cambria Math" panose="02040503050406030204" pitchFamily="18" charset="0"/>
                                </a:rPr>
                              </m:ctrlPr>
                            </m:barPr>
                            <m:e>
                              <m:r>
                                <a:rPr lang="en-US" altLang="zh-CN" sz="2800" i="1" kern="100">
                                  <a:effectLst/>
                                  <a:latin typeface="Cambria Math" panose="02040503050406030204" pitchFamily="18" charset="0"/>
                                  <a:ea typeface="宋体" panose="02010600030101010101" pitchFamily="2" charset="-122"/>
                                </a:rPr>
                                <m:t>𝑥</m:t>
                              </m:r>
                            </m:e>
                          </m:bar>
                          <m:r>
                            <a:rPr lang="zh-CN" altLang="zh-CN" sz="2800" i="1" kern="100">
                              <a:effectLst/>
                              <a:latin typeface="Cambria Math" panose="02040503050406030204" pitchFamily="18" charset="0"/>
                              <a:ea typeface="MS Gothic" panose="020B0609070205080204" pitchFamily="49" charset="-128"/>
                              <a:cs typeface="MS Gothic" panose="020B0609070205080204" pitchFamily="49" charset="-128"/>
                            </a:rPr>
                            <m:t>⋅</m:t>
                          </m:r>
                          <m:bar>
                            <m:barPr>
                              <m:pos m:val="top"/>
                              <m:ctrlPr>
                                <a:rPr lang="zh-CN" altLang="zh-CN" sz="2800" i="1" kern="100">
                                  <a:effectLst/>
                                  <a:latin typeface="Cambria Math" panose="02040503050406030204" pitchFamily="18" charset="0"/>
                                  <a:ea typeface="Cambria Math" panose="02040503050406030204" pitchFamily="18" charset="0"/>
                                </a:rPr>
                              </m:ctrlPr>
                            </m:barPr>
                            <m:e>
                              <m:r>
                                <a:rPr lang="en-US" altLang="zh-CN" sz="2800" i="1" kern="100">
                                  <a:effectLst/>
                                  <a:latin typeface="Cambria Math" panose="02040503050406030204" pitchFamily="18" charset="0"/>
                                  <a:ea typeface="宋体" panose="02010600030101010101" pitchFamily="2" charset="-122"/>
                                </a:rPr>
                                <m:t>𝑦</m:t>
                              </m:r>
                            </m:e>
                          </m:bar>
                          <m:r>
                            <a:rPr lang="en-US" altLang="zh-CN" sz="2800" i="1" kern="100">
                              <a:effectLst/>
                              <a:latin typeface="Cambria Math" panose="02040503050406030204" pitchFamily="18" charset="0"/>
                              <a:ea typeface="宋体" panose="02010600030101010101" pitchFamily="2" charset="-122"/>
                            </a:rPr>
                            <m:t>−</m:t>
                          </m:r>
                          <m:bar>
                            <m:barPr>
                              <m:pos m:val="top"/>
                              <m:ctrlPr>
                                <a:rPr lang="zh-CN" altLang="zh-CN" sz="2800" i="1" kern="100">
                                  <a:effectLst/>
                                  <a:latin typeface="Cambria Math" panose="02040503050406030204" pitchFamily="18" charset="0"/>
                                  <a:ea typeface="Cambria Math" panose="02040503050406030204" pitchFamily="18" charset="0"/>
                                </a:rPr>
                              </m:ctrlPr>
                            </m:barPr>
                            <m:e>
                              <m:r>
                                <a:rPr lang="en-US" altLang="zh-CN" sz="2800" i="1" kern="100">
                                  <a:effectLst/>
                                  <a:latin typeface="Cambria Math" panose="02040503050406030204" pitchFamily="18" charset="0"/>
                                  <a:ea typeface="宋体" panose="02010600030101010101" pitchFamily="2" charset="-122"/>
                                </a:rPr>
                                <m:t>𝑥𝑦</m:t>
                              </m:r>
                            </m:e>
                          </m:bar>
                        </m:num>
                        <m:den>
                          <m:sSup>
                            <m:sSupPr>
                              <m:ctrlPr>
                                <a:rPr lang="zh-CN" altLang="zh-CN" sz="2800" i="1" kern="100">
                                  <a:effectLst/>
                                  <a:latin typeface="Cambria Math" panose="02040503050406030204" pitchFamily="18" charset="0"/>
                                  <a:ea typeface="Cambria Math" panose="02040503050406030204" pitchFamily="18" charset="0"/>
                                </a:rPr>
                              </m:ctrlPr>
                            </m:sSupPr>
                            <m:e>
                              <m:acc>
                                <m:accPr>
                                  <m:chr m:val="̄"/>
                                  <m:ctrlPr>
                                    <a:rPr lang="zh-CN" altLang="zh-CN" sz="2800" i="1" kern="100">
                                      <a:effectLst/>
                                      <a:latin typeface="Cambria Math" panose="02040503050406030204" pitchFamily="18" charset="0"/>
                                      <a:ea typeface="Cambria Math" panose="02040503050406030204" pitchFamily="18" charset="0"/>
                                    </a:rPr>
                                  </m:ctrlPr>
                                </m:accPr>
                                <m:e>
                                  <m:r>
                                    <a:rPr lang="en-US" altLang="zh-CN" sz="2800" i="1" kern="100">
                                      <a:effectLst/>
                                      <a:latin typeface="Cambria Math" panose="02040503050406030204" pitchFamily="18" charset="0"/>
                                      <a:ea typeface="宋体" panose="02010600030101010101" pitchFamily="2" charset="-122"/>
                                    </a:rPr>
                                    <m:t>𝑥</m:t>
                                  </m:r>
                                </m:e>
                              </m:acc>
                            </m:e>
                            <m:sup>
                              <m:r>
                                <a:rPr lang="en-US" altLang="zh-CN" sz="2800" i="1" kern="100">
                                  <a:effectLst/>
                                  <a:latin typeface="Cambria Math" panose="02040503050406030204" pitchFamily="18" charset="0"/>
                                  <a:ea typeface="宋体" panose="02010600030101010101" pitchFamily="2" charset="-122"/>
                                </a:rPr>
                                <m:t>2</m:t>
                              </m:r>
                            </m:sup>
                          </m:sSup>
                          <m:r>
                            <a:rPr lang="en-US" altLang="zh-CN" sz="2800" i="1" kern="100">
                              <a:effectLst/>
                              <a:latin typeface="Cambria Math" panose="02040503050406030204" pitchFamily="18" charset="0"/>
                              <a:ea typeface="宋体" panose="02010600030101010101" pitchFamily="2" charset="-122"/>
                            </a:rPr>
                            <m:t>−</m:t>
                          </m:r>
                          <m:bar>
                            <m:barPr>
                              <m:pos m:val="top"/>
                              <m:ctrlPr>
                                <a:rPr lang="zh-CN" altLang="zh-CN" sz="2800" i="1" kern="100">
                                  <a:effectLst/>
                                  <a:latin typeface="Cambria Math" panose="02040503050406030204" pitchFamily="18" charset="0"/>
                                  <a:ea typeface="Cambria Math" panose="02040503050406030204" pitchFamily="18" charset="0"/>
                                </a:rPr>
                              </m:ctrlPr>
                            </m:barPr>
                            <m:e>
                              <m:sSup>
                                <m:sSupPr>
                                  <m:ctrlPr>
                                    <a:rPr lang="zh-CN" altLang="zh-CN" sz="2800" i="1" kern="100">
                                      <a:effectLst/>
                                      <a:latin typeface="Cambria Math" panose="02040503050406030204" pitchFamily="18" charset="0"/>
                                      <a:ea typeface="Cambria Math" panose="02040503050406030204" pitchFamily="18" charset="0"/>
                                    </a:rPr>
                                  </m:ctrlPr>
                                </m:sSupPr>
                                <m:e>
                                  <m:r>
                                    <a:rPr lang="en-US" altLang="zh-CN" sz="2800" i="1" kern="100">
                                      <a:effectLst/>
                                      <a:latin typeface="Cambria Math" panose="02040503050406030204" pitchFamily="18" charset="0"/>
                                      <a:ea typeface="宋体" panose="02010600030101010101" pitchFamily="2" charset="-122"/>
                                    </a:rPr>
                                    <m:t>𝑥</m:t>
                                  </m:r>
                                </m:e>
                                <m:sup>
                                  <m:r>
                                    <a:rPr lang="en-US" altLang="zh-CN" sz="2800" i="1" kern="100">
                                      <a:effectLst/>
                                      <a:latin typeface="Cambria Math" panose="02040503050406030204" pitchFamily="18" charset="0"/>
                                      <a:ea typeface="宋体" panose="02010600030101010101" pitchFamily="2" charset="-122"/>
                                    </a:rPr>
                                    <m:t>2</m:t>
                                  </m:r>
                                </m:sup>
                              </m:sSup>
                            </m:e>
                          </m:bar>
                        </m:den>
                      </m:f>
                      <m:r>
                        <a:rPr lang="en-US" altLang="zh-CN" sz="2800" i="1" kern="100">
                          <a:effectLst/>
                          <a:latin typeface="Cambria Math" panose="02040503050406030204" pitchFamily="18" charset="0"/>
                          <a:ea typeface="宋体" panose="02010600030101010101" pitchFamily="2" charset="-122"/>
                        </a:rPr>
                        <m:t>=</m:t>
                      </m:r>
                      <m:f>
                        <m:fPr>
                          <m:ctrlPr>
                            <a:rPr lang="zh-CN" altLang="zh-CN" sz="2800" i="1" kern="100">
                              <a:effectLst/>
                              <a:latin typeface="Cambria Math" panose="02040503050406030204" pitchFamily="18" charset="0"/>
                              <a:ea typeface="Cambria Math" panose="02040503050406030204" pitchFamily="18" charset="0"/>
                            </a:rPr>
                          </m:ctrlPr>
                        </m:fPr>
                        <m:num>
                          <m:acc>
                            <m:accPr>
                              <m:chr m:val="̄"/>
                              <m:ctrlPr>
                                <a:rPr lang="zh-CN" altLang="zh-CN" sz="2800" i="1" kern="100">
                                  <a:effectLst/>
                                  <a:latin typeface="Cambria Math" panose="02040503050406030204" pitchFamily="18" charset="0"/>
                                  <a:ea typeface="Cambria Math" panose="02040503050406030204" pitchFamily="18" charset="0"/>
                                </a:rPr>
                              </m:ctrlPr>
                            </m:accPr>
                            <m:e>
                              <m:r>
                                <a:rPr lang="en-US" altLang="zh-CN" sz="2800" i="1" kern="100">
                                  <a:effectLst/>
                                  <a:latin typeface="Cambria Math" panose="02040503050406030204" pitchFamily="18" charset="0"/>
                                  <a:ea typeface="宋体" panose="02010600030101010101" pitchFamily="2" charset="-122"/>
                                </a:rPr>
                                <m:t>𝑦</m:t>
                              </m:r>
                            </m:e>
                          </m:acc>
                          <m:r>
                            <a:rPr lang="en-US" altLang="zh-CN" sz="2800" i="1" kern="100">
                              <a:effectLst/>
                              <a:latin typeface="Cambria Math" panose="02040503050406030204" pitchFamily="18" charset="0"/>
                              <a:ea typeface="宋体" panose="02010600030101010101" pitchFamily="2" charset="-122"/>
                            </a:rPr>
                            <m:t>−</m:t>
                          </m:r>
                          <m:r>
                            <a:rPr lang="en-US" altLang="zh-CN" sz="2800" i="1" kern="100">
                              <a:effectLst/>
                              <a:latin typeface="Cambria Math" panose="02040503050406030204" pitchFamily="18" charset="0"/>
                              <a:ea typeface="宋体" panose="02010600030101010101" pitchFamily="2" charset="-122"/>
                            </a:rPr>
                            <m:t>𝑎</m:t>
                          </m:r>
                        </m:num>
                        <m:den>
                          <m:acc>
                            <m:accPr>
                              <m:chr m:val="̄"/>
                              <m:ctrlPr>
                                <a:rPr lang="zh-CN" altLang="zh-CN" sz="2800" i="1" kern="100">
                                  <a:effectLst/>
                                  <a:latin typeface="Cambria Math" panose="02040503050406030204" pitchFamily="18" charset="0"/>
                                  <a:ea typeface="Cambria Math" panose="02040503050406030204" pitchFamily="18" charset="0"/>
                                </a:rPr>
                              </m:ctrlPr>
                            </m:accPr>
                            <m:e>
                              <m:r>
                                <a:rPr lang="en-US" altLang="zh-CN" sz="2800" i="1" kern="100">
                                  <a:effectLst/>
                                  <a:latin typeface="Cambria Math" panose="02040503050406030204" pitchFamily="18" charset="0"/>
                                  <a:ea typeface="宋体" panose="02010600030101010101" pitchFamily="2" charset="-122"/>
                                </a:rPr>
                                <m:t>𝑥</m:t>
                              </m:r>
                            </m:e>
                          </m:acc>
                        </m:den>
                      </m:f>
                    </m:oMath>
                  </m:oMathPara>
                </a14:m>
                <a:endParaRPr lang="zh-CN" altLang="zh-CN" sz="2800" kern="100" dirty="0">
                  <a:effectLst/>
                  <a:latin typeface="Times New Roman" panose="02020603050405020304" pitchFamily="18" charset="0"/>
                  <a:ea typeface="宋体" panose="02010600030101010101" pitchFamily="2" charset="-122"/>
                </a:endParaRPr>
              </a:p>
            </p:txBody>
          </p:sp>
        </mc:Choice>
        <mc:Fallback>
          <p:sp>
            <p:nvSpPr>
              <p:cNvPr id="3" name="文本框 2">
                <a:extLst>
                  <a:ext uri="{FF2B5EF4-FFF2-40B4-BE49-F238E27FC236}">
                    <a16:creationId xmlns:a16="http://schemas.microsoft.com/office/drawing/2014/main" id="{FAFF9934-239F-47D8-8E0D-C36BB283A580}"/>
                  </a:ext>
                </a:extLst>
              </p:cNvPr>
              <p:cNvSpPr txBox="1">
                <a:spLocks noRot="1" noChangeAspect="1" noMove="1" noResize="1" noEditPoints="1" noAdjustHandles="1" noChangeArrowheads="1" noChangeShapeType="1" noTextEdit="1"/>
              </p:cNvSpPr>
              <p:nvPr/>
            </p:nvSpPr>
            <p:spPr>
              <a:xfrm>
                <a:off x="1225987" y="3934013"/>
                <a:ext cx="7228600" cy="1212511"/>
              </a:xfrm>
              <a:prstGeom prst="rect">
                <a:avLst/>
              </a:prstGeom>
              <a:blipFill>
                <a:blip r:embed="rId2"/>
                <a:stretch>
                  <a:fillRect r="-1053"/>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F1EEC176-DC28-85F0-94E4-92705076D057}"/>
              </a:ext>
            </a:extLst>
          </p:cNvPr>
          <p:cNvSpPr/>
          <p:nvPr/>
        </p:nvSpPr>
        <p:spPr>
          <a:xfrm>
            <a:off x="335360" y="1165500"/>
            <a:ext cx="11227063" cy="5475079"/>
          </a:xfrm>
          <a:prstGeom prst="rect">
            <a:avLst/>
          </a:prstGeom>
          <a:solidFill>
            <a:srgbClr val="177C5C"/>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766244E1-1ADE-DFB4-18EE-55A50AA21E52}"/>
              </a:ext>
            </a:extLst>
          </p:cNvPr>
          <p:cNvSpPr txBox="1"/>
          <p:nvPr/>
        </p:nvSpPr>
        <p:spPr>
          <a:xfrm>
            <a:off x="629478" y="1748033"/>
            <a:ext cx="514586" cy="1077218"/>
          </a:xfrm>
          <a:prstGeom prst="rect">
            <a:avLst/>
          </a:prstGeom>
          <a:noFill/>
        </p:spPr>
        <p:txBody>
          <a:bodyPr wrap="square" rtlCol="0">
            <a:spAutoFit/>
          </a:bodyPr>
          <a:lstStyle/>
          <a:p>
            <a:r>
              <a:rPr kumimoji="1" lang="zh-CN" altLang="en-US" sz="3200" b="1" dirty="0">
                <a:solidFill>
                  <a:schemeClr val="bg1"/>
                </a:solidFill>
                <a:latin typeface="SimSun" panose="02010600030101010101" pitchFamily="2" charset="-122"/>
                <a:ea typeface="SimSun" panose="02010600030101010101" pitchFamily="2" charset="-122"/>
              </a:rPr>
              <a:t>测量</a:t>
            </a:r>
          </a:p>
        </p:txBody>
      </p:sp>
      <p:sp>
        <p:nvSpPr>
          <p:cNvPr id="12" name="文本框 11">
            <a:extLst>
              <a:ext uri="{FF2B5EF4-FFF2-40B4-BE49-F238E27FC236}">
                <a16:creationId xmlns:a16="http://schemas.microsoft.com/office/drawing/2014/main" id="{59DB2F27-EB7C-7E18-C395-E15EAD720F88}"/>
              </a:ext>
            </a:extLst>
          </p:cNvPr>
          <p:cNvSpPr txBox="1"/>
          <p:nvPr/>
        </p:nvSpPr>
        <p:spPr>
          <a:xfrm>
            <a:off x="1778400" y="1215233"/>
            <a:ext cx="1826919" cy="461665"/>
          </a:xfrm>
          <a:prstGeom prst="rect">
            <a:avLst/>
          </a:prstGeom>
          <a:noFill/>
        </p:spPr>
        <p:txBody>
          <a:bodyPr wrap="square" rtlCol="0">
            <a:spAutoFit/>
          </a:bodyPr>
          <a:lstStyle/>
          <a:p>
            <a:r>
              <a:rPr kumimoji="1" lang="zh-CN" altLang="en-US" sz="2400" dirty="0">
                <a:solidFill>
                  <a:schemeClr val="bg1"/>
                </a:solidFill>
                <a:latin typeface="SimSun" panose="02010600030101010101" pitchFamily="2" charset="-122"/>
                <a:ea typeface="SimSun" panose="02010600030101010101" pitchFamily="2" charset="-122"/>
              </a:rPr>
              <a:t>测量含义</a:t>
            </a:r>
          </a:p>
        </p:txBody>
      </p:sp>
      <p:sp>
        <p:nvSpPr>
          <p:cNvPr id="13" name="文本框 12">
            <a:extLst>
              <a:ext uri="{FF2B5EF4-FFF2-40B4-BE49-F238E27FC236}">
                <a16:creationId xmlns:a16="http://schemas.microsoft.com/office/drawing/2014/main" id="{14638506-49AB-506C-C37F-A046B9781BE9}"/>
              </a:ext>
            </a:extLst>
          </p:cNvPr>
          <p:cNvSpPr txBox="1"/>
          <p:nvPr/>
        </p:nvSpPr>
        <p:spPr>
          <a:xfrm>
            <a:off x="1779395" y="1959223"/>
            <a:ext cx="1547358" cy="461665"/>
          </a:xfrm>
          <a:prstGeom prst="rect">
            <a:avLst/>
          </a:prstGeom>
          <a:noFill/>
        </p:spPr>
        <p:txBody>
          <a:bodyPr wrap="square" rtlCol="0">
            <a:spAutoFit/>
          </a:bodyPr>
          <a:lstStyle/>
          <a:p>
            <a:r>
              <a:rPr kumimoji="1" lang="zh-CN" altLang="en-US" sz="2400" dirty="0">
                <a:solidFill>
                  <a:schemeClr val="bg1"/>
                </a:solidFill>
                <a:latin typeface="SimSun" panose="02010600030101010101" pitchFamily="2" charset="-122"/>
                <a:ea typeface="SimSun" panose="02010600030101010101" pitchFamily="2" charset="-122"/>
              </a:rPr>
              <a:t>测量分类</a:t>
            </a:r>
          </a:p>
        </p:txBody>
      </p:sp>
      <p:sp>
        <p:nvSpPr>
          <p:cNvPr id="14" name="文本框 13">
            <a:extLst>
              <a:ext uri="{FF2B5EF4-FFF2-40B4-BE49-F238E27FC236}">
                <a16:creationId xmlns:a16="http://schemas.microsoft.com/office/drawing/2014/main" id="{93C97B79-068A-200C-BDD6-787C234E12F1}"/>
              </a:ext>
            </a:extLst>
          </p:cNvPr>
          <p:cNvSpPr txBox="1"/>
          <p:nvPr/>
        </p:nvSpPr>
        <p:spPr>
          <a:xfrm>
            <a:off x="3605322" y="1625536"/>
            <a:ext cx="2701914" cy="461665"/>
          </a:xfrm>
          <a:prstGeom prst="rect">
            <a:avLst/>
          </a:prstGeom>
          <a:noFill/>
        </p:spPr>
        <p:txBody>
          <a:bodyPr wrap="square" rtlCol="0">
            <a:spAutoFit/>
          </a:bodyPr>
          <a:lstStyle/>
          <a:p>
            <a:r>
              <a:rPr kumimoji="1" lang="zh-CN" altLang="en-US" sz="2400" dirty="0">
                <a:solidFill>
                  <a:srgbClr val="F2F2F2"/>
                </a:solidFill>
                <a:latin typeface="SimSun" panose="02010600030101010101" pitchFamily="2" charset="-122"/>
                <a:ea typeface="SimSun" panose="02010600030101010101" pitchFamily="2" charset="-122"/>
              </a:rPr>
              <a:t>直接</a:t>
            </a:r>
            <a:r>
              <a:rPr kumimoji="1" lang="en-US" altLang="zh-CN" sz="2400" dirty="0">
                <a:solidFill>
                  <a:srgbClr val="F2F2F2"/>
                </a:solidFill>
                <a:latin typeface="SimSun" panose="02010600030101010101" pitchFamily="2" charset="-122"/>
                <a:ea typeface="SimSun" panose="02010600030101010101" pitchFamily="2" charset="-122"/>
              </a:rPr>
              <a:t>/</a:t>
            </a:r>
            <a:r>
              <a:rPr kumimoji="1" lang="zh-CN" altLang="en-US" sz="2400" dirty="0">
                <a:solidFill>
                  <a:srgbClr val="F2F2F2"/>
                </a:solidFill>
                <a:latin typeface="SimSun" panose="02010600030101010101" pitchFamily="2" charset="-122"/>
                <a:ea typeface="SimSun" panose="02010600030101010101" pitchFamily="2" charset="-122"/>
              </a:rPr>
              <a:t>间接测量</a:t>
            </a:r>
          </a:p>
        </p:txBody>
      </p:sp>
      <p:sp>
        <p:nvSpPr>
          <p:cNvPr id="15" name="文本框 14">
            <a:extLst>
              <a:ext uri="{FF2B5EF4-FFF2-40B4-BE49-F238E27FC236}">
                <a16:creationId xmlns:a16="http://schemas.microsoft.com/office/drawing/2014/main" id="{4C854E52-B4B8-8745-1E1A-4349AB777675}"/>
              </a:ext>
            </a:extLst>
          </p:cNvPr>
          <p:cNvSpPr txBox="1"/>
          <p:nvPr/>
        </p:nvSpPr>
        <p:spPr>
          <a:xfrm>
            <a:off x="3589575" y="2268782"/>
            <a:ext cx="3690430" cy="461665"/>
          </a:xfrm>
          <a:prstGeom prst="rect">
            <a:avLst/>
          </a:prstGeom>
          <a:noFill/>
        </p:spPr>
        <p:txBody>
          <a:bodyPr wrap="square" rtlCol="0">
            <a:spAutoFit/>
          </a:bodyPr>
          <a:lstStyle/>
          <a:p>
            <a:r>
              <a:rPr kumimoji="1" lang="zh-CN" altLang="en-US" sz="2400" dirty="0">
                <a:solidFill>
                  <a:srgbClr val="F2F2F2"/>
                </a:solidFill>
                <a:latin typeface="SimSun" panose="02010600030101010101" pitchFamily="2" charset="-122"/>
                <a:ea typeface="SimSun" panose="02010600030101010101" pitchFamily="2" charset="-122"/>
              </a:rPr>
              <a:t>等精度</a:t>
            </a:r>
            <a:r>
              <a:rPr kumimoji="1" lang="en-US" altLang="zh-CN" sz="2400" dirty="0">
                <a:solidFill>
                  <a:srgbClr val="F2F2F2"/>
                </a:solidFill>
                <a:latin typeface="SimSun" panose="02010600030101010101" pitchFamily="2" charset="-122"/>
                <a:ea typeface="SimSun" panose="02010600030101010101" pitchFamily="2" charset="-122"/>
              </a:rPr>
              <a:t>/</a:t>
            </a:r>
            <a:r>
              <a:rPr kumimoji="1" lang="zh-CN" altLang="en-US" sz="2400" dirty="0">
                <a:solidFill>
                  <a:srgbClr val="F2F2F2"/>
                </a:solidFill>
                <a:latin typeface="SimSun" panose="02010600030101010101" pitchFamily="2" charset="-122"/>
                <a:ea typeface="SimSun" panose="02010600030101010101" pitchFamily="2" charset="-122"/>
              </a:rPr>
              <a:t>非等精度测量</a:t>
            </a:r>
          </a:p>
        </p:txBody>
      </p:sp>
      <p:cxnSp>
        <p:nvCxnSpPr>
          <p:cNvPr id="25" name="直线连接符 24">
            <a:extLst>
              <a:ext uri="{FF2B5EF4-FFF2-40B4-BE49-F238E27FC236}">
                <a16:creationId xmlns:a16="http://schemas.microsoft.com/office/drawing/2014/main" id="{36481F93-ED17-0D61-ADAC-BB4D5E009E53}"/>
              </a:ext>
            </a:extLst>
          </p:cNvPr>
          <p:cNvCxnSpPr>
            <a:cxnSpLocks/>
          </p:cNvCxnSpPr>
          <p:nvPr/>
        </p:nvCxnSpPr>
        <p:spPr>
          <a:xfrm>
            <a:off x="1505903" y="1437275"/>
            <a:ext cx="0" cy="1663014"/>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D86EFD2F-347E-0287-B003-D48C8FC1ED5E}"/>
              </a:ext>
            </a:extLst>
          </p:cNvPr>
          <p:cNvCxnSpPr>
            <a:cxnSpLocks/>
          </p:cNvCxnSpPr>
          <p:nvPr/>
        </p:nvCxnSpPr>
        <p:spPr>
          <a:xfrm>
            <a:off x="3432452" y="1761159"/>
            <a:ext cx="0" cy="827408"/>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4439855A-6A7B-9808-D6CE-487C00924591}"/>
              </a:ext>
            </a:extLst>
          </p:cNvPr>
          <p:cNvSpPr txBox="1"/>
          <p:nvPr/>
        </p:nvSpPr>
        <p:spPr>
          <a:xfrm>
            <a:off x="630000" y="4456031"/>
            <a:ext cx="514586" cy="1077218"/>
          </a:xfrm>
          <a:prstGeom prst="rect">
            <a:avLst/>
          </a:prstGeom>
          <a:noFill/>
        </p:spPr>
        <p:txBody>
          <a:bodyPr wrap="square" rtlCol="0">
            <a:spAutoFit/>
          </a:bodyPr>
          <a:lstStyle/>
          <a:p>
            <a:r>
              <a:rPr kumimoji="1" lang="zh-CN" altLang="en-US" sz="3200" b="1" dirty="0">
                <a:solidFill>
                  <a:schemeClr val="bg1"/>
                </a:solidFill>
                <a:latin typeface="SimSun" panose="02010600030101010101" pitchFamily="2" charset="-122"/>
                <a:ea typeface="SimSun" panose="02010600030101010101" pitchFamily="2" charset="-122"/>
              </a:rPr>
              <a:t>误差</a:t>
            </a:r>
          </a:p>
        </p:txBody>
      </p:sp>
      <p:cxnSp>
        <p:nvCxnSpPr>
          <p:cNvPr id="35" name="直线连接符 34">
            <a:extLst>
              <a:ext uri="{FF2B5EF4-FFF2-40B4-BE49-F238E27FC236}">
                <a16:creationId xmlns:a16="http://schemas.microsoft.com/office/drawing/2014/main" id="{04DFD611-419D-AB2E-47F3-515ABAB75CAA}"/>
              </a:ext>
            </a:extLst>
          </p:cNvPr>
          <p:cNvCxnSpPr>
            <a:cxnSpLocks/>
          </p:cNvCxnSpPr>
          <p:nvPr/>
        </p:nvCxnSpPr>
        <p:spPr>
          <a:xfrm>
            <a:off x="1425195" y="4453786"/>
            <a:ext cx="0" cy="117740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493215FE-3A55-5D3F-6058-BB952E5D07CD}"/>
              </a:ext>
            </a:extLst>
          </p:cNvPr>
          <p:cNvSpPr txBox="1"/>
          <p:nvPr/>
        </p:nvSpPr>
        <p:spPr>
          <a:xfrm>
            <a:off x="1505903" y="4291891"/>
            <a:ext cx="2294727" cy="461665"/>
          </a:xfrm>
          <a:prstGeom prst="rect">
            <a:avLst/>
          </a:prstGeom>
          <a:noFill/>
        </p:spPr>
        <p:txBody>
          <a:bodyPr wrap="square" rtlCol="0">
            <a:spAutoFit/>
          </a:bodyPr>
          <a:lstStyle/>
          <a:p>
            <a:r>
              <a:rPr kumimoji="1" lang="zh-CN" altLang="en-US" sz="2400" dirty="0">
                <a:solidFill>
                  <a:schemeClr val="bg1"/>
                </a:solidFill>
                <a:latin typeface="SimSun" panose="02010600030101010101" pitchFamily="2" charset="-122"/>
                <a:ea typeface="SimSun" panose="02010600030101010101" pitchFamily="2" charset="-122"/>
              </a:rPr>
              <a:t>相对</a:t>
            </a:r>
            <a:r>
              <a:rPr kumimoji="1" lang="en-US" altLang="zh-CN" sz="2400" dirty="0">
                <a:solidFill>
                  <a:schemeClr val="bg1"/>
                </a:solidFill>
                <a:latin typeface="SimSun" panose="02010600030101010101" pitchFamily="2" charset="-122"/>
                <a:ea typeface="SimSun" panose="02010600030101010101" pitchFamily="2" charset="-122"/>
              </a:rPr>
              <a:t>/</a:t>
            </a:r>
            <a:r>
              <a:rPr kumimoji="1" lang="zh-CN" altLang="en-US" sz="2400" dirty="0">
                <a:solidFill>
                  <a:schemeClr val="bg1"/>
                </a:solidFill>
                <a:latin typeface="SimSun" panose="02010600030101010101" pitchFamily="2" charset="-122"/>
                <a:ea typeface="SimSun" panose="02010600030101010101" pitchFamily="2" charset="-122"/>
              </a:rPr>
              <a:t>绝对误差</a:t>
            </a:r>
          </a:p>
        </p:txBody>
      </p:sp>
      <p:sp>
        <p:nvSpPr>
          <p:cNvPr id="40" name="文本框 39">
            <a:extLst>
              <a:ext uri="{FF2B5EF4-FFF2-40B4-BE49-F238E27FC236}">
                <a16:creationId xmlns:a16="http://schemas.microsoft.com/office/drawing/2014/main" id="{5A16E261-5FF4-3594-22E9-FDF627ABAC80}"/>
              </a:ext>
            </a:extLst>
          </p:cNvPr>
          <p:cNvSpPr txBox="1"/>
          <p:nvPr/>
        </p:nvSpPr>
        <p:spPr>
          <a:xfrm>
            <a:off x="1460691" y="5302417"/>
            <a:ext cx="2294723" cy="461665"/>
          </a:xfrm>
          <a:prstGeom prst="rect">
            <a:avLst/>
          </a:prstGeom>
          <a:noFill/>
        </p:spPr>
        <p:txBody>
          <a:bodyPr wrap="square" rtlCol="0">
            <a:spAutoFit/>
          </a:bodyPr>
          <a:lstStyle/>
          <a:p>
            <a:r>
              <a:rPr kumimoji="1" lang="zh-CN" altLang="en-US" sz="2400" dirty="0">
                <a:solidFill>
                  <a:schemeClr val="bg1"/>
                </a:solidFill>
                <a:latin typeface="SimSun" panose="02010600030101010101" pitchFamily="2" charset="-122"/>
                <a:ea typeface="SimSun" panose="02010600030101010101" pitchFamily="2" charset="-122"/>
              </a:rPr>
              <a:t>系统</a:t>
            </a:r>
            <a:r>
              <a:rPr kumimoji="1" lang="en-US" altLang="zh-CN" sz="2400" dirty="0">
                <a:solidFill>
                  <a:schemeClr val="bg1"/>
                </a:solidFill>
                <a:latin typeface="SimSun" panose="02010600030101010101" pitchFamily="2" charset="-122"/>
                <a:ea typeface="SimSun" panose="02010600030101010101" pitchFamily="2" charset="-122"/>
              </a:rPr>
              <a:t>/</a:t>
            </a:r>
            <a:r>
              <a:rPr kumimoji="1" lang="zh-CN" altLang="en-US" sz="2400" dirty="0">
                <a:solidFill>
                  <a:schemeClr val="bg1"/>
                </a:solidFill>
                <a:latin typeface="SimSun" panose="02010600030101010101" pitchFamily="2" charset="-122"/>
                <a:ea typeface="SimSun" panose="02010600030101010101" pitchFamily="2" charset="-122"/>
              </a:rPr>
              <a:t>偶然误差</a:t>
            </a:r>
          </a:p>
        </p:txBody>
      </p:sp>
      <p:sp>
        <p:nvSpPr>
          <p:cNvPr id="42" name="文本框 41">
            <a:extLst>
              <a:ext uri="{FF2B5EF4-FFF2-40B4-BE49-F238E27FC236}">
                <a16:creationId xmlns:a16="http://schemas.microsoft.com/office/drawing/2014/main" id="{7DD4689D-A58C-8C42-4333-59F0B231E689}"/>
              </a:ext>
            </a:extLst>
          </p:cNvPr>
          <p:cNvSpPr txBox="1"/>
          <p:nvPr/>
        </p:nvSpPr>
        <p:spPr>
          <a:xfrm>
            <a:off x="7498023" y="4115342"/>
            <a:ext cx="514586" cy="2062103"/>
          </a:xfrm>
          <a:prstGeom prst="rect">
            <a:avLst/>
          </a:prstGeom>
          <a:noFill/>
        </p:spPr>
        <p:txBody>
          <a:bodyPr wrap="square" rtlCol="0">
            <a:spAutoFit/>
          </a:bodyPr>
          <a:lstStyle/>
          <a:p>
            <a:r>
              <a:rPr kumimoji="1" lang="zh-CN" altLang="en-US" sz="3200" b="1" dirty="0">
                <a:solidFill>
                  <a:schemeClr val="bg1"/>
                </a:solidFill>
                <a:latin typeface="SimSun" panose="02010600030101010101" pitchFamily="2" charset="-122"/>
                <a:ea typeface="SimSun" panose="02010600030101010101" pitchFamily="2" charset="-122"/>
              </a:rPr>
              <a:t>偶然误差</a:t>
            </a:r>
          </a:p>
        </p:txBody>
      </p:sp>
      <p:sp>
        <p:nvSpPr>
          <p:cNvPr id="45" name="文本框 44">
            <a:extLst>
              <a:ext uri="{FF2B5EF4-FFF2-40B4-BE49-F238E27FC236}">
                <a16:creationId xmlns:a16="http://schemas.microsoft.com/office/drawing/2014/main" id="{27ED3CBA-E73A-4666-2885-A2050F404B0C}"/>
              </a:ext>
            </a:extLst>
          </p:cNvPr>
          <p:cNvSpPr txBox="1"/>
          <p:nvPr/>
        </p:nvSpPr>
        <p:spPr>
          <a:xfrm>
            <a:off x="8531077" y="3974368"/>
            <a:ext cx="1838490" cy="2221762"/>
          </a:xfrm>
          <a:prstGeom prst="rect">
            <a:avLst/>
          </a:prstGeom>
          <a:noFill/>
        </p:spPr>
        <p:txBody>
          <a:bodyPr wrap="square" rtlCol="0">
            <a:spAutoFit/>
          </a:bodyPr>
          <a:lstStyle/>
          <a:p>
            <a:pPr>
              <a:lnSpc>
                <a:spcPct val="150000"/>
              </a:lnSpc>
            </a:pPr>
            <a:r>
              <a:rPr kumimoji="1" lang="zh-CN" altLang="en-US" sz="2400" dirty="0">
                <a:solidFill>
                  <a:schemeClr val="bg1"/>
                </a:solidFill>
                <a:latin typeface="SimSun" panose="02010600030101010101" pitchFamily="2" charset="-122"/>
                <a:ea typeface="SimSun" panose="02010600030101010101" pitchFamily="2" charset="-122"/>
              </a:rPr>
              <a:t>算术平均值</a:t>
            </a:r>
            <a:endParaRPr kumimoji="1" lang="en-US" altLang="zh-CN" sz="2400" dirty="0">
              <a:solidFill>
                <a:schemeClr val="bg1"/>
              </a:solidFill>
              <a:latin typeface="SimSun" panose="02010600030101010101" pitchFamily="2" charset="-122"/>
              <a:ea typeface="SimSun" panose="02010600030101010101" pitchFamily="2" charset="-122"/>
            </a:endParaRPr>
          </a:p>
          <a:p>
            <a:pPr>
              <a:lnSpc>
                <a:spcPct val="150000"/>
              </a:lnSpc>
            </a:pPr>
            <a:r>
              <a:rPr kumimoji="1" lang="zh-CN" altLang="en-US" sz="2400" dirty="0">
                <a:solidFill>
                  <a:schemeClr val="bg1"/>
                </a:solidFill>
                <a:latin typeface="SimSun" panose="02010600030101010101" pitchFamily="2" charset="-122"/>
                <a:ea typeface="SimSun" panose="02010600030101010101" pitchFamily="2" charset="-122"/>
              </a:rPr>
              <a:t>标准偏差</a:t>
            </a:r>
            <a:endParaRPr kumimoji="1" lang="en-US" altLang="zh-CN" sz="2400" dirty="0">
              <a:solidFill>
                <a:schemeClr val="bg1"/>
              </a:solidFill>
              <a:latin typeface="SimSun" panose="02010600030101010101" pitchFamily="2" charset="-122"/>
              <a:ea typeface="SimSun" panose="02010600030101010101" pitchFamily="2" charset="-122"/>
            </a:endParaRPr>
          </a:p>
          <a:p>
            <a:pPr>
              <a:lnSpc>
                <a:spcPct val="150000"/>
              </a:lnSpc>
            </a:pPr>
            <a:r>
              <a:rPr kumimoji="1" lang="zh-CN" altLang="en-US" sz="2400" dirty="0">
                <a:solidFill>
                  <a:schemeClr val="bg1"/>
                </a:solidFill>
                <a:latin typeface="SimSun" panose="02010600030101010101" pitchFamily="2" charset="-122"/>
                <a:ea typeface="SimSun" panose="02010600030101010101" pitchFamily="2" charset="-122"/>
              </a:rPr>
              <a:t>置信度</a:t>
            </a:r>
            <a:endParaRPr kumimoji="1" lang="en-US" altLang="zh-CN" sz="2400" dirty="0">
              <a:solidFill>
                <a:schemeClr val="bg1"/>
              </a:solidFill>
              <a:latin typeface="SimSun" panose="02010600030101010101" pitchFamily="2" charset="-122"/>
              <a:ea typeface="SimSun" panose="02010600030101010101" pitchFamily="2" charset="-122"/>
            </a:endParaRPr>
          </a:p>
          <a:p>
            <a:pPr>
              <a:lnSpc>
                <a:spcPct val="150000"/>
              </a:lnSpc>
            </a:pPr>
            <a:r>
              <a:rPr kumimoji="1" lang="zh-CN" altLang="en-US" sz="2400" dirty="0">
                <a:solidFill>
                  <a:schemeClr val="bg1"/>
                </a:solidFill>
                <a:latin typeface="SimSun" panose="02010600030101010101" pitchFamily="2" charset="-122"/>
                <a:ea typeface="SimSun" panose="02010600030101010101" pitchFamily="2" charset="-122"/>
              </a:rPr>
              <a:t>剔除坏值</a:t>
            </a:r>
          </a:p>
        </p:txBody>
      </p:sp>
      <p:sp>
        <p:nvSpPr>
          <p:cNvPr id="4" name="文本框 3">
            <a:extLst>
              <a:ext uri="{FF2B5EF4-FFF2-40B4-BE49-F238E27FC236}">
                <a16:creationId xmlns:a16="http://schemas.microsoft.com/office/drawing/2014/main" id="{CFADC590-1439-FA5B-3287-1995919BAC7F}"/>
              </a:ext>
            </a:extLst>
          </p:cNvPr>
          <p:cNvSpPr txBox="1"/>
          <p:nvPr/>
        </p:nvSpPr>
        <p:spPr>
          <a:xfrm>
            <a:off x="1778400" y="2780928"/>
            <a:ext cx="1547358" cy="461665"/>
          </a:xfrm>
          <a:prstGeom prst="rect">
            <a:avLst/>
          </a:prstGeom>
          <a:noFill/>
        </p:spPr>
        <p:txBody>
          <a:bodyPr wrap="square" rtlCol="0">
            <a:spAutoFit/>
          </a:bodyPr>
          <a:lstStyle/>
          <a:p>
            <a:r>
              <a:rPr kumimoji="1" lang="zh-CN" altLang="en-US" sz="2400" dirty="0">
                <a:solidFill>
                  <a:schemeClr val="bg1"/>
                </a:solidFill>
                <a:latin typeface="SimSun" panose="02010600030101010101" pitchFamily="2" charset="-122"/>
                <a:ea typeface="SimSun" panose="02010600030101010101" pitchFamily="2" charset="-122"/>
              </a:rPr>
              <a:t>测量要素</a:t>
            </a:r>
          </a:p>
        </p:txBody>
      </p:sp>
      <p:sp>
        <p:nvSpPr>
          <p:cNvPr id="5" name="文本框 4">
            <a:extLst>
              <a:ext uri="{FF2B5EF4-FFF2-40B4-BE49-F238E27FC236}">
                <a16:creationId xmlns:a16="http://schemas.microsoft.com/office/drawing/2014/main" id="{3A8B2E92-7743-4D6F-AC9E-5EB8EBA29927}"/>
              </a:ext>
            </a:extLst>
          </p:cNvPr>
          <p:cNvSpPr txBox="1"/>
          <p:nvPr/>
        </p:nvSpPr>
        <p:spPr>
          <a:xfrm>
            <a:off x="3585110" y="2772838"/>
            <a:ext cx="3384366" cy="461665"/>
          </a:xfrm>
          <a:prstGeom prst="rect">
            <a:avLst/>
          </a:prstGeom>
          <a:noFill/>
        </p:spPr>
        <p:txBody>
          <a:bodyPr wrap="square" rtlCol="0">
            <a:spAutoFit/>
          </a:bodyPr>
          <a:lstStyle/>
          <a:p>
            <a:r>
              <a:rPr kumimoji="1" lang="zh-CN" altLang="en-US" sz="2400" dirty="0">
                <a:solidFill>
                  <a:srgbClr val="F2F2F2"/>
                </a:solidFill>
                <a:latin typeface="SimSun" panose="02010600030101010101" pitchFamily="2" charset="-122"/>
                <a:ea typeface="SimSun" panose="02010600030101010101" pitchFamily="2" charset="-122"/>
              </a:rPr>
              <a:t>对象</a:t>
            </a:r>
            <a:r>
              <a:rPr kumimoji="1" lang="en-US" altLang="zh-CN" sz="2400" dirty="0">
                <a:solidFill>
                  <a:srgbClr val="F2F2F2"/>
                </a:solidFill>
                <a:latin typeface="SimSun" panose="02010600030101010101" pitchFamily="2" charset="-122"/>
                <a:ea typeface="SimSun" panose="02010600030101010101" pitchFamily="2" charset="-122"/>
              </a:rPr>
              <a:t>/</a:t>
            </a:r>
            <a:r>
              <a:rPr kumimoji="1" lang="zh-CN" altLang="en-US" sz="2400" dirty="0">
                <a:solidFill>
                  <a:srgbClr val="F2F2F2"/>
                </a:solidFill>
                <a:latin typeface="SimSun" panose="02010600030101010101" pitchFamily="2" charset="-122"/>
                <a:ea typeface="SimSun" panose="02010600030101010101" pitchFamily="2" charset="-122"/>
              </a:rPr>
              <a:t>方法</a:t>
            </a:r>
            <a:r>
              <a:rPr kumimoji="1" lang="en-US" altLang="zh-CN" sz="2400" dirty="0">
                <a:solidFill>
                  <a:srgbClr val="F2F2F2"/>
                </a:solidFill>
                <a:latin typeface="SimSun" panose="02010600030101010101" pitchFamily="2" charset="-122"/>
                <a:ea typeface="SimSun" panose="02010600030101010101" pitchFamily="2" charset="-122"/>
              </a:rPr>
              <a:t>/</a:t>
            </a:r>
            <a:r>
              <a:rPr kumimoji="1" lang="zh-CN" altLang="en-US" sz="2400" dirty="0">
                <a:solidFill>
                  <a:srgbClr val="F2F2F2"/>
                </a:solidFill>
                <a:latin typeface="SimSun" panose="02010600030101010101" pitchFamily="2" charset="-122"/>
                <a:ea typeface="SimSun" panose="02010600030101010101" pitchFamily="2" charset="-122"/>
              </a:rPr>
              <a:t>单位</a:t>
            </a:r>
            <a:r>
              <a:rPr kumimoji="1" lang="en-US" altLang="zh-CN" sz="2400" dirty="0">
                <a:solidFill>
                  <a:srgbClr val="F2F2F2"/>
                </a:solidFill>
                <a:latin typeface="SimSun" panose="02010600030101010101" pitchFamily="2" charset="-122"/>
                <a:ea typeface="SimSun" panose="02010600030101010101" pitchFamily="2" charset="-122"/>
              </a:rPr>
              <a:t>/</a:t>
            </a:r>
            <a:r>
              <a:rPr kumimoji="1" lang="zh-CN" altLang="en-US" sz="2400" dirty="0">
                <a:solidFill>
                  <a:srgbClr val="F2F2F2"/>
                </a:solidFill>
                <a:latin typeface="SimSun" panose="02010600030101010101" pitchFamily="2" charset="-122"/>
                <a:ea typeface="SimSun" panose="02010600030101010101" pitchFamily="2" charset="-122"/>
              </a:rPr>
              <a:t>准确度</a:t>
            </a:r>
          </a:p>
        </p:txBody>
      </p:sp>
      <p:cxnSp>
        <p:nvCxnSpPr>
          <p:cNvPr id="10" name="直线连接符 9">
            <a:extLst>
              <a:ext uri="{FF2B5EF4-FFF2-40B4-BE49-F238E27FC236}">
                <a16:creationId xmlns:a16="http://schemas.microsoft.com/office/drawing/2014/main" id="{ADF0A04E-727F-30E5-8DBE-4471339F12FE}"/>
              </a:ext>
            </a:extLst>
          </p:cNvPr>
          <p:cNvCxnSpPr>
            <a:cxnSpLocks/>
          </p:cNvCxnSpPr>
          <p:nvPr/>
        </p:nvCxnSpPr>
        <p:spPr>
          <a:xfrm>
            <a:off x="3692939" y="3946395"/>
            <a:ext cx="0" cy="2249735"/>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36D5CA87-E4C9-7DE0-F109-F76A63D20CF6}"/>
              </a:ext>
            </a:extLst>
          </p:cNvPr>
          <p:cNvSpPr txBox="1"/>
          <p:nvPr/>
        </p:nvSpPr>
        <p:spPr>
          <a:xfrm>
            <a:off x="3781769" y="3826636"/>
            <a:ext cx="474342" cy="954107"/>
          </a:xfrm>
          <a:prstGeom prst="rect">
            <a:avLst/>
          </a:prstGeom>
          <a:noFill/>
        </p:spPr>
        <p:txBody>
          <a:bodyPr wrap="square" rtlCol="0">
            <a:spAutoFit/>
          </a:bodyPr>
          <a:lstStyle/>
          <a:p>
            <a:r>
              <a:rPr kumimoji="1" lang="zh-CN" altLang="en-US" sz="2800" dirty="0">
                <a:solidFill>
                  <a:schemeClr val="bg1"/>
                </a:solidFill>
                <a:latin typeface="SimSun" panose="02010600030101010101" pitchFamily="2" charset="-122"/>
                <a:ea typeface="SimSun" panose="02010600030101010101" pitchFamily="2" charset="-122"/>
              </a:rPr>
              <a:t>来源</a:t>
            </a:r>
          </a:p>
        </p:txBody>
      </p:sp>
      <p:sp>
        <p:nvSpPr>
          <p:cNvPr id="30" name="左大括号 29">
            <a:extLst>
              <a:ext uri="{FF2B5EF4-FFF2-40B4-BE49-F238E27FC236}">
                <a16:creationId xmlns:a16="http://schemas.microsoft.com/office/drawing/2014/main" id="{4F5BB540-25E3-EBBF-EA11-381574EE2927}"/>
              </a:ext>
            </a:extLst>
          </p:cNvPr>
          <p:cNvSpPr/>
          <p:nvPr/>
        </p:nvSpPr>
        <p:spPr>
          <a:xfrm>
            <a:off x="4324064" y="3675850"/>
            <a:ext cx="367748" cy="1285872"/>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chemeClr val="accent1"/>
              </a:solidFill>
            </a:endParaRPr>
          </a:p>
        </p:txBody>
      </p:sp>
      <p:sp>
        <p:nvSpPr>
          <p:cNvPr id="31" name="文本框 30">
            <a:extLst>
              <a:ext uri="{FF2B5EF4-FFF2-40B4-BE49-F238E27FC236}">
                <a16:creationId xmlns:a16="http://schemas.microsoft.com/office/drawing/2014/main" id="{8840A3D5-B497-327A-BDF7-5BFDC48E70A8}"/>
              </a:ext>
            </a:extLst>
          </p:cNvPr>
          <p:cNvSpPr txBox="1"/>
          <p:nvPr/>
        </p:nvSpPr>
        <p:spPr>
          <a:xfrm>
            <a:off x="4695990" y="3531834"/>
            <a:ext cx="922935" cy="1667764"/>
          </a:xfrm>
          <a:prstGeom prst="rect">
            <a:avLst/>
          </a:prstGeom>
          <a:noFill/>
        </p:spPr>
        <p:txBody>
          <a:bodyPr wrap="square" rtlCol="0">
            <a:spAutoFit/>
          </a:bodyPr>
          <a:lstStyle/>
          <a:p>
            <a:pPr>
              <a:lnSpc>
                <a:spcPct val="110000"/>
              </a:lnSpc>
            </a:pPr>
            <a:r>
              <a:rPr kumimoji="1" lang="zh-CN" altLang="en-US" sz="2400" dirty="0">
                <a:solidFill>
                  <a:schemeClr val="bg1"/>
                </a:solidFill>
                <a:latin typeface="SimSun" panose="02010600030101010101" pitchFamily="2" charset="-122"/>
                <a:ea typeface="SimSun" panose="02010600030101010101" pitchFamily="2" charset="-122"/>
              </a:rPr>
              <a:t>仪器</a:t>
            </a:r>
            <a:endParaRPr kumimoji="1" lang="en-US" altLang="zh-CN" sz="2400" dirty="0">
              <a:solidFill>
                <a:schemeClr val="bg1"/>
              </a:solidFill>
              <a:latin typeface="SimSun" panose="02010600030101010101" pitchFamily="2" charset="-122"/>
              <a:ea typeface="SimSun" panose="02010600030101010101" pitchFamily="2" charset="-122"/>
            </a:endParaRPr>
          </a:p>
          <a:p>
            <a:pPr>
              <a:lnSpc>
                <a:spcPct val="110000"/>
              </a:lnSpc>
            </a:pPr>
            <a:r>
              <a:rPr kumimoji="1" lang="zh-CN" altLang="en-US" sz="2400" dirty="0">
                <a:solidFill>
                  <a:schemeClr val="bg1"/>
                </a:solidFill>
                <a:latin typeface="SimSun" panose="02010600030101010101" pitchFamily="2" charset="-122"/>
                <a:ea typeface="SimSun" panose="02010600030101010101" pitchFamily="2" charset="-122"/>
              </a:rPr>
              <a:t>方法</a:t>
            </a:r>
            <a:endParaRPr kumimoji="1" lang="en-US" altLang="zh-CN" sz="2400" dirty="0">
              <a:solidFill>
                <a:schemeClr val="bg1"/>
              </a:solidFill>
              <a:latin typeface="SimSun" panose="02010600030101010101" pitchFamily="2" charset="-122"/>
              <a:ea typeface="SimSun" panose="02010600030101010101" pitchFamily="2" charset="-122"/>
            </a:endParaRPr>
          </a:p>
          <a:p>
            <a:pPr>
              <a:lnSpc>
                <a:spcPct val="110000"/>
              </a:lnSpc>
            </a:pPr>
            <a:r>
              <a:rPr kumimoji="1" lang="zh-CN" altLang="en-US" sz="2400" dirty="0">
                <a:solidFill>
                  <a:schemeClr val="bg1"/>
                </a:solidFill>
                <a:latin typeface="SimSun" panose="02010600030101010101" pitchFamily="2" charset="-122"/>
                <a:ea typeface="SimSun" panose="02010600030101010101" pitchFamily="2" charset="-122"/>
              </a:rPr>
              <a:t>环境</a:t>
            </a:r>
            <a:endParaRPr kumimoji="1" lang="en-US" altLang="zh-CN" sz="2400" dirty="0">
              <a:solidFill>
                <a:schemeClr val="bg1"/>
              </a:solidFill>
              <a:latin typeface="SimSun" panose="02010600030101010101" pitchFamily="2" charset="-122"/>
              <a:ea typeface="SimSun" panose="02010600030101010101" pitchFamily="2" charset="-122"/>
            </a:endParaRPr>
          </a:p>
          <a:p>
            <a:pPr>
              <a:lnSpc>
                <a:spcPct val="110000"/>
              </a:lnSpc>
            </a:pPr>
            <a:r>
              <a:rPr kumimoji="1" lang="zh-CN" altLang="en-US" sz="2400" dirty="0">
                <a:solidFill>
                  <a:schemeClr val="bg1"/>
                </a:solidFill>
                <a:latin typeface="SimSun" panose="02010600030101010101" pitchFamily="2" charset="-122"/>
                <a:ea typeface="SimSun" panose="02010600030101010101" pitchFamily="2" charset="-122"/>
              </a:rPr>
              <a:t>人员</a:t>
            </a:r>
          </a:p>
        </p:txBody>
      </p:sp>
      <p:sp>
        <p:nvSpPr>
          <p:cNvPr id="38" name="文本框 37">
            <a:extLst>
              <a:ext uri="{FF2B5EF4-FFF2-40B4-BE49-F238E27FC236}">
                <a16:creationId xmlns:a16="http://schemas.microsoft.com/office/drawing/2014/main" id="{6EE7FAF4-8C49-AB00-6B87-8D83A933D531}"/>
              </a:ext>
            </a:extLst>
          </p:cNvPr>
          <p:cNvSpPr txBox="1"/>
          <p:nvPr/>
        </p:nvSpPr>
        <p:spPr>
          <a:xfrm>
            <a:off x="3781769" y="5423358"/>
            <a:ext cx="474342" cy="954107"/>
          </a:xfrm>
          <a:prstGeom prst="rect">
            <a:avLst/>
          </a:prstGeom>
          <a:noFill/>
        </p:spPr>
        <p:txBody>
          <a:bodyPr wrap="square" rtlCol="0">
            <a:spAutoFit/>
          </a:bodyPr>
          <a:lstStyle/>
          <a:p>
            <a:r>
              <a:rPr kumimoji="1" lang="zh-CN" altLang="en-US" sz="2800" dirty="0">
                <a:solidFill>
                  <a:schemeClr val="bg1"/>
                </a:solidFill>
                <a:latin typeface="SimSun" panose="02010600030101010101" pitchFamily="2" charset="-122"/>
                <a:ea typeface="SimSun" panose="02010600030101010101" pitchFamily="2" charset="-122"/>
              </a:rPr>
              <a:t>精度</a:t>
            </a:r>
          </a:p>
        </p:txBody>
      </p:sp>
      <p:sp>
        <p:nvSpPr>
          <p:cNvPr id="41" name="左大括号 40">
            <a:extLst>
              <a:ext uri="{FF2B5EF4-FFF2-40B4-BE49-F238E27FC236}">
                <a16:creationId xmlns:a16="http://schemas.microsoft.com/office/drawing/2014/main" id="{E34F82C5-5E49-D347-CB92-3DE0F63B6A9C}"/>
              </a:ext>
            </a:extLst>
          </p:cNvPr>
          <p:cNvSpPr/>
          <p:nvPr/>
        </p:nvSpPr>
        <p:spPr>
          <a:xfrm>
            <a:off x="4312090" y="5358790"/>
            <a:ext cx="354856" cy="1063276"/>
          </a:xfrm>
          <a:prstGeom prst="leftBrace">
            <a:avLst>
              <a:gd name="adj1" fmla="val 25600"/>
              <a:gd name="adj2" fmla="val 50000"/>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chemeClr val="accent1"/>
              </a:solidFill>
            </a:endParaRPr>
          </a:p>
        </p:txBody>
      </p:sp>
      <p:sp>
        <p:nvSpPr>
          <p:cNvPr id="46" name="文本框 45">
            <a:extLst>
              <a:ext uri="{FF2B5EF4-FFF2-40B4-BE49-F238E27FC236}">
                <a16:creationId xmlns:a16="http://schemas.microsoft.com/office/drawing/2014/main" id="{558850E1-FDE1-FACD-D3C8-ED7F35CC5FD7}"/>
              </a:ext>
            </a:extLst>
          </p:cNvPr>
          <p:cNvSpPr txBox="1"/>
          <p:nvPr/>
        </p:nvSpPr>
        <p:spPr>
          <a:xfrm>
            <a:off x="4656647" y="5183503"/>
            <a:ext cx="1196573" cy="1413849"/>
          </a:xfrm>
          <a:prstGeom prst="rect">
            <a:avLst/>
          </a:prstGeom>
          <a:noFill/>
        </p:spPr>
        <p:txBody>
          <a:bodyPr wrap="square" rtlCol="0">
            <a:spAutoFit/>
          </a:bodyPr>
          <a:lstStyle/>
          <a:p>
            <a:pPr>
              <a:lnSpc>
                <a:spcPct val="125000"/>
              </a:lnSpc>
            </a:pPr>
            <a:r>
              <a:rPr kumimoji="1" lang="zh-CN" altLang="en-US" sz="2400" dirty="0">
                <a:solidFill>
                  <a:schemeClr val="bg1"/>
                </a:solidFill>
                <a:latin typeface="SimSun" panose="02010600030101010101" pitchFamily="2" charset="-122"/>
                <a:ea typeface="SimSun" panose="02010600030101010101" pitchFamily="2" charset="-122"/>
              </a:rPr>
              <a:t>精密度</a:t>
            </a:r>
            <a:endParaRPr kumimoji="1" lang="en-US" altLang="zh-CN" sz="2400" dirty="0">
              <a:solidFill>
                <a:schemeClr val="bg1"/>
              </a:solidFill>
              <a:latin typeface="SimSun" panose="02010600030101010101" pitchFamily="2" charset="-122"/>
              <a:ea typeface="SimSun" panose="02010600030101010101" pitchFamily="2" charset="-122"/>
            </a:endParaRPr>
          </a:p>
          <a:p>
            <a:pPr>
              <a:lnSpc>
                <a:spcPct val="125000"/>
              </a:lnSpc>
            </a:pPr>
            <a:endParaRPr kumimoji="1" lang="en-US" altLang="zh-CN" sz="2400" dirty="0">
              <a:solidFill>
                <a:schemeClr val="bg1"/>
              </a:solidFill>
              <a:latin typeface="SimSun" panose="02010600030101010101" pitchFamily="2" charset="-122"/>
              <a:ea typeface="SimSun" panose="02010600030101010101" pitchFamily="2" charset="-122"/>
            </a:endParaRPr>
          </a:p>
          <a:p>
            <a:pPr>
              <a:lnSpc>
                <a:spcPct val="125000"/>
              </a:lnSpc>
            </a:pPr>
            <a:r>
              <a:rPr kumimoji="1" lang="zh-CN" altLang="en-US" sz="2400" dirty="0">
                <a:solidFill>
                  <a:schemeClr val="bg1"/>
                </a:solidFill>
                <a:latin typeface="SimSun" panose="02010600030101010101" pitchFamily="2" charset="-122"/>
                <a:ea typeface="SimSun" panose="02010600030101010101" pitchFamily="2" charset="-122"/>
              </a:rPr>
              <a:t>正确度</a:t>
            </a:r>
          </a:p>
        </p:txBody>
      </p:sp>
      <p:sp>
        <p:nvSpPr>
          <p:cNvPr id="49" name="文本框 48">
            <a:extLst>
              <a:ext uri="{FF2B5EF4-FFF2-40B4-BE49-F238E27FC236}">
                <a16:creationId xmlns:a16="http://schemas.microsoft.com/office/drawing/2014/main" id="{0792D2F4-8768-CED8-56B8-99FEFE52A05E}"/>
              </a:ext>
            </a:extLst>
          </p:cNvPr>
          <p:cNvSpPr txBox="1"/>
          <p:nvPr/>
        </p:nvSpPr>
        <p:spPr>
          <a:xfrm>
            <a:off x="6073580" y="5659594"/>
            <a:ext cx="1099887" cy="461665"/>
          </a:xfrm>
          <a:prstGeom prst="rect">
            <a:avLst/>
          </a:prstGeom>
          <a:noFill/>
        </p:spPr>
        <p:txBody>
          <a:bodyPr wrap="square" rtlCol="0">
            <a:spAutoFit/>
          </a:bodyPr>
          <a:lstStyle/>
          <a:p>
            <a:r>
              <a:rPr kumimoji="1" lang="zh-CN" altLang="en-US" sz="2400" dirty="0">
                <a:solidFill>
                  <a:schemeClr val="bg1"/>
                </a:solidFill>
                <a:latin typeface="SimSun" panose="02010600030101010101" pitchFamily="2" charset="-122"/>
                <a:ea typeface="SimSun" panose="02010600030101010101" pitchFamily="2" charset="-122"/>
              </a:rPr>
              <a:t>准确度</a:t>
            </a:r>
          </a:p>
        </p:txBody>
      </p:sp>
      <p:sp>
        <p:nvSpPr>
          <p:cNvPr id="50" name="右箭头 49">
            <a:extLst>
              <a:ext uri="{FF2B5EF4-FFF2-40B4-BE49-F238E27FC236}">
                <a16:creationId xmlns:a16="http://schemas.microsoft.com/office/drawing/2014/main" id="{C2763D3C-2ACE-48A3-3129-CBF0FF690903}"/>
              </a:ext>
            </a:extLst>
          </p:cNvPr>
          <p:cNvSpPr/>
          <p:nvPr/>
        </p:nvSpPr>
        <p:spPr>
          <a:xfrm>
            <a:off x="5663952" y="5721822"/>
            <a:ext cx="432048" cy="357177"/>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弧 51">
            <a:extLst>
              <a:ext uri="{FF2B5EF4-FFF2-40B4-BE49-F238E27FC236}">
                <a16:creationId xmlns:a16="http://schemas.microsoft.com/office/drawing/2014/main" id="{3CDD28E3-7AA5-EF59-4AD0-603D96B7473E}"/>
              </a:ext>
            </a:extLst>
          </p:cNvPr>
          <p:cNvSpPr/>
          <p:nvPr/>
        </p:nvSpPr>
        <p:spPr>
          <a:xfrm>
            <a:off x="2716643" y="5112358"/>
            <a:ext cx="2008308" cy="729855"/>
          </a:xfrm>
          <a:prstGeom prst="arc">
            <a:avLst>
              <a:gd name="adj1" fmla="val 11457152"/>
              <a:gd name="adj2" fmla="val 20967047"/>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3" name="弧 52">
            <a:extLst>
              <a:ext uri="{FF2B5EF4-FFF2-40B4-BE49-F238E27FC236}">
                <a16:creationId xmlns:a16="http://schemas.microsoft.com/office/drawing/2014/main" id="{F3AEDFD7-737A-1AD7-548F-1029730482F6}"/>
              </a:ext>
            </a:extLst>
          </p:cNvPr>
          <p:cNvSpPr/>
          <p:nvPr/>
        </p:nvSpPr>
        <p:spPr>
          <a:xfrm flipV="1">
            <a:off x="1281725" y="5664472"/>
            <a:ext cx="4161867" cy="819690"/>
          </a:xfrm>
          <a:prstGeom prst="arc">
            <a:avLst>
              <a:gd name="adj1" fmla="val 10059301"/>
              <a:gd name="adj2" fmla="val 20791101"/>
            </a:avLst>
          </a:prstGeom>
          <a:ln w="38100">
            <a:solidFill>
              <a:srgbClr val="FFC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grpSp>
        <p:nvGrpSpPr>
          <p:cNvPr id="56" name="组合 55">
            <a:extLst>
              <a:ext uri="{FF2B5EF4-FFF2-40B4-BE49-F238E27FC236}">
                <a16:creationId xmlns:a16="http://schemas.microsoft.com/office/drawing/2014/main" id="{9B97C314-4C96-061B-D430-0E05CFDCDDAE}"/>
              </a:ext>
            </a:extLst>
          </p:cNvPr>
          <p:cNvGrpSpPr/>
          <p:nvPr/>
        </p:nvGrpSpPr>
        <p:grpSpPr>
          <a:xfrm>
            <a:off x="7545500" y="1344403"/>
            <a:ext cx="3757572" cy="1884478"/>
            <a:chOff x="9637411" y="-253282"/>
            <a:chExt cx="3757572" cy="1884478"/>
          </a:xfrm>
        </p:grpSpPr>
        <p:sp>
          <p:nvSpPr>
            <p:cNvPr id="55" name="矩形 54">
              <a:extLst>
                <a:ext uri="{FF2B5EF4-FFF2-40B4-BE49-F238E27FC236}">
                  <a16:creationId xmlns:a16="http://schemas.microsoft.com/office/drawing/2014/main" id="{AF0128AF-E287-35E9-D949-03CFB11C8213}"/>
                </a:ext>
              </a:extLst>
            </p:cNvPr>
            <p:cNvSpPr/>
            <p:nvPr/>
          </p:nvSpPr>
          <p:spPr>
            <a:xfrm>
              <a:off x="9637411" y="-253282"/>
              <a:ext cx="3757572" cy="18844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54" name="Picture 4" descr="undefined">
              <a:extLst>
                <a:ext uri="{FF2B5EF4-FFF2-40B4-BE49-F238E27FC236}">
                  <a16:creationId xmlns:a16="http://schemas.microsoft.com/office/drawing/2014/main" id="{8C2CE718-C6C5-5BD0-C20A-8EA588549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9483" y="-221554"/>
              <a:ext cx="3705500" cy="18527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sp>
        <p:nvSpPr>
          <p:cNvPr id="60" name="左大括号 59">
            <a:extLst>
              <a:ext uri="{FF2B5EF4-FFF2-40B4-BE49-F238E27FC236}">
                <a16:creationId xmlns:a16="http://schemas.microsoft.com/office/drawing/2014/main" id="{3568B8FD-5185-51FB-3416-27F6E67EB8AA}"/>
              </a:ext>
            </a:extLst>
          </p:cNvPr>
          <p:cNvSpPr/>
          <p:nvPr/>
        </p:nvSpPr>
        <p:spPr>
          <a:xfrm>
            <a:off x="8109765" y="4298805"/>
            <a:ext cx="367748" cy="1780193"/>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chemeClr val="accent1"/>
              </a:solidFill>
            </a:endParaRPr>
          </a:p>
        </p:txBody>
      </p:sp>
      <p:sp>
        <p:nvSpPr>
          <p:cNvPr id="2" name="标题 1">
            <a:extLst>
              <a:ext uri="{FF2B5EF4-FFF2-40B4-BE49-F238E27FC236}">
                <a16:creationId xmlns:a16="http://schemas.microsoft.com/office/drawing/2014/main" id="{C611BF31-AA1D-1C04-AE07-2D2CDA16861A}"/>
              </a:ext>
            </a:extLst>
          </p:cNvPr>
          <p:cNvSpPr txBox="1">
            <a:spLocks/>
          </p:cNvSpPr>
          <p:nvPr/>
        </p:nvSpPr>
        <p:spPr>
          <a:xfrm>
            <a:off x="0" y="288863"/>
            <a:ext cx="2172390" cy="569387"/>
          </a:xfrm>
          <a:prstGeom prst="rect">
            <a:avLst/>
          </a:prstGeom>
          <a:noFill/>
        </p:spPr>
        <p:txBody>
          <a:bodyPr wrap="none" rtlCol="0">
            <a:spAutoFit/>
          </a:bodyPr>
          <a:lstStyle>
            <a:defPPr>
              <a:defRPr lang="zh-CN"/>
            </a:defPPr>
            <a:lvl1pPr>
              <a:defRPr sz="3100">
                <a:solidFill>
                  <a:srgbClr val="003366"/>
                </a:solidFill>
                <a:latin typeface="Microsoft YaHei" panose="020B0503020204020204" pitchFamily="34" charset="-122"/>
                <a:ea typeface="Microsoft YaHei" panose="020B0503020204020204" pitchFamily="34" charset="-122"/>
              </a:defRPr>
            </a:lvl1pPr>
          </a:lstStyle>
          <a:p>
            <a:r>
              <a:rPr lang="zh-CN" altLang="en-US" dirty="0"/>
              <a:t>测量和误差</a:t>
            </a:r>
          </a:p>
        </p:txBody>
      </p:sp>
      <p:cxnSp>
        <p:nvCxnSpPr>
          <p:cNvPr id="3" name="直线连接符 2">
            <a:extLst>
              <a:ext uri="{FF2B5EF4-FFF2-40B4-BE49-F238E27FC236}">
                <a16:creationId xmlns:a16="http://schemas.microsoft.com/office/drawing/2014/main" id="{7C0DEEDB-5406-ABD4-FC7E-86F3591117A6}"/>
              </a:ext>
            </a:extLst>
          </p:cNvPr>
          <p:cNvCxnSpPr>
            <a:cxnSpLocks/>
          </p:cNvCxnSpPr>
          <p:nvPr/>
        </p:nvCxnSpPr>
        <p:spPr>
          <a:xfrm>
            <a:off x="0" y="946828"/>
            <a:ext cx="12192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666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34" grpId="0"/>
      <p:bldP spid="39" grpId="0"/>
      <p:bldP spid="40" grpId="0"/>
      <p:bldP spid="42" grpId="0"/>
      <p:bldP spid="45" grpId="0"/>
      <p:bldP spid="4" grpId="0"/>
      <p:bldP spid="5" grpId="0"/>
      <p:bldP spid="24" grpId="0"/>
      <p:bldP spid="30" grpId="0" animBg="1"/>
      <p:bldP spid="31" grpId="0"/>
      <p:bldP spid="38" grpId="0"/>
      <p:bldP spid="41" grpId="0" animBg="1"/>
      <p:bldP spid="46" grpId="0"/>
      <p:bldP spid="49" grpId="0"/>
      <p:bldP spid="50" grpId="0" animBg="1"/>
      <p:bldP spid="52" grpId="0" animBg="1"/>
      <p:bldP spid="53" grpId="0" animBg="1"/>
      <p:bldP spid="6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F1EEC176-DC28-85F0-94E4-92705076D057}"/>
              </a:ext>
            </a:extLst>
          </p:cNvPr>
          <p:cNvSpPr/>
          <p:nvPr/>
        </p:nvSpPr>
        <p:spPr>
          <a:xfrm>
            <a:off x="418277" y="1252014"/>
            <a:ext cx="11227063" cy="5475079"/>
          </a:xfrm>
          <a:prstGeom prst="rect">
            <a:avLst/>
          </a:prstGeom>
          <a:solidFill>
            <a:srgbClr val="177C5C"/>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4" name="文本框 33">
            <a:extLst>
              <a:ext uri="{FF2B5EF4-FFF2-40B4-BE49-F238E27FC236}">
                <a16:creationId xmlns:a16="http://schemas.microsoft.com/office/drawing/2014/main" id="{4439855A-6A7B-9808-D6CE-487C00924591}"/>
              </a:ext>
            </a:extLst>
          </p:cNvPr>
          <p:cNvSpPr txBox="1"/>
          <p:nvPr/>
        </p:nvSpPr>
        <p:spPr>
          <a:xfrm>
            <a:off x="613687" y="2842595"/>
            <a:ext cx="514586" cy="2062103"/>
          </a:xfrm>
          <a:prstGeom prst="rect">
            <a:avLst/>
          </a:prstGeom>
          <a:noFill/>
        </p:spPr>
        <p:txBody>
          <a:bodyPr wrap="square" rtlCol="0">
            <a:spAutoFit/>
          </a:bodyPr>
          <a:lstStyle/>
          <a:p>
            <a:r>
              <a:rPr kumimoji="1" lang="zh-CN" altLang="en-US" sz="3200" b="1" dirty="0">
                <a:solidFill>
                  <a:schemeClr val="bg1"/>
                </a:solidFill>
                <a:latin typeface="SimSun" panose="02010600030101010101" pitchFamily="2" charset="-122"/>
                <a:ea typeface="SimSun" panose="02010600030101010101" pitchFamily="2" charset="-122"/>
              </a:rPr>
              <a:t>不确定度</a:t>
            </a:r>
          </a:p>
        </p:txBody>
      </p:sp>
      <p:cxnSp>
        <p:nvCxnSpPr>
          <p:cNvPr id="35" name="直线连接符 34">
            <a:extLst>
              <a:ext uri="{FF2B5EF4-FFF2-40B4-BE49-F238E27FC236}">
                <a16:creationId xmlns:a16="http://schemas.microsoft.com/office/drawing/2014/main" id="{04DFD611-419D-AB2E-47F3-515ABAB75CAA}"/>
              </a:ext>
            </a:extLst>
          </p:cNvPr>
          <p:cNvCxnSpPr>
            <a:cxnSpLocks/>
          </p:cNvCxnSpPr>
          <p:nvPr/>
        </p:nvCxnSpPr>
        <p:spPr>
          <a:xfrm>
            <a:off x="1425195" y="1772816"/>
            <a:ext cx="0" cy="432048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493215FE-3A55-5D3F-6058-BB952E5D07CD}"/>
              </a:ext>
            </a:extLst>
          </p:cNvPr>
          <p:cNvSpPr txBox="1"/>
          <p:nvPr/>
        </p:nvSpPr>
        <p:spPr>
          <a:xfrm>
            <a:off x="1521615" y="1596226"/>
            <a:ext cx="998327" cy="461665"/>
          </a:xfrm>
          <a:prstGeom prst="rect">
            <a:avLst/>
          </a:prstGeom>
          <a:noFill/>
        </p:spPr>
        <p:txBody>
          <a:bodyPr wrap="square" rtlCol="0">
            <a:spAutoFit/>
          </a:bodyPr>
          <a:lstStyle/>
          <a:p>
            <a:r>
              <a:rPr lang="zh-CN" altLang="en-US" dirty="0">
                <a:solidFill>
                  <a:schemeClr val="bg1"/>
                </a:solidFill>
                <a:latin typeface="SimSun" panose="02010600030101010101" pitchFamily="2" charset="-122"/>
                <a:ea typeface="SimSun" panose="02010600030101010101" pitchFamily="2" charset="-122"/>
              </a:rPr>
              <a:t>概念</a:t>
            </a:r>
            <a:endParaRPr kumimoji="1" lang="zh-CN" altLang="en-US" sz="2400" dirty="0">
              <a:solidFill>
                <a:schemeClr val="bg1"/>
              </a:solidFill>
              <a:latin typeface="SimSun" panose="02010600030101010101" pitchFamily="2" charset="-122"/>
              <a:ea typeface="SimSun" panose="02010600030101010101" pitchFamily="2" charset="-122"/>
            </a:endParaRPr>
          </a:p>
        </p:txBody>
      </p:sp>
      <p:sp>
        <p:nvSpPr>
          <p:cNvPr id="41" name="左大括号 40">
            <a:extLst>
              <a:ext uri="{FF2B5EF4-FFF2-40B4-BE49-F238E27FC236}">
                <a16:creationId xmlns:a16="http://schemas.microsoft.com/office/drawing/2014/main" id="{E34F82C5-5E49-D347-CB92-3DE0F63B6A9C}"/>
              </a:ext>
            </a:extLst>
          </p:cNvPr>
          <p:cNvSpPr/>
          <p:nvPr/>
        </p:nvSpPr>
        <p:spPr>
          <a:xfrm>
            <a:off x="2351584" y="2942976"/>
            <a:ext cx="354856" cy="1496671"/>
          </a:xfrm>
          <a:prstGeom prst="leftBrace">
            <a:avLst>
              <a:gd name="adj1" fmla="val 25600"/>
              <a:gd name="adj2" fmla="val 50000"/>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chemeClr val="accent1"/>
              </a:solidFill>
            </a:endParaRPr>
          </a:p>
        </p:txBody>
      </p:sp>
      <p:sp>
        <p:nvSpPr>
          <p:cNvPr id="46" name="文本框 45">
            <a:extLst>
              <a:ext uri="{FF2B5EF4-FFF2-40B4-BE49-F238E27FC236}">
                <a16:creationId xmlns:a16="http://schemas.microsoft.com/office/drawing/2014/main" id="{558850E1-FDE1-FACD-D3C8-ED7F35CC5FD7}"/>
              </a:ext>
            </a:extLst>
          </p:cNvPr>
          <p:cNvSpPr txBox="1"/>
          <p:nvPr/>
        </p:nvSpPr>
        <p:spPr>
          <a:xfrm>
            <a:off x="2709796" y="2708920"/>
            <a:ext cx="2530558" cy="1875513"/>
          </a:xfrm>
          <a:prstGeom prst="rect">
            <a:avLst/>
          </a:prstGeom>
          <a:noFill/>
        </p:spPr>
        <p:txBody>
          <a:bodyPr wrap="square" rtlCol="0">
            <a:spAutoFit/>
          </a:bodyPr>
          <a:lstStyle/>
          <a:p>
            <a:pPr>
              <a:lnSpc>
                <a:spcPct val="125000"/>
              </a:lnSpc>
            </a:pPr>
            <a:r>
              <a:rPr kumimoji="1" lang="en-US" altLang="zh-CN" sz="2400" dirty="0">
                <a:solidFill>
                  <a:schemeClr val="bg1"/>
                </a:solidFill>
                <a:latin typeface="SimSun" panose="02010600030101010101" pitchFamily="2" charset="-122"/>
                <a:ea typeface="SimSun" panose="02010600030101010101" pitchFamily="2" charset="-122"/>
              </a:rPr>
              <a:t>A</a:t>
            </a:r>
            <a:r>
              <a:rPr kumimoji="1" lang="zh-CN" altLang="en-US" sz="2400" dirty="0">
                <a:solidFill>
                  <a:schemeClr val="bg1"/>
                </a:solidFill>
                <a:latin typeface="SimSun" panose="02010600030101010101" pitchFamily="2" charset="-122"/>
                <a:ea typeface="SimSun" panose="02010600030101010101" pitchFamily="2" charset="-122"/>
              </a:rPr>
              <a:t>类（统计规律）</a:t>
            </a:r>
            <a:endParaRPr kumimoji="1" lang="en-US" altLang="zh-CN" sz="2400" dirty="0">
              <a:solidFill>
                <a:schemeClr val="bg1"/>
              </a:solidFill>
              <a:latin typeface="SimSun" panose="02010600030101010101" pitchFamily="2" charset="-122"/>
              <a:ea typeface="SimSun" panose="02010600030101010101" pitchFamily="2" charset="-122"/>
            </a:endParaRPr>
          </a:p>
          <a:p>
            <a:pPr>
              <a:lnSpc>
                <a:spcPct val="125000"/>
              </a:lnSpc>
            </a:pPr>
            <a:endParaRPr kumimoji="1" lang="en-US" altLang="zh-CN" sz="2400" dirty="0">
              <a:solidFill>
                <a:schemeClr val="bg1"/>
              </a:solidFill>
              <a:latin typeface="SimSun" panose="02010600030101010101" pitchFamily="2" charset="-122"/>
              <a:ea typeface="SimSun" panose="02010600030101010101" pitchFamily="2" charset="-122"/>
            </a:endParaRPr>
          </a:p>
          <a:p>
            <a:pPr>
              <a:lnSpc>
                <a:spcPct val="125000"/>
              </a:lnSpc>
            </a:pPr>
            <a:endParaRPr kumimoji="1" lang="en-US" altLang="zh-CN" sz="2400" dirty="0">
              <a:solidFill>
                <a:schemeClr val="bg1"/>
              </a:solidFill>
              <a:latin typeface="SimSun" panose="02010600030101010101" pitchFamily="2" charset="-122"/>
              <a:ea typeface="SimSun" panose="02010600030101010101" pitchFamily="2" charset="-122"/>
            </a:endParaRPr>
          </a:p>
          <a:p>
            <a:pPr>
              <a:lnSpc>
                <a:spcPct val="125000"/>
              </a:lnSpc>
            </a:pPr>
            <a:r>
              <a:rPr kumimoji="1" lang="en-US" altLang="zh-CN" sz="2400" dirty="0">
                <a:solidFill>
                  <a:schemeClr val="bg1"/>
                </a:solidFill>
                <a:latin typeface="SimSun" panose="02010600030101010101" pitchFamily="2" charset="-122"/>
                <a:ea typeface="SimSun" panose="02010600030101010101" pitchFamily="2" charset="-122"/>
              </a:rPr>
              <a:t>B</a:t>
            </a:r>
            <a:r>
              <a:rPr kumimoji="1" lang="zh-CN" altLang="en-US" sz="2400" dirty="0">
                <a:solidFill>
                  <a:schemeClr val="bg1"/>
                </a:solidFill>
                <a:latin typeface="SimSun" panose="02010600030101010101" pitchFamily="2" charset="-122"/>
                <a:ea typeface="SimSun" panose="02010600030101010101" pitchFamily="2" charset="-122"/>
              </a:rPr>
              <a:t>类（非统计）</a:t>
            </a:r>
          </a:p>
        </p:txBody>
      </p:sp>
      <p:sp>
        <p:nvSpPr>
          <p:cNvPr id="60" name="左大括号 59">
            <a:extLst>
              <a:ext uri="{FF2B5EF4-FFF2-40B4-BE49-F238E27FC236}">
                <a16:creationId xmlns:a16="http://schemas.microsoft.com/office/drawing/2014/main" id="{3568B8FD-5185-51FB-3416-27F6E67EB8AA}"/>
              </a:ext>
            </a:extLst>
          </p:cNvPr>
          <p:cNvSpPr/>
          <p:nvPr/>
        </p:nvSpPr>
        <p:spPr>
          <a:xfrm>
            <a:off x="4746853" y="3848129"/>
            <a:ext cx="367748" cy="1041850"/>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chemeClr val="accent1"/>
              </a:solidFill>
            </a:endParaRPr>
          </a:p>
        </p:txBody>
      </p:sp>
      <p:sp>
        <p:nvSpPr>
          <p:cNvPr id="3" name="文本框 2">
            <a:extLst>
              <a:ext uri="{FF2B5EF4-FFF2-40B4-BE49-F238E27FC236}">
                <a16:creationId xmlns:a16="http://schemas.microsoft.com/office/drawing/2014/main" id="{3A01A0D4-D97F-14A5-A97C-BE0C6A9982FF}"/>
              </a:ext>
            </a:extLst>
          </p:cNvPr>
          <p:cNvSpPr txBox="1"/>
          <p:nvPr/>
        </p:nvSpPr>
        <p:spPr>
          <a:xfrm>
            <a:off x="1522800" y="3460478"/>
            <a:ext cx="966222" cy="461665"/>
          </a:xfrm>
          <a:prstGeom prst="rect">
            <a:avLst/>
          </a:prstGeom>
          <a:noFill/>
        </p:spPr>
        <p:txBody>
          <a:bodyPr wrap="square" rtlCol="0">
            <a:spAutoFit/>
          </a:bodyPr>
          <a:lstStyle/>
          <a:p>
            <a:r>
              <a:rPr lang="zh-CN" altLang="en-US" dirty="0">
                <a:solidFill>
                  <a:schemeClr val="bg1"/>
                </a:solidFill>
                <a:latin typeface="SimSun" panose="02010600030101010101" pitchFamily="2" charset="-122"/>
                <a:ea typeface="SimSun" panose="02010600030101010101" pitchFamily="2" charset="-122"/>
              </a:rPr>
              <a:t>分类</a:t>
            </a:r>
            <a:endParaRPr kumimoji="1" lang="zh-CN" altLang="en-US" sz="2400" dirty="0">
              <a:solidFill>
                <a:schemeClr val="bg1"/>
              </a:solidFill>
              <a:latin typeface="SimSun" panose="02010600030101010101" pitchFamily="2" charset="-122"/>
              <a:ea typeface="SimSun" panose="02010600030101010101" pitchFamily="2" charset="-122"/>
            </a:endParaRPr>
          </a:p>
        </p:txBody>
      </p:sp>
      <p:sp>
        <p:nvSpPr>
          <p:cNvPr id="17" name="文本框 16">
            <a:extLst>
              <a:ext uri="{FF2B5EF4-FFF2-40B4-BE49-F238E27FC236}">
                <a16:creationId xmlns:a16="http://schemas.microsoft.com/office/drawing/2014/main" id="{A6040792-0C2F-2296-9185-108D3D2C3EFF}"/>
              </a:ext>
            </a:extLst>
          </p:cNvPr>
          <p:cNvSpPr txBox="1"/>
          <p:nvPr/>
        </p:nvSpPr>
        <p:spPr>
          <a:xfrm>
            <a:off x="5110055" y="3617119"/>
            <a:ext cx="846878" cy="1413849"/>
          </a:xfrm>
          <a:prstGeom prst="rect">
            <a:avLst/>
          </a:prstGeom>
          <a:noFill/>
        </p:spPr>
        <p:txBody>
          <a:bodyPr wrap="square" rtlCol="0">
            <a:spAutoFit/>
          </a:bodyPr>
          <a:lstStyle/>
          <a:p>
            <a:pPr>
              <a:lnSpc>
                <a:spcPct val="125000"/>
              </a:lnSpc>
            </a:pPr>
            <a:r>
              <a:rPr kumimoji="1" lang="zh-CN" altLang="en-US" sz="2400" dirty="0">
                <a:solidFill>
                  <a:schemeClr val="bg1"/>
                </a:solidFill>
                <a:latin typeface="SimSun" panose="02010600030101010101" pitchFamily="2" charset="-122"/>
                <a:ea typeface="SimSun" panose="02010600030101010101" pitchFamily="2" charset="-122"/>
              </a:rPr>
              <a:t>仪器</a:t>
            </a:r>
            <a:endParaRPr kumimoji="1" lang="en-US" altLang="zh-CN" sz="2400" dirty="0">
              <a:solidFill>
                <a:schemeClr val="bg1"/>
              </a:solidFill>
              <a:latin typeface="SimSun" panose="02010600030101010101" pitchFamily="2" charset="-122"/>
              <a:ea typeface="SimSun" panose="02010600030101010101" pitchFamily="2" charset="-122"/>
            </a:endParaRPr>
          </a:p>
          <a:p>
            <a:pPr>
              <a:lnSpc>
                <a:spcPct val="125000"/>
              </a:lnSpc>
            </a:pPr>
            <a:endParaRPr kumimoji="1" lang="en-US" altLang="zh-CN" sz="2400" dirty="0">
              <a:solidFill>
                <a:schemeClr val="bg1"/>
              </a:solidFill>
              <a:latin typeface="SimSun" panose="02010600030101010101" pitchFamily="2" charset="-122"/>
              <a:ea typeface="SimSun" panose="02010600030101010101" pitchFamily="2" charset="-122"/>
            </a:endParaRPr>
          </a:p>
          <a:p>
            <a:pPr>
              <a:lnSpc>
                <a:spcPct val="125000"/>
              </a:lnSpc>
            </a:pPr>
            <a:r>
              <a:rPr kumimoji="1" lang="zh-CN" altLang="en-US" sz="2400" dirty="0">
                <a:solidFill>
                  <a:schemeClr val="bg1"/>
                </a:solidFill>
                <a:latin typeface="SimSun" panose="02010600030101010101" pitchFamily="2" charset="-122"/>
                <a:ea typeface="SimSun" panose="02010600030101010101" pitchFamily="2" charset="-122"/>
              </a:rPr>
              <a:t>估读</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8B1FD4F-4C84-21A7-3785-EF5BC3792031}"/>
                  </a:ext>
                </a:extLst>
              </p:cNvPr>
              <p:cNvSpPr txBox="1"/>
              <p:nvPr/>
            </p:nvSpPr>
            <p:spPr>
              <a:xfrm>
                <a:off x="8053636" y="3429000"/>
                <a:ext cx="3056286" cy="7515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𝑢</m:t>
                      </m:r>
                      <m:r>
                        <a:rPr lang="en-US" altLang="zh-CN" i="1" smtClean="0">
                          <a:solidFill>
                            <a:schemeClr val="bg1"/>
                          </a:solidFill>
                          <a:latin typeface="Cambria Math" panose="02040503050406030204" pitchFamily="18" charset="0"/>
                        </a:rPr>
                        <m:t>=</m:t>
                      </m:r>
                      <m:rad>
                        <m:radPr>
                          <m:degHide m:val="on"/>
                          <m:ctrlPr>
                            <a:rPr lang="en-US" altLang="zh-CN" i="1">
                              <a:solidFill>
                                <a:schemeClr val="bg1"/>
                              </a:solidFill>
                              <a:latin typeface="Cambria Math" panose="02040503050406030204" pitchFamily="18" charset="0"/>
                            </a:rPr>
                          </m:ctrlPr>
                        </m:radPr>
                        <m:deg/>
                        <m:e>
                          <m:sSubSup>
                            <m:sSubSupPr>
                              <m:ctrlPr>
                                <a:rPr lang="en-US"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𝑢</m:t>
                              </m:r>
                            </m:e>
                            <m:sub>
                              <m:r>
                                <a:rPr lang="en-US" altLang="zh-CN" i="1">
                                  <a:solidFill>
                                    <a:schemeClr val="bg1"/>
                                  </a:solidFill>
                                  <a:latin typeface="Cambria Math" panose="02040503050406030204" pitchFamily="18" charset="0"/>
                                </a:rPr>
                                <m:t>𝐴</m:t>
                              </m:r>
                            </m:sub>
                            <m:sup>
                              <m:r>
                                <a:rPr lang="en-US" altLang="zh-CN" i="1">
                                  <a:solidFill>
                                    <a:schemeClr val="bg1"/>
                                  </a:solidFill>
                                  <a:latin typeface="Cambria Math" panose="02040503050406030204" pitchFamily="18" charset="0"/>
                                </a:rPr>
                                <m:t>2</m:t>
                              </m:r>
                            </m:sup>
                          </m:sSubSup>
                          <m:r>
                            <a:rPr lang="en-US" altLang="zh-CN" b="0" i="1" smtClean="0">
                              <a:solidFill>
                                <a:schemeClr val="bg1"/>
                              </a:solidFill>
                              <a:latin typeface="Cambria Math" panose="02040503050406030204" pitchFamily="18" charset="0"/>
                            </a:rPr>
                            <m:t>+</m:t>
                          </m:r>
                          <m:sSubSup>
                            <m:sSubSupPr>
                              <m:ctrlPr>
                                <a:rPr lang="en-US"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𝑢</m:t>
                              </m:r>
                            </m:e>
                            <m:sub>
                              <m:r>
                                <a:rPr lang="en-US" altLang="zh-CN" b="0" i="1" smtClean="0">
                                  <a:solidFill>
                                    <a:schemeClr val="bg1"/>
                                  </a:solidFill>
                                  <a:latin typeface="Cambria Math" panose="02040503050406030204" pitchFamily="18" charset="0"/>
                                </a:rPr>
                                <m:t>𝐵</m:t>
                              </m:r>
                            </m:sub>
                            <m:sup>
                              <m:r>
                                <a:rPr lang="en-US" altLang="zh-CN" i="1">
                                  <a:solidFill>
                                    <a:schemeClr val="bg1"/>
                                  </a:solidFill>
                                  <a:latin typeface="Cambria Math" panose="02040503050406030204" pitchFamily="18" charset="0"/>
                                </a:rPr>
                                <m:t>2</m:t>
                              </m:r>
                            </m:sup>
                          </m:sSubSup>
                          <m:r>
                            <a:rPr lang="zh-CN" altLang="en-US" i="1" baseline="-25000">
                              <a:solidFill>
                                <a:schemeClr val="bg1"/>
                              </a:solidFill>
                              <a:latin typeface="Cambria Math" panose="02040503050406030204" pitchFamily="18" charset="0"/>
                            </a:rPr>
                            <m:t>仪</m:t>
                          </m:r>
                          <m:r>
                            <a:rPr lang="en-US" altLang="zh-CN" b="0" i="1" smtClean="0">
                              <a:solidFill>
                                <a:schemeClr val="bg1"/>
                              </a:solidFill>
                              <a:latin typeface="Cambria Math" panose="02040503050406030204" pitchFamily="18" charset="0"/>
                            </a:rPr>
                            <m:t>+</m:t>
                          </m:r>
                          <m:sSubSup>
                            <m:sSubSupPr>
                              <m:ctrlPr>
                                <a:rPr lang="en-US" altLang="zh-CN" i="1">
                                  <a:solidFill>
                                    <a:schemeClr val="bg1"/>
                                  </a:solidFill>
                                  <a:latin typeface="Cambria Math" panose="02040503050406030204" pitchFamily="18" charset="0"/>
                                </a:rPr>
                              </m:ctrlPr>
                            </m:sSubSupPr>
                            <m:e>
                              <m:r>
                                <a:rPr lang="en-US" altLang="zh-CN" i="1">
                                  <a:solidFill>
                                    <a:schemeClr val="bg1"/>
                                  </a:solidFill>
                                  <a:latin typeface="Cambria Math" panose="02040503050406030204" pitchFamily="18" charset="0"/>
                                </a:rPr>
                                <m:t>𝑢</m:t>
                              </m:r>
                            </m:e>
                            <m:sub>
                              <m:r>
                                <a:rPr lang="en-US" altLang="zh-CN" i="1">
                                  <a:solidFill>
                                    <a:schemeClr val="bg1"/>
                                  </a:solidFill>
                                  <a:latin typeface="Cambria Math" panose="02040503050406030204" pitchFamily="18" charset="0"/>
                                </a:rPr>
                                <m:t>𝐵</m:t>
                              </m:r>
                            </m:sub>
                            <m:sup>
                              <m:r>
                                <a:rPr lang="en-US" altLang="zh-CN" i="1">
                                  <a:solidFill>
                                    <a:schemeClr val="bg1"/>
                                  </a:solidFill>
                                  <a:latin typeface="Cambria Math" panose="02040503050406030204" pitchFamily="18" charset="0"/>
                                </a:rPr>
                                <m:t>2</m:t>
                              </m:r>
                            </m:sup>
                          </m:sSubSup>
                          <m:r>
                            <a:rPr lang="zh-CN" altLang="en-US" i="1" baseline="-25000">
                              <a:solidFill>
                                <a:schemeClr val="bg1"/>
                              </a:solidFill>
                              <a:latin typeface="Cambria Math" panose="02040503050406030204" pitchFamily="18" charset="0"/>
                            </a:rPr>
                            <m:t>估</m:t>
                          </m:r>
                        </m:e>
                      </m:rad>
                    </m:oMath>
                  </m:oMathPara>
                </a14:m>
                <a:endParaRPr kumimoji="1" lang="zh-CN" altLang="en-US" dirty="0"/>
              </a:p>
            </p:txBody>
          </p:sp>
        </mc:Choice>
        <mc:Fallback xmlns="">
          <p:sp>
            <p:nvSpPr>
              <p:cNvPr id="18" name="文本框 17">
                <a:extLst>
                  <a:ext uri="{FF2B5EF4-FFF2-40B4-BE49-F238E27FC236}">
                    <a16:creationId xmlns:a16="http://schemas.microsoft.com/office/drawing/2014/main" id="{E8B1FD4F-4C84-21A7-3785-EF5BC3792031}"/>
                  </a:ext>
                </a:extLst>
              </p:cNvPr>
              <p:cNvSpPr txBox="1">
                <a:spLocks noRot="1" noChangeAspect="1" noMove="1" noResize="1" noEditPoints="1" noAdjustHandles="1" noChangeArrowheads="1" noChangeShapeType="1" noTextEdit="1"/>
              </p:cNvSpPr>
              <p:nvPr/>
            </p:nvSpPr>
            <p:spPr>
              <a:xfrm>
                <a:off x="8053636" y="3429000"/>
                <a:ext cx="3056286" cy="751552"/>
              </a:xfrm>
              <a:prstGeom prst="rect">
                <a:avLst/>
              </a:prstGeom>
              <a:blipFill>
                <a:blip r:embed="rId4"/>
                <a:stretch>
                  <a:fillRect l="-830" r="-166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7A2C7FD-355B-CECD-F7AD-793651AE0BC8}"/>
                  </a:ext>
                </a:extLst>
              </p:cNvPr>
              <p:cNvSpPr txBox="1"/>
              <p:nvPr/>
            </p:nvSpPr>
            <p:spPr>
              <a:xfrm>
                <a:off x="5824808" y="3484415"/>
                <a:ext cx="1452603" cy="8552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𝑢</m:t>
                      </m:r>
                      <m:r>
                        <a:rPr lang="zh-CN" altLang="en-US" i="1" baseline="-25000">
                          <a:solidFill>
                            <a:schemeClr val="bg1"/>
                          </a:solidFill>
                          <a:latin typeface="Cambria Math" panose="02040503050406030204" pitchFamily="18" charset="0"/>
                        </a:rPr>
                        <m:t>仪</m:t>
                      </m:r>
                      <m:r>
                        <a:rPr lang="en-US" altLang="zh-CN" i="1">
                          <a:solidFill>
                            <a:schemeClr val="bg1"/>
                          </a:solidFill>
                          <a:latin typeface="Cambria Math" panose="02040503050406030204" pitchFamily="18" charset="0"/>
                        </a:rPr>
                        <m:t>=</m:t>
                      </m:r>
                      <m:f>
                        <m:fPr>
                          <m:ctrlPr>
                            <a:rPr lang="en-US" altLang="zh-CN" b="0" i="1" smtClean="0">
                              <a:solidFill>
                                <a:schemeClr val="bg1"/>
                              </a:solidFill>
                              <a:latin typeface="Cambria Math" panose="02040503050406030204" pitchFamily="18" charset="0"/>
                            </a:rPr>
                          </m:ctrlPr>
                        </m:fPr>
                        <m:num>
                          <m:r>
                            <m:rPr>
                              <m:sty m:val="p"/>
                            </m:rPr>
                            <a:rPr lang="en-US" altLang="zh-CN">
                              <a:solidFill>
                                <a:schemeClr val="bg1"/>
                              </a:solidFill>
                              <a:latin typeface="Cambria Math" panose="02040503050406030204" pitchFamily="18" charset="0"/>
                            </a:rPr>
                            <m:t>Δ</m:t>
                          </m:r>
                          <m:r>
                            <a:rPr lang="zh-CN" altLang="en-US" i="1" baseline="-25000">
                              <a:solidFill>
                                <a:schemeClr val="bg1"/>
                              </a:solidFill>
                              <a:latin typeface="Cambria Math" panose="02040503050406030204" pitchFamily="18" charset="0"/>
                            </a:rPr>
                            <m:t>仪</m:t>
                          </m:r>
                        </m:num>
                        <m:den>
                          <m:rad>
                            <m:radPr>
                              <m:degHide m:val="on"/>
                              <m:ctrlPr>
                                <a:rPr lang="en-US" altLang="zh-CN" b="0" i="1" smtClean="0">
                                  <a:solidFill>
                                    <a:schemeClr val="bg1"/>
                                  </a:solidFill>
                                  <a:latin typeface="Cambria Math" panose="02040503050406030204" pitchFamily="18" charset="0"/>
                                </a:rPr>
                              </m:ctrlPr>
                            </m:radPr>
                            <m:deg/>
                            <m:e>
                              <m:r>
                                <a:rPr lang="en-US" altLang="zh-CN" b="0" i="1" smtClean="0">
                                  <a:solidFill>
                                    <a:schemeClr val="bg1"/>
                                  </a:solidFill>
                                  <a:latin typeface="Cambria Math" panose="02040503050406030204" pitchFamily="18" charset="0"/>
                                </a:rPr>
                                <m:t>3</m:t>
                              </m:r>
                            </m:e>
                          </m:rad>
                        </m:den>
                      </m:f>
                    </m:oMath>
                  </m:oMathPara>
                </a14:m>
                <a:endParaRPr lang="zh-CN" altLang="en-US" sz="2800" b="0" dirty="0"/>
              </a:p>
            </p:txBody>
          </p:sp>
        </mc:Choice>
        <mc:Fallback xmlns="">
          <p:sp>
            <p:nvSpPr>
              <p:cNvPr id="19" name="文本框 18">
                <a:extLst>
                  <a:ext uri="{FF2B5EF4-FFF2-40B4-BE49-F238E27FC236}">
                    <a16:creationId xmlns:a16="http://schemas.microsoft.com/office/drawing/2014/main" id="{F7A2C7FD-355B-CECD-F7AD-793651AE0BC8}"/>
                  </a:ext>
                </a:extLst>
              </p:cNvPr>
              <p:cNvSpPr txBox="1">
                <a:spLocks noRot="1" noChangeAspect="1" noMove="1" noResize="1" noEditPoints="1" noAdjustHandles="1" noChangeArrowheads="1" noChangeShapeType="1" noTextEdit="1"/>
              </p:cNvSpPr>
              <p:nvPr/>
            </p:nvSpPr>
            <p:spPr>
              <a:xfrm>
                <a:off x="5824808" y="3484415"/>
                <a:ext cx="1452603" cy="855299"/>
              </a:xfrm>
              <a:prstGeom prst="rect">
                <a:avLst/>
              </a:prstGeom>
              <a:blipFill>
                <a:blip r:embed="rId5"/>
                <a:stretch>
                  <a:fillRect b="-58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2890CBF5-1A3E-3194-0207-FBAE745081BD}"/>
                  </a:ext>
                </a:extLst>
              </p:cNvPr>
              <p:cNvSpPr txBox="1"/>
              <p:nvPr/>
            </p:nvSpPr>
            <p:spPr>
              <a:xfrm>
                <a:off x="4904963" y="2791612"/>
                <a:ext cx="1661219" cy="5067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bg1"/>
                              </a:solidFill>
                              <a:latin typeface="Cambria Math" panose="02040503050406030204" pitchFamily="18" charset="0"/>
                            </a:rPr>
                          </m:ctrlPr>
                        </m:sSubPr>
                        <m:e>
                          <m:r>
                            <a:rPr lang="en-US" altLang="zh-CN" b="0" i="1" smtClean="0">
                              <a:solidFill>
                                <a:schemeClr val="bg1"/>
                              </a:solidFill>
                              <a:latin typeface="Cambria Math" panose="02040503050406030204" pitchFamily="18" charset="0"/>
                            </a:rPr>
                            <m:t>𝑢</m:t>
                          </m:r>
                        </m:e>
                        <m:sub>
                          <m:r>
                            <a:rPr lang="en-US" altLang="zh-CN" b="0" i="1" smtClean="0">
                              <a:solidFill>
                                <a:schemeClr val="bg1"/>
                              </a:solidFill>
                              <a:latin typeface="Cambria Math" panose="02040503050406030204" pitchFamily="18" charset="0"/>
                            </a:rPr>
                            <m:t>𝐴</m:t>
                          </m:r>
                        </m:sub>
                      </m:sSub>
                      <m:r>
                        <a:rPr lang="en-US" altLang="zh-CN" b="0" i="1" smtClean="0">
                          <a:solidFill>
                            <a:schemeClr val="bg1"/>
                          </a:solidFill>
                          <a:latin typeface="Cambria Math" panose="02040503050406030204" pitchFamily="18" charset="0"/>
                        </a:rPr>
                        <m:t>=</m:t>
                      </m:r>
                      <m:r>
                        <a:rPr lang="en-US" altLang="zh-CN" b="0" i="1" smtClean="0">
                          <a:solidFill>
                            <a:schemeClr val="bg1"/>
                          </a:solidFill>
                          <a:latin typeface="Cambria Math" panose="02040503050406030204" pitchFamily="18" charset="0"/>
                        </a:rPr>
                        <m:t>𝑆</m:t>
                      </m:r>
                      <m:r>
                        <a:rPr lang="en-US" altLang="zh-CN" b="0" i="1" smtClean="0">
                          <a:solidFill>
                            <a:schemeClr val="bg1"/>
                          </a:solidFill>
                          <a:latin typeface="Cambria Math" panose="02040503050406030204" pitchFamily="18" charset="0"/>
                        </a:rPr>
                        <m:t>( </m:t>
                      </m:r>
                      <m:acc>
                        <m:accPr>
                          <m:chr m:val="̅"/>
                          <m:ctrlPr>
                            <a:rPr lang="en-US" altLang="zh-CN" b="0" i="1" smtClean="0">
                              <a:solidFill>
                                <a:schemeClr val="bg1"/>
                              </a:solidFill>
                              <a:latin typeface="Cambria Math" panose="02040503050406030204" pitchFamily="18" charset="0"/>
                            </a:rPr>
                          </m:ctrlPr>
                        </m:accPr>
                        <m:e>
                          <m:r>
                            <a:rPr lang="en-US" altLang="zh-CN" b="0" i="1" smtClean="0">
                              <a:solidFill>
                                <a:schemeClr val="bg1"/>
                              </a:solidFill>
                              <a:latin typeface="Cambria Math" panose="02040503050406030204" pitchFamily="18" charset="0"/>
                            </a:rPr>
                            <m:t>𝑋</m:t>
                          </m:r>
                        </m:e>
                      </m:acc>
                      <m:r>
                        <a:rPr lang="en-US" altLang="zh-CN" b="0" i="1" smtClean="0">
                          <a:solidFill>
                            <a:schemeClr val="bg1"/>
                          </a:solidFill>
                          <a:latin typeface="Cambria Math" panose="02040503050406030204" pitchFamily="18" charset="0"/>
                        </a:rPr>
                        <m:t>)</m:t>
                      </m:r>
                    </m:oMath>
                  </m:oMathPara>
                </a14:m>
                <a:endParaRPr lang="zh-CN" altLang="en-US" sz="3200" b="0" dirty="0"/>
              </a:p>
            </p:txBody>
          </p:sp>
        </mc:Choice>
        <mc:Fallback xmlns="">
          <p:sp>
            <p:nvSpPr>
              <p:cNvPr id="20" name="文本框 19">
                <a:extLst>
                  <a:ext uri="{FF2B5EF4-FFF2-40B4-BE49-F238E27FC236}">
                    <a16:creationId xmlns:a16="http://schemas.microsoft.com/office/drawing/2014/main" id="{2890CBF5-1A3E-3194-0207-FBAE745081BD}"/>
                  </a:ext>
                </a:extLst>
              </p:cNvPr>
              <p:cNvSpPr txBox="1">
                <a:spLocks noRot="1" noChangeAspect="1" noMove="1" noResize="1" noEditPoints="1" noAdjustHandles="1" noChangeArrowheads="1" noChangeShapeType="1" noTextEdit="1"/>
              </p:cNvSpPr>
              <p:nvPr/>
            </p:nvSpPr>
            <p:spPr>
              <a:xfrm>
                <a:off x="4904963" y="2791612"/>
                <a:ext cx="1661219" cy="50674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F92F144-5603-F543-6371-5EA11C24A540}"/>
                  </a:ext>
                </a:extLst>
              </p:cNvPr>
              <p:cNvSpPr txBox="1"/>
              <p:nvPr/>
            </p:nvSpPr>
            <p:spPr>
              <a:xfrm>
                <a:off x="5904613" y="4373901"/>
                <a:ext cx="1382794" cy="8552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bg1"/>
                          </a:solidFill>
                          <a:latin typeface="Cambria Math" panose="02040503050406030204" pitchFamily="18" charset="0"/>
                        </a:rPr>
                        <m:t>𝑢</m:t>
                      </m:r>
                      <m:r>
                        <a:rPr lang="zh-CN" altLang="en-US" i="1" baseline="-25000">
                          <a:solidFill>
                            <a:schemeClr val="bg1"/>
                          </a:solidFill>
                          <a:latin typeface="Cambria Math" panose="02040503050406030204" pitchFamily="18" charset="0"/>
                        </a:rPr>
                        <m:t>估</m:t>
                      </m:r>
                      <m:r>
                        <a:rPr lang="en-US" altLang="zh-CN" i="1">
                          <a:solidFill>
                            <a:schemeClr val="bg1"/>
                          </a:solidFill>
                          <a:latin typeface="Cambria Math" panose="02040503050406030204" pitchFamily="18" charset="0"/>
                        </a:rPr>
                        <m:t>=</m:t>
                      </m:r>
                      <m:f>
                        <m:fPr>
                          <m:ctrlPr>
                            <a:rPr lang="en-US" altLang="zh-CN" b="0" i="1" smtClean="0">
                              <a:solidFill>
                                <a:schemeClr val="bg1"/>
                              </a:solidFill>
                              <a:latin typeface="Cambria Math" panose="02040503050406030204" pitchFamily="18" charset="0"/>
                            </a:rPr>
                          </m:ctrlPr>
                        </m:fPr>
                        <m:num>
                          <m:r>
                            <m:rPr>
                              <m:sty m:val="p"/>
                            </m:rPr>
                            <a:rPr lang="en-US" altLang="zh-CN">
                              <a:solidFill>
                                <a:schemeClr val="bg1"/>
                              </a:solidFill>
                              <a:latin typeface="Cambria Math" panose="02040503050406030204" pitchFamily="18" charset="0"/>
                            </a:rPr>
                            <m:t>Δ</m:t>
                          </m:r>
                          <m:r>
                            <a:rPr lang="zh-CN" altLang="en-US" i="1" baseline="-25000">
                              <a:solidFill>
                                <a:schemeClr val="bg1"/>
                              </a:solidFill>
                              <a:latin typeface="Cambria Math" panose="02040503050406030204" pitchFamily="18" charset="0"/>
                            </a:rPr>
                            <m:t>估</m:t>
                          </m:r>
                        </m:num>
                        <m:den>
                          <m:rad>
                            <m:radPr>
                              <m:degHide m:val="on"/>
                              <m:ctrlPr>
                                <a:rPr lang="en-US" altLang="zh-CN" b="0" i="1" smtClean="0">
                                  <a:solidFill>
                                    <a:schemeClr val="bg1"/>
                                  </a:solidFill>
                                  <a:latin typeface="Cambria Math" panose="02040503050406030204" pitchFamily="18" charset="0"/>
                                </a:rPr>
                              </m:ctrlPr>
                            </m:radPr>
                            <m:deg/>
                            <m:e>
                              <m:r>
                                <a:rPr lang="en-US" altLang="zh-CN" b="0" i="1" smtClean="0">
                                  <a:solidFill>
                                    <a:schemeClr val="bg1"/>
                                  </a:solidFill>
                                  <a:latin typeface="Cambria Math" panose="02040503050406030204" pitchFamily="18" charset="0"/>
                                </a:rPr>
                                <m:t>3</m:t>
                              </m:r>
                            </m:e>
                          </m:rad>
                        </m:den>
                      </m:f>
                    </m:oMath>
                  </m:oMathPara>
                </a14:m>
                <a:endParaRPr lang="zh-CN" altLang="en-US" sz="2800" b="0" dirty="0"/>
              </a:p>
            </p:txBody>
          </p:sp>
        </mc:Choice>
        <mc:Fallback xmlns="">
          <p:sp>
            <p:nvSpPr>
              <p:cNvPr id="21" name="文本框 20">
                <a:extLst>
                  <a:ext uri="{FF2B5EF4-FFF2-40B4-BE49-F238E27FC236}">
                    <a16:creationId xmlns:a16="http://schemas.microsoft.com/office/drawing/2014/main" id="{1F92F144-5603-F543-6371-5EA11C24A540}"/>
                  </a:ext>
                </a:extLst>
              </p:cNvPr>
              <p:cNvSpPr txBox="1">
                <a:spLocks noRot="1" noChangeAspect="1" noMove="1" noResize="1" noEditPoints="1" noAdjustHandles="1" noChangeArrowheads="1" noChangeShapeType="1" noTextEdit="1"/>
              </p:cNvSpPr>
              <p:nvPr/>
            </p:nvSpPr>
            <p:spPr>
              <a:xfrm>
                <a:off x="5904613" y="4373901"/>
                <a:ext cx="1382794" cy="855299"/>
              </a:xfrm>
              <a:prstGeom prst="rect">
                <a:avLst/>
              </a:prstGeom>
              <a:blipFill>
                <a:blip r:embed="rId7"/>
                <a:stretch>
                  <a:fillRect b="-5882"/>
                </a:stretch>
              </a:blipFill>
            </p:spPr>
            <p:txBody>
              <a:bodyPr/>
              <a:lstStyle/>
              <a:p>
                <a:r>
                  <a:rPr lang="zh-CN" altLang="en-US">
                    <a:noFill/>
                  </a:rPr>
                  <a:t> </a:t>
                </a:r>
              </a:p>
            </p:txBody>
          </p:sp>
        </mc:Fallback>
      </mc:AlternateContent>
      <p:sp>
        <p:nvSpPr>
          <p:cNvPr id="22" name="左大括号 21">
            <a:extLst>
              <a:ext uri="{FF2B5EF4-FFF2-40B4-BE49-F238E27FC236}">
                <a16:creationId xmlns:a16="http://schemas.microsoft.com/office/drawing/2014/main" id="{4BADDF00-4DA1-6099-2A52-FE2DDBAE6900}"/>
              </a:ext>
            </a:extLst>
          </p:cNvPr>
          <p:cNvSpPr/>
          <p:nvPr/>
        </p:nvSpPr>
        <p:spPr>
          <a:xfrm flipH="1">
            <a:off x="7336075" y="2869398"/>
            <a:ext cx="584043" cy="1957462"/>
          </a:xfrm>
          <a:prstGeom prst="leftBrace">
            <a:avLst/>
          </a:prstGeom>
          <a:ln w="127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solidFill>
                <a:schemeClr val="accent1"/>
              </a:solidFill>
            </a:endParaRPr>
          </a:p>
        </p:txBody>
      </p:sp>
      <p:sp>
        <p:nvSpPr>
          <p:cNvPr id="23" name="文本框 22">
            <a:extLst>
              <a:ext uri="{FF2B5EF4-FFF2-40B4-BE49-F238E27FC236}">
                <a16:creationId xmlns:a16="http://schemas.microsoft.com/office/drawing/2014/main" id="{3CE13613-A3F6-1B24-81D0-D3E6F13C0253}"/>
              </a:ext>
            </a:extLst>
          </p:cNvPr>
          <p:cNvSpPr txBox="1"/>
          <p:nvPr/>
        </p:nvSpPr>
        <p:spPr>
          <a:xfrm>
            <a:off x="1522800" y="5766207"/>
            <a:ext cx="1682332" cy="461665"/>
          </a:xfrm>
          <a:prstGeom prst="rect">
            <a:avLst/>
          </a:prstGeom>
          <a:noFill/>
        </p:spPr>
        <p:txBody>
          <a:bodyPr wrap="square" rtlCol="0">
            <a:spAutoFit/>
          </a:bodyPr>
          <a:lstStyle/>
          <a:p>
            <a:r>
              <a:rPr lang="zh-CN" altLang="en-US" dirty="0">
                <a:solidFill>
                  <a:schemeClr val="bg1"/>
                </a:solidFill>
                <a:latin typeface="SimSun" panose="02010600030101010101" pitchFamily="2" charset="-122"/>
                <a:ea typeface="SimSun" panose="02010600030101010101" pitchFamily="2" charset="-122"/>
              </a:rPr>
              <a:t>传递公式</a:t>
            </a:r>
            <a:endParaRPr kumimoji="1" lang="zh-CN" altLang="en-US" sz="2400" dirty="0">
              <a:solidFill>
                <a:schemeClr val="bg1"/>
              </a:solidFill>
              <a:latin typeface="SimSun" panose="02010600030101010101" pitchFamily="2" charset="-122"/>
              <a:ea typeface="SimSun" panose="02010600030101010101" pitchFamily="2" charset="-122"/>
            </a:endParaRPr>
          </a:p>
        </p:txBody>
      </p:sp>
      <mc:AlternateContent xmlns:mc="http://schemas.openxmlformats.org/markup-compatibility/2006" xmlns:a14="http://schemas.microsoft.com/office/drawing/2010/main">
        <mc:Choice Requires="a14">
          <p:sp>
            <p:nvSpPr>
              <p:cNvPr id="26" name="Text Box 8">
                <a:extLst>
                  <a:ext uri="{FF2B5EF4-FFF2-40B4-BE49-F238E27FC236}">
                    <a16:creationId xmlns:a16="http://schemas.microsoft.com/office/drawing/2014/main" id="{9F85DA28-93DC-6970-4BC8-983D9A5A05DE}"/>
                  </a:ext>
                </a:extLst>
              </p:cNvPr>
              <p:cNvSpPr txBox="1">
                <a:spLocks noChangeArrowheads="1"/>
              </p:cNvSpPr>
              <p:nvPr/>
            </p:nvSpPr>
            <p:spPr bwMode="auto">
              <a:xfrm>
                <a:off x="3169497" y="5280102"/>
                <a:ext cx="5310621" cy="11835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14:m>
                  <m:oMathPara xmlns:m="http://schemas.openxmlformats.org/officeDocument/2006/math">
                    <m:oMathParaPr>
                      <m:jc m:val="centerGroup"/>
                    </m:oMathParaPr>
                    <m:oMath xmlns:m="http://schemas.openxmlformats.org/officeDocument/2006/math">
                      <m:f>
                        <m:fPr>
                          <m:ctrlP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ctrlPr>
                        </m:fPr>
                        <m:num>
                          <m: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t>𝜎</m:t>
                          </m:r>
                        </m:num>
                        <m:den>
                          <m: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t>𝑁</m:t>
                          </m:r>
                        </m:den>
                      </m:f>
                      <m: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t>=</m:t>
                      </m:r>
                      <m:rad>
                        <m:radPr>
                          <m:degHide m:val="on"/>
                          <m:ctrlP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ctrlPr>
                        </m:radPr>
                        <m:deg/>
                        <m:e>
                          <m:sSup>
                            <m:sSupPr>
                              <m:ctrlP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ctrlPr>
                            </m:sSupPr>
                            <m:e>
                              <m:d>
                                <m:dPr>
                                  <m:ctrlP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ctrlPr>
                                </m:dPr>
                                <m:e>
                                  <m:f>
                                    <m:fPr>
                                      <m:ctrlP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ctrlPr>
                                    </m:fPr>
                                    <m:num>
                                      <m: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t>𝜕</m:t>
                                      </m:r>
                                      <m:func>
                                        <m:funcPr>
                                          <m:ctrlP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ctrlPr>
                                        </m:funcPr>
                                        <m:fName>
                                          <m:r>
                                            <m:rPr>
                                              <m:sty m:val="p"/>
                                            </m:rPr>
                                            <a:rPr lang="en-US" altLang="zh-CN" sz="2400" b="0" i="0" smtClean="0">
                                              <a:solidFill>
                                                <a:schemeClr val="bg1"/>
                                              </a:solidFill>
                                              <a:latin typeface="Cambria Math" panose="02040503050406030204" pitchFamily="18" charset="0"/>
                                              <a:ea typeface="仿宋_GB2312" panose="02010609030101010101" pitchFamily="49" charset="-122"/>
                                              <a:sym typeface="Symbol" pitchFamily="2" charset="2"/>
                                            </a:rPr>
                                            <m:t>ln</m:t>
                                          </m:r>
                                        </m:fName>
                                        <m:e>
                                          <m: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t>𝑓</m:t>
                                          </m:r>
                                        </m:e>
                                      </m:func>
                                    </m:num>
                                    <m:den>
                                      <m: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t>𝜕</m:t>
                                      </m:r>
                                      <m: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t>𝑥</m:t>
                                      </m:r>
                                    </m:den>
                                  </m:f>
                                </m:e>
                              </m:d>
                            </m:e>
                            <m:sup>
                              <m: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t>2</m:t>
                              </m:r>
                            </m:sup>
                          </m:sSup>
                          <m:sSubSup>
                            <m:sSubSupPr>
                              <m:ctrlP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ctrlPr>
                            </m:sSubSupPr>
                            <m:e>
                              <m: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t>𝜎</m:t>
                              </m:r>
                            </m:e>
                            <m:sub>
                              <m: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t>𝑥</m:t>
                              </m:r>
                            </m:sub>
                            <m:sup>
                              <m: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t>2</m:t>
                              </m:r>
                            </m:sup>
                          </m:sSubSup>
                          <m: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t>+</m:t>
                          </m:r>
                          <m:sSup>
                            <m:sSupPr>
                              <m:ctrlPr>
                                <a:rPr lang="en-US" altLang="zh-CN" sz="2400" i="1">
                                  <a:solidFill>
                                    <a:schemeClr val="bg1"/>
                                  </a:solidFill>
                                  <a:latin typeface="Cambria Math" panose="02040503050406030204" pitchFamily="18" charset="0"/>
                                  <a:ea typeface="仿宋_GB2312" panose="02010609030101010101" pitchFamily="49" charset="-122"/>
                                  <a:sym typeface="Symbol" pitchFamily="2" charset="2"/>
                                </a:rPr>
                              </m:ctrlPr>
                            </m:sSupPr>
                            <m:e>
                              <m:d>
                                <m:dPr>
                                  <m:ctrlPr>
                                    <a:rPr lang="en-US" altLang="zh-CN" sz="2400" i="1">
                                      <a:solidFill>
                                        <a:schemeClr val="bg1"/>
                                      </a:solidFill>
                                      <a:latin typeface="Cambria Math" panose="02040503050406030204" pitchFamily="18" charset="0"/>
                                      <a:ea typeface="仿宋_GB2312" panose="02010609030101010101" pitchFamily="49" charset="-122"/>
                                      <a:sym typeface="Symbol" pitchFamily="2" charset="2"/>
                                    </a:rPr>
                                  </m:ctrlPr>
                                </m:dPr>
                                <m:e>
                                  <m:f>
                                    <m:fPr>
                                      <m:ctrlPr>
                                        <a:rPr lang="en-US" altLang="zh-CN" sz="2400" i="1">
                                          <a:solidFill>
                                            <a:schemeClr val="bg1"/>
                                          </a:solidFill>
                                          <a:latin typeface="Cambria Math" panose="02040503050406030204" pitchFamily="18" charset="0"/>
                                          <a:ea typeface="仿宋_GB2312" panose="02010609030101010101" pitchFamily="49" charset="-122"/>
                                          <a:sym typeface="Symbol" pitchFamily="2" charset="2"/>
                                        </a:rPr>
                                      </m:ctrlPr>
                                    </m:fPr>
                                    <m:num>
                                      <m:r>
                                        <a:rPr lang="en-US" altLang="zh-CN" sz="2400" i="1">
                                          <a:solidFill>
                                            <a:schemeClr val="bg1"/>
                                          </a:solidFill>
                                          <a:latin typeface="Cambria Math" panose="02040503050406030204" pitchFamily="18" charset="0"/>
                                          <a:ea typeface="仿宋_GB2312" panose="02010609030101010101" pitchFamily="49" charset="-122"/>
                                          <a:sym typeface="Symbol" pitchFamily="2" charset="2"/>
                                        </a:rPr>
                                        <m:t>𝜕</m:t>
                                      </m:r>
                                      <m:func>
                                        <m:funcPr>
                                          <m:ctrlP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ctrlPr>
                                        </m:funcPr>
                                        <m:fName>
                                          <m:r>
                                            <m:rPr>
                                              <m:sty m:val="p"/>
                                            </m:rPr>
                                            <a:rPr lang="en-US" altLang="zh-CN" sz="2400" b="0" i="0" smtClean="0">
                                              <a:solidFill>
                                                <a:schemeClr val="bg1"/>
                                              </a:solidFill>
                                              <a:latin typeface="Cambria Math" panose="02040503050406030204" pitchFamily="18" charset="0"/>
                                              <a:ea typeface="仿宋_GB2312" panose="02010609030101010101" pitchFamily="49" charset="-122"/>
                                              <a:sym typeface="Symbol" pitchFamily="2" charset="2"/>
                                            </a:rPr>
                                            <m:t>ln</m:t>
                                          </m:r>
                                        </m:fName>
                                        <m:e>
                                          <m: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t>𝑓</m:t>
                                          </m:r>
                                        </m:e>
                                      </m:func>
                                    </m:num>
                                    <m:den>
                                      <m:r>
                                        <a:rPr lang="en-US" altLang="zh-CN" sz="2400" i="1">
                                          <a:solidFill>
                                            <a:schemeClr val="bg1"/>
                                          </a:solidFill>
                                          <a:latin typeface="Cambria Math" panose="02040503050406030204" pitchFamily="18" charset="0"/>
                                          <a:ea typeface="仿宋_GB2312" panose="02010609030101010101" pitchFamily="49" charset="-122"/>
                                          <a:sym typeface="Symbol" pitchFamily="2" charset="2"/>
                                        </a:rPr>
                                        <m:t>𝜕</m:t>
                                      </m:r>
                                      <m: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t>𝑦</m:t>
                                      </m:r>
                                    </m:den>
                                  </m:f>
                                </m:e>
                              </m:d>
                            </m:e>
                            <m:sup>
                              <m:r>
                                <a:rPr lang="en-US" altLang="zh-CN" sz="2400" i="1">
                                  <a:solidFill>
                                    <a:schemeClr val="bg1"/>
                                  </a:solidFill>
                                  <a:latin typeface="Cambria Math" panose="02040503050406030204" pitchFamily="18" charset="0"/>
                                  <a:ea typeface="仿宋_GB2312" panose="02010609030101010101" pitchFamily="49" charset="-122"/>
                                  <a:sym typeface="Symbol" pitchFamily="2" charset="2"/>
                                </a:rPr>
                                <m:t>2</m:t>
                              </m:r>
                            </m:sup>
                          </m:sSup>
                          <m:sSubSup>
                            <m:sSubSupPr>
                              <m:ctrlPr>
                                <a:rPr lang="en-US" altLang="zh-CN" sz="2400" i="1">
                                  <a:solidFill>
                                    <a:schemeClr val="bg1"/>
                                  </a:solidFill>
                                  <a:latin typeface="Cambria Math" panose="02040503050406030204" pitchFamily="18" charset="0"/>
                                  <a:ea typeface="仿宋_GB2312" panose="02010609030101010101" pitchFamily="49" charset="-122"/>
                                  <a:sym typeface="Symbol" pitchFamily="2" charset="2"/>
                                </a:rPr>
                              </m:ctrlPr>
                            </m:sSubSupPr>
                            <m:e>
                              <m:r>
                                <a:rPr lang="en-US" altLang="zh-CN" sz="2400" i="1">
                                  <a:solidFill>
                                    <a:schemeClr val="bg1"/>
                                  </a:solidFill>
                                  <a:latin typeface="Cambria Math" panose="02040503050406030204" pitchFamily="18" charset="0"/>
                                  <a:ea typeface="仿宋_GB2312" panose="02010609030101010101" pitchFamily="49" charset="-122"/>
                                  <a:sym typeface="Symbol" pitchFamily="2" charset="2"/>
                                </a:rPr>
                                <m:t>𝜎</m:t>
                              </m:r>
                            </m:e>
                            <m:sub>
                              <m: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t>𝑦</m:t>
                              </m:r>
                            </m:sub>
                            <m:sup>
                              <m:r>
                                <a:rPr lang="en-US" altLang="zh-CN" sz="2400" i="1">
                                  <a:solidFill>
                                    <a:schemeClr val="bg1"/>
                                  </a:solidFill>
                                  <a:latin typeface="Cambria Math" panose="02040503050406030204" pitchFamily="18" charset="0"/>
                                  <a:ea typeface="仿宋_GB2312" panose="02010609030101010101" pitchFamily="49" charset="-122"/>
                                  <a:sym typeface="Symbol" pitchFamily="2" charset="2"/>
                                </a:rPr>
                                <m:t>2</m:t>
                              </m:r>
                            </m:sup>
                          </m:sSubSup>
                          <m:r>
                            <a:rPr lang="en-US" altLang="zh-CN" sz="2400" b="0" i="1" smtClean="0">
                              <a:solidFill>
                                <a:schemeClr val="bg1"/>
                              </a:solidFill>
                              <a:latin typeface="Cambria Math" panose="02040503050406030204" pitchFamily="18" charset="0"/>
                              <a:ea typeface="仿宋_GB2312" panose="02010609030101010101" pitchFamily="49" charset="-122"/>
                              <a:sym typeface="Symbol" pitchFamily="2" charset="2"/>
                            </a:rPr>
                            <m:t>+⋯</m:t>
                          </m:r>
                        </m:e>
                      </m:rad>
                    </m:oMath>
                  </m:oMathPara>
                </a14:m>
                <a:endParaRPr lang="en-US" altLang="zh-CN" sz="2400" i="1" dirty="0">
                  <a:solidFill>
                    <a:schemeClr val="bg1"/>
                  </a:solidFill>
                  <a:latin typeface="仿宋_GB2312" panose="02010609030101010101" pitchFamily="49" charset="-122"/>
                  <a:ea typeface="仿宋_GB2312" panose="02010609030101010101" pitchFamily="49" charset="-122"/>
                  <a:sym typeface="Symbol" pitchFamily="2" charset="2"/>
                </a:endParaRPr>
              </a:p>
            </p:txBody>
          </p:sp>
        </mc:Choice>
        <mc:Fallback xmlns="">
          <p:sp>
            <p:nvSpPr>
              <p:cNvPr id="26" name="Text Box 8">
                <a:extLst>
                  <a:ext uri="{FF2B5EF4-FFF2-40B4-BE49-F238E27FC236}">
                    <a16:creationId xmlns:a16="http://schemas.microsoft.com/office/drawing/2014/main" id="{9F85DA28-93DC-6970-4BC8-983D9A5A05DE}"/>
                  </a:ext>
                </a:extLst>
              </p:cNvPr>
              <p:cNvSpPr txBox="1">
                <a:spLocks noRot="1" noChangeAspect="1" noMove="1" noResize="1" noEditPoints="1" noAdjustHandles="1" noChangeArrowheads="1" noChangeShapeType="1" noTextEdit="1"/>
              </p:cNvSpPr>
              <p:nvPr/>
            </p:nvSpPr>
            <p:spPr bwMode="auto">
              <a:xfrm>
                <a:off x="3169497" y="5280102"/>
                <a:ext cx="5310621" cy="1183529"/>
              </a:xfrm>
              <a:prstGeom prst="rect">
                <a:avLst/>
              </a:prstGeom>
              <a:blipFill>
                <a:blip r:embed="rId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10C3667E-F47B-947F-7E15-6B7BAD82F627}"/>
                  </a:ext>
                </a:extLst>
              </p:cNvPr>
              <p:cNvSpPr txBox="1"/>
              <p:nvPr/>
            </p:nvSpPr>
            <p:spPr>
              <a:xfrm>
                <a:off x="2616360" y="1594800"/>
                <a:ext cx="376766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altLang="zh-CN" sz="2400" b="1" i="1" dirty="0" smtClean="0">
                              <a:solidFill>
                                <a:schemeClr val="bg1"/>
                              </a:solidFill>
                              <a:latin typeface="Cambria Math" panose="02040503050406030204" pitchFamily="18" charset="0"/>
                              <a:ea typeface="仿宋_GB2312" panose="02010609030101010101" pitchFamily="49" charset="-122"/>
                            </a:rPr>
                          </m:ctrlPr>
                        </m:dPr>
                        <m:e>
                          <m:acc>
                            <m:accPr>
                              <m:chr m:val="̅"/>
                              <m:ctrlPr>
                                <a:rPr lang="en-US" altLang="zh-CN" sz="2400" b="0" i="1" dirty="0" smtClean="0">
                                  <a:solidFill>
                                    <a:schemeClr val="bg1"/>
                                  </a:solidFill>
                                  <a:latin typeface="Cambria Math" panose="02040503050406030204" pitchFamily="18" charset="0"/>
                                  <a:ea typeface="仿宋_GB2312" panose="02010609030101010101" pitchFamily="49" charset="-122"/>
                                </a:rPr>
                              </m:ctrlPr>
                            </m:accPr>
                            <m:e>
                              <m:r>
                                <a:rPr lang="en-US" altLang="zh-CN" sz="2400" b="0" i="1" dirty="0" smtClean="0">
                                  <a:solidFill>
                                    <a:schemeClr val="bg1"/>
                                  </a:solidFill>
                                  <a:latin typeface="Cambria Math" panose="02040503050406030204" pitchFamily="18" charset="0"/>
                                  <a:ea typeface="仿宋_GB2312" panose="02010609030101010101" pitchFamily="49" charset="-122"/>
                                </a:rPr>
                                <m:t>𝑁</m:t>
                              </m:r>
                            </m:e>
                          </m:acc>
                          <m:r>
                            <a:rPr lang="en-US" altLang="zh-CN" sz="2400" b="0" i="1" dirty="0" smtClean="0">
                              <a:solidFill>
                                <a:schemeClr val="bg1"/>
                              </a:solidFill>
                              <a:latin typeface="Cambria Math" panose="02040503050406030204" pitchFamily="18" charset="0"/>
                              <a:ea typeface="仿宋_GB2312" panose="02010609030101010101" pitchFamily="49" charset="-122"/>
                            </a:rPr>
                            <m:t>−</m:t>
                          </m:r>
                          <m:r>
                            <a:rPr lang="en-US" altLang="zh-CN" sz="2400" b="0" i="1" dirty="0" smtClean="0">
                              <a:solidFill>
                                <a:schemeClr val="bg1"/>
                              </a:solidFill>
                              <a:latin typeface="Cambria Math" panose="02040503050406030204" pitchFamily="18" charset="0"/>
                              <a:ea typeface="仿宋_GB2312" panose="02010609030101010101" pitchFamily="49" charset="-122"/>
                            </a:rPr>
                            <m:t>𝜎</m:t>
                          </m:r>
                          <m:r>
                            <a:rPr lang="en-US" altLang="zh-CN" sz="2400" b="0" i="1" dirty="0" smtClean="0">
                              <a:solidFill>
                                <a:schemeClr val="bg1"/>
                              </a:solidFill>
                              <a:latin typeface="Cambria Math" panose="02040503050406030204" pitchFamily="18" charset="0"/>
                              <a:ea typeface="仿宋_GB2312" panose="02010609030101010101" pitchFamily="49" charset="-122"/>
                            </a:rPr>
                            <m:t>,</m:t>
                          </m:r>
                          <m:acc>
                            <m:accPr>
                              <m:chr m:val="̅"/>
                              <m:ctrlPr>
                                <a:rPr lang="en-US" altLang="zh-CN" sz="2400" b="0" i="1" dirty="0" smtClean="0">
                                  <a:solidFill>
                                    <a:schemeClr val="bg1"/>
                                  </a:solidFill>
                                  <a:latin typeface="Cambria Math" panose="02040503050406030204" pitchFamily="18" charset="0"/>
                                  <a:ea typeface="仿宋_GB2312" panose="02010609030101010101" pitchFamily="49" charset="-122"/>
                                </a:rPr>
                              </m:ctrlPr>
                            </m:accPr>
                            <m:e>
                              <m:r>
                                <a:rPr lang="en-US" altLang="zh-CN" sz="2400" b="0" i="1" dirty="0" smtClean="0">
                                  <a:solidFill>
                                    <a:schemeClr val="bg1"/>
                                  </a:solidFill>
                                  <a:latin typeface="Cambria Math" panose="02040503050406030204" pitchFamily="18" charset="0"/>
                                  <a:ea typeface="仿宋_GB2312" panose="02010609030101010101" pitchFamily="49" charset="-122"/>
                                </a:rPr>
                                <m:t>𝑁</m:t>
                              </m:r>
                            </m:e>
                          </m:acc>
                          <m:r>
                            <a:rPr lang="en-US" altLang="zh-CN" sz="2400" b="0" i="1" dirty="0" smtClean="0">
                              <a:solidFill>
                                <a:schemeClr val="bg1"/>
                              </a:solidFill>
                              <a:latin typeface="Cambria Math" panose="02040503050406030204" pitchFamily="18" charset="0"/>
                              <a:ea typeface="仿宋_GB2312" panose="02010609030101010101" pitchFamily="49" charset="-122"/>
                            </a:rPr>
                            <m:t>+</m:t>
                          </m:r>
                          <m:r>
                            <a:rPr lang="en-US" altLang="zh-CN" sz="2400" b="0" i="1" dirty="0" smtClean="0">
                              <a:solidFill>
                                <a:schemeClr val="bg1"/>
                              </a:solidFill>
                              <a:latin typeface="Cambria Math" panose="02040503050406030204" pitchFamily="18" charset="0"/>
                              <a:ea typeface="仿宋_GB2312" panose="02010609030101010101" pitchFamily="49" charset="-122"/>
                            </a:rPr>
                            <m:t>𝜎</m:t>
                          </m:r>
                        </m:e>
                      </m:d>
                    </m:oMath>
                  </m:oMathPara>
                </a14:m>
                <a:endParaRPr lang="zh-CN" altLang="en-US" dirty="0">
                  <a:solidFill>
                    <a:schemeClr val="bg1"/>
                  </a:solidFill>
                </a:endParaRPr>
              </a:p>
            </p:txBody>
          </p:sp>
        </mc:Choice>
        <mc:Fallback xmlns="">
          <p:sp>
            <p:nvSpPr>
              <p:cNvPr id="37" name="文本框 36">
                <a:extLst>
                  <a:ext uri="{FF2B5EF4-FFF2-40B4-BE49-F238E27FC236}">
                    <a16:creationId xmlns:a16="http://schemas.microsoft.com/office/drawing/2014/main" id="{10C3667E-F47B-947F-7E15-6B7BAD82F627}"/>
                  </a:ext>
                </a:extLst>
              </p:cNvPr>
              <p:cNvSpPr txBox="1">
                <a:spLocks noRot="1" noChangeAspect="1" noMove="1" noResize="1" noEditPoints="1" noAdjustHandles="1" noChangeArrowheads="1" noChangeShapeType="1" noTextEdit="1"/>
              </p:cNvSpPr>
              <p:nvPr/>
            </p:nvSpPr>
            <p:spPr>
              <a:xfrm>
                <a:off x="2616360" y="1594800"/>
                <a:ext cx="3767665" cy="461665"/>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3DE9522A-032D-6ED2-7279-C078C8221FC5}"/>
                  </a:ext>
                </a:extLst>
              </p:cNvPr>
              <p:cNvSpPr txBox="1"/>
              <p:nvPr/>
            </p:nvSpPr>
            <p:spPr>
              <a:xfrm>
                <a:off x="9029269" y="5605986"/>
                <a:ext cx="252887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solidFill>
                            <a:schemeClr val="bg1"/>
                          </a:solidFill>
                          <a:latin typeface="Cambria Math" panose="02040503050406030204" pitchFamily="18" charset="0"/>
                          <a:ea typeface="仿宋_GB2312" panose="02010609030101010101" pitchFamily="49" charset="-122"/>
                        </a:rPr>
                        <m:t>𝑁</m:t>
                      </m:r>
                      <m:r>
                        <a:rPr lang="en-US" altLang="zh-CN" sz="2400" b="0" i="1" dirty="0" smtClean="0">
                          <a:solidFill>
                            <a:schemeClr val="bg1"/>
                          </a:solidFill>
                          <a:latin typeface="Cambria Math" panose="02040503050406030204" pitchFamily="18" charset="0"/>
                          <a:ea typeface="仿宋_GB2312" panose="02010609030101010101" pitchFamily="49" charset="-122"/>
                        </a:rPr>
                        <m:t>=</m:t>
                      </m:r>
                      <m:d>
                        <m:dPr>
                          <m:ctrlPr>
                            <a:rPr lang="en-US" altLang="zh-CN" sz="2400" i="1" dirty="0" smtClean="0">
                              <a:solidFill>
                                <a:schemeClr val="bg1"/>
                              </a:solidFill>
                              <a:latin typeface="Cambria Math" panose="02040503050406030204" pitchFamily="18" charset="0"/>
                              <a:ea typeface="仿宋_GB2312" panose="02010609030101010101" pitchFamily="49" charset="-122"/>
                            </a:rPr>
                          </m:ctrlPr>
                        </m:dPr>
                        <m:e>
                          <m:acc>
                            <m:accPr>
                              <m:chr m:val="̅"/>
                              <m:ctrlPr>
                                <a:rPr lang="en-US" altLang="zh-CN" sz="2400" i="1" dirty="0" smtClean="0">
                                  <a:solidFill>
                                    <a:schemeClr val="bg1"/>
                                  </a:solidFill>
                                  <a:latin typeface="Cambria Math" panose="02040503050406030204" pitchFamily="18" charset="0"/>
                                  <a:ea typeface="仿宋_GB2312" panose="02010609030101010101" pitchFamily="49" charset="-122"/>
                                </a:rPr>
                              </m:ctrlPr>
                            </m:accPr>
                            <m:e>
                              <m:r>
                                <a:rPr lang="en-US" altLang="zh-CN" sz="2400" b="0" i="1" dirty="0" smtClean="0">
                                  <a:solidFill>
                                    <a:schemeClr val="bg1"/>
                                  </a:solidFill>
                                  <a:latin typeface="Cambria Math" panose="02040503050406030204" pitchFamily="18" charset="0"/>
                                  <a:ea typeface="仿宋_GB2312" panose="02010609030101010101" pitchFamily="49" charset="-122"/>
                                </a:rPr>
                                <m:t>𝑁</m:t>
                              </m:r>
                            </m:e>
                          </m:acc>
                          <m:r>
                            <a:rPr lang="en-US" altLang="zh-CN" sz="2400" b="0" i="1" dirty="0" smtClean="0">
                              <a:solidFill>
                                <a:schemeClr val="bg1"/>
                              </a:solidFill>
                              <a:latin typeface="Cambria Math" panose="02040503050406030204" pitchFamily="18" charset="0"/>
                              <a:ea typeface="仿宋_GB2312" panose="02010609030101010101" pitchFamily="49" charset="-122"/>
                            </a:rPr>
                            <m:t>±</m:t>
                          </m:r>
                          <m:r>
                            <a:rPr lang="en-US" altLang="zh-CN" sz="2400" b="0" i="1" dirty="0" smtClean="0">
                              <a:solidFill>
                                <a:schemeClr val="bg1"/>
                              </a:solidFill>
                              <a:latin typeface="Cambria Math" panose="02040503050406030204" pitchFamily="18" charset="0"/>
                              <a:ea typeface="仿宋_GB2312" panose="02010609030101010101" pitchFamily="49" charset="-122"/>
                            </a:rPr>
                            <m:t>𝜎</m:t>
                          </m:r>
                        </m:e>
                      </m:d>
                      <m:r>
                        <a:rPr lang="en-US" altLang="zh-CN" sz="2400" b="0" i="1" dirty="0" smtClean="0">
                          <a:solidFill>
                            <a:schemeClr val="bg1"/>
                          </a:solidFill>
                          <a:latin typeface="Cambria Math" panose="02040503050406030204" pitchFamily="18" charset="0"/>
                          <a:ea typeface="仿宋_GB2312" panose="02010609030101010101" pitchFamily="49" charset="-122"/>
                        </a:rPr>
                        <m:t> </m:t>
                      </m:r>
                      <m:r>
                        <m:rPr>
                          <m:sty m:val="p"/>
                        </m:rPr>
                        <a:rPr lang="en-US" altLang="zh-CN" sz="2400" b="0" i="0" dirty="0" smtClean="0">
                          <a:solidFill>
                            <a:schemeClr val="bg1"/>
                          </a:solidFill>
                          <a:latin typeface="Cambria Math" panose="02040503050406030204" pitchFamily="18" charset="0"/>
                          <a:ea typeface="仿宋_GB2312" panose="02010609030101010101" pitchFamily="49" charset="-122"/>
                        </a:rPr>
                        <m:t>unit</m:t>
                      </m:r>
                    </m:oMath>
                  </m:oMathPara>
                </a14:m>
                <a:endParaRPr lang="zh-CN" altLang="en-US" dirty="0">
                  <a:solidFill>
                    <a:schemeClr val="bg1"/>
                  </a:solidFill>
                </a:endParaRPr>
              </a:p>
            </p:txBody>
          </p:sp>
        </mc:Choice>
        <mc:Fallback xmlns="">
          <p:sp>
            <p:nvSpPr>
              <p:cNvPr id="43" name="文本框 42">
                <a:extLst>
                  <a:ext uri="{FF2B5EF4-FFF2-40B4-BE49-F238E27FC236}">
                    <a16:creationId xmlns:a16="http://schemas.microsoft.com/office/drawing/2014/main" id="{3DE9522A-032D-6ED2-7279-C078C8221FC5}"/>
                  </a:ext>
                </a:extLst>
              </p:cNvPr>
              <p:cNvSpPr txBox="1">
                <a:spLocks noRot="1" noChangeAspect="1" noMove="1" noResize="1" noEditPoints="1" noAdjustHandles="1" noChangeArrowheads="1" noChangeShapeType="1" noTextEdit="1"/>
              </p:cNvSpPr>
              <p:nvPr/>
            </p:nvSpPr>
            <p:spPr>
              <a:xfrm>
                <a:off x="9029269" y="5605986"/>
                <a:ext cx="2528872" cy="461665"/>
              </a:xfrm>
              <a:prstGeom prst="rect">
                <a:avLst/>
              </a:prstGeom>
              <a:blipFill>
                <a:blip r:embed="rId10"/>
                <a:stretch>
                  <a:fillRect b="-21622"/>
                </a:stretch>
              </a:blipFill>
            </p:spPr>
            <p:txBody>
              <a:bodyPr/>
              <a:lstStyle/>
              <a:p>
                <a:r>
                  <a:rPr lang="zh-CN" altLang="en-US">
                    <a:noFill/>
                  </a:rPr>
                  <a:t> </a:t>
                </a:r>
              </a:p>
            </p:txBody>
          </p:sp>
        </mc:Fallback>
      </mc:AlternateContent>
      <p:sp>
        <p:nvSpPr>
          <p:cNvPr id="44" name="右箭头 43">
            <a:extLst>
              <a:ext uri="{FF2B5EF4-FFF2-40B4-BE49-F238E27FC236}">
                <a16:creationId xmlns:a16="http://schemas.microsoft.com/office/drawing/2014/main" id="{8B171889-42C3-9285-9E92-4E4812B95DA7}"/>
              </a:ext>
            </a:extLst>
          </p:cNvPr>
          <p:cNvSpPr/>
          <p:nvPr/>
        </p:nvSpPr>
        <p:spPr>
          <a:xfrm>
            <a:off x="8523103" y="5693277"/>
            <a:ext cx="432048" cy="357177"/>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1191DA24-5A13-568D-CC14-0E199A809676}"/>
              </a:ext>
            </a:extLst>
          </p:cNvPr>
          <p:cNvSpPr txBox="1">
            <a:spLocks/>
          </p:cNvSpPr>
          <p:nvPr/>
        </p:nvSpPr>
        <p:spPr>
          <a:xfrm>
            <a:off x="0" y="288863"/>
            <a:ext cx="2569934" cy="569387"/>
          </a:xfrm>
          <a:prstGeom prst="rect">
            <a:avLst/>
          </a:prstGeom>
          <a:noFill/>
        </p:spPr>
        <p:txBody>
          <a:bodyPr wrap="none" rtlCol="0">
            <a:spAutoFit/>
          </a:bodyPr>
          <a:lstStyle>
            <a:defPPr>
              <a:defRPr lang="zh-CN"/>
            </a:defPPr>
            <a:lvl1pPr>
              <a:defRPr sz="3100">
                <a:solidFill>
                  <a:srgbClr val="003366"/>
                </a:solidFill>
                <a:latin typeface="Microsoft YaHei" panose="020B0503020204020204" pitchFamily="34" charset="-122"/>
                <a:ea typeface="Microsoft YaHei" panose="020B0503020204020204" pitchFamily="34" charset="-122"/>
              </a:defRPr>
            </a:lvl1pPr>
          </a:lstStyle>
          <a:p>
            <a:r>
              <a:rPr lang="zh-CN" altLang="en-US" dirty="0"/>
              <a:t>不确定度总结</a:t>
            </a:r>
          </a:p>
        </p:txBody>
      </p:sp>
      <p:cxnSp>
        <p:nvCxnSpPr>
          <p:cNvPr id="4" name="直线连接符 3">
            <a:extLst>
              <a:ext uri="{FF2B5EF4-FFF2-40B4-BE49-F238E27FC236}">
                <a16:creationId xmlns:a16="http://schemas.microsoft.com/office/drawing/2014/main" id="{592DD1CB-EC5A-9854-6E2F-D5705A1CBDCA}"/>
              </a:ext>
            </a:extLst>
          </p:cNvPr>
          <p:cNvCxnSpPr>
            <a:cxnSpLocks/>
          </p:cNvCxnSpPr>
          <p:nvPr/>
        </p:nvCxnSpPr>
        <p:spPr>
          <a:xfrm>
            <a:off x="0" y="946828"/>
            <a:ext cx="12192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094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9" grpId="0"/>
      <p:bldP spid="41" grpId="0" animBg="1"/>
      <p:bldP spid="46" grpId="0"/>
      <p:bldP spid="60" grpId="0" animBg="1"/>
      <p:bldP spid="3" grpId="0"/>
      <p:bldP spid="17" grpId="0"/>
      <p:bldP spid="18" grpId="0"/>
      <p:bldP spid="19" grpId="0"/>
      <p:bldP spid="20" grpId="0"/>
      <p:bldP spid="21" grpId="0"/>
      <p:bldP spid="22" grpId="0" animBg="1"/>
      <p:bldP spid="23" grpId="0"/>
      <p:bldP spid="26" grpId="0"/>
      <p:bldP spid="37" grpId="0"/>
      <p:bldP spid="43" grpId="0"/>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表格 2">
                <a:extLst>
                  <a:ext uri="{FF2B5EF4-FFF2-40B4-BE49-F238E27FC236}">
                    <a16:creationId xmlns:a16="http://schemas.microsoft.com/office/drawing/2014/main" id="{05F15673-9391-D5A7-16C1-EB0D39862AAA}"/>
                  </a:ext>
                </a:extLst>
              </p:cNvPr>
              <p:cNvGraphicFramePr>
                <a:graphicFrameLocks noGrp="1"/>
              </p:cNvGraphicFramePr>
              <p:nvPr>
                <p:extLst>
                  <p:ext uri="{D42A27DB-BD31-4B8C-83A1-F6EECF244321}">
                    <p14:modId xmlns:p14="http://schemas.microsoft.com/office/powerpoint/2010/main" val="860376021"/>
                  </p:ext>
                </p:extLst>
              </p:nvPr>
            </p:nvGraphicFramePr>
            <p:xfrm>
              <a:off x="390374" y="1604794"/>
              <a:ext cx="11411252" cy="3997032"/>
            </p:xfrm>
            <a:graphic>
              <a:graphicData uri="http://schemas.openxmlformats.org/drawingml/2006/table">
                <a:tbl>
                  <a:tblPr firstRow="1" bandRow="1">
                    <a:tableStyleId>{6E25E649-3F16-4E02-A733-19D2CDBF48F0}</a:tableStyleId>
                  </a:tblPr>
                  <a:tblGrid>
                    <a:gridCol w="864096">
                      <a:extLst>
                        <a:ext uri="{9D8B030D-6E8A-4147-A177-3AD203B41FA5}">
                          <a16:colId xmlns:a16="http://schemas.microsoft.com/office/drawing/2014/main" val="1359575331"/>
                        </a:ext>
                      </a:extLst>
                    </a:gridCol>
                    <a:gridCol w="936104">
                      <a:extLst>
                        <a:ext uri="{9D8B030D-6E8A-4147-A177-3AD203B41FA5}">
                          <a16:colId xmlns:a16="http://schemas.microsoft.com/office/drawing/2014/main" val="4089907040"/>
                        </a:ext>
                      </a:extLst>
                    </a:gridCol>
                    <a:gridCol w="864096">
                      <a:extLst>
                        <a:ext uri="{9D8B030D-6E8A-4147-A177-3AD203B41FA5}">
                          <a16:colId xmlns:a16="http://schemas.microsoft.com/office/drawing/2014/main" val="698377995"/>
                        </a:ext>
                      </a:extLst>
                    </a:gridCol>
                    <a:gridCol w="1080120">
                      <a:extLst>
                        <a:ext uri="{9D8B030D-6E8A-4147-A177-3AD203B41FA5}">
                          <a16:colId xmlns:a16="http://schemas.microsoft.com/office/drawing/2014/main" val="1529718677"/>
                        </a:ext>
                      </a:extLst>
                    </a:gridCol>
                    <a:gridCol w="1120838">
                      <a:extLst>
                        <a:ext uri="{9D8B030D-6E8A-4147-A177-3AD203B41FA5}">
                          <a16:colId xmlns:a16="http://schemas.microsoft.com/office/drawing/2014/main" val="4158030763"/>
                        </a:ext>
                      </a:extLst>
                    </a:gridCol>
                    <a:gridCol w="1615466">
                      <a:extLst>
                        <a:ext uri="{9D8B030D-6E8A-4147-A177-3AD203B41FA5}">
                          <a16:colId xmlns:a16="http://schemas.microsoft.com/office/drawing/2014/main" val="400862287"/>
                        </a:ext>
                      </a:extLst>
                    </a:gridCol>
                    <a:gridCol w="1467242">
                      <a:extLst>
                        <a:ext uri="{9D8B030D-6E8A-4147-A177-3AD203B41FA5}">
                          <a16:colId xmlns:a16="http://schemas.microsoft.com/office/drawing/2014/main" val="715120420"/>
                        </a:ext>
                      </a:extLst>
                    </a:gridCol>
                    <a:gridCol w="1897380">
                      <a:extLst>
                        <a:ext uri="{9D8B030D-6E8A-4147-A177-3AD203B41FA5}">
                          <a16:colId xmlns:a16="http://schemas.microsoft.com/office/drawing/2014/main" val="955745190"/>
                        </a:ext>
                      </a:extLst>
                    </a:gridCol>
                    <a:gridCol w="1565910">
                      <a:extLst>
                        <a:ext uri="{9D8B030D-6E8A-4147-A177-3AD203B41FA5}">
                          <a16:colId xmlns:a16="http://schemas.microsoft.com/office/drawing/2014/main" val="1700194979"/>
                        </a:ext>
                      </a:extLst>
                    </a:gridCol>
                  </a:tblGrid>
                  <a:tr h="936104">
                    <a:tc>
                      <a:txBody>
                        <a:bodyPr/>
                        <a:lstStyle/>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仪器</a:t>
                          </a:r>
                        </a:p>
                      </a:txBody>
                      <a:tcPr anchor="ctr"/>
                    </a:tc>
                    <a:tc>
                      <a:txBody>
                        <a:bodyPr/>
                        <a:lstStyle/>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电流表</a:t>
                          </a:r>
                        </a:p>
                      </a:txBody>
                      <a:tcPr anchor="ctr"/>
                    </a:tc>
                    <a:tc>
                      <a:txBody>
                        <a:bodyPr/>
                        <a:lstStyle/>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电压表</a:t>
                          </a:r>
                        </a:p>
                      </a:txBody>
                      <a:tcPr anchor="ctr"/>
                    </a:tc>
                    <a:tc>
                      <a:txBody>
                        <a:bodyPr/>
                        <a:lstStyle/>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电阻箱</a:t>
                          </a:r>
                        </a:p>
                      </a:txBody>
                      <a:tcPr anchor="ctr"/>
                    </a:tc>
                    <a:tc>
                      <a:txBody>
                        <a:bodyPr/>
                        <a:lstStyle/>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钢直尺</a:t>
                          </a:r>
                        </a:p>
                      </a:txBody>
                      <a:tcPr anchor="ctr"/>
                    </a:tc>
                    <a:tc>
                      <a:txBody>
                        <a:bodyPr/>
                        <a:lstStyle/>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钢卷尺</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i="0" dirty="0">
                              <a:latin typeface="Times New Roman" panose="02020603050405020304" pitchFamily="18" charset="0"/>
                              <a:ea typeface="Microsoft YaHei" panose="020B0503020204020204" pitchFamily="34" charset="-122"/>
                              <a:cs typeface="Times New Roman" panose="02020603050405020304" pitchFamily="18" charset="0"/>
                            </a:rPr>
                            <a:t>3½</a:t>
                          </a: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位数字万用表</a:t>
                          </a:r>
                        </a:p>
                      </a:txBody>
                      <a:tcPr anchor="ctr"/>
                    </a:tc>
                    <a:tc>
                      <a:txBody>
                        <a:bodyPr/>
                        <a:lstStyle/>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可估读仪器</a:t>
                          </a:r>
                        </a:p>
                      </a:txBody>
                      <a:tcPr anchor="ctr"/>
                    </a:tc>
                    <a:tc>
                      <a:txBody>
                        <a:bodyPr/>
                        <a:lstStyle/>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不可估读</a:t>
                          </a:r>
                          <a:endParaRPr lang="en-US" altLang="zh-CN" sz="2400" b="0" i="0" dirty="0">
                            <a:latin typeface="Times New Roman" panose="02020603050405020304" pitchFamily="18" charset="0"/>
                            <a:ea typeface="Microsoft YaHei" panose="020B0503020204020204" pitchFamily="34" charset="-122"/>
                            <a:cs typeface="Times New Roman" panose="02020603050405020304" pitchFamily="18" charset="0"/>
                          </a:endParaRPr>
                        </a:p>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仪器</a:t>
                          </a:r>
                        </a:p>
                      </a:txBody>
                      <a:tcPr anchor="ctr"/>
                    </a:tc>
                    <a:extLst>
                      <a:ext uri="{0D108BD9-81ED-4DB2-BD59-A6C34878D82A}">
                        <a16:rowId xmlns:a16="http://schemas.microsoft.com/office/drawing/2014/main" val="2729827975"/>
                      </a:ext>
                    </a:extLst>
                  </a:tr>
                  <a:tr h="936104">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仪器</a:t>
                          </a:r>
                          <a:endPar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误差</a:t>
                          </a:r>
                        </a:p>
                      </a:txBody>
                      <a:tcPr anchor="ctr"/>
                    </a:tc>
                    <a:tc gridSpan="2">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量程*</a:t>
                          </a:r>
                          <a:endPar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级别</a:t>
                          </a: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a:t>
                          </a:r>
                        </a:p>
                      </a:txBody>
                      <a:tcPr anchor="ctr"/>
                    </a:tc>
                    <a:tc hMerge="1">
                      <a:txBody>
                        <a:bodyPr/>
                        <a:lstStyle/>
                        <a:p>
                          <a:endParaRPr lang="zh-CN" altLang="en-US"/>
                        </a:p>
                      </a:txBody>
                      <a:tcP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读数*级别</a:t>
                          </a: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2400" b="0" i="0" dirty="0" smtClean="0">
                                    <a:solidFill>
                                      <a:srgbClr val="002060"/>
                                    </a:solidFill>
                                    <a:latin typeface="Cambria Math" panose="02040503050406030204" pitchFamily="18" charset="0"/>
                                  </a:rPr>
                                  <m:t>0.15</m:t>
                                </m:r>
                                <m:r>
                                  <a:rPr lang="zh-CN" altLang="en-US" sz="2400" b="0" i="0" dirty="0" smtClean="0">
                                    <a:solidFill>
                                      <a:srgbClr val="002060"/>
                                    </a:solidFill>
                                    <a:latin typeface="Cambria Math" panose="02040503050406030204" pitchFamily="18" charset="0"/>
                                  </a:rPr>
                                  <m:t> </m:t>
                                </m:r>
                              </m:oMath>
                            </m:oMathPara>
                          </a14:m>
                          <a:endPar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m:rPr>
                                    <m:sty m:val="p"/>
                                  </m:rPr>
                                  <a:rPr lang="en-US" altLang="zh-CN" sz="2400" b="0" i="0" dirty="0" smtClean="0">
                                    <a:solidFill>
                                      <a:srgbClr val="002060"/>
                                    </a:solidFill>
                                    <a:latin typeface="Cambria Math" panose="02040503050406030204" pitchFamily="18" charset="0"/>
                                  </a:rPr>
                                  <m:t>mm</m:t>
                                </m:r>
                              </m:oMath>
                            </m:oMathPara>
                          </a14:m>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2400" b="0" i="0" dirty="0" smtClean="0">
                                    <a:solidFill>
                                      <a:srgbClr val="002060"/>
                                    </a:solidFill>
                                    <a:latin typeface="Cambria Math" panose="02040503050406030204" pitchFamily="18" charset="0"/>
                                  </a:rPr>
                                  <m:t>  (0.2∗</m:t>
                                </m:r>
                                <m:r>
                                  <m:rPr>
                                    <m:sty m:val="p"/>
                                  </m:rPr>
                                  <a:rPr lang="en-US" altLang="zh-CN" sz="2400" b="0" i="0" dirty="0" smtClean="0">
                                    <a:solidFill>
                                      <a:srgbClr val="002060"/>
                                    </a:solidFill>
                                    <a:latin typeface="Cambria Math" panose="02040503050406030204" pitchFamily="18" charset="0"/>
                                  </a:rPr>
                                  <m:t>L</m:t>
                                </m:r>
                                <m:r>
                                  <a:rPr lang="en-US" altLang="zh-CN" sz="2400" b="0" i="0" dirty="0" smtClean="0">
                                    <a:solidFill>
                                      <a:srgbClr val="002060"/>
                                    </a:solidFill>
                                    <a:latin typeface="Cambria Math" panose="02040503050406030204" pitchFamily="18" charset="0"/>
                                  </a:rPr>
                                  <m:t>+0.3)</m:t>
                                </m:r>
                                <m:r>
                                  <m:rPr>
                                    <m:sty m:val="p"/>
                                  </m:rPr>
                                  <a:rPr lang="en-US" altLang="zh-CN" sz="2400" b="0" i="0" dirty="0" smtClean="0">
                                    <a:solidFill>
                                      <a:srgbClr val="002060"/>
                                    </a:solidFill>
                                    <a:latin typeface="Cambria Math" panose="02040503050406030204" pitchFamily="18" charset="0"/>
                                  </a:rPr>
                                  <m:t>mm</m:t>
                                </m:r>
                              </m:oMath>
                            </m:oMathPara>
                          </a14:m>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U*0.5%+</a:t>
                          </a:r>
                        </a:p>
                        <a:p>
                          <a:pPr algn="ct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个字</a:t>
                          </a:r>
                        </a:p>
                      </a:txBody>
                      <a:tcPr anchor="ct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最小分度</a:t>
                          </a: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/2</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最小分度</a:t>
                          </a:r>
                        </a:p>
                      </a:txBody>
                      <a:tcPr anchor="ctr"/>
                    </a:tc>
                    <a:extLst>
                      <a:ext uri="{0D108BD9-81ED-4DB2-BD59-A6C34878D82A}">
                        <a16:rowId xmlns:a16="http://schemas.microsoft.com/office/drawing/2014/main" val="3565284275"/>
                      </a:ext>
                    </a:extLst>
                  </a:tr>
                  <a:tr h="936104">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估读</a:t>
                          </a:r>
                          <a:endPar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误差</a:t>
                          </a: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最小分度</a:t>
                          </a: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/5</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hMerge="1">
                      <a:txBody>
                        <a:bodyPr/>
                        <a:lstStyle/>
                        <a:p>
                          <a:endParaRPr lang="zh-CN" altLang="en-US" sz="2800" dirty="0"/>
                        </a:p>
                      </a:txBody>
                      <a:tcPr/>
                    </a:tc>
                    <a:tc>
                      <a:txBody>
                        <a:bodyPr/>
                        <a:lstStyle/>
                        <a:p>
                          <a:pPr algn="ct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0</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最小分度</a:t>
                          </a: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/5</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最小分</a:t>
                          </a:r>
                          <a:endPar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度</a:t>
                          </a: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/5</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0</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最小分度</a:t>
                          </a: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/5</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0</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extLst>
                      <a:ext uri="{0D108BD9-81ED-4DB2-BD59-A6C34878D82A}">
                        <a16:rowId xmlns:a16="http://schemas.microsoft.com/office/drawing/2014/main" val="3701912924"/>
                      </a:ext>
                    </a:extLst>
                  </a:tr>
                  <a:tr h="339163">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备注</a:t>
                          </a: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altLang="zh-CN" sz="2400" b="0" i="0" smtClean="0">
                                  <a:solidFill>
                                    <a:srgbClr val="002060"/>
                                  </a:solidFill>
                                  <a:latin typeface="Cambria Math" panose="02040503050406030204" pitchFamily="18" charset="0"/>
                                </a:rPr>
                                <m:t>Δ</m:t>
                              </m:r>
                              <m:r>
                                <a:rPr lang="zh-CN" altLang="en-US" sz="2400" b="0" i="0" baseline="-25000" smtClean="0">
                                  <a:solidFill>
                                    <a:srgbClr val="002060"/>
                                  </a:solidFill>
                                  <a:latin typeface="Cambria Math" panose="02040503050406030204" pitchFamily="18" charset="0"/>
                                </a:rPr>
                                <m:t>估</m:t>
                              </m:r>
                              <m:r>
                                <a:rPr lang="en-US" altLang="zh-CN" sz="2400" b="0" i="0" smtClean="0">
                                  <a:solidFill>
                                    <a:srgbClr val="002060"/>
                                  </a:solidFill>
                                  <a:latin typeface="Cambria Math" panose="02040503050406030204" pitchFamily="18" charset="0"/>
                                </a:rPr>
                                <m:t>&lt;</m:t>
                              </m:r>
                              <m:r>
                                <m:rPr>
                                  <m:sty m:val="p"/>
                                </m:rPr>
                                <a:rPr lang="en-US" altLang="zh-CN" sz="2400" b="0" i="0" smtClean="0">
                                  <a:solidFill>
                                    <a:srgbClr val="002060"/>
                                  </a:solidFill>
                                  <a:latin typeface="Cambria Math" panose="02040503050406030204" pitchFamily="18" charset="0"/>
                                </a:rPr>
                                <m:t>Δ</m:t>
                              </m:r>
                              <m:r>
                                <a:rPr lang="zh-CN" altLang="en-US" sz="2400" b="0" i="0" baseline="-25000" smtClean="0">
                                  <a:solidFill>
                                    <a:srgbClr val="002060"/>
                                  </a:solidFill>
                                  <a:latin typeface="Cambria Math" panose="02040503050406030204" pitchFamily="18" charset="0"/>
                                </a:rPr>
                                <m:t>仪</m:t>
                              </m:r>
                              <m:r>
                                <a:rPr lang="en-US" altLang="zh-CN" sz="2400" b="0" i="0" smtClean="0">
                                  <a:solidFill>
                                    <a:srgbClr val="002060"/>
                                  </a:solidFill>
                                  <a:latin typeface="Cambria Math" panose="02040503050406030204" pitchFamily="18" charset="0"/>
                                </a:rPr>
                                <m:t>/3</m:t>
                              </m:r>
                            </m:oMath>
                          </a14:m>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可忽略</a:t>
                          </a:r>
                        </a:p>
                      </a:txBody>
                      <a:tcPr anchor="ctr"/>
                    </a:tc>
                    <a:tc hMerge="1">
                      <a:txBody>
                        <a:bodyPr/>
                        <a:lstStyle/>
                        <a:p>
                          <a:endParaRPr lang="zh-CN" altLang="en-US" sz="2800" dirty="0"/>
                        </a:p>
                      </a:txBody>
                      <a:tcP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无</a:t>
                          </a:r>
                        </a:p>
                      </a:txBody>
                      <a:tcPr anchor="ct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国标</a:t>
                          </a:r>
                        </a:p>
                      </a:txBody>
                      <a:tcPr anchor="ctr"/>
                    </a:tc>
                    <a:tc>
                      <a:txBody>
                        <a:bodyPr/>
                        <a:lstStyle/>
                        <a:p>
                          <a:pPr algn="ct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L</a:t>
                          </a: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以</a:t>
                          </a: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m</a:t>
                          </a: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为单位</a:t>
                          </a:r>
                          <a:endPar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电压挡</a:t>
                          </a:r>
                        </a:p>
                      </a:txBody>
                      <a:tcPr anchor="ct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读数显微镜、螺旋测微计等</a:t>
                          </a:r>
                        </a:p>
                      </a:txBody>
                      <a:tcPr anchor="ct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数字秒表、游标卡尺、分光计等</a:t>
                          </a:r>
                        </a:p>
                      </a:txBody>
                      <a:tcPr anchor="ctr"/>
                    </a:tc>
                    <a:extLst>
                      <a:ext uri="{0D108BD9-81ED-4DB2-BD59-A6C34878D82A}">
                        <a16:rowId xmlns:a16="http://schemas.microsoft.com/office/drawing/2014/main" val="2859619106"/>
                      </a:ext>
                    </a:extLst>
                  </a:tr>
                </a:tbl>
              </a:graphicData>
            </a:graphic>
          </p:graphicFrame>
        </mc:Choice>
        <mc:Fallback xmlns="">
          <p:graphicFrame>
            <p:nvGraphicFramePr>
              <p:cNvPr id="2" name="表格 2">
                <a:extLst>
                  <a:ext uri="{FF2B5EF4-FFF2-40B4-BE49-F238E27FC236}">
                    <a16:creationId xmlns:a16="http://schemas.microsoft.com/office/drawing/2014/main" id="{05F15673-9391-D5A7-16C1-EB0D39862AAA}"/>
                  </a:ext>
                </a:extLst>
              </p:cNvPr>
              <p:cNvGraphicFramePr>
                <a:graphicFrameLocks noGrp="1"/>
              </p:cNvGraphicFramePr>
              <p:nvPr>
                <p:extLst>
                  <p:ext uri="{D42A27DB-BD31-4B8C-83A1-F6EECF244321}">
                    <p14:modId xmlns:p14="http://schemas.microsoft.com/office/powerpoint/2010/main" val="860376021"/>
                  </p:ext>
                </p:extLst>
              </p:nvPr>
            </p:nvGraphicFramePr>
            <p:xfrm>
              <a:off x="390374" y="1604794"/>
              <a:ext cx="11411252" cy="3997032"/>
            </p:xfrm>
            <a:graphic>
              <a:graphicData uri="http://schemas.openxmlformats.org/drawingml/2006/table">
                <a:tbl>
                  <a:tblPr firstRow="1" bandRow="1">
                    <a:tableStyleId>{6E25E649-3F16-4E02-A733-19D2CDBF48F0}</a:tableStyleId>
                  </a:tblPr>
                  <a:tblGrid>
                    <a:gridCol w="864096">
                      <a:extLst>
                        <a:ext uri="{9D8B030D-6E8A-4147-A177-3AD203B41FA5}">
                          <a16:colId xmlns:a16="http://schemas.microsoft.com/office/drawing/2014/main" val="1359575331"/>
                        </a:ext>
                      </a:extLst>
                    </a:gridCol>
                    <a:gridCol w="936104">
                      <a:extLst>
                        <a:ext uri="{9D8B030D-6E8A-4147-A177-3AD203B41FA5}">
                          <a16:colId xmlns:a16="http://schemas.microsoft.com/office/drawing/2014/main" val="4089907040"/>
                        </a:ext>
                      </a:extLst>
                    </a:gridCol>
                    <a:gridCol w="864096">
                      <a:extLst>
                        <a:ext uri="{9D8B030D-6E8A-4147-A177-3AD203B41FA5}">
                          <a16:colId xmlns:a16="http://schemas.microsoft.com/office/drawing/2014/main" val="698377995"/>
                        </a:ext>
                      </a:extLst>
                    </a:gridCol>
                    <a:gridCol w="1080120">
                      <a:extLst>
                        <a:ext uri="{9D8B030D-6E8A-4147-A177-3AD203B41FA5}">
                          <a16:colId xmlns:a16="http://schemas.microsoft.com/office/drawing/2014/main" val="1529718677"/>
                        </a:ext>
                      </a:extLst>
                    </a:gridCol>
                    <a:gridCol w="1120838">
                      <a:extLst>
                        <a:ext uri="{9D8B030D-6E8A-4147-A177-3AD203B41FA5}">
                          <a16:colId xmlns:a16="http://schemas.microsoft.com/office/drawing/2014/main" val="4158030763"/>
                        </a:ext>
                      </a:extLst>
                    </a:gridCol>
                    <a:gridCol w="1615466">
                      <a:extLst>
                        <a:ext uri="{9D8B030D-6E8A-4147-A177-3AD203B41FA5}">
                          <a16:colId xmlns:a16="http://schemas.microsoft.com/office/drawing/2014/main" val="400862287"/>
                        </a:ext>
                      </a:extLst>
                    </a:gridCol>
                    <a:gridCol w="1467242">
                      <a:extLst>
                        <a:ext uri="{9D8B030D-6E8A-4147-A177-3AD203B41FA5}">
                          <a16:colId xmlns:a16="http://schemas.microsoft.com/office/drawing/2014/main" val="715120420"/>
                        </a:ext>
                      </a:extLst>
                    </a:gridCol>
                    <a:gridCol w="1897380">
                      <a:extLst>
                        <a:ext uri="{9D8B030D-6E8A-4147-A177-3AD203B41FA5}">
                          <a16:colId xmlns:a16="http://schemas.microsoft.com/office/drawing/2014/main" val="955745190"/>
                        </a:ext>
                      </a:extLst>
                    </a:gridCol>
                    <a:gridCol w="1565910">
                      <a:extLst>
                        <a:ext uri="{9D8B030D-6E8A-4147-A177-3AD203B41FA5}">
                          <a16:colId xmlns:a16="http://schemas.microsoft.com/office/drawing/2014/main" val="1700194979"/>
                        </a:ext>
                      </a:extLst>
                    </a:gridCol>
                  </a:tblGrid>
                  <a:tr h="936104">
                    <a:tc>
                      <a:txBody>
                        <a:bodyPr/>
                        <a:lstStyle/>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仪器</a:t>
                          </a:r>
                        </a:p>
                      </a:txBody>
                      <a:tcPr anchor="ctr"/>
                    </a:tc>
                    <a:tc>
                      <a:txBody>
                        <a:bodyPr/>
                        <a:lstStyle/>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电流表</a:t>
                          </a:r>
                        </a:p>
                      </a:txBody>
                      <a:tcPr anchor="ctr"/>
                    </a:tc>
                    <a:tc>
                      <a:txBody>
                        <a:bodyPr/>
                        <a:lstStyle/>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电压表</a:t>
                          </a:r>
                        </a:p>
                      </a:txBody>
                      <a:tcPr anchor="ctr"/>
                    </a:tc>
                    <a:tc>
                      <a:txBody>
                        <a:bodyPr/>
                        <a:lstStyle/>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电阻箱</a:t>
                          </a:r>
                        </a:p>
                      </a:txBody>
                      <a:tcPr anchor="ctr"/>
                    </a:tc>
                    <a:tc>
                      <a:txBody>
                        <a:bodyPr/>
                        <a:lstStyle/>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钢直尺</a:t>
                          </a:r>
                        </a:p>
                      </a:txBody>
                      <a:tcPr anchor="ctr"/>
                    </a:tc>
                    <a:tc>
                      <a:txBody>
                        <a:bodyPr/>
                        <a:lstStyle/>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钢卷尺</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0" i="0" dirty="0">
                              <a:latin typeface="Times New Roman" panose="02020603050405020304" pitchFamily="18" charset="0"/>
                              <a:ea typeface="Microsoft YaHei" panose="020B0503020204020204" pitchFamily="34" charset="-122"/>
                              <a:cs typeface="Times New Roman" panose="02020603050405020304" pitchFamily="18" charset="0"/>
                            </a:rPr>
                            <a:t>3½</a:t>
                          </a: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位数字万用表</a:t>
                          </a:r>
                        </a:p>
                      </a:txBody>
                      <a:tcPr anchor="ctr"/>
                    </a:tc>
                    <a:tc>
                      <a:txBody>
                        <a:bodyPr/>
                        <a:lstStyle/>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可估读仪器</a:t>
                          </a:r>
                        </a:p>
                      </a:txBody>
                      <a:tcPr anchor="ctr"/>
                    </a:tc>
                    <a:tc>
                      <a:txBody>
                        <a:bodyPr/>
                        <a:lstStyle/>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不可估读</a:t>
                          </a:r>
                          <a:endParaRPr lang="en-US" altLang="zh-CN" sz="2400" b="0" i="0" dirty="0">
                            <a:latin typeface="Times New Roman" panose="02020603050405020304" pitchFamily="18" charset="0"/>
                            <a:ea typeface="Microsoft YaHei" panose="020B0503020204020204" pitchFamily="34" charset="-122"/>
                            <a:cs typeface="Times New Roman" panose="02020603050405020304" pitchFamily="18" charset="0"/>
                          </a:endParaRPr>
                        </a:p>
                        <a:p>
                          <a:pPr algn="ctr"/>
                          <a:r>
                            <a:rPr lang="zh-CN" altLang="en-US" sz="2400" b="0" i="0" dirty="0">
                              <a:latin typeface="Times New Roman" panose="02020603050405020304" pitchFamily="18" charset="0"/>
                              <a:ea typeface="Microsoft YaHei" panose="020B0503020204020204" pitchFamily="34" charset="-122"/>
                              <a:cs typeface="Times New Roman" panose="02020603050405020304" pitchFamily="18" charset="0"/>
                            </a:rPr>
                            <a:t>仪器</a:t>
                          </a:r>
                        </a:p>
                      </a:txBody>
                      <a:tcPr anchor="ctr"/>
                    </a:tc>
                    <a:extLst>
                      <a:ext uri="{0D108BD9-81ED-4DB2-BD59-A6C34878D82A}">
                        <a16:rowId xmlns:a16="http://schemas.microsoft.com/office/drawing/2014/main" val="2729827975"/>
                      </a:ext>
                    </a:extLst>
                  </a:tr>
                  <a:tr h="936104">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仪器</a:t>
                          </a:r>
                          <a:endPar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误差</a:t>
                          </a:r>
                        </a:p>
                      </a:txBody>
                      <a:tcPr anchor="ctr"/>
                    </a:tc>
                    <a:tc gridSpan="2">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量程*</a:t>
                          </a:r>
                          <a:endPar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级别</a:t>
                          </a: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a:t>
                          </a:r>
                        </a:p>
                      </a:txBody>
                      <a:tcPr anchor="ctr"/>
                    </a:tc>
                    <a:tc hMerge="1">
                      <a:txBody>
                        <a:bodyPr/>
                        <a:lstStyle/>
                        <a:p>
                          <a:endParaRPr lang="zh-CN" altLang="en-US"/>
                        </a:p>
                      </a:txBody>
                      <a:tcP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读数*级别</a:t>
                          </a: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endParaRPr lang="zh-CN"/>
                        </a:p>
                      </a:txBody>
                      <a:tcPr anchor="ctr">
                        <a:blipFill>
                          <a:blip r:embed="rId2"/>
                          <a:stretch>
                            <a:fillRect l="-331461" t="-101351" r="-580899" b="-241892"/>
                          </a:stretch>
                        </a:blipFill>
                      </a:tcPr>
                    </a:tc>
                    <a:tc>
                      <a:txBody>
                        <a:bodyPr/>
                        <a:lstStyle/>
                        <a:p>
                          <a:endParaRPr lang="zh-CN"/>
                        </a:p>
                      </a:txBody>
                      <a:tcPr anchor="ctr">
                        <a:blipFill>
                          <a:blip r:embed="rId2"/>
                          <a:stretch>
                            <a:fillRect l="-302362" t="-101351" r="-307087" b="-241892"/>
                          </a:stretch>
                        </a:blipFill>
                      </a:tcPr>
                    </a:tc>
                    <a:tc>
                      <a:txBody>
                        <a:bodyPr/>
                        <a:lstStyle/>
                        <a:p>
                          <a:pPr algn="ct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U*0.5%+</a:t>
                          </a:r>
                        </a:p>
                        <a:p>
                          <a:pPr algn="ct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2</a:t>
                          </a: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个字</a:t>
                          </a:r>
                        </a:p>
                      </a:txBody>
                      <a:tcPr anchor="ct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最小分度</a:t>
                          </a: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/2</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最小分度</a:t>
                          </a:r>
                        </a:p>
                      </a:txBody>
                      <a:tcPr anchor="ctr"/>
                    </a:tc>
                    <a:extLst>
                      <a:ext uri="{0D108BD9-81ED-4DB2-BD59-A6C34878D82A}">
                        <a16:rowId xmlns:a16="http://schemas.microsoft.com/office/drawing/2014/main" val="3565284275"/>
                      </a:ext>
                    </a:extLst>
                  </a:tr>
                  <a:tr h="936104">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估读</a:t>
                          </a:r>
                          <a:endPar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误差</a:t>
                          </a:r>
                        </a:p>
                      </a:txBody>
                      <a:tcPr anchor="ct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最小分度</a:t>
                          </a: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/5</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hMerge="1">
                      <a:txBody>
                        <a:bodyPr/>
                        <a:lstStyle/>
                        <a:p>
                          <a:endParaRPr lang="zh-CN" altLang="en-US" sz="2800" dirty="0"/>
                        </a:p>
                      </a:txBody>
                      <a:tcPr/>
                    </a:tc>
                    <a:tc>
                      <a:txBody>
                        <a:bodyPr/>
                        <a:lstStyle/>
                        <a:p>
                          <a:pPr algn="ct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0</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最小分度</a:t>
                          </a: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/5</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最小分</a:t>
                          </a:r>
                          <a:endPar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度</a:t>
                          </a: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/5</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0</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最小分度</a:t>
                          </a: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/5</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0</a:t>
                          </a:r>
                          <a:endPar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extLst>
                      <a:ext uri="{0D108BD9-81ED-4DB2-BD59-A6C34878D82A}">
                        <a16:rowId xmlns:a16="http://schemas.microsoft.com/office/drawing/2014/main" val="3701912924"/>
                      </a:ext>
                    </a:extLst>
                  </a:tr>
                  <a:tr h="1188720">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备注</a:t>
                          </a:r>
                        </a:p>
                      </a:txBody>
                      <a:tcPr anchor="ctr"/>
                    </a:tc>
                    <a:tc gridSpan="2">
                      <a:txBody>
                        <a:bodyPr/>
                        <a:lstStyle/>
                        <a:p>
                          <a:endParaRPr lang="zh-CN"/>
                        </a:p>
                      </a:txBody>
                      <a:tcPr anchor="ctr">
                        <a:blipFill>
                          <a:blip r:embed="rId2"/>
                          <a:stretch>
                            <a:fillRect l="-47887" t="-237234" r="-486620" b="-11702"/>
                          </a:stretch>
                        </a:blipFill>
                      </a:tcPr>
                    </a:tc>
                    <a:tc hMerge="1">
                      <a:txBody>
                        <a:bodyPr/>
                        <a:lstStyle/>
                        <a:p>
                          <a:endParaRPr lang="zh-CN" altLang="en-US" sz="2800" dirty="0"/>
                        </a:p>
                      </a:txBody>
                      <a:tcP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无</a:t>
                          </a:r>
                        </a:p>
                      </a:txBody>
                      <a:tcPr anchor="ct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国标</a:t>
                          </a:r>
                        </a:p>
                      </a:txBody>
                      <a:tcPr anchor="ctr"/>
                    </a:tc>
                    <a:tc>
                      <a:txBody>
                        <a:bodyPr/>
                        <a:lstStyle/>
                        <a:p>
                          <a:pPr algn="ct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L</a:t>
                          </a: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以</a:t>
                          </a:r>
                          <a:r>
                            <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m</a:t>
                          </a: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为单位</a:t>
                          </a:r>
                          <a:endParaRPr lang="en-US" altLang="zh-CN"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电压挡</a:t>
                          </a:r>
                        </a:p>
                      </a:txBody>
                      <a:tcPr anchor="ct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读数显微镜、螺旋测微计等</a:t>
                          </a:r>
                        </a:p>
                      </a:txBody>
                      <a:tcPr anchor="ctr"/>
                    </a:tc>
                    <a:tc>
                      <a:txBody>
                        <a:bodyPr/>
                        <a:lstStyle/>
                        <a:p>
                          <a:pPr algn="ctr"/>
                          <a:r>
                            <a:rPr lang="zh-CN" altLang="en-US" sz="2400" b="0" i="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数字秒表、游标卡尺、分光计等</a:t>
                          </a:r>
                        </a:p>
                      </a:txBody>
                      <a:tcPr anchor="ctr"/>
                    </a:tc>
                    <a:extLst>
                      <a:ext uri="{0D108BD9-81ED-4DB2-BD59-A6C34878D82A}">
                        <a16:rowId xmlns:a16="http://schemas.microsoft.com/office/drawing/2014/main" val="2859619106"/>
                      </a:ext>
                    </a:extLst>
                  </a:tr>
                </a:tbl>
              </a:graphicData>
            </a:graphic>
          </p:graphicFrame>
        </mc:Fallback>
      </mc:AlternateContent>
      <p:sp>
        <p:nvSpPr>
          <p:cNvPr id="4" name="标题 1">
            <a:extLst>
              <a:ext uri="{FF2B5EF4-FFF2-40B4-BE49-F238E27FC236}">
                <a16:creationId xmlns:a16="http://schemas.microsoft.com/office/drawing/2014/main" id="{526B59ED-8067-D0C9-2035-68509815EA61}"/>
              </a:ext>
            </a:extLst>
          </p:cNvPr>
          <p:cNvSpPr txBox="1">
            <a:spLocks/>
          </p:cNvSpPr>
          <p:nvPr/>
        </p:nvSpPr>
        <p:spPr>
          <a:xfrm>
            <a:off x="0" y="288863"/>
            <a:ext cx="5750292" cy="569387"/>
          </a:xfrm>
          <a:prstGeom prst="rect">
            <a:avLst/>
          </a:prstGeom>
          <a:noFill/>
        </p:spPr>
        <p:txBody>
          <a:bodyPr wrap="none" rtlCol="0">
            <a:spAutoFit/>
          </a:bodyPr>
          <a:lstStyle>
            <a:defPPr>
              <a:defRPr lang="zh-CN"/>
            </a:defPPr>
            <a:lvl1pPr>
              <a:defRPr sz="3100">
                <a:solidFill>
                  <a:srgbClr val="003366"/>
                </a:solidFill>
                <a:latin typeface="Microsoft YaHei" panose="020B0503020204020204" pitchFamily="34" charset="-122"/>
                <a:ea typeface="Microsoft YaHei" panose="020B0503020204020204" pitchFamily="34" charset="-122"/>
              </a:defRPr>
            </a:lvl1pPr>
          </a:lstStyle>
          <a:p>
            <a:r>
              <a:rPr lang="zh-CN" altLang="en-US" dirty="0"/>
              <a:t>常见仪器的仪器误差和估读误差</a:t>
            </a:r>
          </a:p>
        </p:txBody>
      </p:sp>
      <p:cxnSp>
        <p:nvCxnSpPr>
          <p:cNvPr id="5" name="直线连接符 4">
            <a:extLst>
              <a:ext uri="{FF2B5EF4-FFF2-40B4-BE49-F238E27FC236}">
                <a16:creationId xmlns:a16="http://schemas.microsoft.com/office/drawing/2014/main" id="{905BE562-3CCD-EB5F-AE2D-D034261CEFF9}"/>
              </a:ext>
            </a:extLst>
          </p:cNvPr>
          <p:cNvCxnSpPr>
            <a:cxnSpLocks/>
          </p:cNvCxnSpPr>
          <p:nvPr/>
        </p:nvCxnSpPr>
        <p:spPr>
          <a:xfrm>
            <a:off x="0" y="946828"/>
            <a:ext cx="12192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114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6EA3F662-FCE0-352C-1340-D2F5E9B0FC47}"/>
              </a:ext>
            </a:extLst>
          </p:cNvPr>
          <p:cNvPicPr>
            <a:picLocks noChangeAspect="1"/>
          </p:cNvPicPr>
          <p:nvPr/>
        </p:nvPicPr>
        <p:blipFill>
          <a:blip r:embed="rId2"/>
          <a:stretch>
            <a:fillRect/>
          </a:stretch>
        </p:blipFill>
        <p:spPr>
          <a:xfrm>
            <a:off x="1731960" y="2713052"/>
            <a:ext cx="8728080" cy="4037686"/>
          </a:xfrm>
          <a:prstGeom prst="rect">
            <a:avLst/>
          </a:prstGeom>
        </p:spPr>
      </p:pic>
      <mc:AlternateContent xmlns:mc="http://schemas.openxmlformats.org/markup-compatibility/2006">
        <mc:Choice xmlns:a14="http://schemas.microsoft.com/office/drawing/2010/main" Requires="a14">
          <p:sp>
            <p:nvSpPr>
              <p:cNvPr id="4" name="Text Box 8">
                <a:extLst>
                  <a:ext uri="{FF2B5EF4-FFF2-40B4-BE49-F238E27FC236}">
                    <a16:creationId xmlns:a16="http://schemas.microsoft.com/office/drawing/2014/main" id="{DC80C8EB-DFAF-45CD-FBEC-9BA5003D4BD9}"/>
                  </a:ext>
                </a:extLst>
              </p:cNvPr>
              <p:cNvSpPr txBox="1">
                <a:spLocks noChangeArrowheads="1"/>
              </p:cNvSpPr>
              <p:nvPr/>
            </p:nvSpPr>
            <p:spPr bwMode="auto">
              <a:xfrm>
                <a:off x="726849" y="1327183"/>
                <a:ext cx="4533549" cy="11835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14:m>
                  <m:oMathPara xmlns:m="http://schemas.openxmlformats.org/officeDocument/2006/math">
                    <m:oMathParaPr>
                      <m:jc m:val="centerGroup"/>
                    </m:oMathParaPr>
                    <m:oMath xmlns:m="http://schemas.openxmlformats.org/officeDocument/2006/math">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𝜎</m:t>
                      </m:r>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m:t>
                      </m:r>
                      <m:rad>
                        <m:radPr>
                          <m:degHide m:val="on"/>
                          <m:ctrlP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ctrlPr>
                        </m:radPr>
                        <m:deg/>
                        <m:e>
                          <m:sSup>
                            <m:sSupPr>
                              <m:ctrlP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ctrlPr>
                            </m:sSupPr>
                            <m:e>
                              <m:d>
                                <m:dPr>
                                  <m:ctrlP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ctrlPr>
                                </m:dPr>
                                <m:e>
                                  <m:f>
                                    <m:fPr>
                                      <m:ctrlP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ctrlPr>
                                    </m:fPr>
                                    <m:num>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m:t>
                                      </m:r>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𝑓</m:t>
                                      </m:r>
                                    </m:num>
                                    <m:den>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m:t>
                                      </m:r>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𝑥</m:t>
                                      </m:r>
                                    </m:den>
                                  </m:f>
                                </m:e>
                              </m:d>
                            </m:e>
                            <m:sup>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2</m:t>
                              </m:r>
                            </m:sup>
                          </m:sSup>
                          <m:sSubSup>
                            <m:sSubSupPr>
                              <m:ctrlP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ctrlPr>
                            </m:sSubSupPr>
                            <m:e>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𝜎</m:t>
                              </m:r>
                            </m:e>
                            <m:sub>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𝑥</m:t>
                              </m:r>
                            </m:sub>
                            <m:sup>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2</m:t>
                              </m:r>
                            </m:sup>
                          </m:sSubSup>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m:t>
                          </m:r>
                          <m:sSup>
                            <m:sSupPr>
                              <m:ctrlP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ctrlPr>
                            </m:sSupPr>
                            <m:e>
                              <m:d>
                                <m:dPr>
                                  <m:ctrlP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ctrlPr>
                                </m:dPr>
                                <m:e>
                                  <m:f>
                                    <m:fPr>
                                      <m:ctrlP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ctrlPr>
                                    </m:fPr>
                                    <m:num>
                                      <m: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t>𝜕</m:t>
                                      </m:r>
                                      <m: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t>𝑓</m:t>
                                      </m:r>
                                    </m:num>
                                    <m:den>
                                      <m: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t>𝜕</m:t>
                                      </m:r>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𝑦</m:t>
                                      </m:r>
                                    </m:den>
                                  </m:f>
                                </m:e>
                              </m:d>
                            </m:e>
                            <m:sup>
                              <m: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t>2</m:t>
                              </m:r>
                            </m:sup>
                          </m:sSup>
                          <m:sSubSup>
                            <m:sSubSupPr>
                              <m:ctrlP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ctrlPr>
                            </m:sSubSupPr>
                            <m:e>
                              <m: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t>𝜎</m:t>
                              </m:r>
                            </m:e>
                            <m:sub>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𝑦</m:t>
                              </m:r>
                            </m:sub>
                            <m:sup>
                              <m: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t>2</m:t>
                              </m:r>
                            </m:sup>
                          </m:sSubSup>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m:t>
                          </m:r>
                        </m:e>
                      </m:rad>
                    </m:oMath>
                  </m:oMathPara>
                </a14:m>
                <a:endParaRPr lang="en-US" altLang="zh-CN" sz="2400" i="1" dirty="0">
                  <a:solidFill>
                    <a:srgbClr val="001F60"/>
                  </a:solidFill>
                  <a:latin typeface="仿宋_GB2312" panose="02010609030101010101" pitchFamily="49" charset="-122"/>
                  <a:ea typeface="仿宋_GB2312" panose="02010609030101010101" pitchFamily="49" charset="-122"/>
                  <a:sym typeface="Symbol" pitchFamily="2" charset="2"/>
                </a:endParaRPr>
              </a:p>
            </p:txBody>
          </p:sp>
        </mc:Choice>
        <mc:Fallback>
          <p:sp>
            <p:nvSpPr>
              <p:cNvPr id="4" name="Text Box 8">
                <a:extLst>
                  <a:ext uri="{FF2B5EF4-FFF2-40B4-BE49-F238E27FC236}">
                    <a16:creationId xmlns:a16="http://schemas.microsoft.com/office/drawing/2014/main" id="{DC80C8EB-DFAF-45CD-FBEC-9BA5003D4BD9}"/>
                  </a:ext>
                </a:extLst>
              </p:cNvPr>
              <p:cNvSpPr txBox="1">
                <a:spLocks noRot="1" noChangeAspect="1" noMove="1" noResize="1" noEditPoints="1" noAdjustHandles="1" noChangeArrowheads="1" noChangeShapeType="1" noTextEdit="1"/>
              </p:cNvSpPr>
              <p:nvPr/>
            </p:nvSpPr>
            <p:spPr bwMode="auto">
              <a:xfrm>
                <a:off x="726849" y="1327183"/>
                <a:ext cx="4533549" cy="1183529"/>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Text Box 8">
                <a:extLst>
                  <a:ext uri="{FF2B5EF4-FFF2-40B4-BE49-F238E27FC236}">
                    <a16:creationId xmlns:a16="http://schemas.microsoft.com/office/drawing/2014/main" id="{9E193571-8803-5FDE-3A61-A71E6D4A5E44}"/>
                  </a:ext>
                </a:extLst>
              </p:cNvPr>
              <p:cNvSpPr txBox="1">
                <a:spLocks noChangeArrowheads="1"/>
              </p:cNvSpPr>
              <p:nvPr/>
            </p:nvSpPr>
            <p:spPr bwMode="auto">
              <a:xfrm>
                <a:off x="5626653" y="1242609"/>
                <a:ext cx="5310621" cy="11835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14:m>
                  <m:oMathPara xmlns:m="http://schemas.openxmlformats.org/officeDocument/2006/math">
                    <m:oMathParaPr>
                      <m:jc m:val="centerGroup"/>
                    </m:oMathParaPr>
                    <m:oMath xmlns:m="http://schemas.openxmlformats.org/officeDocument/2006/math">
                      <m:f>
                        <m:fPr>
                          <m:ctrlP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ctrlPr>
                        </m:fPr>
                        <m:num>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𝜎</m:t>
                          </m:r>
                        </m:num>
                        <m:den>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𝑁</m:t>
                          </m:r>
                        </m:den>
                      </m:f>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m:t>
                      </m:r>
                      <m:rad>
                        <m:radPr>
                          <m:degHide m:val="on"/>
                          <m:ctrlP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ctrlPr>
                        </m:radPr>
                        <m:deg/>
                        <m:e>
                          <m:sSup>
                            <m:sSupPr>
                              <m:ctrlP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ctrlPr>
                            </m:sSupPr>
                            <m:e>
                              <m:d>
                                <m:dPr>
                                  <m:ctrlP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ctrlPr>
                                </m:dPr>
                                <m:e>
                                  <m:f>
                                    <m:fPr>
                                      <m:ctrlP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ctrlPr>
                                    </m:fPr>
                                    <m:num>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m:t>
                                      </m:r>
                                      <m:func>
                                        <m:funcPr>
                                          <m:ctrlP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ctrlPr>
                                        </m:funcPr>
                                        <m:fName>
                                          <m:r>
                                            <m:rPr>
                                              <m:sty m:val="p"/>
                                            </m:rPr>
                                            <a:rPr lang="en-US" altLang="zh-CN" sz="2400" b="0" i="0" smtClean="0">
                                              <a:solidFill>
                                                <a:srgbClr val="001F60"/>
                                              </a:solidFill>
                                              <a:latin typeface="Cambria Math" panose="02040503050406030204" pitchFamily="18" charset="0"/>
                                              <a:ea typeface="仿宋_GB2312" panose="02010609030101010101" pitchFamily="49" charset="-122"/>
                                              <a:sym typeface="Symbol" pitchFamily="2" charset="2"/>
                                            </a:rPr>
                                            <m:t>ln</m:t>
                                          </m:r>
                                        </m:fName>
                                        <m:e>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𝑓</m:t>
                                          </m:r>
                                        </m:e>
                                      </m:func>
                                    </m:num>
                                    <m:den>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m:t>
                                      </m:r>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𝑥</m:t>
                                      </m:r>
                                    </m:den>
                                  </m:f>
                                </m:e>
                              </m:d>
                            </m:e>
                            <m:sup>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2</m:t>
                              </m:r>
                            </m:sup>
                          </m:sSup>
                          <m:sSubSup>
                            <m:sSubSupPr>
                              <m:ctrlP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ctrlPr>
                            </m:sSubSupPr>
                            <m:e>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𝜎</m:t>
                              </m:r>
                            </m:e>
                            <m:sub>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𝑥</m:t>
                              </m:r>
                            </m:sub>
                            <m:sup>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2</m:t>
                              </m:r>
                            </m:sup>
                          </m:sSubSup>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m:t>
                          </m:r>
                          <m:sSup>
                            <m:sSupPr>
                              <m:ctrlP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ctrlPr>
                            </m:sSupPr>
                            <m:e>
                              <m:d>
                                <m:dPr>
                                  <m:ctrlP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ctrlPr>
                                </m:dPr>
                                <m:e>
                                  <m:f>
                                    <m:fPr>
                                      <m:ctrlP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ctrlPr>
                                    </m:fPr>
                                    <m:num>
                                      <m: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t>𝜕</m:t>
                                      </m:r>
                                      <m:func>
                                        <m:funcPr>
                                          <m:ctrlP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ctrlPr>
                                        </m:funcPr>
                                        <m:fName>
                                          <m:r>
                                            <m:rPr>
                                              <m:sty m:val="p"/>
                                            </m:rPr>
                                            <a:rPr lang="en-US" altLang="zh-CN" sz="2400" b="0" i="0" smtClean="0">
                                              <a:solidFill>
                                                <a:srgbClr val="001F60"/>
                                              </a:solidFill>
                                              <a:latin typeface="Cambria Math" panose="02040503050406030204" pitchFamily="18" charset="0"/>
                                              <a:ea typeface="仿宋_GB2312" panose="02010609030101010101" pitchFamily="49" charset="-122"/>
                                              <a:sym typeface="Symbol" pitchFamily="2" charset="2"/>
                                            </a:rPr>
                                            <m:t>ln</m:t>
                                          </m:r>
                                        </m:fName>
                                        <m:e>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𝑓</m:t>
                                          </m:r>
                                        </m:e>
                                      </m:func>
                                    </m:num>
                                    <m:den>
                                      <m: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t>𝜕</m:t>
                                      </m:r>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𝑦</m:t>
                                      </m:r>
                                    </m:den>
                                  </m:f>
                                </m:e>
                              </m:d>
                            </m:e>
                            <m:sup>
                              <m: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t>2</m:t>
                              </m:r>
                            </m:sup>
                          </m:sSup>
                          <m:sSubSup>
                            <m:sSubSupPr>
                              <m:ctrlP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ctrlPr>
                            </m:sSubSupPr>
                            <m:e>
                              <m: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t>𝜎</m:t>
                              </m:r>
                            </m:e>
                            <m:sub>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𝑦</m:t>
                              </m:r>
                            </m:sub>
                            <m:sup>
                              <m:r>
                                <a:rPr lang="en-US" altLang="zh-CN" sz="2400" i="1">
                                  <a:solidFill>
                                    <a:srgbClr val="001F60"/>
                                  </a:solidFill>
                                  <a:latin typeface="Cambria Math" panose="02040503050406030204" pitchFamily="18" charset="0"/>
                                  <a:ea typeface="仿宋_GB2312" panose="02010609030101010101" pitchFamily="49" charset="-122"/>
                                  <a:sym typeface="Symbol" pitchFamily="2" charset="2"/>
                                </a:rPr>
                                <m:t>2</m:t>
                              </m:r>
                            </m:sup>
                          </m:sSubSup>
                          <m:r>
                            <a:rPr lang="en-US" altLang="zh-CN" sz="2400" b="0" i="1" smtClean="0">
                              <a:solidFill>
                                <a:srgbClr val="001F60"/>
                              </a:solidFill>
                              <a:latin typeface="Cambria Math" panose="02040503050406030204" pitchFamily="18" charset="0"/>
                              <a:ea typeface="仿宋_GB2312" panose="02010609030101010101" pitchFamily="49" charset="-122"/>
                              <a:sym typeface="Symbol" pitchFamily="2" charset="2"/>
                            </a:rPr>
                            <m:t>+⋯</m:t>
                          </m:r>
                        </m:e>
                      </m:rad>
                    </m:oMath>
                  </m:oMathPara>
                </a14:m>
                <a:endParaRPr lang="en-US" altLang="zh-CN" sz="2400" i="1" dirty="0">
                  <a:solidFill>
                    <a:srgbClr val="001F60"/>
                  </a:solidFill>
                  <a:latin typeface="仿宋_GB2312" panose="02010609030101010101" pitchFamily="49" charset="-122"/>
                  <a:ea typeface="仿宋_GB2312" panose="02010609030101010101" pitchFamily="49" charset="-122"/>
                  <a:sym typeface="Symbol" pitchFamily="2" charset="2"/>
                </a:endParaRPr>
              </a:p>
            </p:txBody>
          </p:sp>
        </mc:Choice>
        <mc:Fallback>
          <p:sp>
            <p:nvSpPr>
              <p:cNvPr id="5" name="Text Box 8">
                <a:extLst>
                  <a:ext uri="{FF2B5EF4-FFF2-40B4-BE49-F238E27FC236}">
                    <a16:creationId xmlns:a16="http://schemas.microsoft.com/office/drawing/2014/main" id="{9E193571-8803-5FDE-3A61-A71E6D4A5E44}"/>
                  </a:ext>
                </a:extLst>
              </p:cNvPr>
              <p:cNvSpPr txBox="1">
                <a:spLocks noRot="1" noChangeAspect="1" noMove="1" noResize="1" noEditPoints="1" noAdjustHandles="1" noChangeArrowheads="1" noChangeShapeType="1" noTextEdit="1"/>
              </p:cNvSpPr>
              <p:nvPr/>
            </p:nvSpPr>
            <p:spPr bwMode="auto">
              <a:xfrm>
                <a:off x="5626653" y="1242609"/>
                <a:ext cx="5310621" cy="1183529"/>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cxnSp>
        <p:nvCxnSpPr>
          <p:cNvPr id="7" name="直线连接符 6">
            <a:extLst>
              <a:ext uri="{FF2B5EF4-FFF2-40B4-BE49-F238E27FC236}">
                <a16:creationId xmlns:a16="http://schemas.microsoft.com/office/drawing/2014/main" id="{2420C9D8-DE8D-1247-68C4-F978E85F86B7}"/>
              </a:ext>
            </a:extLst>
          </p:cNvPr>
          <p:cNvCxnSpPr>
            <a:cxnSpLocks/>
          </p:cNvCxnSpPr>
          <p:nvPr/>
        </p:nvCxnSpPr>
        <p:spPr>
          <a:xfrm>
            <a:off x="0" y="946828"/>
            <a:ext cx="12192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14357C6-169F-60C1-A580-730733B3CF2B}"/>
              </a:ext>
            </a:extLst>
          </p:cNvPr>
          <p:cNvSpPr txBox="1"/>
          <p:nvPr/>
        </p:nvSpPr>
        <p:spPr>
          <a:xfrm>
            <a:off x="113484" y="240639"/>
            <a:ext cx="4557658" cy="569387"/>
          </a:xfrm>
          <a:prstGeom prst="rect">
            <a:avLst/>
          </a:prstGeom>
          <a:noFill/>
        </p:spPr>
        <p:txBody>
          <a:bodyPr wrap="none" rtlCol="0">
            <a:spAutoFit/>
          </a:bodyPr>
          <a:lstStyle/>
          <a:p>
            <a:r>
              <a:rPr lang="zh-CN" altLang="en-US" sz="3100" dirty="0">
                <a:solidFill>
                  <a:srgbClr val="003366"/>
                </a:solidFill>
                <a:latin typeface="Microsoft YaHei" panose="020B0503020204020204" pitchFamily="34" charset="-122"/>
                <a:ea typeface="Microsoft YaHei" panose="020B0503020204020204" pitchFamily="34" charset="-122"/>
              </a:rPr>
              <a:t>常用的不确定度传递公式</a:t>
            </a:r>
          </a:p>
        </p:txBody>
      </p:sp>
    </p:spTree>
    <p:extLst>
      <p:ext uri="{BB962C8B-B14F-4D97-AF65-F5344CB8AC3E}">
        <p14:creationId xmlns:p14="http://schemas.microsoft.com/office/powerpoint/2010/main" val="2362147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3332D97-7323-01B4-0068-D9349E342BE3}"/>
                  </a:ext>
                </a:extLst>
              </p:cNvPr>
              <p:cNvSpPr txBox="1"/>
              <p:nvPr/>
            </p:nvSpPr>
            <p:spPr>
              <a:xfrm>
                <a:off x="418277" y="1196752"/>
                <a:ext cx="7803739" cy="523220"/>
              </a:xfrm>
              <a:prstGeom prst="rect">
                <a:avLst/>
              </a:prstGeom>
              <a:noFill/>
            </p:spPr>
            <p:txBody>
              <a:bodyPr wrap="none" rtlCol="0">
                <a:spAutoFit/>
              </a:bodyPr>
              <a:lstStyle/>
              <a:p>
                <a:r>
                  <a:rPr kumimoji="1" lang="zh-CN" altLang="en-US" sz="2800" dirty="0">
                    <a:solidFill>
                      <a:srgbClr val="7030A0"/>
                    </a:solidFill>
                    <a:latin typeface="Microsoft YaHei" panose="020B0503020204020204" pitchFamily="34" charset="-122"/>
                    <a:ea typeface="Microsoft YaHei" panose="020B0503020204020204" pitchFamily="34" charset="-122"/>
                  </a:rPr>
                  <a:t>定义：</a:t>
                </a:r>
                <a:r>
                  <a:rPr kumimoji="1" lang="zh-CN" altLang="en-US" sz="2800" dirty="0">
                    <a:solidFill>
                      <a:srgbClr val="002060"/>
                    </a:solidFill>
                    <a:latin typeface="Microsoft YaHei" panose="020B0503020204020204" pitchFamily="34" charset="-122"/>
                    <a:ea typeface="Microsoft YaHei" panose="020B0503020204020204" pitchFamily="34" charset="-122"/>
                  </a:rPr>
                  <a:t>若干位</a:t>
                </a:r>
                <a:r>
                  <a:rPr kumimoji="1" lang="zh-CN" altLang="en-US" sz="2800" dirty="0">
                    <a:solidFill>
                      <a:srgbClr val="C00000"/>
                    </a:solidFill>
                    <a:latin typeface="Microsoft YaHei" panose="020B0503020204020204" pitchFamily="34" charset="-122"/>
                    <a:ea typeface="Microsoft YaHei" panose="020B0503020204020204" pitchFamily="34" charset="-122"/>
                  </a:rPr>
                  <a:t>可靠数字</a:t>
                </a:r>
                <a:r>
                  <a:rPr kumimoji="1" lang="en-US" altLang="zh-CN" sz="2800" dirty="0">
                    <a:solidFill>
                      <a:srgbClr val="002060"/>
                    </a:solidFill>
                    <a:latin typeface="Microsoft YaHei" panose="020B0503020204020204" pitchFamily="34" charset="-122"/>
                    <a:ea typeface="Microsoft YaHei" panose="020B0503020204020204" pitchFamily="34" charset="-122"/>
                  </a:rPr>
                  <a:t>+1</a:t>
                </a:r>
                <a:r>
                  <a:rPr kumimoji="1" lang="zh-CN" altLang="en-US" sz="2800" dirty="0">
                    <a:solidFill>
                      <a:srgbClr val="002060"/>
                    </a:solidFill>
                    <a:latin typeface="Microsoft YaHei" panose="020B0503020204020204" pitchFamily="34" charset="-122"/>
                    <a:ea typeface="Microsoft YaHei" panose="020B0503020204020204" pitchFamily="34" charset="-122"/>
                  </a:rPr>
                  <a:t>位</a:t>
                </a:r>
                <a:r>
                  <a:rPr kumimoji="1" lang="zh-CN" altLang="en-US" sz="2800" dirty="0">
                    <a:solidFill>
                      <a:srgbClr val="C00000"/>
                    </a:solidFill>
                    <a:latin typeface="Microsoft YaHei" panose="020B0503020204020204" pitchFamily="34" charset="-122"/>
                    <a:ea typeface="Microsoft YaHei" panose="020B0503020204020204" pitchFamily="34" charset="-122"/>
                  </a:rPr>
                  <a:t>可疑数字</a:t>
                </a:r>
                <a14:m>
                  <m:oMath xmlns:m="http://schemas.openxmlformats.org/officeDocument/2006/math">
                    <m:r>
                      <a:rPr kumimoji="1" lang="en-US" altLang="zh-CN" sz="2800" b="0" i="1" smtClean="0">
                        <a:latin typeface="Cambria Math" panose="02040503050406030204" pitchFamily="18" charset="0"/>
                      </a:rPr>
                      <m:t>→</m:t>
                    </m:r>
                  </m:oMath>
                </a14:m>
                <a:r>
                  <a:rPr kumimoji="1" lang="zh-CN" altLang="en-US" sz="2800" dirty="0">
                    <a:solidFill>
                      <a:srgbClr val="C00000"/>
                    </a:solidFill>
                    <a:latin typeface="Microsoft YaHei" panose="020B0503020204020204" pitchFamily="34" charset="-122"/>
                    <a:ea typeface="Microsoft YaHei" panose="020B0503020204020204" pitchFamily="34" charset="-122"/>
                  </a:rPr>
                  <a:t>有效数字</a:t>
                </a:r>
              </a:p>
            </p:txBody>
          </p:sp>
        </mc:Choice>
        <mc:Fallback xmlns="">
          <p:sp>
            <p:nvSpPr>
              <p:cNvPr id="3" name="文本框 2">
                <a:extLst>
                  <a:ext uri="{FF2B5EF4-FFF2-40B4-BE49-F238E27FC236}">
                    <a16:creationId xmlns:a16="http://schemas.microsoft.com/office/drawing/2014/main" id="{D3332D97-7323-01B4-0068-D9349E342BE3}"/>
                  </a:ext>
                </a:extLst>
              </p:cNvPr>
              <p:cNvSpPr txBox="1">
                <a:spLocks noRot="1" noChangeAspect="1" noMove="1" noResize="1" noEditPoints="1" noAdjustHandles="1" noChangeArrowheads="1" noChangeShapeType="1" noTextEdit="1"/>
              </p:cNvSpPr>
              <p:nvPr/>
            </p:nvSpPr>
            <p:spPr>
              <a:xfrm>
                <a:off x="418277" y="1196752"/>
                <a:ext cx="7803739" cy="523220"/>
              </a:xfrm>
              <a:prstGeom prst="rect">
                <a:avLst/>
              </a:prstGeom>
              <a:blipFill>
                <a:blip r:embed="rId4"/>
                <a:stretch>
                  <a:fillRect l="-1626" t="-11905" r="-325" b="-33333"/>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4CCEF248-9024-5B54-D364-91606FF67317}"/>
              </a:ext>
            </a:extLst>
          </p:cNvPr>
          <p:cNvSpPr txBox="1"/>
          <p:nvPr/>
        </p:nvSpPr>
        <p:spPr>
          <a:xfrm>
            <a:off x="429329" y="1843304"/>
            <a:ext cx="7186583" cy="523220"/>
          </a:xfrm>
          <a:prstGeom prst="rect">
            <a:avLst/>
          </a:prstGeom>
          <a:noFill/>
        </p:spPr>
        <p:txBody>
          <a:bodyPr wrap="none" rtlCol="0">
            <a:spAutoFit/>
          </a:bodyPr>
          <a:lstStyle/>
          <a:p>
            <a:r>
              <a:rPr kumimoji="1" lang="zh-CN" altLang="en-US" sz="2800" dirty="0">
                <a:solidFill>
                  <a:srgbClr val="7030A0"/>
                </a:solidFill>
                <a:latin typeface="Microsoft YaHei" panose="020B0503020204020204" pitchFamily="34" charset="-122"/>
                <a:ea typeface="Microsoft YaHei" panose="020B0503020204020204" pitchFamily="34" charset="-122"/>
              </a:rPr>
              <a:t>关于</a:t>
            </a:r>
            <a:r>
              <a:rPr kumimoji="1" lang="en-US" altLang="zh-CN" sz="2800" dirty="0">
                <a:solidFill>
                  <a:srgbClr val="7030A0"/>
                </a:solidFill>
                <a:latin typeface="Microsoft YaHei" panose="020B0503020204020204" pitchFamily="34" charset="-122"/>
                <a:ea typeface="Microsoft YaHei" panose="020B0503020204020204" pitchFamily="34" charset="-122"/>
              </a:rPr>
              <a:t>0</a:t>
            </a:r>
            <a:r>
              <a:rPr kumimoji="1" lang="zh-CN" altLang="en-US" sz="2800" dirty="0">
                <a:solidFill>
                  <a:srgbClr val="7030A0"/>
                </a:solidFill>
                <a:latin typeface="Microsoft YaHei" panose="020B0503020204020204" pitchFamily="34" charset="-122"/>
                <a:ea typeface="Microsoft YaHei" panose="020B0503020204020204" pitchFamily="34" charset="-122"/>
              </a:rPr>
              <a:t>的有效性：</a:t>
            </a:r>
            <a:r>
              <a:rPr kumimoji="1" lang="zh-CN" altLang="en-US" sz="2800" dirty="0">
                <a:solidFill>
                  <a:srgbClr val="002060"/>
                </a:solidFill>
                <a:latin typeface="Microsoft YaHei" panose="020B0503020204020204" pitchFamily="34" charset="-122"/>
                <a:ea typeface="Microsoft YaHei" panose="020B0503020204020204" pitchFamily="34" charset="-122"/>
              </a:rPr>
              <a:t>中间或末尾有效，前面无效</a:t>
            </a:r>
          </a:p>
        </p:txBody>
      </p:sp>
      <p:sp>
        <p:nvSpPr>
          <p:cNvPr id="18" name="文本框 17">
            <a:extLst>
              <a:ext uri="{FF2B5EF4-FFF2-40B4-BE49-F238E27FC236}">
                <a16:creationId xmlns:a16="http://schemas.microsoft.com/office/drawing/2014/main" id="{5E07E9D2-AAEE-C9D5-8BE9-BC91BF8722EA}"/>
              </a:ext>
            </a:extLst>
          </p:cNvPr>
          <p:cNvSpPr txBox="1"/>
          <p:nvPr/>
        </p:nvSpPr>
        <p:spPr>
          <a:xfrm>
            <a:off x="429329" y="2439739"/>
            <a:ext cx="9201558" cy="523220"/>
          </a:xfrm>
          <a:prstGeom prst="rect">
            <a:avLst/>
          </a:prstGeom>
          <a:noFill/>
        </p:spPr>
        <p:txBody>
          <a:bodyPr wrap="none" rtlCol="0">
            <a:spAutoFit/>
          </a:bodyPr>
          <a:lstStyle/>
          <a:p>
            <a:r>
              <a:rPr kumimoji="1" lang="zh-CN" altLang="en-US" sz="2800" dirty="0">
                <a:solidFill>
                  <a:srgbClr val="002060"/>
                </a:solidFill>
                <a:latin typeface="Microsoft YaHei" panose="020B0503020204020204" pitchFamily="34" charset="-122"/>
                <a:ea typeface="Microsoft YaHei" panose="020B0503020204020204" pitchFamily="34" charset="-122"/>
              </a:rPr>
              <a:t>有效数字的位数与测量值本身大小以及仪器的准确度有关</a:t>
            </a:r>
          </a:p>
        </p:txBody>
      </p:sp>
      <p:sp>
        <p:nvSpPr>
          <p:cNvPr id="19" name="文本框 18">
            <a:extLst>
              <a:ext uri="{FF2B5EF4-FFF2-40B4-BE49-F238E27FC236}">
                <a16:creationId xmlns:a16="http://schemas.microsoft.com/office/drawing/2014/main" id="{9A3C6CD7-AFF4-D813-6952-D0BC890906C7}"/>
              </a:ext>
            </a:extLst>
          </p:cNvPr>
          <p:cNvSpPr txBox="1"/>
          <p:nvPr/>
        </p:nvSpPr>
        <p:spPr>
          <a:xfrm>
            <a:off x="418277" y="3035059"/>
            <a:ext cx="7399783" cy="523220"/>
          </a:xfrm>
          <a:prstGeom prst="rect">
            <a:avLst/>
          </a:prstGeom>
          <a:noFill/>
        </p:spPr>
        <p:txBody>
          <a:bodyPr wrap="none" rtlCol="0">
            <a:spAutoFit/>
          </a:bodyPr>
          <a:lstStyle/>
          <a:p>
            <a:r>
              <a:rPr kumimoji="1" lang="zh-CN" altLang="en-US" sz="2800" dirty="0">
                <a:solidFill>
                  <a:srgbClr val="002060"/>
                </a:solidFill>
                <a:latin typeface="Microsoft YaHei" panose="020B0503020204020204" pitchFamily="34" charset="-122"/>
                <a:ea typeface="Microsoft YaHei" panose="020B0503020204020204" pitchFamily="34" charset="-122"/>
              </a:rPr>
              <a:t>误差和不确定度的有效数字：</a:t>
            </a:r>
            <a:r>
              <a:rPr kumimoji="1" lang="en-US" altLang="zh-CN" sz="2800" dirty="0">
                <a:solidFill>
                  <a:srgbClr val="C00000"/>
                </a:solidFill>
                <a:latin typeface="Microsoft YaHei" panose="020B0503020204020204" pitchFamily="34" charset="-122"/>
                <a:ea typeface="Microsoft YaHei" panose="020B0503020204020204" pitchFamily="34" charset="-122"/>
              </a:rPr>
              <a:t>1</a:t>
            </a:r>
            <a:r>
              <a:rPr kumimoji="1" lang="zh-CN" altLang="en-US" sz="2800" dirty="0">
                <a:solidFill>
                  <a:srgbClr val="C00000"/>
                </a:solidFill>
                <a:latin typeface="Microsoft YaHei" panose="020B0503020204020204" pitchFamily="34" charset="-122"/>
                <a:ea typeface="Microsoft YaHei" panose="020B0503020204020204" pitchFamily="34" charset="-122"/>
              </a:rPr>
              <a:t>到</a:t>
            </a:r>
            <a:r>
              <a:rPr kumimoji="1" lang="en-US" altLang="zh-CN" sz="2800" dirty="0">
                <a:solidFill>
                  <a:srgbClr val="C00000"/>
                </a:solidFill>
                <a:latin typeface="Microsoft YaHei" panose="020B0503020204020204" pitchFamily="34" charset="-122"/>
                <a:ea typeface="Microsoft YaHei" panose="020B0503020204020204" pitchFamily="34" charset="-122"/>
              </a:rPr>
              <a:t>2</a:t>
            </a:r>
            <a:r>
              <a:rPr kumimoji="1" lang="zh-CN" altLang="en-US" sz="2800" dirty="0">
                <a:solidFill>
                  <a:srgbClr val="C00000"/>
                </a:solidFill>
                <a:latin typeface="Microsoft YaHei" panose="020B0503020204020204" pitchFamily="34" charset="-122"/>
                <a:ea typeface="Microsoft YaHei" panose="020B0503020204020204" pitchFamily="34" charset="-122"/>
              </a:rPr>
              <a:t>位可疑数字</a:t>
            </a:r>
          </a:p>
        </p:txBody>
      </p:sp>
      <p:sp>
        <p:nvSpPr>
          <p:cNvPr id="2" name="Text Box 11">
            <a:extLst>
              <a:ext uri="{FF2B5EF4-FFF2-40B4-BE49-F238E27FC236}">
                <a16:creationId xmlns:a16="http://schemas.microsoft.com/office/drawing/2014/main" id="{975A0712-BEEF-7306-A1CA-60A17D96925E}"/>
              </a:ext>
            </a:extLst>
          </p:cNvPr>
          <p:cNvSpPr txBox="1">
            <a:spLocks noChangeArrowheads="1"/>
          </p:cNvSpPr>
          <p:nvPr/>
        </p:nvSpPr>
        <p:spPr bwMode="auto">
          <a:xfrm>
            <a:off x="418277" y="3895042"/>
            <a:ext cx="11089232" cy="26014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800" dirty="0">
                <a:solidFill>
                  <a:srgbClr val="002060"/>
                </a:solidFill>
                <a:latin typeface="Microsoft YaHei" panose="020B0503020204020204" pitchFamily="34" charset="-122"/>
                <a:ea typeface="Microsoft YaHei" panose="020B0503020204020204" pitchFamily="34" charset="-122"/>
              </a:rPr>
              <a:t>读数的一般规则：</a:t>
            </a:r>
            <a:endParaRPr lang="en-US" altLang="zh-CN" sz="2800" dirty="0">
              <a:solidFill>
                <a:srgbClr val="002060"/>
              </a:solidFill>
              <a:latin typeface="Microsoft YaHei" panose="020B0503020204020204" pitchFamily="34" charset="-122"/>
              <a:ea typeface="Microsoft YaHei" panose="020B0503020204020204" pitchFamily="34" charset="-122"/>
            </a:endParaRPr>
          </a:p>
          <a:p>
            <a:pPr eaLnBrk="1" hangingPunct="1">
              <a:lnSpc>
                <a:spcPct val="150000"/>
              </a:lnSpc>
            </a:pPr>
            <a:r>
              <a:rPr lang="zh-CN" altLang="en-US" sz="2800" dirty="0">
                <a:solidFill>
                  <a:srgbClr val="002060"/>
                </a:solidFill>
                <a:latin typeface="Microsoft YaHei" panose="020B0503020204020204" pitchFamily="34" charset="-122"/>
                <a:ea typeface="Microsoft YaHei" panose="020B0503020204020204" pitchFamily="34" charset="-122"/>
              </a:rPr>
              <a:t>  </a:t>
            </a:r>
            <a:r>
              <a:rPr lang="en-US" altLang="zh-CN" sz="2800" dirty="0">
                <a:solidFill>
                  <a:srgbClr val="002060"/>
                </a:solidFill>
                <a:latin typeface="Microsoft YaHei" panose="020B0503020204020204" pitchFamily="34" charset="-122"/>
                <a:ea typeface="Microsoft YaHei" panose="020B0503020204020204" pitchFamily="34" charset="-122"/>
              </a:rPr>
              <a:t>a.</a:t>
            </a:r>
            <a:r>
              <a:rPr lang="zh-CN" altLang="en-US" sz="2800" dirty="0">
                <a:solidFill>
                  <a:srgbClr val="002060"/>
                </a:solidFill>
                <a:latin typeface="Microsoft YaHei" panose="020B0503020204020204" pitchFamily="34" charset="-122"/>
                <a:ea typeface="Microsoft YaHei" panose="020B0503020204020204" pitchFamily="34" charset="-122"/>
              </a:rPr>
              <a:t>已知仪器误差</a:t>
            </a:r>
            <a:r>
              <a:rPr lang="en-US" altLang="zh-CN" sz="2800" dirty="0">
                <a:solidFill>
                  <a:srgbClr val="002060"/>
                </a:solidFill>
                <a:latin typeface="Microsoft YaHei" panose="020B0503020204020204" pitchFamily="34" charset="-122"/>
                <a:ea typeface="Microsoft YaHei" panose="020B0503020204020204" pitchFamily="34" charset="-122"/>
              </a:rPr>
              <a:t>: </a:t>
            </a:r>
            <a:r>
              <a:rPr lang="zh-CN" altLang="en-US" sz="2800" dirty="0">
                <a:solidFill>
                  <a:srgbClr val="C00000"/>
                </a:solidFill>
                <a:latin typeface="Microsoft YaHei" panose="020B0503020204020204" pitchFamily="34" charset="-122"/>
                <a:ea typeface="Microsoft YaHei" panose="020B0503020204020204" pitchFamily="34" charset="-122"/>
              </a:rPr>
              <a:t>读至产生误差那一位</a:t>
            </a:r>
            <a:endParaRPr lang="en-US" altLang="zh-CN" sz="2800" dirty="0">
              <a:solidFill>
                <a:srgbClr val="C00000"/>
              </a:solidFill>
              <a:latin typeface="Microsoft YaHei" panose="020B0503020204020204" pitchFamily="34" charset="-122"/>
              <a:ea typeface="Microsoft YaHei" panose="020B0503020204020204" pitchFamily="34" charset="-122"/>
            </a:endParaRPr>
          </a:p>
          <a:p>
            <a:pPr eaLnBrk="1" hangingPunct="1">
              <a:lnSpc>
                <a:spcPct val="150000"/>
              </a:lnSpc>
            </a:pPr>
            <a:r>
              <a:rPr lang="en-US" altLang="zh-CN" sz="2800" dirty="0">
                <a:solidFill>
                  <a:srgbClr val="002060"/>
                </a:solidFill>
                <a:latin typeface="Microsoft YaHei" panose="020B0503020204020204" pitchFamily="34" charset="-122"/>
                <a:ea typeface="Microsoft YaHei" panose="020B0503020204020204" pitchFamily="34" charset="-122"/>
              </a:rPr>
              <a:t>  b.</a:t>
            </a:r>
            <a:r>
              <a:rPr lang="zh-CN" altLang="en-US" sz="2800" dirty="0">
                <a:solidFill>
                  <a:srgbClr val="002060"/>
                </a:solidFill>
                <a:latin typeface="Microsoft YaHei" panose="020B0503020204020204" pitchFamily="34" charset="-122"/>
                <a:ea typeface="Microsoft YaHei" panose="020B0503020204020204" pitchFamily="34" charset="-122"/>
              </a:rPr>
              <a:t>未知仪器误差</a:t>
            </a:r>
            <a:r>
              <a:rPr lang="en-US" altLang="zh-CN" sz="2800" dirty="0">
                <a:solidFill>
                  <a:srgbClr val="002060"/>
                </a:solidFill>
                <a:latin typeface="Microsoft YaHei" panose="020B0503020204020204" pitchFamily="34" charset="-122"/>
                <a:ea typeface="Microsoft YaHei" panose="020B0503020204020204" pitchFamily="34" charset="-122"/>
              </a:rPr>
              <a:t>: </a:t>
            </a:r>
            <a:r>
              <a:rPr lang="zh-CN" altLang="en-US" sz="2800" dirty="0">
                <a:solidFill>
                  <a:srgbClr val="C00000"/>
                </a:solidFill>
                <a:latin typeface="Microsoft YaHei" panose="020B0503020204020204" pitchFamily="34" charset="-122"/>
                <a:ea typeface="Microsoft YaHei" panose="020B0503020204020204" pitchFamily="34" charset="-122"/>
              </a:rPr>
              <a:t>按经验先计算仪器误差，再读至产生误差那一位</a:t>
            </a:r>
            <a:endParaRPr lang="en-US" altLang="zh-CN" sz="2800" dirty="0">
              <a:solidFill>
                <a:srgbClr val="C00000"/>
              </a:solidFill>
              <a:latin typeface="Microsoft YaHei" panose="020B0503020204020204" pitchFamily="34" charset="-122"/>
              <a:ea typeface="Microsoft YaHei" panose="020B0503020204020204" pitchFamily="34" charset="-122"/>
            </a:endParaRPr>
          </a:p>
          <a:p>
            <a:pPr eaLnBrk="1" hangingPunct="1">
              <a:lnSpc>
                <a:spcPct val="150000"/>
              </a:lnSpc>
            </a:pPr>
            <a:r>
              <a:rPr lang="en-US" altLang="zh-CN" sz="2800" dirty="0">
                <a:solidFill>
                  <a:srgbClr val="002060"/>
                </a:solidFill>
                <a:latin typeface="Microsoft YaHei" panose="020B0503020204020204" pitchFamily="34" charset="-122"/>
                <a:ea typeface="Microsoft YaHei" panose="020B0503020204020204" pitchFamily="34" charset="-122"/>
              </a:rPr>
              <a:t>  c.</a:t>
            </a:r>
            <a:r>
              <a:rPr lang="zh-CN" altLang="en-US" sz="2800" dirty="0">
                <a:solidFill>
                  <a:srgbClr val="002060"/>
                </a:solidFill>
                <a:latin typeface="Microsoft YaHei" panose="020B0503020204020204" pitchFamily="34" charset="-122"/>
                <a:ea typeface="Microsoft YaHei" panose="020B0503020204020204" pitchFamily="34" charset="-122"/>
              </a:rPr>
              <a:t>传统读法</a:t>
            </a:r>
            <a:r>
              <a:rPr lang="en-US" altLang="zh-CN" sz="2800" dirty="0">
                <a:solidFill>
                  <a:srgbClr val="002060"/>
                </a:solidFill>
                <a:latin typeface="Microsoft YaHei" panose="020B0503020204020204" pitchFamily="34" charset="-122"/>
                <a:ea typeface="Microsoft YaHei" panose="020B0503020204020204" pitchFamily="34" charset="-122"/>
              </a:rPr>
              <a:t>: </a:t>
            </a:r>
            <a:r>
              <a:rPr lang="zh-CN" altLang="en-US" sz="2800" dirty="0">
                <a:solidFill>
                  <a:srgbClr val="C00000"/>
                </a:solidFill>
                <a:latin typeface="Microsoft YaHei" panose="020B0503020204020204" pitchFamily="34" charset="-122"/>
                <a:ea typeface="Microsoft YaHei" panose="020B0503020204020204" pitchFamily="34" charset="-122"/>
              </a:rPr>
              <a:t>按分辨率读数，读分辨率的整数倍</a:t>
            </a:r>
          </a:p>
        </p:txBody>
      </p:sp>
      <p:cxnSp>
        <p:nvCxnSpPr>
          <p:cNvPr id="5" name="直线连接符 4">
            <a:extLst>
              <a:ext uri="{FF2B5EF4-FFF2-40B4-BE49-F238E27FC236}">
                <a16:creationId xmlns:a16="http://schemas.microsoft.com/office/drawing/2014/main" id="{AEDD2298-4E3B-F423-21B5-B8BB8A9C0C76}"/>
              </a:ext>
            </a:extLst>
          </p:cNvPr>
          <p:cNvCxnSpPr>
            <a:cxnSpLocks/>
          </p:cNvCxnSpPr>
          <p:nvPr/>
        </p:nvCxnSpPr>
        <p:spPr>
          <a:xfrm>
            <a:off x="0" y="946828"/>
            <a:ext cx="12192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7A3A3C63-4854-BC66-1F77-CEA881B4134C}"/>
              </a:ext>
            </a:extLst>
          </p:cNvPr>
          <p:cNvSpPr txBox="1"/>
          <p:nvPr/>
        </p:nvSpPr>
        <p:spPr>
          <a:xfrm>
            <a:off x="102870" y="217710"/>
            <a:ext cx="2569934" cy="569387"/>
          </a:xfrm>
          <a:prstGeom prst="rect">
            <a:avLst/>
          </a:prstGeom>
          <a:noFill/>
        </p:spPr>
        <p:txBody>
          <a:bodyPr wrap="none" rtlCol="0">
            <a:spAutoFit/>
          </a:bodyPr>
          <a:lstStyle/>
          <a:p>
            <a:r>
              <a:rPr lang="zh-CN" altLang="en-US" sz="3100" dirty="0">
                <a:solidFill>
                  <a:srgbClr val="002060"/>
                </a:solidFill>
                <a:latin typeface="SimHei" panose="02010609060101010101" pitchFamily="49" charset="-122"/>
                <a:ea typeface="SimHei" panose="02010609060101010101" pitchFamily="49" charset="-122"/>
              </a:rPr>
              <a:t>有效数字总结</a:t>
            </a:r>
          </a:p>
        </p:txBody>
      </p:sp>
    </p:spTree>
    <p:extLst>
      <p:ext uri="{BB962C8B-B14F-4D97-AF65-F5344CB8AC3E}">
        <p14:creationId xmlns:p14="http://schemas.microsoft.com/office/powerpoint/2010/main" val="318394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BB252159-44D5-09E9-CBA8-74426DAA32FE}"/>
              </a:ext>
            </a:extLst>
          </p:cNvPr>
          <p:cNvSpPr txBox="1"/>
          <p:nvPr/>
        </p:nvSpPr>
        <p:spPr>
          <a:xfrm>
            <a:off x="215450" y="1298066"/>
            <a:ext cx="1988045" cy="523220"/>
          </a:xfrm>
          <a:prstGeom prst="rect">
            <a:avLst/>
          </a:prstGeom>
          <a:noFill/>
        </p:spPr>
        <p:txBody>
          <a:bodyPr wrap="none" rtlCol="0">
            <a:spAutoFit/>
          </a:bodyPr>
          <a:lstStyle/>
          <a:p>
            <a:r>
              <a:rPr kumimoji="1" lang="zh-CN" altLang="en-US" sz="2800" dirty="0">
                <a:solidFill>
                  <a:srgbClr val="002060"/>
                </a:solidFill>
                <a:latin typeface="Microsoft YaHei" panose="020B0503020204020204" pitchFamily="34" charset="-122"/>
                <a:ea typeface="Microsoft YaHei" panose="020B0503020204020204" pitchFamily="34" charset="-122"/>
              </a:rPr>
              <a:t>运算规则：</a:t>
            </a:r>
          </a:p>
        </p:txBody>
      </p:sp>
      <p:sp>
        <p:nvSpPr>
          <p:cNvPr id="16" name="标题 1">
            <a:extLst>
              <a:ext uri="{FF2B5EF4-FFF2-40B4-BE49-F238E27FC236}">
                <a16:creationId xmlns:a16="http://schemas.microsoft.com/office/drawing/2014/main" id="{45B9E94A-1A35-7661-1AEE-0608327C9C18}"/>
              </a:ext>
            </a:extLst>
          </p:cNvPr>
          <p:cNvSpPr txBox="1">
            <a:spLocks/>
          </p:cNvSpPr>
          <p:nvPr/>
        </p:nvSpPr>
        <p:spPr>
          <a:xfrm>
            <a:off x="63768" y="269147"/>
            <a:ext cx="4279453" cy="76668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zh-CN" altLang="en-US" sz="4000" dirty="0">
              <a:solidFill>
                <a:srgbClr val="002060"/>
              </a:solidFill>
              <a:latin typeface="SimHei" panose="02010609060101010101" pitchFamily="49" charset="-122"/>
              <a:ea typeface="SimHei" panose="02010609060101010101" pitchFamily="49" charset="-122"/>
            </a:endParaRPr>
          </a:p>
        </p:txBody>
      </p:sp>
      <p:cxnSp>
        <p:nvCxnSpPr>
          <p:cNvPr id="19" name="直线连接符 18">
            <a:extLst>
              <a:ext uri="{FF2B5EF4-FFF2-40B4-BE49-F238E27FC236}">
                <a16:creationId xmlns:a16="http://schemas.microsoft.com/office/drawing/2014/main" id="{89405365-74D1-3036-65A3-204ABFC3B896}"/>
              </a:ext>
            </a:extLst>
          </p:cNvPr>
          <p:cNvCxnSpPr>
            <a:cxnSpLocks/>
          </p:cNvCxnSpPr>
          <p:nvPr/>
        </p:nvCxnSpPr>
        <p:spPr>
          <a:xfrm>
            <a:off x="0" y="946828"/>
            <a:ext cx="12192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graphicFrame>
            <p:nvGraphicFramePr>
              <p:cNvPr id="20" name="表格 20">
                <a:extLst>
                  <a:ext uri="{FF2B5EF4-FFF2-40B4-BE49-F238E27FC236}">
                    <a16:creationId xmlns:a16="http://schemas.microsoft.com/office/drawing/2014/main" id="{64A01169-D66E-BB50-B7E0-509C56AD0210}"/>
                  </a:ext>
                </a:extLst>
              </p:cNvPr>
              <p:cNvGraphicFramePr>
                <a:graphicFrameLocks noGrp="1"/>
              </p:cNvGraphicFramePr>
              <p:nvPr>
                <p:extLst>
                  <p:ext uri="{D42A27DB-BD31-4B8C-83A1-F6EECF244321}">
                    <p14:modId xmlns:p14="http://schemas.microsoft.com/office/powerpoint/2010/main" val="2463438712"/>
                  </p:ext>
                </p:extLst>
              </p:nvPr>
            </p:nvGraphicFramePr>
            <p:xfrm>
              <a:off x="2351584" y="1412776"/>
              <a:ext cx="8712968" cy="5179696"/>
            </p:xfrm>
            <a:graphic>
              <a:graphicData uri="http://schemas.openxmlformats.org/drawingml/2006/table">
                <a:tbl>
                  <a:tblPr firstRow="1" bandRow="1">
                    <a:tableStyleId>{74C1A8A3-306A-4EB7-A6B1-4F7E0EB9C5D6}</a:tableStyleId>
                  </a:tblPr>
                  <a:tblGrid>
                    <a:gridCol w="1584176">
                      <a:extLst>
                        <a:ext uri="{9D8B030D-6E8A-4147-A177-3AD203B41FA5}">
                          <a16:colId xmlns:a16="http://schemas.microsoft.com/office/drawing/2014/main" val="3464286947"/>
                        </a:ext>
                      </a:extLst>
                    </a:gridCol>
                    <a:gridCol w="3672408">
                      <a:extLst>
                        <a:ext uri="{9D8B030D-6E8A-4147-A177-3AD203B41FA5}">
                          <a16:colId xmlns:a16="http://schemas.microsoft.com/office/drawing/2014/main" val="2973599435"/>
                        </a:ext>
                      </a:extLst>
                    </a:gridCol>
                    <a:gridCol w="3456384">
                      <a:extLst>
                        <a:ext uri="{9D8B030D-6E8A-4147-A177-3AD203B41FA5}">
                          <a16:colId xmlns:a16="http://schemas.microsoft.com/office/drawing/2014/main" val="2697253765"/>
                        </a:ext>
                      </a:extLst>
                    </a:gridCol>
                  </a:tblGrid>
                  <a:tr h="258796">
                    <a:tc>
                      <a:txBody>
                        <a:bodyPr/>
                        <a:lstStyle/>
                        <a:p>
                          <a:pPr algn="ctr"/>
                          <a:r>
                            <a:rPr lang="zh-CN" altLang="en-US" sz="2400" b="1" dirty="0">
                              <a:latin typeface="Times New Roman" panose="02020603050405020304" pitchFamily="18" charset="0"/>
                              <a:ea typeface="Microsoft YaHei" panose="020B0503020204020204" pitchFamily="34" charset="-122"/>
                              <a:cs typeface="Times New Roman" panose="02020603050405020304" pitchFamily="18" charset="0"/>
                            </a:rPr>
                            <a:t>类型</a:t>
                          </a:r>
                        </a:p>
                      </a:txBody>
                      <a:tcPr/>
                    </a:tc>
                    <a:tc>
                      <a:txBody>
                        <a:bodyPr/>
                        <a:lstStyle/>
                        <a:p>
                          <a:pPr algn="ctr"/>
                          <a:r>
                            <a:rPr lang="zh-CN" altLang="en-US" sz="2400" b="1" dirty="0">
                              <a:latin typeface="Times New Roman" panose="02020603050405020304" pitchFamily="18" charset="0"/>
                              <a:ea typeface="Microsoft YaHei" panose="020B0503020204020204" pitchFamily="34" charset="-122"/>
                              <a:cs typeface="Times New Roman" panose="02020603050405020304" pitchFamily="18" charset="0"/>
                            </a:rPr>
                            <a:t>规则</a:t>
                          </a:r>
                        </a:p>
                      </a:txBody>
                      <a:tcPr/>
                    </a:tc>
                    <a:tc>
                      <a:txBody>
                        <a:bodyPr/>
                        <a:lstStyle/>
                        <a:p>
                          <a:pPr algn="ctr"/>
                          <a:r>
                            <a:rPr lang="zh-CN" altLang="en-US" sz="2400" b="1" dirty="0">
                              <a:latin typeface="Times New Roman" panose="02020603050405020304" pitchFamily="18" charset="0"/>
                              <a:ea typeface="Microsoft YaHei" panose="020B0503020204020204" pitchFamily="34" charset="-122"/>
                              <a:cs typeface="Times New Roman" panose="02020603050405020304" pitchFamily="18" charset="0"/>
                            </a:rPr>
                            <a:t>举例</a:t>
                          </a:r>
                        </a:p>
                      </a:txBody>
                      <a:tcPr/>
                    </a:tc>
                    <a:extLst>
                      <a:ext uri="{0D108BD9-81ED-4DB2-BD59-A6C34878D82A}">
                        <a16:rowId xmlns:a16="http://schemas.microsoft.com/office/drawing/2014/main" val="711356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加减</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可疑数字与最靠前的一致</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z="2400" smtClean="0">
                                    <a:latin typeface="Times New Roman" panose="02020603050405020304" pitchFamily="18" charset="0"/>
                                    <a:ea typeface="Microsoft YaHei" panose="020B0503020204020204" pitchFamily="34" charset="-122"/>
                                    <a:cs typeface="Times New Roman" panose="02020603050405020304" pitchFamily="18" charset="0"/>
                                  </a:rPr>
                                  <m:t>62.</m:t>
                                </m:r>
                                <m:acc>
                                  <m:accPr>
                                    <m:chr m:val="̅"/>
                                    <m:ctrlPr>
                                      <a:rPr lang="en-US" altLang="zh-CN" sz="2400" i="1" smtClean="0">
                                        <a:solidFill>
                                          <a:srgbClr val="C00000"/>
                                        </a:solidFill>
                                        <a:latin typeface="Cambria Math" panose="02040503050406030204" pitchFamily="18" charset="0"/>
                                      </a:rPr>
                                    </m:ctrlPr>
                                  </m:accPr>
                                  <m:e>
                                    <m:r>
                                      <m:rPr>
                                        <m:nor/>
                                      </m:rPr>
                                      <a:rPr lang="en-US" altLang="zh-CN" sz="240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m:t>5</m:t>
                                    </m:r>
                                  </m:e>
                                </m:acc>
                                <m:r>
                                  <m:rPr>
                                    <m:nor/>
                                  </m:rPr>
                                  <a:rPr lang="en-US" altLang="zh-CN" sz="2400" b="0" smtClean="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m:t>+</m:t>
                                </m:r>
                                <m:r>
                                  <m:rPr>
                                    <m:nor/>
                                  </m:rPr>
                                  <a:rPr lang="en-US" altLang="zh-CN" sz="2400">
                                    <a:latin typeface="Times New Roman" panose="02020603050405020304" pitchFamily="18" charset="0"/>
                                    <a:ea typeface="Microsoft YaHei" panose="020B0503020204020204" pitchFamily="34" charset="-122"/>
                                    <a:cs typeface="Times New Roman" panose="02020603050405020304" pitchFamily="18" charset="0"/>
                                  </a:rPr>
                                  <m:t>1.23</m:t>
                                </m:r>
                                <m:acc>
                                  <m:accPr>
                                    <m:chr m:val="̅"/>
                                    <m:ctrlPr>
                                      <a:rPr lang="en-US" altLang="zh-CN" sz="2400" i="1" smtClean="0">
                                        <a:solidFill>
                                          <a:srgbClr val="C00000"/>
                                        </a:solidFill>
                                        <a:latin typeface="Cambria Math" panose="02040503050406030204" pitchFamily="18" charset="0"/>
                                      </a:rPr>
                                    </m:ctrlPr>
                                  </m:accPr>
                                  <m:e>
                                    <m:r>
                                      <m:rPr>
                                        <m:nor/>
                                      </m:rPr>
                                      <a:rPr lang="en-US" altLang="zh-CN" sz="240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m:t>4</m:t>
                                    </m:r>
                                  </m:e>
                                </m:acc>
                                <m:r>
                                  <m:rPr>
                                    <m:nor/>
                                  </m:rPr>
                                  <a:rPr lang="zh-CN" altLang="en-US" sz="240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m:t> </m:t>
                                </m:r>
                                <m:r>
                                  <m:rPr>
                                    <m:nor/>
                                  </m:rPr>
                                  <a:rPr lang="en-US" altLang="zh-CN" sz="2400">
                                    <a:latin typeface="Times New Roman" panose="02020603050405020304" pitchFamily="18" charset="0"/>
                                    <a:ea typeface="Microsoft YaHei" panose="020B0503020204020204" pitchFamily="34" charset="-122"/>
                                    <a:cs typeface="Times New Roman" panose="02020603050405020304" pitchFamily="18" charset="0"/>
                                  </a:rPr>
                                  <m:t>=</m:t>
                                </m:r>
                                <m:r>
                                  <m:rPr>
                                    <m:nor/>
                                  </m:rPr>
                                  <a:rPr lang="zh-CN" altLang="en-US" sz="2400">
                                    <a:latin typeface="Times New Roman" panose="02020603050405020304" pitchFamily="18" charset="0"/>
                                    <a:ea typeface="Microsoft YaHei" panose="020B0503020204020204" pitchFamily="34" charset="-122"/>
                                    <a:cs typeface="Times New Roman" panose="02020603050405020304" pitchFamily="18" charset="0"/>
                                  </a:rPr>
                                  <m:t> </m:t>
                                </m:r>
                                <m:r>
                                  <m:rPr>
                                    <m:nor/>
                                  </m:rPr>
                                  <a:rPr lang="en-US" altLang="zh-CN" sz="2400">
                                    <a:latin typeface="Times New Roman" panose="02020603050405020304" pitchFamily="18" charset="0"/>
                                    <a:ea typeface="Microsoft YaHei" panose="020B0503020204020204" pitchFamily="34" charset="-122"/>
                                    <a:cs typeface="Times New Roman" panose="02020603050405020304" pitchFamily="18" charset="0"/>
                                  </a:rPr>
                                  <m:t>63.</m:t>
                                </m:r>
                                <m:acc>
                                  <m:accPr>
                                    <m:chr m:val="̅"/>
                                    <m:ctrlPr>
                                      <a:rPr lang="en-US" altLang="zh-CN" sz="2400" i="1" smtClean="0">
                                        <a:solidFill>
                                          <a:srgbClr val="C00000"/>
                                        </a:solidFill>
                                        <a:latin typeface="Cambria Math" panose="02040503050406030204" pitchFamily="18" charset="0"/>
                                      </a:rPr>
                                    </m:ctrlPr>
                                  </m:accPr>
                                  <m:e>
                                    <m:r>
                                      <m:rPr>
                                        <m:nor/>
                                      </m:rPr>
                                      <a:rPr lang="en-US" altLang="zh-CN" sz="240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m:t>7</m:t>
                                    </m:r>
                                  </m:e>
                                </m:acc>
                              </m:oMath>
                            </m:oMathPara>
                          </a14:m>
                          <a:endParaRPr lang="en-US" altLang="zh-CN" sz="2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z="2400" smtClean="0">
                                    <a:latin typeface="Times New Roman" panose="02020603050405020304" pitchFamily="18" charset="0"/>
                                    <a:ea typeface="Microsoft YaHei" panose="020B0503020204020204" pitchFamily="34" charset="-122"/>
                                    <a:cs typeface="Times New Roman" panose="02020603050405020304" pitchFamily="18" charset="0"/>
                                  </a:rPr>
                                  <m:t>63.</m:t>
                                </m:r>
                                <m:acc>
                                  <m:accPr>
                                    <m:chr m:val="̅"/>
                                    <m:ctrlPr>
                                      <a:rPr lang="en-US" altLang="zh-CN" sz="2400" i="1" smtClean="0">
                                        <a:solidFill>
                                          <a:srgbClr val="C00000"/>
                                        </a:solidFill>
                                        <a:latin typeface="Cambria Math" panose="02040503050406030204" pitchFamily="18" charset="0"/>
                                      </a:rPr>
                                    </m:ctrlPr>
                                  </m:accPr>
                                  <m:e>
                                    <m:r>
                                      <m:rPr>
                                        <m:nor/>
                                      </m:rPr>
                                      <a:rPr lang="en-US" altLang="zh-CN" sz="240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m:t>7</m:t>
                                    </m:r>
                                  </m:e>
                                </m:acc>
                                <m:r>
                                  <m:rPr>
                                    <m:nor/>
                                  </m:rPr>
                                  <a:rPr lang="en-US" altLang="zh-CN" sz="2400" b="0" smtClean="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m:t>−</m:t>
                                </m:r>
                                <m:r>
                                  <m:rPr>
                                    <m:nor/>
                                  </m:rPr>
                                  <a:rPr lang="en-US" altLang="zh-CN" sz="2400">
                                    <a:latin typeface="Times New Roman" panose="02020603050405020304" pitchFamily="18" charset="0"/>
                                    <a:ea typeface="Microsoft YaHei" panose="020B0503020204020204" pitchFamily="34" charset="-122"/>
                                    <a:cs typeface="Times New Roman" panose="02020603050405020304" pitchFamily="18" charset="0"/>
                                  </a:rPr>
                                  <m:t>5.4</m:t>
                                </m:r>
                                <m:acc>
                                  <m:accPr>
                                    <m:chr m:val="̅"/>
                                    <m:ctrlPr>
                                      <a:rPr lang="en-US" altLang="zh-CN" sz="2400" i="1" smtClean="0">
                                        <a:solidFill>
                                          <a:srgbClr val="C00000"/>
                                        </a:solidFill>
                                        <a:latin typeface="Cambria Math" panose="02040503050406030204" pitchFamily="18" charset="0"/>
                                      </a:rPr>
                                    </m:ctrlPr>
                                  </m:accPr>
                                  <m:e>
                                    <m:r>
                                      <m:rPr>
                                        <m:nor/>
                                      </m:rPr>
                                      <a:rPr lang="en-US" altLang="zh-CN" sz="240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m:t>3</m:t>
                                    </m:r>
                                  </m:e>
                                </m:acc>
                                <m:r>
                                  <m:rPr>
                                    <m:nor/>
                                  </m:rPr>
                                  <a:rPr lang="en-US" altLang="zh-CN" sz="240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m:t> </m:t>
                                </m:r>
                                <m:r>
                                  <m:rPr>
                                    <m:nor/>
                                  </m:rPr>
                                  <a:rPr lang="en-US" altLang="zh-CN" sz="2400">
                                    <a:latin typeface="Times New Roman" panose="02020603050405020304" pitchFamily="18" charset="0"/>
                                    <a:ea typeface="Microsoft YaHei" panose="020B0503020204020204" pitchFamily="34" charset="-122"/>
                                    <a:cs typeface="Times New Roman" panose="02020603050405020304" pitchFamily="18" charset="0"/>
                                  </a:rPr>
                                  <m:t>= 58.</m:t>
                                </m:r>
                                <m:acc>
                                  <m:accPr>
                                    <m:chr m:val="̅"/>
                                    <m:ctrlPr>
                                      <a:rPr lang="en-US" altLang="zh-CN" sz="2400" i="1" smtClean="0">
                                        <a:solidFill>
                                          <a:srgbClr val="C00000"/>
                                        </a:solidFill>
                                        <a:latin typeface="Cambria Math" panose="02040503050406030204" pitchFamily="18" charset="0"/>
                                      </a:rPr>
                                    </m:ctrlPr>
                                  </m:accPr>
                                  <m:e>
                                    <m:r>
                                      <m:rPr>
                                        <m:nor/>
                                      </m:rPr>
                                      <a:rPr lang="en-US" altLang="zh-CN" sz="240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m:t>3</m:t>
                                    </m:r>
                                  </m:e>
                                </m:acc>
                              </m:oMath>
                            </m:oMathPara>
                          </a14:m>
                          <a:endParaRPr lang="zh-CN" altLang="en-US" sz="2400" dirty="0">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extLst>
                      <a:ext uri="{0D108BD9-81ED-4DB2-BD59-A6C34878D82A}">
                        <a16:rowId xmlns:a16="http://schemas.microsoft.com/office/drawing/2014/main" val="3440698311"/>
                      </a:ext>
                    </a:extLst>
                  </a:tr>
                  <a:tr h="370840">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乘除</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有效数字最少的一致</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z="2400" b="0" dirty="0" smtClean="0">
                                    <a:latin typeface="Times New Roman" panose="02020603050405020304" pitchFamily="18" charset="0"/>
                                    <a:ea typeface="Microsoft YaHei" panose="020B0503020204020204" pitchFamily="34" charset="-122"/>
                                    <a:cs typeface="Times New Roman" panose="02020603050405020304" pitchFamily="18" charset="0"/>
                                  </a:rPr>
                                  <m:t>3.</m:t>
                                </m:r>
                                <m:r>
                                  <a:rPr lang="en-US" altLang="zh-CN" sz="2400" b="0">
                                    <a:latin typeface="Cambria Math" panose="02040503050406030204" pitchFamily="18" charset="0"/>
                                  </a:rPr>
                                  <m:t>2</m:t>
                                </m:r>
                                <m:acc>
                                  <m:accPr>
                                    <m:chr m:val="̅"/>
                                    <m:ctrlPr>
                                      <a:rPr lang="en-US" altLang="zh-CN" sz="2400" b="0" i="1" smtClean="0">
                                        <a:solidFill>
                                          <a:srgbClr val="C00000"/>
                                        </a:solidFill>
                                        <a:latin typeface="Cambria Math" panose="02040503050406030204" pitchFamily="18" charset="0"/>
                                      </a:rPr>
                                    </m:ctrlPr>
                                  </m:accPr>
                                  <m:e>
                                    <m:r>
                                      <a:rPr lang="en-US" altLang="zh-CN" sz="2400" b="0">
                                        <a:solidFill>
                                          <a:srgbClr val="C00000"/>
                                        </a:solidFill>
                                        <a:latin typeface="Cambria Math" panose="02040503050406030204" pitchFamily="18" charset="0"/>
                                      </a:rPr>
                                      <m:t>1</m:t>
                                    </m:r>
                                  </m:e>
                                </m:acc>
                                <m:r>
                                  <a:rPr lang="en-US" altLang="zh-CN" sz="2400" b="0">
                                    <a:latin typeface="Cambria Math" panose="02040503050406030204" pitchFamily="18" charset="0"/>
                                  </a:rPr>
                                  <m:t>×6.</m:t>
                                </m:r>
                                <m:acc>
                                  <m:accPr>
                                    <m:chr m:val="̅"/>
                                    <m:ctrlPr>
                                      <a:rPr lang="en-US" altLang="zh-CN" sz="2400" b="0" i="1" smtClean="0">
                                        <a:solidFill>
                                          <a:srgbClr val="C00000"/>
                                        </a:solidFill>
                                        <a:latin typeface="Cambria Math" panose="02040503050406030204" pitchFamily="18" charset="0"/>
                                      </a:rPr>
                                    </m:ctrlPr>
                                  </m:accPr>
                                  <m:e>
                                    <m:r>
                                      <a:rPr lang="en-US" altLang="zh-CN" sz="2400" b="0">
                                        <a:solidFill>
                                          <a:srgbClr val="C00000"/>
                                        </a:solidFill>
                                        <a:latin typeface="Cambria Math" panose="02040503050406030204" pitchFamily="18" charset="0"/>
                                      </a:rPr>
                                      <m:t>5</m:t>
                                    </m:r>
                                  </m:e>
                                </m:acc>
                                <m:r>
                                  <a:rPr lang="en-US" altLang="zh-CN" sz="2400" b="0">
                                    <a:latin typeface="Cambria Math" panose="02040503050406030204" pitchFamily="18" charset="0"/>
                                  </a:rPr>
                                  <m:t>=2</m:t>
                                </m:r>
                                <m:acc>
                                  <m:accPr>
                                    <m:chr m:val="̅"/>
                                    <m:ctrlPr>
                                      <a:rPr lang="en-US" altLang="zh-CN" sz="2400" b="0" i="1" smtClean="0">
                                        <a:solidFill>
                                          <a:srgbClr val="C00000"/>
                                        </a:solidFill>
                                        <a:latin typeface="Cambria Math" panose="02040503050406030204" pitchFamily="18" charset="0"/>
                                      </a:rPr>
                                    </m:ctrlPr>
                                  </m:accPr>
                                  <m:e>
                                    <m:r>
                                      <a:rPr lang="en-US" altLang="zh-CN" sz="2400" b="0">
                                        <a:solidFill>
                                          <a:srgbClr val="C00000"/>
                                        </a:solidFill>
                                        <a:latin typeface="Cambria Math" panose="02040503050406030204" pitchFamily="18" charset="0"/>
                                      </a:rPr>
                                      <m:t>1</m:t>
                                    </m:r>
                                  </m:e>
                                </m:acc>
                              </m:oMath>
                            </m:oMathPara>
                          </a14:m>
                          <a:endParaRPr lang="en-US" altLang="zh-CN" sz="2400" b="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z="2400" smtClean="0">
                                    <a:latin typeface="Times New Roman" panose="02020603050405020304" pitchFamily="18" charset="0"/>
                                    <a:ea typeface="Microsoft YaHei" panose="020B0503020204020204" pitchFamily="34" charset="-122"/>
                                    <a:cs typeface="Times New Roman" panose="02020603050405020304" pitchFamily="18" charset="0"/>
                                  </a:rPr>
                                  <m:t>2</m:t>
                                </m:r>
                                <m:acc>
                                  <m:accPr>
                                    <m:chr m:val="̅"/>
                                    <m:ctrlPr>
                                      <a:rPr lang="en-US" altLang="zh-CN" sz="2400" i="1" smtClean="0">
                                        <a:solidFill>
                                          <a:srgbClr val="C00000"/>
                                        </a:solidFill>
                                        <a:latin typeface="Cambria Math" panose="02040503050406030204" pitchFamily="18" charset="0"/>
                                      </a:rPr>
                                    </m:ctrlPr>
                                  </m:accPr>
                                  <m:e>
                                    <m:r>
                                      <m:rPr>
                                        <m:nor/>
                                      </m:rPr>
                                      <a:rPr lang="en-US" altLang="zh-CN" sz="240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m:t>1</m:t>
                                    </m:r>
                                  </m:e>
                                </m:acc>
                                <m:r>
                                  <m:rPr>
                                    <m:nor/>
                                  </m:rPr>
                                  <a:rPr lang="zh-CN" altLang="en-US" sz="240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m:t> </m:t>
                                </m:r>
                                <m:r>
                                  <m:rPr>
                                    <m:nor/>
                                  </m:rPr>
                                  <a:rPr lang="en-US" altLang="zh-CN" sz="2400" b="0" smtClean="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m:t>÷</m:t>
                                </m:r>
                                <m:r>
                                  <m:rPr>
                                    <m:nor/>
                                  </m:rPr>
                                  <a:rPr lang="en-US" altLang="zh-CN" sz="2400" b="0" smtClean="0">
                                    <a:solidFill>
                                      <a:schemeClr val="tx1"/>
                                    </a:solidFill>
                                    <a:latin typeface="Times New Roman" panose="02020603050405020304" pitchFamily="18" charset="0"/>
                                    <a:ea typeface="Microsoft YaHei" panose="020B0503020204020204" pitchFamily="34" charset="-122"/>
                                    <a:cs typeface="Times New Roman" panose="02020603050405020304" pitchFamily="18" charset="0"/>
                                  </a:rPr>
                                  <m:t>21.84</m:t>
                                </m:r>
                                <m:acc>
                                  <m:accPr>
                                    <m:chr m:val="̅"/>
                                    <m:ctrlPr>
                                      <a:rPr lang="en-US" altLang="zh-CN" sz="2400" b="0" i="1" smtClean="0">
                                        <a:solidFill>
                                          <a:srgbClr val="C00000"/>
                                        </a:solidFill>
                                        <a:latin typeface="Cambria Math" panose="02040503050406030204" pitchFamily="18" charset="0"/>
                                      </a:rPr>
                                    </m:ctrlPr>
                                  </m:accPr>
                                  <m:e>
                                    <m:r>
                                      <m:rPr>
                                        <m:nor/>
                                      </m:rPr>
                                      <a:rPr lang="en-US" altLang="zh-CN" sz="2400" b="0" smtClean="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m:t>3</m:t>
                                    </m:r>
                                  </m:e>
                                </m:acc>
                                <m:r>
                                  <m:rPr>
                                    <m:nor/>
                                  </m:rPr>
                                  <a:rPr lang="en-US" altLang="zh-CN" sz="2400" b="0" smtClean="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m:t>=</m:t>
                                </m:r>
                                <m:r>
                                  <m:rPr>
                                    <m:nor/>
                                  </m:rPr>
                                  <a:rPr lang="en-US" altLang="zh-CN" sz="2400">
                                    <a:latin typeface="Times New Roman" panose="02020603050405020304" pitchFamily="18" charset="0"/>
                                    <a:ea typeface="Microsoft YaHei" panose="020B0503020204020204" pitchFamily="34" charset="-122"/>
                                    <a:cs typeface="Times New Roman" panose="02020603050405020304" pitchFamily="18" charset="0"/>
                                  </a:rPr>
                                  <m:t>0.9</m:t>
                                </m:r>
                                <m:acc>
                                  <m:accPr>
                                    <m:chr m:val="̅"/>
                                    <m:ctrlPr>
                                      <a:rPr lang="en-US" altLang="zh-CN" sz="2400" i="1" smtClean="0">
                                        <a:solidFill>
                                          <a:srgbClr val="C00000"/>
                                        </a:solidFill>
                                        <a:latin typeface="Cambria Math" panose="02040503050406030204" pitchFamily="18" charset="0"/>
                                      </a:rPr>
                                    </m:ctrlPr>
                                  </m:accPr>
                                  <m:e>
                                    <m:r>
                                      <m:rPr>
                                        <m:nor/>
                                      </m:rPr>
                                      <a:rPr lang="en-US" altLang="zh-CN" sz="240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m:t>6</m:t>
                                    </m:r>
                                  </m:e>
                                </m:acc>
                              </m:oMath>
                            </m:oMathPara>
                          </a14:m>
                          <a:endParaRPr lang="zh-CN" altLang="en-US" sz="2400" dirty="0">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extLst>
                      <a:ext uri="{0D108BD9-81ED-4DB2-BD59-A6C34878D82A}">
                        <a16:rowId xmlns:a16="http://schemas.microsoft.com/office/drawing/2014/main" val="3771434705"/>
                      </a:ext>
                    </a:extLst>
                  </a:tr>
                  <a:tr h="370840">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乘方</a:t>
                          </a:r>
                          <a:r>
                            <a:rPr kumimoji="1" lang="en-US" altLang="zh-CN"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开方</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14:m>
                            <m:oMath xmlns:m="http://schemas.openxmlformats.org/officeDocument/2006/math">
                              <m:sSup>
                                <m:sSupPr>
                                  <m:ctrlPr>
                                    <a:rPr kumimoji="1" lang="en-US" altLang="zh-CN" sz="2400" b="0" i="1" smtClean="0">
                                      <a:solidFill>
                                        <a:srgbClr val="002060"/>
                                      </a:solidFill>
                                      <a:latin typeface="Cambria Math" panose="02040503050406030204" pitchFamily="18" charset="0"/>
                                    </a:rPr>
                                  </m:ctrlPr>
                                </m:sSupPr>
                                <m:e>
                                  <m:r>
                                    <a:rPr kumimoji="1" lang="en-US" altLang="zh-CN" sz="2400" b="0" smtClean="0">
                                      <a:solidFill>
                                        <a:srgbClr val="002060"/>
                                      </a:solidFill>
                                      <a:latin typeface="Cambria Math" panose="02040503050406030204" pitchFamily="18" charset="0"/>
                                    </a:rPr>
                                    <m:t>𝑥</m:t>
                                  </m:r>
                                </m:e>
                                <m:sup>
                                  <m:r>
                                    <a:rPr kumimoji="1" lang="en-US" altLang="zh-CN" sz="2400" b="0" smtClean="0">
                                      <a:solidFill>
                                        <a:srgbClr val="002060"/>
                                      </a:solidFill>
                                      <a:latin typeface="Cambria Math" panose="02040503050406030204" pitchFamily="18" charset="0"/>
                                    </a:rPr>
                                    <m:t>2</m:t>
                                  </m:r>
                                </m:sup>
                              </m:sSup>
                              <m:r>
                                <a:rPr kumimoji="1" lang="en-US" altLang="zh-CN" sz="2400" b="0" smtClean="0">
                                  <a:solidFill>
                                    <a:srgbClr val="002060"/>
                                  </a:solidFill>
                                  <a:latin typeface="Cambria Math" panose="02040503050406030204" pitchFamily="18" charset="0"/>
                                </a:rPr>
                                <m:t>,</m:t>
                              </m:r>
                              <m:rad>
                                <m:radPr>
                                  <m:degHide m:val="on"/>
                                  <m:ctrlPr>
                                    <a:rPr kumimoji="1" lang="en-US" altLang="zh-CN" sz="2400" b="0" i="1" smtClean="0">
                                      <a:solidFill>
                                        <a:srgbClr val="002060"/>
                                      </a:solidFill>
                                      <a:latin typeface="Cambria Math" panose="02040503050406030204" pitchFamily="18" charset="0"/>
                                    </a:rPr>
                                  </m:ctrlPr>
                                </m:radPr>
                                <m:deg/>
                                <m:e>
                                  <m:r>
                                    <a:rPr kumimoji="1" lang="en-US" altLang="zh-CN" sz="2400" b="0" smtClean="0">
                                      <a:solidFill>
                                        <a:srgbClr val="002060"/>
                                      </a:solidFill>
                                      <a:latin typeface="Cambria Math" panose="02040503050406030204" pitchFamily="18" charset="0"/>
                                    </a:rPr>
                                    <m:t>𝑥</m:t>
                                  </m:r>
                                </m:e>
                              </m:rad>
                            </m:oMath>
                          </a14:m>
                          <a:r>
                            <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与</a:t>
                          </a:r>
                          <a14:m>
                            <m:oMath xmlns:m="http://schemas.openxmlformats.org/officeDocument/2006/math">
                              <m:r>
                                <a:rPr kumimoji="1" lang="en-US" altLang="zh-CN" sz="2400" b="0" smtClean="0">
                                  <a:solidFill>
                                    <a:srgbClr val="002060"/>
                                  </a:solidFill>
                                  <a:latin typeface="Cambria Math" panose="02040503050406030204" pitchFamily="18" charset="0"/>
                                </a:rPr>
                                <m:t>𝑥</m:t>
                              </m:r>
                            </m:oMath>
                          </a14:m>
                          <a:r>
                            <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一致</a:t>
                          </a: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tx1"/>
                                        </a:solidFill>
                                        <a:latin typeface="Cambria Math" panose="02040503050406030204" pitchFamily="18" charset="0"/>
                                      </a:rPr>
                                    </m:ctrlPr>
                                  </m:sSupPr>
                                  <m:e>
                                    <m:r>
                                      <a:rPr lang="en-US" altLang="zh-CN" sz="2400" b="0" smtClean="0">
                                        <a:solidFill>
                                          <a:srgbClr val="C00000"/>
                                        </a:solidFill>
                                        <a:latin typeface="Cambria Math" panose="02040503050406030204" pitchFamily="18" charset="0"/>
                                      </a:rPr>
                                      <m:t>100</m:t>
                                    </m:r>
                                  </m:e>
                                  <m:sup>
                                    <m:r>
                                      <a:rPr lang="en-US" altLang="zh-CN" sz="2400" b="0" smtClean="0">
                                        <a:solidFill>
                                          <a:schemeClr val="tx1"/>
                                        </a:solidFill>
                                        <a:latin typeface="Cambria Math" panose="02040503050406030204" pitchFamily="18" charset="0"/>
                                      </a:rPr>
                                      <m:t>2</m:t>
                                    </m:r>
                                  </m:sup>
                                </m:sSup>
                                <m:r>
                                  <a:rPr lang="en-US" altLang="zh-CN" sz="2400" b="0" smtClean="0">
                                    <a:solidFill>
                                      <a:schemeClr val="tx1"/>
                                    </a:solidFill>
                                    <a:latin typeface="Cambria Math" panose="02040503050406030204" pitchFamily="18" charset="0"/>
                                  </a:rPr>
                                  <m:t>=</m:t>
                                </m:r>
                                <m:r>
                                  <a:rPr lang="en-US" altLang="zh-CN" sz="2400" b="0" smtClean="0">
                                    <a:solidFill>
                                      <a:srgbClr val="C00000"/>
                                    </a:solidFill>
                                    <a:latin typeface="Cambria Math" panose="02040503050406030204" pitchFamily="18" charset="0"/>
                                  </a:rPr>
                                  <m:t>1.00</m:t>
                                </m:r>
                                <m:r>
                                  <a:rPr lang="en-US" altLang="zh-CN" sz="2400" b="0" smtClean="0">
                                    <a:solidFill>
                                      <a:schemeClr val="tx1"/>
                                    </a:solidFill>
                                    <a:latin typeface="Cambria Math" panose="02040503050406030204" pitchFamily="18" charset="0"/>
                                  </a:rPr>
                                  <m:t>×1</m:t>
                                </m:r>
                                <m:sSup>
                                  <m:sSupPr>
                                    <m:ctrlPr>
                                      <a:rPr lang="en-US" altLang="zh-CN" sz="2400" i="1" smtClean="0">
                                        <a:solidFill>
                                          <a:schemeClr val="tx1"/>
                                        </a:solidFill>
                                        <a:latin typeface="Cambria Math" panose="02040503050406030204" pitchFamily="18" charset="0"/>
                                      </a:rPr>
                                    </m:ctrlPr>
                                  </m:sSupPr>
                                  <m:e>
                                    <m:r>
                                      <a:rPr lang="en-US" altLang="zh-CN" sz="2400" b="0" smtClean="0">
                                        <a:solidFill>
                                          <a:schemeClr val="tx1"/>
                                        </a:solidFill>
                                        <a:latin typeface="Cambria Math" panose="02040503050406030204" pitchFamily="18" charset="0"/>
                                      </a:rPr>
                                      <m:t>0</m:t>
                                    </m:r>
                                  </m:e>
                                  <m:sup>
                                    <m:r>
                                      <a:rPr lang="en-US" altLang="zh-CN" sz="2400" b="0" smtClean="0">
                                        <a:solidFill>
                                          <a:schemeClr val="tx1"/>
                                        </a:solidFill>
                                        <a:latin typeface="Cambria Math" panose="02040503050406030204" pitchFamily="18" charset="0"/>
                                      </a:rPr>
                                      <m:t>4</m:t>
                                    </m:r>
                                  </m:sup>
                                </m:sSup>
                              </m:oMath>
                            </m:oMathPara>
                          </a14:m>
                          <a:endParaRPr lang="en-US" altLang="zh-CN"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ad>
                                  <m:radPr>
                                    <m:degHide m:val="on"/>
                                    <m:ctrlPr>
                                      <a:rPr lang="en-US" altLang="zh-CN" sz="2400" i="1" smtClean="0">
                                        <a:solidFill>
                                          <a:schemeClr val="tx1"/>
                                        </a:solidFill>
                                        <a:latin typeface="Cambria Math" panose="02040503050406030204" pitchFamily="18" charset="0"/>
                                      </a:rPr>
                                    </m:ctrlPr>
                                  </m:radPr>
                                  <m:deg/>
                                  <m:e>
                                    <m:r>
                                      <a:rPr lang="en-US" altLang="zh-CN" sz="2400" b="0" smtClean="0">
                                        <a:solidFill>
                                          <a:srgbClr val="C00000"/>
                                        </a:solidFill>
                                        <a:latin typeface="Cambria Math" panose="02040503050406030204" pitchFamily="18" charset="0"/>
                                      </a:rPr>
                                      <m:t>100</m:t>
                                    </m:r>
                                  </m:e>
                                </m:rad>
                                <m:r>
                                  <a:rPr lang="en-US" altLang="zh-CN" sz="2400" b="0" smtClean="0">
                                    <a:solidFill>
                                      <a:schemeClr val="tx1"/>
                                    </a:solidFill>
                                    <a:latin typeface="Cambria Math" panose="02040503050406030204" pitchFamily="18" charset="0"/>
                                  </a:rPr>
                                  <m:t>=</m:t>
                                </m:r>
                                <m:r>
                                  <a:rPr lang="en-US" altLang="zh-CN" sz="2400" b="0" smtClean="0">
                                    <a:solidFill>
                                      <a:srgbClr val="C00000"/>
                                    </a:solidFill>
                                    <a:latin typeface="Cambria Math" panose="02040503050406030204" pitchFamily="18" charset="0"/>
                                  </a:rPr>
                                  <m:t>10.0</m:t>
                                </m:r>
                              </m:oMath>
                            </m:oMathPara>
                          </a14:m>
                          <a:endParaRPr lang="zh-CN" altLang="en-US" sz="2400" b="0" dirty="0">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extLst>
                      <a:ext uri="{0D108BD9-81ED-4DB2-BD59-A6C34878D82A}">
                        <a16:rowId xmlns:a16="http://schemas.microsoft.com/office/drawing/2014/main" val="3637057328"/>
                      </a:ext>
                    </a:extLst>
                  </a:tr>
                  <a:tr h="370840">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对数</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14:m>
                            <m:oMath xmlns:m="http://schemas.openxmlformats.org/officeDocument/2006/math">
                              <m:r>
                                <m:rPr>
                                  <m:sty m:val="p"/>
                                </m:rPr>
                                <a:rPr kumimoji="1" lang="en-US" altLang="zh-CN" sz="2400" b="0" smtClean="0">
                                  <a:solidFill>
                                    <a:srgbClr val="002060"/>
                                  </a:solidFill>
                                  <a:latin typeface="Cambria Math" panose="02040503050406030204" pitchFamily="18" charset="0"/>
                                </a:rPr>
                                <m:t>lg</m:t>
                              </m:r>
                              <m:r>
                                <a:rPr kumimoji="1" lang="en-US" altLang="zh-CN" sz="2400" b="0" smtClean="0">
                                  <a:solidFill>
                                    <a:srgbClr val="002060"/>
                                  </a:solidFill>
                                  <a:latin typeface="Cambria Math" panose="02040503050406030204" pitchFamily="18" charset="0"/>
                                </a:rPr>
                                <m:t> </m:t>
                              </m:r>
                              <m:r>
                                <a:rPr kumimoji="1" lang="en-US" altLang="zh-CN" sz="2400" b="0" smtClean="0">
                                  <a:solidFill>
                                    <a:srgbClr val="002060"/>
                                  </a:solidFill>
                                  <a:latin typeface="Cambria Math" panose="02040503050406030204" pitchFamily="18" charset="0"/>
                                </a:rPr>
                                <m:t>𝑥</m:t>
                              </m:r>
                              <m:r>
                                <a:rPr kumimoji="1" lang="en-US" altLang="zh-CN" sz="2400" b="0" smtClean="0">
                                  <a:solidFill>
                                    <a:srgbClr val="002060"/>
                                  </a:solidFill>
                                  <a:latin typeface="Cambria Math" panose="02040503050406030204" pitchFamily="18" charset="0"/>
                                </a:rPr>
                                <m:t> </m:t>
                              </m:r>
                            </m:oMath>
                          </a14:m>
                          <a:r>
                            <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尾数与</a:t>
                          </a:r>
                          <a14:m>
                            <m:oMath xmlns:m="http://schemas.openxmlformats.org/officeDocument/2006/math">
                              <m:r>
                                <a:rPr lang="en-US" altLang="zh-CN" sz="2400" b="0" dirty="0" smtClean="0">
                                  <a:solidFill>
                                    <a:srgbClr val="002060"/>
                                  </a:solidFill>
                                  <a:latin typeface="Cambria Math" panose="02040503050406030204" pitchFamily="18" charset="0"/>
                                </a:rPr>
                                <m:t>𝑥</m:t>
                              </m:r>
                            </m:oMath>
                          </a14:m>
                          <a:r>
                            <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有效位数一致</a:t>
                          </a:r>
                        </a:p>
                      </a:txBody>
                      <a:tcPr anchor="ctr"/>
                    </a:tc>
                    <a:tc>
                      <a:txBody>
                        <a:bodyPr/>
                        <a:lstStyle/>
                        <a:p>
                          <a:pPr algn="ctr"/>
                          <a14:m>
                            <m:oMathPara xmlns:m="http://schemas.openxmlformats.org/officeDocument/2006/math">
                              <m:oMathParaPr>
                                <m:jc m:val="centerGroup"/>
                              </m:oMathParaPr>
                              <m:oMath xmlns:m="http://schemas.openxmlformats.org/officeDocument/2006/math">
                                <m:func>
                                  <m:funcPr>
                                    <m:ctrlPr>
                                      <a:rPr lang="en-US" altLang="zh-CN" sz="2400" i="1" dirty="0" smtClean="0">
                                        <a:latin typeface="Cambria Math" panose="02040503050406030204" pitchFamily="18" charset="0"/>
                                      </a:rPr>
                                    </m:ctrlPr>
                                  </m:funcPr>
                                  <m:fName>
                                    <m:r>
                                      <m:rPr>
                                        <m:sty m:val="p"/>
                                      </m:rPr>
                                      <a:rPr lang="en-US" altLang="zh-CN" sz="2400" b="0" dirty="0">
                                        <a:latin typeface="Cambria Math" panose="02040503050406030204" pitchFamily="18" charset="0"/>
                                      </a:rPr>
                                      <m:t>lg</m:t>
                                    </m:r>
                                  </m:fName>
                                  <m:e>
                                    <m:r>
                                      <a:rPr lang="en-US" altLang="zh-CN" sz="2400" b="0" dirty="0" smtClean="0">
                                        <a:solidFill>
                                          <a:srgbClr val="C00000"/>
                                        </a:solidFill>
                                        <a:latin typeface="Cambria Math" panose="02040503050406030204" pitchFamily="18" charset="0"/>
                                      </a:rPr>
                                      <m:t>100</m:t>
                                    </m:r>
                                  </m:e>
                                </m:func>
                                <m:r>
                                  <a:rPr lang="en-US" altLang="zh-CN" sz="2400" b="0" dirty="0" smtClean="0">
                                    <a:latin typeface="Cambria Math" panose="02040503050406030204" pitchFamily="18" charset="0"/>
                                  </a:rPr>
                                  <m:t> = 2.</m:t>
                                </m:r>
                                <m:r>
                                  <a:rPr lang="en-US" altLang="zh-CN" sz="2400" b="0" dirty="0" smtClean="0">
                                    <a:solidFill>
                                      <a:srgbClr val="C00000"/>
                                    </a:solidFill>
                                    <a:latin typeface="Cambria Math" panose="02040503050406030204" pitchFamily="18" charset="0"/>
                                  </a:rPr>
                                  <m:t>000</m:t>
                                </m:r>
                              </m:oMath>
                            </m:oMathPara>
                          </a14:m>
                          <a:endParaRPr lang="zh-CN" altLang="en-US" sz="2400" b="0" dirty="0">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extLst>
                      <a:ext uri="{0D108BD9-81ED-4DB2-BD59-A6C34878D82A}">
                        <a16:rowId xmlns:a16="http://schemas.microsoft.com/office/drawing/2014/main" val="878907070"/>
                      </a:ext>
                    </a:extLst>
                  </a:tr>
                  <a:tr h="370840">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指数</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14:m>
                            <m:oMath xmlns:m="http://schemas.openxmlformats.org/officeDocument/2006/math">
                              <m:sSup>
                                <m:sSupPr>
                                  <m:ctrlPr>
                                    <a:rPr kumimoji="1" lang="en-US" altLang="zh-CN" sz="2400" b="0" i="1" smtClean="0">
                                      <a:solidFill>
                                        <a:srgbClr val="002060"/>
                                      </a:solidFill>
                                      <a:latin typeface="Cambria Math" panose="02040503050406030204" pitchFamily="18" charset="0"/>
                                    </a:rPr>
                                  </m:ctrlPr>
                                </m:sSupPr>
                                <m:e>
                                  <m:r>
                                    <a:rPr kumimoji="1" lang="en-US" altLang="zh-CN" sz="2400" b="0" smtClean="0">
                                      <a:solidFill>
                                        <a:srgbClr val="002060"/>
                                      </a:solidFill>
                                      <a:latin typeface="Cambria Math" panose="02040503050406030204" pitchFamily="18" charset="0"/>
                                    </a:rPr>
                                    <m:t>𝑎</m:t>
                                  </m:r>
                                </m:e>
                                <m:sup>
                                  <m:r>
                                    <a:rPr kumimoji="1" lang="en-US" altLang="zh-CN" sz="2400" b="0" smtClean="0">
                                      <a:solidFill>
                                        <a:srgbClr val="002060"/>
                                      </a:solidFill>
                                      <a:latin typeface="Cambria Math" panose="02040503050406030204" pitchFamily="18" charset="0"/>
                                    </a:rPr>
                                    <m:t>𝑥</m:t>
                                  </m:r>
                                </m:sup>
                              </m:sSup>
                              <m:r>
                                <a:rPr kumimoji="1" lang="en-US" altLang="zh-CN" sz="2400" b="0" smtClean="0">
                                  <a:solidFill>
                                    <a:srgbClr val="002060"/>
                                  </a:solidFill>
                                  <a:latin typeface="Cambria Math" panose="02040503050406030204" pitchFamily="18" charset="0"/>
                                </a:rPr>
                                <m:t> </m:t>
                              </m:r>
                            </m:oMath>
                          </a14:m>
                          <a:r>
                            <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与</a:t>
                          </a:r>
                          <a14:m>
                            <m:oMath xmlns:m="http://schemas.openxmlformats.org/officeDocument/2006/math">
                              <m:r>
                                <a:rPr lang="en-US" altLang="zh-CN" sz="2400" b="0" dirty="0" smtClean="0">
                                  <a:solidFill>
                                    <a:srgbClr val="002060"/>
                                  </a:solidFill>
                                  <a:latin typeface="Cambria Math" panose="02040503050406030204" pitchFamily="18" charset="0"/>
                                </a:rPr>
                                <m:t>𝑥</m:t>
                              </m:r>
                            </m:oMath>
                          </a14:m>
                          <a:r>
                            <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的尾数一致</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2400" b="0" dirty="0" smtClean="0">
                                    <a:latin typeface="Cambria Math" panose="02040503050406030204" pitchFamily="18" charset="0"/>
                                  </a:rPr>
                                  <m:t>1</m:t>
                                </m:r>
                                <m:sSup>
                                  <m:sSupPr>
                                    <m:ctrlPr>
                                      <a:rPr lang="en-US" altLang="zh-CN" sz="2400" i="1" dirty="0" smtClean="0">
                                        <a:latin typeface="Cambria Math" panose="02040503050406030204" pitchFamily="18" charset="0"/>
                                      </a:rPr>
                                    </m:ctrlPr>
                                  </m:sSupPr>
                                  <m:e>
                                    <m:r>
                                      <a:rPr lang="en-US" altLang="zh-CN" sz="2400" b="0" dirty="0" smtClean="0">
                                        <a:latin typeface="Cambria Math" panose="02040503050406030204" pitchFamily="18" charset="0"/>
                                      </a:rPr>
                                      <m:t>0</m:t>
                                    </m:r>
                                  </m:e>
                                  <m:sup>
                                    <m:r>
                                      <a:rPr lang="en-US" altLang="zh-CN" sz="2400" b="0" dirty="0" smtClean="0">
                                        <a:latin typeface="Cambria Math" panose="02040503050406030204" pitchFamily="18" charset="0"/>
                                      </a:rPr>
                                      <m:t>6.</m:t>
                                    </m:r>
                                    <m:r>
                                      <a:rPr lang="en-US" altLang="zh-CN" sz="2400" b="0" dirty="0" smtClean="0">
                                        <a:solidFill>
                                          <a:srgbClr val="C00000"/>
                                        </a:solidFill>
                                        <a:latin typeface="Cambria Math" panose="02040503050406030204" pitchFamily="18" charset="0"/>
                                      </a:rPr>
                                      <m:t>25</m:t>
                                    </m:r>
                                  </m:sup>
                                </m:sSup>
                                <m:r>
                                  <a:rPr lang="en-US" altLang="zh-CN" sz="2400" b="0" dirty="0" smtClean="0">
                                    <a:latin typeface="Cambria Math" panose="02040503050406030204" pitchFamily="18" charset="0"/>
                                  </a:rPr>
                                  <m:t>=</m:t>
                                </m:r>
                                <m:r>
                                  <a:rPr lang="en-US" altLang="zh-CN" sz="2400" b="0" dirty="0" smtClean="0">
                                    <a:solidFill>
                                      <a:srgbClr val="C00000"/>
                                    </a:solidFill>
                                    <a:latin typeface="Cambria Math" panose="02040503050406030204" pitchFamily="18" charset="0"/>
                                    <a:sym typeface="Symbol" pitchFamily="2" charset="2"/>
                                  </a:rPr>
                                  <m:t>1.8</m:t>
                                </m:r>
                                <m:r>
                                  <a:rPr lang="en-US" altLang="zh-CN" sz="2400" b="0" dirty="0" smtClean="0">
                                    <a:latin typeface="Cambria Math" panose="02040503050406030204" pitchFamily="18" charset="0"/>
                                    <a:sym typeface="Symbol" pitchFamily="2" charset="2"/>
                                  </a:rPr>
                                  <m:t>×</m:t>
                                </m:r>
                                <m:sSup>
                                  <m:sSupPr>
                                    <m:ctrlPr>
                                      <a:rPr lang="en-US" altLang="zh-CN" sz="2400" b="0" i="1" dirty="0" smtClean="0">
                                        <a:latin typeface="Cambria Math" panose="02040503050406030204" pitchFamily="18" charset="0"/>
                                        <a:sym typeface="Symbol" pitchFamily="2" charset="2"/>
                                      </a:rPr>
                                    </m:ctrlPr>
                                  </m:sSupPr>
                                  <m:e>
                                    <m:r>
                                      <a:rPr lang="en-US" altLang="zh-CN" sz="2400" b="0" dirty="0" smtClean="0">
                                        <a:latin typeface="Cambria Math" panose="02040503050406030204" pitchFamily="18" charset="0"/>
                                        <a:sym typeface="Symbol" pitchFamily="2" charset="2"/>
                                      </a:rPr>
                                      <m:t>10</m:t>
                                    </m:r>
                                  </m:e>
                                  <m:sup>
                                    <m:r>
                                      <a:rPr lang="en-US" altLang="zh-CN" sz="2400" b="0" dirty="0" smtClean="0">
                                        <a:latin typeface="Cambria Math" panose="02040503050406030204" pitchFamily="18" charset="0"/>
                                        <a:sym typeface="Symbol" pitchFamily="2" charset="2"/>
                                      </a:rPr>
                                      <m:t>6</m:t>
                                    </m:r>
                                  </m:sup>
                                </m:sSup>
                              </m:oMath>
                            </m:oMathPara>
                          </a14:m>
                          <a:endParaRPr lang="zh-CN" altLang="en-US" sz="2400" b="0" dirty="0">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extLst>
                      <a:ext uri="{0D108BD9-81ED-4DB2-BD59-A6C34878D82A}">
                        <a16:rowId xmlns:a16="http://schemas.microsoft.com/office/drawing/2014/main" val="3892023570"/>
                      </a:ext>
                    </a:extLst>
                  </a:tr>
                  <a:tr h="370840">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自然数</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无穷位</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lang="en-US" altLang="zh-CN" sz="2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D=2R</a:t>
                          </a:r>
                          <a:r>
                            <a:rPr lang="zh-CN" altLang="en-US" sz="2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中的</a:t>
                          </a:r>
                          <a:r>
                            <a:rPr lang="en-US" altLang="zh-CN" sz="2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a:t>
                          </a:r>
                          <a:endParaRPr lang="zh-CN" altLang="en-US" sz="2400" b="0" dirty="0">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extLst>
                      <a:ext uri="{0D108BD9-81ED-4DB2-BD59-A6C34878D82A}">
                        <a16:rowId xmlns:a16="http://schemas.microsoft.com/office/drawing/2014/main" val="2067725660"/>
                      </a:ext>
                    </a:extLst>
                  </a:tr>
                  <a:tr h="370840">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常数</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14:m>
                            <m:oMath xmlns:m="http://schemas.openxmlformats.org/officeDocument/2006/math">
                              <m:r>
                                <a:rPr kumimoji="1" lang="en-US" altLang="zh-CN" sz="2400" b="0" smtClean="0">
                                  <a:solidFill>
                                    <a:srgbClr val="002060"/>
                                  </a:solidFill>
                                  <a:latin typeface="Cambria Math" panose="02040503050406030204" pitchFamily="18" charset="0"/>
                                </a:rPr>
                                <m:t>𝜋</m:t>
                              </m:r>
                              <m:r>
                                <a:rPr kumimoji="1" lang="en-US" altLang="zh-CN" sz="2400" b="0" smtClean="0">
                                  <a:solidFill>
                                    <a:srgbClr val="002060"/>
                                  </a:solidFill>
                                  <a:latin typeface="Cambria Math" panose="02040503050406030204" pitchFamily="18" charset="0"/>
                                </a:rPr>
                                <m:t> </m:t>
                              </m:r>
                              <m:r>
                                <a:rPr kumimoji="1" lang="zh-CN" altLang="en-US" sz="2400" b="0" smtClean="0">
                                  <a:solidFill>
                                    <a:srgbClr val="002060"/>
                                  </a:solidFill>
                                  <a:latin typeface="Cambria Math" panose="02040503050406030204" pitchFamily="18" charset="0"/>
                                </a:rPr>
                                <m:t>、</m:t>
                              </m:r>
                              <m:r>
                                <a:rPr lang="en-US" altLang="zh-CN" sz="2400" b="0" dirty="0" smtClean="0">
                                  <a:solidFill>
                                    <a:srgbClr val="002060"/>
                                  </a:solidFill>
                                  <a:latin typeface="Cambria Math" panose="02040503050406030204" pitchFamily="18" charset="0"/>
                                </a:rPr>
                                <m:t>𝑒</m:t>
                              </m:r>
                            </m:oMath>
                          </a14:m>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与有效数字最少的一致或多一位</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eaLnBrk="1" hangingPunct="1">
                            <a:lnSpc>
                              <a:spcPct val="150000"/>
                            </a:lnSpc>
                          </a:pPr>
                          <a:r>
                            <a:rPr lang="zh-CN" altLang="en-US" sz="2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见课件</a:t>
                          </a:r>
                          <a:endParaRPr lang="en-US" altLang="zh-CN" sz="2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extLst>
                      <a:ext uri="{0D108BD9-81ED-4DB2-BD59-A6C34878D82A}">
                        <a16:rowId xmlns:a16="http://schemas.microsoft.com/office/drawing/2014/main" val="3295068043"/>
                      </a:ext>
                    </a:extLst>
                  </a:tr>
                </a:tbl>
              </a:graphicData>
            </a:graphic>
          </p:graphicFrame>
        </mc:Choice>
        <mc:Fallback>
          <p:graphicFrame>
            <p:nvGraphicFramePr>
              <p:cNvPr id="20" name="表格 20">
                <a:extLst>
                  <a:ext uri="{FF2B5EF4-FFF2-40B4-BE49-F238E27FC236}">
                    <a16:creationId xmlns:a16="http://schemas.microsoft.com/office/drawing/2014/main" id="{64A01169-D66E-BB50-B7E0-509C56AD0210}"/>
                  </a:ext>
                </a:extLst>
              </p:cNvPr>
              <p:cNvGraphicFramePr>
                <a:graphicFrameLocks noGrp="1"/>
              </p:cNvGraphicFramePr>
              <p:nvPr>
                <p:extLst>
                  <p:ext uri="{D42A27DB-BD31-4B8C-83A1-F6EECF244321}">
                    <p14:modId xmlns:p14="http://schemas.microsoft.com/office/powerpoint/2010/main" val="2463438712"/>
                  </p:ext>
                </p:extLst>
              </p:nvPr>
            </p:nvGraphicFramePr>
            <p:xfrm>
              <a:off x="2351584" y="1412776"/>
              <a:ext cx="8712968" cy="5179696"/>
            </p:xfrm>
            <a:graphic>
              <a:graphicData uri="http://schemas.openxmlformats.org/drawingml/2006/table">
                <a:tbl>
                  <a:tblPr firstRow="1" bandRow="1">
                    <a:tableStyleId>{74C1A8A3-306A-4EB7-A6B1-4F7E0EB9C5D6}</a:tableStyleId>
                  </a:tblPr>
                  <a:tblGrid>
                    <a:gridCol w="1584176">
                      <a:extLst>
                        <a:ext uri="{9D8B030D-6E8A-4147-A177-3AD203B41FA5}">
                          <a16:colId xmlns:a16="http://schemas.microsoft.com/office/drawing/2014/main" val="3464286947"/>
                        </a:ext>
                      </a:extLst>
                    </a:gridCol>
                    <a:gridCol w="3672408">
                      <a:extLst>
                        <a:ext uri="{9D8B030D-6E8A-4147-A177-3AD203B41FA5}">
                          <a16:colId xmlns:a16="http://schemas.microsoft.com/office/drawing/2014/main" val="2973599435"/>
                        </a:ext>
                      </a:extLst>
                    </a:gridCol>
                    <a:gridCol w="3456384">
                      <a:extLst>
                        <a:ext uri="{9D8B030D-6E8A-4147-A177-3AD203B41FA5}">
                          <a16:colId xmlns:a16="http://schemas.microsoft.com/office/drawing/2014/main" val="2697253765"/>
                        </a:ext>
                      </a:extLst>
                    </a:gridCol>
                  </a:tblGrid>
                  <a:tr h="457200">
                    <a:tc>
                      <a:txBody>
                        <a:bodyPr/>
                        <a:lstStyle/>
                        <a:p>
                          <a:pPr algn="ctr"/>
                          <a:r>
                            <a:rPr lang="zh-CN" altLang="en-US" sz="2400" b="1" dirty="0">
                              <a:latin typeface="Times New Roman" panose="02020603050405020304" pitchFamily="18" charset="0"/>
                              <a:ea typeface="Microsoft YaHei" panose="020B0503020204020204" pitchFamily="34" charset="-122"/>
                              <a:cs typeface="Times New Roman" panose="02020603050405020304" pitchFamily="18" charset="0"/>
                            </a:rPr>
                            <a:t>类型</a:t>
                          </a:r>
                        </a:p>
                      </a:txBody>
                      <a:tcPr/>
                    </a:tc>
                    <a:tc>
                      <a:txBody>
                        <a:bodyPr/>
                        <a:lstStyle/>
                        <a:p>
                          <a:pPr algn="ctr"/>
                          <a:r>
                            <a:rPr lang="zh-CN" altLang="en-US" sz="2400" b="1" dirty="0">
                              <a:latin typeface="Times New Roman" panose="02020603050405020304" pitchFamily="18" charset="0"/>
                              <a:ea typeface="Microsoft YaHei" panose="020B0503020204020204" pitchFamily="34" charset="-122"/>
                              <a:cs typeface="Times New Roman" panose="02020603050405020304" pitchFamily="18" charset="0"/>
                            </a:rPr>
                            <a:t>规则</a:t>
                          </a:r>
                        </a:p>
                      </a:txBody>
                      <a:tcPr/>
                    </a:tc>
                    <a:tc>
                      <a:txBody>
                        <a:bodyPr/>
                        <a:lstStyle/>
                        <a:p>
                          <a:pPr algn="ctr"/>
                          <a:r>
                            <a:rPr lang="zh-CN" altLang="en-US" sz="2400" b="1" dirty="0">
                              <a:latin typeface="Times New Roman" panose="02020603050405020304" pitchFamily="18" charset="0"/>
                              <a:ea typeface="Microsoft YaHei" panose="020B0503020204020204" pitchFamily="34" charset="-122"/>
                              <a:cs typeface="Times New Roman" panose="02020603050405020304" pitchFamily="18" charset="0"/>
                            </a:rPr>
                            <a:t>举例</a:t>
                          </a:r>
                        </a:p>
                      </a:txBody>
                      <a:tcPr/>
                    </a:tc>
                    <a:extLst>
                      <a:ext uri="{0D108BD9-81ED-4DB2-BD59-A6C34878D82A}">
                        <a16:rowId xmlns:a16="http://schemas.microsoft.com/office/drawing/2014/main" val="711356386"/>
                      </a:ext>
                    </a:extLst>
                  </a:tr>
                  <a:tr h="82537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加减</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可疑数字与最靠前的一致</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endParaRPr lang="zh-CN"/>
                        </a:p>
                      </a:txBody>
                      <a:tcPr anchor="ctr">
                        <a:blipFill>
                          <a:blip r:embed="rId2"/>
                          <a:stretch>
                            <a:fillRect l="-152015" t="-61538" r="-366" b="-490769"/>
                          </a:stretch>
                        </a:blipFill>
                      </a:tcPr>
                    </a:tc>
                    <a:extLst>
                      <a:ext uri="{0D108BD9-81ED-4DB2-BD59-A6C34878D82A}">
                        <a16:rowId xmlns:a16="http://schemas.microsoft.com/office/drawing/2014/main" val="3440698311"/>
                      </a:ext>
                    </a:extLst>
                  </a:tr>
                  <a:tr h="832358">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乘除</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有效数字最少的一致</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endParaRPr lang="zh-CN"/>
                        </a:p>
                      </a:txBody>
                      <a:tcPr anchor="ctr">
                        <a:blipFill>
                          <a:blip r:embed="rId2"/>
                          <a:stretch>
                            <a:fillRect l="-152015" t="-159091" r="-366" b="-383333"/>
                          </a:stretch>
                        </a:blipFill>
                      </a:tcPr>
                    </a:tc>
                    <a:extLst>
                      <a:ext uri="{0D108BD9-81ED-4DB2-BD59-A6C34878D82A}">
                        <a16:rowId xmlns:a16="http://schemas.microsoft.com/office/drawing/2014/main" val="3771434705"/>
                      </a:ext>
                    </a:extLst>
                  </a:tr>
                  <a:tr h="866077">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乘方</a:t>
                          </a:r>
                          <a:r>
                            <a:rPr kumimoji="1" lang="en-US" altLang="zh-CN"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开方</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endParaRPr lang="zh-CN"/>
                        </a:p>
                      </a:txBody>
                      <a:tcPr anchor="ctr">
                        <a:blipFill>
                          <a:blip r:embed="rId2"/>
                          <a:stretch>
                            <a:fillRect l="-43599" t="-251471" r="-94810" b="-272059"/>
                          </a:stretch>
                        </a:blipFill>
                      </a:tcPr>
                    </a:tc>
                    <a:tc>
                      <a:txBody>
                        <a:bodyPr/>
                        <a:lstStyle/>
                        <a:p>
                          <a:endParaRPr lang="zh-CN"/>
                        </a:p>
                      </a:txBody>
                      <a:tcPr anchor="ctr">
                        <a:blipFill>
                          <a:blip r:embed="rId2"/>
                          <a:stretch>
                            <a:fillRect l="-152015" t="-251471" r="-366" b="-272059"/>
                          </a:stretch>
                        </a:blipFill>
                      </a:tcPr>
                    </a:tc>
                    <a:extLst>
                      <a:ext uri="{0D108BD9-81ED-4DB2-BD59-A6C34878D82A}">
                        <a16:rowId xmlns:a16="http://schemas.microsoft.com/office/drawing/2014/main" val="3637057328"/>
                      </a:ext>
                    </a:extLst>
                  </a:tr>
                  <a:tr h="457200">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对数</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endParaRPr lang="zh-CN"/>
                        </a:p>
                      </a:txBody>
                      <a:tcPr anchor="ctr">
                        <a:blipFill>
                          <a:blip r:embed="rId2"/>
                          <a:stretch>
                            <a:fillRect l="-43599" t="-663889" r="-94810" b="-413889"/>
                          </a:stretch>
                        </a:blipFill>
                      </a:tcPr>
                    </a:tc>
                    <a:tc>
                      <a:txBody>
                        <a:bodyPr/>
                        <a:lstStyle/>
                        <a:p>
                          <a:endParaRPr lang="zh-CN"/>
                        </a:p>
                      </a:txBody>
                      <a:tcPr anchor="ctr">
                        <a:blipFill>
                          <a:blip r:embed="rId2"/>
                          <a:stretch>
                            <a:fillRect l="-152015" t="-663889" r="-366" b="-413889"/>
                          </a:stretch>
                        </a:blipFill>
                      </a:tcPr>
                    </a:tc>
                    <a:extLst>
                      <a:ext uri="{0D108BD9-81ED-4DB2-BD59-A6C34878D82A}">
                        <a16:rowId xmlns:a16="http://schemas.microsoft.com/office/drawing/2014/main" val="878907070"/>
                      </a:ext>
                    </a:extLst>
                  </a:tr>
                  <a:tr h="461328">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指数</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endParaRPr lang="zh-CN"/>
                        </a:p>
                      </a:txBody>
                      <a:tcPr anchor="ctr">
                        <a:blipFill>
                          <a:blip r:embed="rId2"/>
                          <a:stretch>
                            <a:fillRect l="-43599" t="-743243" r="-94810" b="-302703"/>
                          </a:stretch>
                        </a:blipFill>
                      </a:tcPr>
                    </a:tc>
                    <a:tc>
                      <a:txBody>
                        <a:bodyPr/>
                        <a:lstStyle/>
                        <a:p>
                          <a:endParaRPr lang="zh-CN"/>
                        </a:p>
                      </a:txBody>
                      <a:tcPr anchor="ctr">
                        <a:blipFill>
                          <a:blip r:embed="rId2"/>
                          <a:stretch>
                            <a:fillRect l="-152015" t="-743243" r="-366" b="-302703"/>
                          </a:stretch>
                        </a:blipFill>
                      </a:tcPr>
                    </a:tc>
                    <a:extLst>
                      <a:ext uri="{0D108BD9-81ED-4DB2-BD59-A6C34878D82A}">
                        <a16:rowId xmlns:a16="http://schemas.microsoft.com/office/drawing/2014/main" val="3892023570"/>
                      </a:ext>
                    </a:extLst>
                  </a:tr>
                  <a:tr h="457200">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自然数</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无穷位</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pPr algn="ctr"/>
                          <a:r>
                            <a:rPr lang="en-US" altLang="zh-CN" sz="2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D=2R</a:t>
                          </a:r>
                          <a:r>
                            <a:rPr lang="zh-CN" altLang="en-US" sz="2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中的</a:t>
                          </a:r>
                          <a:r>
                            <a:rPr lang="en-US" altLang="zh-CN" sz="2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2</a:t>
                          </a:r>
                          <a:endParaRPr lang="zh-CN" altLang="en-US" sz="2400" b="0" dirty="0">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extLst>
                      <a:ext uri="{0D108BD9-81ED-4DB2-BD59-A6C34878D82A}">
                        <a16:rowId xmlns:a16="http://schemas.microsoft.com/office/drawing/2014/main" val="2067725660"/>
                      </a:ext>
                    </a:extLst>
                  </a:tr>
                  <a:tr h="822960">
                    <a:tc>
                      <a:txBody>
                        <a:bodyPr/>
                        <a:lstStyle/>
                        <a:p>
                          <a:pPr algn="ctr"/>
                          <a:r>
                            <a:rPr kumimoji="1"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rPr>
                            <a:t>常数</a:t>
                          </a:r>
                          <a:endParaRPr lang="zh-CN" altLang="en-US" sz="2400" b="0" dirty="0">
                            <a:solidFill>
                              <a:srgbClr val="00206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tc>
                      <a:txBody>
                        <a:bodyPr/>
                        <a:lstStyle/>
                        <a:p>
                          <a:endParaRPr lang="zh-CN"/>
                        </a:p>
                      </a:txBody>
                      <a:tcPr anchor="ctr">
                        <a:blipFill>
                          <a:blip r:embed="rId2"/>
                          <a:stretch>
                            <a:fillRect l="-43599" t="-535385" r="-94810" b="-16923"/>
                          </a:stretch>
                        </a:blipFill>
                      </a:tcPr>
                    </a:tc>
                    <a:tc>
                      <a:txBody>
                        <a:bodyPr/>
                        <a:lstStyle/>
                        <a:p>
                          <a:pPr algn="ctr" eaLnBrk="1" hangingPunct="1">
                            <a:lnSpc>
                              <a:spcPct val="150000"/>
                            </a:lnSpc>
                          </a:pPr>
                          <a:r>
                            <a:rPr lang="zh-CN" altLang="en-US" sz="2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rPr>
                            <a:t>见课件</a:t>
                          </a:r>
                          <a:endParaRPr lang="en-US" altLang="zh-CN" sz="2400" dirty="0">
                            <a:solidFill>
                              <a:srgbClr val="C00000"/>
                            </a:solidFill>
                            <a:latin typeface="Times New Roman" panose="02020603050405020304" pitchFamily="18" charset="0"/>
                            <a:ea typeface="Microsoft YaHei" panose="020B0503020204020204" pitchFamily="34" charset="-122"/>
                            <a:cs typeface="Times New Roman" panose="02020603050405020304" pitchFamily="18" charset="0"/>
                          </a:endParaRPr>
                        </a:p>
                      </a:txBody>
                      <a:tcPr anchor="ctr"/>
                    </a:tc>
                    <a:extLst>
                      <a:ext uri="{0D108BD9-81ED-4DB2-BD59-A6C34878D82A}">
                        <a16:rowId xmlns:a16="http://schemas.microsoft.com/office/drawing/2014/main" val="3295068043"/>
                      </a:ext>
                    </a:extLst>
                  </a:tr>
                </a:tbl>
              </a:graphicData>
            </a:graphic>
          </p:graphicFrame>
        </mc:Fallback>
      </mc:AlternateContent>
      <p:sp>
        <p:nvSpPr>
          <p:cNvPr id="2" name="文本框 1">
            <a:extLst>
              <a:ext uri="{FF2B5EF4-FFF2-40B4-BE49-F238E27FC236}">
                <a16:creationId xmlns:a16="http://schemas.microsoft.com/office/drawing/2014/main" id="{A4075C89-17CC-66F3-30FA-CED78CE92C62}"/>
              </a:ext>
            </a:extLst>
          </p:cNvPr>
          <p:cNvSpPr txBox="1"/>
          <p:nvPr/>
        </p:nvSpPr>
        <p:spPr>
          <a:xfrm>
            <a:off x="215450" y="196187"/>
            <a:ext cx="3762568" cy="569387"/>
          </a:xfrm>
          <a:prstGeom prst="rect">
            <a:avLst/>
          </a:prstGeom>
          <a:noFill/>
        </p:spPr>
        <p:txBody>
          <a:bodyPr wrap="none" rtlCol="0">
            <a:spAutoFit/>
          </a:bodyPr>
          <a:lstStyle/>
          <a:p>
            <a:r>
              <a:rPr lang="zh-CN" altLang="en-US" sz="3100" dirty="0">
                <a:solidFill>
                  <a:srgbClr val="002060"/>
                </a:solidFill>
                <a:latin typeface="SimHei" panose="02010609060101010101" pitchFamily="49" charset="-122"/>
                <a:ea typeface="SimHei" panose="02010609060101010101" pitchFamily="49" charset="-122"/>
              </a:rPr>
              <a:t>有效数字的运算规则</a:t>
            </a:r>
          </a:p>
        </p:txBody>
      </p:sp>
    </p:spTree>
    <p:extLst>
      <p:ext uri="{BB962C8B-B14F-4D97-AF65-F5344CB8AC3E}">
        <p14:creationId xmlns:p14="http://schemas.microsoft.com/office/powerpoint/2010/main" val="1771717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1391768C-DC04-7B69-B801-89976DD73C47}"/>
              </a:ext>
            </a:extLst>
          </p:cNvPr>
          <p:cNvSpPr txBox="1">
            <a:spLocks noChangeArrowheads="1"/>
          </p:cNvSpPr>
          <p:nvPr/>
        </p:nvSpPr>
        <p:spPr bwMode="auto">
          <a:xfrm>
            <a:off x="215450" y="1061070"/>
            <a:ext cx="1152460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457200" indent="-457200" eaLnBrk="1" hangingPunct="1">
              <a:spcBef>
                <a:spcPct val="50000"/>
              </a:spcBef>
              <a:buFont typeface="Wingdings" pitchFamily="2" charset="2"/>
              <a:buChar char="Ø"/>
            </a:pPr>
            <a:r>
              <a:rPr lang="zh-CN" altLang="en-US" sz="2800" dirty="0">
                <a:solidFill>
                  <a:srgbClr val="002060"/>
                </a:solidFill>
                <a:latin typeface="Microsoft YaHei" panose="020B0503020204020204" pitchFamily="34" charset="-122"/>
                <a:ea typeface="Microsoft YaHei" panose="020B0503020204020204" pitchFamily="34" charset="-122"/>
              </a:rPr>
              <a:t>作图要用坐标纸或电脑，测量数据中的可靠数字在图上也应是可靠的，即图纸上一小格对应数据中可靠数字的最后一位，而误差位在小格之间估计。</a:t>
            </a:r>
          </a:p>
        </p:txBody>
      </p:sp>
      <p:pic>
        <p:nvPicPr>
          <p:cNvPr id="3" name="Picture 4">
            <a:extLst>
              <a:ext uri="{FF2B5EF4-FFF2-40B4-BE49-F238E27FC236}">
                <a16:creationId xmlns:a16="http://schemas.microsoft.com/office/drawing/2014/main" id="{38FA567D-9058-59D5-29C0-443589A234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9061" y="2197470"/>
            <a:ext cx="2149628" cy="1772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表格 3">
            <a:extLst>
              <a:ext uri="{FF2B5EF4-FFF2-40B4-BE49-F238E27FC236}">
                <a16:creationId xmlns:a16="http://schemas.microsoft.com/office/drawing/2014/main" id="{588235E6-C845-CE63-FC0E-BFB5296E26F6}"/>
              </a:ext>
            </a:extLst>
          </p:cNvPr>
          <p:cNvGraphicFramePr>
            <a:graphicFrameLocks noGrp="1"/>
          </p:cNvGraphicFramePr>
          <p:nvPr>
            <p:extLst>
              <p:ext uri="{D42A27DB-BD31-4B8C-83A1-F6EECF244321}">
                <p14:modId xmlns:p14="http://schemas.microsoft.com/office/powerpoint/2010/main" val="1165937929"/>
              </p:ext>
            </p:extLst>
          </p:nvPr>
        </p:nvGraphicFramePr>
        <p:xfrm>
          <a:off x="5141536" y="2329204"/>
          <a:ext cx="3864793" cy="1280160"/>
        </p:xfrm>
        <a:graphic>
          <a:graphicData uri="http://schemas.openxmlformats.org/drawingml/2006/table">
            <a:tbl>
              <a:tblPr>
                <a:tableStyleId>{5940675A-B579-460E-94D1-54222C63F5DA}</a:tableStyleId>
              </a:tblPr>
              <a:tblGrid>
                <a:gridCol w="1307251">
                  <a:extLst>
                    <a:ext uri="{9D8B030D-6E8A-4147-A177-3AD203B41FA5}">
                      <a16:colId xmlns:a16="http://schemas.microsoft.com/office/drawing/2014/main" val="3375466591"/>
                    </a:ext>
                  </a:extLst>
                </a:gridCol>
                <a:gridCol w="1019655">
                  <a:extLst>
                    <a:ext uri="{9D8B030D-6E8A-4147-A177-3AD203B41FA5}">
                      <a16:colId xmlns:a16="http://schemas.microsoft.com/office/drawing/2014/main" val="1234692695"/>
                    </a:ext>
                  </a:extLst>
                </a:gridCol>
                <a:gridCol w="561703">
                  <a:extLst>
                    <a:ext uri="{9D8B030D-6E8A-4147-A177-3AD203B41FA5}">
                      <a16:colId xmlns:a16="http://schemas.microsoft.com/office/drawing/2014/main" val="258182095"/>
                    </a:ext>
                  </a:extLst>
                </a:gridCol>
                <a:gridCol w="976184">
                  <a:extLst>
                    <a:ext uri="{9D8B030D-6E8A-4147-A177-3AD203B41FA5}">
                      <a16:colId xmlns:a16="http://schemas.microsoft.com/office/drawing/2014/main" val="632512582"/>
                    </a:ext>
                  </a:extLst>
                </a:gridCol>
              </a:tblGrid>
              <a:tr h="314325">
                <a:tc>
                  <a:txBody>
                    <a:bodyPr/>
                    <a:lstStyle/>
                    <a:p>
                      <a:pPr algn="ctr"/>
                      <a:r>
                        <a:rPr lang="zh-CN" sz="280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次数</a:t>
                      </a: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95263602"/>
                  </a:ext>
                </a:extLst>
              </a:tr>
              <a:tr h="314325">
                <a:tc>
                  <a:txBody>
                    <a:bodyPr/>
                    <a:lstStyle/>
                    <a:p>
                      <a:pPr algn="ctr"/>
                      <a:r>
                        <a:rPr lang="en-US" sz="280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 t </a:t>
                      </a:r>
                      <a:r>
                        <a:rPr lang="en-US" sz="280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a:t>
                      </a:r>
                      <a:endParaRPr lang="zh-CN" sz="280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0.0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45.0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808768079"/>
                  </a:ext>
                </a:extLst>
              </a:tr>
              <a:tr h="3143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800" i="1"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R</a:t>
                      </a:r>
                      <a:r>
                        <a:rPr lang="en-US" altLang="zh-CN" sz="2800" i="1" kern="100" baseline="-250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t </a:t>
                      </a:r>
                      <a:r>
                        <a:rPr lang="en-US" altLang="zh-CN" sz="280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rPr>
                        <a:t>(Ω)</a:t>
                      </a:r>
                      <a:endParaRPr lang="zh-CN" altLang="zh-CN" sz="2800" kern="100" dirty="0">
                        <a:solidFill>
                          <a:srgbClr val="002060"/>
                        </a:solidFill>
                        <a:effectLst/>
                        <a:latin typeface="Times New Roman" panose="02020603050405020304" pitchFamily="18" charset="0"/>
                        <a:ea typeface="Microsoft YaHei" panose="020B0503020204020204" pitchFamily="34" charset="-122"/>
                        <a:cs typeface="Times New Roman" panose="02020603050405020304" pitchFamily="18" charset="0"/>
                      </a:endParaRPr>
                    </a:p>
                  </a:txBody>
                  <a:tcPr marL="68580" marR="68580" marT="0" marB="0" anchor="ctr"/>
                </a:tc>
                <a:tc>
                  <a:txBody>
                    <a:bodyPr/>
                    <a:lstStyle/>
                    <a:p>
                      <a:pPr algn="ctr"/>
                      <a:r>
                        <a:rPr lang="en-US" alt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rPr>
                        <a:t>10.20</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r>
                        <a:rPr lang="en-US" sz="2800" kern="100" dirty="0">
                          <a:solidFill>
                            <a:srgbClr val="C00000"/>
                          </a:solidFill>
                          <a:effectLst/>
                          <a:latin typeface="Times New Roman" panose="02020603050405020304" pitchFamily="18" charset="0"/>
                          <a:cs typeface="Times New Roman" panose="02020603050405020304" pitchFamily="18" charset="0"/>
                        </a:rPr>
                        <a:t>11.53</a:t>
                      </a:r>
                      <a:endParaRPr lang="zh-CN" sz="2800" kern="100" dirty="0">
                        <a:solidFill>
                          <a:srgbClr val="C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741764289"/>
                  </a:ext>
                </a:extLst>
              </a:tr>
            </a:tbl>
          </a:graphicData>
        </a:graphic>
      </p:graphicFrame>
      <p:cxnSp>
        <p:nvCxnSpPr>
          <p:cNvPr id="6" name="直线连接符 5">
            <a:extLst>
              <a:ext uri="{FF2B5EF4-FFF2-40B4-BE49-F238E27FC236}">
                <a16:creationId xmlns:a16="http://schemas.microsoft.com/office/drawing/2014/main" id="{D9451399-EDD4-F359-1F4F-8575C6E75E8F}"/>
              </a:ext>
            </a:extLst>
          </p:cNvPr>
          <p:cNvCxnSpPr>
            <a:cxnSpLocks/>
          </p:cNvCxnSpPr>
          <p:nvPr/>
        </p:nvCxnSpPr>
        <p:spPr>
          <a:xfrm>
            <a:off x="0" y="946828"/>
            <a:ext cx="12192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F565A390-6FFD-067D-F3E0-AC656C0004C1}"/>
              </a:ext>
            </a:extLst>
          </p:cNvPr>
          <p:cNvSpPr txBox="1"/>
          <p:nvPr/>
        </p:nvSpPr>
        <p:spPr>
          <a:xfrm>
            <a:off x="215450" y="196187"/>
            <a:ext cx="2569934" cy="569387"/>
          </a:xfrm>
          <a:prstGeom prst="rect">
            <a:avLst/>
          </a:prstGeom>
          <a:noFill/>
        </p:spPr>
        <p:txBody>
          <a:bodyPr wrap="none" rtlCol="0">
            <a:spAutoFit/>
          </a:bodyPr>
          <a:lstStyle/>
          <a:p>
            <a:r>
              <a:rPr lang="zh-CN" altLang="en-US" sz="3100" dirty="0">
                <a:solidFill>
                  <a:srgbClr val="002060"/>
                </a:solidFill>
                <a:latin typeface="SimHei" panose="02010609060101010101" pitchFamily="49" charset="-122"/>
                <a:ea typeface="SimHei" panose="02010609060101010101" pitchFamily="49" charset="-122"/>
              </a:rPr>
              <a:t>作图规则复习</a:t>
            </a:r>
          </a:p>
        </p:txBody>
      </p:sp>
      <p:sp>
        <p:nvSpPr>
          <p:cNvPr id="8" name="Rectangle 7">
            <a:extLst>
              <a:ext uri="{FF2B5EF4-FFF2-40B4-BE49-F238E27FC236}">
                <a16:creationId xmlns:a16="http://schemas.microsoft.com/office/drawing/2014/main" id="{37BA9846-3550-57D8-62D2-3D05F19F7F49}"/>
              </a:ext>
            </a:extLst>
          </p:cNvPr>
          <p:cNvSpPr>
            <a:spLocks noChangeArrowheads="1"/>
          </p:cNvSpPr>
          <p:nvPr/>
        </p:nvSpPr>
        <p:spPr bwMode="auto">
          <a:xfrm>
            <a:off x="215450" y="2728729"/>
            <a:ext cx="43275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457200" indent="-457200">
              <a:spcBef>
                <a:spcPct val="50000"/>
              </a:spcBef>
              <a:buFont typeface="Wingdings" pitchFamily="2" charset="2"/>
              <a:buChar char="Ø"/>
            </a:pPr>
            <a:r>
              <a:rPr lang="zh-CN" altLang="en-US" sz="2800" dirty="0">
                <a:solidFill>
                  <a:srgbClr val="002060"/>
                </a:solidFill>
                <a:latin typeface="Microsoft YaHei" panose="020B0503020204020204" pitchFamily="34" charset="-122"/>
                <a:ea typeface="Microsoft YaHei" panose="020B0503020204020204" pitchFamily="34" charset="-122"/>
              </a:rPr>
              <a:t>标明坐标轴（</a:t>
            </a:r>
            <a:r>
              <a:rPr lang="zh-CN" altLang="en-US" sz="2800" dirty="0">
                <a:solidFill>
                  <a:srgbClr val="C00000"/>
                </a:solidFill>
                <a:latin typeface="Microsoft YaHei" panose="020B0503020204020204" pitchFamily="34" charset="-122"/>
                <a:ea typeface="Microsoft YaHei" panose="020B0503020204020204" pitchFamily="34" charset="-122"/>
              </a:rPr>
              <a:t>要有单位</a:t>
            </a:r>
            <a:r>
              <a:rPr lang="zh-CN" altLang="en-US" sz="2800" dirty="0">
                <a:solidFill>
                  <a:srgbClr val="002060"/>
                </a:solidFill>
                <a:latin typeface="Microsoft YaHei" panose="020B0503020204020204" pitchFamily="34" charset="-122"/>
                <a:ea typeface="Microsoft YaHei" panose="020B0503020204020204" pitchFamily="34" charset="-122"/>
              </a:rPr>
              <a:t>）和图名</a:t>
            </a:r>
          </a:p>
        </p:txBody>
      </p:sp>
      <p:sp>
        <p:nvSpPr>
          <p:cNvPr id="9" name="Text Box 5">
            <a:extLst>
              <a:ext uri="{FF2B5EF4-FFF2-40B4-BE49-F238E27FC236}">
                <a16:creationId xmlns:a16="http://schemas.microsoft.com/office/drawing/2014/main" id="{4AD88B17-D283-E9EB-7EED-8748FA46A23A}"/>
              </a:ext>
            </a:extLst>
          </p:cNvPr>
          <p:cNvSpPr txBox="1">
            <a:spLocks noChangeArrowheads="1"/>
          </p:cNvSpPr>
          <p:nvPr/>
        </p:nvSpPr>
        <p:spPr bwMode="auto">
          <a:xfrm>
            <a:off x="215450" y="3888716"/>
            <a:ext cx="52585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457200" indent="-457200" eaLnBrk="1" hangingPunct="1">
              <a:spcBef>
                <a:spcPct val="50000"/>
              </a:spcBef>
              <a:buFont typeface="Wingdings" pitchFamily="2" charset="2"/>
              <a:buChar char="Ø"/>
            </a:pPr>
            <a:r>
              <a:rPr lang="zh-CN" altLang="en-US" sz="2800" dirty="0">
                <a:solidFill>
                  <a:srgbClr val="002060"/>
                </a:solidFill>
                <a:latin typeface="Microsoft YaHei" panose="020B0503020204020204" pitchFamily="34" charset="-122"/>
                <a:ea typeface="Microsoft YaHei" panose="020B0503020204020204" pitchFamily="34" charset="-122"/>
              </a:rPr>
              <a:t>标点（一般使用</a:t>
            </a:r>
            <a:r>
              <a:rPr lang="en-US" altLang="zh-CN" sz="2800" dirty="0">
                <a:solidFill>
                  <a:srgbClr val="C00000"/>
                </a:solidFill>
                <a:latin typeface="Microsoft YaHei" panose="020B0503020204020204" pitchFamily="34" charset="-122"/>
                <a:ea typeface="Microsoft YaHei" panose="020B0503020204020204" pitchFamily="34" charset="-122"/>
              </a:rPr>
              <a:t>✕▷☐</a:t>
            </a:r>
            <a:r>
              <a:rPr lang="zh-CN" altLang="en-US" sz="2800" dirty="0">
                <a:solidFill>
                  <a:srgbClr val="002060"/>
                </a:solidFill>
                <a:latin typeface="Microsoft YaHei" panose="020B0503020204020204" pitchFamily="34" charset="-122"/>
                <a:ea typeface="Microsoft YaHei" panose="020B0503020204020204" pitchFamily="34" charset="-122"/>
              </a:rPr>
              <a:t>等）</a:t>
            </a:r>
          </a:p>
        </p:txBody>
      </p:sp>
      <p:sp>
        <p:nvSpPr>
          <p:cNvPr id="10" name="Text Box 6">
            <a:extLst>
              <a:ext uri="{FF2B5EF4-FFF2-40B4-BE49-F238E27FC236}">
                <a16:creationId xmlns:a16="http://schemas.microsoft.com/office/drawing/2014/main" id="{18BC1398-BFDF-B9B3-CAA8-D348F0306ACE}"/>
              </a:ext>
            </a:extLst>
          </p:cNvPr>
          <p:cNvSpPr txBox="1">
            <a:spLocks noChangeArrowheads="1"/>
          </p:cNvSpPr>
          <p:nvPr/>
        </p:nvSpPr>
        <p:spPr bwMode="auto">
          <a:xfrm>
            <a:off x="215451" y="4631625"/>
            <a:ext cx="3048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marL="457200" indent="-457200">
              <a:spcBef>
                <a:spcPct val="50000"/>
              </a:spcBef>
              <a:buFont typeface="Wingdings" pitchFamily="2" charset="2"/>
              <a:buChar char="Ø"/>
            </a:pPr>
            <a:r>
              <a:rPr lang="zh-CN" altLang="en-US" b="1" dirty="0">
                <a:solidFill>
                  <a:srgbClr val="002060"/>
                </a:solidFill>
              </a:rPr>
              <a:t>连线</a:t>
            </a:r>
          </a:p>
        </p:txBody>
      </p:sp>
      <p:graphicFrame>
        <p:nvGraphicFramePr>
          <p:cNvPr id="11" name="图表 10">
            <a:extLst>
              <a:ext uri="{FF2B5EF4-FFF2-40B4-BE49-F238E27FC236}">
                <a16:creationId xmlns:a16="http://schemas.microsoft.com/office/drawing/2014/main" id="{BF4DB376-5B54-49D4-C6B3-197E080D7082}"/>
              </a:ext>
            </a:extLst>
          </p:cNvPr>
          <p:cNvGraphicFramePr>
            <a:graphicFrameLocks/>
          </p:cNvGraphicFramePr>
          <p:nvPr>
            <p:extLst>
              <p:ext uri="{D42A27DB-BD31-4B8C-83A1-F6EECF244321}">
                <p14:modId xmlns:p14="http://schemas.microsoft.com/office/powerpoint/2010/main" val="1853738790"/>
              </p:ext>
            </p:extLst>
          </p:nvPr>
        </p:nvGraphicFramePr>
        <p:xfrm>
          <a:off x="4809068" y="3969581"/>
          <a:ext cx="4119483" cy="2806976"/>
        </p:xfrm>
        <a:graphic>
          <a:graphicData uri="http://schemas.openxmlformats.org/drawingml/2006/chart">
            <c:chart xmlns:c="http://schemas.openxmlformats.org/drawingml/2006/chart" xmlns:r="http://schemas.openxmlformats.org/officeDocument/2006/relationships" r:id="rId3"/>
          </a:graphicData>
        </a:graphic>
      </p:graphicFrame>
      <p:pic>
        <p:nvPicPr>
          <p:cNvPr id="15" name="图片 14">
            <a:extLst>
              <a:ext uri="{FF2B5EF4-FFF2-40B4-BE49-F238E27FC236}">
                <a16:creationId xmlns:a16="http://schemas.microsoft.com/office/drawing/2014/main" id="{6A9950F4-ABB2-81F6-92E9-B0BEB30D2562}"/>
              </a:ext>
            </a:extLst>
          </p:cNvPr>
          <p:cNvPicPr>
            <a:picLocks noChangeAspect="1"/>
          </p:cNvPicPr>
          <p:nvPr/>
        </p:nvPicPr>
        <p:blipFill>
          <a:blip r:embed="rId4"/>
          <a:stretch>
            <a:fillRect/>
          </a:stretch>
        </p:blipFill>
        <p:spPr>
          <a:xfrm>
            <a:off x="9059734" y="4309292"/>
            <a:ext cx="2968281" cy="2127554"/>
          </a:xfrm>
          <a:prstGeom prst="rect">
            <a:avLst/>
          </a:prstGeom>
        </p:spPr>
      </p:pic>
    </p:spTree>
    <p:extLst>
      <p:ext uri="{BB962C8B-B14F-4D97-AF65-F5344CB8AC3E}">
        <p14:creationId xmlns:p14="http://schemas.microsoft.com/office/powerpoint/2010/main" val="634139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a:extLst>
              <a:ext uri="{FF2B5EF4-FFF2-40B4-BE49-F238E27FC236}">
                <a16:creationId xmlns:a16="http://schemas.microsoft.com/office/drawing/2014/main" id="{A526EBC5-9B63-60DD-B350-8B2B9D8C10B6}"/>
              </a:ext>
            </a:extLst>
          </p:cNvPr>
          <p:cNvSpPr txBox="1">
            <a:spLocks noChangeArrowheads="1"/>
          </p:cNvSpPr>
          <p:nvPr/>
        </p:nvSpPr>
        <p:spPr bwMode="auto">
          <a:xfrm>
            <a:off x="215450" y="1073199"/>
            <a:ext cx="11309143" cy="130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buFontTx/>
              <a:buNone/>
              <a:defRPr kumimoji="1" sz="3200">
                <a:solidFill>
                  <a:srgbClr val="002060"/>
                </a:solidFill>
                <a:latin typeface="Microsoft YaHei" panose="020B0503020204020204" pitchFamily="34" charset="-122"/>
                <a:ea typeface="Microsoft YaHei" panose="020B0503020204020204" pitchFamily="34" charset="-122"/>
              </a:defRPr>
            </a:lvl1pPr>
            <a:lvl2pPr marL="742950" indent="-285750">
              <a:spcBef>
                <a:spcPct val="20000"/>
              </a:spcBef>
              <a:buChar char="–"/>
              <a:defRPr kumimoji="1" sz="2800">
                <a:latin typeface="Times New Roman" panose="02020603050405020304" pitchFamily="18" charset="0"/>
                <a:ea typeface="宋体" panose="02010600030101010101" pitchFamily="2" charset="-122"/>
              </a:defRPr>
            </a:lvl2pPr>
            <a:lvl3pPr marL="1143000" indent="-228600">
              <a:spcBef>
                <a:spcPct val="20000"/>
              </a:spcBef>
              <a:buChar char="•"/>
              <a:defRPr kumimoji="1" sz="2400">
                <a:latin typeface="Times New Roman" panose="02020603050405020304" pitchFamily="18" charset="0"/>
                <a:ea typeface="宋体" panose="02010600030101010101" pitchFamily="2" charset="-122"/>
              </a:defRPr>
            </a:lvl3pPr>
            <a:lvl4pPr marL="1600200" indent="-228600">
              <a:spcBef>
                <a:spcPct val="20000"/>
              </a:spcBef>
              <a:buChar char="–"/>
              <a:defRPr kumimoji="1" sz="2000">
                <a:latin typeface="Times New Roman" panose="02020603050405020304" pitchFamily="18" charset="0"/>
                <a:ea typeface="宋体" panose="02010600030101010101" pitchFamily="2" charset="-122"/>
              </a:defRPr>
            </a:lvl4pPr>
            <a:lvl5pPr marL="2057400" indent="-228600">
              <a:spcBef>
                <a:spcPct val="20000"/>
              </a:spcBef>
              <a:buChar char="»"/>
              <a:defRPr kumimoji="1" sz="2000">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9pPr>
          </a:lstStyle>
          <a:p>
            <a:pPr>
              <a:lnSpc>
                <a:spcPct val="150000"/>
              </a:lnSpc>
            </a:pPr>
            <a:r>
              <a:rPr lang="zh-CN" altLang="en-US" sz="2800" dirty="0"/>
              <a:t>把实验测量数量（因变量）进行逐项相减或依顺序分为两组实行对应项测量数据相减之差作因变量，然后求出最佳值的处理数据的方法。</a:t>
            </a:r>
          </a:p>
        </p:txBody>
      </p:sp>
      <p:cxnSp>
        <p:nvCxnSpPr>
          <p:cNvPr id="6" name="直线连接符 5">
            <a:extLst>
              <a:ext uri="{FF2B5EF4-FFF2-40B4-BE49-F238E27FC236}">
                <a16:creationId xmlns:a16="http://schemas.microsoft.com/office/drawing/2014/main" id="{A5ACB2A1-1F13-7686-EE6C-1ACFBEC8D81E}"/>
              </a:ext>
            </a:extLst>
          </p:cNvPr>
          <p:cNvCxnSpPr>
            <a:cxnSpLocks/>
          </p:cNvCxnSpPr>
          <p:nvPr/>
        </p:nvCxnSpPr>
        <p:spPr>
          <a:xfrm>
            <a:off x="0" y="946828"/>
            <a:ext cx="12192000" cy="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1E3F7E50-904F-7AF0-9AC3-C3025156972C}"/>
              </a:ext>
            </a:extLst>
          </p:cNvPr>
          <p:cNvSpPr txBox="1"/>
          <p:nvPr/>
        </p:nvSpPr>
        <p:spPr>
          <a:xfrm>
            <a:off x="215450" y="196187"/>
            <a:ext cx="2172390" cy="569387"/>
          </a:xfrm>
          <a:prstGeom prst="rect">
            <a:avLst/>
          </a:prstGeom>
          <a:noFill/>
        </p:spPr>
        <p:txBody>
          <a:bodyPr wrap="none" rtlCol="0">
            <a:spAutoFit/>
          </a:bodyPr>
          <a:lstStyle/>
          <a:p>
            <a:r>
              <a:rPr lang="zh-CN" altLang="en-US" sz="3100" dirty="0">
                <a:solidFill>
                  <a:srgbClr val="002060"/>
                </a:solidFill>
                <a:latin typeface="SimHei" panose="02010609060101010101" pitchFamily="49" charset="-122"/>
                <a:ea typeface="SimHei" panose="02010609060101010101" pitchFamily="49" charset="-122"/>
              </a:rPr>
              <a:t>逐差法复习</a:t>
            </a:r>
          </a:p>
        </p:txBody>
      </p:sp>
      <p:sp>
        <p:nvSpPr>
          <p:cNvPr id="10" name="Text Box 5">
            <a:extLst>
              <a:ext uri="{FF2B5EF4-FFF2-40B4-BE49-F238E27FC236}">
                <a16:creationId xmlns:a16="http://schemas.microsoft.com/office/drawing/2014/main" id="{D0707BB6-1145-39F1-5D5E-1BDF6958AC76}"/>
              </a:ext>
            </a:extLst>
          </p:cNvPr>
          <p:cNvSpPr txBox="1">
            <a:spLocks noChangeArrowheads="1"/>
          </p:cNvSpPr>
          <p:nvPr/>
        </p:nvSpPr>
        <p:spPr bwMode="auto">
          <a:xfrm>
            <a:off x="120854" y="3333469"/>
            <a:ext cx="8077200"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None/>
            </a:pPr>
            <a:r>
              <a:rPr lang="en-US" altLang="zh-CN" sz="2600" dirty="0">
                <a:solidFill>
                  <a:srgbClr val="C00000"/>
                </a:solidFill>
                <a:latin typeface="Microsoft YaHei" panose="020B0503020204020204" pitchFamily="34" charset="-122"/>
                <a:ea typeface="Microsoft YaHei" panose="020B0503020204020204" pitchFamily="34" charset="-122"/>
              </a:rPr>
              <a:t> </a:t>
            </a:r>
            <a:r>
              <a:rPr lang="zh-CN" altLang="en-US" sz="2600" dirty="0">
                <a:solidFill>
                  <a:srgbClr val="C00000"/>
                </a:solidFill>
                <a:latin typeface="Microsoft YaHei" panose="020B0503020204020204" pitchFamily="34" charset="-122"/>
                <a:ea typeface="Microsoft YaHei" panose="020B0503020204020204" pitchFamily="34" charset="-122"/>
              </a:rPr>
              <a:t>优点：</a:t>
            </a:r>
            <a:r>
              <a:rPr lang="zh-CN" altLang="en-US" sz="2600" dirty="0">
                <a:solidFill>
                  <a:srgbClr val="002060"/>
                </a:solidFill>
                <a:latin typeface="Microsoft YaHei" panose="020B0503020204020204" pitchFamily="34" charset="-122"/>
                <a:ea typeface="Microsoft YaHei" panose="020B0503020204020204" pitchFamily="34" charset="-122"/>
              </a:rPr>
              <a:t>充分利用测量数据（取平均的效果）</a:t>
            </a:r>
            <a:endParaRPr lang="zh-CN" altLang="en-US" sz="2600" dirty="0">
              <a:solidFill>
                <a:srgbClr val="C00000"/>
              </a:solidFill>
              <a:latin typeface="Microsoft YaHei" panose="020B0503020204020204" pitchFamily="34" charset="-122"/>
              <a:ea typeface="Microsoft YaHei" panose="020B0503020204020204" pitchFamily="34" charset="-122"/>
            </a:endParaRPr>
          </a:p>
        </p:txBody>
      </p:sp>
      <p:sp>
        <p:nvSpPr>
          <p:cNvPr id="11" name="Text Box 6">
            <a:extLst>
              <a:ext uri="{FF2B5EF4-FFF2-40B4-BE49-F238E27FC236}">
                <a16:creationId xmlns:a16="http://schemas.microsoft.com/office/drawing/2014/main" id="{D56A0D0C-918B-B380-926D-A6495E46ECEF}"/>
              </a:ext>
            </a:extLst>
          </p:cNvPr>
          <p:cNvSpPr txBox="1">
            <a:spLocks noChangeArrowheads="1"/>
          </p:cNvSpPr>
          <p:nvPr/>
        </p:nvSpPr>
        <p:spPr bwMode="auto">
          <a:xfrm>
            <a:off x="215450" y="2500445"/>
            <a:ext cx="12304366" cy="62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0"/>
              </a:spcBef>
              <a:buNone/>
            </a:pPr>
            <a:r>
              <a:rPr lang="zh-CN" altLang="en-US" sz="2600" dirty="0">
                <a:solidFill>
                  <a:srgbClr val="C00000"/>
                </a:solidFill>
                <a:latin typeface="Microsoft YaHei" panose="020B0503020204020204" pitchFamily="34" charset="-122"/>
                <a:ea typeface="Microsoft YaHei" panose="020B0503020204020204" pitchFamily="34" charset="-122"/>
              </a:rPr>
              <a:t>作用：</a:t>
            </a:r>
            <a:r>
              <a:rPr lang="zh-CN" altLang="en-US" sz="2600" dirty="0">
                <a:solidFill>
                  <a:srgbClr val="002060"/>
                </a:solidFill>
                <a:latin typeface="Microsoft YaHei" panose="020B0503020204020204" pitchFamily="34" charset="-122"/>
                <a:ea typeface="Microsoft YaHei" panose="020B0503020204020204" pitchFamily="34" charset="-122"/>
              </a:rPr>
              <a:t>验证函数是否线性关系（一次逐差）、用数据进行直线拟合（一次逐差）</a:t>
            </a:r>
            <a:endParaRPr lang="zh-CN" altLang="en-US" sz="2600" dirty="0">
              <a:solidFill>
                <a:srgbClr val="C00000"/>
              </a:solidFill>
              <a:latin typeface="Microsoft YaHei" panose="020B0503020204020204" pitchFamily="34" charset="-122"/>
              <a:ea typeface="Microsoft YaHei" panose="020B0503020204020204" pitchFamily="34" charset="-122"/>
            </a:endParaRPr>
          </a:p>
        </p:txBody>
      </p:sp>
      <p:sp>
        <p:nvSpPr>
          <p:cNvPr id="12" name="文本框 11">
            <a:extLst>
              <a:ext uri="{FF2B5EF4-FFF2-40B4-BE49-F238E27FC236}">
                <a16:creationId xmlns:a16="http://schemas.microsoft.com/office/drawing/2014/main" id="{C1D56591-7465-8E87-A613-100C2E39A97C}"/>
              </a:ext>
            </a:extLst>
          </p:cNvPr>
          <p:cNvSpPr txBox="1"/>
          <p:nvPr/>
        </p:nvSpPr>
        <p:spPr>
          <a:xfrm>
            <a:off x="215450" y="4229558"/>
            <a:ext cx="10974984" cy="892552"/>
          </a:xfrm>
          <a:prstGeom prst="rect">
            <a:avLst/>
          </a:prstGeom>
          <a:noFill/>
        </p:spPr>
        <p:txBody>
          <a:bodyPr wrap="square" rtlCol="0">
            <a:spAutoFit/>
          </a:bodyPr>
          <a:lstStyle/>
          <a:p>
            <a:r>
              <a:rPr lang="zh-CN" altLang="en-US" sz="2600" dirty="0">
                <a:solidFill>
                  <a:srgbClr val="C00000"/>
                </a:solidFill>
                <a:latin typeface="Microsoft YaHei" panose="020B0503020204020204" pitchFamily="34" charset="-122"/>
                <a:ea typeface="Microsoft YaHei" panose="020B0503020204020204" pitchFamily="34" charset="-122"/>
              </a:rPr>
              <a:t>使用条件：</a:t>
            </a:r>
            <a:r>
              <a:rPr lang="zh-CN" altLang="en-US" sz="2600" dirty="0">
                <a:solidFill>
                  <a:srgbClr val="002060"/>
                </a:solidFill>
                <a:latin typeface="Microsoft YaHei" panose="020B0503020204020204" pitchFamily="34" charset="-122"/>
                <a:ea typeface="Microsoft YaHei" panose="020B0503020204020204" pitchFamily="34" charset="-122"/>
              </a:rPr>
              <a:t>存在线性关系（否则应进行曲线改直）、自变量等间隔变化（否则不适用逐差法）、测量偶数次（否则应舍弃一组数据）</a:t>
            </a:r>
          </a:p>
        </p:txBody>
      </p:sp>
      <p:sp>
        <p:nvSpPr>
          <p:cNvPr id="13" name="Text Box 2">
            <a:extLst>
              <a:ext uri="{FF2B5EF4-FFF2-40B4-BE49-F238E27FC236}">
                <a16:creationId xmlns:a16="http://schemas.microsoft.com/office/drawing/2014/main" id="{AE5B1F9C-610C-0F93-9022-A2C1DC9E2DA5}"/>
              </a:ext>
            </a:extLst>
          </p:cNvPr>
          <p:cNvSpPr txBox="1">
            <a:spLocks noChangeArrowheads="1"/>
          </p:cNvSpPr>
          <p:nvPr/>
        </p:nvSpPr>
        <p:spPr bwMode="auto">
          <a:xfrm>
            <a:off x="228010" y="5466350"/>
            <a:ext cx="326525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spcBef>
                <a:spcPct val="50000"/>
              </a:spcBef>
              <a:buFontTx/>
              <a:buNone/>
              <a:defRPr kumimoji="1" sz="2800">
                <a:solidFill>
                  <a:srgbClr val="002060"/>
                </a:solidFill>
                <a:latin typeface="Microsoft YaHei" panose="020B0503020204020204" pitchFamily="34" charset="-122"/>
                <a:ea typeface="Microsoft YaHei" panose="020B0503020204020204" pitchFamily="34" charset="-122"/>
              </a:defRPr>
            </a:lvl1pPr>
            <a:lvl2pPr marL="742950" indent="-285750">
              <a:spcBef>
                <a:spcPct val="20000"/>
              </a:spcBef>
              <a:buChar char="–"/>
              <a:defRPr kumimoji="1" sz="2800">
                <a:latin typeface="Times New Roman" panose="02020603050405020304" pitchFamily="18" charset="0"/>
                <a:ea typeface="宋体" panose="02010600030101010101" pitchFamily="2" charset="-122"/>
              </a:defRPr>
            </a:lvl2pPr>
            <a:lvl3pPr marL="1143000" indent="-228600">
              <a:spcBef>
                <a:spcPct val="20000"/>
              </a:spcBef>
              <a:buChar char="•"/>
              <a:defRPr kumimoji="1" sz="2400">
                <a:latin typeface="Times New Roman" panose="02020603050405020304" pitchFamily="18" charset="0"/>
                <a:ea typeface="宋体" panose="02010600030101010101" pitchFamily="2" charset="-122"/>
              </a:defRPr>
            </a:lvl3pPr>
            <a:lvl4pPr marL="1600200" indent="-228600">
              <a:spcBef>
                <a:spcPct val="20000"/>
              </a:spcBef>
              <a:buChar char="–"/>
              <a:defRPr kumimoji="1" sz="2000">
                <a:latin typeface="Times New Roman" panose="02020603050405020304" pitchFamily="18" charset="0"/>
                <a:ea typeface="宋体" panose="02010600030101010101" pitchFamily="2" charset="-122"/>
              </a:defRPr>
            </a:lvl4pPr>
            <a:lvl5pPr marL="2057400" indent="-228600">
              <a:spcBef>
                <a:spcPct val="20000"/>
              </a:spcBef>
              <a:buChar char="»"/>
              <a:defRPr kumimoji="1" sz="2000">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latin typeface="Times New Roman" panose="02020603050405020304" pitchFamily="18" charset="0"/>
                <a:ea typeface="宋体" panose="02010600030101010101" pitchFamily="2" charset="-122"/>
              </a:defRPr>
            </a:lvl9pPr>
          </a:lstStyle>
          <a:p>
            <a:r>
              <a:rPr lang="zh-CN" altLang="en-US" sz="2600" dirty="0">
                <a:solidFill>
                  <a:srgbClr val="7030A0"/>
                </a:solidFill>
              </a:rPr>
              <a:t>求解不确定度举例：</a:t>
            </a:r>
          </a:p>
        </p:txBody>
      </p:sp>
      <mc:AlternateContent xmlns:mc="http://schemas.openxmlformats.org/markup-compatibility/2006">
        <mc:Choice xmlns:a14="http://schemas.microsoft.com/office/drawing/2010/main" Requires="a14">
          <p:sp>
            <p:nvSpPr>
              <p:cNvPr id="14" name="Text Box 5">
                <a:extLst>
                  <a:ext uri="{FF2B5EF4-FFF2-40B4-BE49-F238E27FC236}">
                    <a16:creationId xmlns:a16="http://schemas.microsoft.com/office/drawing/2014/main" id="{7C32860F-9CEF-E832-8470-1FF05DD6762D}"/>
                  </a:ext>
                </a:extLst>
              </p:cNvPr>
              <p:cNvSpPr txBox="1">
                <a:spLocks noChangeArrowheads="1"/>
              </p:cNvSpPr>
              <p:nvPr/>
            </p:nvSpPr>
            <p:spPr bwMode="auto">
              <a:xfrm>
                <a:off x="3225252" y="5435214"/>
                <a:ext cx="8856386" cy="106978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None/>
                </a:pPr>
                <a:r>
                  <a:rPr lang="zh-CN" altLang="en-US" sz="2600" dirty="0">
                    <a:solidFill>
                      <a:schemeClr val="tx1">
                        <a:lumMod val="65000"/>
                        <a:lumOff val="35000"/>
                      </a:schemeClr>
                    </a:solidFill>
                    <a:latin typeface="Microsoft YaHei" panose="020B0503020204020204" pitchFamily="34" charset="-122"/>
                    <a:ea typeface="Microsoft YaHei" panose="020B0503020204020204" pitchFamily="34" charset="-122"/>
                  </a:rPr>
                  <a:t>在公式</a:t>
                </a:r>
                <a14:m>
                  <m:oMath xmlns:m="http://schemas.openxmlformats.org/officeDocument/2006/math">
                    <m:r>
                      <a:rPr lang="en-US" altLang="zh-CN" sz="2600" b="0" i="1" smtClean="0">
                        <a:solidFill>
                          <a:schemeClr val="tx1">
                            <a:lumMod val="65000"/>
                            <a:lumOff val="35000"/>
                          </a:schemeClr>
                        </a:solidFill>
                        <a:latin typeface="Cambria Math" panose="02040503050406030204" pitchFamily="18" charset="0"/>
                        <a:ea typeface="Microsoft YaHei" panose="020B0503020204020204" pitchFamily="34" charset="-122"/>
                      </a:rPr>
                      <m:t>𝑅</m:t>
                    </m:r>
                    <m:r>
                      <a:rPr lang="en-US" altLang="zh-CN" sz="2600" b="0" i="1" smtClean="0">
                        <a:solidFill>
                          <a:schemeClr val="tx1">
                            <a:lumMod val="65000"/>
                            <a:lumOff val="35000"/>
                          </a:schemeClr>
                        </a:solidFill>
                        <a:latin typeface="Cambria Math" panose="02040503050406030204" pitchFamily="18" charset="0"/>
                        <a:ea typeface="Microsoft YaHei" panose="020B0503020204020204" pitchFamily="34" charset="-122"/>
                      </a:rPr>
                      <m:t>=</m:t>
                    </m:r>
                    <m:f>
                      <m:fPr>
                        <m:ctrlPr>
                          <a:rPr lang="en-US" altLang="zh-CN" sz="2600" b="0" i="1" smtClean="0">
                            <a:solidFill>
                              <a:schemeClr val="tx1">
                                <a:lumMod val="65000"/>
                                <a:lumOff val="35000"/>
                              </a:schemeClr>
                            </a:solidFill>
                            <a:latin typeface="Cambria Math" panose="02040503050406030204" pitchFamily="18" charset="0"/>
                            <a:ea typeface="Microsoft YaHei" panose="020B0503020204020204" pitchFamily="34" charset="-122"/>
                          </a:rPr>
                        </m:ctrlPr>
                      </m:fPr>
                      <m:num>
                        <m:r>
                          <m:rPr>
                            <m:sty m:val="p"/>
                          </m:rPr>
                          <a:rPr lang="en-US" altLang="zh-CN" sz="2600" b="0" i="0" smtClean="0">
                            <a:solidFill>
                              <a:schemeClr val="tx1">
                                <a:lumMod val="65000"/>
                                <a:lumOff val="35000"/>
                              </a:schemeClr>
                            </a:solidFill>
                            <a:latin typeface="Cambria Math" panose="02040503050406030204" pitchFamily="18" charset="0"/>
                            <a:ea typeface="Microsoft YaHei" panose="020B0503020204020204" pitchFamily="34" charset="-122"/>
                          </a:rPr>
                          <m:t>Δ</m:t>
                        </m:r>
                        <m:r>
                          <a:rPr lang="en-US" altLang="zh-CN" sz="2600" b="0" i="1" smtClean="0">
                            <a:solidFill>
                              <a:schemeClr val="tx1">
                                <a:lumMod val="65000"/>
                                <a:lumOff val="35000"/>
                              </a:schemeClr>
                            </a:solidFill>
                            <a:latin typeface="Cambria Math" panose="02040503050406030204" pitchFamily="18" charset="0"/>
                            <a:ea typeface="Microsoft YaHei" panose="020B0503020204020204" pitchFamily="34" charset="-122"/>
                          </a:rPr>
                          <m:t>𝑉</m:t>
                        </m:r>
                      </m:num>
                      <m:den>
                        <m:r>
                          <m:rPr>
                            <m:sty m:val="p"/>
                          </m:rPr>
                          <a:rPr lang="en-US" altLang="zh-CN" sz="2600" b="0" i="0" smtClean="0">
                            <a:solidFill>
                              <a:schemeClr val="tx1">
                                <a:lumMod val="65000"/>
                                <a:lumOff val="35000"/>
                              </a:schemeClr>
                            </a:solidFill>
                            <a:latin typeface="Cambria Math" panose="02040503050406030204" pitchFamily="18" charset="0"/>
                            <a:ea typeface="Microsoft YaHei" panose="020B0503020204020204" pitchFamily="34" charset="-122"/>
                          </a:rPr>
                          <m:t>Δ</m:t>
                        </m:r>
                        <m:r>
                          <a:rPr lang="en-US" altLang="zh-CN" sz="2600" b="0" i="1" smtClean="0">
                            <a:solidFill>
                              <a:schemeClr val="tx1">
                                <a:lumMod val="65000"/>
                                <a:lumOff val="35000"/>
                              </a:schemeClr>
                            </a:solidFill>
                            <a:latin typeface="Cambria Math" panose="02040503050406030204" pitchFamily="18" charset="0"/>
                            <a:ea typeface="Microsoft YaHei" panose="020B0503020204020204" pitchFamily="34" charset="-122"/>
                          </a:rPr>
                          <m:t>𝐼</m:t>
                        </m:r>
                      </m:den>
                    </m:f>
                  </m:oMath>
                </a14:m>
                <a:r>
                  <a:rPr lang="zh-CN" altLang="en-US" sz="2600" dirty="0">
                    <a:solidFill>
                      <a:schemeClr val="tx1">
                        <a:lumMod val="65000"/>
                        <a:lumOff val="35000"/>
                      </a:schemeClr>
                    </a:solidFill>
                    <a:latin typeface="Microsoft YaHei" panose="020B0503020204020204" pitchFamily="34" charset="-122"/>
                    <a:ea typeface="Microsoft YaHei" panose="020B0503020204020204" pitchFamily="34" charset="-122"/>
                  </a:rPr>
                  <a:t>中，</a:t>
                </a:r>
                <a14:m>
                  <m:oMath xmlns:m="http://schemas.openxmlformats.org/officeDocument/2006/math">
                    <m:r>
                      <a:rPr lang="en-US" altLang="zh-CN" sz="2600" i="1" dirty="0">
                        <a:solidFill>
                          <a:schemeClr val="tx1">
                            <a:lumMod val="65000"/>
                            <a:lumOff val="35000"/>
                          </a:schemeClr>
                        </a:solidFill>
                        <a:latin typeface="Cambria Math" panose="02040503050406030204" pitchFamily="18" charset="0"/>
                        <a:ea typeface="Microsoft YaHei" panose="020B0503020204020204" pitchFamily="34" charset="-122"/>
                      </a:rPr>
                      <m:t>𝑅</m:t>
                    </m:r>
                  </m:oMath>
                </a14:m>
                <a:r>
                  <a:rPr lang="zh-CN" altLang="en-US" sz="2600" dirty="0">
                    <a:solidFill>
                      <a:schemeClr val="tx1">
                        <a:lumMod val="65000"/>
                        <a:lumOff val="35000"/>
                      </a:schemeClr>
                    </a:solidFill>
                    <a:latin typeface="Microsoft YaHei" panose="020B0503020204020204" pitchFamily="34" charset="-122"/>
                    <a:ea typeface="Microsoft YaHei" panose="020B0503020204020204" pitchFamily="34" charset="-122"/>
                  </a:rPr>
                  <a:t>为间接测量量，</a:t>
                </a:r>
                <a:r>
                  <a:rPr lang="en-US" altLang="zh-CN" sz="2600" dirty="0">
                    <a:solidFill>
                      <a:schemeClr val="tx1">
                        <a:lumMod val="65000"/>
                        <a:lumOff val="35000"/>
                      </a:schemeClr>
                    </a:solidFill>
                    <a:ea typeface="Microsoft YaHei" panose="020B0503020204020204" pitchFamily="34" charset="-122"/>
                  </a:rPr>
                  <a:t> </a:t>
                </a:r>
                <a14:m>
                  <m:oMath xmlns:m="http://schemas.openxmlformats.org/officeDocument/2006/math">
                    <m:r>
                      <m:rPr>
                        <m:sty m:val="p"/>
                      </m:rPr>
                      <a:rPr lang="en-US" altLang="zh-CN" sz="2600" b="0" i="0" smtClean="0">
                        <a:solidFill>
                          <a:schemeClr val="tx1">
                            <a:lumMod val="65000"/>
                            <a:lumOff val="35000"/>
                          </a:schemeClr>
                        </a:solidFill>
                        <a:latin typeface="Cambria Math" panose="02040503050406030204" pitchFamily="18" charset="0"/>
                        <a:ea typeface="Microsoft YaHei" panose="020B0503020204020204" pitchFamily="34" charset="-122"/>
                      </a:rPr>
                      <m:t>Δ</m:t>
                    </m:r>
                    <m:r>
                      <a:rPr lang="en-US" altLang="zh-CN" sz="2600" b="0" i="1" smtClean="0">
                        <a:solidFill>
                          <a:schemeClr val="tx1">
                            <a:lumMod val="65000"/>
                            <a:lumOff val="35000"/>
                          </a:schemeClr>
                        </a:solidFill>
                        <a:latin typeface="Cambria Math" panose="02040503050406030204" pitchFamily="18" charset="0"/>
                        <a:ea typeface="Microsoft YaHei" panose="020B0503020204020204" pitchFamily="34" charset="-122"/>
                      </a:rPr>
                      <m:t>𝑉</m:t>
                    </m:r>
                  </m:oMath>
                </a14:m>
                <a:r>
                  <a:rPr lang="zh-CN" altLang="en-US" sz="2600" dirty="0">
                    <a:solidFill>
                      <a:schemeClr val="tx1">
                        <a:lumMod val="65000"/>
                        <a:lumOff val="35000"/>
                      </a:schemeClr>
                    </a:solidFill>
                    <a:latin typeface="Microsoft YaHei" panose="020B0503020204020204" pitchFamily="34" charset="-122"/>
                    <a:ea typeface="Microsoft YaHei" panose="020B0503020204020204" pitchFamily="34" charset="-122"/>
                  </a:rPr>
                  <a:t>和</a:t>
                </a:r>
                <a14:m>
                  <m:oMath xmlns:m="http://schemas.openxmlformats.org/officeDocument/2006/math">
                    <m:r>
                      <m:rPr>
                        <m:sty m:val="p"/>
                      </m:rPr>
                      <a:rPr lang="en-US" altLang="zh-CN" sz="2600">
                        <a:solidFill>
                          <a:schemeClr val="tx1">
                            <a:lumMod val="65000"/>
                            <a:lumOff val="35000"/>
                          </a:schemeClr>
                        </a:solidFill>
                        <a:latin typeface="Cambria Math" panose="02040503050406030204" pitchFamily="18" charset="0"/>
                        <a:ea typeface="Microsoft YaHei" panose="020B0503020204020204" pitchFamily="34" charset="-122"/>
                      </a:rPr>
                      <m:t>Δ</m:t>
                    </m:r>
                    <m:r>
                      <a:rPr lang="en-US" altLang="zh-CN" sz="2600" b="0" i="1" smtClean="0">
                        <a:solidFill>
                          <a:schemeClr val="tx1">
                            <a:lumMod val="65000"/>
                            <a:lumOff val="35000"/>
                          </a:schemeClr>
                        </a:solidFill>
                        <a:latin typeface="Cambria Math" panose="02040503050406030204" pitchFamily="18" charset="0"/>
                        <a:ea typeface="Microsoft YaHei" panose="020B0503020204020204" pitchFamily="34" charset="-122"/>
                      </a:rPr>
                      <m:t>𝐼</m:t>
                    </m:r>
                  </m:oMath>
                </a14:m>
                <a:r>
                  <a:rPr lang="zh-CN" altLang="en-US" sz="2600" dirty="0">
                    <a:solidFill>
                      <a:schemeClr val="tx1">
                        <a:lumMod val="65000"/>
                        <a:lumOff val="35000"/>
                      </a:schemeClr>
                    </a:solidFill>
                    <a:latin typeface="Microsoft YaHei" panose="020B0503020204020204" pitchFamily="34" charset="-122"/>
                    <a:ea typeface="Microsoft YaHei" panose="020B0503020204020204" pitchFamily="34" charset="-122"/>
                  </a:rPr>
                  <a:t>看作直接测量量，然后再按照一般的方法求解不确定度。</a:t>
                </a:r>
              </a:p>
            </p:txBody>
          </p:sp>
        </mc:Choice>
        <mc:Fallback>
          <p:sp>
            <p:nvSpPr>
              <p:cNvPr id="14" name="Text Box 5">
                <a:extLst>
                  <a:ext uri="{FF2B5EF4-FFF2-40B4-BE49-F238E27FC236}">
                    <a16:creationId xmlns:a16="http://schemas.microsoft.com/office/drawing/2014/main" id="{7C32860F-9CEF-E832-8470-1FF05DD6762D}"/>
                  </a:ext>
                </a:extLst>
              </p:cNvPr>
              <p:cNvSpPr txBox="1">
                <a:spLocks noRot="1" noChangeAspect="1" noMove="1" noResize="1" noEditPoints="1" noAdjustHandles="1" noChangeArrowheads="1" noChangeShapeType="1" noTextEdit="1"/>
              </p:cNvSpPr>
              <p:nvPr/>
            </p:nvSpPr>
            <p:spPr bwMode="auto">
              <a:xfrm>
                <a:off x="3225252" y="5435214"/>
                <a:ext cx="8856386" cy="1069780"/>
              </a:xfrm>
              <a:prstGeom prst="rect">
                <a:avLst/>
              </a:prstGeom>
              <a:blipFill>
                <a:blip r:embed="rId2"/>
                <a:stretch>
                  <a:fillRect l="-1144" r="-4864" b="-1294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903</Words>
  <Application>Microsoft Macintosh PowerPoint</Application>
  <PresentationFormat>宽屏</PresentationFormat>
  <Paragraphs>169</Paragraphs>
  <Slides>10</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等线</vt:lpstr>
      <vt:lpstr>等线 Light</vt:lpstr>
      <vt:lpstr>仿宋_GB2312</vt:lpstr>
      <vt:lpstr>SimHei</vt:lpstr>
      <vt:lpstr>SimSun</vt:lpstr>
      <vt:lpstr>Microsoft YaHei</vt:lpstr>
      <vt:lpstr>Arial</vt:lpstr>
      <vt:lpstr>Cambria Math</vt:lpstr>
      <vt:lpstr>Times New Roman</vt:lpstr>
      <vt:lpstr>Wingdings</vt:lpstr>
      <vt:lpstr>Office 主题​​</vt:lpstr>
      <vt:lpstr>大物实验I习题课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Huanwen WANG</dc:creator>
  <cp:lastModifiedBy>Huanwen WANG</cp:lastModifiedBy>
  <cp:revision>3</cp:revision>
  <dcterms:created xsi:type="dcterms:W3CDTF">2025-01-03T07:20:19Z</dcterms:created>
  <dcterms:modified xsi:type="dcterms:W3CDTF">2025-01-04T02:48:05Z</dcterms:modified>
</cp:coreProperties>
</file>